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2" r:id="rId4"/>
    <p:sldId id="274" r:id="rId5"/>
    <p:sldId id="258" r:id="rId6"/>
    <p:sldId id="275" r:id="rId7"/>
    <p:sldId id="259" r:id="rId8"/>
    <p:sldId id="277" r:id="rId9"/>
    <p:sldId id="276" r:id="rId10"/>
    <p:sldId id="260" r:id="rId11"/>
    <p:sldId id="261" r:id="rId12"/>
    <p:sldId id="278" r:id="rId13"/>
    <p:sldId id="262" r:id="rId14"/>
    <p:sldId id="279" r:id="rId15"/>
    <p:sldId id="263" r:id="rId16"/>
    <p:sldId id="280" r:id="rId17"/>
    <p:sldId id="264" r:id="rId18"/>
    <p:sldId id="281" r:id="rId19"/>
    <p:sldId id="267" r:id="rId20"/>
    <p:sldId id="282" r:id="rId21"/>
    <p:sldId id="266" r:id="rId22"/>
    <p:sldId id="284" r:id="rId23"/>
    <p:sldId id="283" r:id="rId24"/>
    <p:sldId id="271" r:id="rId25"/>
    <p:sldId id="270" r:id="rId26"/>
    <p:sldId id="269" r:id="rId27"/>
    <p:sldId id="268"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599"/>
    <a:srgbClr val="0095F0"/>
    <a:srgbClr val="00A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ECB4-A78F-0FC7-B08C-3C4851952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664CC4-CEFD-7F59-A7A9-B219E45F3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7EE6B-8C7E-C646-3CB2-DB5AB31E7539}"/>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5" name="Footer Placeholder 4">
            <a:extLst>
              <a:ext uri="{FF2B5EF4-FFF2-40B4-BE49-F238E27FC236}">
                <a16:creationId xmlns:a16="http://schemas.microsoft.com/office/drawing/2014/main" id="{50E67F6D-5BCE-0503-7867-167F1B69C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C6FF-75DC-FA02-2492-8A10ED71DAD2}"/>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69314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710C-A0DE-726B-AF64-371D51D22B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579766-6762-3A66-A6A4-435C3D2F77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A2BC3B-1CC5-A074-4275-68381A357DA1}"/>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5" name="Footer Placeholder 4">
            <a:extLst>
              <a:ext uri="{FF2B5EF4-FFF2-40B4-BE49-F238E27FC236}">
                <a16:creationId xmlns:a16="http://schemas.microsoft.com/office/drawing/2014/main" id="{A49AC544-1187-E0D6-2FB0-7AA90E7266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76C2E-DD80-F1F4-897E-6DFE44E85327}"/>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132232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BFC148-8EF7-330D-5875-CC2F1B12F7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44F12-0B70-B198-E844-5AD869DBE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ADB340-FC5A-DF96-F919-7ADE100D8229}"/>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5" name="Footer Placeholder 4">
            <a:extLst>
              <a:ext uri="{FF2B5EF4-FFF2-40B4-BE49-F238E27FC236}">
                <a16:creationId xmlns:a16="http://schemas.microsoft.com/office/drawing/2014/main" id="{2BFBBA08-FB8A-1CBD-D7DC-5F06479AC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929CF-25B7-6CE4-896E-04A3D87C7854}"/>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161693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2165-55B3-573F-F46E-7B5838BE2B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C17E5A-DB51-BEA5-82CE-DD47E1C7B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E9040-2367-7BBA-DA0A-05079DF9977C}"/>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5" name="Footer Placeholder 4">
            <a:extLst>
              <a:ext uri="{FF2B5EF4-FFF2-40B4-BE49-F238E27FC236}">
                <a16:creationId xmlns:a16="http://schemas.microsoft.com/office/drawing/2014/main" id="{F1A9B26A-CA2A-7BAA-CEEF-C3D289481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1FA8D-5E68-56D5-D93A-FD4AD5E85471}"/>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383146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9B3D-65F6-10C0-28E9-1E8D8B928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F306A6-90E2-7D55-23DC-9B9CFE750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08AE2-A178-F47A-FDA3-9680336F5F4A}"/>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5" name="Footer Placeholder 4">
            <a:extLst>
              <a:ext uri="{FF2B5EF4-FFF2-40B4-BE49-F238E27FC236}">
                <a16:creationId xmlns:a16="http://schemas.microsoft.com/office/drawing/2014/main" id="{41561F0E-8470-A822-71E5-35CEFFC34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A3E39-2425-C2D6-FA08-8AC52E3FEDB0}"/>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264592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153D-2B41-58E5-8D8A-E9AACB602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FBB54-C1D0-9EE3-EA06-49E2613AF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B03B6B-043E-547D-12A6-1B6D9BB73F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D7FD16-8040-C205-51BB-3A9751AD6ED7}"/>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6" name="Footer Placeholder 5">
            <a:extLst>
              <a:ext uri="{FF2B5EF4-FFF2-40B4-BE49-F238E27FC236}">
                <a16:creationId xmlns:a16="http://schemas.microsoft.com/office/drawing/2014/main" id="{BD579B7C-FF8F-ED01-1EDE-E85D58A49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B1DD5-857A-9ADC-38F2-2E230C869A44}"/>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400369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8437-D174-2389-49D0-EF85956E47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17E652-6B89-C4C3-F65C-84781CEEB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4200A9-C1B7-092E-A56B-60C6C1CF69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0522BE-A67F-BD2D-4A3A-04411CAF6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AFA46-F992-821C-6F00-150761DE7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C3441B-6CC7-B411-1B8A-C1A2D33BBC15}"/>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8" name="Footer Placeholder 7">
            <a:extLst>
              <a:ext uri="{FF2B5EF4-FFF2-40B4-BE49-F238E27FC236}">
                <a16:creationId xmlns:a16="http://schemas.microsoft.com/office/drawing/2014/main" id="{7FDB2F21-14D5-7529-C5A1-9F564E1210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214926-3AFB-7C0F-F71B-E7BDEAB1B223}"/>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265760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C4A7-1F8B-BB09-DAA6-F08786C816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81B1D1-87CC-B6A3-A7EB-A4F4FB4B052B}"/>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4" name="Footer Placeholder 3">
            <a:extLst>
              <a:ext uri="{FF2B5EF4-FFF2-40B4-BE49-F238E27FC236}">
                <a16:creationId xmlns:a16="http://schemas.microsoft.com/office/drawing/2014/main" id="{D2DEF48B-78B5-49E3-A42B-1AFBE0D88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7207EE-4B3E-0272-A245-7FD2EDEBD3EC}"/>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369498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2F721D-0B6A-D1C2-FD4E-1076A2B84AF2}"/>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3" name="Footer Placeholder 2">
            <a:extLst>
              <a:ext uri="{FF2B5EF4-FFF2-40B4-BE49-F238E27FC236}">
                <a16:creationId xmlns:a16="http://schemas.microsoft.com/office/drawing/2014/main" id="{D9A015CD-C81B-38EB-E1B4-40335E9ABB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EEB40E-86D9-19A6-7066-03502B1DB8D1}"/>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17274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6A7-417B-B2ED-5C48-C80E084F9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C5B7C4-33BD-95CE-563B-DA89EE74F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DB699E-B604-A0A1-B651-1E9FEB7BB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854CE-8CF4-971B-ED13-352B816D6739}"/>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6" name="Footer Placeholder 5">
            <a:extLst>
              <a:ext uri="{FF2B5EF4-FFF2-40B4-BE49-F238E27FC236}">
                <a16:creationId xmlns:a16="http://schemas.microsoft.com/office/drawing/2014/main" id="{6E1611B8-C166-3481-DB02-2EF1271234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F04A3-076D-4B69-6845-3CE66FB00301}"/>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43281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E67E-367C-8DE2-5FA3-E1215A312E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6667BE-7BE1-7F90-A1B0-7A9DC56091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277B03-B6BF-5719-0675-FFBE686CB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23831-0BDC-15E5-1DEB-ADA8C95AEA86}"/>
              </a:ext>
            </a:extLst>
          </p:cNvPr>
          <p:cNvSpPr>
            <a:spLocks noGrp="1"/>
          </p:cNvSpPr>
          <p:nvPr>
            <p:ph type="dt" sz="half" idx="10"/>
          </p:nvPr>
        </p:nvSpPr>
        <p:spPr/>
        <p:txBody>
          <a:bodyPr/>
          <a:lstStyle/>
          <a:p>
            <a:fld id="{A0ECD7B7-9376-4449-9528-C716484901B9}" type="datetimeFigureOut">
              <a:rPr lang="en-IN" smtClean="0"/>
              <a:t>08-09-2023</a:t>
            </a:fld>
            <a:endParaRPr lang="en-IN"/>
          </a:p>
        </p:txBody>
      </p:sp>
      <p:sp>
        <p:nvSpPr>
          <p:cNvPr id="6" name="Footer Placeholder 5">
            <a:extLst>
              <a:ext uri="{FF2B5EF4-FFF2-40B4-BE49-F238E27FC236}">
                <a16:creationId xmlns:a16="http://schemas.microsoft.com/office/drawing/2014/main" id="{33C39197-B72D-0C08-163D-A17117786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3E022-AD60-4862-4DDB-151C03B764CB}"/>
              </a:ext>
            </a:extLst>
          </p:cNvPr>
          <p:cNvSpPr>
            <a:spLocks noGrp="1"/>
          </p:cNvSpPr>
          <p:nvPr>
            <p:ph type="sldNum" sz="quarter" idx="12"/>
          </p:nvPr>
        </p:nvSpPr>
        <p:spPr/>
        <p:txBody>
          <a:bodyPr/>
          <a:lstStyle/>
          <a:p>
            <a:fld id="{68BFA580-CF82-42F6-954C-18D223DA1A55}" type="slidenum">
              <a:rPr lang="en-IN" smtClean="0"/>
              <a:t>‹#›</a:t>
            </a:fld>
            <a:endParaRPr lang="en-IN"/>
          </a:p>
        </p:txBody>
      </p:sp>
    </p:spTree>
    <p:extLst>
      <p:ext uri="{BB962C8B-B14F-4D97-AF65-F5344CB8AC3E}">
        <p14:creationId xmlns:p14="http://schemas.microsoft.com/office/powerpoint/2010/main" val="375867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04C1F-9335-9C8C-703E-37150AFCB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1218F8-CB0C-4F98-5A8D-0B9138A71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FE503-9F47-02FB-6A7F-1B26E8026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CD7B7-9376-4449-9528-C716484901B9}" type="datetimeFigureOut">
              <a:rPr lang="en-IN" smtClean="0"/>
              <a:t>08-09-2023</a:t>
            </a:fld>
            <a:endParaRPr lang="en-IN"/>
          </a:p>
        </p:txBody>
      </p:sp>
      <p:sp>
        <p:nvSpPr>
          <p:cNvPr id="5" name="Footer Placeholder 4">
            <a:extLst>
              <a:ext uri="{FF2B5EF4-FFF2-40B4-BE49-F238E27FC236}">
                <a16:creationId xmlns:a16="http://schemas.microsoft.com/office/drawing/2014/main" id="{AA562865-C046-F6E1-9338-D8A2DA2CB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A97E7F-5FCC-985E-907B-EF32472FF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FA580-CF82-42F6-954C-18D223DA1A55}" type="slidenum">
              <a:rPr lang="en-IN" smtClean="0"/>
              <a:t>‹#›</a:t>
            </a:fld>
            <a:endParaRPr lang="en-IN"/>
          </a:p>
        </p:txBody>
      </p:sp>
    </p:spTree>
    <p:extLst>
      <p:ext uri="{BB962C8B-B14F-4D97-AF65-F5344CB8AC3E}">
        <p14:creationId xmlns:p14="http://schemas.microsoft.com/office/powerpoint/2010/main" val="26519134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vikram.saw@etern.co.in" TargetMode="External"/><Relationship Id="rId2" Type="http://schemas.openxmlformats.org/officeDocument/2006/relationships/hyperlink" Target="mailto:saroj.pandey@etern.co.in" TargetMode="External"/><Relationship Id="rId1" Type="http://schemas.openxmlformats.org/officeDocument/2006/relationships/slideLayout" Target="../slideLayouts/slideLayout7.xml"/><Relationship Id="rId4" Type="http://schemas.openxmlformats.org/officeDocument/2006/relationships/hyperlink" Target="mailto:eternlegal@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EF8D68-6137-E251-19B4-97A295168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94" y="231862"/>
            <a:ext cx="4521012" cy="4756826"/>
          </a:xfrm>
          <a:prstGeom prst="rect">
            <a:avLst/>
          </a:prstGeom>
          <a:pattFill prst="pct25">
            <a:fgClr>
              <a:srgbClr val="0070C0"/>
            </a:fgClr>
            <a:bgClr>
              <a:schemeClr val="accent1">
                <a:lumMod val="60000"/>
                <a:lumOff val="40000"/>
              </a:schemeClr>
            </a:bgClr>
          </a:pattFill>
          <a:effectLst>
            <a:softEdge rad="317500"/>
          </a:effectLst>
        </p:spPr>
      </p:pic>
      <p:sp>
        <p:nvSpPr>
          <p:cNvPr id="3" name="TextBox 2"/>
          <p:cNvSpPr txBox="1"/>
          <p:nvPr/>
        </p:nvSpPr>
        <p:spPr>
          <a:xfrm>
            <a:off x="2861973" y="4847702"/>
            <a:ext cx="6468053" cy="461665"/>
          </a:xfrm>
          <a:prstGeom prst="rect">
            <a:avLst/>
          </a:prstGeom>
          <a:noFill/>
        </p:spPr>
        <p:txBody>
          <a:bodyPr wrap="none" rtlCol="0">
            <a:spAutoFit/>
          </a:bodyPr>
          <a:lstStyle/>
          <a:p>
            <a:pPr algn="just"/>
            <a:r>
              <a:rPr lang="en-IN" sz="2400" dirty="0">
                <a:solidFill>
                  <a:srgbClr val="002060"/>
                </a:solidFill>
                <a:latin typeface="Times New Roman" panose="02020603050405020304" pitchFamily="18" charset="0"/>
                <a:cs typeface="Times New Roman" panose="02020603050405020304" pitchFamily="18" charset="0"/>
              </a:rPr>
              <a:t>Expertise Trustworthy Empathy Resilience Nimble</a:t>
            </a:r>
          </a:p>
        </p:txBody>
      </p:sp>
      <p:sp>
        <p:nvSpPr>
          <p:cNvPr id="4" name="TextBox 3"/>
          <p:cNvSpPr txBox="1"/>
          <p:nvPr/>
        </p:nvSpPr>
        <p:spPr>
          <a:xfrm>
            <a:off x="3926975" y="5524944"/>
            <a:ext cx="4338047" cy="769441"/>
          </a:xfrm>
          <a:prstGeom prst="rect">
            <a:avLst/>
          </a:prstGeom>
          <a:noFill/>
        </p:spPr>
        <p:txBody>
          <a:bodyPr wrap="none" rtlCol="0">
            <a:spAutoFit/>
          </a:bodyPr>
          <a:lstStyle/>
          <a:p>
            <a:r>
              <a:rPr lang="en-IN" sz="4400" b="1" dirty="0">
                <a:solidFill>
                  <a:srgbClr val="002060"/>
                </a:solidFill>
                <a:latin typeface="Times New Roman" panose="02020603050405020304" pitchFamily="18" charset="0"/>
                <a:cs typeface="Times New Roman" panose="02020603050405020304" pitchFamily="18" charset="0"/>
              </a:rPr>
              <a:t>FIRM PROFILE</a:t>
            </a:r>
          </a:p>
        </p:txBody>
      </p:sp>
    </p:spTree>
    <p:extLst>
      <p:ext uri="{BB962C8B-B14F-4D97-AF65-F5344CB8AC3E}">
        <p14:creationId xmlns:p14="http://schemas.microsoft.com/office/powerpoint/2010/main" val="2044880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0B9B8E2-1466-A116-0218-1E1BC95EA419}"/>
              </a:ext>
            </a:extLst>
          </p:cNvPr>
          <p:cNvSpPr/>
          <p:nvPr/>
        </p:nvSpPr>
        <p:spPr>
          <a:xfrm>
            <a:off x="0" y="252248"/>
            <a:ext cx="12191999" cy="636602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035466A-0CCA-A5C8-0F4F-A429AC859EC3}"/>
              </a:ext>
            </a:extLst>
          </p:cNvPr>
          <p:cNvSpPr txBox="1"/>
          <p:nvPr/>
        </p:nvSpPr>
        <p:spPr>
          <a:xfrm>
            <a:off x="262966" y="563434"/>
            <a:ext cx="11615735" cy="1200329"/>
          </a:xfrm>
          <a:prstGeom prst="rect">
            <a:avLst/>
          </a:prstGeom>
          <a:noFill/>
        </p:spPr>
        <p:txBody>
          <a:bodyPr wrap="square">
            <a:spAutoFit/>
          </a:bodyPr>
          <a:lstStyle/>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 specializes in drafting and reviewing foreign currency syndicated loan documentation, financial guarantees, standby letters of credit, obtaining regulatory approvals from the Reserve Bank of India and providing legal opinions on escrow mechanisms and perfection of security interest of lenders and enforcement of securities, in case of default by its borrower.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21559E-CE11-8479-3D1B-61407DBBDCEA}"/>
              </a:ext>
            </a:extLst>
          </p:cNvPr>
          <p:cNvSpPr txBox="1"/>
          <p:nvPr/>
        </p:nvSpPr>
        <p:spPr>
          <a:xfrm>
            <a:off x="192920" y="1859568"/>
            <a:ext cx="11658599" cy="5078313"/>
          </a:xfrm>
          <a:prstGeom prst="rect">
            <a:avLst/>
          </a:prstGeom>
          <a:noFill/>
        </p:spPr>
        <p:txBody>
          <a:bodyPr wrap="square">
            <a:spAutoFit/>
          </a:bodyPr>
          <a:lstStyle/>
          <a:p>
            <a:pPr algn="just">
              <a:spcAft>
                <a:spcPts val="0"/>
              </a:spcAft>
            </a:pPr>
            <a:r>
              <a:rPr lang="en-US" sz="1600" b="1" u="sng" spc="30" dirty="0">
                <a:effectLst/>
                <a:latin typeface="Times New Roman" panose="02020603050405020304" pitchFamily="18" charset="0"/>
                <a:ea typeface="Times New Roman" panose="02020603050405020304" pitchFamily="18" charset="0"/>
                <a:cs typeface="Times New Roman" panose="02020603050405020304" pitchFamily="18" charset="0"/>
              </a:rPr>
              <a:t>Corporate Banking:</a:t>
            </a:r>
          </a:p>
          <a:p>
            <a:pPr algn="just">
              <a:spcAft>
                <a:spcPts val="0"/>
              </a:spcAft>
            </a:pPr>
            <a:endParaRPr lang="en-US" sz="1600" b="1" u="sng"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ETERN specializes in drafting and reviewing related security documents pertaining to structured finance deals, derivatives, assignments, factoring, asset reconstruction, securitization, carrying out portfolio audit and providing legal opinions on connected legal issues. </a:t>
            </a:r>
          </a:p>
          <a:p>
            <a:pPr algn="just">
              <a:spcAft>
                <a:spcPts val="0"/>
              </a:spcAft>
            </a:pPr>
            <a:endParaRPr lang="en-US" sz="1600"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spc="30" dirty="0">
                <a:latin typeface="Times New Roman" panose="02020603050405020304" pitchFamily="18" charset="0"/>
                <a:ea typeface="Times New Roman" panose="02020603050405020304" pitchFamily="18" charset="0"/>
                <a:cs typeface="Times New Roman" panose="02020603050405020304" pitchFamily="18" charset="0"/>
              </a:rPr>
              <a:t>It provides professional advises:</a:t>
            </a:r>
          </a:p>
          <a:p>
            <a:pPr algn="just"/>
            <a:endPar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On project finance related to sector specific</a:t>
            </a:r>
            <a:r>
              <a:rPr lang="en-US" sz="1600" spc="30" dirty="0">
                <a:latin typeface="Times New Roman" panose="02020603050405020304" pitchFamily="18" charset="0"/>
                <a:ea typeface="Times New Roman" panose="02020603050405020304" pitchFamily="18" charset="0"/>
                <a:cs typeface="Times New Roman" panose="02020603050405020304" pitchFamily="18" charset="0"/>
              </a:rPr>
              <a:t> i.e. </a:t>
            </a: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infrastructure finance, power sector finance</a:t>
            </a:r>
            <a:r>
              <a:rPr lang="en-US" sz="1600" spc="30" dirty="0">
                <a:latin typeface="Times New Roman" panose="02020603050405020304" pitchFamily="18" charset="0"/>
                <a:ea typeface="Times New Roman" panose="02020603050405020304" pitchFamily="18" charset="0"/>
                <a:cs typeface="Times New Roman" panose="02020603050405020304" pitchFamily="18" charset="0"/>
              </a:rPr>
              <a:t> and other sector specific finance.</a:t>
            </a:r>
            <a:endPar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r>
              <a:rPr lang="en-US" sz="1600" spc="3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Structuring and drafting of documentation for a structure finance transaction in respect of term loan facility and Standby </a:t>
            </a: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Letter of Credit Facility towards equity infusion.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On a derivative transaction in respect of Syndicated loan in the form of external commercial borrowings.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Drafting of documentation with regard to aircraft financing transaction undertaken. </a:t>
            </a:r>
          </a:p>
          <a:p>
            <a:pPr marL="285750" indent="-285750" algn="just">
              <a:spcAft>
                <a:spcPts val="0"/>
              </a:spcAft>
              <a:buFont typeface="Wingdings" panose="05000000000000000000" pitchFamily="2" charset="2"/>
              <a:buChar char="ü"/>
            </a:pPr>
            <a:endParaRPr lang="en-US" sz="1600" spc="3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r>
              <a:rPr lang="en-US" sz="1600" spc="30" dirty="0">
                <a:latin typeface="Times New Roman" panose="02020603050405020304" pitchFamily="18" charset="0"/>
                <a:ea typeface="Times New Roman" panose="02020603050405020304" pitchFamily="18" charset="0"/>
                <a:cs typeface="Times New Roman" panose="02020603050405020304" pitchFamily="18" charset="0"/>
              </a:rPr>
              <a:t>On </a:t>
            </a: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digital financing and its related issues.</a:t>
            </a:r>
          </a:p>
          <a:p>
            <a:pPr algn="just">
              <a:spcAft>
                <a:spcPts val="0"/>
              </a:spcAft>
            </a:pPr>
            <a:endParaRPr lang="en-US" spc="30" dirty="0">
              <a:latin typeface="Calibri (Body)"/>
              <a:ea typeface="Times New Roman" panose="02020603050405020304" pitchFamily="18" charset="0"/>
            </a:endParaRPr>
          </a:p>
          <a:p>
            <a:pPr algn="just">
              <a:spcAft>
                <a:spcPts val="0"/>
              </a:spcAft>
            </a:pPr>
            <a:endParaRPr lang="en-IN" sz="1800" dirty="0">
              <a:effectLst/>
              <a:latin typeface="Calibri (Body)"/>
              <a:ea typeface="Times New Roman" panose="02020603050405020304" pitchFamily="18" charset="0"/>
            </a:endParaRPr>
          </a:p>
        </p:txBody>
      </p:sp>
    </p:spTree>
    <p:extLst>
      <p:ext uri="{BB962C8B-B14F-4D97-AF65-F5344CB8AC3E}">
        <p14:creationId xmlns:p14="http://schemas.microsoft.com/office/powerpoint/2010/main" val="85999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0365AB-917C-DC06-0D0A-F352AED6359E}"/>
              </a:ext>
            </a:extLst>
          </p:cNvPr>
          <p:cNvSpPr/>
          <p:nvPr/>
        </p:nvSpPr>
        <p:spPr>
          <a:xfrm>
            <a:off x="0" y="0"/>
            <a:ext cx="12192000" cy="685799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E1B7E4D-935D-3EA6-9323-9EA44A08287D}"/>
              </a:ext>
            </a:extLst>
          </p:cNvPr>
          <p:cNvSpPr txBox="1"/>
          <p:nvPr/>
        </p:nvSpPr>
        <p:spPr>
          <a:xfrm>
            <a:off x="343913" y="142875"/>
            <a:ext cx="11504173" cy="6297108"/>
          </a:xfrm>
          <a:prstGeom prst="rect">
            <a:avLst/>
          </a:prstGeom>
          <a:noFill/>
        </p:spPr>
        <p:txBody>
          <a:bodyPr wrap="square">
            <a:spAutoFit/>
          </a:bodyPr>
          <a:lstStyle/>
          <a:p>
            <a:pPr indent="45720" algn="just">
              <a:lnSpc>
                <a:spcPct val="120000"/>
              </a:lnSpc>
              <a:spcBef>
                <a:spcPts val="980"/>
              </a:spcBef>
              <a:spcAft>
                <a:spcPts val="0"/>
              </a:spcAft>
            </a:pPr>
            <a:r>
              <a:rPr lang="en-US" b="1" u="sng" spc="30" dirty="0">
                <a:effectLst/>
                <a:latin typeface="Times New Roman" panose="02020603050405020304" pitchFamily="18" charset="0"/>
                <a:ea typeface="Times New Roman" panose="02020603050405020304" pitchFamily="18" charset="0"/>
                <a:cs typeface="Times New Roman" panose="02020603050405020304" pitchFamily="18" charset="0"/>
              </a:rPr>
              <a:t>International Trade Finance:</a:t>
            </a:r>
            <a:endParaRPr lang="en-US"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ETERN specializes in providing legal opinions on matters falling under Uniform Customs and Practices for Documentary Credits, International Standby Practices, International Commercial Code, Uniform Rules for Collection, Negotiable Instruments Act, 1882, Indian Contract Act, 1872 and drafting and reviewing of documents pertaining to Trans border trade finance transactions.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b="1" u="sng" spc="30" dirty="0">
                <a:effectLst/>
                <a:latin typeface="Times New Roman" panose="02020603050405020304" pitchFamily="18" charset="0"/>
                <a:ea typeface="Times New Roman" panose="02020603050405020304" pitchFamily="18" charset="0"/>
                <a:cs typeface="Times New Roman" panose="02020603050405020304" pitchFamily="18" charset="0"/>
              </a:rPr>
              <a:t>Retail/Personal Banking:</a:t>
            </a: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ETERN is engaged in drafting and reviewing of documentation pertaining to housing, auto and personal loans payment products, (such as debit cards, credit cards, smart cards, etc.) structured retail banking facilities provided to corporates for cash management facilities, salary accounts, doorstep banking facilities. ETERN advises banks on several legal issues pertaining to opening and operation of bank accounts by different entities.</a:t>
            </a:r>
          </a:p>
          <a:p>
            <a:pPr algn="just">
              <a:spcAft>
                <a:spcPts val="0"/>
              </a:spcAft>
            </a:pPr>
            <a:endParaRPr lang="en-US"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b="1" u="sng" spc="30" dirty="0">
                <a:effectLst/>
                <a:latin typeface="Times New Roman" panose="02020603050405020304" pitchFamily="18" charset="0"/>
                <a:ea typeface="Times New Roman" panose="02020603050405020304" pitchFamily="18" charset="0"/>
                <a:cs typeface="Times New Roman" panose="02020603050405020304" pitchFamily="18" charset="0"/>
              </a:rPr>
              <a:t>Investment Banking:</a:t>
            </a:r>
            <a:endParaRPr lang="en-IN" b="1"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cs typeface="Times New Roman" panose="02020603050405020304" pitchFamily="18" charset="0"/>
              </a:rPr>
              <a:t>ETERN advises investment bankers on issues arising out of the foreign investment policy of the Government of India, regulatory issues arising out of exchange management and the foreign trade policy of the Government of India, joint ventures and foreign institutional investors to big corporate groups of international repute with regard to making of foreign investment in the fields of insurance, manufacturing, whole sale trading with specialized after sale services, information technology, hotels and resorts. </a:t>
            </a:r>
          </a:p>
          <a:p>
            <a:pPr algn="just">
              <a:spcAft>
                <a:spcPts val="0"/>
              </a:spcAft>
            </a:pPr>
            <a:endParaRPr lang="en-US" spc="30" dirty="0">
              <a:latin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cs typeface="Times New Roman" panose="02020603050405020304" pitchFamily="18" charset="0"/>
              </a:rPr>
              <a:t>ETERN has expertise in providing complete solution for establishment of business by the foreign investors, identifying competent and financially sound partners, and providing necessary legal support for obtaining regulatory permission from various regulatory authorities and setting up of business in India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34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5356" y="722965"/>
            <a:ext cx="10301287" cy="707886"/>
          </a:xfrm>
          <a:prstGeom prst="rect">
            <a:avLst/>
          </a:prstGeom>
        </p:spPr>
        <p:txBody>
          <a:bodyPr wrap="square">
            <a:spAutoFit/>
          </a:bodyPr>
          <a:lstStyle/>
          <a:p>
            <a:pPr algn="ctr"/>
            <a:r>
              <a:rPr lang="en-US" sz="4000" b="1" spc="3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IV. REGULATORY COMPLIANCES</a:t>
            </a:r>
            <a:endParaRPr lang="en-IN" dirty="0">
              <a:latin typeface="Times New Roman" panose="02020603050405020304" pitchFamily="18" charset="0"/>
              <a:cs typeface="Times New Roman" panose="02020603050405020304" pitchFamily="18" charset="0"/>
            </a:endParaRPr>
          </a:p>
        </p:txBody>
      </p:sp>
      <p:pic>
        <p:nvPicPr>
          <p:cNvPr id="4098" name="Picture 2" descr="C:\Users\amarj\OneDrive\Desktop\392_RegulatoryCompli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754" y="1940832"/>
            <a:ext cx="8472489" cy="4024772"/>
          </a:xfrm>
          <a:prstGeom prst="rect">
            <a:avLst/>
          </a:prstGeom>
          <a:pattFill prst="pct5">
            <a:fgClr>
              <a:schemeClr val="accent1"/>
            </a:fgClr>
            <a:bgClr>
              <a:schemeClr val="bg1"/>
            </a:bgClr>
          </a:pattFill>
          <a:effectLst>
            <a:softEdge rad="127000"/>
          </a:effectLst>
        </p:spPr>
      </p:pic>
    </p:spTree>
    <p:extLst>
      <p:ext uri="{BB962C8B-B14F-4D97-AF65-F5344CB8AC3E}">
        <p14:creationId xmlns:p14="http://schemas.microsoft.com/office/powerpoint/2010/main" val="203531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1787CE5-53DD-72AF-ED7C-156443D34791}"/>
              </a:ext>
            </a:extLst>
          </p:cNvPr>
          <p:cNvSpPr/>
          <p:nvPr/>
        </p:nvSpPr>
        <p:spPr>
          <a:xfrm>
            <a:off x="231228" y="236484"/>
            <a:ext cx="11432134" cy="435653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549BB9C-7FFB-1CC0-FC53-5D4A5C0D2476}"/>
              </a:ext>
            </a:extLst>
          </p:cNvPr>
          <p:cNvSpPr txBox="1"/>
          <p:nvPr/>
        </p:nvSpPr>
        <p:spPr>
          <a:xfrm>
            <a:off x="528638" y="-178676"/>
            <a:ext cx="10544175" cy="5443926"/>
          </a:xfrm>
          <a:prstGeom prst="rect">
            <a:avLst/>
          </a:prstGeom>
          <a:noFill/>
        </p:spPr>
        <p:txBody>
          <a:bodyPr wrap="square">
            <a:spAutoFit/>
          </a:bodyPr>
          <a:lstStyle/>
          <a:p>
            <a:pPr algn="just">
              <a:lnSpc>
                <a:spcPct val="120000"/>
              </a:lnSpc>
              <a:spcAft>
                <a:spcPts val="0"/>
              </a:spcAft>
            </a:pPr>
            <a:endParaRPr lang="en-US" sz="1800" b="1" i="1" u="sng" spc="30" dirty="0">
              <a:effectLst/>
              <a:latin typeface="Calibri (Body)"/>
              <a:ea typeface="Times New Roman" panose="02020603050405020304" pitchFamily="18" charset="0"/>
            </a:endParaRPr>
          </a:p>
          <a:p>
            <a:pPr algn="just">
              <a:spcAft>
                <a:spcPts val="0"/>
              </a:spcAft>
            </a:pPr>
            <a:endParaRPr lang="en-US" sz="1800" spc="30" dirty="0">
              <a:effectLst/>
              <a:latin typeface="Calibri (Body)"/>
              <a:ea typeface="Times New Roman" panose="02020603050405020304" pitchFamily="18" charset="0"/>
            </a:endParaRPr>
          </a:p>
          <a:p>
            <a:pPr algn="just">
              <a:spcAft>
                <a:spcPts val="0"/>
              </a:spcAft>
            </a:pPr>
            <a:endParaRPr lang="en-US" sz="1800" spc="30" dirty="0">
              <a:effectLst/>
              <a:latin typeface="Calibri (Body)"/>
              <a:ea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 specializes in sector specific regulatory compliance matters falling under:</a:t>
            </a:r>
          </a:p>
          <a:p>
            <a:pPr algn="just">
              <a:spcAft>
                <a:spcPts val="0"/>
              </a:spcAft>
            </a:pPr>
            <a:endParaRPr lang="en-US" spc="3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Corporate laws; </a:t>
            </a:r>
          </a:p>
          <a:p>
            <a:pPr marL="285750" indent="-285750" algn="just">
              <a:spcAft>
                <a:spcPts val="0"/>
              </a:spcAf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Capital Market laws;</a:t>
            </a:r>
          </a:p>
          <a:p>
            <a:pPr marL="285750" indent="-285750" algn="just">
              <a:spcAft>
                <a:spcPts val="0"/>
              </a:spcAf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Foreign trade laws;</a:t>
            </a:r>
          </a:p>
          <a:p>
            <a:pPr marL="285750" indent="-285750" algn="just">
              <a:spcAft>
                <a:spcPts val="0"/>
              </a:spcAf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Foreign Exchange Management laws and regulations;</a:t>
            </a:r>
          </a:p>
          <a:p>
            <a:pPr marL="285750" indent="-285750" algn="just">
              <a:spcAft>
                <a:spcPts val="0"/>
              </a:spcAf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Foreign Direct Investment Policy of Government of India; </a:t>
            </a:r>
          </a:p>
          <a:p>
            <a:pPr marL="285750" indent="-285750" algn="jus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NBFC and HFC related compliances of </a:t>
            </a:r>
            <a:r>
              <a:rPr lang="en-IN" spc="30" dirty="0">
                <a:latin typeface="Times New Roman" panose="02020603050405020304" pitchFamily="18" charset="0"/>
                <a:cs typeface="Times New Roman" panose="02020603050405020304" pitchFamily="18" charset="0"/>
              </a:rPr>
              <a:t>Regulation, Direction, Circulars of RBI/NHB;</a:t>
            </a:r>
          </a:p>
          <a:p>
            <a:pPr marL="285750" indent="-285750" algn="jus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HFC related compliances of </a:t>
            </a:r>
            <a:r>
              <a:rPr lang="en-IN" spc="30" dirty="0">
                <a:latin typeface="Times New Roman" panose="02020603050405020304" pitchFamily="18" charset="0"/>
                <a:cs typeface="Times New Roman" panose="02020603050405020304" pitchFamily="18" charset="0"/>
              </a:rPr>
              <a:t>Prudential Regulation of RBI Master Direction;</a:t>
            </a:r>
          </a:p>
          <a:p>
            <a:pPr marL="285750" indent="-285750" algn="just">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Real Estate (Regulation and Development) Act, 2016 and Rules formulated and notified by States: and</a:t>
            </a:r>
          </a:p>
          <a:p>
            <a:pPr marL="285750" indent="-285750" algn="l">
              <a:buFont typeface="Wingdings" panose="05000000000000000000" pitchFamily="2" charset="2"/>
              <a:buChar char="ü"/>
            </a:pPr>
            <a:r>
              <a:rPr lang="en-US" spc="30" dirty="0">
                <a:latin typeface="Times New Roman" panose="02020603050405020304" pitchFamily="18" charset="0"/>
                <a:cs typeface="Times New Roman" panose="02020603050405020304" pitchFamily="18" charset="0"/>
              </a:rPr>
              <a:t>Employment related compliance as per applicable provisions laws basis sector of entity.</a:t>
            </a:r>
          </a:p>
          <a:p>
            <a:pPr marL="285750" indent="-285750" algn="just">
              <a:spcAft>
                <a:spcPts val="0"/>
              </a:spcAft>
              <a:buFont typeface="Wingdings" panose="05000000000000000000" pitchFamily="2" charset="2"/>
              <a:buChar char="ü"/>
            </a:pPr>
            <a:r>
              <a:rPr lang="en-US" spc="30" dirty="0">
                <a:latin typeface="Times New Roman" panose="02020603050405020304" pitchFamily="18" charset="0"/>
                <a:ea typeface="Times New Roman" panose="02020603050405020304" pitchFamily="18" charset="0"/>
                <a:cs typeface="Times New Roman" panose="02020603050405020304" pitchFamily="18" charset="0"/>
              </a:rPr>
              <a:t>P</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rovides compliance advisory </a:t>
            </a:r>
            <a:r>
              <a:rPr lang="en-US" spc="30" dirty="0">
                <a:latin typeface="Times New Roman" panose="02020603050405020304" pitchFamily="18" charset="0"/>
                <a:ea typeface="Times New Roman" panose="02020603050405020304" pitchFamily="18" charset="0"/>
                <a:cs typeface="Times New Roman" panose="02020603050405020304" pitchFamily="18" charset="0"/>
              </a:rPr>
              <a:t>related to data protection and its allied issues.</a:t>
            </a:r>
            <a:endPar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endParaRPr lang="en-US"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endParaRPr lang="en-IN" sz="1800" dirty="0">
              <a:effectLst/>
              <a:latin typeface="Calibri (Body)"/>
              <a:ea typeface="Times New Roman" panose="02020603050405020304" pitchFamily="18" charset="0"/>
            </a:endParaRPr>
          </a:p>
          <a:p>
            <a:pPr algn="just">
              <a:spcAft>
                <a:spcPts val="0"/>
              </a:spcAft>
            </a:pPr>
            <a:endParaRPr lang="en-IN" sz="1800" dirty="0">
              <a:effectLst/>
              <a:latin typeface="Calibri (Body)"/>
              <a:ea typeface="Times New Roman" panose="02020603050405020304" pitchFamily="18" charset="0"/>
            </a:endParaRPr>
          </a:p>
          <a:p>
            <a:pPr algn="just">
              <a:lnSpc>
                <a:spcPct val="120000"/>
              </a:lnSpc>
              <a:spcAft>
                <a:spcPts val="0"/>
              </a:spcAft>
            </a:pPr>
            <a:r>
              <a:rPr lang="en-US" sz="1800" b="1" spc="30" dirty="0">
                <a:effectLst/>
                <a:latin typeface="Calibri (Body)"/>
                <a:ea typeface="Times New Roman" panose="02020603050405020304" pitchFamily="18" charset="0"/>
              </a:rPr>
              <a:t> </a:t>
            </a:r>
            <a:endParaRPr lang="en-IN" sz="1200" b="1" spc="30" dirty="0">
              <a:effectLst/>
              <a:latin typeface="Calibri (Body)"/>
              <a:ea typeface="Times New Roman" panose="02020603050405020304" pitchFamily="18" charset="0"/>
            </a:endParaRPr>
          </a:p>
        </p:txBody>
      </p:sp>
    </p:spTree>
    <p:extLst>
      <p:ext uri="{BB962C8B-B14F-4D97-AF65-F5344CB8AC3E}">
        <p14:creationId xmlns:p14="http://schemas.microsoft.com/office/powerpoint/2010/main" val="71937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819" y="660469"/>
            <a:ext cx="10058400" cy="707886"/>
          </a:xfrm>
          <a:prstGeom prst="rect">
            <a:avLst/>
          </a:prstGeom>
        </p:spPr>
        <p:txBody>
          <a:bodyPr wrap="square">
            <a:spAutoFit/>
          </a:bodyPr>
          <a:lstStyle/>
          <a:p>
            <a:pPr algn="ctr"/>
            <a:r>
              <a:rPr lang="en-US" sz="4000" b="1" spc="30" dirty="0">
                <a:solidFill>
                  <a:srgbClr val="002060"/>
                </a:solidFill>
                <a:latin typeface="Calibri (Body)"/>
                <a:ea typeface="Times New Roman" panose="02020603050405020304" pitchFamily="18" charset="0"/>
              </a:rPr>
              <a:t>V. INSURANCE LAWS &amp; REGULATIONS</a:t>
            </a:r>
            <a:endParaRPr lang="en-IN" sz="4000" dirty="0">
              <a:solidFill>
                <a:srgbClr val="002060"/>
              </a:solidFill>
              <a:latin typeface="Calibri (Body)"/>
            </a:endParaRPr>
          </a:p>
        </p:txBody>
      </p:sp>
      <p:pic>
        <p:nvPicPr>
          <p:cNvPr id="5122" name="Picture 2" descr="C:\Users\amarj\OneDrive\Desktop\O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625" y="2264816"/>
            <a:ext cx="8126787" cy="3200400"/>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83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5BDCB74-A954-7E27-0DD6-89A92686A7E3}"/>
              </a:ext>
            </a:extLst>
          </p:cNvPr>
          <p:cNvSpPr/>
          <p:nvPr/>
        </p:nvSpPr>
        <p:spPr>
          <a:xfrm>
            <a:off x="231228" y="236483"/>
            <a:ext cx="11719034" cy="518685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F8DF8D6-C7D7-99B6-FAA5-18DABE15B484}"/>
              </a:ext>
            </a:extLst>
          </p:cNvPr>
          <p:cNvSpPr txBox="1"/>
          <p:nvPr/>
        </p:nvSpPr>
        <p:spPr>
          <a:xfrm>
            <a:off x="514350" y="180417"/>
            <a:ext cx="11172825" cy="5078313"/>
          </a:xfrm>
          <a:prstGeom prst="rect">
            <a:avLst/>
          </a:prstGeom>
          <a:noFill/>
        </p:spPr>
        <p:txBody>
          <a:bodyPr wrap="square">
            <a:spAutoFit/>
          </a:bodyPr>
          <a:lstStyle/>
          <a:p>
            <a:pPr algn="just">
              <a:spcAft>
                <a:spcPts val="0"/>
              </a:spcAft>
            </a:pPr>
            <a:endParaRPr lang="en-US" dirty="0">
              <a:latin typeface="Calibri (Body)"/>
              <a:ea typeface="Times New Roman" panose="02020603050405020304" pitchFamily="18" charset="0"/>
            </a:endParaRPr>
          </a:p>
          <a:p>
            <a:pPr algn="just">
              <a:spcAft>
                <a:spcPts val="0"/>
              </a:spcAft>
            </a:pPr>
            <a:r>
              <a:rPr lang="en-US" sz="1800" dirty="0">
                <a:effectLst/>
                <a:latin typeface="Calibri (Body)"/>
                <a:ea typeface="Times New Roman" panose="02020603050405020304" pitchFamily="18" charset="0"/>
              </a:rPr>
              <a:t>ETERN regularly provides opinions in relation to the matters pertaining to Insurance Laws and Regulations. ETERN is actively involved in providing advice on various matters falling under the Insurance Act, 1938, Insurance Regulatory and Development Authority Act, 1999 and the Regulations framed there under.</a:t>
            </a:r>
            <a:endParaRPr lang="en-IN" sz="1800" dirty="0">
              <a:effectLst/>
              <a:latin typeface="Calibri (Body)"/>
              <a:ea typeface="Times New Roman" panose="02020603050405020304" pitchFamily="18" charset="0"/>
            </a:endParaRPr>
          </a:p>
          <a:p>
            <a:pPr algn="just">
              <a:spcAft>
                <a:spcPts val="0"/>
              </a:spcAft>
            </a:pPr>
            <a:r>
              <a:rPr lang="en-US" sz="1800" spc="30" dirty="0">
                <a:effectLst/>
                <a:latin typeface="Calibri (Body)"/>
                <a:ea typeface="Times New Roman" panose="02020603050405020304" pitchFamily="18" charset="0"/>
              </a:rPr>
              <a:t> </a:t>
            </a:r>
            <a:endParaRPr lang="en-IN" sz="1800" dirty="0">
              <a:effectLst/>
              <a:latin typeface="Calibri (Body)"/>
              <a:ea typeface="Times New Roman" panose="02020603050405020304" pitchFamily="18" charset="0"/>
            </a:endParaRPr>
          </a:p>
          <a:p>
            <a:pPr algn="just">
              <a:spcAft>
                <a:spcPts val="0"/>
              </a:spcAft>
            </a:pPr>
            <a:r>
              <a:rPr lang="en-US" sz="1800" dirty="0">
                <a:effectLst/>
                <a:latin typeface="Calibri (Body)"/>
                <a:ea typeface="Times New Roman" panose="02020603050405020304" pitchFamily="18" charset="0"/>
              </a:rPr>
              <a:t>ETERN renders legal support to companies engaged in the insurance sector for various activities undertaken by them. The support services rendered by ETERN inter-alia comprise of:</a:t>
            </a:r>
            <a:endParaRPr lang="en-IN" sz="1800" dirty="0">
              <a:effectLst/>
              <a:latin typeface="Calibri (Body)"/>
              <a:ea typeface="Times New Roman" panose="02020603050405020304" pitchFamily="18" charset="0"/>
            </a:endParaRPr>
          </a:p>
          <a:p>
            <a:pPr algn="just">
              <a:spcAft>
                <a:spcPts val="0"/>
              </a:spcAft>
            </a:pPr>
            <a:r>
              <a:rPr lang="en-US" sz="1800" dirty="0">
                <a:effectLst/>
                <a:latin typeface="Calibri (Body)"/>
                <a:ea typeface="Times New Roman" panose="02020603050405020304" pitchFamily="18" charset="0"/>
              </a:rPr>
              <a:t>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Legal support for entering the Insurance Sector- JVA, Funding, Liaison with the Regulator for licensing.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Structuring and drafting of distribution agreement/ tie-ups for Bank assurance Partnerships, Brokers and Agents.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Product documentation (Drafting of policy contract of insurance plans such as unit linked, individual, group, pension) to helps preempt/ prevent litigation.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Legal support in devising the compliance structure for the Company.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Legal support for negotiation of arrangements with re-insurers.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Legal support in establishing the branches- Due diligence for acquisition of immoveable properties, lease agreements and local compliances across the country.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Litigation support against claims and disputes across the country. </a:t>
            </a:r>
            <a:endParaRPr lang="en-IN" sz="1800" dirty="0">
              <a:effectLst/>
              <a:latin typeface="Calibri (Body)"/>
              <a:ea typeface="Times New Roman" panose="02020603050405020304" pitchFamily="18" charset="0"/>
            </a:endParaRPr>
          </a:p>
          <a:p>
            <a:pPr marL="342900" lvl="0" indent="-342900">
              <a:spcAft>
                <a:spcPts val="0"/>
              </a:spcAft>
              <a:buSzPts val="1000"/>
              <a:buFont typeface="Wingdings" panose="05000000000000000000" pitchFamily="2" charset="2"/>
              <a:buChar char="Ø"/>
            </a:pPr>
            <a:r>
              <a:rPr lang="en-US" sz="1800" dirty="0">
                <a:effectLst/>
                <a:latin typeface="Calibri (Body)"/>
                <a:ea typeface="Times New Roman" panose="02020603050405020304" pitchFamily="18" charset="0"/>
              </a:rPr>
              <a:t>Service Provider tie ups – IT, Marketing, outsourcing agreements. </a:t>
            </a:r>
            <a:endParaRPr lang="en-IN" sz="1800" dirty="0">
              <a:effectLst/>
              <a:latin typeface="Calibri (Body)"/>
              <a:ea typeface="Times New Roman" panose="02020603050405020304" pitchFamily="18" charset="0"/>
            </a:endParaRPr>
          </a:p>
        </p:txBody>
      </p:sp>
    </p:spTree>
    <p:extLst>
      <p:ext uri="{BB962C8B-B14F-4D97-AF65-F5344CB8AC3E}">
        <p14:creationId xmlns:p14="http://schemas.microsoft.com/office/powerpoint/2010/main" val="293258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794" y="486383"/>
            <a:ext cx="10158411" cy="707886"/>
          </a:xfrm>
          <a:prstGeom prst="rect">
            <a:avLst/>
          </a:prstGeom>
        </p:spPr>
        <p:txBody>
          <a:bodyPr wrap="square">
            <a:sp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VI. REAL ESTATE</a:t>
            </a:r>
          </a:p>
        </p:txBody>
      </p:sp>
      <p:pic>
        <p:nvPicPr>
          <p:cNvPr id="6146" name="Picture 2" descr="C:\Users\amarj\OneDriv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69" y="1813370"/>
            <a:ext cx="10488459" cy="3959158"/>
          </a:xfrm>
          <a:prstGeom prst="rect">
            <a:avLst/>
          </a:prstGeom>
          <a:noFill/>
          <a:effectLst>
            <a:softEdge rad="2286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13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A42D0F-C50B-F571-FCCC-05694CE8741E}"/>
              </a:ext>
            </a:extLst>
          </p:cNvPr>
          <p:cNvSpPr/>
          <p:nvPr/>
        </p:nvSpPr>
        <p:spPr>
          <a:xfrm>
            <a:off x="0" y="0"/>
            <a:ext cx="12192000" cy="685799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81700B6-5912-AC9B-AAD8-95429468EA2C}"/>
              </a:ext>
            </a:extLst>
          </p:cNvPr>
          <p:cNvSpPr txBox="1"/>
          <p:nvPr/>
        </p:nvSpPr>
        <p:spPr>
          <a:xfrm>
            <a:off x="383421" y="290727"/>
            <a:ext cx="11425157" cy="6463308"/>
          </a:xfrm>
          <a:prstGeom prst="rect">
            <a:avLst/>
          </a:prstGeom>
          <a:noFill/>
        </p:spPr>
        <p:txBody>
          <a:bodyPr wrap="square">
            <a:spAutoFit/>
          </a:bodyPr>
          <a:lstStyle/>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ETERN has considerable experience in providing comprehensive and innovative advice to investors and developers on acquisition, development, and funding and divestment activities in real estate including regulatory compliance issues related to RERA as per relevant rules of related States of India.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ea typeface="Times New Roman" panose="02020603050405020304" pitchFamily="18" charset="0"/>
                <a:cs typeface="Times New Roman" panose="02020603050405020304" pitchFamily="18" charset="0"/>
              </a:rPr>
              <a:t>It advices </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real estate transactions including contractual document relating to collaboration, development, sale, purchase and transfer of built-up residential flats and commercial spaces, malls, development of integrated townships. Etern provides professional services of due diligence exercise pertaining to land ownership records and provide opinion on ownership title, marketability and non-encumbrance status of properties to Fis and corporate bodies.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ea typeface="Times New Roman" panose="02020603050405020304" pitchFamily="18" charset="0"/>
                <a:cs typeface="Times New Roman" panose="02020603050405020304" pitchFamily="18" charset="0"/>
              </a:rPr>
              <a:t>It </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represents institutional investors, lenders, venture capital funds and companies in connection with financing and acquisition of large scale built up commercial &amp; residential projects, integrated townships and theme amusement parks and recreational complexes.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It advises on incorporation of Real Estate funds outside India with company handholding on the Real Estate opportunities existing in India, and the manner in which the investments in the Real Estate sector can be made.</a:t>
            </a: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It provides services </a:t>
            </a:r>
            <a:r>
              <a:rPr lang="en-US" spc="30" dirty="0">
                <a:latin typeface="Times New Roman" panose="02020603050405020304" pitchFamily="18" charset="0"/>
                <a:ea typeface="Times New Roman" panose="02020603050405020304" pitchFamily="18" charset="0"/>
                <a:cs typeface="Times New Roman" panose="02020603050405020304" pitchFamily="18" charset="0"/>
              </a:rPr>
              <a:t>of d</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rafting of Joint Venture Agreements, Shareholding Agreements and advice for project in India can be successfully completed by making investments in the project or SPV, Etc.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It also advises on Real Estate matters in the nature of residential flats, commercial malls, hospitality industry, hospitals, IT zones, Special Economic Zones (SEZs), including the regulatory issues. </a:t>
            </a:r>
          </a:p>
          <a:p>
            <a:pPr algn="just">
              <a:spcAft>
                <a:spcPts val="0"/>
              </a:spcAft>
            </a:pPr>
            <a:endParaRPr lang="en-US" sz="1200"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kern="0" spc="30" dirty="0">
                <a:effectLst/>
                <a:latin typeface="Times New Roman" panose="02020603050405020304" pitchFamily="18" charset="0"/>
                <a:ea typeface="Times New Roman" panose="02020603050405020304" pitchFamily="18" charset="0"/>
                <a:cs typeface="Times New Roman" panose="02020603050405020304" pitchFamily="18" charset="0"/>
              </a:rPr>
              <a:t>It carries out due </a:t>
            </a:r>
            <a:r>
              <a:rPr lang="en-US" kern="0" spc="30" dirty="0">
                <a:latin typeface="Times New Roman" panose="02020603050405020304" pitchFamily="18" charset="0"/>
                <a:ea typeface="Times New Roman" panose="02020603050405020304" pitchFamily="18" charset="0"/>
                <a:cs typeface="Times New Roman" panose="02020603050405020304" pitchFamily="18" charset="0"/>
              </a:rPr>
              <a:t>d</a:t>
            </a:r>
            <a:r>
              <a:rPr lang="en-US" kern="0" spc="30" dirty="0">
                <a:effectLst/>
                <a:latin typeface="Times New Roman" panose="02020603050405020304" pitchFamily="18" charset="0"/>
                <a:ea typeface="Times New Roman" panose="02020603050405020304" pitchFamily="18" charset="0"/>
                <a:cs typeface="Times New Roman" panose="02020603050405020304" pitchFamily="18" charset="0"/>
              </a:rPr>
              <a:t>iligence and assistance in the matter of infrastructure related projects</a:t>
            </a:r>
            <a:r>
              <a:rPr lang="en-US" kern="0" spc="30" dirty="0">
                <a:latin typeface="Times New Roman" panose="02020603050405020304" pitchFamily="18" charset="0"/>
                <a:ea typeface="Times New Roman" panose="02020603050405020304" pitchFamily="18" charset="0"/>
                <a:cs typeface="Times New Roman" panose="02020603050405020304" pitchFamily="18" charset="0"/>
              </a:rPr>
              <a:t> and its allied activities.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46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5787" y="406290"/>
            <a:ext cx="10700426" cy="1323439"/>
          </a:xfrm>
          <a:prstGeom prst="rect">
            <a:avLst/>
          </a:prstGeom>
        </p:spPr>
        <p:txBody>
          <a:bodyPr wrap="square">
            <a:sp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VII. LITIGATION, RESTRUCTURING, INSOLVENCY &amp; DISPUTE RESOLUTION</a:t>
            </a:r>
            <a:endParaRPr lang="en-IN" sz="4000" b="1" dirty="0">
              <a:solidFill>
                <a:srgbClr val="002060"/>
              </a:solidFill>
              <a:latin typeface="Times New Roman" panose="02020603050405020304" pitchFamily="18" charset="0"/>
              <a:cs typeface="Times New Roman" panose="02020603050405020304" pitchFamily="18" charset="0"/>
            </a:endParaRPr>
          </a:p>
        </p:txBody>
      </p:sp>
      <p:pic>
        <p:nvPicPr>
          <p:cNvPr id="7170" name="Picture 2" descr="C:\Users\amarj\OneDrive\Desktop\O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56" y="2128456"/>
            <a:ext cx="10799957" cy="4032686"/>
          </a:xfrm>
          <a:prstGeom prst="rect">
            <a:avLst/>
          </a:prstGeom>
          <a:pattFill prst="pct5">
            <a:fgClr>
              <a:schemeClr val="accent1"/>
            </a:fgClr>
            <a:bgClr>
              <a:schemeClr val="bg1"/>
            </a:bgClr>
          </a:pattFill>
          <a:effectLst>
            <a:softEdge rad="177800"/>
          </a:effectLst>
        </p:spPr>
      </p:pic>
    </p:spTree>
    <p:extLst>
      <p:ext uri="{BB962C8B-B14F-4D97-AF65-F5344CB8AC3E}">
        <p14:creationId xmlns:p14="http://schemas.microsoft.com/office/powerpoint/2010/main" val="413115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CAEB0C-D94C-B438-5D00-2B3612A2C04D}"/>
              </a:ext>
            </a:extLst>
          </p:cNvPr>
          <p:cNvSpPr/>
          <p:nvPr/>
        </p:nvSpPr>
        <p:spPr>
          <a:xfrm>
            <a:off x="262758" y="889843"/>
            <a:ext cx="11666482" cy="52797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912A439-79F6-657B-008B-E4EC5D0DD18A}"/>
              </a:ext>
            </a:extLst>
          </p:cNvPr>
          <p:cNvSpPr txBox="1"/>
          <p:nvPr/>
        </p:nvSpPr>
        <p:spPr>
          <a:xfrm>
            <a:off x="545306" y="889843"/>
            <a:ext cx="11101387" cy="5078313"/>
          </a:xfrm>
          <a:prstGeom prst="rect">
            <a:avLst/>
          </a:prstGeom>
          <a:noFill/>
        </p:spPr>
        <p:txBody>
          <a:bodyPr wrap="square">
            <a:spAutoFit/>
          </a:bodyPr>
          <a:lstStyle/>
          <a:p>
            <a:pPr algn="just">
              <a:spcAft>
                <a:spcPts val="0"/>
              </a:spcAft>
            </a:pPr>
            <a:endParaRPr lang="en-US" dirty="0">
              <a:latin typeface="Calibri (Body)"/>
              <a:ea typeface="Times New Roman" panose="02020603050405020304" pitchFamily="18" charset="0"/>
            </a:endParaRPr>
          </a:p>
          <a:p>
            <a:pPr algn="just">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ETERN’s litigation team provides a comprehensive range of services in litigation matters both in Civil and Criminal matters, which inter-alia include, litigation involving commercial laws, corporate laws, banking &amp; finance, shipping claims, properties, building &amp; engineering, economic offences, trade marks &amp; copyright infringements, offences under the Negotiable Instruments Act, Insolvency &amp; Bankruptcy practice. </a:t>
            </a:r>
          </a:p>
          <a:p>
            <a:pPr algn="just">
              <a:spcAft>
                <a:spcPts val="0"/>
              </a:spcAft>
            </a:pPr>
            <a:endParaRPr lang="en-US"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ETERN’s litigation group advises and acts in all types of commercial and corporate cases, from simple disputes that may only require pragmatic negotiation to major cases. The litigation group also specializes in domestic as well as international commercial arbitration and has its presence in Supreme Court of India, High Courts in India, tribunals, district courts and other trial courts.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The experienced team of specialized and dedicated lawyers collectively provides effective and result oriented legal representation to the clients in all courts and quasi-judicial tribunals having original and appellate jurisdictions.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The scope of services includes drafting &amp; institution of suits, petitions, claims, memorandum of appeals, special leave petitions, write petitions, replies, counter affidavits in opposition to claims and petitions, leading evidence and conducting the litigation till its finality.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0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4CA4FCD-9CE8-86BD-709A-31D700FB058D}"/>
              </a:ext>
            </a:extLst>
          </p:cNvPr>
          <p:cNvSpPr/>
          <p:nvPr/>
        </p:nvSpPr>
        <p:spPr>
          <a:xfrm>
            <a:off x="4345453" y="142877"/>
            <a:ext cx="3496332" cy="102377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 name="Rectangle: Rounded Corners 4">
            <a:extLst>
              <a:ext uri="{FF2B5EF4-FFF2-40B4-BE49-F238E27FC236}">
                <a16:creationId xmlns:a16="http://schemas.microsoft.com/office/drawing/2014/main" id="{4393228F-0EE4-7801-7967-AF7081642E9E}"/>
              </a:ext>
            </a:extLst>
          </p:cNvPr>
          <p:cNvSpPr/>
          <p:nvPr/>
        </p:nvSpPr>
        <p:spPr>
          <a:xfrm>
            <a:off x="214313" y="948690"/>
            <a:ext cx="11758612" cy="545995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 name="TextBox 1">
            <a:extLst>
              <a:ext uri="{FF2B5EF4-FFF2-40B4-BE49-F238E27FC236}">
                <a16:creationId xmlns:a16="http://schemas.microsoft.com/office/drawing/2014/main" id="{F6CC51BC-C668-F24B-7089-440825DBAA40}"/>
              </a:ext>
            </a:extLst>
          </p:cNvPr>
          <p:cNvSpPr txBox="1"/>
          <p:nvPr/>
        </p:nvSpPr>
        <p:spPr>
          <a:xfrm>
            <a:off x="214313" y="142877"/>
            <a:ext cx="11758612"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ABOUT US </a:t>
            </a:r>
          </a:p>
        </p:txBody>
      </p:sp>
      <p:sp>
        <p:nvSpPr>
          <p:cNvPr id="4" name="TextBox 3">
            <a:extLst>
              <a:ext uri="{FF2B5EF4-FFF2-40B4-BE49-F238E27FC236}">
                <a16:creationId xmlns:a16="http://schemas.microsoft.com/office/drawing/2014/main" id="{EA66C664-8268-8BE5-DD76-2B00CB8D63AD}"/>
              </a:ext>
            </a:extLst>
          </p:cNvPr>
          <p:cNvSpPr txBox="1"/>
          <p:nvPr/>
        </p:nvSpPr>
        <p:spPr>
          <a:xfrm>
            <a:off x="512626" y="948690"/>
            <a:ext cx="11161986" cy="5459956"/>
          </a:xfrm>
          <a:prstGeom prst="rect">
            <a:avLst/>
          </a:prstGeom>
          <a:noFill/>
        </p:spPr>
        <p:txBody>
          <a:bodyPr wrap="square" rtlCol="0">
            <a:spAutoFit/>
          </a:bodyPr>
          <a:lstStyle/>
          <a:p>
            <a:pPr marR="45720" algn="just">
              <a:lnSpc>
                <a:spcPct val="120000"/>
              </a:lnSpc>
            </a:pPr>
            <a:endParaRPr lang="en-US" sz="1600" spc="30" dirty="0">
              <a:solidFill>
                <a:schemeClr val="tx1">
                  <a:lumMod val="95000"/>
                  <a:lumOff val="5000"/>
                </a:schemeClr>
              </a:solidFill>
              <a:effectLst/>
              <a:latin typeface="Calibri (Body)"/>
              <a:ea typeface="Times New Roman" panose="02020603050405020304" pitchFamily="18" charset="0"/>
              <a:cs typeface="Times New Roman" panose="02020603050405020304" pitchFamily="18" charset="0"/>
            </a:endParaRPr>
          </a:p>
          <a:p>
            <a:pPr marR="45720" algn="just">
              <a:lnSpc>
                <a:spcPct val="120000"/>
              </a:lnSpc>
            </a:pPr>
            <a:r>
              <a:rPr lang="en-US" sz="1600" spc="3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M/s. ETERN Legal Advisors &amp; Consultants ("</a:t>
            </a:r>
            <a:r>
              <a:rPr lang="en-US" sz="1600" b="1" spc="3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ETERN</a:t>
            </a:r>
            <a:r>
              <a:rPr lang="en-US" sz="1600" spc="3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has been established with five pillars in mind; </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Expertise, Trustworthy, Empathy, Resilience and Nimble</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and driven to provide effective, efficient and compliant legal services to its client at reasonable costs. </a:t>
            </a:r>
            <a:endParaRPr lang="en-IN" sz="16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ETERN is set up by a team of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legal and corporate professionals with experience spanning more than 25 (Twenty Five) years having accomplished professional services delivering in employments with listed &amp; unlisted entities and a corporate &amp; legal advisory with a domestic law firms.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team of ETERN have practice encompasses advising clients in the area of Mergers &amp; Acquisitions, Joint Ventures, Capital Markets (both In Equity and Debt), Banking &amp; Finance, Private Equity Investments, Foreign Collaborations &amp; Technology Transfers, Legal Compliance Due Diligences/Audits, Real Estate, Mortgage Business, etc.</a:t>
            </a:r>
            <a:endParaRPr lang="en-IN" sz="16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endPar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ETERN has its offices at New Delhi, Mumbai and also have </a:t>
            </a:r>
            <a:r>
              <a:rPr lang="en-US" sz="1600" spc="30" dirty="0">
                <a:latin typeface="Times New Roman" panose="02020603050405020304" pitchFamily="18" charset="0"/>
                <a:ea typeface="Times New Roman" panose="02020603050405020304" pitchFamily="18" charset="0"/>
                <a:cs typeface="Times New Roman" panose="02020603050405020304" pitchFamily="18" charset="0"/>
              </a:rPr>
              <a:t>presence in Hyderabad, Chennai, Bangalore, Kolkata, Jaipur and Ahmedabad</a:t>
            </a: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 The team members of ETERN are driven by their common intention to bring their experience, exposure and expertise for providing personalized professional services and representation to its clients while maintaining highest benchmarks of excellence and integrity. The lawyers of ETERN are engaged in practicing laws on regulatory &amp; transactional side, real estate and litigation in various courts and specialized tribunals</a:t>
            </a:r>
            <a:r>
              <a:rPr lang="en-US" sz="1600" spc="30" dirty="0">
                <a:latin typeface="Times New Roman" panose="02020603050405020304" pitchFamily="18" charset="0"/>
                <a:ea typeface="Times New Roman" panose="02020603050405020304" pitchFamily="18" charset="0"/>
                <a:cs typeface="Times New Roman" panose="02020603050405020304" pitchFamily="18" charset="0"/>
              </a:rPr>
              <a:t> depending upon issues of its clients</a:t>
            </a: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spc="30" dirty="0">
                <a:effectLst/>
                <a:latin typeface="Times New Roman" panose="02020603050405020304" pitchFamily="18" charset="0"/>
                <a:ea typeface="Times New Roman" panose="02020603050405020304" pitchFamily="18" charset="0"/>
                <a:cs typeface="Times New Roman" panose="02020603050405020304" pitchFamily="18" charset="0"/>
              </a:rPr>
              <a:t>ETERN has strategic tie-ups and formal affiliation with law firms in India and also abroad. The interdisciplinary team of lawyers provides legal representation in the various areas of law.</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latin typeface="Calibri (Body)"/>
            </a:endParaRPr>
          </a:p>
        </p:txBody>
      </p:sp>
    </p:spTree>
    <p:extLst>
      <p:ext uri="{BB962C8B-B14F-4D97-AF65-F5344CB8AC3E}">
        <p14:creationId xmlns:p14="http://schemas.microsoft.com/office/powerpoint/2010/main" val="233082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748" y="457522"/>
            <a:ext cx="10186988" cy="707886"/>
          </a:xfrm>
          <a:prstGeom prst="rect">
            <a:avLst/>
          </a:prstGeom>
        </p:spPr>
        <p:txBody>
          <a:bodyPr wrap="square">
            <a:sp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VIII. EMPLOYMENT &amp; LABOUR LAW</a:t>
            </a:r>
            <a:endParaRPr lang="en-IN" sz="4000" b="1" dirty="0">
              <a:solidFill>
                <a:srgbClr val="002060"/>
              </a:solidFill>
              <a:latin typeface="Times New Roman" panose="02020603050405020304" pitchFamily="18" charset="0"/>
              <a:cs typeface="Times New Roman" panose="02020603050405020304" pitchFamily="18" charset="0"/>
            </a:endParaRPr>
          </a:p>
        </p:txBody>
      </p:sp>
      <p:pic>
        <p:nvPicPr>
          <p:cNvPr id="8194" name="Picture 2" descr="C:\Users\amarj\OneDrive\Desktop\O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748" y="1822986"/>
            <a:ext cx="9918414" cy="3715644"/>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3BC666-1A3E-3B9B-DC05-E6B1F9B1431D}"/>
              </a:ext>
            </a:extLst>
          </p:cNvPr>
          <p:cNvSpPr/>
          <p:nvPr/>
        </p:nvSpPr>
        <p:spPr>
          <a:xfrm>
            <a:off x="266840" y="1720840"/>
            <a:ext cx="11658320" cy="341632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4040FC4-B27B-8063-58DF-D05F7E8FE9CA}"/>
              </a:ext>
            </a:extLst>
          </p:cNvPr>
          <p:cNvSpPr txBox="1"/>
          <p:nvPr/>
        </p:nvSpPr>
        <p:spPr>
          <a:xfrm>
            <a:off x="586343" y="1815433"/>
            <a:ext cx="11177081" cy="3416320"/>
          </a:xfrm>
          <a:prstGeom prst="rect">
            <a:avLst/>
          </a:prstGeom>
          <a:noFill/>
        </p:spPr>
        <p:txBody>
          <a:bodyPr wrap="square">
            <a:spAutoFit/>
          </a:bodyPr>
          <a:lstStyle/>
          <a:p>
            <a:pPr algn="just">
              <a:spcAft>
                <a:spcPts val="0"/>
              </a:spcAft>
            </a:pPr>
            <a:endParaRPr lang="en-US" sz="1800" spc="30" dirty="0">
              <a:effectLst/>
              <a:latin typeface="Calibri (Body)"/>
              <a:ea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 specializes in providing legal opinions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representation to its clients on employee related laws and regulations. </a:t>
            </a:r>
          </a:p>
          <a:p>
            <a:pPr algn="just">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ETERN specializes in drafting and reviewing of various contracts that have employee related implications. The expertise includes Laws relating to Service Contracts, Employees State Insurance, Provident Fund, and Workmen’s Compensation, Conciliation and Industrial Disputes, Payment of Wages, Bonus, Gratuity and Factory Laws.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b="1" i="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particular, ETERN provides its professional services for developing manual for compliance under various labour legislations applicable to factories and commercial establishments, basis of sector in which such entities operates. </a:t>
            </a:r>
          </a:p>
          <a:p>
            <a:pPr algn="just">
              <a:spcAft>
                <a:spcPts val="0"/>
              </a:spcAft>
            </a:pPr>
            <a:endParaRPr lang="en-US" sz="1800" b="1" i="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b="1" dirty="0">
                <a:effectLst/>
                <a:latin typeface="Calibri (Body)"/>
                <a:ea typeface="Times New Roman" panose="02020603050405020304" pitchFamily="18" charset="0"/>
              </a:rPr>
              <a:t> </a:t>
            </a:r>
            <a:endParaRPr lang="en-IN" sz="1800" dirty="0">
              <a:effectLst/>
              <a:latin typeface="Calibri (Body)"/>
              <a:ea typeface="Times New Roman" panose="02020603050405020304" pitchFamily="18" charset="0"/>
            </a:endParaRPr>
          </a:p>
        </p:txBody>
      </p:sp>
    </p:spTree>
    <p:extLst>
      <p:ext uri="{BB962C8B-B14F-4D97-AF65-F5344CB8AC3E}">
        <p14:creationId xmlns:p14="http://schemas.microsoft.com/office/powerpoint/2010/main" val="13557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668" y="549659"/>
            <a:ext cx="9872663" cy="707886"/>
          </a:xfrm>
          <a:prstGeom prst="rect">
            <a:avLst/>
          </a:prstGeom>
        </p:spPr>
        <p:txBody>
          <a:bodyPr wrap="square">
            <a:spAutoFit/>
          </a:bodyPr>
          <a:lstStyle/>
          <a:p>
            <a:pPr algn="ctr">
              <a:spcAft>
                <a:spcPts val="0"/>
              </a:spcAft>
            </a:pPr>
            <a:r>
              <a:rPr lang="en-US" sz="4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IX. INTELLECTUAL PROPERTY</a:t>
            </a:r>
            <a:endParaRPr lang="en-IN" sz="4000" dirty="0">
              <a:solidFill>
                <a:srgbClr val="002060"/>
              </a:solidFill>
              <a:latin typeface="Times New Roman" panose="02020603050405020304" pitchFamily="18" charset="0"/>
              <a:cs typeface="Times New Roman" panose="02020603050405020304" pitchFamily="18" charset="0"/>
            </a:endParaRPr>
          </a:p>
        </p:txBody>
      </p:sp>
      <p:pic>
        <p:nvPicPr>
          <p:cNvPr id="9218" name="Picture 2" descr="C:\Users\amarj\OneDriv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061" y="2105759"/>
            <a:ext cx="10003876" cy="3881336"/>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97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82A9A20-064F-51BE-7C42-FAF15A694AFE}"/>
              </a:ext>
            </a:extLst>
          </p:cNvPr>
          <p:cNvSpPr/>
          <p:nvPr/>
        </p:nvSpPr>
        <p:spPr>
          <a:xfrm>
            <a:off x="336330" y="1333678"/>
            <a:ext cx="11561379" cy="311219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838816" y="1353563"/>
            <a:ext cx="8822075" cy="2585323"/>
          </a:xfrm>
          <a:prstGeom prst="rect">
            <a:avLst/>
          </a:prstGeom>
        </p:spPr>
        <p:txBody>
          <a:bodyPr wrap="square">
            <a:spAutoFit/>
          </a:bodyPr>
          <a:lstStyle/>
          <a:p>
            <a:pPr algn="just">
              <a:spcAft>
                <a:spcPts val="0"/>
              </a:spcAft>
            </a:pPr>
            <a:endParaRPr lang="en-US" dirty="0">
              <a:latin typeface="Calibri (Body)"/>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ETERN has expertise in drafting of technology transfer agreements, intellectual property licensing agreements, outsourcing agreements. </a:t>
            </a:r>
          </a:p>
          <a:p>
            <a:pPr algn="just">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ETERN also advises on piracy prevention techniques.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kern="0" dirty="0">
                <a:latin typeface="Times New Roman" panose="02020603050405020304" pitchFamily="18" charset="0"/>
                <a:ea typeface="Times New Roman" panose="02020603050405020304" pitchFamily="18" charset="0"/>
                <a:cs typeface="Times New Roman" panose="02020603050405020304" pitchFamily="18" charset="0"/>
              </a:rPr>
              <a:t>Team of ETERN is specialize in domain name dispute resolution, registration of trade mark, copy right, patent, documentation on Internet Service Providers (ISP’s) </a:t>
            </a:r>
            <a:r>
              <a:rPr lang="en-US" kern="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and drafting of other related agreement</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401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E9AE4FA-B5A2-55F9-0F5B-A1790327DADC}"/>
              </a:ext>
            </a:extLst>
          </p:cNvPr>
          <p:cNvSpPr/>
          <p:nvPr/>
        </p:nvSpPr>
        <p:spPr>
          <a:xfrm>
            <a:off x="231228" y="236483"/>
            <a:ext cx="11666482" cy="6289201"/>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7235DC81-C084-9D0C-1A23-C05098E84DB3}"/>
              </a:ext>
            </a:extLst>
          </p:cNvPr>
          <p:cNvSpPr/>
          <p:nvPr/>
        </p:nvSpPr>
        <p:spPr>
          <a:xfrm>
            <a:off x="743607" y="609599"/>
            <a:ext cx="10704786" cy="554296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64154E76-8098-0979-DF7B-8154BEB36137}"/>
              </a:ext>
            </a:extLst>
          </p:cNvPr>
          <p:cNvSpPr/>
          <p:nvPr/>
        </p:nvSpPr>
        <p:spPr>
          <a:xfrm>
            <a:off x="1401817" y="914400"/>
            <a:ext cx="9388366" cy="49333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0B3DA97-BD7A-9AB7-D13F-BBECC02A919A}"/>
              </a:ext>
            </a:extLst>
          </p:cNvPr>
          <p:cNvSpPr txBox="1"/>
          <p:nvPr/>
        </p:nvSpPr>
        <p:spPr>
          <a:xfrm>
            <a:off x="888206" y="2673197"/>
            <a:ext cx="10415588" cy="707886"/>
          </a:xfrm>
          <a:prstGeom prst="rect">
            <a:avLst/>
          </a:prstGeom>
          <a:noFill/>
        </p:spPr>
        <p:txBody>
          <a:bodyPr wrap="square">
            <a:spAutoFit/>
          </a:bodyPr>
          <a:lstStyle/>
          <a:p>
            <a:pPr algn="ctr">
              <a:spcAft>
                <a:spcPts val="0"/>
              </a:spcAft>
            </a:pPr>
            <a:r>
              <a:rPr lang="en-US" sz="4000" b="1" u="sng"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PROFILES OF PARTNERS</a:t>
            </a:r>
            <a:endParaRPr lang="en-IN" sz="4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91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73A8E9-16B8-F6DA-0A38-C5CE1B419C2B}"/>
              </a:ext>
            </a:extLst>
          </p:cNvPr>
          <p:cNvSpPr/>
          <p:nvPr/>
        </p:nvSpPr>
        <p:spPr>
          <a:xfrm>
            <a:off x="-1" y="0"/>
            <a:ext cx="8271641" cy="685799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BF30DC-FDB1-CE10-F4CE-137F6D6FB5B3}"/>
              </a:ext>
            </a:extLst>
          </p:cNvPr>
          <p:cNvSpPr txBox="1"/>
          <p:nvPr/>
        </p:nvSpPr>
        <p:spPr>
          <a:xfrm>
            <a:off x="328555" y="122625"/>
            <a:ext cx="7842142" cy="6309420"/>
          </a:xfrm>
          <a:prstGeom prst="rect">
            <a:avLst/>
          </a:prstGeom>
          <a:noFill/>
        </p:spPr>
        <p:txBody>
          <a:bodyPr wrap="square">
            <a:spAutoFit/>
          </a:bodyPr>
          <a:lstStyle/>
          <a:p>
            <a:pPr algn="ctr">
              <a:spcBef>
                <a:spcPts val="500"/>
              </a:spcBef>
              <a:spcAft>
                <a:spcPts val="0"/>
              </a:spcAft>
            </a:pPr>
            <a:r>
              <a:rPr lang="en-US" sz="1600" b="1"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0"/>
              </a:spcAft>
              <a:tabLst>
                <a:tab pos="228600" algn="l"/>
              </a:tabLst>
            </a:pPr>
            <a:r>
              <a:rPr lang="en-US" sz="32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Saroj Kumar Pandey, Managing Partner</a:t>
            </a:r>
            <a:endParaRPr lang="en-IN" sz="16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500"/>
              </a:spcBef>
              <a:spcAft>
                <a:spcPts val="0"/>
              </a:spcAft>
            </a:pPr>
            <a:r>
              <a:rPr lang="en-US" sz="16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Areas of Practice</a:t>
            </a: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Saroj Kr. Pandey is a legal and corporate professional with an experience spanning more than 28 years, an accomplished professional delivering over 14 years of career in employments with listed &amp; unlisted entities and corporate &amp; legal advisory with a domestic law firm for about 14 years. Mr. Pandey was employed with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BLB Limited, one of the first corporate listed entity in India,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InterGloble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Enterprises Limited, parent entity of IndiGo Airlines and partner of SNG &amp; Partners, a law firm.</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500"/>
              </a:spcBef>
              <a:spcAft>
                <a:spcPts val="0"/>
              </a:spcAft>
            </a:pPr>
            <a:r>
              <a:rPr lang="en-US" sz="16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He has a vast breadth of experience in corporate and transactional matters. His practice encompasses advising clients in the area of Mergers &amp; Acquisitions, Joint Ventures, Capital Markets (both in equity and debt), Banking &amp; Finance, Private Equity Investments, Foreign Collaborations &amp; Technology Transfers, Securities, Complex legal due diligences/audits including various commercial transactions.</a:t>
            </a:r>
            <a:endParaRPr lang="en-IN" sz="16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algn="just">
              <a:spcAft>
                <a:spcPts val="0"/>
              </a:spcAft>
            </a:pPr>
            <a:r>
              <a:rPr lang="en-US" sz="1600" b="1" dirty="0">
                <a:solidFill>
                  <a:srgbClr val="0000FF"/>
                </a:solidFill>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IN" sz="16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algn="just">
              <a:spcBef>
                <a:spcPts val="500"/>
              </a:spcBef>
              <a:spcAft>
                <a:spcPts val="0"/>
              </a:spcAft>
            </a:pPr>
            <a:r>
              <a:rPr lang="en-US" sz="1600" b="1" dirty="0">
                <a:solidFill>
                  <a:srgbClr val="0000FF"/>
                </a:solidFill>
                <a:effectLst/>
                <a:latin typeface="Times New Roman" panose="02020603050405020304" pitchFamily="18" charset="0"/>
                <a:ea typeface="Arial Unicode MS" panose="020B0604020202020204" pitchFamily="34" charset="-128"/>
                <a:cs typeface="Times New Roman" panose="02020603050405020304" pitchFamily="18" charset="0"/>
              </a:rPr>
              <a:t>Education:</a:t>
            </a:r>
            <a:r>
              <a:rPr lang="en-US" sz="16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M. Com. (Delhi University), LL.B. (Campus Law Centre, Delhi University), Professional course from the Institute of Company Secretaries of India (‘ICSI’), New Delhi.</a:t>
            </a:r>
          </a:p>
          <a:p>
            <a:pPr algn="just">
              <a:spcBef>
                <a:spcPts val="500"/>
              </a:spcBef>
              <a:spcAft>
                <a:spcPts val="0"/>
              </a:spcAft>
            </a:pPr>
            <a:endParaRPr lang="en-IN" sz="11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algn="just">
              <a:spcBef>
                <a:spcPts val="500"/>
              </a:spcBef>
              <a:spcAft>
                <a:spcPts val="0"/>
              </a:spcAft>
            </a:pPr>
            <a:r>
              <a:rPr lang="en-US" sz="1600" b="1" dirty="0">
                <a:solidFill>
                  <a:srgbClr val="0000FF"/>
                </a:solidFill>
                <a:effectLst/>
                <a:latin typeface="Times New Roman" panose="02020603050405020304" pitchFamily="18" charset="0"/>
                <a:ea typeface="Arial Unicode MS" panose="020B0604020202020204" pitchFamily="34" charset="-128"/>
                <a:cs typeface="Times New Roman" panose="02020603050405020304" pitchFamily="18" charset="0"/>
              </a:rPr>
              <a:t>Professional Memberships:</a:t>
            </a:r>
            <a:r>
              <a:rPr lang="en-US" sz="1600" b="1"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sz="16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Member of Bar Council of Delhi. Licensed to practice law throughout India, Delhi High Court Bar Association, Fellow Member of ICSI. </a:t>
            </a:r>
          </a:p>
          <a:p>
            <a:pPr algn="just">
              <a:spcBef>
                <a:spcPts val="500"/>
              </a:spcBef>
              <a:spcAft>
                <a:spcPts val="0"/>
              </a:spcAft>
            </a:pPr>
            <a:endParaRPr lang="en-IN" sz="16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r>
              <a:rPr lang="en-US" sz="1600" b="1"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Experience:</a:t>
            </a:r>
            <a:r>
              <a:rPr lang="en-US" sz="16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28 years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AC9223-6A8B-74B4-A852-4AB8C359C2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590" y="912834"/>
            <a:ext cx="3589176" cy="5032332"/>
          </a:xfrm>
          <a:prstGeom prst="rect">
            <a:avLst/>
          </a:prstGeom>
          <a:effectLst>
            <a:softEdge rad="165100"/>
          </a:effectLst>
        </p:spPr>
      </p:pic>
    </p:spTree>
    <p:extLst>
      <p:ext uri="{BB962C8B-B14F-4D97-AF65-F5344CB8AC3E}">
        <p14:creationId xmlns:p14="http://schemas.microsoft.com/office/powerpoint/2010/main" val="3363921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59C877-5104-19E6-9BE2-4FB73F7773F4}"/>
              </a:ext>
            </a:extLst>
          </p:cNvPr>
          <p:cNvSpPr/>
          <p:nvPr/>
        </p:nvSpPr>
        <p:spPr>
          <a:xfrm>
            <a:off x="66653" y="775137"/>
            <a:ext cx="8136610" cy="530772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878E6E5-13E8-0D87-CFE0-5255441F2216}"/>
              </a:ext>
            </a:extLst>
          </p:cNvPr>
          <p:cNvSpPr txBox="1"/>
          <p:nvPr/>
        </p:nvSpPr>
        <p:spPr>
          <a:xfrm>
            <a:off x="247974" y="1059120"/>
            <a:ext cx="7888636" cy="4739759"/>
          </a:xfrm>
          <a:prstGeom prst="rect">
            <a:avLst/>
          </a:prstGeom>
          <a:noFill/>
        </p:spPr>
        <p:txBody>
          <a:bodyPr wrap="square">
            <a:spAutoFit/>
          </a:bodyPr>
          <a:lstStyle/>
          <a:p>
            <a:pPr algn="just">
              <a:spcAft>
                <a:spcPts val="0"/>
              </a:spcAft>
            </a:pPr>
            <a:r>
              <a:rPr lang="en-US" sz="32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Gaurav  Kapoor (Partner)</a:t>
            </a:r>
            <a:endParaRPr lang="en-IN" sz="3200" dirty="0">
              <a:solidFill>
                <a:srgbClr val="00206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algn="just">
              <a:spcAft>
                <a:spcPts val="0"/>
              </a:spcAft>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Areas of Practice</a:t>
            </a:r>
            <a:r>
              <a:rPr lang="en-US" sz="1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18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Gaurav Kapoor is an established  lawyer with an extensive knowledge and experience  in  G.S.T., Notices and Appeals, G.S.T. Assessments, Tax Auditing, Accounting, issuance of Digital Certificates and All Types of G.S.T and Income Tax Consultancy. He has earned his LL.B in 2005 and has also been enrolled as an Advocate with the </a:t>
            </a:r>
            <a:r>
              <a:rPr lang="en-US" spc="3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Delhi High </a:t>
            </a:r>
            <a:r>
              <a:rPr lang="en-US" sz="18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Bar Council since then. He is a seasoned lawyer with 18 years of experience.</a:t>
            </a:r>
          </a:p>
          <a:p>
            <a:pPr algn="just">
              <a:spcAft>
                <a:spcPts val="0"/>
              </a:spcAft>
            </a:pPr>
            <a:endPar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Education: </a:t>
            </a:r>
            <a:r>
              <a:rPr lang="en-IN" sz="18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 LL B</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Memberships: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Member of Bar Council of Delhi. Licensed to practice law throughout India.</a:t>
            </a:r>
          </a:p>
          <a:p>
            <a:pPr>
              <a:spcAft>
                <a:spcPts val="0"/>
              </a:spcAft>
            </a:pPr>
            <a:endPar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Experience: </a:t>
            </a:r>
            <a:r>
              <a:rPr lang="en-IN" sz="18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 years</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b="1" u="none" strike="noStrike" cap="all"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2F8FCDF-144A-D6DE-83F1-A8847558E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96" y="1018948"/>
            <a:ext cx="3528830" cy="4820104"/>
          </a:xfrm>
          <a:prstGeom prst="rect">
            <a:avLst/>
          </a:prstGeom>
          <a:effectLst>
            <a:softEdge rad="215900"/>
          </a:effectLst>
        </p:spPr>
      </p:pic>
    </p:spTree>
    <p:extLst>
      <p:ext uri="{BB962C8B-B14F-4D97-AF65-F5344CB8AC3E}">
        <p14:creationId xmlns:p14="http://schemas.microsoft.com/office/powerpoint/2010/main" val="61962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4B5BAA1-82A8-63A5-4844-F5355634C196}"/>
              </a:ext>
            </a:extLst>
          </p:cNvPr>
          <p:cNvSpPr/>
          <p:nvPr/>
        </p:nvSpPr>
        <p:spPr>
          <a:xfrm>
            <a:off x="250796" y="704193"/>
            <a:ext cx="8166172" cy="582149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93C8A8E-467B-3418-4536-A63E450F7222}"/>
              </a:ext>
            </a:extLst>
          </p:cNvPr>
          <p:cNvSpPr txBox="1"/>
          <p:nvPr/>
        </p:nvSpPr>
        <p:spPr>
          <a:xfrm>
            <a:off x="366044" y="782120"/>
            <a:ext cx="8050924" cy="6401753"/>
          </a:xfrm>
          <a:prstGeom prst="rect">
            <a:avLst/>
          </a:prstGeom>
          <a:noFill/>
        </p:spPr>
        <p:txBody>
          <a:bodyPr wrap="square">
            <a:spAutoFit/>
          </a:bodyPr>
          <a:lstStyle/>
          <a:p>
            <a:pPr algn="just">
              <a:spcAft>
                <a:spcPts val="0"/>
              </a:spcAft>
            </a:pPr>
            <a:r>
              <a:rPr lang="en-US" sz="1800" b="1" u="none" strike="noStrike" cap="all"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lgn="just">
              <a:spcAft>
                <a:spcPts val="0"/>
              </a:spcAft>
              <a:tabLst>
                <a:tab pos="228600" algn="l"/>
              </a:tabLst>
            </a:pPr>
            <a:r>
              <a:rPr lang="en-US" sz="32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Mr. Vikram K Saw (Partner)</a:t>
            </a:r>
            <a:endParaRPr lang="en-IN" sz="32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72390" algn="just">
              <a:spcAft>
                <a:spcPts val="0"/>
              </a:spcAft>
            </a:pPr>
            <a:endParaRPr lang="en-US" b="1"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72390" algn="just">
              <a:spcAft>
                <a:spcPts val="0"/>
              </a:spcAft>
            </a:pPr>
            <a:r>
              <a:rPr lang="en-US" b="1"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Areas of Practice</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He is an established banking and finance lawyer with an extensive knowledge and experience in mortgage-backed transactions, their execution etc. His expertise lies in Property Law, Revenue Laws, </a:t>
            </a:r>
            <a:r>
              <a:rPr lang="en-US" b="0" kern="0" spc="-5" dirty="0">
                <a:effectLst/>
                <a:latin typeface="Times New Roman" panose="02020603050405020304" pitchFamily="18" charset="0"/>
                <a:ea typeface="Times New Roman" panose="02020603050405020304" pitchFamily="18" charset="0"/>
                <a:cs typeface="Times New Roman" panose="02020603050405020304" pitchFamily="18" charset="0"/>
              </a:rPr>
              <a:t>Recovery</a:t>
            </a:r>
            <a:r>
              <a:rPr lang="en-US" b="0" kern="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spc="-5" dirty="0">
                <a:effectLst/>
                <a:latin typeface="Times New Roman" panose="02020603050405020304" pitchFamily="18" charset="0"/>
                <a:ea typeface="Times New Roman" panose="02020603050405020304" pitchFamily="18" charset="0"/>
                <a:cs typeface="Times New Roman" panose="02020603050405020304" pitchFamily="18" charset="0"/>
              </a:rPr>
              <a:t>Laws,</a:t>
            </a:r>
            <a:r>
              <a:rPr lang="en-US" b="0" kern="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and Due</a:t>
            </a:r>
            <a:r>
              <a:rPr lang="en-US" b="0" kern="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Diligence</a:t>
            </a:r>
            <a:r>
              <a:rPr lang="en-US" b="0" kern="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Investigation</a:t>
            </a:r>
            <a:r>
              <a:rPr lang="en-US" b="0" kern="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b="0" kern="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kern="0" dirty="0">
                <a:effectLst/>
                <a:latin typeface="Times New Roman" panose="02020603050405020304" pitchFamily="18" charset="0"/>
                <a:ea typeface="Times New Roman" panose="02020603050405020304" pitchFamily="18" charset="0"/>
                <a:cs typeface="Times New Roman" panose="02020603050405020304" pitchFamily="18" charset="0"/>
              </a:rPr>
              <a:t>Title for real estate companies and for various financial institution across the country. </a:t>
            </a:r>
            <a:r>
              <a:rPr lang="en-US" dirty="0">
                <a:effectLst/>
                <a:latin typeface="Times New Roman" panose="02020603050405020304" pitchFamily="18" charset="0"/>
                <a:ea typeface="Cambria" panose="02040503050406030204" pitchFamily="18" charset="0"/>
                <a:cs typeface="Times New Roman" panose="02020603050405020304" pitchFamily="18" charset="0"/>
              </a:rPr>
              <a:t>He also handles score of cases in the field of commercial  civil, arbitration and DRT cases and helps the Dispute Resolution team in drafting various application, pleadings, written submission, writ etc. </a:t>
            </a:r>
          </a:p>
          <a:p>
            <a:pPr marR="72390" algn="just">
              <a:spcAft>
                <a:spcPts val="0"/>
              </a:spcAft>
            </a:pPr>
            <a:endParaRPr lang="en-US" b="0" kern="0" dirty="0">
              <a:highlight>
                <a:srgbClr val="FFFF00"/>
              </a:highlight>
              <a:latin typeface="Times New Roman" panose="02020603050405020304" pitchFamily="18" charset="0"/>
              <a:ea typeface="Cambria" panose="02040503050406030204" pitchFamily="18" charset="0"/>
              <a:cs typeface="Times New Roman" panose="02020603050405020304" pitchFamily="18" charset="0"/>
            </a:endParaRPr>
          </a:p>
          <a:p>
            <a:pPr marR="72390" algn="just"/>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Previously, Mr. Saw was associated with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Khaitain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Khaitan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he also worked with Hero Group, Kotak Mahindra Bank, Dewan Hosing,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Religare</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group as in house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legal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counsel and uses his experience in unique approach to set up and manage the legal structure, debt recovery system and to provide opinion on legal issues.</a:t>
            </a:r>
            <a:endParaRPr lang="en-US" b="0" kern="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b="1" dirty="0">
              <a:solidFill>
                <a:srgbClr val="0000FF"/>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Education: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LL.B from University of Delhi</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Memberships: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Member of Bar Council of Delhi. Licensed to practice law throughout India</a:t>
            </a:r>
            <a:r>
              <a:rPr lang="en-US"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Experience: </a:t>
            </a:r>
            <a:r>
              <a:rPr lang="en-IN"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 years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98649C-ED8F-AD8A-C392-094C94BC1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164" y="1405943"/>
            <a:ext cx="3368040" cy="4046113"/>
          </a:xfrm>
          <a:prstGeom prst="rect">
            <a:avLst/>
          </a:prstGeom>
          <a:effectLst>
            <a:softEdge rad="114300"/>
          </a:effectLst>
        </p:spPr>
      </p:pic>
    </p:spTree>
    <p:extLst>
      <p:ext uri="{BB962C8B-B14F-4D97-AF65-F5344CB8AC3E}">
        <p14:creationId xmlns:p14="http://schemas.microsoft.com/office/powerpoint/2010/main" val="4043476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F39AF-ACAC-C273-3F74-891698C58C2C}"/>
              </a:ext>
            </a:extLst>
          </p:cNvPr>
          <p:cNvSpPr/>
          <p:nvPr/>
        </p:nvSpPr>
        <p:spPr>
          <a:xfrm>
            <a:off x="1347787" y="215462"/>
            <a:ext cx="9217572" cy="62799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EFB8427-D43F-6CCC-74A7-100F7F3DBEB3}"/>
              </a:ext>
            </a:extLst>
          </p:cNvPr>
          <p:cNvSpPr txBox="1"/>
          <p:nvPr/>
        </p:nvSpPr>
        <p:spPr>
          <a:xfrm>
            <a:off x="1014413" y="733127"/>
            <a:ext cx="9829800" cy="1569660"/>
          </a:xfrm>
          <a:prstGeom prst="rect">
            <a:avLst/>
          </a:prstGeom>
          <a:noFill/>
        </p:spPr>
        <p:txBody>
          <a:bodyPr wrap="square">
            <a:spAutoFit/>
          </a:bodyPr>
          <a:lstStyle/>
          <a:p>
            <a:pPr algn="ctr">
              <a:spcAft>
                <a:spcPts val="0"/>
              </a:spcAft>
            </a:pPr>
            <a:r>
              <a:rPr lang="en-US" sz="4800" b="1" u="sng"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CONTACT US</a:t>
            </a:r>
          </a:p>
          <a:p>
            <a:pPr algn="ctr">
              <a:spcAft>
                <a:spcPts val="0"/>
              </a:spcAft>
            </a:pPr>
            <a:endParaRPr lang="en-IN" sz="4800" b="1" kern="0" dirty="0">
              <a:solidFill>
                <a:srgbClr val="002060"/>
              </a:solidFill>
              <a:effectLst/>
              <a:latin typeface="Calibri (Body)"/>
              <a:ea typeface="Times New Roman" panose="02020603050405020304" pitchFamily="18" charset="0"/>
            </a:endParaRPr>
          </a:p>
        </p:txBody>
      </p:sp>
      <p:sp>
        <p:nvSpPr>
          <p:cNvPr id="5" name="TextBox 4">
            <a:extLst>
              <a:ext uri="{FF2B5EF4-FFF2-40B4-BE49-F238E27FC236}">
                <a16:creationId xmlns:a16="http://schemas.microsoft.com/office/drawing/2014/main" id="{E006DCAD-3702-B230-F9B3-9161AEC1BBDE}"/>
              </a:ext>
            </a:extLst>
          </p:cNvPr>
          <p:cNvSpPr txBox="1"/>
          <p:nvPr/>
        </p:nvSpPr>
        <p:spPr>
          <a:xfrm>
            <a:off x="1549209" y="1857742"/>
            <a:ext cx="8760208" cy="3939540"/>
          </a:xfrm>
          <a:prstGeom prst="rect">
            <a:avLst/>
          </a:prstGeom>
          <a:noFill/>
        </p:spPr>
        <p:txBody>
          <a:bodyPr wrap="square">
            <a:spAutoFit/>
          </a:bodyPr>
          <a:lstStyle/>
          <a:p>
            <a:pPr algn="ctr"/>
            <a:r>
              <a:rPr lang="en-IN" sz="3200" b="1" u="sng" dirty="0"/>
              <a:t>Delhi Office</a:t>
            </a:r>
          </a:p>
          <a:p>
            <a:pPr algn="ctr"/>
            <a:endParaRPr lang="en-IN" dirty="0"/>
          </a:p>
          <a:p>
            <a:pPr algn="ctr"/>
            <a:r>
              <a:rPr lang="en-IN" sz="2000" dirty="0"/>
              <a:t># 909, 9</a:t>
            </a:r>
            <a:r>
              <a:rPr lang="en-IN" sz="2000" baseline="30000" dirty="0"/>
              <a:t>th</a:t>
            </a:r>
            <a:r>
              <a:rPr lang="en-IN" sz="2000" dirty="0"/>
              <a:t> Floor, Prakash Deep, 7 Tolstoy Marg, New Delhi 110001.</a:t>
            </a:r>
          </a:p>
          <a:p>
            <a:pPr algn="ctr"/>
            <a:r>
              <a:rPr lang="en-IN" sz="2000" dirty="0"/>
              <a:t># 4E/9, 2</a:t>
            </a:r>
            <a:r>
              <a:rPr lang="en-IN" sz="2000" baseline="30000" dirty="0"/>
              <a:t>nd</a:t>
            </a:r>
            <a:r>
              <a:rPr lang="en-IN" sz="2000" dirty="0"/>
              <a:t> floor, </a:t>
            </a:r>
            <a:r>
              <a:rPr lang="en-IN" sz="2000" dirty="0" err="1"/>
              <a:t>Jhandewalan</a:t>
            </a:r>
            <a:r>
              <a:rPr lang="en-IN" sz="2000" dirty="0"/>
              <a:t> Extension, New Delhi: 110055.</a:t>
            </a:r>
          </a:p>
          <a:p>
            <a:pPr algn="ctr"/>
            <a:endParaRPr lang="en-IN" sz="2000" dirty="0"/>
          </a:p>
          <a:p>
            <a:pPr algn="ctr"/>
            <a:r>
              <a:rPr lang="en-IN" sz="2000" dirty="0"/>
              <a:t>E-mail:</a:t>
            </a:r>
          </a:p>
          <a:p>
            <a:pPr algn="ctr"/>
            <a:r>
              <a:rPr lang="en-IN" sz="2000" u="sng" dirty="0">
                <a:hlinkClick r:id="rId2"/>
              </a:rPr>
              <a:t># saroj.pandey@etern.co.in</a:t>
            </a:r>
            <a:endParaRPr lang="en-IN" sz="2000" u="sng" dirty="0"/>
          </a:p>
          <a:p>
            <a:pPr algn="ctr"/>
            <a:r>
              <a:rPr lang="en-IN" sz="2000" u="sng" dirty="0">
                <a:hlinkClick r:id="rId3"/>
              </a:rPr>
              <a:t>vikram.saw@etern.co.in</a:t>
            </a:r>
            <a:endParaRPr lang="en-IN" sz="2000" u="sng" dirty="0"/>
          </a:p>
          <a:p>
            <a:pPr algn="ctr"/>
            <a:r>
              <a:rPr lang="en-IN" sz="2000" u="sng" dirty="0">
                <a:hlinkClick r:id="rId4"/>
              </a:rPr>
              <a:t>eternlegal@gmail.com</a:t>
            </a:r>
            <a:endParaRPr lang="en-IN" sz="2000" u="sng" dirty="0"/>
          </a:p>
          <a:p>
            <a:pPr algn="ctr"/>
            <a:endParaRPr lang="en-IN" sz="2000" u="sng" dirty="0"/>
          </a:p>
          <a:p>
            <a:pPr algn="ctr"/>
            <a:r>
              <a:rPr lang="en-IN" sz="2000" dirty="0"/>
              <a:t>+91-9811432283</a:t>
            </a:r>
          </a:p>
          <a:p>
            <a:pPr algn="ctr"/>
            <a:r>
              <a:rPr lang="en-IN" sz="2000" dirty="0"/>
              <a:t>+91-9899638482</a:t>
            </a:r>
          </a:p>
        </p:txBody>
      </p:sp>
    </p:spTree>
    <p:extLst>
      <p:ext uri="{BB962C8B-B14F-4D97-AF65-F5344CB8AC3E}">
        <p14:creationId xmlns:p14="http://schemas.microsoft.com/office/powerpoint/2010/main" val="60167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620F93B-6AE4-C14A-B81F-6FFBD7E3CB23}"/>
              </a:ext>
            </a:extLst>
          </p:cNvPr>
          <p:cNvSpPr/>
          <p:nvPr/>
        </p:nvSpPr>
        <p:spPr>
          <a:xfrm>
            <a:off x="3615559" y="189020"/>
            <a:ext cx="4887310" cy="101967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369B58E-D561-97DE-E16B-C01AE1C05BD9}"/>
              </a:ext>
            </a:extLst>
          </p:cNvPr>
          <p:cNvSpPr txBox="1"/>
          <p:nvPr/>
        </p:nvSpPr>
        <p:spPr>
          <a:xfrm>
            <a:off x="3040897" y="292177"/>
            <a:ext cx="6110206" cy="707886"/>
          </a:xfrm>
          <a:prstGeom prst="rect">
            <a:avLst/>
          </a:prstGeom>
          <a:noFill/>
        </p:spPr>
        <p:txBody>
          <a:bodyPr wrap="square">
            <a:spAutoFit/>
          </a:bodyPr>
          <a:lstStyle/>
          <a:p>
            <a:pPr algn="ctr">
              <a:spcAft>
                <a:spcPts val="0"/>
              </a:spcAft>
            </a:pPr>
            <a:r>
              <a:rPr lang="en-IN" sz="4000" b="1" dirty="0">
                <a:solidFill>
                  <a:srgbClr val="002060"/>
                </a:solidFill>
                <a:latin typeface="Times New Roman" panose="02020603050405020304" pitchFamily="18" charset="0"/>
                <a:cs typeface="Times New Roman" panose="02020603050405020304" pitchFamily="18" charset="0"/>
              </a:rPr>
              <a:t>PRACTICE AREAS</a:t>
            </a:r>
            <a:endParaRPr lang="en-IN" sz="4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337EAFB9-6D72-FAF3-3680-AF9CF88269D5}"/>
              </a:ext>
            </a:extLst>
          </p:cNvPr>
          <p:cNvSpPr/>
          <p:nvPr/>
        </p:nvSpPr>
        <p:spPr>
          <a:xfrm>
            <a:off x="662152" y="1061212"/>
            <a:ext cx="11067393" cy="532907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C16476A-B1A4-A3E2-4DA3-B5E7AC8FF548}"/>
              </a:ext>
            </a:extLst>
          </p:cNvPr>
          <p:cNvSpPr txBox="1"/>
          <p:nvPr/>
        </p:nvSpPr>
        <p:spPr>
          <a:xfrm>
            <a:off x="1324304" y="1313792"/>
            <a:ext cx="9827172" cy="4801314"/>
          </a:xfrm>
          <a:prstGeom prst="rect">
            <a:avLst/>
          </a:prstGeom>
          <a:noFill/>
        </p:spPr>
        <p:txBody>
          <a:bodyPr wrap="square" rtlCol="0">
            <a:spAutoFit/>
          </a:bodyPr>
          <a:lstStyle/>
          <a:p>
            <a:pPr marL="631825" indent="-631825">
              <a:buFont typeface="+mj-lt"/>
              <a:buAutoNum type="romanUcPeriod"/>
            </a:pPr>
            <a:r>
              <a:rPr lang="en-US" sz="1800" spc="30" dirty="0">
                <a:latin typeface="Times New Roman" panose="02020603050405020304" pitchFamily="18" charset="0"/>
                <a:ea typeface="Times New Roman" panose="02020603050405020304" pitchFamily="18" charset="0"/>
                <a:cs typeface="Times New Roman" panose="02020603050405020304" pitchFamily="18" charset="0"/>
              </a:rPr>
              <a:t>Corporate &amp; Commercial Law;</a:t>
            </a:r>
          </a:p>
          <a:p>
            <a:pPr marL="631825" indent="-631825">
              <a:buFont typeface="+mj-lt"/>
              <a:buAutoNum type="romanUcPeriod"/>
            </a:pPr>
            <a:endParaRPr lang="en-US" sz="1800" dirty="0">
              <a:latin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cs typeface="Times New Roman" panose="02020603050405020304" pitchFamily="18" charset="0"/>
              </a:rPr>
              <a:t>M &amp; A and </a:t>
            </a:r>
            <a:r>
              <a:rPr lang="en-US" sz="1800" spc="30" dirty="0">
                <a:latin typeface="Times New Roman" panose="02020603050405020304" pitchFamily="18" charset="0"/>
                <a:ea typeface="Times New Roman" panose="02020603050405020304" pitchFamily="18" charset="0"/>
                <a:cs typeface="Times New Roman" panose="02020603050405020304" pitchFamily="18" charset="0"/>
              </a:rPr>
              <a:t>Capital Markets;</a:t>
            </a:r>
          </a:p>
          <a:p>
            <a:pPr marL="631825" indent="-631825">
              <a:buFont typeface="+mj-lt"/>
              <a:buAutoNum type="romanUcPeriod"/>
            </a:pPr>
            <a:endParaRPr lang="en-US" sz="1800" spc="30" dirty="0">
              <a:latin typeface="Times New Roman" panose="02020603050405020304" pitchFamily="18" charset="0"/>
              <a:ea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cs typeface="Times New Roman" panose="02020603050405020304" pitchFamily="18" charset="0"/>
              </a:rPr>
              <a:t>Banking &amp; Finance;</a:t>
            </a:r>
          </a:p>
          <a:p>
            <a:pPr marL="631825" indent="-631825">
              <a:buFont typeface="+mj-lt"/>
              <a:buAutoNum type="romanUcPeriod"/>
            </a:pPr>
            <a:endParaRPr lang="en-US" sz="1800" dirty="0">
              <a:latin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cs typeface="Times New Roman" panose="02020603050405020304" pitchFamily="18" charset="0"/>
              </a:rPr>
              <a:t>Regulatory Compliances; </a:t>
            </a:r>
          </a:p>
          <a:p>
            <a:pPr marL="631825" indent="-631825">
              <a:buFont typeface="+mj-lt"/>
              <a:buAutoNum type="romanUcPeriod"/>
            </a:pPr>
            <a:endParaRPr lang="en-US" sz="1800" dirty="0">
              <a:latin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cs typeface="Times New Roman" panose="02020603050405020304" pitchFamily="18" charset="0"/>
              </a:rPr>
              <a:t>Insurance laws and regulations;</a:t>
            </a:r>
            <a:endParaRPr lang="en-IN" sz="1800" dirty="0">
              <a:latin typeface="Times New Roman" panose="02020603050405020304" pitchFamily="18" charset="0"/>
              <a:cs typeface="Times New Roman" panose="02020603050405020304" pitchFamily="18" charset="0"/>
            </a:endParaRPr>
          </a:p>
          <a:p>
            <a:pPr marL="631825" indent="-631825">
              <a:buFont typeface="+mj-lt"/>
              <a:buAutoNum type="romanUcPeriod"/>
            </a:pPr>
            <a:endParaRPr lang="en-US" sz="1800" dirty="0">
              <a:latin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cs typeface="Times New Roman" panose="02020603050405020304" pitchFamily="18" charset="0"/>
              </a:rPr>
              <a:t>Real Estate;  </a:t>
            </a:r>
          </a:p>
          <a:p>
            <a:pPr marL="631825" indent="-631825">
              <a:buFont typeface="+mj-lt"/>
              <a:buAutoNum type="romanUcPeriod"/>
            </a:pPr>
            <a:endParaRPr lang="en-US" sz="1800" dirty="0">
              <a:latin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cs typeface="Times New Roman" panose="02020603050405020304" pitchFamily="18" charset="0"/>
              </a:rPr>
              <a:t>Litigation, Restructuring, Insolvency &amp; Dispute Resolution;</a:t>
            </a:r>
          </a:p>
          <a:p>
            <a:pPr marL="631825" indent="-631825">
              <a:buFont typeface="+mj-lt"/>
              <a:buAutoNum type="romanUcPeriod"/>
            </a:pPr>
            <a:endParaRPr lang="en-US" sz="1800" dirty="0">
              <a:latin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cs typeface="Times New Roman" panose="02020603050405020304" pitchFamily="18" charset="0"/>
              </a:rPr>
              <a:t>Employment &amp; Labour Law; </a:t>
            </a:r>
          </a:p>
          <a:p>
            <a:pPr marL="631825" indent="-631825">
              <a:buFont typeface="+mj-lt"/>
              <a:buAutoNum type="romanUcPeriod"/>
            </a:pPr>
            <a:endParaRPr lang="en-US" sz="1800" dirty="0">
              <a:latin typeface="Times New Roman" panose="02020603050405020304" pitchFamily="18" charset="0"/>
              <a:cs typeface="Times New Roman" panose="02020603050405020304" pitchFamily="18" charset="0"/>
            </a:endParaRPr>
          </a:p>
          <a:p>
            <a:pPr marL="631825" indent="-631825">
              <a:buFont typeface="+mj-lt"/>
              <a:buAutoNum type="romanU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Intellectual Property.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6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487" y="797669"/>
            <a:ext cx="10487025" cy="707886"/>
          </a:xfrm>
          <a:prstGeom prst="rect">
            <a:avLst/>
          </a:prstGeom>
          <a:pattFill prst="pct25">
            <a:fgClr>
              <a:schemeClr val="accent1"/>
            </a:fgClr>
            <a:bgClr>
              <a:schemeClr val="bg1"/>
            </a:bgClr>
          </a:pattFill>
        </p:spPr>
        <p:txBody>
          <a:bodyPr wrap="square">
            <a:spAutoFit/>
          </a:bodyPr>
          <a:lstStyle/>
          <a:p>
            <a:pPr algn="ctr"/>
            <a:r>
              <a:rPr lang="en-US" sz="4000" b="1" spc="3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 CORPORATE &amp; COMMERCIAL LAW</a:t>
            </a:r>
          </a:p>
        </p:txBody>
      </p:sp>
      <p:pic>
        <p:nvPicPr>
          <p:cNvPr id="1026" name="Picture 2" descr="C:\Users\amarj\OneDrive\Desktop\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206" y="2194399"/>
            <a:ext cx="9269585" cy="328786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2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6062E9-60A2-673B-C99A-416292D840EA}"/>
              </a:ext>
            </a:extLst>
          </p:cNvPr>
          <p:cNvSpPr txBox="1"/>
          <p:nvPr/>
        </p:nvSpPr>
        <p:spPr>
          <a:xfrm>
            <a:off x="569679" y="890528"/>
            <a:ext cx="11052642" cy="4247317"/>
          </a:xfrm>
          <a:prstGeom prst="rect">
            <a:avLst/>
          </a:prstGeom>
          <a:noFill/>
        </p:spPr>
        <p:txBody>
          <a:bodyPr wrap="square" rtlCol="0">
            <a:spAutoFit/>
          </a:bodyPr>
          <a:lstStyle/>
          <a:p>
            <a:pPr algn="just">
              <a:spcAft>
                <a:spcPts val="0"/>
              </a:spcAft>
            </a:pPr>
            <a:endParaRPr lang="en-US" sz="1800" spc="30" dirty="0">
              <a:effectLst/>
              <a:latin typeface="Calibri (Body)"/>
              <a:ea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 is engaged in incorporation and structuring of Companies, formation of other legal entities, advising on private equity placements, corporate matters, management agreements, mergers &amp; acquisitions, amalgamations/ merger, de-mergers, bought out deals, public and rights issues of shares &amp; securities, commercial agreements, winding-up and insolvency, environmental law, tax laws and insurance laws and regulations. </a:t>
            </a:r>
          </a:p>
          <a:p>
            <a:pPr algn="just">
              <a:spcAft>
                <a:spcPts val="0"/>
              </a:spcAft>
            </a:pPr>
            <a:endParaRPr lang="en-US"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 represents its clients before various regulatory authorities such as the Reserve Bank of India, Department of Company Affairs, Directorate General of Foreign Trade and other regulatory bodies.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 is also engaged by its clients for Legal opinions on matters falling under the Companies Act, Securities Laws and Regulations, various Commercial laws, Foreign Exchange Management laws, Cyber Laws. </a:t>
            </a:r>
          </a:p>
          <a:p>
            <a:pPr algn="just">
              <a:spcAft>
                <a:spcPts val="0"/>
              </a:spcAft>
            </a:pPr>
            <a:endParaRPr lang="en-US"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ETERN specializes in framing entry and exit strategies by overseas investors in various permitted sectors and all related transactional documentation.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latin typeface="Calibri (Body)"/>
            </a:endParaRPr>
          </a:p>
        </p:txBody>
      </p:sp>
    </p:spTree>
    <p:extLst>
      <p:ext uri="{BB962C8B-B14F-4D97-AF65-F5344CB8AC3E}">
        <p14:creationId xmlns:p14="http://schemas.microsoft.com/office/powerpoint/2010/main" val="375050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506" y="729574"/>
            <a:ext cx="11108987" cy="707886"/>
          </a:xfrm>
          <a:prstGeom prst="rect">
            <a:avLst/>
          </a:prstGeom>
        </p:spPr>
        <p:txBody>
          <a:bodyPr wrap="square">
            <a:spAutoFit/>
          </a:bodyPr>
          <a:lstStyle/>
          <a:p>
            <a:pPr algn="ctr"/>
            <a:r>
              <a:rPr lang="en-US" sz="4000" b="1" dirty="0">
                <a:solidFill>
                  <a:srgbClr val="002060"/>
                </a:solidFill>
                <a:latin typeface="Calibri (Body)"/>
              </a:rPr>
              <a:t>II. MERGER &amp; ACQUISITION AND </a:t>
            </a:r>
            <a:r>
              <a:rPr lang="en-US" sz="4000" b="1" spc="30" dirty="0">
                <a:solidFill>
                  <a:srgbClr val="002060"/>
                </a:solidFill>
                <a:latin typeface="Calibri (Body)"/>
                <a:ea typeface="Times New Roman" panose="02020603050405020304" pitchFamily="18" charset="0"/>
              </a:rPr>
              <a:t>CAPITAL MARKETS</a:t>
            </a:r>
          </a:p>
        </p:txBody>
      </p:sp>
      <p:pic>
        <p:nvPicPr>
          <p:cNvPr id="2050" name="Picture 2" descr="C:\Users\amarj\OneDrive\Desktop\O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051" y="2198675"/>
            <a:ext cx="8745896" cy="3540868"/>
          </a:xfrm>
          <a:prstGeom prst="rect">
            <a:avLst/>
          </a:prstGeom>
          <a:noFill/>
          <a:effectLst>
            <a:softEdge rad="139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64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A1A70F-50DF-6AD3-ACA4-86954C0B7AF5}"/>
              </a:ext>
            </a:extLst>
          </p:cNvPr>
          <p:cNvSpPr/>
          <p:nvPr/>
        </p:nvSpPr>
        <p:spPr>
          <a:xfrm>
            <a:off x="231228" y="236483"/>
            <a:ext cx="11666482" cy="628920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9DC0FCE-7275-AC5C-5C81-177193A26201}"/>
              </a:ext>
            </a:extLst>
          </p:cNvPr>
          <p:cNvSpPr txBox="1"/>
          <p:nvPr/>
        </p:nvSpPr>
        <p:spPr>
          <a:xfrm>
            <a:off x="530171" y="533710"/>
            <a:ext cx="11131658" cy="923330"/>
          </a:xfrm>
          <a:prstGeom prst="rect">
            <a:avLst/>
          </a:prstGeom>
          <a:noFill/>
        </p:spPr>
        <p:txBody>
          <a:bodyPr wrap="square" rtlCol="0">
            <a:spAutoFit/>
          </a:bodyPr>
          <a:lstStyle/>
          <a:p>
            <a:pPr algn="just">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ETERN is actively engaged in providing legal services and assistance on issues relating to capital market activities and has successfully handled various assignments in relation thereto by its team members during their respective tenure in the earlier organization.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35DC31-B537-E7C8-DD65-8E3B0E7BCCFB}"/>
              </a:ext>
            </a:extLst>
          </p:cNvPr>
          <p:cNvSpPr txBox="1"/>
          <p:nvPr/>
        </p:nvSpPr>
        <p:spPr>
          <a:xfrm>
            <a:off x="530171" y="1231927"/>
            <a:ext cx="11131658" cy="5293757"/>
          </a:xfrm>
          <a:prstGeom prst="rect">
            <a:avLst/>
          </a:prstGeom>
          <a:noFill/>
        </p:spPr>
        <p:txBody>
          <a:bodyPr wrap="square">
            <a:spAutoFit/>
          </a:bodyPr>
          <a:lstStyle/>
          <a:p>
            <a:pPr marL="398463" indent="-339725" algn="just">
              <a:spcAft>
                <a:spcPts val="0"/>
              </a:spcAft>
              <a:buFont typeface="Wingdings" panose="05000000000000000000" pitchFamily="2" charset="2"/>
              <a:buChar char="ü"/>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98463" indent="-339725" algn="just">
              <a:spcAft>
                <a:spcPts val="0"/>
              </a:spcAft>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incorporation and registration of foreign institutional investors;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98463" lvl="0" indent="-339725" algn="just">
              <a:spcAft>
                <a:spcPts val="0"/>
              </a:spcAft>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incorporation and registration of venture capital fund companies;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98463" lvl="0" indent="-339725" algn="just">
              <a:spcAft>
                <a:spcPts val="0"/>
              </a:spcAft>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providing legal advice and assistance on issues arising out of SEBI (SAST) Regulations, 2011 for takeover of listed companies;</a:t>
            </a:r>
          </a:p>
          <a:p>
            <a:pPr marL="398463" indent="-339725"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providing legal advice and assistance on issues related incorporation of NBFCs with RBI;</a:t>
            </a:r>
          </a:p>
          <a:p>
            <a:pPr marL="398463" indent="-339725"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providing legal advice and assistance on routine issues arising in relation to compliances &amp; returns applicable to NBFC, basis its nature of categories of NBFC, under applicable provisions of Prudential Regulation of RBI Master Directions, Circulars, notices, if any, issued by RBI from time to time; </a:t>
            </a:r>
          </a:p>
          <a:p>
            <a:pPr marL="398463" indent="-339725" algn="just">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SEBI (Substantial Acquisition of Shares and Takeover) Regulations, 2011 for takeover of listed companies;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98463" lvl="0" indent="-339725" algn="just">
              <a:spcAft>
                <a:spcPts val="0"/>
              </a:spcAft>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providing legal advice and assistance on resolution of queries raised by SEBI and stock exchanges;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98463" lvl="0" indent="-339725" algn="just">
              <a:spcAft>
                <a:spcPts val="0"/>
              </a:spcAft>
              <a:buFont typeface="Wingdings" panose="05000000000000000000" pitchFamily="2" charset="2"/>
              <a:buChar char="ü"/>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dvise on matters in relation to infusion of equity by foreign investors in listed companies;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98463" lvl="0" indent="-339725" algn="just">
              <a:spcAft>
                <a:spcPts val="0"/>
              </a:spcAft>
              <a:buFont typeface="Wingdings" panose="05000000000000000000" pitchFamily="2" charset="2"/>
              <a:buChar char="ü"/>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egal due diligence of companies coming out with</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restructuring and such other activity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98463" lvl="0" indent="-339725" algn="just">
              <a:spcAft>
                <a:spcPts val="0"/>
              </a:spcAft>
              <a:buFont typeface="Wingdings" panose="05000000000000000000" pitchFamily="2" charset="2"/>
              <a:buChar char="ü"/>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Compliance related issues of listed and unlisted entities, basis of regulator(s) of sector specific activities of such entities; and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98463" lvl="0" indent="-339725" algn="just">
              <a:spcAft>
                <a:spcPts val="0"/>
              </a:spcAft>
              <a:buFont typeface="Wingdings" panose="05000000000000000000" pitchFamily="2" charset="2"/>
              <a:buChar char="ü"/>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etting of offering circular, information memorandum, etc. of overseas companies with an intent to acquire business in India.</a:t>
            </a:r>
          </a:p>
          <a:p>
            <a:pPr marL="58738" algn="just"/>
            <a:endParaRPr lang="en-US" sz="1600" b="1" u="sng" dirty="0">
              <a:effectLst/>
              <a:latin typeface="Calibri (Body)"/>
              <a:ea typeface="Times New Roman" panose="02020603050405020304" pitchFamily="18" charset="0"/>
              <a:cs typeface="Times New Roman" panose="02020603050405020304" pitchFamily="18" charset="0"/>
            </a:endParaRPr>
          </a:p>
          <a:p>
            <a:pPr algn="just"/>
            <a:r>
              <a:rPr lang="en-US" sz="1600" b="1" u="sng" dirty="0">
                <a:effectLst/>
                <a:latin typeface="Times New Roman" panose="02020603050405020304" pitchFamily="18" charset="0"/>
                <a:ea typeface="Times New Roman" panose="02020603050405020304" pitchFamily="18" charset="0"/>
                <a:cs typeface="Times New Roman" panose="02020603050405020304" pitchFamily="18" charset="0"/>
              </a:rPr>
              <a:t>Services in relation to IPO</a:t>
            </a:r>
          </a:p>
          <a:p>
            <a:pPr algn="just"/>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Apart from above, ETERN </a:t>
            </a:r>
            <a:r>
              <a:rPr lang="en-US" sz="1600" dirty="0">
                <a:latin typeface="Times New Roman" panose="02020603050405020304" pitchFamily="18" charset="0"/>
                <a:cs typeface="Times New Roman" panose="02020603050405020304" pitchFamily="18" charset="0"/>
              </a:rPr>
              <a:t>has a team of professionals that caters to requirements of clients coming out with IPOs of equity as well debt securities in terms of SEBI (ICDR) Regulations, 2018, SEBI (LODR) Regulations, 2018, SEBI (Issue and Listing of Non-Convertible Securities) Regulations 2021, the Companies Act, 2013 and Sector specific laws.</a:t>
            </a:r>
          </a:p>
          <a:p>
            <a:pPr marL="342900" lvl="0" indent="-342900" algn="just">
              <a:spcAft>
                <a:spcPts val="0"/>
              </a:spcAft>
              <a:buFont typeface="+mj-lt"/>
              <a:buAutoNum type="alphaLcParenR"/>
            </a:pPr>
            <a:endParaRPr lang="en-IN" sz="1800" dirty="0">
              <a:effectLst/>
              <a:latin typeface="Calibri (Body)"/>
              <a:ea typeface="Times New Roman" panose="02020603050405020304" pitchFamily="18" charset="0"/>
            </a:endParaRPr>
          </a:p>
        </p:txBody>
      </p:sp>
    </p:spTree>
    <p:extLst>
      <p:ext uri="{BB962C8B-B14F-4D97-AF65-F5344CB8AC3E}">
        <p14:creationId xmlns:p14="http://schemas.microsoft.com/office/powerpoint/2010/main" val="103832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77947A5-238C-7F54-B5BA-A1191607AAA1}"/>
              </a:ext>
            </a:extLst>
          </p:cNvPr>
          <p:cNvSpPr/>
          <p:nvPr/>
        </p:nvSpPr>
        <p:spPr>
          <a:xfrm>
            <a:off x="620849" y="466929"/>
            <a:ext cx="10950302" cy="5573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1010471" y="1513860"/>
            <a:ext cx="9553575" cy="3416320"/>
          </a:xfrm>
          <a:prstGeom prst="rect">
            <a:avLst/>
          </a:prstGeom>
        </p:spPr>
        <p:txBody>
          <a:bodyPr wrap="square">
            <a:spAutoFit/>
          </a:bodyPr>
          <a:lstStyle/>
          <a:p>
            <a:pPr algn="just">
              <a:spcAft>
                <a:spcPts val="0"/>
              </a:spcAft>
            </a:pPr>
            <a:endParaRPr lang="en-US" spc="30" dirty="0">
              <a:latin typeface="Calibri (Body)"/>
              <a:ea typeface="Times New Roman" panose="02020603050405020304" pitchFamily="18" charset="0"/>
            </a:endParaRPr>
          </a:p>
          <a:p>
            <a:pPr algn="just">
              <a:spcAft>
                <a:spcPts val="0"/>
              </a:spcAft>
            </a:pPr>
            <a:r>
              <a:rPr lang="en-US" b="1" u="sng" spc="30" dirty="0">
                <a:latin typeface="Times New Roman" panose="02020603050405020304" pitchFamily="18" charset="0"/>
                <a:ea typeface="Times New Roman" panose="02020603050405020304" pitchFamily="18" charset="0"/>
                <a:cs typeface="Times New Roman" panose="02020603050405020304" pitchFamily="18" charset="0"/>
              </a:rPr>
              <a:t>Mergers and Acquisitions</a:t>
            </a:r>
          </a:p>
          <a:p>
            <a:pPr algn="just">
              <a:spcAft>
                <a:spcPts val="0"/>
              </a:spcAft>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ea typeface="Times New Roman" panose="02020603050405020304" pitchFamily="18" charset="0"/>
                <a:cs typeface="Times New Roman" panose="02020603050405020304" pitchFamily="18" charset="0"/>
              </a:rPr>
              <a:t>Handled successfully the assignments received from abroad (U.K., U.S.A. and Italy) in connection with the Mergers &amp; Acquisitions in India, together with leading law firms in India and abroad. </a:t>
            </a:r>
          </a:p>
          <a:p>
            <a:pPr algn="just">
              <a:spcAft>
                <a:spcPts val="0"/>
              </a:spcAft>
            </a:pPr>
            <a:endParaRPr lang="en-US" spc="3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b="1" u="sng" spc="30" dirty="0">
                <a:latin typeface="Times New Roman" panose="02020603050405020304" pitchFamily="18" charset="0"/>
                <a:ea typeface="Times New Roman" panose="02020603050405020304" pitchFamily="18" charset="0"/>
                <a:cs typeface="Times New Roman" panose="02020603050405020304" pitchFamily="18" charset="0"/>
              </a:rPr>
              <a:t>Due Diligence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ea typeface="Times New Roman" panose="02020603050405020304" pitchFamily="18" charset="0"/>
                <a:cs typeface="Times New Roman" panose="02020603050405020304" pitchFamily="18" charset="0"/>
              </a:rPr>
              <a:t>On the target companies with whom the exercise of Mergers &amp; Acquisitions was initiated.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pc="30" dirty="0">
                <a:latin typeface="Times New Roman" panose="02020603050405020304" pitchFamily="18" charset="0"/>
                <a:ea typeface="Times New Roman" panose="02020603050405020304" pitchFamily="18" charset="0"/>
                <a:cs typeface="Times New Roman" panose="02020603050405020304" pitchFamily="18" charset="0"/>
              </a:rPr>
              <a:t>Drafting of the contractual documentation, including Escrow Agreements and any other agreement as required in connection with such activities.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72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728" y="525370"/>
            <a:ext cx="10244136" cy="707886"/>
          </a:xfrm>
          <a:prstGeom prst="rect">
            <a:avLst/>
          </a:prstGeom>
        </p:spPr>
        <p:txBody>
          <a:bodyPr wrap="square">
            <a:sp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III. BANKING &amp; FINANCE </a:t>
            </a:r>
          </a:p>
        </p:txBody>
      </p:sp>
      <p:pic>
        <p:nvPicPr>
          <p:cNvPr id="3074" name="Picture 2" descr="C:\Users\amarj\OneDrive\Desktop\banking-smal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20" y="1669915"/>
            <a:ext cx="9729752" cy="4458836"/>
          </a:xfrm>
          <a:prstGeom prst="rect">
            <a:avLst/>
          </a:prstGeom>
          <a:noFill/>
          <a:effectLst>
            <a:softEdge rad="152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9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1969</TotalTime>
  <Words>3018</Words>
  <Application>Microsoft Office PowerPoint</Application>
  <PresentationFormat>Widescreen</PresentationFormat>
  <Paragraphs>214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(Body)</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Amarjeet</dc:creator>
  <cp:lastModifiedBy>SS</cp:lastModifiedBy>
  <cp:revision>29</cp:revision>
  <dcterms:created xsi:type="dcterms:W3CDTF">2023-08-27T09:40:59Z</dcterms:created>
  <dcterms:modified xsi:type="dcterms:W3CDTF">2023-09-08T17:15:50Z</dcterms:modified>
</cp:coreProperties>
</file>