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rcRect l="0" t="25976" r="0" b="27275"/>
          <a:stretch/>
        </p:blipFill>
        <p:spPr>
          <a:xfrm>
            <a:off x="10353600" y="6224760"/>
            <a:ext cx="1236960" cy="577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123800"/>
            <a:ext cx="12191040" cy="1827720"/>
          </a:xfrm>
          <a:prstGeom prst="rect">
            <a:avLst/>
          </a:prstGeom>
          <a:solidFill>
            <a:srgbClr val="e4002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 descr=""/>
          <p:cNvPicPr/>
          <p:nvPr/>
        </p:nvPicPr>
        <p:blipFill>
          <a:blip r:embed="rId2"/>
          <a:srcRect l="0" t="25976" r="0" b="27275"/>
          <a:stretch/>
        </p:blipFill>
        <p:spPr>
          <a:xfrm>
            <a:off x="10353600" y="6224760"/>
            <a:ext cx="1236960" cy="5778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91080" y="1184760"/>
            <a:ext cx="11199960" cy="57600"/>
          </a:xfrm>
          <a:prstGeom prst="rect">
            <a:avLst/>
          </a:prstGeom>
          <a:solidFill>
            <a:srgbClr val="e4002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184760"/>
            <a:ext cx="1706400" cy="57600"/>
          </a:xfrm>
          <a:prstGeom prst="rect">
            <a:avLst/>
          </a:prstGeom>
          <a:solidFill>
            <a:srgbClr val="333f4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" descr=""/>
          <p:cNvPicPr/>
          <p:nvPr/>
        </p:nvPicPr>
        <p:blipFill>
          <a:blip r:embed="rId2"/>
          <a:srcRect l="0" t="25976" r="0" b="27275"/>
          <a:stretch/>
        </p:blipFill>
        <p:spPr>
          <a:xfrm>
            <a:off x="10353600" y="6224760"/>
            <a:ext cx="1236960" cy="57780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991080" y="1184760"/>
            <a:ext cx="11199960" cy="57600"/>
          </a:xfrm>
          <a:prstGeom prst="rect">
            <a:avLst/>
          </a:prstGeom>
          <a:solidFill>
            <a:srgbClr val="e4002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1184760"/>
            <a:ext cx="1706400" cy="57600"/>
          </a:xfrm>
          <a:prstGeom prst="rect">
            <a:avLst/>
          </a:prstGeom>
          <a:solidFill>
            <a:srgbClr val="333f4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936000"/>
            <a:ext cx="10727640" cy="15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Dependently Typed Revolution</a:t>
            </a:r>
            <a:endParaRPr b="0" lang="en-AU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76000" y="2076480"/>
            <a:ext cx="965808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Proving your programs are correct with dependent types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20000" y="4394160"/>
            <a:ext cx="11519640" cy="13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Andrew Miller – andrew.miller@rea-group.com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https://github.com/A1kmm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https://rea.to/careers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 &amp; Propositions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09480" y="1604520"/>
            <a:ext cx="10972080" cy="12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natToString : Nat → String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76000" y="2088000"/>
            <a:ext cx="10972080" cy="12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stringToNat : String → Maybe Nat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19560" y="2952000"/>
            <a:ext cx="10972080" cy="12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forall a in Nat. stringToNat (natToString a) = Just a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576000" y="4052520"/>
            <a:ext cx="10972080" cy="12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 : Nat → Bool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 a = stringToNat (natToString a) == Just a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Formal Verification and Certified Software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forall a in Nat, a &gt; 0, b in Nat, b &gt; 0, c in Nat, c &gt; 0, n in Nat,  n &gt; 2: a</a:t>
            </a:r>
            <a:r>
              <a:rPr b="0" lang="en-AU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b</a:t>
            </a:r>
            <a:r>
              <a:rPr b="0" lang="en-AU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≠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</a:t>
            </a:r>
            <a:r>
              <a:rPr b="0" lang="en-AU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Proposition stated 1637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Proved 1994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Curry-Howard Correspondence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002120" y="1418400"/>
            <a:ext cx="3341880" cy="4108320"/>
          </a:xfrm>
          <a:prstGeom prst="rect">
            <a:avLst/>
          </a:prstGeom>
          <a:ln>
            <a:noFill/>
          </a:ln>
        </p:spPr>
      </p:pic>
      <p:sp>
        <p:nvSpPr>
          <p:cNvPr id="128" name="TextShape 2"/>
          <p:cNvSpPr txBox="1"/>
          <p:nvPr/>
        </p:nvSpPr>
        <p:spPr>
          <a:xfrm>
            <a:off x="2016000" y="5616000"/>
            <a:ext cx="748980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Photograph of Haskell Curry</a:t>
            </a:r>
            <a:endParaRPr b="0"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credit: Gleb Svechnikov. Licensed under Creative Commons – By – Share Alike</a:t>
            </a:r>
            <a:endParaRPr b="0"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Curry-Howard Correspondence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1" name="Table 3"/>
          <p:cNvGraphicFramePr/>
          <p:nvPr/>
        </p:nvGraphicFramePr>
        <p:xfrm>
          <a:off x="864000" y="2364480"/>
          <a:ext cx="10151640" cy="2300760"/>
        </p:xfrm>
        <a:graphic>
          <a:graphicData uri="http://schemas.openxmlformats.org/drawingml/2006/table">
            <a:tbl>
              <a:tblPr/>
              <a:tblGrid>
                <a:gridCol w="3382920"/>
                <a:gridCol w="3382920"/>
                <a:gridCol w="3386160"/>
              </a:tblGrid>
              <a:tr h="719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Typed Lambda Calculus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Mathematical Logic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Example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proposition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: Nat ↔ There exists at least one natural number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proof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= 1 (I have proved that there exists a natural number by supplying an example, 1).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 type systems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64000" y="1800000"/>
            <a:ext cx="1071792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4"/>
          <p:cNvSpPr txBox="1"/>
          <p:nvPr/>
        </p:nvSpPr>
        <p:spPr>
          <a:xfrm>
            <a:off x="5040000" y="1934640"/>
            <a:ext cx="3960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endParaRPr b="0" lang="en-AU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02080" y="4032000"/>
            <a:ext cx="1071792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6"/>
          <p:cNvSpPr txBox="1"/>
          <p:nvPr/>
        </p:nvSpPr>
        <p:spPr>
          <a:xfrm>
            <a:off x="4968000" y="4176000"/>
            <a:ext cx="3960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</a:t>
            </a:r>
            <a:endParaRPr b="0" lang="en-AU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7"/>
          <p:cNvSpPr/>
          <p:nvPr/>
        </p:nvSpPr>
        <p:spPr>
          <a:xfrm flipV="1">
            <a:off x="5976000" y="2736000"/>
            <a:ext cx="0" cy="129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Dependent types in Idris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0" y="1934640"/>
            <a:ext cx="3960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endParaRPr b="0" lang="en-AU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968000" y="4176000"/>
            <a:ext cx="3960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</a:t>
            </a:r>
            <a:endParaRPr b="0" lang="en-AU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648000" y="1584000"/>
            <a:ext cx="11088000" cy="29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Vec : Nat -&gt; Type -&gt; Type where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MkVec : (l : List a) -&gt; Vec (length l) a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myVec : Vec 5 Nat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myVec = MkVec [1, 2, 3, 4, 5]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Minesweeper as an example problem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240000" y="165600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4151880" y="1656000"/>
            <a:ext cx="91224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5064120" y="165600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5976000" y="165600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6887880" y="1656000"/>
            <a:ext cx="91224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8"/>
          <p:cNvSpPr/>
          <p:nvPr/>
        </p:nvSpPr>
        <p:spPr>
          <a:xfrm>
            <a:off x="7800120" y="165600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9"/>
          <p:cNvSpPr/>
          <p:nvPr/>
        </p:nvSpPr>
        <p:spPr>
          <a:xfrm>
            <a:off x="3240000" y="2351880"/>
            <a:ext cx="91188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0"/>
          <p:cNvSpPr/>
          <p:nvPr/>
        </p:nvSpPr>
        <p:spPr>
          <a:xfrm>
            <a:off x="4151880" y="2351880"/>
            <a:ext cx="91224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1"/>
          <p:cNvSpPr/>
          <p:nvPr/>
        </p:nvSpPr>
        <p:spPr>
          <a:xfrm>
            <a:off x="5064120" y="2351880"/>
            <a:ext cx="91188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2"/>
          <p:cNvSpPr/>
          <p:nvPr/>
        </p:nvSpPr>
        <p:spPr>
          <a:xfrm>
            <a:off x="5976000" y="2351880"/>
            <a:ext cx="91188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3"/>
          <p:cNvSpPr/>
          <p:nvPr/>
        </p:nvSpPr>
        <p:spPr>
          <a:xfrm>
            <a:off x="6887880" y="2351880"/>
            <a:ext cx="91224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4"/>
          <p:cNvSpPr/>
          <p:nvPr/>
        </p:nvSpPr>
        <p:spPr>
          <a:xfrm>
            <a:off x="7800120" y="2351880"/>
            <a:ext cx="91188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"/>
          <p:cNvSpPr/>
          <p:nvPr/>
        </p:nvSpPr>
        <p:spPr>
          <a:xfrm>
            <a:off x="3240000" y="304812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6"/>
          <p:cNvSpPr/>
          <p:nvPr/>
        </p:nvSpPr>
        <p:spPr>
          <a:xfrm>
            <a:off x="4151880" y="3048120"/>
            <a:ext cx="91224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7"/>
          <p:cNvSpPr/>
          <p:nvPr/>
        </p:nvSpPr>
        <p:spPr>
          <a:xfrm>
            <a:off x="5064120" y="304812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8"/>
          <p:cNvSpPr/>
          <p:nvPr/>
        </p:nvSpPr>
        <p:spPr>
          <a:xfrm>
            <a:off x="5976000" y="304812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9"/>
          <p:cNvSpPr/>
          <p:nvPr/>
        </p:nvSpPr>
        <p:spPr>
          <a:xfrm>
            <a:off x="6887880" y="3048120"/>
            <a:ext cx="91224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0"/>
          <p:cNvSpPr/>
          <p:nvPr/>
        </p:nvSpPr>
        <p:spPr>
          <a:xfrm>
            <a:off x="7800120" y="304812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1"/>
          <p:cNvSpPr/>
          <p:nvPr/>
        </p:nvSpPr>
        <p:spPr>
          <a:xfrm>
            <a:off x="3240000" y="374400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2"/>
          <p:cNvSpPr/>
          <p:nvPr/>
        </p:nvSpPr>
        <p:spPr>
          <a:xfrm>
            <a:off x="4151880" y="3744000"/>
            <a:ext cx="91224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3"/>
          <p:cNvSpPr/>
          <p:nvPr/>
        </p:nvSpPr>
        <p:spPr>
          <a:xfrm>
            <a:off x="5064120" y="374400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4"/>
          <p:cNvSpPr/>
          <p:nvPr/>
        </p:nvSpPr>
        <p:spPr>
          <a:xfrm>
            <a:off x="5976000" y="374400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5"/>
          <p:cNvSpPr/>
          <p:nvPr/>
        </p:nvSpPr>
        <p:spPr>
          <a:xfrm>
            <a:off x="6887880" y="3744000"/>
            <a:ext cx="91224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6"/>
          <p:cNvSpPr/>
          <p:nvPr/>
        </p:nvSpPr>
        <p:spPr>
          <a:xfrm>
            <a:off x="7800120" y="374400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7"/>
          <p:cNvSpPr/>
          <p:nvPr/>
        </p:nvSpPr>
        <p:spPr>
          <a:xfrm>
            <a:off x="3240000" y="4439880"/>
            <a:ext cx="91188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8"/>
          <p:cNvSpPr/>
          <p:nvPr/>
        </p:nvSpPr>
        <p:spPr>
          <a:xfrm>
            <a:off x="4151880" y="4439880"/>
            <a:ext cx="91224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9"/>
          <p:cNvSpPr/>
          <p:nvPr/>
        </p:nvSpPr>
        <p:spPr>
          <a:xfrm>
            <a:off x="5064120" y="4439880"/>
            <a:ext cx="91188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0"/>
          <p:cNvSpPr/>
          <p:nvPr/>
        </p:nvSpPr>
        <p:spPr>
          <a:xfrm>
            <a:off x="5976000" y="4439880"/>
            <a:ext cx="91188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1"/>
          <p:cNvSpPr/>
          <p:nvPr/>
        </p:nvSpPr>
        <p:spPr>
          <a:xfrm>
            <a:off x="6887880" y="4439880"/>
            <a:ext cx="91224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2"/>
          <p:cNvSpPr/>
          <p:nvPr/>
        </p:nvSpPr>
        <p:spPr>
          <a:xfrm>
            <a:off x="7800120" y="4439880"/>
            <a:ext cx="911880" cy="6962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3"/>
          <p:cNvSpPr/>
          <p:nvPr/>
        </p:nvSpPr>
        <p:spPr>
          <a:xfrm>
            <a:off x="3240000" y="513612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4"/>
          <p:cNvSpPr/>
          <p:nvPr/>
        </p:nvSpPr>
        <p:spPr>
          <a:xfrm>
            <a:off x="4151880" y="5136120"/>
            <a:ext cx="91224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5"/>
          <p:cNvSpPr/>
          <p:nvPr/>
        </p:nvSpPr>
        <p:spPr>
          <a:xfrm>
            <a:off x="5064120" y="513612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6"/>
          <p:cNvSpPr/>
          <p:nvPr/>
        </p:nvSpPr>
        <p:spPr>
          <a:xfrm>
            <a:off x="5976000" y="513612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7"/>
          <p:cNvSpPr/>
          <p:nvPr/>
        </p:nvSpPr>
        <p:spPr>
          <a:xfrm>
            <a:off x="6887880" y="5136120"/>
            <a:ext cx="91224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8"/>
          <p:cNvSpPr/>
          <p:nvPr/>
        </p:nvSpPr>
        <p:spPr>
          <a:xfrm>
            <a:off x="7800120" y="5136120"/>
            <a:ext cx="911880" cy="6958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39"/>
          <p:cNvSpPr txBox="1"/>
          <p:nvPr/>
        </p:nvSpPr>
        <p:spPr>
          <a:xfrm>
            <a:off x="5256000" y="3734640"/>
            <a:ext cx="792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Line 40"/>
          <p:cNvSpPr/>
          <p:nvPr/>
        </p:nvSpPr>
        <p:spPr>
          <a:xfrm>
            <a:off x="6192000" y="3960000"/>
            <a:ext cx="288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41"/>
          <p:cNvSpPr/>
          <p:nvPr/>
        </p:nvSpPr>
        <p:spPr>
          <a:xfrm>
            <a:off x="7992000" y="2520000"/>
            <a:ext cx="360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42"/>
          <p:cNvSpPr/>
          <p:nvPr/>
        </p:nvSpPr>
        <p:spPr>
          <a:xfrm>
            <a:off x="7992000" y="3888000"/>
            <a:ext cx="36000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43"/>
          <p:cNvSpPr txBox="1"/>
          <p:nvPr/>
        </p:nvSpPr>
        <p:spPr>
          <a:xfrm>
            <a:off x="5256000" y="3077280"/>
            <a:ext cx="792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44"/>
          <p:cNvSpPr txBox="1"/>
          <p:nvPr/>
        </p:nvSpPr>
        <p:spPr>
          <a:xfrm>
            <a:off x="4392000" y="3048120"/>
            <a:ext cx="792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45"/>
          <p:cNvSpPr txBox="1"/>
          <p:nvPr/>
        </p:nvSpPr>
        <p:spPr>
          <a:xfrm>
            <a:off x="7056000" y="3086640"/>
            <a:ext cx="792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46"/>
          <p:cNvSpPr txBox="1"/>
          <p:nvPr/>
        </p:nvSpPr>
        <p:spPr>
          <a:xfrm>
            <a:off x="7056000" y="3816000"/>
            <a:ext cx="792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Line 47"/>
          <p:cNvSpPr/>
          <p:nvPr/>
        </p:nvSpPr>
        <p:spPr>
          <a:xfrm flipH="1">
            <a:off x="6192000" y="3960000"/>
            <a:ext cx="288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48"/>
          <p:cNvSpPr/>
          <p:nvPr/>
        </p:nvSpPr>
        <p:spPr>
          <a:xfrm flipH="1">
            <a:off x="7992000" y="3960000"/>
            <a:ext cx="360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49"/>
          <p:cNvSpPr/>
          <p:nvPr/>
        </p:nvSpPr>
        <p:spPr>
          <a:xfrm flipV="1">
            <a:off x="7992000" y="2520000"/>
            <a:ext cx="360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13631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2018-01-31T05:42:59Z</dcterms:created>
  <dc:creator>Microsoft Office User</dc:creator>
  <dc:description/>
  <dc:language>en-AU</dc:language>
  <cp:lastModifiedBy/>
  <dcterms:modified xsi:type="dcterms:W3CDTF">2019-04-17T15:01:25Z</dcterms:modified>
  <cp:revision>300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