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353600" y="6224760"/>
            <a:ext cx="1236240" cy="57708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0" y="4123800"/>
            <a:ext cx="12190320" cy="1827000"/>
          </a:xfrm>
          <a:prstGeom prst="rect">
            <a:avLst/>
          </a:prstGeom>
          <a:solidFill>
            <a:srgbClr val="e4002b"/>
          </a:solidFill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6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353600" y="6224760"/>
            <a:ext cx="1236240" cy="577080"/>
          </a:xfrm>
          <a:prstGeom prst="rect">
            <a:avLst/>
          </a:prstGeom>
        </p:spPr>
      </p:pic>
      <p:sp>
        <p:nvSpPr>
          <p:cNvPr id="37" name="CustomShape 1"/>
          <p:cNvSpPr/>
          <p:nvPr/>
        </p:nvSpPr>
        <p:spPr>
          <a:xfrm>
            <a:off x="991080" y="1184760"/>
            <a:ext cx="11199240" cy="56880"/>
          </a:xfrm>
          <a:prstGeom prst="rect">
            <a:avLst/>
          </a:prstGeom>
          <a:solidFill>
            <a:srgbClr val="e4002b"/>
          </a:solidFill>
        </p:spPr>
      </p:sp>
      <p:sp>
        <p:nvSpPr>
          <p:cNvPr id="38" name="CustomShape 2"/>
          <p:cNvSpPr/>
          <p:nvPr/>
        </p:nvSpPr>
        <p:spPr>
          <a:xfrm>
            <a:off x="0" y="1184760"/>
            <a:ext cx="1705680" cy="56880"/>
          </a:xfrm>
          <a:prstGeom prst="rect">
            <a:avLst/>
          </a:prstGeom>
          <a:solidFill>
            <a:srgbClr val="333f48"/>
          </a:solidFill>
        </p:spPr>
      </p:sp>
      <p:sp>
        <p:nvSpPr>
          <p:cNvPr id="3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3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353600" y="6224760"/>
            <a:ext cx="1236240" cy="577080"/>
          </a:xfrm>
          <a:prstGeom prst="rect">
            <a:avLst/>
          </a:prstGeom>
        </p:spPr>
      </p:pic>
      <p:sp>
        <p:nvSpPr>
          <p:cNvPr id="74" name="CustomShape 1"/>
          <p:cNvSpPr/>
          <p:nvPr/>
        </p:nvSpPr>
        <p:spPr>
          <a:xfrm>
            <a:off x="991080" y="1184760"/>
            <a:ext cx="11199240" cy="56880"/>
          </a:xfrm>
          <a:prstGeom prst="rect">
            <a:avLst/>
          </a:prstGeom>
          <a:solidFill>
            <a:srgbClr val="e4002b"/>
          </a:solidFill>
        </p:spPr>
      </p:sp>
      <p:sp>
        <p:nvSpPr>
          <p:cNvPr id="75" name="CustomShape 2"/>
          <p:cNvSpPr/>
          <p:nvPr/>
        </p:nvSpPr>
        <p:spPr>
          <a:xfrm>
            <a:off x="0" y="1184760"/>
            <a:ext cx="1705680" cy="56880"/>
          </a:xfrm>
          <a:prstGeom prst="rect">
            <a:avLst/>
          </a:prstGeom>
          <a:solidFill>
            <a:srgbClr val="333f48"/>
          </a:solidFill>
        </p:spPr>
      </p:sp>
      <p:sp>
        <p:nvSpPr>
          <p:cNvPr id="7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0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353600" y="6224760"/>
            <a:ext cx="1236240" cy="577080"/>
          </a:xfrm>
          <a:prstGeom prst="rect">
            <a:avLst/>
          </a:prstGeom>
        </p:spPr>
      </p:pic>
      <p:sp>
        <p:nvSpPr>
          <p:cNvPr id="111" name="CustomShape 1"/>
          <p:cNvSpPr/>
          <p:nvPr/>
        </p:nvSpPr>
        <p:spPr>
          <a:xfrm>
            <a:off x="991080" y="1184760"/>
            <a:ext cx="11199240" cy="56880"/>
          </a:xfrm>
          <a:prstGeom prst="rect">
            <a:avLst/>
          </a:prstGeom>
          <a:solidFill>
            <a:srgbClr val="e4002b"/>
          </a:solidFill>
        </p:spPr>
      </p:sp>
      <p:sp>
        <p:nvSpPr>
          <p:cNvPr id="112" name="CustomShape 2"/>
          <p:cNvSpPr/>
          <p:nvPr/>
        </p:nvSpPr>
        <p:spPr>
          <a:xfrm>
            <a:off x="0" y="1184760"/>
            <a:ext cx="1705680" cy="56880"/>
          </a:xfrm>
          <a:prstGeom prst="rect">
            <a:avLst/>
          </a:prstGeom>
          <a:solidFill>
            <a:srgbClr val="333f48"/>
          </a:solidFill>
        </p:spPr>
      </p:sp>
      <p:sp>
        <p:nvSpPr>
          <p:cNvPr id="11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936000"/>
            <a:ext cx="10726920" cy="1509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AU" sz="5000">
                <a:solidFill>
                  <a:srgbClr val="000000"/>
                </a:solidFill>
                <a:latin typeface="Arial"/>
                <a:ea typeface="DejaVu Sans"/>
              </a:rPr>
              <a:t>The Dependently Typed Revolution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76000" y="2076480"/>
            <a:ext cx="9657360" cy="5144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AU" sz="3000">
                <a:solidFill>
                  <a:srgbClr val="000000"/>
                </a:solidFill>
                <a:latin typeface="Arial"/>
                <a:ea typeface="DejaVu Sans"/>
              </a:rPr>
              <a:t>Proving your programs are correct with dependent types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720000" y="4394160"/>
            <a:ext cx="11518920" cy="13647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AU" sz="3000">
                <a:solidFill>
                  <a:srgbClr val="ffffff"/>
                </a:solidFill>
                <a:latin typeface="Arial"/>
                <a:ea typeface="DejaVu Sans"/>
              </a:rPr>
              <a:t>Andrew Miller – andrew.miller@rea-group.com</a:t>
            </a:r>
            <a:endParaRPr/>
          </a:p>
          <a:p>
            <a:r>
              <a:rPr lang="en-AU" sz="3000">
                <a:solidFill>
                  <a:srgbClr val="ffffff"/>
                </a:solidFill>
                <a:latin typeface="Arial"/>
                <a:ea typeface="DejaVu Sans"/>
              </a:rPr>
              <a:t>https://github.com/A1kmm</a:t>
            </a:r>
            <a:endParaRPr/>
          </a:p>
          <a:p>
            <a:r>
              <a:rPr lang="en-AU" sz="3000">
                <a:solidFill>
                  <a:srgbClr val="ffffff"/>
                </a:solidFill>
                <a:latin typeface="Arial"/>
                <a:ea typeface="DejaVu Sans"/>
              </a:rPr>
              <a:t>https://rea.to/careers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  <a:ea typeface="DejaVu Sans"/>
              </a:rPr>
              <a:t>Properties &amp; Propositions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609480" y="1604520"/>
            <a:ext cx="10971360" cy="1274400"/>
          </a:xfrm>
          <a:prstGeom prst="rect">
            <a:avLst/>
          </a:prstGeom>
        </p:spPr>
        <p:txBody>
          <a:bodyPr anchor="ctr" bIns="0" lIns="0" rIns="0" tIns="0"/>
          <a:p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natToString : Nat → String</a:t>
            </a: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576000" y="2088000"/>
            <a:ext cx="10971360" cy="1274400"/>
          </a:xfrm>
          <a:prstGeom prst="rect">
            <a:avLst/>
          </a:prstGeom>
        </p:spPr>
        <p:txBody>
          <a:bodyPr anchor="ctr" bIns="0" lIns="0" rIns="0" tIns="0"/>
          <a:p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stringToNat : String → Maybe Nat </a:t>
            </a:r>
            <a:endParaRPr/>
          </a:p>
        </p:txBody>
      </p:sp>
      <p:sp>
        <p:nvSpPr>
          <p:cNvPr id="153" name="CustomShape 4"/>
          <p:cNvSpPr/>
          <p:nvPr/>
        </p:nvSpPr>
        <p:spPr>
          <a:xfrm>
            <a:off x="619560" y="2952000"/>
            <a:ext cx="10971360" cy="1274400"/>
          </a:xfrm>
          <a:prstGeom prst="rect">
            <a:avLst/>
          </a:prstGeom>
        </p:spPr>
        <p:txBody>
          <a:bodyPr anchor="ctr" bIns="0" lIns="0" rIns="0" tIns="0"/>
          <a:p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forall a in Nat. stringToNat (natToString a) = Just a</a:t>
            </a:r>
            <a:endParaRPr/>
          </a:p>
        </p:txBody>
      </p:sp>
      <p:sp>
        <p:nvSpPr>
          <p:cNvPr id="154" name="CustomShape 5"/>
          <p:cNvSpPr/>
          <p:nvPr/>
        </p:nvSpPr>
        <p:spPr>
          <a:xfrm>
            <a:off x="576000" y="4052520"/>
            <a:ext cx="10971360" cy="1274400"/>
          </a:xfrm>
          <a:prstGeom prst="rect">
            <a:avLst/>
          </a:prstGeom>
        </p:spPr>
        <p:txBody>
          <a:bodyPr anchor="ctr" bIns="0" lIns="0" rIns="0" tIns="0"/>
          <a:p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prop : Nat → Bool</a:t>
            </a:r>
            <a:endParaRPr/>
          </a:p>
          <a:p>
            <a:r>
              <a:rPr lang="en-AU" sz="3200">
                <a:solidFill>
                  <a:srgbClr val="000000"/>
                </a:solidFill>
                <a:latin typeface="Arial"/>
                <a:ea typeface="DejaVu Sans"/>
              </a:rPr>
              <a:t>prop a = stringToNat (natToString a) == Just a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>
                  <p:par>
                    <p:cTn fill="freeze" id="3">
                      <p:stCondLst>
                        <p:cond delay="indefinite"/>
                      </p:stCondLst>
                      <p:childTnLst>
                        <p:par>
                          <p:cTn fill="freeze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">
                      <p:stCondLst>
                        <p:cond delay="indefinite"/>
                      </p:stCondLst>
                      <p:childTnLst>
                        <p:par>
                          <p:cTn fill="freeze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">
                      <p:stCondLst>
                        <p:cond delay="indefinite"/>
                      </p:stCondLst>
                      <p:childTnLst>
                        <p:par>
                          <p:cTn fill="freeze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</a:rPr>
              <a:t>Formal Verification and Certified Software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3200">
                <a:solidFill>
                  <a:srgbClr val="000000"/>
                </a:solidFill>
                <a:latin typeface="Arial"/>
              </a:rPr>
              <a:t>forall a in Nat, a &gt; 0, b in Nat, b &gt; 0, c in Nat, c &gt; 0, n in Nat,  n &gt; 2: an + bn </a:t>
            </a:r>
            <a:r>
              <a:rPr lang="en-AU" sz="3200">
                <a:solidFill>
                  <a:srgbClr val="000000"/>
                </a:solidFill>
                <a:latin typeface="Arial"/>
                <a:ea typeface="Arial"/>
              </a:rPr>
              <a:t>≠ cn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3200">
                <a:solidFill>
                  <a:srgbClr val="000000"/>
                </a:solidFill>
                <a:latin typeface="Arial"/>
                <a:ea typeface="Arial"/>
              </a:rPr>
              <a:t>Proposition stated 1637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3200">
                <a:solidFill>
                  <a:srgbClr val="000000"/>
                </a:solidFill>
                <a:latin typeface="Arial"/>
                <a:ea typeface="Arial"/>
              </a:rPr>
              <a:t>Proved 1994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</a:rPr>
              <a:t>Curry-Howard Correspondence</a:t>
            </a:r>
            <a:endParaRPr/>
          </a:p>
        </p:txBody>
      </p:sp>
      <p:pic>
        <p:nvPicPr>
          <p:cNvPr descr="" id="15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02120" y="1418400"/>
            <a:ext cx="3341160" cy="4107600"/>
          </a:xfrm>
          <a:prstGeom prst="rect">
            <a:avLst/>
          </a:prstGeom>
        </p:spPr>
      </p:pic>
      <p:sp>
        <p:nvSpPr>
          <p:cNvPr id="159" name="CustomShape 2"/>
          <p:cNvSpPr/>
          <p:nvPr/>
        </p:nvSpPr>
        <p:spPr>
          <a:xfrm>
            <a:off x="2016000" y="5616000"/>
            <a:ext cx="7489080" cy="5130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AU" sz="1500">
                <a:solidFill>
                  <a:srgbClr val="000000"/>
                </a:solidFill>
                <a:latin typeface="Arial"/>
              </a:rPr>
              <a:t>Photograph of Haskell Curry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1500">
                <a:solidFill>
                  <a:srgbClr val="000000"/>
                </a:solidFill>
                <a:latin typeface="Arial"/>
              </a:rPr>
              <a:t>Image credit: Gleb Svechnikov. Licensed under Creative Commons – By – Share Alike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</a:rPr>
              <a:t>Curry-Howard Correspondence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</p:spPr>
      </p:sp>
      <p:graphicFrame>
        <p:nvGraphicFramePr>
          <p:cNvPr id="162" name="Table 3"/>
          <p:cNvGraphicFramePr/>
          <p:nvPr/>
        </p:nvGraphicFramePr>
        <p:xfrm>
          <a:off x="864000" y="2364480"/>
          <a:ext cx="10150560" cy="2299680"/>
        </p:xfrm>
        <a:graphic>
          <a:graphicData uri="http://schemas.openxmlformats.org/drawingml/2006/table">
            <a:tbl>
              <a:tblPr/>
              <a:tblGrid>
                <a:gridCol w="3382920"/>
                <a:gridCol w="3382920"/>
                <a:gridCol w="3385080"/>
              </a:tblGrid>
              <a:tr h="7200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000000"/>
                          </a:solidFill>
                          <a:latin typeface="Arial"/>
                        </a:rPr>
                        <a:t>Typed Lambda Calculus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000000"/>
                          </a:solidFill>
                          <a:latin typeface="Arial"/>
                        </a:rPr>
                        <a:t>Mathematical Logic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>
                          <a:solidFill>
                            <a:srgbClr val="000000"/>
                          </a:solidFill>
                          <a:latin typeface="Arial"/>
                        </a:rPr>
                        <a:t>Example</a:t>
                      </a:r>
                      <a:endParaRPr/>
                    </a:p>
                  </a:txBody>
                  <a:tcPr/>
                </a:tc>
              </a:tr>
              <a:tr h="720000">
                <a:tc>
                  <a:txBody>
                    <a:bodyPr wrap="none"/>
                    <a:p>
                      <a:r>
                        <a:rPr lang="en-AU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AU">
                          <a:solidFill>
                            <a:srgbClr val="000000"/>
                          </a:solidFill>
                          <a:latin typeface="Arial"/>
                        </a:rPr>
                        <a:t>A proposition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AU">
                          <a:solidFill>
                            <a:srgbClr val="000000"/>
                          </a:solidFill>
                          <a:latin typeface="Arial"/>
                        </a:rPr>
                        <a:t>x : Nat ↔ There exists at least one natural number</a:t>
                      </a:r>
                      <a:endParaRPr/>
                    </a:p>
                  </a:txBody>
                  <a:tcPr/>
                </a:tc>
              </a:tr>
              <a:tr h="860040">
                <a:tc>
                  <a:txBody>
                    <a:bodyPr wrap="none"/>
                    <a:p>
                      <a:r>
                        <a:rPr lang="en-AU">
                          <a:solidFill>
                            <a:srgbClr val="000000"/>
                          </a:solidFill>
                          <a:latin typeface="Arial"/>
                        </a:rPr>
                        <a:t>Value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AU">
                          <a:solidFill>
                            <a:srgbClr val="000000"/>
                          </a:solidFill>
                          <a:latin typeface="Arial"/>
                        </a:rPr>
                        <a:t>A proof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AU">
                          <a:solidFill>
                            <a:srgbClr val="000000"/>
                          </a:solidFill>
                          <a:latin typeface="Arial"/>
                        </a:rPr>
                        <a:t>x = 1 (I have proved that there exists a natural number by supplying an example, 1).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</a:rPr>
              <a:t>Traditional type systems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864000" y="1800000"/>
            <a:ext cx="10717200" cy="93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6" name="CustomShape 4"/>
          <p:cNvSpPr/>
          <p:nvPr/>
        </p:nvSpPr>
        <p:spPr>
          <a:xfrm>
            <a:off x="5040000" y="1934640"/>
            <a:ext cx="3959280" cy="6566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AU" sz="4000">
                <a:solidFill>
                  <a:srgbClr val="ffffff"/>
                </a:solidFill>
                <a:latin typeface="Arial"/>
              </a:rPr>
              <a:t>Types</a:t>
            </a:r>
            <a:endParaRPr/>
          </a:p>
        </p:txBody>
      </p:sp>
      <p:sp>
        <p:nvSpPr>
          <p:cNvPr id="167" name="CustomShape 5"/>
          <p:cNvSpPr/>
          <p:nvPr/>
        </p:nvSpPr>
        <p:spPr>
          <a:xfrm>
            <a:off x="802080" y="4032000"/>
            <a:ext cx="10717200" cy="93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8" name="CustomShape 6"/>
          <p:cNvSpPr/>
          <p:nvPr/>
        </p:nvSpPr>
        <p:spPr>
          <a:xfrm>
            <a:off x="4968000" y="4176000"/>
            <a:ext cx="3959280" cy="6566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AU" sz="4000">
                <a:solidFill>
                  <a:srgbClr val="ffffff"/>
                </a:solidFill>
                <a:latin typeface="Arial"/>
              </a:rPr>
              <a:t>Values</a:t>
            </a:r>
            <a:endParaRPr/>
          </a:p>
        </p:txBody>
      </p:sp>
      <p:sp>
        <p:nvSpPr>
          <p:cNvPr id="169" name="Line 7"/>
          <p:cNvSpPr/>
          <p:nvPr/>
        </p:nvSpPr>
        <p:spPr>
          <a:xfrm flipV="1">
            <a:off x="5976000" y="2736000"/>
            <a:ext cx="0" cy="129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</a:rPr>
              <a:t>Dependent types in Idris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5040000" y="1934640"/>
            <a:ext cx="3959280" cy="6566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AU" sz="4000">
                <a:solidFill>
                  <a:srgbClr val="ffffff"/>
                </a:solidFill>
                <a:latin typeface="Arial"/>
              </a:rPr>
              <a:t>Types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4968000" y="4176000"/>
            <a:ext cx="3959280" cy="6566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AU" sz="4000">
                <a:solidFill>
                  <a:srgbClr val="ffffff"/>
                </a:solidFill>
                <a:latin typeface="Arial"/>
              </a:rPr>
              <a:t>Values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74" name="CustomShape 5"/>
          <p:cNvSpPr/>
          <p:nvPr/>
        </p:nvSpPr>
        <p:spPr>
          <a:xfrm>
            <a:off x="648000" y="1584000"/>
            <a:ext cx="11087280" cy="29246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AU" sz="4000">
                <a:solidFill>
                  <a:srgbClr val="000000"/>
                </a:solidFill>
                <a:latin typeface="Arial"/>
              </a:rPr>
              <a:t>data Vec : Nat -&gt; Type -&gt; Type where</a:t>
            </a:r>
            <a:endParaRPr/>
          </a:p>
          <a:p>
            <a:r>
              <a:rPr lang="en-AU" sz="4000">
                <a:solidFill>
                  <a:srgbClr val="000000"/>
                </a:solidFill>
                <a:latin typeface="Arial"/>
              </a:rPr>
              <a:t>  </a:t>
            </a:r>
            <a:r>
              <a:rPr lang="en-AU" sz="4000">
                <a:solidFill>
                  <a:srgbClr val="000000"/>
                </a:solidFill>
                <a:latin typeface="Arial"/>
              </a:rPr>
              <a:t>MkVec : (l : List a) -&gt; Vec (length l) a</a:t>
            </a:r>
            <a:endParaRPr/>
          </a:p>
          <a:p>
            <a:endParaRPr/>
          </a:p>
          <a:p>
            <a:r>
              <a:rPr lang="en-AU" sz="4000">
                <a:solidFill>
                  <a:srgbClr val="000000"/>
                </a:solidFill>
                <a:latin typeface="Arial"/>
              </a:rPr>
              <a:t>myVec : Vec 5 Nat</a:t>
            </a:r>
            <a:endParaRPr/>
          </a:p>
          <a:p>
            <a:r>
              <a:rPr lang="en-AU" sz="4000">
                <a:solidFill>
                  <a:srgbClr val="000000"/>
                </a:solidFill>
                <a:latin typeface="Arial"/>
              </a:rPr>
              <a:t>myVec = MkVec [1, 2, 3, 4, 5]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AU" sz="4400">
                <a:solidFill>
                  <a:srgbClr val="000000"/>
                </a:solidFill>
                <a:latin typeface="Arial"/>
              </a:rPr>
              <a:t>Minesweeper as an example problem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34040" y="1339200"/>
            <a:ext cx="7209000" cy="488016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7200" y="115200"/>
            <a:ext cx="11489400" cy="5946480"/>
          </a:xfrm>
          <a:prstGeom prst="rect">
            <a:avLst/>
          </a:prstGeom>
        </p:spPr>
      </p:pic>
      <p:sp>
        <p:nvSpPr>
          <p:cNvPr id="179" name="TextShape 1"/>
          <p:cNvSpPr txBox="1"/>
          <p:nvPr/>
        </p:nvSpPr>
        <p:spPr>
          <a:xfrm>
            <a:off x="504000" y="6191280"/>
            <a:ext cx="8220960" cy="430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AU" sz="2400"/>
              <a:t>https://github.com/A1kmm/proofsweeper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