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3" r:id="rId5"/>
    <p:sldId id="264"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BE7350-39F3-49D0-9FAE-9C7A22BA5E60}">
          <p14:sldIdLst>
            <p14:sldId id="256"/>
          </p14:sldIdLst>
        </p14:section>
        <p14:section name="支持向量机 SVM" id="{C8FC0E5D-D608-4EB3-AFEF-A02D452FC7FC}">
          <p14:sldIdLst>
            <p14:sldId id="257"/>
            <p14:sldId id="260"/>
            <p14:sldId id="263"/>
            <p14:sldId id="264"/>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0"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B53EB-12DE-4EC1-89F3-C2342BC1A576}" type="datetimeFigureOut">
              <a:rPr lang="zh-CN" altLang="en-US" smtClean="0"/>
              <a:t>2023/10/11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DB585-64BC-402C-A978-2CACD39A268E}" type="slidenum">
              <a:rPr lang="zh-CN" altLang="en-US" smtClean="0"/>
              <a:t>‹#›</a:t>
            </a:fld>
            <a:endParaRPr lang="zh-CN" altLang="en-US"/>
          </a:p>
        </p:txBody>
      </p:sp>
    </p:spTree>
    <p:extLst>
      <p:ext uri="{BB962C8B-B14F-4D97-AF65-F5344CB8AC3E}">
        <p14:creationId xmlns:p14="http://schemas.microsoft.com/office/powerpoint/2010/main" val="265687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在二分类问题中，</a:t>
            </a:r>
            <a:r>
              <a:rPr lang="en-US" altLang="zh-CN" b="0" i="0" dirty="0">
                <a:solidFill>
                  <a:srgbClr val="FFFFFF"/>
                </a:solidFill>
                <a:effectLst/>
                <a:latin typeface="-apple-system"/>
              </a:rPr>
              <a:t>SVM</a:t>
            </a:r>
            <a:r>
              <a:rPr lang="zh-CN" altLang="en-US" b="0" i="0" dirty="0">
                <a:solidFill>
                  <a:srgbClr val="FFFFFF"/>
                </a:solidFill>
                <a:effectLst/>
                <a:latin typeface="-apple-system"/>
              </a:rPr>
              <a:t>试图找到一个能够最大化两个不同类别样本之间的间隔（</a:t>
            </a:r>
            <a:r>
              <a:rPr lang="en-US" altLang="zh-CN" b="0" i="0" dirty="0">
                <a:solidFill>
                  <a:srgbClr val="FFFFFF"/>
                </a:solidFill>
                <a:effectLst/>
                <a:latin typeface="-apple-system"/>
              </a:rPr>
              <a:t>margin</a:t>
            </a:r>
            <a:r>
              <a:rPr lang="zh-CN" altLang="en-US" b="0" i="0" dirty="0">
                <a:solidFill>
                  <a:srgbClr val="FFFFFF"/>
                </a:solidFill>
                <a:effectLst/>
                <a:latin typeface="-apple-system"/>
              </a:rPr>
              <a:t>）的超平面。支持向量指的是离超平面最近的样本点，它们对于定义超平面起到重要作用。</a:t>
            </a:r>
            <a:r>
              <a:rPr lang="en-US" altLang="zh-CN" b="0" i="0" dirty="0">
                <a:solidFill>
                  <a:srgbClr val="FFFFFF"/>
                </a:solidFill>
                <a:effectLst/>
                <a:latin typeface="-apple-system"/>
              </a:rPr>
              <a:t>SVM</a:t>
            </a:r>
            <a:r>
              <a:rPr lang="zh-CN" altLang="en-US" b="0" i="0" dirty="0">
                <a:solidFill>
                  <a:srgbClr val="FFFFFF"/>
                </a:solidFill>
                <a:effectLst/>
                <a:latin typeface="-apple-system"/>
              </a:rPr>
              <a:t>的目标是找到一个最优化问题的解，使得间隔最大化的同时，尽量减少分类错误。</a:t>
            </a:r>
            <a:endParaRPr lang="zh-CN" altLang="en-US" dirty="0"/>
          </a:p>
        </p:txBody>
      </p:sp>
      <p:sp>
        <p:nvSpPr>
          <p:cNvPr id="4" name="灯片编号占位符 3"/>
          <p:cNvSpPr>
            <a:spLocks noGrp="1"/>
          </p:cNvSpPr>
          <p:nvPr>
            <p:ph type="sldNum" sz="quarter" idx="5"/>
          </p:nvPr>
        </p:nvSpPr>
        <p:spPr/>
        <p:txBody>
          <a:bodyPr/>
          <a:lstStyle/>
          <a:p>
            <a:fld id="{AECDB585-64BC-402C-A978-2CACD39A268E}" type="slidenum">
              <a:rPr lang="zh-CN" altLang="en-US" smtClean="0"/>
              <a:t>2</a:t>
            </a:fld>
            <a:endParaRPr lang="zh-CN" altLang="en-US"/>
          </a:p>
        </p:txBody>
      </p:sp>
    </p:spTree>
    <p:extLst>
      <p:ext uri="{BB962C8B-B14F-4D97-AF65-F5344CB8AC3E}">
        <p14:creationId xmlns:p14="http://schemas.microsoft.com/office/powerpoint/2010/main" val="43535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9EC09-951F-4FDD-AA44-322AE25A7E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6EAAE9-A0D5-492C-843E-1C5D0718F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73A0BD-2EC6-4A59-B493-6CCBA3F361A5}"/>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E648C7A8-FC21-4BE5-AADF-4D91CF20E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C2D-10EA-47F2-97AE-576F87744FF0}"/>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67258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A620F-FEAD-4792-9774-7CEB9C929C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D4BFAD-B7B4-4E09-B0D7-91F24D5D2F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A2DDB-9B36-4EB6-99AA-A19B47D02DEC}"/>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5249452A-549C-4AB5-9F68-509D023EA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7110BE-08EC-4726-B913-364247882B21}"/>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59842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AAD2DA-8778-460E-B4CE-0330CE1224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9BFE23-E435-4D5C-9514-2ECD0A33E4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69781C-3882-4632-8BAE-650441AA1155}"/>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3B4CBF0D-DD38-45EB-A1FB-7B50ED18B8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29E2B6-6F47-487E-99E0-3C88D3E9C09F}"/>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69492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37D32-6CE3-49DB-900C-C0A7B2DBF4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6E5AEB-F9BE-4091-873F-99168286764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B4D739-FBC5-4295-AA06-5FF0315B9271}"/>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FA8D55C4-1EE3-4888-A741-242E3DBBD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F1F0E-EA7B-4E86-B671-1DB8C7161375}"/>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135496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6F045-32E2-4F39-B9E8-D87A7F3787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0B2054-22CD-4261-8AC2-7451C52F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43C18C-6141-4016-A0E4-8D09947D304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63E53DC4-3CEE-45C7-AB7F-AADF2D8CD3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88DDB-4063-481F-8EB4-C5C74C4E113E}"/>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117309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88DB7-CF94-480C-9285-1B5C92B8B7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D49171-E771-4E7F-BB61-BAC880F1F1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182ACB-FA63-414F-9468-F385C7094C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DFA531-0994-4C34-832D-E2756875FC50}"/>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0AD51584-838D-4DB2-AE2E-CABAE7B99B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BAB700-FF8A-4C98-8F56-B39CA945DCAF}"/>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29661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B9E49-A74E-40E5-9573-F5E9F69409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F339C-58F3-48D6-9E9D-895E5A35D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A37D45-DE4F-4075-85F8-07205F3B20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67D765-4F98-4148-B58F-87DFEEA0C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067C36-F727-49EC-9FF5-E6005276DA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23C246-B621-4D3E-8C20-72358DA4EBE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8" name="页脚占位符 7">
            <a:extLst>
              <a:ext uri="{FF2B5EF4-FFF2-40B4-BE49-F238E27FC236}">
                <a16:creationId xmlns:a16="http://schemas.microsoft.com/office/drawing/2014/main" id="{B2900185-AE6F-4913-9B1A-4B350F7EB1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8F02B6-17D1-4C1B-BFC1-BC121563902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6327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1BA06-8C98-4347-82A3-B86139FED7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AC183C-C683-44F1-B14F-E420BA88C5A9}"/>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4" name="页脚占位符 3">
            <a:extLst>
              <a:ext uri="{FF2B5EF4-FFF2-40B4-BE49-F238E27FC236}">
                <a16:creationId xmlns:a16="http://schemas.microsoft.com/office/drawing/2014/main" id="{B10B02AC-1E2B-43EF-BE31-1EDD41EAF4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EE585B-002A-48DE-8335-2EEAB98D2BF7}"/>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344218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E85FCD-B262-4F2D-BF84-25CD3C3C184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3" name="页脚占位符 2">
            <a:extLst>
              <a:ext uri="{FF2B5EF4-FFF2-40B4-BE49-F238E27FC236}">
                <a16:creationId xmlns:a16="http://schemas.microsoft.com/office/drawing/2014/main" id="{5D4E6062-30CD-4129-978B-C09EA570E6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79F3DC-87C5-4506-B067-08DAEAE35F5D}"/>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04711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E9F41-D4A9-4F3C-BACC-AD63F93E80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22627F-8496-41C0-A8D9-005553D18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F4E27D-CA63-4A9A-90A2-387114831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D16F66-87BF-4E2B-B625-891706CEF62E}"/>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36ED9B86-AF24-40E3-B19C-7C894EB4C8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24CF0B-3CA0-4A10-9E99-3E10860DE3D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91082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106C3-3855-4372-B0D8-1C1356C449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57D460-BBA9-40F4-8CB6-C15AA7D71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2C8124-E05A-4074-AAE8-7B6396DCA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8851B7-3B0D-43F8-AD7F-2F8AD3A021FF}"/>
              </a:ext>
            </a:extLst>
          </p:cNvPr>
          <p:cNvSpPr>
            <a:spLocks noGrp="1"/>
          </p:cNvSpPr>
          <p:nvPr>
            <p:ph type="dt" sz="half" idx="10"/>
          </p:nvPr>
        </p:nvSpPr>
        <p:spPr/>
        <p:txBody>
          <a:bodyPr/>
          <a:lstStyle/>
          <a:p>
            <a:fld id="{6C7FAADC-04FC-474C-87E0-A2EA3E6472E8}" type="datetimeFigureOut">
              <a:rPr lang="zh-CN" altLang="en-US" smtClean="0"/>
              <a:t>2023/10/11</a:t>
            </a:fld>
            <a:endParaRPr lang="zh-CN" altLang="en-US"/>
          </a:p>
        </p:txBody>
      </p:sp>
      <p:sp>
        <p:nvSpPr>
          <p:cNvPr id="6" name="页脚占位符 5">
            <a:extLst>
              <a:ext uri="{FF2B5EF4-FFF2-40B4-BE49-F238E27FC236}">
                <a16:creationId xmlns:a16="http://schemas.microsoft.com/office/drawing/2014/main" id="{078222DC-8384-4FD2-9072-AE8CAABFAF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C3ECDA-0770-44F5-B324-BA02263D3473}"/>
              </a:ext>
            </a:extLst>
          </p:cNvPr>
          <p:cNvSpPr>
            <a:spLocks noGrp="1"/>
          </p:cNvSpPr>
          <p:nvPr>
            <p:ph type="sldNum" sz="quarter" idx="12"/>
          </p:nvPr>
        </p:nvSpPr>
        <p:spPr/>
        <p:txBody>
          <a:body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220526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E1321B-927B-4F20-AC6C-D4FCA8BD0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77E3E2-F2AE-48ED-86AB-F31637D07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9125A-43AC-4C11-819D-713F68877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FAADC-04FC-474C-87E0-A2EA3E6472E8}" type="datetimeFigureOut">
              <a:rPr lang="zh-CN" altLang="en-US" smtClean="0"/>
              <a:t>2023/10/11</a:t>
            </a:fld>
            <a:endParaRPr lang="zh-CN" altLang="en-US"/>
          </a:p>
        </p:txBody>
      </p:sp>
      <p:sp>
        <p:nvSpPr>
          <p:cNvPr id="5" name="页脚占位符 4">
            <a:extLst>
              <a:ext uri="{FF2B5EF4-FFF2-40B4-BE49-F238E27FC236}">
                <a16:creationId xmlns:a16="http://schemas.microsoft.com/office/drawing/2014/main" id="{CDE360DC-FDDF-45A3-B077-73FC6AF0E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7FA1D8-E6D3-4A3B-9310-340BC8FC8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77204-2E28-467B-AD5B-65CF1C00D5F5}" type="slidenum">
              <a:rPr lang="zh-CN" altLang="en-US" smtClean="0"/>
              <a:t>‹#›</a:t>
            </a:fld>
            <a:endParaRPr lang="zh-CN" altLang="en-US"/>
          </a:p>
        </p:txBody>
      </p:sp>
    </p:spTree>
    <p:extLst>
      <p:ext uri="{BB962C8B-B14F-4D97-AF65-F5344CB8AC3E}">
        <p14:creationId xmlns:p14="http://schemas.microsoft.com/office/powerpoint/2010/main" val="412566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D25BD-A4A5-4443-B643-3B80DABD2C4F}"/>
              </a:ext>
            </a:extLst>
          </p:cNvPr>
          <p:cNvSpPr>
            <a:spLocks noGrp="1"/>
          </p:cNvSpPr>
          <p:nvPr>
            <p:ph type="ctrTitle"/>
          </p:nvPr>
        </p:nvSpPr>
        <p:spPr/>
        <p:txBody>
          <a:bodyPr/>
          <a:lstStyle/>
          <a:p>
            <a:r>
              <a:rPr lang="en-US" altLang="zh-CN" dirty="0">
                <a:solidFill>
                  <a:schemeClr val="bg1"/>
                </a:solidFill>
              </a:rPr>
              <a:t>Lesson 06</a:t>
            </a:r>
            <a:endParaRPr lang="zh-CN" altLang="en-US" dirty="0">
              <a:solidFill>
                <a:schemeClr val="bg1"/>
              </a:solidFill>
            </a:endParaRPr>
          </a:p>
        </p:txBody>
      </p:sp>
      <p:sp>
        <p:nvSpPr>
          <p:cNvPr id="3" name="副标题 2">
            <a:extLst>
              <a:ext uri="{FF2B5EF4-FFF2-40B4-BE49-F238E27FC236}">
                <a16:creationId xmlns:a16="http://schemas.microsoft.com/office/drawing/2014/main" id="{F73C73FE-83A5-42B6-A2DA-63B5A131CAA6}"/>
              </a:ext>
            </a:extLst>
          </p:cNvPr>
          <p:cNvSpPr>
            <a:spLocks noGrp="1"/>
          </p:cNvSpPr>
          <p:nvPr>
            <p:ph type="subTitle" idx="1"/>
          </p:nvPr>
        </p:nvSpPr>
        <p:spPr/>
        <p:txBody>
          <a:bodyPr/>
          <a:lstStyle/>
          <a:p>
            <a:r>
              <a:rPr lang="en-US" altLang="zh-CN" dirty="0">
                <a:solidFill>
                  <a:schemeClr val="bg1"/>
                </a:solidFill>
              </a:rPr>
              <a:t>A1pha Liu</a:t>
            </a:r>
            <a:endParaRPr lang="zh-CN" altLang="en-US" dirty="0">
              <a:solidFill>
                <a:schemeClr val="bg1"/>
              </a:solidFill>
            </a:endParaRPr>
          </a:p>
        </p:txBody>
      </p:sp>
    </p:spTree>
    <p:extLst>
      <p:ext uri="{BB962C8B-B14F-4D97-AF65-F5344CB8AC3E}">
        <p14:creationId xmlns:p14="http://schemas.microsoft.com/office/powerpoint/2010/main" val="313945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19EC6-9979-4FB5-AA9D-9CF96F973432}"/>
              </a:ext>
            </a:extLst>
          </p:cNvPr>
          <p:cNvSpPr>
            <a:spLocks noGrp="1"/>
          </p:cNvSpPr>
          <p:nvPr>
            <p:ph type="title"/>
          </p:nvPr>
        </p:nvSpPr>
        <p:spPr/>
        <p:txBody>
          <a:bodyPr/>
          <a:lstStyle/>
          <a:p>
            <a:r>
              <a:rPr lang="zh-CN" altLang="en-US" dirty="0">
                <a:solidFill>
                  <a:schemeClr val="bg1"/>
                </a:solidFill>
              </a:rPr>
              <a:t>支持向量机 </a:t>
            </a:r>
            <a:r>
              <a:rPr lang="en-US" altLang="zh-CN" b="0" i="0" dirty="0">
                <a:solidFill>
                  <a:schemeClr val="bg1"/>
                </a:solidFill>
                <a:effectLst/>
                <a:latin typeface="-apple-system"/>
              </a:rPr>
              <a:t>Support Vector Machine</a:t>
            </a:r>
            <a:r>
              <a:rPr lang="zh-CN" altLang="en-US" b="0" i="0" dirty="0">
                <a:solidFill>
                  <a:schemeClr val="bg1"/>
                </a:solidFill>
                <a:effectLst/>
                <a:latin typeface="-apple-system"/>
              </a:rPr>
              <a:t>，</a:t>
            </a:r>
            <a:r>
              <a:rPr lang="en-US" altLang="zh-CN" b="0" i="0" dirty="0">
                <a:solidFill>
                  <a:schemeClr val="bg1"/>
                </a:solidFill>
                <a:effectLst/>
                <a:latin typeface="-apple-system"/>
              </a:rPr>
              <a:t>SVM</a:t>
            </a:r>
            <a:endParaRPr lang="zh-CN" altLang="en-US" dirty="0">
              <a:solidFill>
                <a:schemeClr val="bg1"/>
              </a:solidFill>
            </a:endParaRPr>
          </a:p>
        </p:txBody>
      </p:sp>
      <p:sp>
        <p:nvSpPr>
          <p:cNvPr id="3" name="内容占位符 2">
            <a:extLst>
              <a:ext uri="{FF2B5EF4-FFF2-40B4-BE49-F238E27FC236}">
                <a16:creationId xmlns:a16="http://schemas.microsoft.com/office/drawing/2014/main" id="{B2084F0B-2A17-4905-95D5-1179C606A6B7}"/>
              </a:ext>
            </a:extLst>
          </p:cNvPr>
          <p:cNvSpPr>
            <a:spLocks noGrp="1"/>
          </p:cNvSpPr>
          <p:nvPr>
            <p:ph idx="1"/>
          </p:nvPr>
        </p:nvSpPr>
        <p:spPr/>
        <p:txBody>
          <a:bodyPr>
            <a:normAutofit/>
          </a:bodyPr>
          <a:lstStyle/>
          <a:p>
            <a:pPr>
              <a:lnSpc>
                <a:spcPct val="150000"/>
              </a:lnSpc>
            </a:pPr>
            <a:r>
              <a:rPr lang="zh-CN" altLang="en-US" sz="2400" b="0" i="0" dirty="0">
                <a:solidFill>
                  <a:schemeClr val="bg1"/>
                </a:solidFill>
                <a:effectLst/>
                <a:latin typeface="-apple-system"/>
              </a:rPr>
              <a:t>支持向量机（</a:t>
            </a:r>
            <a:r>
              <a:rPr lang="en-US" altLang="zh-CN" sz="2400" b="0" i="0" dirty="0">
                <a:solidFill>
                  <a:schemeClr val="bg1"/>
                </a:solidFill>
                <a:effectLst/>
                <a:latin typeface="-apple-system"/>
              </a:rPr>
              <a:t>Support Vector Machine</a:t>
            </a:r>
            <a:r>
              <a:rPr lang="zh-CN" altLang="en-US" sz="2400" b="0" i="0" dirty="0">
                <a:solidFill>
                  <a:schemeClr val="bg1"/>
                </a:solidFill>
                <a:effectLst/>
                <a:latin typeface="-apple-system"/>
              </a:rPr>
              <a:t>，</a:t>
            </a:r>
            <a:r>
              <a:rPr lang="en-US" altLang="zh-CN" sz="2400" b="0" i="0" dirty="0">
                <a:solidFill>
                  <a:schemeClr val="bg1"/>
                </a:solidFill>
                <a:effectLst/>
                <a:latin typeface="-apple-system"/>
              </a:rPr>
              <a:t>SVM</a:t>
            </a:r>
            <a:r>
              <a:rPr lang="zh-CN" altLang="en-US" sz="2400" b="0" i="0" dirty="0">
                <a:solidFill>
                  <a:schemeClr val="bg1"/>
                </a:solidFill>
                <a:effectLst/>
                <a:latin typeface="-apple-system"/>
              </a:rPr>
              <a:t>）是一种常见的监督学习算法，用于分类和回归任务。它的基本思想是通过在特征空间中找到一个最优的超平面来进行分类或回归。</a:t>
            </a:r>
            <a:endParaRPr lang="zh-CN" altLang="en-US" sz="2400" dirty="0">
              <a:solidFill>
                <a:schemeClr val="bg1"/>
              </a:solidFill>
            </a:endParaRPr>
          </a:p>
        </p:txBody>
      </p:sp>
    </p:spTree>
    <p:extLst>
      <p:ext uri="{BB962C8B-B14F-4D97-AF65-F5344CB8AC3E}">
        <p14:creationId xmlns:p14="http://schemas.microsoft.com/office/powerpoint/2010/main" val="71357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ACB806-9CCB-424C-86AE-4FD7C345F364}"/>
              </a:ext>
            </a:extLst>
          </p:cNvPr>
          <p:cNvPicPr>
            <a:picLocks noChangeAspect="1"/>
          </p:cNvPicPr>
          <p:nvPr/>
        </p:nvPicPr>
        <p:blipFill>
          <a:blip r:embed="rId2"/>
          <a:stretch>
            <a:fillRect/>
          </a:stretch>
        </p:blipFill>
        <p:spPr>
          <a:xfrm>
            <a:off x="2368266" y="1809951"/>
            <a:ext cx="3590476" cy="3238095"/>
          </a:xfrm>
          <a:prstGeom prst="rect">
            <a:avLst/>
          </a:prstGeom>
        </p:spPr>
      </p:pic>
      <p:pic>
        <p:nvPicPr>
          <p:cNvPr id="7" name="图片 6">
            <a:extLst>
              <a:ext uri="{FF2B5EF4-FFF2-40B4-BE49-F238E27FC236}">
                <a16:creationId xmlns:a16="http://schemas.microsoft.com/office/drawing/2014/main" id="{3B4BC549-A52C-46AA-B6D0-ACEF6CC9BD9B}"/>
              </a:ext>
            </a:extLst>
          </p:cNvPr>
          <p:cNvPicPr>
            <a:picLocks noChangeAspect="1"/>
          </p:cNvPicPr>
          <p:nvPr/>
        </p:nvPicPr>
        <p:blipFill>
          <a:blip r:embed="rId3"/>
          <a:stretch>
            <a:fillRect/>
          </a:stretch>
        </p:blipFill>
        <p:spPr>
          <a:xfrm>
            <a:off x="7116255" y="2986142"/>
            <a:ext cx="2352381" cy="885714"/>
          </a:xfrm>
          <a:prstGeom prst="rect">
            <a:avLst/>
          </a:prstGeom>
        </p:spPr>
      </p:pic>
    </p:spTree>
    <p:extLst>
      <p:ext uri="{BB962C8B-B14F-4D97-AF65-F5344CB8AC3E}">
        <p14:creationId xmlns:p14="http://schemas.microsoft.com/office/powerpoint/2010/main" val="420234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FBDAF5-73C4-4A50-B586-64475E67EE25}"/>
              </a:ext>
            </a:extLst>
          </p:cNvPr>
          <p:cNvPicPr>
            <a:picLocks noChangeAspect="1"/>
          </p:cNvPicPr>
          <p:nvPr/>
        </p:nvPicPr>
        <p:blipFill>
          <a:blip r:embed="rId2"/>
          <a:stretch>
            <a:fillRect/>
          </a:stretch>
        </p:blipFill>
        <p:spPr>
          <a:xfrm>
            <a:off x="101505" y="1081865"/>
            <a:ext cx="5928508" cy="4694269"/>
          </a:xfrm>
          <a:prstGeom prst="rect">
            <a:avLst/>
          </a:prstGeom>
        </p:spPr>
      </p:pic>
      <p:pic>
        <p:nvPicPr>
          <p:cNvPr id="7" name="图片 6">
            <a:extLst>
              <a:ext uri="{FF2B5EF4-FFF2-40B4-BE49-F238E27FC236}">
                <a16:creationId xmlns:a16="http://schemas.microsoft.com/office/drawing/2014/main" id="{92F530A2-0626-426A-9CDA-4AF6FE2C6D65}"/>
              </a:ext>
            </a:extLst>
          </p:cNvPr>
          <p:cNvPicPr>
            <a:picLocks noChangeAspect="1"/>
          </p:cNvPicPr>
          <p:nvPr/>
        </p:nvPicPr>
        <p:blipFill>
          <a:blip r:embed="rId3"/>
          <a:stretch>
            <a:fillRect/>
          </a:stretch>
        </p:blipFill>
        <p:spPr>
          <a:xfrm>
            <a:off x="6161989" y="789827"/>
            <a:ext cx="5423555" cy="4986307"/>
          </a:xfrm>
          <a:prstGeom prst="rect">
            <a:avLst/>
          </a:prstGeom>
        </p:spPr>
      </p:pic>
    </p:spTree>
    <p:extLst>
      <p:ext uri="{BB962C8B-B14F-4D97-AF65-F5344CB8AC3E}">
        <p14:creationId xmlns:p14="http://schemas.microsoft.com/office/powerpoint/2010/main" val="201013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B01673-A5A8-4371-AF03-702A52A7A93A}"/>
              </a:ext>
            </a:extLst>
          </p:cNvPr>
          <p:cNvPicPr>
            <a:picLocks noChangeAspect="1"/>
          </p:cNvPicPr>
          <p:nvPr/>
        </p:nvPicPr>
        <p:blipFill>
          <a:blip r:embed="rId2"/>
          <a:stretch>
            <a:fillRect/>
          </a:stretch>
        </p:blipFill>
        <p:spPr>
          <a:xfrm>
            <a:off x="817368" y="961289"/>
            <a:ext cx="6846624" cy="5028433"/>
          </a:xfrm>
          <a:prstGeom prst="rect">
            <a:avLst/>
          </a:prstGeom>
        </p:spPr>
      </p:pic>
    </p:spTree>
    <p:extLst>
      <p:ext uri="{BB962C8B-B14F-4D97-AF65-F5344CB8AC3E}">
        <p14:creationId xmlns:p14="http://schemas.microsoft.com/office/powerpoint/2010/main" val="1969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B7D-8AF9-4373-9341-98768B544BC8}"/>
              </a:ext>
            </a:extLst>
          </p:cNvPr>
          <p:cNvSpPr>
            <a:spLocks noGrp="1"/>
          </p:cNvSpPr>
          <p:nvPr>
            <p:ph type="title"/>
          </p:nvPr>
        </p:nvSpPr>
        <p:spPr/>
        <p:txBody>
          <a:bodyPr/>
          <a:lstStyle/>
          <a:p>
            <a:r>
              <a:rPr lang="zh-CN" altLang="en-US" dirty="0">
                <a:solidFill>
                  <a:schemeClr val="bg1"/>
                </a:solidFill>
              </a:rPr>
              <a:t>优点</a:t>
            </a:r>
          </a:p>
        </p:txBody>
      </p:sp>
      <p:sp>
        <p:nvSpPr>
          <p:cNvPr id="3" name="内容占位符 2">
            <a:extLst>
              <a:ext uri="{FF2B5EF4-FFF2-40B4-BE49-F238E27FC236}">
                <a16:creationId xmlns:a16="http://schemas.microsoft.com/office/drawing/2014/main" id="{D746323D-2B8F-448E-B384-EAFC01FEC10B}"/>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zh-CN" altLang="en-US" sz="2400" b="0" i="0" dirty="0">
                <a:solidFill>
                  <a:schemeClr val="bg1"/>
                </a:solidFill>
                <a:effectLst/>
                <a:latin typeface="-apple-system"/>
              </a:rPr>
              <a:t>在高维空间中有效地进行分类。</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可以处理非线性分类问题，通过使用核函数将数据映射到更高维的特征空间。</a:t>
            </a:r>
          </a:p>
          <a:p>
            <a:pPr algn="l">
              <a:lnSpc>
                <a:spcPct val="150000"/>
              </a:lnSpc>
              <a:buFont typeface="Arial" panose="020B0604020202020204" pitchFamily="34" charset="0"/>
              <a:buChar char="•"/>
            </a:pPr>
            <a:r>
              <a:rPr lang="zh-CN" altLang="en-US" sz="2400" b="0" i="0" dirty="0">
                <a:solidFill>
                  <a:schemeClr val="bg1"/>
                </a:solidFill>
                <a:effectLst/>
                <a:latin typeface="-apple-system"/>
              </a:rPr>
              <a:t>通过最大化间隔，能够提高泛化能力，对于未见过的数据有较好的预测能力。</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对于小样本数据集也能够表现良好。</a:t>
            </a:r>
          </a:p>
          <a:p>
            <a:pPr marL="0" indent="0">
              <a:lnSpc>
                <a:spcPct val="150000"/>
              </a:lnSpc>
              <a:buNone/>
            </a:pPr>
            <a:endParaRPr lang="zh-CN" altLang="en-US" sz="2400" dirty="0">
              <a:solidFill>
                <a:schemeClr val="bg1"/>
              </a:solidFill>
            </a:endParaRPr>
          </a:p>
        </p:txBody>
      </p:sp>
    </p:spTree>
    <p:extLst>
      <p:ext uri="{BB962C8B-B14F-4D97-AF65-F5344CB8AC3E}">
        <p14:creationId xmlns:p14="http://schemas.microsoft.com/office/powerpoint/2010/main" val="137036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92360-A1D6-43F3-BAC8-EFF3FC5B4907}"/>
              </a:ext>
            </a:extLst>
          </p:cNvPr>
          <p:cNvSpPr>
            <a:spLocks noGrp="1"/>
          </p:cNvSpPr>
          <p:nvPr>
            <p:ph type="title"/>
          </p:nvPr>
        </p:nvSpPr>
        <p:spPr/>
        <p:txBody>
          <a:bodyPr/>
          <a:lstStyle/>
          <a:p>
            <a:r>
              <a:rPr lang="zh-CN" altLang="en-US" dirty="0">
                <a:solidFill>
                  <a:schemeClr val="bg1"/>
                </a:solidFill>
              </a:rPr>
              <a:t>限制和注意事项</a:t>
            </a:r>
          </a:p>
        </p:txBody>
      </p:sp>
      <p:sp>
        <p:nvSpPr>
          <p:cNvPr id="3" name="内容占位符 2">
            <a:extLst>
              <a:ext uri="{FF2B5EF4-FFF2-40B4-BE49-F238E27FC236}">
                <a16:creationId xmlns:a16="http://schemas.microsoft.com/office/drawing/2014/main" id="{E7B08D5D-6799-4B43-BB48-A2140426995C}"/>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zh-CN" altLang="en-US" sz="2400" b="0" i="0" dirty="0">
                <a:solidFill>
                  <a:schemeClr val="bg1"/>
                </a:solidFill>
                <a:effectLst/>
                <a:latin typeface="-apple-system"/>
              </a:rPr>
              <a:t>对于大规模数据集，训练时间较长，尤其是在使用复杂的核函数时。</a:t>
            </a:r>
          </a:p>
          <a:p>
            <a:pPr algn="l">
              <a:lnSpc>
                <a:spcPct val="150000"/>
              </a:lnSpc>
              <a:buFont typeface="Arial" panose="020B0604020202020204" pitchFamily="34" charset="0"/>
              <a:buChar char="•"/>
            </a:pPr>
            <a:r>
              <a:rPr lang="zh-CN" altLang="en-US" sz="2400" b="0" i="0" dirty="0">
                <a:solidFill>
                  <a:schemeClr val="bg1"/>
                </a:solidFill>
                <a:effectLst/>
                <a:latin typeface="-apple-system"/>
              </a:rPr>
              <a:t>对于高度噪声的数据集，容易受到异常点的影响。</a:t>
            </a:r>
          </a:p>
          <a:p>
            <a:pPr algn="l">
              <a:lnSpc>
                <a:spcPct val="150000"/>
              </a:lnSpc>
              <a:buFont typeface="Arial" panose="020B0604020202020204" pitchFamily="34" charset="0"/>
              <a:buChar char="•"/>
            </a:pPr>
            <a:r>
              <a:rPr lang="en-US" altLang="zh-CN" sz="2400" b="0" i="0" dirty="0">
                <a:solidFill>
                  <a:schemeClr val="bg1"/>
                </a:solidFill>
                <a:effectLst/>
                <a:latin typeface="-apple-system"/>
              </a:rPr>
              <a:t>SVM</a:t>
            </a:r>
            <a:r>
              <a:rPr lang="zh-CN" altLang="en-US" sz="2400" b="0" i="0" dirty="0">
                <a:solidFill>
                  <a:schemeClr val="bg1"/>
                </a:solidFill>
                <a:effectLst/>
                <a:latin typeface="-apple-system"/>
              </a:rPr>
              <a:t>本身是二分类算法，对于多类别问题需要进行适当的处理，例如使用一对多（</a:t>
            </a:r>
            <a:r>
              <a:rPr lang="en-US" altLang="zh-CN" sz="2400" b="0" i="0" dirty="0">
                <a:solidFill>
                  <a:schemeClr val="bg1"/>
                </a:solidFill>
                <a:effectLst/>
                <a:latin typeface="-apple-system"/>
              </a:rPr>
              <a:t>One-vs-Rest</a:t>
            </a:r>
            <a:r>
              <a:rPr lang="zh-CN" altLang="en-US" sz="2400" b="0" i="0" dirty="0">
                <a:solidFill>
                  <a:schemeClr val="bg1"/>
                </a:solidFill>
                <a:effectLst/>
                <a:latin typeface="-apple-system"/>
              </a:rPr>
              <a:t>）或一对一（</a:t>
            </a:r>
            <a:r>
              <a:rPr lang="en-US" altLang="zh-CN" sz="2400" b="0" i="0" dirty="0">
                <a:solidFill>
                  <a:schemeClr val="bg1"/>
                </a:solidFill>
                <a:effectLst/>
                <a:latin typeface="-apple-system"/>
              </a:rPr>
              <a:t>One-vs-One</a:t>
            </a:r>
            <a:r>
              <a:rPr lang="zh-CN" altLang="en-US" sz="2400" b="0" i="0" dirty="0">
                <a:solidFill>
                  <a:schemeClr val="bg1"/>
                </a:solidFill>
                <a:effectLst/>
                <a:latin typeface="-apple-system"/>
              </a:rPr>
              <a:t>）策略。</a:t>
            </a:r>
          </a:p>
          <a:p>
            <a:pPr>
              <a:lnSpc>
                <a:spcPct val="150000"/>
              </a:lnSpc>
            </a:pPr>
            <a:endParaRPr lang="zh-CN" altLang="en-US" sz="2400" dirty="0">
              <a:solidFill>
                <a:schemeClr val="bg1"/>
              </a:solidFill>
            </a:endParaRPr>
          </a:p>
        </p:txBody>
      </p:sp>
    </p:spTree>
    <p:extLst>
      <p:ext uri="{BB962C8B-B14F-4D97-AF65-F5344CB8AC3E}">
        <p14:creationId xmlns:p14="http://schemas.microsoft.com/office/powerpoint/2010/main" val="2119820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260</Words>
  <Application>Microsoft Office PowerPoint</Application>
  <PresentationFormat>宽屏</PresentationFormat>
  <Paragraphs>15</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-apple-system</vt:lpstr>
      <vt:lpstr>等线</vt:lpstr>
      <vt:lpstr>等线 Light</vt:lpstr>
      <vt:lpstr>Arial</vt:lpstr>
      <vt:lpstr>Office 主题​​</vt:lpstr>
      <vt:lpstr>Lesson 06</vt:lpstr>
      <vt:lpstr>支持向量机 Support Vector Machine，SVM</vt:lpstr>
      <vt:lpstr>PowerPoint 演示文稿</vt:lpstr>
      <vt:lpstr>PowerPoint 演示文稿</vt:lpstr>
      <vt:lpstr>PowerPoint 演示文稿</vt:lpstr>
      <vt:lpstr>优点</vt:lpstr>
      <vt:lpstr>限制和注意事项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06</dc:title>
  <dc:creator>刘瑞轩</dc:creator>
  <cp:lastModifiedBy>刘瑞轩</cp:lastModifiedBy>
  <cp:revision>16</cp:revision>
  <dcterms:created xsi:type="dcterms:W3CDTF">2023-10-10T14:14:35Z</dcterms:created>
  <dcterms:modified xsi:type="dcterms:W3CDTF">2023-10-11T14:26:31Z</dcterms:modified>
</cp:coreProperties>
</file>