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57" r:id="rId10"/>
    <p:sldId id="258" r:id="rId11"/>
    <p:sldId id="264" r:id="rId12"/>
    <p:sldId id="259" r:id="rId13"/>
    <p:sldId id="263" r:id="rId14"/>
    <p:sldId id="265" r:id="rId15"/>
    <p:sldId id="260" r:id="rId16"/>
    <p:sldId id="266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06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3F7B-B48C-44C8-BB1C-100D62C7674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864D6-2304-47F8-85BE-BC4C50715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它模拟了生物进化中的遗传机制和自然选择过程，通过不断地迭代和演化来搜索问题的解空间，以求解优化问题。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864D6-2304-47F8-85BE-BC4C507155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4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BGD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是指在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每次迭代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使用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所有样本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来进行梯度的更新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MBGD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是指在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每次迭代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使用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一部分样本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（所有样本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500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个，使用其中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个样本）来进行梯度的更新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SGD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是指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每次迭代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随机选择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一个样本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来进行梯度更新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864D6-2304-47F8-85BE-BC4C507155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6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在优化过程中，目标是找到 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-apple-system"/>
              </a:rPr>
              <a:t>Rosenbrock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函数的全局最小值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，使得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f(x)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最小化。然而，由于函数的复杂形状，算法可能会陷入局部最小值或遇到梯度消失的问题。因此，对于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-apple-system"/>
              </a:rPr>
              <a:t>Rosenbrock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函数这样的优化问题，选择合适的优化算法和初始猜测值非常重要。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864D6-2304-47F8-85BE-BC4C5071558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6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9BAE3-B056-43F7-9A20-9E90BE78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F20EB8-A0BB-401E-B1BD-252B59F1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CD184-B53E-483A-8497-FF9943A3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6F48-BE1D-430B-8C48-B50A382798F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22AB7-4C0B-45F7-9573-BBB2E168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29A70-4DE4-4113-8AFB-970F001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C22-5283-498B-9A61-817D52DE0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9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88285-957F-40A4-9A8F-27DF23F4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718CB6-6181-493B-9F61-7514A02BF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C0E45-DDE5-4F56-9BB7-07F45FB5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6F48-BE1D-430B-8C48-B50A382798F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C5567-7C3B-43D8-89A6-6742DD31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79D5A-6065-42F6-A497-A6ACF6C6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C22-5283-498B-9A61-817D52DE0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5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2FC1F7-B2F6-43E9-8808-8D69D1822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12F3B-3852-4081-9E56-CF008624B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973D6-2F8A-4DE1-AA73-77F55751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6F48-BE1D-430B-8C48-B50A382798F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1B83-B6EF-4CAA-AB00-1A73A372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FB658-5B5F-4D5C-BEA4-891F1FB0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C22-5283-498B-9A61-817D52DE0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5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34CF1-6E58-4BEC-BCA1-0DEEBBE6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B416F-65AA-470F-9F5F-81C9BDA1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B0E70-BBC6-497A-A405-CF8B6F69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6F48-BE1D-430B-8C48-B50A382798F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B69D6-D580-4046-9854-2C7391CD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A13A9-2F0C-4F7F-9847-BB96E7D6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C22-5283-498B-9A61-817D52DE0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2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C6BA1-07C8-441F-B302-7170510B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6E26B-7B23-4862-9884-AC254046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5FD15-5325-4C26-9653-4150B679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6F48-BE1D-430B-8C48-B50A382798F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1D0A9-541E-4D43-B165-D84EDF59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A28D5-5597-4D75-9F93-CB6AC71E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C22-5283-498B-9A61-817D52DE0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ECFF4-6924-4C52-B1B9-13EF6321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5C886-0537-4DA1-98FD-C2CA3DF92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CF97CF-651C-4460-95B3-126874870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E2F9B-C55E-4249-B897-F5743BFD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6F48-BE1D-430B-8C48-B50A382798F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B8447-C0A6-4C83-A18E-9D538B48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7379C-942E-438F-A6D5-6DEE1F23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C22-5283-498B-9A61-817D52DE0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9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4D4AE-BD84-43E0-9DC8-25B3099E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10F68-8F04-4EE7-BB4F-0B663EFA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E9D90-CFFD-4E11-B315-3084F73EE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DB2888-9AB2-4F4A-B8FF-A8DE57100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BA126D-16B2-4644-8178-3C5A0F577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AC29AF-646A-493E-838E-562BC30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6F48-BE1D-430B-8C48-B50A382798F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A41D4E-AD7E-44DA-942D-334C7FE7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70C6D-BB2F-4899-A67B-852F08D1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C22-5283-498B-9A61-817D52DE0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5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1FD-8F05-4809-8EAC-528EC4AB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B10BC3-D31B-4275-AD84-BBF60354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6F48-BE1D-430B-8C48-B50A382798F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1DEA51-7DCD-41C2-B4D5-0643CC49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CA1774-DB85-4EA8-A42C-535F396E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C22-5283-498B-9A61-817D52DE0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0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A20C1-1EBE-4BC4-92D6-689B964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6F48-BE1D-430B-8C48-B50A382798F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094F51-5973-4BC5-AB12-39C46C15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0DC9A5-A21C-4AF8-B59C-65534508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C22-5283-498B-9A61-817D52DE0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6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E24B8-808E-4AE5-9D0F-DE16CE38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1B240-FBF8-43F3-9E37-18D0E748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EE9273-76FF-4AB8-927B-80F22AFF3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1F5A38-C027-4D95-AC70-3DC003DD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6F48-BE1D-430B-8C48-B50A382798F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499768-FAED-4B7B-AC07-7D1AC995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F87F2-4148-4721-80AE-C10E91E6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C22-5283-498B-9A61-817D52DE0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0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DBC9F-ECB9-478B-B562-F5EA7367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2ED9CA-3A25-4FC9-A2C7-7F77756BF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679FF8-43D6-4BAE-BD8D-ED9DB0A82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DD959-7DC5-4E08-B117-6AA736AF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6F48-BE1D-430B-8C48-B50A382798F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A9C95-74D7-41FD-A011-E91F0337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728A9-6203-4822-8BA4-78D1EC84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C22-5283-498B-9A61-817D52DE0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4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3D3E43-6897-4CC0-87A9-191C3459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DF092-080B-4370-B751-086E7CC09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BA0D5-DBF1-49A3-A48B-56DAB39E1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6F48-BE1D-430B-8C48-B50A382798F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0D2A5-C83C-46DB-A7B0-67FACAF84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1D01E-6A82-4BA6-8A0F-B786CE7B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CDC22-5283-498B-9A61-817D52DE0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0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zhaoke271828/p/1440945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hba646333407/article/details/10325100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0C635-F879-4E11-999E-06C29484A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Lesson 05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F6E28-9CD0-49F8-80B0-0950D093E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A1pha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59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7AD5-25C8-4B36-87D3-09B4EEB5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176E7-751A-4C16-BB21-F2F17A06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05" y="2186143"/>
            <a:ext cx="7876190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5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6EC0C-A36E-4BFB-8A48-D79F60FC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CE55A-A201-4557-B5E9-6C6C0908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梯度下降法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(Gradient Descent)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是一个算法，但不是像多元线性回归那样是一个具体做回归任务的算法，而是一个非常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通用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的优化算法来帮助一些机器学习算法（都是无约束最优化问题）求解出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最优解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， 所谓的通用就是很多机器学习算法都是用梯度下降，甚至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深度学习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也是用它来求解最优解。所有优化算法的目的都是期望以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最快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的速度把模型参数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θ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求解出来，梯度下降法就是一种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经典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常用的优化算法。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5FC4DB-5E55-444F-8372-BFB1DAECC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27" y="3648797"/>
            <a:ext cx="4495995" cy="28440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46EFDF-0E3C-4035-B7F0-44387D6E09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9"/>
          <a:stretch/>
        </p:blipFill>
        <p:spPr>
          <a:xfrm>
            <a:off x="1148178" y="4001294"/>
            <a:ext cx="5078814" cy="19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箭头: 手杖形 18">
            <a:extLst>
              <a:ext uri="{FF2B5EF4-FFF2-40B4-BE49-F238E27FC236}">
                <a16:creationId xmlns:a16="http://schemas.microsoft.com/office/drawing/2014/main" id="{0743FAC8-5352-452E-B903-6F63489BE846}"/>
              </a:ext>
            </a:extLst>
          </p:cNvPr>
          <p:cNvSpPr/>
          <p:nvPr/>
        </p:nvSpPr>
        <p:spPr>
          <a:xfrm rot="10800000">
            <a:off x="7176488" y="3703583"/>
            <a:ext cx="2658863" cy="1143624"/>
          </a:xfrm>
          <a:custGeom>
            <a:avLst/>
            <a:gdLst>
              <a:gd name="connsiteX0" fmla="*/ 0 w 2658863"/>
              <a:gd name="connsiteY0" fmla="*/ 1143624 h 1143624"/>
              <a:gd name="connsiteX1" fmla="*/ 0 w 2658863"/>
              <a:gd name="connsiteY1" fmla="*/ 500336 h 1143624"/>
              <a:gd name="connsiteX2" fmla="*/ 500336 w 2658863"/>
              <a:gd name="connsiteY2" fmla="*/ 0 h 1143624"/>
              <a:gd name="connsiteX3" fmla="*/ 1004082 w 2658863"/>
              <a:gd name="connsiteY3" fmla="*/ 0 h 1143624"/>
              <a:gd name="connsiteX4" fmla="*/ 1492247 w 2658863"/>
              <a:gd name="connsiteY4" fmla="*/ 0 h 1143624"/>
              <a:gd name="connsiteX5" fmla="*/ 2058312 w 2658863"/>
              <a:gd name="connsiteY5" fmla="*/ 0 h 1143624"/>
              <a:gd name="connsiteX6" fmla="*/ 2558648 w 2658863"/>
              <a:gd name="connsiteY6" fmla="*/ 500336 h 1143624"/>
              <a:gd name="connsiteX7" fmla="*/ 2558647 w 2658863"/>
              <a:gd name="connsiteY7" fmla="*/ 888356 h 1143624"/>
              <a:gd name="connsiteX8" fmla="*/ 2658863 w 2658863"/>
              <a:gd name="connsiteY8" fmla="*/ 888356 h 1143624"/>
              <a:gd name="connsiteX9" fmla="*/ 2385171 w 2658863"/>
              <a:gd name="connsiteY9" fmla="*/ 1143624 h 1143624"/>
              <a:gd name="connsiteX10" fmla="*/ 2111479 w 2658863"/>
              <a:gd name="connsiteY10" fmla="*/ 888356 h 1143624"/>
              <a:gd name="connsiteX11" fmla="*/ 2211695 w 2658863"/>
              <a:gd name="connsiteY11" fmla="*/ 888356 h 1143624"/>
              <a:gd name="connsiteX12" fmla="*/ 2211695 w 2658863"/>
              <a:gd name="connsiteY12" fmla="*/ 500336 h 1143624"/>
              <a:gd name="connsiteX13" fmla="*/ 2058312 w 2658863"/>
              <a:gd name="connsiteY13" fmla="*/ 346953 h 1143624"/>
              <a:gd name="connsiteX14" fmla="*/ 1570146 w 2658863"/>
              <a:gd name="connsiteY14" fmla="*/ 346953 h 1143624"/>
              <a:gd name="connsiteX15" fmla="*/ 1097560 w 2658863"/>
              <a:gd name="connsiteY15" fmla="*/ 346953 h 1143624"/>
              <a:gd name="connsiteX16" fmla="*/ 500336 w 2658863"/>
              <a:gd name="connsiteY16" fmla="*/ 346953 h 1143624"/>
              <a:gd name="connsiteX17" fmla="*/ 346953 w 2658863"/>
              <a:gd name="connsiteY17" fmla="*/ 500336 h 1143624"/>
              <a:gd name="connsiteX18" fmla="*/ 346953 w 2658863"/>
              <a:gd name="connsiteY18" fmla="*/ 1143624 h 1143624"/>
              <a:gd name="connsiteX19" fmla="*/ 0 w 2658863"/>
              <a:gd name="connsiteY19" fmla="*/ 1143624 h 114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58863" h="1143624" fill="none" extrusionOk="0">
                <a:moveTo>
                  <a:pt x="0" y="1143624"/>
                </a:moveTo>
                <a:cubicBezTo>
                  <a:pt x="30346" y="884694"/>
                  <a:pt x="-15217" y="710533"/>
                  <a:pt x="0" y="500336"/>
                </a:cubicBezTo>
                <a:cubicBezTo>
                  <a:pt x="5113" y="191398"/>
                  <a:pt x="277939" y="17201"/>
                  <a:pt x="500336" y="0"/>
                </a:cubicBezTo>
                <a:cubicBezTo>
                  <a:pt x="698362" y="-19659"/>
                  <a:pt x="792369" y="-17234"/>
                  <a:pt x="1004082" y="0"/>
                </a:cubicBezTo>
                <a:cubicBezTo>
                  <a:pt x="1215795" y="17234"/>
                  <a:pt x="1330107" y="20034"/>
                  <a:pt x="1492247" y="0"/>
                </a:cubicBezTo>
                <a:cubicBezTo>
                  <a:pt x="1654388" y="-20034"/>
                  <a:pt x="1905608" y="-1767"/>
                  <a:pt x="2058312" y="0"/>
                </a:cubicBezTo>
                <a:cubicBezTo>
                  <a:pt x="2389638" y="22988"/>
                  <a:pt x="2576746" y="244009"/>
                  <a:pt x="2558648" y="500336"/>
                </a:cubicBezTo>
                <a:cubicBezTo>
                  <a:pt x="2571078" y="652067"/>
                  <a:pt x="2586940" y="751712"/>
                  <a:pt x="2558647" y="888356"/>
                </a:cubicBezTo>
                <a:cubicBezTo>
                  <a:pt x="2593101" y="892890"/>
                  <a:pt x="2627876" y="887306"/>
                  <a:pt x="2658863" y="888356"/>
                </a:cubicBezTo>
                <a:cubicBezTo>
                  <a:pt x="2556882" y="983699"/>
                  <a:pt x="2438033" y="1086769"/>
                  <a:pt x="2385171" y="1143624"/>
                </a:cubicBezTo>
                <a:cubicBezTo>
                  <a:pt x="2330448" y="1084179"/>
                  <a:pt x="2209233" y="1001026"/>
                  <a:pt x="2111479" y="888356"/>
                </a:cubicBezTo>
                <a:cubicBezTo>
                  <a:pt x="2153916" y="891773"/>
                  <a:pt x="2188668" y="886653"/>
                  <a:pt x="2211695" y="888356"/>
                </a:cubicBezTo>
                <a:cubicBezTo>
                  <a:pt x="2197416" y="729972"/>
                  <a:pt x="2218449" y="599915"/>
                  <a:pt x="2211695" y="500336"/>
                </a:cubicBezTo>
                <a:cubicBezTo>
                  <a:pt x="2215222" y="422686"/>
                  <a:pt x="2148787" y="342480"/>
                  <a:pt x="2058312" y="346953"/>
                </a:cubicBezTo>
                <a:cubicBezTo>
                  <a:pt x="1914635" y="325988"/>
                  <a:pt x="1703385" y="359379"/>
                  <a:pt x="1570146" y="346953"/>
                </a:cubicBezTo>
                <a:cubicBezTo>
                  <a:pt x="1436907" y="334527"/>
                  <a:pt x="1228922" y="341098"/>
                  <a:pt x="1097560" y="346953"/>
                </a:cubicBezTo>
                <a:cubicBezTo>
                  <a:pt x="966198" y="352808"/>
                  <a:pt x="737168" y="375936"/>
                  <a:pt x="500336" y="346953"/>
                </a:cubicBezTo>
                <a:cubicBezTo>
                  <a:pt x="411781" y="355190"/>
                  <a:pt x="359191" y="431092"/>
                  <a:pt x="346953" y="500336"/>
                </a:cubicBezTo>
                <a:cubicBezTo>
                  <a:pt x="372232" y="696999"/>
                  <a:pt x="336001" y="982084"/>
                  <a:pt x="346953" y="1143624"/>
                </a:cubicBezTo>
                <a:cubicBezTo>
                  <a:pt x="270657" y="1158026"/>
                  <a:pt x="96792" y="1158769"/>
                  <a:pt x="0" y="1143624"/>
                </a:cubicBezTo>
                <a:close/>
              </a:path>
              <a:path w="2658863" h="1143624" stroke="0" extrusionOk="0">
                <a:moveTo>
                  <a:pt x="0" y="1143624"/>
                </a:moveTo>
                <a:cubicBezTo>
                  <a:pt x="10816" y="876769"/>
                  <a:pt x="11204" y="716702"/>
                  <a:pt x="0" y="500336"/>
                </a:cubicBezTo>
                <a:cubicBezTo>
                  <a:pt x="61999" y="225342"/>
                  <a:pt x="214592" y="6060"/>
                  <a:pt x="500336" y="0"/>
                </a:cubicBezTo>
                <a:cubicBezTo>
                  <a:pt x="668893" y="-10006"/>
                  <a:pt x="857282" y="-6799"/>
                  <a:pt x="972922" y="0"/>
                </a:cubicBezTo>
                <a:cubicBezTo>
                  <a:pt x="1088562" y="6799"/>
                  <a:pt x="1374152" y="26077"/>
                  <a:pt x="1523407" y="0"/>
                </a:cubicBezTo>
                <a:cubicBezTo>
                  <a:pt x="1672663" y="-26077"/>
                  <a:pt x="1856000" y="-19038"/>
                  <a:pt x="2058312" y="0"/>
                </a:cubicBezTo>
                <a:cubicBezTo>
                  <a:pt x="2330139" y="25011"/>
                  <a:pt x="2539746" y="251380"/>
                  <a:pt x="2558648" y="500336"/>
                </a:cubicBezTo>
                <a:cubicBezTo>
                  <a:pt x="2571583" y="622352"/>
                  <a:pt x="2553292" y="751217"/>
                  <a:pt x="2558647" y="888356"/>
                </a:cubicBezTo>
                <a:cubicBezTo>
                  <a:pt x="2604841" y="886797"/>
                  <a:pt x="2623493" y="888415"/>
                  <a:pt x="2658863" y="888356"/>
                </a:cubicBezTo>
                <a:cubicBezTo>
                  <a:pt x="2522416" y="1006011"/>
                  <a:pt x="2472379" y="1054939"/>
                  <a:pt x="2385171" y="1143624"/>
                </a:cubicBezTo>
                <a:cubicBezTo>
                  <a:pt x="2292969" y="1035741"/>
                  <a:pt x="2154110" y="953305"/>
                  <a:pt x="2111479" y="888356"/>
                </a:cubicBezTo>
                <a:cubicBezTo>
                  <a:pt x="2145942" y="889051"/>
                  <a:pt x="2165640" y="887270"/>
                  <a:pt x="2211695" y="888356"/>
                </a:cubicBezTo>
                <a:cubicBezTo>
                  <a:pt x="2205535" y="810115"/>
                  <a:pt x="2210848" y="605455"/>
                  <a:pt x="2211695" y="500336"/>
                </a:cubicBezTo>
                <a:cubicBezTo>
                  <a:pt x="2216181" y="430084"/>
                  <a:pt x="2150224" y="331068"/>
                  <a:pt x="2058312" y="346953"/>
                </a:cubicBezTo>
                <a:cubicBezTo>
                  <a:pt x="1798895" y="355947"/>
                  <a:pt x="1767416" y="371141"/>
                  <a:pt x="1523407" y="346953"/>
                </a:cubicBezTo>
                <a:cubicBezTo>
                  <a:pt x="1279398" y="322765"/>
                  <a:pt x="1173320" y="374438"/>
                  <a:pt x="972922" y="346953"/>
                </a:cubicBezTo>
                <a:cubicBezTo>
                  <a:pt x="772524" y="319468"/>
                  <a:pt x="724527" y="326729"/>
                  <a:pt x="500336" y="346953"/>
                </a:cubicBezTo>
                <a:cubicBezTo>
                  <a:pt x="411298" y="342154"/>
                  <a:pt x="355198" y="406005"/>
                  <a:pt x="346953" y="500336"/>
                </a:cubicBezTo>
                <a:cubicBezTo>
                  <a:pt x="314793" y="712770"/>
                  <a:pt x="320949" y="928917"/>
                  <a:pt x="346953" y="1143624"/>
                </a:cubicBezTo>
                <a:cubicBezTo>
                  <a:pt x="200788" y="1157791"/>
                  <a:pt x="149903" y="1138941"/>
                  <a:pt x="0" y="1143624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extLst>
              <a:ext uri="{C807C97D-BFC1-408E-A445-0C87EB9F89A2}">
                <ask:lineSketchStyleProps xmlns:ask="http://schemas.microsoft.com/office/drawing/2018/sketchyshapes" sd="1210869480">
                  <a:prstGeom prst="uturnArrow">
                    <a:avLst>
                      <a:gd name="adj1" fmla="val 30338"/>
                      <a:gd name="adj2" fmla="val 23932"/>
                      <a:gd name="adj3" fmla="val 22321"/>
                      <a:gd name="adj4" fmla="val 43750"/>
                      <a:gd name="adj5" fmla="val 10000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3A9509-5123-4559-9494-D660830B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D48EC48-3059-44F4-8FB3-157CF2F39FC8}"/>
              </a:ext>
            </a:extLst>
          </p:cNvPr>
          <p:cNvGrpSpPr/>
          <p:nvPr/>
        </p:nvGrpSpPr>
        <p:grpSpPr>
          <a:xfrm>
            <a:off x="678025" y="2065578"/>
            <a:ext cx="2658863" cy="1649999"/>
            <a:chOff x="632533" y="1779001"/>
            <a:chExt cx="2658863" cy="164999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1428073-4D08-485D-957F-E76F48E5945B}"/>
                </a:ext>
              </a:extLst>
            </p:cNvPr>
            <p:cNvSpPr txBox="1"/>
            <p:nvPr/>
          </p:nvSpPr>
          <p:spPr>
            <a:xfrm>
              <a:off x="1358283" y="1779001"/>
              <a:ext cx="1207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</a:t>
              </a:r>
              <a:endParaRPr lang="zh-CN" altLang="en-US" sz="4800" dirty="0">
                <a:latin typeface="Adobe Gothic Std B" panose="020B0800000000000000" pitchFamily="34" charset="-128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00310EB-EA29-4269-8F5C-A26585EAC591}"/>
                </a:ext>
              </a:extLst>
            </p:cNvPr>
            <p:cNvSpPr txBox="1"/>
            <p:nvPr/>
          </p:nvSpPr>
          <p:spPr>
            <a:xfrm>
              <a:off x="632533" y="2536448"/>
              <a:ext cx="265886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定义代价函数</a:t>
              </a:r>
              <a:endPara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/>
              <a:r>
                <a:rPr lang="en-US" altLang="zh-CN" sz="24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cost function</a:t>
              </a:r>
              <a:endParaRPr lang="zh-CN" altLang="en-US" sz="2400" dirty="0"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B1348A-5980-45AD-943B-2C69DA46446E}"/>
              </a:ext>
            </a:extLst>
          </p:cNvPr>
          <p:cNvGrpSpPr/>
          <p:nvPr/>
        </p:nvGrpSpPr>
        <p:grpSpPr>
          <a:xfrm>
            <a:off x="3336888" y="2064390"/>
            <a:ext cx="2658863" cy="1649999"/>
            <a:chOff x="632533" y="1779001"/>
            <a:chExt cx="2658863" cy="164999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BE774A0-3B39-4E03-939E-D4959D41FDE3}"/>
                </a:ext>
              </a:extLst>
            </p:cNvPr>
            <p:cNvSpPr txBox="1"/>
            <p:nvPr/>
          </p:nvSpPr>
          <p:spPr>
            <a:xfrm>
              <a:off x="1358283" y="1779001"/>
              <a:ext cx="1207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endParaRPr lang="zh-CN" altLang="en-US" sz="4800" dirty="0">
                <a:latin typeface="Adobe Gothic Std B" panose="020B0800000000000000" pitchFamily="34" charset="-128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A5D4664-EE79-4429-A97F-F6D0D2CC2568}"/>
                </a:ext>
              </a:extLst>
            </p:cNvPr>
            <p:cNvSpPr txBox="1"/>
            <p:nvPr/>
          </p:nvSpPr>
          <p:spPr>
            <a:xfrm>
              <a:off x="632533" y="2536448"/>
              <a:ext cx="265886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选择起始点</a:t>
              </a:r>
              <a:endPara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/>
              <a:r>
                <a:rPr lang="en-US" altLang="zh-CN" sz="24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starting point</a:t>
              </a:r>
              <a:endParaRPr lang="zh-CN" altLang="en-US" sz="2400" dirty="0"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D71209-2086-45BB-8AB8-D4C7B5B9182F}"/>
              </a:ext>
            </a:extLst>
          </p:cNvPr>
          <p:cNvGrpSpPr/>
          <p:nvPr/>
        </p:nvGrpSpPr>
        <p:grpSpPr>
          <a:xfrm>
            <a:off x="5914007" y="2053584"/>
            <a:ext cx="2658863" cy="1649999"/>
            <a:chOff x="632533" y="1779001"/>
            <a:chExt cx="2658863" cy="164999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2A7BA4E-0E7F-4B6D-91CA-040368E660B4}"/>
                </a:ext>
              </a:extLst>
            </p:cNvPr>
            <p:cNvSpPr txBox="1"/>
            <p:nvPr/>
          </p:nvSpPr>
          <p:spPr>
            <a:xfrm>
              <a:off x="1358283" y="1779001"/>
              <a:ext cx="1207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3</a:t>
              </a:r>
              <a:endParaRPr lang="zh-CN" altLang="en-US" sz="4800" dirty="0">
                <a:latin typeface="Adobe Gothic Std B" panose="020B0800000000000000" pitchFamily="34" charset="-128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FFEB9E7-ABA5-4245-8690-D7D9756BDE0C}"/>
                </a:ext>
              </a:extLst>
            </p:cNvPr>
            <p:cNvSpPr txBox="1"/>
            <p:nvPr/>
          </p:nvSpPr>
          <p:spPr>
            <a:xfrm>
              <a:off x="632533" y="2536448"/>
              <a:ext cx="265886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计算梯度</a:t>
              </a:r>
              <a:endPara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/>
              <a:r>
                <a:rPr lang="en-US" altLang="zh-CN" sz="24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gradient</a:t>
              </a:r>
              <a:endParaRPr lang="zh-CN" altLang="en-US" sz="2400" dirty="0"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E9E6EF0-A96A-42A2-8670-7E7ECAB8585B}"/>
              </a:ext>
            </a:extLst>
          </p:cNvPr>
          <p:cNvGrpSpPr/>
          <p:nvPr/>
        </p:nvGrpSpPr>
        <p:grpSpPr>
          <a:xfrm>
            <a:off x="8694937" y="2064390"/>
            <a:ext cx="2658863" cy="1649999"/>
            <a:chOff x="632533" y="1779001"/>
            <a:chExt cx="2658863" cy="164999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C582A95-A166-447D-B2B6-D7C9005F328F}"/>
                </a:ext>
              </a:extLst>
            </p:cNvPr>
            <p:cNvSpPr txBox="1"/>
            <p:nvPr/>
          </p:nvSpPr>
          <p:spPr>
            <a:xfrm>
              <a:off x="1358283" y="1779001"/>
              <a:ext cx="1207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4</a:t>
              </a:r>
              <a:endParaRPr lang="zh-CN" altLang="en-US" sz="4800" dirty="0">
                <a:latin typeface="Adobe Gothic Std B" panose="020B0800000000000000" pitchFamily="34" charset="-128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81474E5-B539-4BD8-A310-2799AE13062D}"/>
                </a:ext>
              </a:extLst>
            </p:cNvPr>
            <p:cNvSpPr txBox="1"/>
            <p:nvPr/>
          </p:nvSpPr>
          <p:spPr>
            <a:xfrm>
              <a:off x="632533" y="2536448"/>
              <a:ext cx="265886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按学习率前进</a:t>
              </a:r>
              <a:endPara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/>
              <a:r>
                <a:rPr lang="en-US" altLang="zh-CN" sz="24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learning rate</a:t>
              </a:r>
              <a:endParaRPr lang="zh-CN" altLang="en-US" sz="2400" dirty="0"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847C2C5-4D83-45B9-B2C6-6C60BF7A98CB}"/>
              </a:ext>
            </a:extLst>
          </p:cNvPr>
          <p:cNvSpPr txBox="1"/>
          <p:nvPr/>
        </p:nvSpPr>
        <p:spPr>
          <a:xfrm>
            <a:off x="7022976" y="4765370"/>
            <a:ext cx="3099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找到最低点</a:t>
            </a:r>
            <a:endParaRPr lang="en-US" altLang="zh-CN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2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END</a:t>
            </a:r>
            <a:endParaRPr lang="zh-CN" altLang="en-US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3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741E1-33D7-465E-BD8D-09C1AAC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F65BB-AE16-4B3F-A9C7-0D618A86E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学习率的设置是门一门学问，一般我们会把它设置成一个比较小的正整数，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0.1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0.01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0.001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0.0001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，都是常见的设定数值（然后根据情况调整）。一般情况下学习率在整体迭代过程中是不变，但是也可以设置成随着迭代次数增多学习率逐渐变小，因为越靠近山谷我们就可以步子迈小点，可以更精准的走入最低点，同时防止走过。还有一些深度学习的优化算法会自己控制调整学习率这个值。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E35268-4A7D-4855-9850-6A9508C6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04" y="3676467"/>
            <a:ext cx="6542857" cy="22571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CB60F8-68DF-4069-A488-37CDFDB6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496" y="3510575"/>
            <a:ext cx="2921494" cy="25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2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9D90A-9D5E-446F-9221-31762AF4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全局最优化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744A7-7383-4A5A-97B5-DB892A9F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396"/>
            <a:ext cx="10515600" cy="43513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梯度下降的两个主要挑战：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、若随机初始化，算法从左侧起步，那么会收敛到一个局部最小值，而不是全局最小值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、若随机初始化，算法从右侧起步，那么需要经过很长时间才能越过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Plateau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（函数停滞带，梯度很小），如果停下得太早，则永远达不到全局最小值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467183-8DDA-4878-9062-DCDE5D22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73" y="3811365"/>
            <a:ext cx="4553612" cy="268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5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280F1-E616-4F1F-8FA9-E5AE6ACB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3A5D1-59BC-494A-8894-0BFC8A48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批量梯度下降法 </a:t>
            </a:r>
            <a:r>
              <a:rPr lang="en-US" altLang="zh-CN" sz="2400" b="0" i="0" dirty="0">
                <a:effectLst/>
                <a:latin typeface="-apple-system"/>
              </a:rPr>
              <a:t>Batch Gradient Descent, BGD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随机梯度下降 </a:t>
            </a:r>
            <a:r>
              <a:rPr lang="en-US" altLang="zh-CN" sz="2400" dirty="0"/>
              <a:t>Stochastic Gradient Descent, SGD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小批量梯度下降法 </a:t>
            </a:r>
            <a:r>
              <a:rPr lang="en-US" altLang="zh-CN" sz="2400" b="0" i="0" dirty="0">
                <a:effectLst/>
                <a:latin typeface="-apple-system"/>
              </a:rPr>
              <a:t>Mini-batch Gradient Descent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357D11-7C40-46C7-AB38-64763A444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920" y="3806313"/>
            <a:ext cx="5553152" cy="26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3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6D0A5-6C41-4753-875E-9D0A5954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归一化和标准化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202265-03FD-4F3D-84ED-41D09C41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11" y="3779819"/>
            <a:ext cx="7024440" cy="27749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123548-824C-43E2-BC4F-ADD69417D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49" y="1495501"/>
            <a:ext cx="6372457" cy="26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6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7B334-48CB-4180-8AA5-F2ED51A7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Rosenbrock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CFD8D-B8EC-460B-9023-C6E503EB7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400" b="0" i="0" dirty="0" err="1">
                <a:effectLst/>
                <a:latin typeface="-apple-system"/>
              </a:rPr>
              <a:t>Rosenbrock</a:t>
            </a:r>
            <a:r>
              <a:rPr lang="zh-CN" altLang="en-US" sz="2400" b="0" i="0" dirty="0">
                <a:effectLst/>
                <a:latin typeface="-apple-system"/>
              </a:rPr>
              <a:t>函数的形状类似于一个长而狭窄的山谷，被称为“香蕉函数”，因为其形状与香蕉的侧面相似。这个函数在全局最小值 </a:t>
            </a:r>
            <a:r>
              <a:rPr lang="en-US" altLang="zh-CN" sz="2400" b="0" i="0" dirty="0">
                <a:effectLst/>
                <a:latin typeface="-apple-system"/>
              </a:rPr>
              <a:t>f(x) = 0 </a:t>
            </a:r>
            <a:r>
              <a:rPr lang="zh-CN" altLang="en-US" sz="2400" b="0" i="0" dirty="0">
                <a:effectLst/>
                <a:latin typeface="-apple-system"/>
              </a:rPr>
              <a:t>处有一个宽而平坦的谷底，但在大部分区域都存在许多局部最小值。</a:t>
            </a:r>
          </a:p>
          <a:p>
            <a:pPr algn="l"/>
            <a:r>
              <a:rPr lang="zh-CN" altLang="en-US" sz="2400" b="0" i="0" dirty="0">
                <a:effectLst/>
                <a:latin typeface="-apple-system"/>
              </a:rPr>
              <a:t>由于其非凸性和复杂的形状，</a:t>
            </a:r>
            <a:r>
              <a:rPr lang="en-US" altLang="zh-CN" sz="2400" b="0" i="0" dirty="0" err="1">
                <a:effectLst/>
                <a:latin typeface="-apple-system"/>
              </a:rPr>
              <a:t>Rosenbrock</a:t>
            </a:r>
            <a:r>
              <a:rPr lang="zh-CN" altLang="en-US" sz="2400" b="0" i="0" dirty="0">
                <a:effectLst/>
                <a:latin typeface="-apple-system"/>
              </a:rPr>
              <a:t>函数对于优化算法来说是一个具有挑战性的测试问题。许多常见的优化算法，如梯度下降、共轭梯度和拟牛顿法，都可能在该函数上遇到困难。因此，研究人员经常使用</a:t>
            </a:r>
            <a:r>
              <a:rPr lang="en-US" altLang="zh-CN" sz="2400" b="0" i="0" dirty="0" err="1">
                <a:effectLst/>
                <a:latin typeface="-apple-system"/>
              </a:rPr>
              <a:t>Rosenbrock</a:t>
            </a:r>
            <a:r>
              <a:rPr lang="zh-CN" altLang="en-US" sz="2400" b="0" i="0" dirty="0">
                <a:effectLst/>
                <a:latin typeface="-apple-system"/>
              </a:rPr>
              <a:t>函数来评估算法的收敛性和效率。</a:t>
            </a:r>
          </a:p>
        </p:txBody>
      </p:sp>
    </p:spTree>
    <p:extLst>
      <p:ext uri="{BB962C8B-B14F-4D97-AF65-F5344CB8AC3E}">
        <p14:creationId xmlns:p14="http://schemas.microsoft.com/office/powerpoint/2010/main" val="193412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B3B3B-A5A2-4200-970D-7C99E14C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Genetic Algorithm, GA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ACA72-85B8-404A-9FD4-9FDD31A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起源于对生物系统所进行的计算机模拟研究。它是模仿自然界生物进化机制发展起来的随机全局搜索和优化方法，借鉴了达尔文的进化论和孟德尔的遗传学说。其本质是一种高效、并行、全局搜索的方法，能在搜索过程中自动获取和积累有关搜索空间的知识，并自适应地控制搜索过程以求得最佳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15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3291A-FD7C-4AAE-B35E-F9AD6E0D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79C3D-5128-471C-8136-9F06EBF6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effectLst/>
                <a:latin typeface="-apple-system"/>
              </a:rPr>
              <a:t>基因型</a:t>
            </a:r>
            <a:r>
              <a:rPr lang="en-US" altLang="zh-CN" sz="1600" b="1" i="0" dirty="0">
                <a:effectLst/>
                <a:latin typeface="-apple-system"/>
              </a:rPr>
              <a:t>(genotype)</a:t>
            </a:r>
            <a:r>
              <a:rPr lang="zh-CN" altLang="en-US" sz="1600" b="0" i="0" dirty="0">
                <a:effectLst/>
                <a:latin typeface="-apple-system"/>
              </a:rPr>
              <a:t>：性状染色体的内部表现。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effectLst/>
                <a:latin typeface="-apple-system"/>
              </a:rPr>
              <a:t>表现型</a:t>
            </a:r>
            <a:r>
              <a:rPr lang="en-US" altLang="zh-CN" sz="1600" b="1" i="0" dirty="0">
                <a:effectLst/>
                <a:latin typeface="-apple-system"/>
              </a:rPr>
              <a:t>(phenotype)</a:t>
            </a:r>
            <a:r>
              <a:rPr lang="zh-CN" altLang="en-US" sz="1600" b="0" i="0" dirty="0">
                <a:effectLst/>
                <a:latin typeface="-apple-system"/>
              </a:rPr>
              <a:t>：染色体决定的性状的外部表现，或者说，根据基因型形成的个体的外部表现。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effectLst/>
                <a:latin typeface="-apple-system"/>
              </a:rPr>
              <a:t>进化</a:t>
            </a:r>
            <a:r>
              <a:rPr lang="en-US" altLang="zh-CN" sz="1600" b="1" i="0" dirty="0">
                <a:effectLst/>
                <a:latin typeface="-apple-system"/>
              </a:rPr>
              <a:t>(evolution)</a:t>
            </a:r>
            <a:r>
              <a:rPr lang="zh-CN" altLang="en-US" sz="1600" b="0" i="0" dirty="0">
                <a:effectLst/>
                <a:latin typeface="-apple-system"/>
              </a:rPr>
              <a:t>：种群逐渐适应生存环境，品质不断得到改良。生物的进化是以种群的形式进行的。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effectLst/>
                <a:latin typeface="-apple-system"/>
              </a:rPr>
              <a:t>适应度</a:t>
            </a:r>
            <a:r>
              <a:rPr lang="en-US" altLang="zh-CN" sz="1600" b="1" i="0" dirty="0">
                <a:effectLst/>
                <a:latin typeface="-apple-system"/>
              </a:rPr>
              <a:t>(fitness)</a:t>
            </a:r>
            <a:r>
              <a:rPr lang="zh-CN" altLang="en-US" sz="1600" b="0" i="0" dirty="0">
                <a:effectLst/>
                <a:latin typeface="-apple-system"/>
              </a:rPr>
              <a:t>：度量某个物种对于生存环境的适应程度。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effectLst/>
                <a:latin typeface="-apple-system"/>
              </a:rPr>
              <a:t>选择</a:t>
            </a:r>
            <a:r>
              <a:rPr lang="en-US" altLang="zh-CN" sz="1600" b="1" i="0" dirty="0">
                <a:effectLst/>
                <a:latin typeface="-apple-system"/>
              </a:rPr>
              <a:t>(selection)</a:t>
            </a:r>
            <a:r>
              <a:rPr lang="zh-CN" altLang="en-US" sz="1600" b="0" i="0" dirty="0">
                <a:effectLst/>
                <a:latin typeface="-apple-system"/>
              </a:rPr>
              <a:t>：以一定的概率从种群中选择若干个个体。一般，选择过程是一种基于适应度的优胜劣汰的过程。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effectLst/>
                <a:latin typeface="-apple-system"/>
              </a:rPr>
              <a:t>复制</a:t>
            </a:r>
            <a:r>
              <a:rPr lang="en-US" altLang="zh-CN" sz="1600" b="1" i="0" dirty="0">
                <a:effectLst/>
                <a:latin typeface="-apple-system"/>
              </a:rPr>
              <a:t>(reproduction)</a:t>
            </a:r>
            <a:r>
              <a:rPr lang="zh-CN" altLang="en-US" sz="1600" b="0" i="0" dirty="0">
                <a:effectLst/>
                <a:latin typeface="-apple-system"/>
              </a:rPr>
              <a:t>：细胞分裂时，遗传物质</a:t>
            </a:r>
            <a:r>
              <a:rPr lang="en-US" altLang="zh-CN" sz="1600" b="0" i="0" dirty="0">
                <a:effectLst/>
                <a:latin typeface="-apple-system"/>
              </a:rPr>
              <a:t>DNA</a:t>
            </a:r>
            <a:r>
              <a:rPr lang="zh-CN" altLang="en-US" sz="1600" b="0" i="0" dirty="0">
                <a:effectLst/>
                <a:latin typeface="-apple-system"/>
              </a:rPr>
              <a:t>通过复制而转移到新产生的细胞中，新细胞就继承了旧细胞的基因。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effectLst/>
                <a:latin typeface="-apple-system"/>
              </a:rPr>
              <a:t>交叉</a:t>
            </a:r>
            <a:r>
              <a:rPr lang="en-US" altLang="zh-CN" sz="1600" b="1" i="0" dirty="0">
                <a:effectLst/>
                <a:latin typeface="-apple-system"/>
              </a:rPr>
              <a:t>(crossover)</a:t>
            </a:r>
            <a:r>
              <a:rPr lang="zh-CN" altLang="en-US" sz="1600" b="0" i="0" dirty="0">
                <a:effectLst/>
                <a:latin typeface="-apple-system"/>
              </a:rPr>
              <a:t>：两个染色体的某一相同位置处</a:t>
            </a:r>
            <a:r>
              <a:rPr lang="en-US" altLang="zh-CN" sz="1600" b="0" i="0" dirty="0">
                <a:effectLst/>
                <a:latin typeface="-apple-system"/>
              </a:rPr>
              <a:t>DNA</a:t>
            </a:r>
            <a:r>
              <a:rPr lang="zh-CN" altLang="en-US" sz="1600" b="0" i="0" dirty="0">
                <a:effectLst/>
                <a:latin typeface="-apple-system"/>
              </a:rPr>
              <a:t>被切断，前后两串分别交叉组合形成两个新的染色体。也称基因重组或杂交。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effectLst/>
                <a:latin typeface="-apple-system"/>
              </a:rPr>
              <a:t>变异</a:t>
            </a:r>
            <a:r>
              <a:rPr lang="en-US" altLang="zh-CN" sz="1600" b="1" i="0" dirty="0">
                <a:effectLst/>
                <a:latin typeface="-apple-system"/>
              </a:rPr>
              <a:t>(mutation)</a:t>
            </a:r>
            <a:r>
              <a:rPr lang="zh-CN" altLang="en-US" sz="1600" b="0" i="0" dirty="0">
                <a:effectLst/>
                <a:latin typeface="-apple-system"/>
              </a:rPr>
              <a:t>：复制时可能（很小的概率）产生某些复制差错，变异产生新的染色体，表现出新的性状。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effectLst/>
                <a:latin typeface="-apple-system"/>
              </a:rPr>
              <a:t>编码</a:t>
            </a:r>
            <a:r>
              <a:rPr lang="en-US" altLang="zh-CN" sz="1600" b="1" i="0" dirty="0">
                <a:effectLst/>
                <a:latin typeface="-apple-system"/>
              </a:rPr>
              <a:t>(coding)</a:t>
            </a:r>
            <a:r>
              <a:rPr lang="zh-CN" altLang="en-US" sz="1600" b="0" i="0" dirty="0">
                <a:effectLst/>
                <a:latin typeface="-apple-system"/>
              </a:rPr>
              <a:t>：</a:t>
            </a:r>
            <a:r>
              <a:rPr lang="en-US" altLang="zh-CN" sz="1600" b="0" i="0" dirty="0">
                <a:effectLst/>
                <a:latin typeface="-apple-system"/>
              </a:rPr>
              <a:t>DNA</a:t>
            </a:r>
            <a:r>
              <a:rPr lang="zh-CN" altLang="en-US" sz="1600" b="0" i="0" dirty="0">
                <a:effectLst/>
                <a:latin typeface="-apple-system"/>
              </a:rPr>
              <a:t>中遗传信息在一个长链上按一定的模式排列。遗传编码可看作从表现型到基因型的映射。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effectLst/>
                <a:latin typeface="-apple-system"/>
              </a:rPr>
              <a:t>解码</a:t>
            </a:r>
            <a:r>
              <a:rPr lang="en-US" altLang="zh-CN" sz="1600" b="1" i="0" dirty="0">
                <a:effectLst/>
                <a:latin typeface="-apple-system"/>
              </a:rPr>
              <a:t>(decoding)</a:t>
            </a:r>
            <a:r>
              <a:rPr lang="zh-CN" altLang="en-US" sz="1600" b="0" i="0" dirty="0">
                <a:effectLst/>
                <a:latin typeface="-apple-system"/>
              </a:rPr>
              <a:t>：基因型到表现型的映射。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effectLst/>
                <a:latin typeface="-apple-system"/>
              </a:rPr>
              <a:t>个体（</a:t>
            </a:r>
            <a:r>
              <a:rPr lang="en-US" altLang="zh-CN" sz="1600" b="1" i="0" dirty="0">
                <a:effectLst/>
                <a:latin typeface="-apple-system"/>
              </a:rPr>
              <a:t>individual</a:t>
            </a:r>
            <a:r>
              <a:rPr lang="zh-CN" altLang="en-US" sz="1600" b="1" i="0" dirty="0">
                <a:effectLst/>
                <a:latin typeface="-apple-system"/>
              </a:rPr>
              <a:t>）</a:t>
            </a:r>
            <a:r>
              <a:rPr lang="zh-CN" altLang="en-US" sz="1600" b="0" i="0" dirty="0">
                <a:effectLst/>
                <a:latin typeface="-apple-system"/>
              </a:rPr>
              <a:t>：指染色体带有特征的实体。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1" i="0" dirty="0">
                <a:effectLst/>
                <a:latin typeface="-apple-system"/>
              </a:rPr>
              <a:t>种群（</a:t>
            </a:r>
            <a:r>
              <a:rPr lang="en-US" altLang="zh-CN" sz="1600" b="1" i="0" dirty="0">
                <a:effectLst/>
                <a:latin typeface="-apple-system"/>
              </a:rPr>
              <a:t>population</a:t>
            </a:r>
            <a:r>
              <a:rPr lang="zh-CN" altLang="en-US" sz="1600" b="1" i="0" dirty="0">
                <a:effectLst/>
                <a:latin typeface="-apple-system"/>
              </a:rPr>
              <a:t>）</a:t>
            </a:r>
            <a:r>
              <a:rPr lang="zh-CN" altLang="en-US" sz="1600" b="0" i="0" dirty="0">
                <a:effectLst/>
                <a:latin typeface="-apple-system"/>
              </a:rPr>
              <a:t>：个体的集合，该集合内个体数称为种群的大小。</a:t>
            </a:r>
          </a:p>
        </p:txBody>
      </p:sp>
    </p:spTree>
    <p:extLst>
      <p:ext uri="{BB962C8B-B14F-4D97-AF65-F5344CB8AC3E}">
        <p14:creationId xmlns:p14="http://schemas.microsoft.com/office/powerpoint/2010/main" val="26312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19C6A-7860-4FEB-9205-86735F3B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6F0214-BA99-4D2F-B34C-EA60EACC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93" y="1871250"/>
            <a:ext cx="7937214" cy="41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8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在这里插入图片描述">
            <a:extLst>
              <a:ext uri="{FF2B5EF4-FFF2-40B4-BE49-F238E27FC236}">
                <a16:creationId xmlns:a16="http://schemas.microsoft.com/office/drawing/2014/main" id="{C72FB431-26C6-4396-9356-0C9B663D4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68" y="0"/>
            <a:ext cx="5630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3F858B-8FCE-41AC-8A02-A6071A8B4537}"/>
              </a:ext>
            </a:extLst>
          </p:cNvPr>
          <p:cNvSpPr txBox="1"/>
          <p:nvPr/>
        </p:nvSpPr>
        <p:spPr>
          <a:xfrm>
            <a:off x="4766042" y="743578"/>
            <a:ext cx="7181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1.</a:t>
            </a:r>
            <a:r>
              <a:rPr lang="zh-CN" altLang="en-US" b="0" i="0" dirty="0">
                <a:effectLst/>
                <a:latin typeface="-apple-system"/>
              </a:rPr>
              <a:t>随机产生种群</a:t>
            </a:r>
            <a:br>
              <a:rPr lang="zh-CN" altLang="en-US" dirty="0"/>
            </a:br>
            <a:r>
              <a:rPr lang="en-US" altLang="zh-CN" b="0" i="0" dirty="0">
                <a:effectLst/>
                <a:latin typeface="-apple-system"/>
              </a:rPr>
              <a:t>2.</a:t>
            </a:r>
            <a:r>
              <a:rPr lang="zh-CN" altLang="en-US" b="0" i="0" dirty="0">
                <a:effectLst/>
                <a:latin typeface="-apple-system"/>
              </a:rPr>
              <a:t>根据策略判断个体的适应度，是否符合优化准则，若符合，输出最佳个体及其最优解，结束。否则，进行下一步</a:t>
            </a:r>
            <a:br>
              <a:rPr lang="zh-CN" altLang="en-US" dirty="0"/>
            </a:br>
            <a:r>
              <a:rPr lang="en-US" altLang="zh-CN" b="0" i="0" dirty="0">
                <a:effectLst/>
                <a:latin typeface="-apple-system"/>
              </a:rPr>
              <a:t>3.</a:t>
            </a:r>
            <a:r>
              <a:rPr lang="zh-CN" altLang="en-US" b="0" i="0" dirty="0">
                <a:effectLst/>
                <a:latin typeface="-apple-system"/>
              </a:rPr>
              <a:t>依据适应度选择父母，适应度高的个体被选中的概率高，适应度低的个体被淘汰</a:t>
            </a:r>
            <a:br>
              <a:rPr lang="zh-CN" altLang="en-US" dirty="0"/>
            </a:br>
            <a:r>
              <a:rPr lang="en-US" altLang="zh-CN" b="0" i="0" dirty="0">
                <a:effectLst/>
                <a:latin typeface="-apple-system"/>
              </a:rPr>
              <a:t>4.</a:t>
            </a:r>
            <a:r>
              <a:rPr lang="zh-CN" altLang="en-US" b="0" i="0" dirty="0">
                <a:effectLst/>
                <a:latin typeface="-apple-system"/>
              </a:rPr>
              <a:t>用父母的染色体按照一定的方法进行交叉，生成子代</a:t>
            </a:r>
            <a:br>
              <a:rPr lang="zh-CN" altLang="en-US" dirty="0"/>
            </a:br>
            <a:r>
              <a:rPr lang="en-US" altLang="zh-CN" b="0" i="0" dirty="0">
                <a:effectLst/>
                <a:latin typeface="-apple-system"/>
              </a:rPr>
              <a:t>5.</a:t>
            </a:r>
            <a:r>
              <a:rPr lang="zh-CN" altLang="en-US" b="0" i="0" dirty="0">
                <a:effectLst/>
                <a:latin typeface="-apple-system"/>
              </a:rPr>
              <a:t>对子代染色体进行变异</a:t>
            </a:r>
            <a:br>
              <a:rPr lang="zh-CN" altLang="en-US" dirty="0"/>
            </a:br>
            <a:r>
              <a:rPr lang="zh-CN" altLang="en-US" b="1" i="0" dirty="0">
                <a:effectLst/>
                <a:latin typeface="-apple-system"/>
              </a:rPr>
              <a:t>由交叉和变异产生新一代种群，返回步骤</a:t>
            </a:r>
            <a:r>
              <a:rPr lang="en-US" altLang="zh-CN" b="1" i="0" dirty="0">
                <a:effectLst/>
                <a:latin typeface="-apple-system"/>
              </a:rPr>
              <a:t>2</a:t>
            </a:r>
            <a:r>
              <a:rPr lang="zh-CN" altLang="en-US" b="1" i="0" dirty="0">
                <a:effectLst/>
                <a:latin typeface="-apple-system"/>
              </a:rPr>
              <a:t>，直到最优解产生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93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07497-CEE9-454D-BCF3-029C04D3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9DFBF-52AF-4A10-AB2A-C7F3D2AD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编码的方法直接影响到了遗传算法的交叉算子、变异算子等遗传算子的运算，因此很大程度上决定了遗传进化的效率。</a:t>
            </a:r>
            <a:endParaRPr lang="zh-CN" altLang="en-US" dirty="0"/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B06848D9-F308-4CD2-92F0-19620D73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3797387"/>
            <a:ext cx="63150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60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A4B32-13D4-455E-991B-3D7843CF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E8089-68FF-47CC-B74A-02944BD8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effectLst/>
                <a:latin typeface="-apple-system"/>
                <a:hlinkClick r:id="rId2"/>
              </a:rPr>
              <a:t>二进制编码</a:t>
            </a:r>
            <a:r>
              <a:rPr lang="zh-CN" altLang="en-US" sz="2000" b="0" i="0" dirty="0">
                <a:effectLst/>
                <a:latin typeface="-apple-system"/>
              </a:rPr>
              <a:t>（</a:t>
            </a:r>
            <a:r>
              <a:rPr lang="en-US" altLang="zh-CN" sz="2000" b="0" i="0" dirty="0">
                <a:effectLst/>
                <a:latin typeface="-apple-system"/>
              </a:rPr>
              <a:t>Binary Encoding</a:t>
            </a:r>
            <a:r>
              <a:rPr lang="zh-CN" altLang="en-US" sz="2000" b="0" i="0" dirty="0">
                <a:effectLst/>
                <a:latin typeface="-apple-system"/>
              </a:rPr>
              <a:t>）：将问题的解表示为一串二进制字符串。每个二进制位（或称为基因）代表解空间中的一个变量或决策。通过对二进制串进行解码，可以得到对应的解。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effectLst/>
                <a:latin typeface="-apple-system"/>
              </a:rPr>
              <a:t>实数编码（</a:t>
            </a:r>
            <a:r>
              <a:rPr lang="en-US" altLang="zh-CN" sz="2000" b="0" i="0" dirty="0">
                <a:effectLst/>
                <a:latin typeface="-apple-system"/>
              </a:rPr>
              <a:t>Real-Valued Encoding</a:t>
            </a:r>
            <a:r>
              <a:rPr lang="zh-CN" altLang="en-US" sz="2000" b="0" i="0" dirty="0">
                <a:effectLst/>
                <a:latin typeface="-apple-system"/>
              </a:rPr>
              <a:t>）：将问题的解表示为一组实数。每个实数对应解空间中的一个变量或决策。实数编码通常使用浮点数或固定点数表示，并通过适当的范围和精度限制来确保解的有效性。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effectLst/>
                <a:latin typeface="-apple-system"/>
              </a:rPr>
              <a:t>整数编码（</a:t>
            </a:r>
            <a:r>
              <a:rPr lang="en-US" altLang="zh-CN" sz="2000" b="0" i="0" dirty="0">
                <a:effectLst/>
                <a:latin typeface="-apple-system"/>
              </a:rPr>
              <a:t>Integer Encoding</a:t>
            </a:r>
            <a:r>
              <a:rPr lang="zh-CN" altLang="en-US" sz="2000" b="0" i="0" dirty="0">
                <a:effectLst/>
                <a:latin typeface="-apple-system"/>
              </a:rPr>
              <a:t>）：将问题的解表示为一组整数。每个整数对应解空间中的一个变量或决策。整数编码通常适用于离散型变量或问题。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effectLst/>
                <a:latin typeface="-apple-system"/>
              </a:rPr>
              <a:t>排列编码（</a:t>
            </a:r>
            <a:r>
              <a:rPr lang="en-US" altLang="zh-CN" sz="2000" b="0" i="0" dirty="0">
                <a:effectLst/>
                <a:latin typeface="-apple-system"/>
              </a:rPr>
              <a:t>Permutation Encoding</a:t>
            </a:r>
            <a:r>
              <a:rPr lang="zh-CN" altLang="en-US" sz="2000" b="0" i="0" dirty="0">
                <a:effectLst/>
                <a:latin typeface="-apple-system"/>
              </a:rPr>
              <a:t>）：将问题的解表示为一组元素的排列。排列编码通常适用于排列问题，如旅行商问题（</a:t>
            </a:r>
            <a:r>
              <a:rPr lang="en-US" altLang="zh-CN" sz="2000" b="0" i="0" dirty="0">
                <a:effectLst/>
                <a:latin typeface="-apple-system"/>
              </a:rPr>
              <a:t>TSP</a:t>
            </a:r>
            <a:r>
              <a:rPr lang="zh-CN" altLang="en-US" sz="2000" b="0" i="0" dirty="0">
                <a:effectLst/>
                <a:latin typeface="-apple-system"/>
              </a:rPr>
              <a:t>）等。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effectLst/>
                <a:latin typeface="-apple-system"/>
              </a:rPr>
              <a:t>树形编码（</a:t>
            </a:r>
            <a:r>
              <a:rPr lang="en-US" altLang="zh-CN" sz="2000" b="0" i="0" dirty="0">
                <a:effectLst/>
                <a:latin typeface="-apple-system"/>
              </a:rPr>
              <a:t>Tree Encoding</a:t>
            </a:r>
            <a:r>
              <a:rPr lang="zh-CN" altLang="en-US" sz="2000" b="0" i="0" dirty="0">
                <a:effectLst/>
                <a:latin typeface="-apple-system"/>
              </a:rPr>
              <a:t>）：将问题的解表示为一个树形结构。树形编码通常适用于表示复杂的问题结构，如遗传规划问题（</a:t>
            </a:r>
            <a:r>
              <a:rPr lang="en-US" altLang="zh-CN" sz="2000" b="0" i="0" dirty="0">
                <a:effectLst/>
                <a:latin typeface="-apple-system"/>
              </a:rPr>
              <a:t>Genetic Programming</a:t>
            </a:r>
            <a:r>
              <a:rPr lang="zh-CN" altLang="en-US" sz="2000" b="0" i="0" dirty="0">
                <a:effectLst/>
                <a:latin typeface="-apple-system"/>
              </a:rPr>
              <a:t>）中的表达式树。</a:t>
            </a:r>
          </a:p>
        </p:txBody>
      </p:sp>
    </p:spTree>
    <p:extLst>
      <p:ext uri="{BB962C8B-B14F-4D97-AF65-F5344CB8AC3E}">
        <p14:creationId xmlns:p14="http://schemas.microsoft.com/office/powerpoint/2010/main" val="146976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1492-429A-4644-97A5-E609E8EA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选择策略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F7588-4282-4396-A090-CDC3ED95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轮盘赌选择（</a:t>
            </a:r>
            <a:r>
              <a:rPr lang="en-US" altLang="zh-CN" sz="2000" dirty="0"/>
              <a:t>Roulette-wheel selection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锦标赛选择（</a:t>
            </a:r>
            <a:r>
              <a:rPr lang="en-US" altLang="zh-CN" sz="2000" dirty="0"/>
              <a:t>Tournament selection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截断选择（</a:t>
            </a:r>
            <a:r>
              <a:rPr lang="en-US" altLang="zh-CN" sz="2000" dirty="0"/>
              <a:t>Truncation selection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蒙特卡洛选择（</a:t>
            </a:r>
            <a:r>
              <a:rPr lang="en-US" altLang="zh-CN" sz="2000" dirty="0"/>
              <a:t>Monte Carlo selection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概率选择（</a:t>
            </a:r>
            <a:r>
              <a:rPr lang="en-US" altLang="zh-CN" sz="2000" dirty="0"/>
              <a:t>Probability selection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线性排序选择（</a:t>
            </a:r>
            <a:r>
              <a:rPr lang="en-US" altLang="zh-CN" sz="2000" dirty="0"/>
              <a:t>Linear-rank selection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指数排序选择（</a:t>
            </a:r>
            <a:r>
              <a:rPr lang="en-US" altLang="zh-CN" sz="2000" dirty="0"/>
              <a:t>Exponential-rank selection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玻尔兹曼选择（</a:t>
            </a:r>
            <a:r>
              <a:rPr lang="en-US" altLang="zh-CN" sz="2000" dirty="0"/>
              <a:t>Boltzmann selection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随机遍历选择（</a:t>
            </a:r>
            <a:r>
              <a:rPr lang="en-US" altLang="zh-CN" sz="2000" dirty="0"/>
              <a:t>Stochastic-universal selection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精英选择（</a:t>
            </a:r>
            <a:r>
              <a:rPr lang="en-US" altLang="zh-CN" sz="2000" dirty="0"/>
              <a:t>Elite selection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5021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41345-DE61-4B09-A502-28A89A91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68A055-BC68-4D4E-8FDF-FB1615F22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76" y="1876619"/>
            <a:ext cx="8019048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6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1419</Words>
  <Application>Microsoft Office PowerPoint</Application>
  <PresentationFormat>宽屏</PresentationFormat>
  <Paragraphs>79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Adobe Gothic Std B</vt:lpstr>
      <vt:lpstr>-apple-system</vt:lpstr>
      <vt:lpstr>Helvetica Neue</vt:lpstr>
      <vt:lpstr>等线</vt:lpstr>
      <vt:lpstr>等线 Light</vt:lpstr>
      <vt:lpstr>华文中宋</vt:lpstr>
      <vt:lpstr>Arial</vt:lpstr>
      <vt:lpstr>Office 主题​​</vt:lpstr>
      <vt:lpstr>Lesson 05</vt:lpstr>
      <vt:lpstr>遗传算法 Genetic Algorithm, GA</vt:lpstr>
      <vt:lpstr>遗传算法</vt:lpstr>
      <vt:lpstr>遗传算法</vt:lpstr>
      <vt:lpstr>PowerPoint 演示文稿</vt:lpstr>
      <vt:lpstr>编码</vt:lpstr>
      <vt:lpstr>编码</vt:lpstr>
      <vt:lpstr>选择策略</vt:lpstr>
      <vt:lpstr>机器学习</vt:lpstr>
      <vt:lpstr>机器学习</vt:lpstr>
      <vt:lpstr>梯度下降</vt:lpstr>
      <vt:lpstr>梯度下降</vt:lpstr>
      <vt:lpstr>梯度下降</vt:lpstr>
      <vt:lpstr>全局最优化</vt:lpstr>
      <vt:lpstr>梯度下降</vt:lpstr>
      <vt:lpstr>归一化和标准化</vt:lpstr>
      <vt:lpstr>Rosenbrock函数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05</dc:title>
  <dc:creator>刘瑞轩</dc:creator>
  <cp:lastModifiedBy>刘瑞轩</cp:lastModifiedBy>
  <cp:revision>40</cp:revision>
  <dcterms:created xsi:type="dcterms:W3CDTF">2023-10-08T14:24:25Z</dcterms:created>
  <dcterms:modified xsi:type="dcterms:W3CDTF">2023-10-11T10:15:36Z</dcterms:modified>
</cp:coreProperties>
</file>