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81" r:id="rId4"/>
    <p:sldId id="258" r:id="rId5"/>
    <p:sldId id="270" r:id="rId6"/>
    <p:sldId id="259" r:id="rId7"/>
    <p:sldId id="261" r:id="rId8"/>
    <p:sldId id="262" r:id="rId9"/>
    <p:sldId id="263" r:id="rId10"/>
    <p:sldId id="264" r:id="rId11"/>
    <p:sldId id="265" r:id="rId12"/>
    <p:sldId id="266" r:id="rId13"/>
    <p:sldId id="267" r:id="rId14"/>
    <p:sldId id="268" r:id="rId15"/>
    <p:sldId id="269" r:id="rId16"/>
    <p:sldId id="271" r:id="rId17"/>
    <p:sldId id="276" r:id="rId18"/>
    <p:sldId id="272" r:id="rId19"/>
    <p:sldId id="273" r:id="rId20"/>
    <p:sldId id="274" r:id="rId21"/>
    <p:sldId id="275" r:id="rId22"/>
    <p:sldId id="277" r:id="rId23"/>
    <p:sldId id="278" r:id="rId24"/>
    <p:sldId id="279" r:id="rId25"/>
    <p:sldId id="280"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瑞轩" initials="刘瑞轩" lastIdx="1" clrIdx="0">
    <p:extLst>
      <p:ext uri="{19B8F6BF-5375-455C-9EA6-DF929625EA0E}">
        <p15:presenceInfo xmlns:p15="http://schemas.microsoft.com/office/powerpoint/2012/main" userId="刘瑞轩"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8A047E-9F10-4C6A-B7E2-1A9472A16AA2}" type="datetimeFigureOut">
              <a:rPr lang="zh-CN" altLang="en-US" smtClean="0"/>
              <a:t>2023/10/5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8FBF2E-8252-4F70-8B04-7E1E18EB7E14}" type="slidenum">
              <a:rPr lang="zh-CN" altLang="en-US" smtClean="0"/>
              <a:t>‹#›</a:t>
            </a:fld>
            <a:endParaRPr lang="zh-CN" altLang="en-US"/>
          </a:p>
        </p:txBody>
      </p:sp>
    </p:spTree>
    <p:extLst>
      <p:ext uri="{BB962C8B-B14F-4D97-AF65-F5344CB8AC3E}">
        <p14:creationId xmlns:p14="http://schemas.microsoft.com/office/powerpoint/2010/main" val="890947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FFFFFF"/>
                </a:solidFill>
                <a:effectLst/>
                <a:latin typeface="-apple-system"/>
              </a:rPr>
              <a:t>比较两个分类变量之间是否存在关联或独立性</a:t>
            </a:r>
            <a:endParaRPr lang="zh-CN" altLang="en-US" dirty="0"/>
          </a:p>
        </p:txBody>
      </p:sp>
      <p:sp>
        <p:nvSpPr>
          <p:cNvPr id="4" name="灯片编号占位符 3"/>
          <p:cNvSpPr>
            <a:spLocks noGrp="1"/>
          </p:cNvSpPr>
          <p:nvPr>
            <p:ph type="sldNum" sz="quarter" idx="5"/>
          </p:nvPr>
        </p:nvSpPr>
        <p:spPr/>
        <p:txBody>
          <a:bodyPr/>
          <a:lstStyle/>
          <a:p>
            <a:fld id="{F38FBF2E-8252-4F70-8B04-7E1E18EB7E14}" type="slidenum">
              <a:rPr lang="zh-CN" altLang="en-US" smtClean="0"/>
              <a:t>20</a:t>
            </a:fld>
            <a:endParaRPr lang="zh-CN" altLang="en-US"/>
          </a:p>
        </p:txBody>
      </p:sp>
    </p:spTree>
    <p:extLst>
      <p:ext uri="{BB962C8B-B14F-4D97-AF65-F5344CB8AC3E}">
        <p14:creationId xmlns:p14="http://schemas.microsoft.com/office/powerpoint/2010/main" val="1784402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FFFFFF"/>
                </a:solidFill>
                <a:effectLst/>
                <a:latin typeface="-apple-system"/>
              </a:rPr>
              <a:t>用于比较两个或多个样本的均值是否具有统计显著性差异</a:t>
            </a:r>
            <a:endParaRPr lang="zh-CN" altLang="en-US" dirty="0"/>
          </a:p>
        </p:txBody>
      </p:sp>
      <p:sp>
        <p:nvSpPr>
          <p:cNvPr id="4" name="灯片编号占位符 3"/>
          <p:cNvSpPr>
            <a:spLocks noGrp="1"/>
          </p:cNvSpPr>
          <p:nvPr>
            <p:ph type="sldNum" sz="quarter" idx="5"/>
          </p:nvPr>
        </p:nvSpPr>
        <p:spPr/>
        <p:txBody>
          <a:bodyPr/>
          <a:lstStyle/>
          <a:p>
            <a:fld id="{F38FBF2E-8252-4F70-8B04-7E1E18EB7E14}" type="slidenum">
              <a:rPr lang="zh-CN" altLang="en-US" smtClean="0"/>
              <a:t>22</a:t>
            </a:fld>
            <a:endParaRPr lang="zh-CN" altLang="en-US"/>
          </a:p>
        </p:txBody>
      </p:sp>
    </p:spTree>
    <p:extLst>
      <p:ext uri="{BB962C8B-B14F-4D97-AF65-F5344CB8AC3E}">
        <p14:creationId xmlns:p14="http://schemas.microsoft.com/office/powerpoint/2010/main" val="621122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BA719C-8C48-4EAE-AC34-B2D0CABDB70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C6BA595-31A7-4E2B-82EB-9C97D4F420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4FD9276-9D7D-44A7-ACD6-99BD2BAEBBEB}"/>
              </a:ext>
            </a:extLst>
          </p:cNvPr>
          <p:cNvSpPr>
            <a:spLocks noGrp="1"/>
          </p:cNvSpPr>
          <p:nvPr>
            <p:ph type="dt" sz="half" idx="10"/>
          </p:nvPr>
        </p:nvSpPr>
        <p:spPr/>
        <p:txBody>
          <a:bodyPr/>
          <a:lstStyle/>
          <a:p>
            <a:fld id="{9CB196B9-0523-4C07-8780-491C0B9B01A1}" type="datetimeFigureOut">
              <a:rPr lang="zh-CN" altLang="en-US" smtClean="0"/>
              <a:t>2023/10/5</a:t>
            </a:fld>
            <a:endParaRPr lang="zh-CN" altLang="en-US"/>
          </a:p>
        </p:txBody>
      </p:sp>
      <p:sp>
        <p:nvSpPr>
          <p:cNvPr id="5" name="页脚占位符 4">
            <a:extLst>
              <a:ext uri="{FF2B5EF4-FFF2-40B4-BE49-F238E27FC236}">
                <a16:creationId xmlns:a16="http://schemas.microsoft.com/office/drawing/2014/main" id="{62B28296-8A51-49B5-B41F-23ADAEEF86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CF392D-06BE-4253-BE26-228148B81D19}"/>
              </a:ext>
            </a:extLst>
          </p:cNvPr>
          <p:cNvSpPr>
            <a:spLocks noGrp="1"/>
          </p:cNvSpPr>
          <p:nvPr>
            <p:ph type="sldNum" sz="quarter" idx="12"/>
          </p:nvPr>
        </p:nvSpPr>
        <p:spPr/>
        <p:txBody>
          <a:bodyPr/>
          <a:lstStyle/>
          <a:p>
            <a:fld id="{C4F3DBAB-4AF8-4B02-9F62-E6497CD06C9E}" type="slidenum">
              <a:rPr lang="zh-CN" altLang="en-US" smtClean="0"/>
              <a:t>‹#›</a:t>
            </a:fld>
            <a:endParaRPr lang="zh-CN" altLang="en-US"/>
          </a:p>
        </p:txBody>
      </p:sp>
    </p:spTree>
    <p:extLst>
      <p:ext uri="{BB962C8B-B14F-4D97-AF65-F5344CB8AC3E}">
        <p14:creationId xmlns:p14="http://schemas.microsoft.com/office/powerpoint/2010/main" val="4243446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C5F289-648C-4181-B10B-27C11E068A5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A4DE781-D232-4888-BF6B-D2536CFB5BA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8E36321-2E96-46AB-81CF-E5C0DC4F3DC6}"/>
              </a:ext>
            </a:extLst>
          </p:cNvPr>
          <p:cNvSpPr>
            <a:spLocks noGrp="1"/>
          </p:cNvSpPr>
          <p:nvPr>
            <p:ph type="dt" sz="half" idx="10"/>
          </p:nvPr>
        </p:nvSpPr>
        <p:spPr/>
        <p:txBody>
          <a:bodyPr/>
          <a:lstStyle/>
          <a:p>
            <a:fld id="{9CB196B9-0523-4C07-8780-491C0B9B01A1}" type="datetimeFigureOut">
              <a:rPr lang="zh-CN" altLang="en-US" smtClean="0"/>
              <a:t>2023/10/5</a:t>
            </a:fld>
            <a:endParaRPr lang="zh-CN" altLang="en-US"/>
          </a:p>
        </p:txBody>
      </p:sp>
      <p:sp>
        <p:nvSpPr>
          <p:cNvPr id="5" name="页脚占位符 4">
            <a:extLst>
              <a:ext uri="{FF2B5EF4-FFF2-40B4-BE49-F238E27FC236}">
                <a16:creationId xmlns:a16="http://schemas.microsoft.com/office/drawing/2014/main" id="{4039FC73-22D3-48E7-A72A-C2C62EF799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3D1E9D-EAEE-43F1-B5D5-61A50830104D}"/>
              </a:ext>
            </a:extLst>
          </p:cNvPr>
          <p:cNvSpPr>
            <a:spLocks noGrp="1"/>
          </p:cNvSpPr>
          <p:nvPr>
            <p:ph type="sldNum" sz="quarter" idx="12"/>
          </p:nvPr>
        </p:nvSpPr>
        <p:spPr/>
        <p:txBody>
          <a:bodyPr/>
          <a:lstStyle/>
          <a:p>
            <a:fld id="{C4F3DBAB-4AF8-4B02-9F62-E6497CD06C9E}" type="slidenum">
              <a:rPr lang="zh-CN" altLang="en-US" smtClean="0"/>
              <a:t>‹#›</a:t>
            </a:fld>
            <a:endParaRPr lang="zh-CN" altLang="en-US"/>
          </a:p>
        </p:txBody>
      </p:sp>
    </p:spTree>
    <p:extLst>
      <p:ext uri="{BB962C8B-B14F-4D97-AF65-F5344CB8AC3E}">
        <p14:creationId xmlns:p14="http://schemas.microsoft.com/office/powerpoint/2010/main" val="4202651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AC61BD0-DBE0-4A91-8DFD-B49049A485F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15AD002-8C1D-425C-85B1-9C1BD2EE327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A14A172-2EC1-4AA0-BCF9-66EA27403647}"/>
              </a:ext>
            </a:extLst>
          </p:cNvPr>
          <p:cNvSpPr>
            <a:spLocks noGrp="1"/>
          </p:cNvSpPr>
          <p:nvPr>
            <p:ph type="dt" sz="half" idx="10"/>
          </p:nvPr>
        </p:nvSpPr>
        <p:spPr/>
        <p:txBody>
          <a:bodyPr/>
          <a:lstStyle/>
          <a:p>
            <a:fld id="{9CB196B9-0523-4C07-8780-491C0B9B01A1}" type="datetimeFigureOut">
              <a:rPr lang="zh-CN" altLang="en-US" smtClean="0"/>
              <a:t>2023/10/5</a:t>
            </a:fld>
            <a:endParaRPr lang="zh-CN" altLang="en-US"/>
          </a:p>
        </p:txBody>
      </p:sp>
      <p:sp>
        <p:nvSpPr>
          <p:cNvPr id="5" name="页脚占位符 4">
            <a:extLst>
              <a:ext uri="{FF2B5EF4-FFF2-40B4-BE49-F238E27FC236}">
                <a16:creationId xmlns:a16="http://schemas.microsoft.com/office/drawing/2014/main" id="{286BF431-0C0E-45E7-B028-722DB895FD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8892761-692C-4405-B15B-ECD10B6D7837}"/>
              </a:ext>
            </a:extLst>
          </p:cNvPr>
          <p:cNvSpPr>
            <a:spLocks noGrp="1"/>
          </p:cNvSpPr>
          <p:nvPr>
            <p:ph type="sldNum" sz="quarter" idx="12"/>
          </p:nvPr>
        </p:nvSpPr>
        <p:spPr/>
        <p:txBody>
          <a:bodyPr/>
          <a:lstStyle/>
          <a:p>
            <a:fld id="{C4F3DBAB-4AF8-4B02-9F62-E6497CD06C9E}" type="slidenum">
              <a:rPr lang="zh-CN" altLang="en-US" smtClean="0"/>
              <a:t>‹#›</a:t>
            </a:fld>
            <a:endParaRPr lang="zh-CN" altLang="en-US"/>
          </a:p>
        </p:txBody>
      </p:sp>
    </p:spTree>
    <p:extLst>
      <p:ext uri="{BB962C8B-B14F-4D97-AF65-F5344CB8AC3E}">
        <p14:creationId xmlns:p14="http://schemas.microsoft.com/office/powerpoint/2010/main" val="2153502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639D59-2867-4F5D-856F-86023F6A906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CB2C7B0-C2B8-428C-A390-C20EBE95E29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9216319-2742-4CF7-ABC5-D4AEBF7AB51A}"/>
              </a:ext>
            </a:extLst>
          </p:cNvPr>
          <p:cNvSpPr>
            <a:spLocks noGrp="1"/>
          </p:cNvSpPr>
          <p:nvPr>
            <p:ph type="dt" sz="half" idx="10"/>
          </p:nvPr>
        </p:nvSpPr>
        <p:spPr/>
        <p:txBody>
          <a:bodyPr/>
          <a:lstStyle/>
          <a:p>
            <a:fld id="{9CB196B9-0523-4C07-8780-491C0B9B01A1}" type="datetimeFigureOut">
              <a:rPr lang="zh-CN" altLang="en-US" smtClean="0"/>
              <a:t>2023/10/5</a:t>
            </a:fld>
            <a:endParaRPr lang="zh-CN" altLang="en-US"/>
          </a:p>
        </p:txBody>
      </p:sp>
      <p:sp>
        <p:nvSpPr>
          <p:cNvPr id="5" name="页脚占位符 4">
            <a:extLst>
              <a:ext uri="{FF2B5EF4-FFF2-40B4-BE49-F238E27FC236}">
                <a16:creationId xmlns:a16="http://schemas.microsoft.com/office/drawing/2014/main" id="{59FC3745-2FD8-4F6F-B5D8-FA5FBBB1CC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A829AE-F280-438F-BCA2-0591F2A10171}"/>
              </a:ext>
            </a:extLst>
          </p:cNvPr>
          <p:cNvSpPr>
            <a:spLocks noGrp="1"/>
          </p:cNvSpPr>
          <p:nvPr>
            <p:ph type="sldNum" sz="quarter" idx="12"/>
          </p:nvPr>
        </p:nvSpPr>
        <p:spPr/>
        <p:txBody>
          <a:bodyPr/>
          <a:lstStyle/>
          <a:p>
            <a:fld id="{C4F3DBAB-4AF8-4B02-9F62-E6497CD06C9E}" type="slidenum">
              <a:rPr lang="zh-CN" altLang="en-US" smtClean="0"/>
              <a:t>‹#›</a:t>
            </a:fld>
            <a:endParaRPr lang="zh-CN" altLang="en-US"/>
          </a:p>
        </p:txBody>
      </p:sp>
    </p:spTree>
    <p:extLst>
      <p:ext uri="{BB962C8B-B14F-4D97-AF65-F5344CB8AC3E}">
        <p14:creationId xmlns:p14="http://schemas.microsoft.com/office/powerpoint/2010/main" val="3078876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F5BE80-0901-4793-A83B-19971FF2C8D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968AED2-82A0-42EB-B27A-2DBF0A60F7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A4EFF52-65B1-4953-BF3F-CFD3C8CD286B}"/>
              </a:ext>
            </a:extLst>
          </p:cNvPr>
          <p:cNvSpPr>
            <a:spLocks noGrp="1"/>
          </p:cNvSpPr>
          <p:nvPr>
            <p:ph type="dt" sz="half" idx="10"/>
          </p:nvPr>
        </p:nvSpPr>
        <p:spPr/>
        <p:txBody>
          <a:bodyPr/>
          <a:lstStyle/>
          <a:p>
            <a:fld id="{9CB196B9-0523-4C07-8780-491C0B9B01A1}" type="datetimeFigureOut">
              <a:rPr lang="zh-CN" altLang="en-US" smtClean="0"/>
              <a:t>2023/10/5</a:t>
            </a:fld>
            <a:endParaRPr lang="zh-CN" altLang="en-US"/>
          </a:p>
        </p:txBody>
      </p:sp>
      <p:sp>
        <p:nvSpPr>
          <p:cNvPr id="5" name="页脚占位符 4">
            <a:extLst>
              <a:ext uri="{FF2B5EF4-FFF2-40B4-BE49-F238E27FC236}">
                <a16:creationId xmlns:a16="http://schemas.microsoft.com/office/drawing/2014/main" id="{458785C6-E679-4376-B83D-7914A5A692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365211-6D06-4A67-AD40-CC36A1F51FC0}"/>
              </a:ext>
            </a:extLst>
          </p:cNvPr>
          <p:cNvSpPr>
            <a:spLocks noGrp="1"/>
          </p:cNvSpPr>
          <p:nvPr>
            <p:ph type="sldNum" sz="quarter" idx="12"/>
          </p:nvPr>
        </p:nvSpPr>
        <p:spPr/>
        <p:txBody>
          <a:bodyPr/>
          <a:lstStyle/>
          <a:p>
            <a:fld id="{C4F3DBAB-4AF8-4B02-9F62-E6497CD06C9E}" type="slidenum">
              <a:rPr lang="zh-CN" altLang="en-US" smtClean="0"/>
              <a:t>‹#›</a:t>
            </a:fld>
            <a:endParaRPr lang="zh-CN" altLang="en-US"/>
          </a:p>
        </p:txBody>
      </p:sp>
    </p:spTree>
    <p:extLst>
      <p:ext uri="{BB962C8B-B14F-4D97-AF65-F5344CB8AC3E}">
        <p14:creationId xmlns:p14="http://schemas.microsoft.com/office/powerpoint/2010/main" val="3179039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EC5851-8211-49CD-8209-048624C3234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F419B00-2B67-4F63-A4AF-4AE137F0D58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EE06129-5186-453D-97A2-7EFAB905E5E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6603F8C-4684-43EE-AD20-C36AFBCFE8E2}"/>
              </a:ext>
            </a:extLst>
          </p:cNvPr>
          <p:cNvSpPr>
            <a:spLocks noGrp="1"/>
          </p:cNvSpPr>
          <p:nvPr>
            <p:ph type="dt" sz="half" idx="10"/>
          </p:nvPr>
        </p:nvSpPr>
        <p:spPr/>
        <p:txBody>
          <a:bodyPr/>
          <a:lstStyle/>
          <a:p>
            <a:fld id="{9CB196B9-0523-4C07-8780-491C0B9B01A1}" type="datetimeFigureOut">
              <a:rPr lang="zh-CN" altLang="en-US" smtClean="0"/>
              <a:t>2023/10/5</a:t>
            </a:fld>
            <a:endParaRPr lang="zh-CN" altLang="en-US"/>
          </a:p>
        </p:txBody>
      </p:sp>
      <p:sp>
        <p:nvSpPr>
          <p:cNvPr id="6" name="页脚占位符 5">
            <a:extLst>
              <a:ext uri="{FF2B5EF4-FFF2-40B4-BE49-F238E27FC236}">
                <a16:creationId xmlns:a16="http://schemas.microsoft.com/office/drawing/2014/main" id="{1F2A46A3-4877-4242-A38A-117C67A92D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5E1217-D442-435C-A46B-888022A7D8B9}"/>
              </a:ext>
            </a:extLst>
          </p:cNvPr>
          <p:cNvSpPr>
            <a:spLocks noGrp="1"/>
          </p:cNvSpPr>
          <p:nvPr>
            <p:ph type="sldNum" sz="quarter" idx="12"/>
          </p:nvPr>
        </p:nvSpPr>
        <p:spPr/>
        <p:txBody>
          <a:bodyPr/>
          <a:lstStyle/>
          <a:p>
            <a:fld id="{C4F3DBAB-4AF8-4B02-9F62-E6497CD06C9E}" type="slidenum">
              <a:rPr lang="zh-CN" altLang="en-US" smtClean="0"/>
              <a:t>‹#›</a:t>
            </a:fld>
            <a:endParaRPr lang="zh-CN" altLang="en-US"/>
          </a:p>
        </p:txBody>
      </p:sp>
    </p:spTree>
    <p:extLst>
      <p:ext uri="{BB962C8B-B14F-4D97-AF65-F5344CB8AC3E}">
        <p14:creationId xmlns:p14="http://schemas.microsoft.com/office/powerpoint/2010/main" val="3437544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AB22A0-FA40-4116-9CC1-C881AC8AE8A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F25ACCD-8724-4078-8354-9DB69E6CAD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1332490-B085-436F-B91C-2EF9EC6556D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16BE923-828D-4E8E-995E-D164D1B86B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15465CC-1D41-437C-9B1D-F4F5327C0D6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125B608-63CC-4EF4-B3A6-8F4F16F2A754}"/>
              </a:ext>
            </a:extLst>
          </p:cNvPr>
          <p:cNvSpPr>
            <a:spLocks noGrp="1"/>
          </p:cNvSpPr>
          <p:nvPr>
            <p:ph type="dt" sz="half" idx="10"/>
          </p:nvPr>
        </p:nvSpPr>
        <p:spPr/>
        <p:txBody>
          <a:bodyPr/>
          <a:lstStyle/>
          <a:p>
            <a:fld id="{9CB196B9-0523-4C07-8780-491C0B9B01A1}" type="datetimeFigureOut">
              <a:rPr lang="zh-CN" altLang="en-US" smtClean="0"/>
              <a:t>2023/10/5</a:t>
            </a:fld>
            <a:endParaRPr lang="zh-CN" altLang="en-US"/>
          </a:p>
        </p:txBody>
      </p:sp>
      <p:sp>
        <p:nvSpPr>
          <p:cNvPr id="8" name="页脚占位符 7">
            <a:extLst>
              <a:ext uri="{FF2B5EF4-FFF2-40B4-BE49-F238E27FC236}">
                <a16:creationId xmlns:a16="http://schemas.microsoft.com/office/drawing/2014/main" id="{42DB6C2C-0E0A-42F1-B1BC-BA9AF0C2C14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C7C3801-029E-4B04-B6C1-7027308E7EEB}"/>
              </a:ext>
            </a:extLst>
          </p:cNvPr>
          <p:cNvSpPr>
            <a:spLocks noGrp="1"/>
          </p:cNvSpPr>
          <p:nvPr>
            <p:ph type="sldNum" sz="quarter" idx="12"/>
          </p:nvPr>
        </p:nvSpPr>
        <p:spPr/>
        <p:txBody>
          <a:bodyPr/>
          <a:lstStyle/>
          <a:p>
            <a:fld id="{C4F3DBAB-4AF8-4B02-9F62-E6497CD06C9E}" type="slidenum">
              <a:rPr lang="zh-CN" altLang="en-US" smtClean="0"/>
              <a:t>‹#›</a:t>
            </a:fld>
            <a:endParaRPr lang="zh-CN" altLang="en-US"/>
          </a:p>
        </p:txBody>
      </p:sp>
    </p:spTree>
    <p:extLst>
      <p:ext uri="{BB962C8B-B14F-4D97-AF65-F5344CB8AC3E}">
        <p14:creationId xmlns:p14="http://schemas.microsoft.com/office/powerpoint/2010/main" val="1197702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2403A1-0529-4F69-BAF0-F99A7C2E8B1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369371C-8A50-474F-A066-CF36D35D5836}"/>
              </a:ext>
            </a:extLst>
          </p:cNvPr>
          <p:cNvSpPr>
            <a:spLocks noGrp="1"/>
          </p:cNvSpPr>
          <p:nvPr>
            <p:ph type="dt" sz="half" idx="10"/>
          </p:nvPr>
        </p:nvSpPr>
        <p:spPr/>
        <p:txBody>
          <a:bodyPr/>
          <a:lstStyle/>
          <a:p>
            <a:fld id="{9CB196B9-0523-4C07-8780-491C0B9B01A1}" type="datetimeFigureOut">
              <a:rPr lang="zh-CN" altLang="en-US" smtClean="0"/>
              <a:t>2023/10/5</a:t>
            </a:fld>
            <a:endParaRPr lang="zh-CN" altLang="en-US"/>
          </a:p>
        </p:txBody>
      </p:sp>
      <p:sp>
        <p:nvSpPr>
          <p:cNvPr id="4" name="页脚占位符 3">
            <a:extLst>
              <a:ext uri="{FF2B5EF4-FFF2-40B4-BE49-F238E27FC236}">
                <a16:creationId xmlns:a16="http://schemas.microsoft.com/office/drawing/2014/main" id="{22A5AE50-47C9-4BAF-B4D5-4BAD2ABC8C5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A2E65B5-5D01-486A-8FBC-2CE3AFF7245C}"/>
              </a:ext>
            </a:extLst>
          </p:cNvPr>
          <p:cNvSpPr>
            <a:spLocks noGrp="1"/>
          </p:cNvSpPr>
          <p:nvPr>
            <p:ph type="sldNum" sz="quarter" idx="12"/>
          </p:nvPr>
        </p:nvSpPr>
        <p:spPr/>
        <p:txBody>
          <a:bodyPr/>
          <a:lstStyle/>
          <a:p>
            <a:fld id="{C4F3DBAB-4AF8-4B02-9F62-E6497CD06C9E}" type="slidenum">
              <a:rPr lang="zh-CN" altLang="en-US" smtClean="0"/>
              <a:t>‹#›</a:t>
            </a:fld>
            <a:endParaRPr lang="zh-CN" altLang="en-US"/>
          </a:p>
        </p:txBody>
      </p:sp>
    </p:spTree>
    <p:extLst>
      <p:ext uri="{BB962C8B-B14F-4D97-AF65-F5344CB8AC3E}">
        <p14:creationId xmlns:p14="http://schemas.microsoft.com/office/powerpoint/2010/main" val="1815426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3E4E10A-B0D0-4BFB-BE2B-A90EC172970C}"/>
              </a:ext>
            </a:extLst>
          </p:cNvPr>
          <p:cNvSpPr>
            <a:spLocks noGrp="1"/>
          </p:cNvSpPr>
          <p:nvPr>
            <p:ph type="dt" sz="half" idx="10"/>
          </p:nvPr>
        </p:nvSpPr>
        <p:spPr/>
        <p:txBody>
          <a:bodyPr/>
          <a:lstStyle/>
          <a:p>
            <a:fld id="{9CB196B9-0523-4C07-8780-491C0B9B01A1}" type="datetimeFigureOut">
              <a:rPr lang="zh-CN" altLang="en-US" smtClean="0"/>
              <a:t>2023/10/5</a:t>
            </a:fld>
            <a:endParaRPr lang="zh-CN" altLang="en-US"/>
          </a:p>
        </p:txBody>
      </p:sp>
      <p:sp>
        <p:nvSpPr>
          <p:cNvPr id="3" name="页脚占位符 2">
            <a:extLst>
              <a:ext uri="{FF2B5EF4-FFF2-40B4-BE49-F238E27FC236}">
                <a16:creationId xmlns:a16="http://schemas.microsoft.com/office/drawing/2014/main" id="{4A79A063-6C9B-4A6F-807D-9A9BEA0576D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2C6CCD9-8A9E-4D48-8117-20853339139B}"/>
              </a:ext>
            </a:extLst>
          </p:cNvPr>
          <p:cNvSpPr>
            <a:spLocks noGrp="1"/>
          </p:cNvSpPr>
          <p:nvPr>
            <p:ph type="sldNum" sz="quarter" idx="12"/>
          </p:nvPr>
        </p:nvSpPr>
        <p:spPr/>
        <p:txBody>
          <a:bodyPr/>
          <a:lstStyle/>
          <a:p>
            <a:fld id="{C4F3DBAB-4AF8-4B02-9F62-E6497CD06C9E}" type="slidenum">
              <a:rPr lang="zh-CN" altLang="en-US" smtClean="0"/>
              <a:t>‹#›</a:t>
            </a:fld>
            <a:endParaRPr lang="zh-CN" altLang="en-US"/>
          </a:p>
        </p:txBody>
      </p:sp>
    </p:spTree>
    <p:extLst>
      <p:ext uri="{BB962C8B-B14F-4D97-AF65-F5344CB8AC3E}">
        <p14:creationId xmlns:p14="http://schemas.microsoft.com/office/powerpoint/2010/main" val="52556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CA15A6-3E30-4D38-BF09-E0934088C22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0FDD30D-F1AA-4B6B-8818-8762F1448A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0CC707E-E1CA-421F-9F4B-2BFBA24FC5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C98B1D5-5B97-498E-8850-6EF92F9C005F}"/>
              </a:ext>
            </a:extLst>
          </p:cNvPr>
          <p:cNvSpPr>
            <a:spLocks noGrp="1"/>
          </p:cNvSpPr>
          <p:nvPr>
            <p:ph type="dt" sz="half" idx="10"/>
          </p:nvPr>
        </p:nvSpPr>
        <p:spPr/>
        <p:txBody>
          <a:bodyPr/>
          <a:lstStyle/>
          <a:p>
            <a:fld id="{9CB196B9-0523-4C07-8780-491C0B9B01A1}" type="datetimeFigureOut">
              <a:rPr lang="zh-CN" altLang="en-US" smtClean="0"/>
              <a:t>2023/10/5</a:t>
            </a:fld>
            <a:endParaRPr lang="zh-CN" altLang="en-US"/>
          </a:p>
        </p:txBody>
      </p:sp>
      <p:sp>
        <p:nvSpPr>
          <p:cNvPr id="6" name="页脚占位符 5">
            <a:extLst>
              <a:ext uri="{FF2B5EF4-FFF2-40B4-BE49-F238E27FC236}">
                <a16:creationId xmlns:a16="http://schemas.microsoft.com/office/drawing/2014/main" id="{CC63EFB9-C9AB-4A94-9FCD-D51F222472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ED71F3D-0CED-430E-B125-D55B6AC5861C}"/>
              </a:ext>
            </a:extLst>
          </p:cNvPr>
          <p:cNvSpPr>
            <a:spLocks noGrp="1"/>
          </p:cNvSpPr>
          <p:nvPr>
            <p:ph type="sldNum" sz="quarter" idx="12"/>
          </p:nvPr>
        </p:nvSpPr>
        <p:spPr/>
        <p:txBody>
          <a:bodyPr/>
          <a:lstStyle/>
          <a:p>
            <a:fld id="{C4F3DBAB-4AF8-4B02-9F62-E6497CD06C9E}" type="slidenum">
              <a:rPr lang="zh-CN" altLang="en-US" smtClean="0"/>
              <a:t>‹#›</a:t>
            </a:fld>
            <a:endParaRPr lang="zh-CN" altLang="en-US"/>
          </a:p>
        </p:txBody>
      </p:sp>
    </p:spTree>
    <p:extLst>
      <p:ext uri="{BB962C8B-B14F-4D97-AF65-F5344CB8AC3E}">
        <p14:creationId xmlns:p14="http://schemas.microsoft.com/office/powerpoint/2010/main" val="3690915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353DB4-47CC-4E97-8B62-C71E7B0FCC1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6EC0169-19BF-403F-A889-49E2366FA4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0292B27-8147-4944-9946-F72CCBC70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DCA27B2-4BE9-4A07-9EAD-D612107B9517}"/>
              </a:ext>
            </a:extLst>
          </p:cNvPr>
          <p:cNvSpPr>
            <a:spLocks noGrp="1"/>
          </p:cNvSpPr>
          <p:nvPr>
            <p:ph type="dt" sz="half" idx="10"/>
          </p:nvPr>
        </p:nvSpPr>
        <p:spPr/>
        <p:txBody>
          <a:bodyPr/>
          <a:lstStyle/>
          <a:p>
            <a:fld id="{9CB196B9-0523-4C07-8780-491C0B9B01A1}" type="datetimeFigureOut">
              <a:rPr lang="zh-CN" altLang="en-US" smtClean="0"/>
              <a:t>2023/10/5</a:t>
            </a:fld>
            <a:endParaRPr lang="zh-CN" altLang="en-US"/>
          </a:p>
        </p:txBody>
      </p:sp>
      <p:sp>
        <p:nvSpPr>
          <p:cNvPr id="6" name="页脚占位符 5">
            <a:extLst>
              <a:ext uri="{FF2B5EF4-FFF2-40B4-BE49-F238E27FC236}">
                <a16:creationId xmlns:a16="http://schemas.microsoft.com/office/drawing/2014/main" id="{EFE5B5C1-B3B2-4D10-A965-5F4DB46CEB4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0F5568B-9F7D-4DA9-9788-15E55FADDF5D}"/>
              </a:ext>
            </a:extLst>
          </p:cNvPr>
          <p:cNvSpPr>
            <a:spLocks noGrp="1"/>
          </p:cNvSpPr>
          <p:nvPr>
            <p:ph type="sldNum" sz="quarter" idx="12"/>
          </p:nvPr>
        </p:nvSpPr>
        <p:spPr/>
        <p:txBody>
          <a:bodyPr/>
          <a:lstStyle/>
          <a:p>
            <a:fld id="{C4F3DBAB-4AF8-4B02-9F62-E6497CD06C9E}" type="slidenum">
              <a:rPr lang="zh-CN" altLang="en-US" smtClean="0"/>
              <a:t>‹#›</a:t>
            </a:fld>
            <a:endParaRPr lang="zh-CN" altLang="en-US"/>
          </a:p>
        </p:txBody>
      </p:sp>
    </p:spTree>
    <p:extLst>
      <p:ext uri="{BB962C8B-B14F-4D97-AF65-F5344CB8AC3E}">
        <p14:creationId xmlns:p14="http://schemas.microsoft.com/office/powerpoint/2010/main" val="16449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C6DBD84-1A34-437B-8062-47C1F720BB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76E855B-BF52-4060-BAFF-BEA5FCC31E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5E2C83E-0A16-46F2-B1D2-7FD8395CCB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B196B9-0523-4C07-8780-491C0B9B01A1}" type="datetimeFigureOut">
              <a:rPr lang="zh-CN" altLang="en-US" smtClean="0"/>
              <a:t>2023/10/5</a:t>
            </a:fld>
            <a:endParaRPr lang="zh-CN" altLang="en-US"/>
          </a:p>
        </p:txBody>
      </p:sp>
      <p:sp>
        <p:nvSpPr>
          <p:cNvPr id="5" name="页脚占位符 4">
            <a:extLst>
              <a:ext uri="{FF2B5EF4-FFF2-40B4-BE49-F238E27FC236}">
                <a16:creationId xmlns:a16="http://schemas.microsoft.com/office/drawing/2014/main" id="{7AFB6108-5308-4146-B3F5-3963E766B8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8A60E4E-5007-4775-9C10-5E5A55B06B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F3DBAB-4AF8-4B02-9F62-E6497CD06C9E}" type="slidenum">
              <a:rPr lang="zh-CN" altLang="en-US" smtClean="0"/>
              <a:t>‹#›</a:t>
            </a:fld>
            <a:endParaRPr lang="zh-CN" altLang="en-US"/>
          </a:p>
        </p:txBody>
      </p:sp>
    </p:spTree>
    <p:extLst>
      <p:ext uri="{BB962C8B-B14F-4D97-AF65-F5344CB8AC3E}">
        <p14:creationId xmlns:p14="http://schemas.microsoft.com/office/powerpoint/2010/main" val="4030065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20BBB5-8E34-4F43-99E9-E1A93F246D03}"/>
              </a:ext>
            </a:extLst>
          </p:cNvPr>
          <p:cNvSpPr>
            <a:spLocks noGrp="1"/>
          </p:cNvSpPr>
          <p:nvPr>
            <p:ph type="ctrTitle"/>
          </p:nvPr>
        </p:nvSpPr>
        <p:spPr/>
        <p:txBody>
          <a:bodyPr/>
          <a:lstStyle/>
          <a:p>
            <a:r>
              <a:rPr lang="en-US" altLang="zh-CN" b="1" dirty="0"/>
              <a:t>Lesson 01</a:t>
            </a:r>
            <a:endParaRPr lang="zh-CN" altLang="en-US" b="1" dirty="0"/>
          </a:p>
        </p:txBody>
      </p:sp>
      <p:sp>
        <p:nvSpPr>
          <p:cNvPr id="3" name="副标题 2">
            <a:extLst>
              <a:ext uri="{FF2B5EF4-FFF2-40B4-BE49-F238E27FC236}">
                <a16:creationId xmlns:a16="http://schemas.microsoft.com/office/drawing/2014/main" id="{E5865476-5147-4E54-B6A0-B33C637D7F02}"/>
              </a:ext>
            </a:extLst>
          </p:cNvPr>
          <p:cNvSpPr>
            <a:spLocks noGrp="1"/>
          </p:cNvSpPr>
          <p:nvPr>
            <p:ph type="subTitle" idx="1"/>
          </p:nvPr>
        </p:nvSpPr>
        <p:spPr/>
        <p:txBody>
          <a:bodyPr/>
          <a:lstStyle/>
          <a:p>
            <a:r>
              <a:rPr lang="en-US" altLang="zh-CN" dirty="0"/>
              <a:t>Alpha Liu</a:t>
            </a:r>
            <a:endParaRPr lang="zh-CN" altLang="en-US" dirty="0"/>
          </a:p>
        </p:txBody>
      </p:sp>
    </p:spTree>
    <p:extLst>
      <p:ext uri="{BB962C8B-B14F-4D97-AF65-F5344CB8AC3E}">
        <p14:creationId xmlns:p14="http://schemas.microsoft.com/office/powerpoint/2010/main" val="823736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736D3A-C533-43A5-9B2B-39F7F4E6668F}"/>
              </a:ext>
            </a:extLst>
          </p:cNvPr>
          <p:cNvSpPr>
            <a:spLocks noGrp="1"/>
          </p:cNvSpPr>
          <p:nvPr>
            <p:ph type="title"/>
          </p:nvPr>
        </p:nvSpPr>
        <p:spPr/>
        <p:txBody>
          <a:bodyPr/>
          <a:lstStyle/>
          <a:p>
            <a:r>
              <a:rPr lang="zh-CN" altLang="en-US" dirty="0"/>
              <a:t>数据分布：偏态与峰度</a:t>
            </a:r>
          </a:p>
        </p:txBody>
      </p:sp>
      <p:pic>
        <p:nvPicPr>
          <p:cNvPr id="4098" name="Picture 2">
            <a:extLst>
              <a:ext uri="{FF2B5EF4-FFF2-40B4-BE49-F238E27FC236}">
                <a16:creationId xmlns:a16="http://schemas.microsoft.com/office/drawing/2014/main" id="{4C85D57E-DE55-4836-A071-1514EE8A5C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5765" y="1865790"/>
            <a:ext cx="69723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491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8" name="Picture 8" descr="机器学习中的数学（八）：卡方分布（Chi-squared Distribution） t分布（T Distribution）F分布（T Distribution）_孙ちゃん（颖）♂的博客-程序 ...">
            <a:extLst>
              <a:ext uri="{FF2B5EF4-FFF2-40B4-BE49-F238E27FC236}">
                <a16:creationId xmlns:a16="http://schemas.microsoft.com/office/drawing/2014/main" id="{0C9EA51F-6BD6-4257-BD71-262A6378BC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8345" y="3536238"/>
            <a:ext cx="4191814" cy="266189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FB3039C8-8E8F-4921-8DEA-0A11250C018D}"/>
              </a:ext>
            </a:extLst>
          </p:cNvPr>
          <p:cNvSpPr>
            <a:spLocks noGrp="1"/>
          </p:cNvSpPr>
          <p:nvPr>
            <p:ph type="title"/>
          </p:nvPr>
        </p:nvSpPr>
        <p:spPr/>
        <p:txBody>
          <a:bodyPr/>
          <a:lstStyle/>
          <a:p>
            <a:r>
              <a:rPr lang="zh-CN" altLang="en-US" dirty="0"/>
              <a:t>数据分布：分布概率</a:t>
            </a:r>
          </a:p>
        </p:txBody>
      </p:sp>
      <p:sp>
        <p:nvSpPr>
          <p:cNvPr id="3" name="内容占位符 2">
            <a:extLst>
              <a:ext uri="{FF2B5EF4-FFF2-40B4-BE49-F238E27FC236}">
                <a16:creationId xmlns:a16="http://schemas.microsoft.com/office/drawing/2014/main" id="{2A240485-2F0A-45E8-990A-1C3438E1AA66}"/>
              </a:ext>
            </a:extLst>
          </p:cNvPr>
          <p:cNvSpPr>
            <a:spLocks noGrp="1"/>
          </p:cNvSpPr>
          <p:nvPr>
            <p:ph idx="1"/>
          </p:nvPr>
        </p:nvSpPr>
        <p:spPr/>
        <p:txBody>
          <a:bodyPr/>
          <a:lstStyle/>
          <a:p>
            <a:r>
              <a:rPr lang="zh-CN" altLang="en-US" dirty="0"/>
              <a:t>正态分布与三大分布</a:t>
            </a:r>
          </a:p>
        </p:txBody>
      </p:sp>
      <p:pic>
        <p:nvPicPr>
          <p:cNvPr id="5" name="图片 4">
            <a:extLst>
              <a:ext uri="{FF2B5EF4-FFF2-40B4-BE49-F238E27FC236}">
                <a16:creationId xmlns:a16="http://schemas.microsoft.com/office/drawing/2014/main" id="{B6C71CA9-CAF2-4C44-8C30-A8F867D00057}"/>
              </a:ext>
            </a:extLst>
          </p:cNvPr>
          <p:cNvPicPr>
            <a:picLocks noChangeAspect="1"/>
          </p:cNvPicPr>
          <p:nvPr/>
        </p:nvPicPr>
        <p:blipFill>
          <a:blip r:embed="rId3"/>
          <a:stretch>
            <a:fillRect/>
          </a:stretch>
        </p:blipFill>
        <p:spPr>
          <a:xfrm>
            <a:off x="4238141" y="2304093"/>
            <a:ext cx="3342857" cy="971429"/>
          </a:xfrm>
          <a:prstGeom prst="rect">
            <a:avLst/>
          </a:prstGeom>
        </p:spPr>
      </p:pic>
      <p:pic>
        <p:nvPicPr>
          <p:cNvPr id="5124" name="Picture 4" descr="卡方分布怎么理解？ - 知乎">
            <a:extLst>
              <a:ext uri="{FF2B5EF4-FFF2-40B4-BE49-F238E27FC236}">
                <a16:creationId xmlns:a16="http://schemas.microsoft.com/office/drawing/2014/main" id="{08BB6EB0-B856-47E1-ABF7-F7C59BFF6D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466" y="3615093"/>
            <a:ext cx="3112178" cy="2509531"/>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AEDC842F-E451-4FA3-9670-0D6F2900D114}"/>
              </a:ext>
            </a:extLst>
          </p:cNvPr>
          <p:cNvSpPr txBox="1"/>
          <p:nvPr/>
        </p:nvSpPr>
        <p:spPr>
          <a:xfrm>
            <a:off x="1118366" y="6175995"/>
            <a:ext cx="1776377" cy="369332"/>
          </a:xfrm>
          <a:prstGeom prst="rect">
            <a:avLst/>
          </a:prstGeom>
          <a:noFill/>
        </p:spPr>
        <p:txBody>
          <a:bodyPr wrap="square" rtlCol="0">
            <a:spAutoFit/>
          </a:bodyPr>
          <a:lstStyle/>
          <a:p>
            <a:pPr algn="ctr"/>
            <a:r>
              <a:rPr lang="zh-CN" altLang="en-US" dirty="0"/>
              <a:t>卡方分布</a:t>
            </a:r>
          </a:p>
        </p:txBody>
      </p:sp>
      <p:pic>
        <p:nvPicPr>
          <p:cNvPr id="5126" name="Picture 6" descr="t分布 – Qtill">
            <a:extLst>
              <a:ext uri="{FF2B5EF4-FFF2-40B4-BE49-F238E27FC236}">
                <a16:creationId xmlns:a16="http://schemas.microsoft.com/office/drawing/2014/main" id="{6483E3B9-1388-4559-B24E-9B0E9BB8C0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7461" y="3429000"/>
            <a:ext cx="3674691" cy="2876366"/>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F635FD2E-38B7-45A8-B8EB-12838D6D2010}"/>
              </a:ext>
            </a:extLst>
          </p:cNvPr>
          <p:cNvSpPr txBox="1"/>
          <p:nvPr/>
        </p:nvSpPr>
        <p:spPr>
          <a:xfrm>
            <a:off x="4861799" y="6120700"/>
            <a:ext cx="1776377" cy="369332"/>
          </a:xfrm>
          <a:prstGeom prst="rect">
            <a:avLst/>
          </a:prstGeom>
          <a:noFill/>
        </p:spPr>
        <p:txBody>
          <a:bodyPr wrap="square" rtlCol="0">
            <a:spAutoFit/>
          </a:bodyPr>
          <a:lstStyle/>
          <a:p>
            <a:pPr algn="ctr"/>
            <a:r>
              <a:rPr lang="en-US" altLang="zh-CN" dirty="0"/>
              <a:t>T</a:t>
            </a:r>
            <a:r>
              <a:rPr lang="zh-CN" altLang="en-US" dirty="0"/>
              <a:t>分布</a:t>
            </a:r>
          </a:p>
        </p:txBody>
      </p:sp>
      <p:sp>
        <p:nvSpPr>
          <p:cNvPr id="12" name="文本框 11">
            <a:extLst>
              <a:ext uri="{FF2B5EF4-FFF2-40B4-BE49-F238E27FC236}">
                <a16:creationId xmlns:a16="http://schemas.microsoft.com/office/drawing/2014/main" id="{6F57F7B0-2DEE-47FE-8FB0-AC49F4EBE120}"/>
              </a:ext>
            </a:extLst>
          </p:cNvPr>
          <p:cNvSpPr txBox="1"/>
          <p:nvPr/>
        </p:nvSpPr>
        <p:spPr>
          <a:xfrm>
            <a:off x="8921457" y="6120700"/>
            <a:ext cx="1776377" cy="369332"/>
          </a:xfrm>
          <a:prstGeom prst="rect">
            <a:avLst/>
          </a:prstGeom>
          <a:noFill/>
        </p:spPr>
        <p:txBody>
          <a:bodyPr wrap="square" rtlCol="0">
            <a:spAutoFit/>
          </a:bodyPr>
          <a:lstStyle/>
          <a:p>
            <a:pPr algn="ctr"/>
            <a:r>
              <a:rPr lang="en-US" altLang="zh-CN" dirty="0"/>
              <a:t>F</a:t>
            </a:r>
            <a:r>
              <a:rPr lang="zh-CN" altLang="en-US" dirty="0"/>
              <a:t>分布</a:t>
            </a:r>
          </a:p>
        </p:txBody>
      </p:sp>
    </p:spTree>
    <p:extLst>
      <p:ext uri="{BB962C8B-B14F-4D97-AF65-F5344CB8AC3E}">
        <p14:creationId xmlns:p14="http://schemas.microsoft.com/office/powerpoint/2010/main" val="1748052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162231-9D3D-491D-B8EE-1F37894C5041}"/>
              </a:ext>
            </a:extLst>
          </p:cNvPr>
          <p:cNvSpPr>
            <a:spLocks noGrp="1"/>
          </p:cNvSpPr>
          <p:nvPr>
            <p:ph type="title"/>
          </p:nvPr>
        </p:nvSpPr>
        <p:spPr/>
        <p:txBody>
          <a:bodyPr/>
          <a:lstStyle/>
          <a:p>
            <a:r>
              <a:rPr lang="zh-CN" altLang="en-US" dirty="0"/>
              <a:t>抽样理论</a:t>
            </a:r>
          </a:p>
        </p:txBody>
      </p:sp>
      <p:sp>
        <p:nvSpPr>
          <p:cNvPr id="3" name="内容占位符 2">
            <a:extLst>
              <a:ext uri="{FF2B5EF4-FFF2-40B4-BE49-F238E27FC236}">
                <a16:creationId xmlns:a16="http://schemas.microsoft.com/office/drawing/2014/main" id="{03FF0211-E560-4AC3-9578-695C13A3EFD3}"/>
              </a:ext>
            </a:extLst>
          </p:cNvPr>
          <p:cNvSpPr>
            <a:spLocks noGrp="1"/>
          </p:cNvSpPr>
          <p:nvPr>
            <p:ph idx="1"/>
          </p:nvPr>
        </p:nvSpPr>
        <p:spPr/>
        <p:txBody>
          <a:bodyPr/>
          <a:lstStyle/>
          <a:p>
            <a:r>
              <a:rPr lang="zh-CN" altLang="en-US" dirty="0"/>
              <a:t>抽样误差与精度</a:t>
            </a:r>
          </a:p>
        </p:txBody>
      </p:sp>
    </p:spTree>
    <p:extLst>
      <p:ext uri="{BB962C8B-B14F-4D97-AF65-F5344CB8AC3E}">
        <p14:creationId xmlns:p14="http://schemas.microsoft.com/office/powerpoint/2010/main" val="1973101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30A3B-BADE-4903-B79F-42E58D7F9C52}"/>
              </a:ext>
            </a:extLst>
          </p:cNvPr>
          <p:cNvSpPr>
            <a:spLocks noGrp="1"/>
          </p:cNvSpPr>
          <p:nvPr>
            <p:ph type="title"/>
          </p:nvPr>
        </p:nvSpPr>
        <p:spPr/>
        <p:txBody>
          <a:bodyPr/>
          <a:lstStyle/>
          <a:p>
            <a:r>
              <a:rPr lang="zh-CN" altLang="en-US" dirty="0"/>
              <a:t>数据分类</a:t>
            </a:r>
          </a:p>
        </p:txBody>
      </p:sp>
      <p:pic>
        <p:nvPicPr>
          <p:cNvPr id="5" name="图片 4">
            <a:extLst>
              <a:ext uri="{FF2B5EF4-FFF2-40B4-BE49-F238E27FC236}">
                <a16:creationId xmlns:a16="http://schemas.microsoft.com/office/drawing/2014/main" id="{D77C8773-876B-4B90-AE36-6DD1C94FCE86}"/>
              </a:ext>
            </a:extLst>
          </p:cNvPr>
          <p:cNvPicPr>
            <a:picLocks noChangeAspect="1"/>
          </p:cNvPicPr>
          <p:nvPr/>
        </p:nvPicPr>
        <p:blipFill>
          <a:blip r:embed="rId2"/>
          <a:stretch>
            <a:fillRect/>
          </a:stretch>
        </p:blipFill>
        <p:spPr>
          <a:xfrm>
            <a:off x="1379901" y="2048188"/>
            <a:ext cx="7780952" cy="3542857"/>
          </a:xfrm>
          <a:prstGeom prst="rect">
            <a:avLst/>
          </a:prstGeom>
        </p:spPr>
      </p:pic>
    </p:spTree>
    <p:extLst>
      <p:ext uri="{BB962C8B-B14F-4D97-AF65-F5344CB8AC3E}">
        <p14:creationId xmlns:p14="http://schemas.microsoft.com/office/powerpoint/2010/main" val="2291023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0F046-1F38-4E6B-BCBD-7CC55333FAE7}"/>
              </a:ext>
            </a:extLst>
          </p:cNvPr>
          <p:cNvSpPr>
            <a:spLocks noGrp="1"/>
          </p:cNvSpPr>
          <p:nvPr>
            <p:ph type="title"/>
          </p:nvPr>
        </p:nvSpPr>
        <p:spPr/>
        <p:txBody>
          <a:bodyPr/>
          <a:lstStyle/>
          <a:p>
            <a:r>
              <a:rPr lang="zh-CN" altLang="en-US" dirty="0"/>
              <a:t>异常值分析</a:t>
            </a:r>
          </a:p>
        </p:txBody>
      </p:sp>
      <p:sp>
        <p:nvSpPr>
          <p:cNvPr id="3" name="内容占位符 2">
            <a:extLst>
              <a:ext uri="{FF2B5EF4-FFF2-40B4-BE49-F238E27FC236}">
                <a16:creationId xmlns:a16="http://schemas.microsoft.com/office/drawing/2014/main" id="{9624F617-7B5A-412C-A23D-4D0DAF85E787}"/>
              </a:ext>
            </a:extLst>
          </p:cNvPr>
          <p:cNvSpPr>
            <a:spLocks noGrp="1"/>
          </p:cNvSpPr>
          <p:nvPr>
            <p:ph idx="1"/>
          </p:nvPr>
        </p:nvSpPr>
        <p:spPr/>
        <p:txBody>
          <a:bodyPr/>
          <a:lstStyle/>
          <a:p>
            <a:r>
              <a:rPr lang="zh-CN" altLang="en-US" dirty="0"/>
              <a:t>连续异常值</a:t>
            </a:r>
            <a:endParaRPr lang="en-US" altLang="zh-CN" dirty="0"/>
          </a:p>
          <a:p>
            <a:r>
              <a:rPr lang="zh-CN" altLang="en-US" dirty="0"/>
              <a:t>离散异常值</a:t>
            </a:r>
            <a:endParaRPr lang="en-US" altLang="zh-CN" dirty="0"/>
          </a:p>
          <a:p>
            <a:r>
              <a:rPr lang="zh-CN" altLang="en-US" dirty="0"/>
              <a:t>知识异常值</a:t>
            </a:r>
          </a:p>
        </p:txBody>
      </p:sp>
    </p:spTree>
    <p:extLst>
      <p:ext uri="{BB962C8B-B14F-4D97-AF65-F5344CB8AC3E}">
        <p14:creationId xmlns:p14="http://schemas.microsoft.com/office/powerpoint/2010/main" val="811893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Plotly | crunchbase">
            <a:extLst>
              <a:ext uri="{FF2B5EF4-FFF2-40B4-BE49-F238E27FC236}">
                <a16:creationId xmlns:a16="http://schemas.microsoft.com/office/drawing/2014/main" id="{BB9DB1B3-4C69-49A1-995F-E2222F4EBA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6134" y="2338344"/>
            <a:ext cx="1561428" cy="1736019"/>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C9636D51-A676-4C31-AA55-23C340FCFA5D}"/>
              </a:ext>
            </a:extLst>
          </p:cNvPr>
          <p:cNvSpPr>
            <a:spLocks noGrp="1"/>
          </p:cNvSpPr>
          <p:nvPr>
            <p:ph type="title"/>
          </p:nvPr>
        </p:nvSpPr>
        <p:spPr/>
        <p:txBody>
          <a:bodyPr/>
          <a:lstStyle/>
          <a:p>
            <a:r>
              <a:rPr lang="zh-CN" altLang="en-US"/>
              <a:t>可视化</a:t>
            </a:r>
          </a:p>
        </p:txBody>
      </p:sp>
      <p:sp>
        <p:nvSpPr>
          <p:cNvPr id="3" name="内容占位符 2">
            <a:extLst>
              <a:ext uri="{FF2B5EF4-FFF2-40B4-BE49-F238E27FC236}">
                <a16:creationId xmlns:a16="http://schemas.microsoft.com/office/drawing/2014/main" id="{692090CA-1138-4565-834F-B347DCDFFCFD}"/>
              </a:ext>
            </a:extLst>
          </p:cNvPr>
          <p:cNvSpPr>
            <a:spLocks noGrp="1"/>
          </p:cNvSpPr>
          <p:nvPr>
            <p:ph idx="1"/>
          </p:nvPr>
        </p:nvSpPr>
        <p:spPr>
          <a:xfrm>
            <a:off x="838200" y="1917577"/>
            <a:ext cx="10515600" cy="3638326"/>
          </a:xfrm>
        </p:spPr>
        <p:txBody>
          <a:bodyPr/>
          <a:lstStyle/>
          <a:p>
            <a:r>
              <a:rPr lang="en-US" altLang="zh-CN" dirty="0"/>
              <a:t>Matplotlib</a:t>
            </a:r>
          </a:p>
          <a:p>
            <a:r>
              <a:rPr lang="en-US" altLang="zh-CN" dirty="0"/>
              <a:t>Seaborn</a:t>
            </a:r>
          </a:p>
          <a:p>
            <a:r>
              <a:rPr lang="en-US" altLang="zh-CN" dirty="0" err="1"/>
              <a:t>Plotly</a:t>
            </a:r>
            <a:endParaRPr lang="zh-CN" altLang="en-US" dirty="0"/>
          </a:p>
        </p:txBody>
      </p:sp>
      <p:pic>
        <p:nvPicPr>
          <p:cNvPr id="6" name="图片 5">
            <a:extLst>
              <a:ext uri="{FF2B5EF4-FFF2-40B4-BE49-F238E27FC236}">
                <a16:creationId xmlns:a16="http://schemas.microsoft.com/office/drawing/2014/main" id="{7FE3BD49-A419-4FAB-8C5A-77F062D9329A}"/>
              </a:ext>
            </a:extLst>
          </p:cNvPr>
          <p:cNvPicPr>
            <a:picLocks noChangeAspect="1"/>
          </p:cNvPicPr>
          <p:nvPr/>
        </p:nvPicPr>
        <p:blipFill>
          <a:blip r:embed="rId3"/>
          <a:stretch>
            <a:fillRect/>
          </a:stretch>
        </p:blipFill>
        <p:spPr>
          <a:xfrm>
            <a:off x="4698089" y="3398522"/>
            <a:ext cx="3648075" cy="935404"/>
          </a:xfrm>
          <a:prstGeom prst="rect">
            <a:avLst/>
          </a:prstGeom>
        </p:spPr>
      </p:pic>
      <p:pic>
        <p:nvPicPr>
          <p:cNvPr id="1030" name="Picture 6" descr="Matplotlib 的图像结果">
            <a:extLst>
              <a:ext uri="{FF2B5EF4-FFF2-40B4-BE49-F238E27FC236}">
                <a16:creationId xmlns:a16="http://schemas.microsoft.com/office/drawing/2014/main" id="{58D7A6F4-CEA0-4EB7-9BA2-14ED0AB0DC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6866" y="2135225"/>
            <a:ext cx="3648075" cy="79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9984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D7EE6-0929-4DEC-B428-9518D3BC0F52}"/>
              </a:ext>
            </a:extLst>
          </p:cNvPr>
          <p:cNvSpPr>
            <a:spLocks noGrp="1"/>
          </p:cNvSpPr>
          <p:nvPr>
            <p:ph type="title"/>
          </p:nvPr>
        </p:nvSpPr>
        <p:spPr/>
        <p:txBody>
          <a:bodyPr/>
          <a:lstStyle/>
          <a:p>
            <a:r>
              <a:rPr lang="zh-CN" altLang="en-US" dirty="0"/>
              <a:t>假设检验</a:t>
            </a:r>
          </a:p>
        </p:txBody>
      </p:sp>
      <p:sp>
        <p:nvSpPr>
          <p:cNvPr id="5" name="文本框 4">
            <a:extLst>
              <a:ext uri="{FF2B5EF4-FFF2-40B4-BE49-F238E27FC236}">
                <a16:creationId xmlns:a16="http://schemas.microsoft.com/office/drawing/2014/main" id="{73210DDF-FCB3-469B-BF5E-6919835E498B}"/>
              </a:ext>
            </a:extLst>
          </p:cNvPr>
          <p:cNvSpPr txBox="1"/>
          <p:nvPr/>
        </p:nvSpPr>
        <p:spPr>
          <a:xfrm>
            <a:off x="5133514" y="5637320"/>
            <a:ext cx="6094520" cy="369332"/>
          </a:xfrm>
          <a:prstGeom prst="rect">
            <a:avLst/>
          </a:prstGeom>
          <a:noFill/>
        </p:spPr>
        <p:txBody>
          <a:bodyPr wrap="square">
            <a:spAutoFit/>
          </a:bodyPr>
          <a:lstStyle/>
          <a:p>
            <a:r>
              <a:rPr lang="en-US" altLang="zh-CN" b="0" i="0" dirty="0">
                <a:effectLst/>
                <a:latin typeface="-apple-system"/>
              </a:rPr>
              <a:t>t</a:t>
            </a:r>
            <a:r>
              <a:rPr lang="zh-CN" altLang="en-US" b="0" i="0" dirty="0">
                <a:effectLst/>
                <a:latin typeface="-apple-system"/>
              </a:rPr>
              <a:t>值的计算公式为：</a:t>
            </a:r>
            <a:r>
              <a:rPr lang="en-US" altLang="zh-CN" b="0" i="0" dirty="0">
                <a:effectLst/>
                <a:latin typeface="-apple-system"/>
              </a:rPr>
              <a:t>t = (</a:t>
            </a:r>
            <a:r>
              <a:rPr lang="zh-CN" altLang="en-US" b="0" i="0" dirty="0">
                <a:effectLst/>
                <a:latin typeface="-apple-system"/>
              </a:rPr>
              <a:t>样本均值 </a:t>
            </a:r>
            <a:r>
              <a:rPr lang="en-US" altLang="zh-CN" b="0" i="0" dirty="0">
                <a:effectLst/>
                <a:latin typeface="-apple-system"/>
              </a:rPr>
              <a:t>- </a:t>
            </a:r>
            <a:r>
              <a:rPr lang="zh-CN" altLang="en-US" b="0" i="0" dirty="0">
                <a:effectLst/>
                <a:latin typeface="-apple-system"/>
              </a:rPr>
              <a:t>总体假设值</a:t>
            </a:r>
            <a:r>
              <a:rPr lang="en-US" altLang="zh-CN" b="0" i="0" dirty="0">
                <a:effectLst/>
                <a:latin typeface="-apple-system"/>
              </a:rPr>
              <a:t>) / (</a:t>
            </a:r>
            <a:r>
              <a:rPr lang="zh-CN" altLang="en-US" b="0" i="0" dirty="0">
                <a:effectLst/>
                <a:latin typeface="-apple-system"/>
              </a:rPr>
              <a:t>标准误差</a:t>
            </a:r>
            <a:r>
              <a:rPr lang="en-US" altLang="zh-CN" b="0" i="0" dirty="0">
                <a:effectLst/>
                <a:latin typeface="-apple-system"/>
              </a:rPr>
              <a:t>)</a:t>
            </a:r>
            <a:endParaRPr lang="zh-CN" altLang="en-US" dirty="0"/>
          </a:p>
        </p:txBody>
      </p:sp>
      <p:pic>
        <p:nvPicPr>
          <p:cNvPr id="11" name="图片 10">
            <a:extLst>
              <a:ext uri="{FF2B5EF4-FFF2-40B4-BE49-F238E27FC236}">
                <a16:creationId xmlns:a16="http://schemas.microsoft.com/office/drawing/2014/main" id="{4A5BCB38-F183-45F8-BB60-5D17BFC46493}"/>
              </a:ext>
            </a:extLst>
          </p:cNvPr>
          <p:cNvPicPr>
            <a:picLocks noChangeAspect="1"/>
          </p:cNvPicPr>
          <p:nvPr/>
        </p:nvPicPr>
        <p:blipFill>
          <a:blip r:embed="rId2"/>
          <a:stretch>
            <a:fillRect/>
          </a:stretch>
        </p:blipFill>
        <p:spPr>
          <a:xfrm>
            <a:off x="1622837" y="1690688"/>
            <a:ext cx="8577606" cy="3499920"/>
          </a:xfrm>
          <a:prstGeom prst="rect">
            <a:avLst/>
          </a:prstGeom>
        </p:spPr>
      </p:pic>
    </p:spTree>
    <p:extLst>
      <p:ext uri="{BB962C8B-B14F-4D97-AF65-F5344CB8AC3E}">
        <p14:creationId xmlns:p14="http://schemas.microsoft.com/office/powerpoint/2010/main" val="2677828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F2E9AF-7668-4F92-A63E-EC359C9EF3C5}"/>
              </a:ext>
            </a:extLst>
          </p:cNvPr>
          <p:cNvSpPr>
            <a:spLocks noGrp="1"/>
          </p:cNvSpPr>
          <p:nvPr>
            <p:ph type="title"/>
          </p:nvPr>
        </p:nvSpPr>
        <p:spPr/>
        <p:txBody>
          <a:bodyPr/>
          <a:lstStyle/>
          <a:p>
            <a:r>
              <a:rPr lang="zh-CN" altLang="en-US" dirty="0"/>
              <a:t>假设检验</a:t>
            </a:r>
          </a:p>
        </p:txBody>
      </p:sp>
      <p:sp>
        <p:nvSpPr>
          <p:cNvPr id="3" name="内容占位符 2">
            <a:extLst>
              <a:ext uri="{FF2B5EF4-FFF2-40B4-BE49-F238E27FC236}">
                <a16:creationId xmlns:a16="http://schemas.microsoft.com/office/drawing/2014/main" id="{CBC3E777-D739-4E68-B64D-0E0D3E729DDF}"/>
              </a:ext>
            </a:extLst>
          </p:cNvPr>
          <p:cNvSpPr>
            <a:spLocks noGrp="1"/>
          </p:cNvSpPr>
          <p:nvPr>
            <p:ph idx="1"/>
          </p:nvPr>
        </p:nvSpPr>
        <p:spPr/>
        <p:txBody>
          <a:bodyPr>
            <a:normAutofit fontScale="55000" lnSpcReduction="20000"/>
          </a:bodyPr>
          <a:lstStyle/>
          <a:p>
            <a:pPr algn="l">
              <a:buFont typeface="+mj-lt"/>
              <a:buAutoNum type="arabicPeriod"/>
            </a:pPr>
            <a:r>
              <a:rPr lang="zh-CN" altLang="en-US" b="0" i="0" dirty="0">
                <a:effectLst/>
                <a:latin typeface="-apple-system"/>
              </a:rPr>
              <a:t>建立假设：</a:t>
            </a:r>
          </a:p>
          <a:p>
            <a:pPr marL="742950" lvl="1" indent="-285750" algn="l">
              <a:buFont typeface="+mj-lt"/>
              <a:buAutoNum type="arabicPeriod"/>
            </a:pPr>
            <a:r>
              <a:rPr lang="zh-CN" altLang="en-US" b="0" i="0" dirty="0">
                <a:effectLst/>
                <a:latin typeface="-apple-system"/>
              </a:rPr>
              <a:t>零假设（</a:t>
            </a:r>
            <a:r>
              <a:rPr lang="en-US" altLang="zh-CN" b="0" i="0" dirty="0">
                <a:effectLst/>
                <a:latin typeface="-apple-system"/>
              </a:rPr>
              <a:t>H0</a:t>
            </a:r>
            <a:r>
              <a:rPr lang="zh-CN" altLang="en-US" b="0" i="0" dirty="0">
                <a:effectLst/>
                <a:latin typeface="-apple-system"/>
              </a:rPr>
              <a:t>）：样本的均值与总体均值之间没有显著差异。</a:t>
            </a:r>
          </a:p>
          <a:p>
            <a:pPr marL="742950" lvl="1" indent="-285750" algn="l">
              <a:buFont typeface="+mj-lt"/>
              <a:buAutoNum type="arabicPeriod"/>
            </a:pPr>
            <a:r>
              <a:rPr lang="zh-CN" altLang="en-US" b="0" i="0" dirty="0">
                <a:effectLst/>
                <a:latin typeface="-apple-system"/>
              </a:rPr>
              <a:t>备择假设（</a:t>
            </a:r>
            <a:r>
              <a:rPr lang="en-US" altLang="zh-CN" b="0" i="0" dirty="0">
                <a:effectLst/>
                <a:latin typeface="-apple-system"/>
              </a:rPr>
              <a:t>H1</a:t>
            </a:r>
            <a:r>
              <a:rPr lang="zh-CN" altLang="en-US" b="0" i="0" dirty="0">
                <a:effectLst/>
                <a:latin typeface="-apple-system"/>
              </a:rPr>
              <a:t>）：样本的均值与总体均值之间存在显著差异。</a:t>
            </a:r>
          </a:p>
          <a:p>
            <a:pPr algn="l">
              <a:buFont typeface="+mj-lt"/>
              <a:buAutoNum type="arabicPeriod"/>
            </a:pPr>
            <a:r>
              <a:rPr lang="zh-CN" altLang="en-US" b="0" i="0" dirty="0">
                <a:effectLst/>
                <a:latin typeface="-apple-system"/>
              </a:rPr>
              <a:t>收集数据：</a:t>
            </a:r>
          </a:p>
          <a:p>
            <a:pPr marL="742950" lvl="1" indent="-285750" algn="l">
              <a:buFont typeface="+mj-lt"/>
              <a:buAutoNum type="arabicPeriod"/>
            </a:pPr>
            <a:r>
              <a:rPr lang="zh-CN" altLang="en-US" b="0" i="0" dirty="0">
                <a:effectLst/>
                <a:latin typeface="-apple-system"/>
              </a:rPr>
              <a:t>收集一个样本的数据，该样本是从总体中随机抽取的，并且满足独立性和随机性的要求。</a:t>
            </a:r>
          </a:p>
          <a:p>
            <a:pPr algn="l">
              <a:buFont typeface="+mj-lt"/>
              <a:buAutoNum type="arabicPeriod"/>
            </a:pPr>
            <a:r>
              <a:rPr lang="zh-CN" altLang="en-US" b="0" i="0" dirty="0">
                <a:effectLst/>
                <a:latin typeface="-apple-system"/>
              </a:rPr>
              <a:t>计算样本统计量：</a:t>
            </a:r>
          </a:p>
          <a:p>
            <a:pPr marL="742950" lvl="1" indent="-285750" algn="l">
              <a:buFont typeface="+mj-lt"/>
              <a:buAutoNum type="arabicPeriod"/>
            </a:pPr>
            <a:r>
              <a:rPr lang="zh-CN" altLang="en-US" b="0" i="0" dirty="0">
                <a:effectLst/>
                <a:latin typeface="-apple-system"/>
              </a:rPr>
              <a:t>计算样本的均值（</a:t>
            </a:r>
            <a:r>
              <a:rPr lang="en-US" altLang="zh-CN" b="0" i="0" dirty="0">
                <a:effectLst/>
                <a:latin typeface="-apple-system"/>
              </a:rPr>
              <a:t>X̄</a:t>
            </a:r>
            <a:r>
              <a:rPr lang="zh-CN" altLang="en-US" b="0" i="0" dirty="0">
                <a:effectLst/>
                <a:latin typeface="-apple-system"/>
              </a:rPr>
              <a:t>）和标准差（</a:t>
            </a:r>
            <a:r>
              <a:rPr lang="en-US" altLang="zh-CN" b="0" i="0" dirty="0">
                <a:effectLst/>
                <a:latin typeface="-apple-system"/>
              </a:rPr>
              <a:t>S</a:t>
            </a:r>
            <a:r>
              <a:rPr lang="zh-CN" altLang="en-US" b="0" i="0" dirty="0">
                <a:effectLst/>
                <a:latin typeface="-apple-system"/>
              </a:rPr>
              <a:t>）。</a:t>
            </a:r>
          </a:p>
          <a:p>
            <a:pPr algn="l">
              <a:buFont typeface="+mj-lt"/>
              <a:buAutoNum type="arabicPeriod"/>
            </a:pPr>
            <a:r>
              <a:rPr lang="zh-CN" altLang="en-US" b="0" i="0" dirty="0">
                <a:effectLst/>
                <a:latin typeface="-apple-system"/>
              </a:rPr>
              <a:t>计算标准误差：</a:t>
            </a:r>
          </a:p>
          <a:p>
            <a:pPr marL="742950" lvl="1" indent="-285750" algn="l">
              <a:buFont typeface="+mj-lt"/>
              <a:buAutoNum type="arabicPeriod"/>
            </a:pPr>
            <a:r>
              <a:rPr lang="zh-CN" altLang="en-US" b="0" i="0" dirty="0">
                <a:effectLst/>
                <a:latin typeface="-apple-system"/>
              </a:rPr>
              <a:t>标准误差表示样本均值的不确定性，它的计算公式为：</a:t>
            </a:r>
            <a:r>
              <a:rPr lang="en-US" altLang="zh-CN" b="0" i="0" dirty="0">
                <a:effectLst/>
                <a:latin typeface="-apple-system"/>
              </a:rPr>
              <a:t>SE = S / √n</a:t>
            </a:r>
            <a:r>
              <a:rPr lang="zh-CN" altLang="en-US" b="0" i="0" dirty="0">
                <a:effectLst/>
                <a:latin typeface="-apple-system"/>
              </a:rPr>
              <a:t>，其中</a:t>
            </a:r>
            <a:r>
              <a:rPr lang="en-US" altLang="zh-CN" b="0" i="0" dirty="0">
                <a:effectLst/>
                <a:latin typeface="-apple-system"/>
              </a:rPr>
              <a:t>n</a:t>
            </a:r>
            <a:r>
              <a:rPr lang="zh-CN" altLang="en-US" b="0" i="0" dirty="0">
                <a:effectLst/>
                <a:latin typeface="-apple-system"/>
              </a:rPr>
              <a:t>是样本的大小。</a:t>
            </a:r>
          </a:p>
          <a:p>
            <a:pPr algn="l">
              <a:buFont typeface="+mj-lt"/>
              <a:buAutoNum type="arabicPeriod"/>
            </a:pPr>
            <a:r>
              <a:rPr lang="zh-CN" altLang="en-US" b="0" i="0" dirty="0">
                <a:effectLst/>
                <a:latin typeface="-apple-system"/>
              </a:rPr>
              <a:t>计算</a:t>
            </a:r>
            <a:r>
              <a:rPr lang="en-US" altLang="zh-CN" b="0" i="0" dirty="0">
                <a:effectLst/>
                <a:latin typeface="-apple-system"/>
              </a:rPr>
              <a:t>t</a:t>
            </a:r>
            <a:r>
              <a:rPr lang="zh-CN" altLang="en-US" b="0" i="0" dirty="0">
                <a:effectLst/>
                <a:latin typeface="-apple-system"/>
              </a:rPr>
              <a:t>值：</a:t>
            </a:r>
          </a:p>
          <a:p>
            <a:pPr marL="742950" lvl="1" indent="-285750" algn="l">
              <a:buFont typeface="+mj-lt"/>
              <a:buAutoNum type="arabicPeriod"/>
            </a:pPr>
            <a:r>
              <a:rPr lang="zh-CN" altLang="en-US" b="0" i="0" dirty="0">
                <a:effectLst/>
                <a:latin typeface="-apple-system"/>
              </a:rPr>
              <a:t>计算</a:t>
            </a:r>
            <a:r>
              <a:rPr lang="en-US" altLang="zh-CN" b="0" i="0" dirty="0">
                <a:effectLst/>
                <a:latin typeface="-apple-system"/>
              </a:rPr>
              <a:t>t</a:t>
            </a:r>
            <a:r>
              <a:rPr lang="zh-CN" altLang="en-US" b="0" i="0" dirty="0">
                <a:effectLst/>
                <a:latin typeface="-apple-system"/>
              </a:rPr>
              <a:t>值，它衡量样本均值与总体均值之间的差异相对于标准误差的程度。计算公式为：</a:t>
            </a:r>
            <a:r>
              <a:rPr lang="en-US" altLang="zh-CN" b="0" i="0" dirty="0">
                <a:effectLst/>
                <a:latin typeface="-apple-system"/>
              </a:rPr>
              <a:t>t = (X̄ - μ) / SE</a:t>
            </a:r>
            <a:r>
              <a:rPr lang="zh-CN" altLang="en-US" b="0" i="0" dirty="0">
                <a:effectLst/>
                <a:latin typeface="-apple-system"/>
              </a:rPr>
              <a:t>，其中</a:t>
            </a:r>
            <a:r>
              <a:rPr lang="en-US" altLang="zh-CN" b="0" i="0" dirty="0">
                <a:effectLst/>
                <a:latin typeface="-apple-system"/>
              </a:rPr>
              <a:t>μ</a:t>
            </a:r>
            <a:r>
              <a:rPr lang="zh-CN" altLang="en-US" b="0" i="0" dirty="0">
                <a:effectLst/>
                <a:latin typeface="-apple-system"/>
              </a:rPr>
              <a:t>是总体均值。</a:t>
            </a:r>
          </a:p>
          <a:p>
            <a:pPr algn="l">
              <a:buFont typeface="+mj-lt"/>
              <a:buAutoNum type="arabicPeriod"/>
            </a:pPr>
            <a:r>
              <a:rPr lang="zh-CN" altLang="en-US" b="0" i="0" dirty="0">
                <a:effectLst/>
                <a:latin typeface="-apple-system"/>
              </a:rPr>
              <a:t>计算</a:t>
            </a:r>
            <a:r>
              <a:rPr lang="en-US" altLang="zh-CN" b="0" i="0" dirty="0">
                <a:effectLst/>
                <a:latin typeface="-apple-system"/>
              </a:rPr>
              <a:t>p</a:t>
            </a:r>
            <a:r>
              <a:rPr lang="zh-CN" altLang="en-US" b="0" i="0" dirty="0">
                <a:effectLst/>
                <a:latin typeface="-apple-system"/>
              </a:rPr>
              <a:t>值：</a:t>
            </a:r>
          </a:p>
          <a:p>
            <a:pPr marL="742950" lvl="1" indent="-285750" algn="l">
              <a:buFont typeface="+mj-lt"/>
              <a:buAutoNum type="arabicPeriod"/>
            </a:pPr>
            <a:r>
              <a:rPr lang="zh-CN" altLang="en-US" b="0" i="0" dirty="0">
                <a:effectLst/>
                <a:latin typeface="-apple-system"/>
              </a:rPr>
              <a:t>根据计算得到的</a:t>
            </a:r>
            <a:r>
              <a:rPr lang="en-US" altLang="zh-CN" b="0" i="0" dirty="0">
                <a:effectLst/>
                <a:latin typeface="-apple-system"/>
              </a:rPr>
              <a:t>t</a:t>
            </a:r>
            <a:r>
              <a:rPr lang="zh-CN" altLang="en-US" b="0" i="0" dirty="0">
                <a:effectLst/>
                <a:latin typeface="-apple-system"/>
              </a:rPr>
              <a:t>值和自由度（</a:t>
            </a:r>
            <a:r>
              <a:rPr lang="en-US" altLang="zh-CN" b="0" i="0" dirty="0">
                <a:effectLst/>
                <a:latin typeface="-apple-system"/>
              </a:rPr>
              <a:t>df = n - 1</a:t>
            </a:r>
            <a:r>
              <a:rPr lang="zh-CN" altLang="en-US" b="0" i="0" dirty="0">
                <a:effectLst/>
                <a:latin typeface="-apple-system"/>
              </a:rPr>
              <a:t>），使用</a:t>
            </a:r>
            <a:r>
              <a:rPr lang="en-US" altLang="zh-CN" b="0" i="0" dirty="0">
                <a:effectLst/>
                <a:latin typeface="-apple-system"/>
              </a:rPr>
              <a:t>t</a:t>
            </a:r>
            <a:r>
              <a:rPr lang="zh-CN" altLang="en-US" b="0" i="0" dirty="0">
                <a:effectLst/>
                <a:latin typeface="-apple-system"/>
              </a:rPr>
              <a:t>分布表或统计软件计算得到</a:t>
            </a:r>
            <a:r>
              <a:rPr lang="en-US" altLang="zh-CN" b="0" i="0" dirty="0">
                <a:effectLst/>
                <a:latin typeface="-apple-system"/>
              </a:rPr>
              <a:t>p</a:t>
            </a:r>
            <a:r>
              <a:rPr lang="zh-CN" altLang="en-US" b="0" i="0" dirty="0">
                <a:effectLst/>
                <a:latin typeface="-apple-system"/>
              </a:rPr>
              <a:t>值。</a:t>
            </a:r>
            <a:r>
              <a:rPr lang="en-US" altLang="zh-CN" b="0" i="0" dirty="0">
                <a:effectLst/>
                <a:latin typeface="-apple-system"/>
              </a:rPr>
              <a:t>p</a:t>
            </a:r>
            <a:r>
              <a:rPr lang="zh-CN" altLang="en-US" b="0" i="0" dirty="0">
                <a:effectLst/>
                <a:latin typeface="-apple-system"/>
              </a:rPr>
              <a:t>值表示在零假设为真的情况下，观察到与样本数据一样或更极端的结果出现的概率。</a:t>
            </a:r>
          </a:p>
          <a:p>
            <a:pPr algn="l">
              <a:buFont typeface="+mj-lt"/>
              <a:buAutoNum type="arabicPeriod"/>
            </a:pPr>
            <a:r>
              <a:rPr lang="zh-CN" altLang="en-US" b="0" i="0" dirty="0">
                <a:effectLst/>
                <a:latin typeface="-apple-system"/>
              </a:rPr>
              <a:t>做出决策：</a:t>
            </a:r>
          </a:p>
          <a:p>
            <a:pPr marL="742950" lvl="1" indent="-285750" algn="l">
              <a:buFont typeface="+mj-lt"/>
              <a:buAutoNum type="arabicPeriod"/>
            </a:pPr>
            <a:r>
              <a:rPr lang="zh-CN" altLang="en-US" b="0" i="0" dirty="0">
                <a:effectLst/>
                <a:latin typeface="-apple-system"/>
              </a:rPr>
              <a:t>将计算得到的</a:t>
            </a:r>
            <a:r>
              <a:rPr lang="en-US" altLang="zh-CN" b="0" i="0" dirty="0">
                <a:effectLst/>
                <a:latin typeface="-apple-system"/>
              </a:rPr>
              <a:t>p</a:t>
            </a:r>
            <a:r>
              <a:rPr lang="zh-CN" altLang="en-US" b="0" i="0" dirty="0">
                <a:effectLst/>
                <a:latin typeface="-apple-system"/>
              </a:rPr>
              <a:t>值与事先设定的显著性水平（通常是</a:t>
            </a:r>
            <a:r>
              <a:rPr lang="en-US" altLang="zh-CN" b="0" i="0" dirty="0">
                <a:effectLst/>
                <a:latin typeface="-apple-system"/>
              </a:rPr>
              <a:t>α</a:t>
            </a:r>
            <a:r>
              <a:rPr lang="zh-CN" altLang="en-US" b="0" i="0" dirty="0">
                <a:effectLst/>
                <a:latin typeface="-apple-system"/>
              </a:rPr>
              <a:t>值）进行比较。</a:t>
            </a:r>
          </a:p>
          <a:p>
            <a:pPr marL="742950" lvl="1" indent="-285750" algn="l">
              <a:buFont typeface="+mj-lt"/>
              <a:buAutoNum type="arabicPeriod"/>
            </a:pPr>
            <a:r>
              <a:rPr lang="zh-CN" altLang="en-US" b="0" i="0" dirty="0">
                <a:effectLst/>
                <a:latin typeface="-apple-system"/>
              </a:rPr>
              <a:t>如果</a:t>
            </a:r>
            <a:r>
              <a:rPr lang="en-US" altLang="zh-CN" b="0" i="0" dirty="0">
                <a:effectLst/>
                <a:latin typeface="-apple-system"/>
              </a:rPr>
              <a:t>p</a:t>
            </a:r>
            <a:r>
              <a:rPr lang="zh-CN" altLang="en-US" b="0" i="0" dirty="0">
                <a:effectLst/>
                <a:latin typeface="-apple-system"/>
              </a:rPr>
              <a:t>值小于或等于显著性水平</a:t>
            </a:r>
            <a:r>
              <a:rPr lang="en-US" altLang="zh-CN" b="0" i="0" dirty="0">
                <a:effectLst/>
                <a:latin typeface="-apple-system"/>
              </a:rPr>
              <a:t>α</a:t>
            </a:r>
            <a:r>
              <a:rPr lang="zh-CN" altLang="en-US" b="0" i="0" dirty="0">
                <a:effectLst/>
                <a:latin typeface="-apple-system"/>
              </a:rPr>
              <a:t>，拒绝零假设，认为样本的均值与总体均值之间存在显著差异。</a:t>
            </a:r>
          </a:p>
          <a:p>
            <a:pPr marL="742950" lvl="1" indent="-285750" algn="l">
              <a:buFont typeface="+mj-lt"/>
              <a:buAutoNum type="arabicPeriod"/>
            </a:pPr>
            <a:r>
              <a:rPr lang="zh-CN" altLang="en-US" b="0" i="0" dirty="0">
                <a:effectLst/>
                <a:latin typeface="-apple-system"/>
              </a:rPr>
              <a:t>如果</a:t>
            </a:r>
            <a:r>
              <a:rPr lang="en-US" altLang="zh-CN" b="0" i="0" dirty="0">
                <a:effectLst/>
                <a:latin typeface="-apple-system"/>
              </a:rPr>
              <a:t>p</a:t>
            </a:r>
            <a:r>
              <a:rPr lang="zh-CN" altLang="en-US" b="0" i="0" dirty="0">
                <a:effectLst/>
                <a:latin typeface="-apple-system"/>
              </a:rPr>
              <a:t>值大于显著性水平</a:t>
            </a:r>
            <a:r>
              <a:rPr lang="en-US" altLang="zh-CN" b="0" i="0" dirty="0">
                <a:effectLst/>
                <a:latin typeface="-apple-system"/>
              </a:rPr>
              <a:t>α</a:t>
            </a:r>
            <a:r>
              <a:rPr lang="zh-CN" altLang="en-US" b="0" i="0" dirty="0">
                <a:effectLst/>
                <a:latin typeface="-apple-system"/>
              </a:rPr>
              <a:t>，不拒绝零假设，认为样本的均值与总体均值之间不存在显著差异。</a:t>
            </a:r>
          </a:p>
          <a:p>
            <a:endParaRPr lang="zh-CN" altLang="en-US" dirty="0"/>
          </a:p>
        </p:txBody>
      </p:sp>
    </p:spTree>
    <p:extLst>
      <p:ext uri="{BB962C8B-B14F-4D97-AF65-F5344CB8AC3E}">
        <p14:creationId xmlns:p14="http://schemas.microsoft.com/office/powerpoint/2010/main" val="1094911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71189D-FC4A-4EAC-BFC7-FEBE7E0FC31F}"/>
              </a:ext>
            </a:extLst>
          </p:cNvPr>
          <p:cNvSpPr>
            <a:spLocks noGrp="1"/>
          </p:cNvSpPr>
          <p:nvPr>
            <p:ph type="title"/>
          </p:nvPr>
        </p:nvSpPr>
        <p:spPr/>
        <p:txBody>
          <a:bodyPr/>
          <a:lstStyle/>
          <a:p>
            <a:r>
              <a:rPr lang="zh-CN" altLang="en-US" dirty="0"/>
              <a:t>假设检验（例）</a:t>
            </a:r>
          </a:p>
        </p:txBody>
      </p:sp>
      <p:pic>
        <p:nvPicPr>
          <p:cNvPr id="5" name="图片 4">
            <a:extLst>
              <a:ext uri="{FF2B5EF4-FFF2-40B4-BE49-F238E27FC236}">
                <a16:creationId xmlns:a16="http://schemas.microsoft.com/office/drawing/2014/main" id="{3D5FB547-CBAD-4157-B169-5B07B794126C}"/>
              </a:ext>
            </a:extLst>
          </p:cNvPr>
          <p:cNvPicPr>
            <a:picLocks noChangeAspect="1"/>
          </p:cNvPicPr>
          <p:nvPr/>
        </p:nvPicPr>
        <p:blipFill>
          <a:blip r:embed="rId2"/>
          <a:stretch>
            <a:fillRect/>
          </a:stretch>
        </p:blipFill>
        <p:spPr>
          <a:xfrm>
            <a:off x="1770355" y="1561023"/>
            <a:ext cx="8028571" cy="1285714"/>
          </a:xfrm>
          <a:prstGeom prst="rect">
            <a:avLst/>
          </a:prstGeom>
        </p:spPr>
      </p:pic>
    </p:spTree>
    <p:extLst>
      <p:ext uri="{BB962C8B-B14F-4D97-AF65-F5344CB8AC3E}">
        <p14:creationId xmlns:p14="http://schemas.microsoft.com/office/powerpoint/2010/main" val="234586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21F0D6D-8F35-425D-9FA5-C5D11BD02B4E}"/>
              </a:ext>
            </a:extLst>
          </p:cNvPr>
          <p:cNvSpPr txBox="1"/>
          <p:nvPr/>
        </p:nvSpPr>
        <p:spPr>
          <a:xfrm>
            <a:off x="236368" y="335845"/>
            <a:ext cx="11955632" cy="6186309"/>
          </a:xfrm>
          <a:prstGeom prst="rect">
            <a:avLst/>
          </a:prstGeom>
          <a:noFill/>
        </p:spPr>
        <p:txBody>
          <a:bodyPr wrap="square">
            <a:spAutoFit/>
          </a:bodyPr>
          <a:lstStyle/>
          <a:p>
            <a:pPr algn="l"/>
            <a:r>
              <a:rPr lang="zh-CN" altLang="en-US" b="0" i="0" dirty="0">
                <a:effectLst/>
                <a:latin typeface="-apple-system"/>
              </a:rPr>
              <a:t>假设：</a:t>
            </a:r>
          </a:p>
          <a:p>
            <a:pPr lvl="1">
              <a:buFont typeface="Arial" panose="020B0604020202020204" pitchFamily="34" charset="0"/>
              <a:buChar char="•"/>
            </a:pPr>
            <a:r>
              <a:rPr lang="zh-CN" altLang="en-US" b="0" i="0" dirty="0">
                <a:effectLst/>
                <a:latin typeface="-apple-system"/>
              </a:rPr>
              <a:t>零假设（</a:t>
            </a:r>
            <a:r>
              <a:rPr lang="en-US" altLang="zh-CN" b="0" i="0" dirty="0">
                <a:effectLst/>
                <a:latin typeface="-apple-system"/>
              </a:rPr>
              <a:t>H0</a:t>
            </a:r>
            <a:r>
              <a:rPr lang="zh-CN" altLang="en-US" b="0" i="0" dirty="0">
                <a:effectLst/>
                <a:latin typeface="-apple-system"/>
              </a:rPr>
              <a:t>）：洗衣粉重量的总体均值等于标准重量</a:t>
            </a:r>
            <a:r>
              <a:rPr lang="en-US" altLang="zh-CN" b="0" i="0" dirty="0">
                <a:effectLst/>
                <a:latin typeface="-apple-system"/>
              </a:rPr>
              <a:t>500g</a:t>
            </a:r>
            <a:r>
              <a:rPr lang="zh-CN" altLang="en-US" b="0" i="0" dirty="0">
                <a:effectLst/>
                <a:latin typeface="-apple-system"/>
              </a:rPr>
              <a:t>。</a:t>
            </a:r>
          </a:p>
          <a:p>
            <a:pPr lvl="1">
              <a:buFont typeface="Arial" panose="020B0604020202020204" pitchFamily="34" charset="0"/>
              <a:buChar char="•"/>
            </a:pPr>
            <a:r>
              <a:rPr lang="zh-CN" altLang="en-US" b="0" i="0" dirty="0">
                <a:effectLst/>
                <a:latin typeface="-apple-system"/>
              </a:rPr>
              <a:t>备择假设（</a:t>
            </a:r>
            <a:r>
              <a:rPr lang="en-US" altLang="zh-CN" b="0" i="0" dirty="0">
                <a:effectLst/>
                <a:latin typeface="-apple-system"/>
              </a:rPr>
              <a:t>H1</a:t>
            </a:r>
            <a:r>
              <a:rPr lang="zh-CN" altLang="en-US" b="0" i="0" dirty="0">
                <a:effectLst/>
                <a:latin typeface="-apple-system"/>
              </a:rPr>
              <a:t>或</a:t>
            </a:r>
            <a:r>
              <a:rPr lang="en-US" altLang="zh-CN" b="0" i="0" dirty="0">
                <a:effectLst/>
                <a:latin typeface="-apple-system"/>
              </a:rPr>
              <a:t>Ha</a:t>
            </a:r>
            <a:r>
              <a:rPr lang="zh-CN" altLang="en-US" b="0" i="0" dirty="0">
                <a:effectLst/>
                <a:latin typeface="-apple-system"/>
              </a:rPr>
              <a:t>）：洗衣粉重量的总体均值不等于标准重量</a:t>
            </a:r>
            <a:r>
              <a:rPr lang="en-US" altLang="zh-CN" b="0" i="0" dirty="0">
                <a:effectLst/>
                <a:latin typeface="-apple-system"/>
              </a:rPr>
              <a:t>500g</a:t>
            </a:r>
            <a:r>
              <a:rPr lang="zh-CN" altLang="en-US" b="0" i="0" dirty="0">
                <a:effectLst/>
                <a:latin typeface="-apple-system"/>
              </a:rPr>
              <a:t>。</a:t>
            </a:r>
          </a:p>
          <a:p>
            <a:pPr algn="l"/>
            <a:r>
              <a:rPr lang="zh-CN" altLang="en-US" b="0" i="0" dirty="0">
                <a:effectLst/>
                <a:latin typeface="-apple-system"/>
              </a:rPr>
              <a:t>显著性水平：</a:t>
            </a:r>
          </a:p>
          <a:p>
            <a:pPr lvl="1">
              <a:buFont typeface="Arial" panose="020B0604020202020204" pitchFamily="34" charset="0"/>
              <a:buChar char="•"/>
            </a:pPr>
            <a:r>
              <a:rPr lang="zh-CN" altLang="en-US" b="0" i="0" dirty="0">
                <a:effectLst/>
                <a:latin typeface="-apple-system"/>
              </a:rPr>
              <a:t>假设选择的显著性水平为</a:t>
            </a:r>
            <a:r>
              <a:rPr lang="en-US" altLang="zh-CN" b="0" i="0" dirty="0">
                <a:effectLst/>
                <a:latin typeface="-apple-system"/>
              </a:rPr>
              <a:t>0.05</a:t>
            </a:r>
            <a:r>
              <a:rPr lang="zh-CN" altLang="en-US" b="0" i="0" dirty="0">
                <a:effectLst/>
                <a:latin typeface="-apple-system"/>
              </a:rPr>
              <a:t>，即</a:t>
            </a:r>
            <a:r>
              <a:rPr lang="en-US" altLang="zh-CN" b="0" i="0" dirty="0">
                <a:effectLst/>
                <a:latin typeface="-apple-system"/>
              </a:rPr>
              <a:t>α = 0.05</a:t>
            </a:r>
            <a:r>
              <a:rPr lang="zh-CN" altLang="en-US" b="0" i="0" dirty="0">
                <a:effectLst/>
                <a:latin typeface="-apple-system"/>
              </a:rPr>
              <a:t>。</a:t>
            </a:r>
          </a:p>
          <a:p>
            <a:pPr algn="l"/>
            <a:r>
              <a:rPr lang="zh-CN" altLang="en-US" b="0" i="0" dirty="0">
                <a:effectLst/>
                <a:latin typeface="-apple-system"/>
              </a:rPr>
              <a:t>收集数据和计算统计量：</a:t>
            </a:r>
          </a:p>
          <a:p>
            <a:pPr lvl="1">
              <a:buFont typeface="Arial" panose="020B0604020202020204" pitchFamily="34" charset="0"/>
              <a:buChar char="•"/>
            </a:pPr>
            <a:r>
              <a:rPr lang="zh-CN" altLang="en-US" b="0" i="0" dirty="0">
                <a:effectLst/>
                <a:latin typeface="-apple-system"/>
              </a:rPr>
              <a:t>样本数据：</a:t>
            </a:r>
            <a:r>
              <a:rPr lang="en-US" altLang="zh-CN" b="0" i="0" dirty="0">
                <a:effectLst/>
                <a:latin typeface="-apple-system"/>
              </a:rPr>
              <a:t>501.8, 502.4, 499, 500.3, 504.5, 498.2, 505.6</a:t>
            </a:r>
            <a:r>
              <a:rPr lang="zh-CN" altLang="en-US" b="0" i="0" dirty="0">
                <a:effectLst/>
                <a:latin typeface="-apple-system"/>
              </a:rPr>
              <a:t>。</a:t>
            </a:r>
          </a:p>
          <a:p>
            <a:pPr lvl="1">
              <a:buFont typeface="Arial" panose="020B0604020202020204" pitchFamily="34" charset="0"/>
              <a:buChar char="•"/>
            </a:pPr>
            <a:r>
              <a:rPr lang="zh-CN" altLang="en-US" b="0" i="0" dirty="0">
                <a:effectLst/>
                <a:latin typeface="-apple-system"/>
              </a:rPr>
              <a:t>样本均值：</a:t>
            </a:r>
            <a:r>
              <a:rPr lang="en-US" altLang="zh-CN" b="0" i="0" dirty="0">
                <a:effectLst/>
                <a:latin typeface="-apple-system"/>
              </a:rPr>
              <a:t>X̄ = (501.8 + 502.4 + 499 + 500.3 + 504.5 + 498.2 + 505.6) / 7 = 502.2143</a:t>
            </a:r>
            <a:r>
              <a:rPr lang="zh-CN" altLang="en-US" b="0" i="0" dirty="0">
                <a:effectLst/>
                <a:latin typeface="-apple-system"/>
              </a:rPr>
              <a:t>。</a:t>
            </a:r>
          </a:p>
          <a:p>
            <a:pPr lvl="1">
              <a:buFont typeface="Arial" panose="020B0604020202020204" pitchFamily="34" charset="0"/>
              <a:buChar char="•"/>
            </a:pPr>
            <a:r>
              <a:rPr lang="zh-CN" altLang="en-US" b="0" i="0" dirty="0">
                <a:effectLst/>
                <a:latin typeface="-apple-system"/>
              </a:rPr>
              <a:t>样本标准差：</a:t>
            </a:r>
            <a:r>
              <a:rPr lang="en-US" altLang="zh-CN" b="0" i="0" dirty="0">
                <a:effectLst/>
                <a:latin typeface="-apple-system"/>
              </a:rPr>
              <a:t>s = sqrt([(501.8 - 502.2143)^2 + (502.4 - 502.2143)^2 + (499 - 502.2143)^2 + (500.3 - 502.2143)^2 + (504.5 - 502.2143)^2 + (498.2 - 502.2143)^2 + (505.6 - 502.2143)^2] / (7 - 1)) = 2.9138</a:t>
            </a:r>
            <a:r>
              <a:rPr lang="zh-CN" altLang="en-US" b="0" i="0" dirty="0">
                <a:effectLst/>
                <a:latin typeface="-apple-system"/>
              </a:rPr>
              <a:t>。</a:t>
            </a:r>
          </a:p>
          <a:p>
            <a:pPr algn="l"/>
            <a:r>
              <a:rPr lang="zh-CN" altLang="en-US" b="0" i="0" dirty="0">
                <a:effectLst/>
                <a:latin typeface="-apple-system"/>
              </a:rPr>
              <a:t>计算</a:t>
            </a:r>
            <a:r>
              <a:rPr lang="en-US" altLang="zh-CN" b="0" i="0" dirty="0">
                <a:effectLst/>
                <a:latin typeface="-apple-system"/>
              </a:rPr>
              <a:t>t</a:t>
            </a:r>
            <a:r>
              <a:rPr lang="zh-CN" altLang="en-US" b="0" i="0" dirty="0">
                <a:effectLst/>
                <a:latin typeface="-apple-system"/>
              </a:rPr>
              <a:t>值和</a:t>
            </a:r>
            <a:r>
              <a:rPr lang="en-US" altLang="zh-CN" b="0" i="0" dirty="0">
                <a:effectLst/>
                <a:latin typeface="-apple-system"/>
              </a:rPr>
              <a:t>p</a:t>
            </a:r>
            <a:r>
              <a:rPr lang="zh-CN" altLang="en-US" b="0" i="0" dirty="0">
                <a:effectLst/>
                <a:latin typeface="-apple-system"/>
              </a:rPr>
              <a:t>值：</a:t>
            </a:r>
          </a:p>
          <a:p>
            <a:pPr lvl="1">
              <a:buFont typeface="Arial" panose="020B0604020202020204" pitchFamily="34" charset="0"/>
              <a:buChar char="•"/>
            </a:pPr>
            <a:r>
              <a:rPr lang="en-US" altLang="zh-CN" b="0" i="0" dirty="0">
                <a:effectLst/>
                <a:latin typeface="-apple-system"/>
              </a:rPr>
              <a:t>t</a:t>
            </a:r>
            <a:r>
              <a:rPr lang="zh-CN" altLang="en-US" b="0" i="0" dirty="0">
                <a:effectLst/>
                <a:latin typeface="-apple-system"/>
              </a:rPr>
              <a:t>值计算公式：</a:t>
            </a:r>
            <a:r>
              <a:rPr lang="en-US" altLang="zh-CN" b="0" i="0" dirty="0">
                <a:effectLst/>
                <a:latin typeface="-apple-system"/>
              </a:rPr>
              <a:t>t = (X̄ - μ) / (s / sqrt(n))</a:t>
            </a:r>
            <a:r>
              <a:rPr lang="zh-CN" altLang="en-US" b="0" i="0" dirty="0">
                <a:effectLst/>
                <a:latin typeface="-apple-system"/>
              </a:rPr>
              <a:t>，其中</a:t>
            </a:r>
            <a:r>
              <a:rPr lang="en-US" altLang="zh-CN" b="0" i="0" dirty="0">
                <a:effectLst/>
                <a:latin typeface="-apple-system"/>
              </a:rPr>
              <a:t>X̄</a:t>
            </a:r>
            <a:r>
              <a:rPr lang="zh-CN" altLang="en-US" b="0" i="0" dirty="0">
                <a:effectLst/>
                <a:latin typeface="-apple-system"/>
              </a:rPr>
              <a:t>为样本均值，</a:t>
            </a:r>
            <a:r>
              <a:rPr lang="en-US" altLang="zh-CN" b="0" i="0" dirty="0">
                <a:effectLst/>
                <a:latin typeface="-apple-system"/>
              </a:rPr>
              <a:t>μ</a:t>
            </a:r>
            <a:r>
              <a:rPr lang="zh-CN" altLang="en-US" b="0" i="0" dirty="0">
                <a:effectLst/>
                <a:latin typeface="-apple-system"/>
              </a:rPr>
              <a:t>为假设的总体均值，</a:t>
            </a:r>
            <a:r>
              <a:rPr lang="en-US" altLang="zh-CN" b="0" i="0" dirty="0">
                <a:effectLst/>
                <a:latin typeface="-apple-system"/>
              </a:rPr>
              <a:t>s</a:t>
            </a:r>
            <a:r>
              <a:rPr lang="zh-CN" altLang="en-US" b="0" i="0" dirty="0">
                <a:effectLst/>
                <a:latin typeface="-apple-system"/>
              </a:rPr>
              <a:t>为样本标准差，</a:t>
            </a:r>
            <a:r>
              <a:rPr lang="en-US" altLang="zh-CN" b="0" i="0" dirty="0">
                <a:effectLst/>
                <a:latin typeface="-apple-system"/>
              </a:rPr>
              <a:t>n</a:t>
            </a:r>
            <a:r>
              <a:rPr lang="zh-CN" altLang="en-US" b="0" i="0" dirty="0">
                <a:effectLst/>
                <a:latin typeface="-apple-system"/>
              </a:rPr>
              <a:t>为样本容量。</a:t>
            </a:r>
          </a:p>
          <a:p>
            <a:pPr lvl="1">
              <a:buFont typeface="Arial" panose="020B0604020202020204" pitchFamily="34" charset="0"/>
              <a:buChar char="•"/>
            </a:pPr>
            <a:r>
              <a:rPr lang="zh-CN" altLang="en-US" b="0" i="0" dirty="0">
                <a:effectLst/>
                <a:latin typeface="-apple-system"/>
              </a:rPr>
              <a:t>在本例中，</a:t>
            </a:r>
            <a:r>
              <a:rPr lang="en-US" altLang="zh-CN" b="0" i="0" dirty="0">
                <a:effectLst/>
                <a:latin typeface="-apple-system"/>
              </a:rPr>
              <a:t>μ</a:t>
            </a:r>
            <a:r>
              <a:rPr lang="zh-CN" altLang="en-US" b="0" i="0" dirty="0">
                <a:effectLst/>
                <a:latin typeface="-apple-system"/>
              </a:rPr>
              <a:t>为</a:t>
            </a:r>
            <a:r>
              <a:rPr lang="en-US" altLang="zh-CN" b="0" i="0" dirty="0">
                <a:effectLst/>
                <a:latin typeface="-apple-system"/>
              </a:rPr>
              <a:t>500</a:t>
            </a:r>
            <a:r>
              <a:rPr lang="zh-CN" altLang="en-US" b="0" i="0" dirty="0">
                <a:effectLst/>
                <a:latin typeface="-apple-system"/>
              </a:rPr>
              <a:t>（标准重量），</a:t>
            </a:r>
            <a:r>
              <a:rPr lang="en-US" altLang="zh-CN" b="0" i="0" dirty="0">
                <a:effectLst/>
                <a:latin typeface="-apple-system"/>
              </a:rPr>
              <a:t>n</a:t>
            </a:r>
            <a:r>
              <a:rPr lang="zh-CN" altLang="en-US" b="0" i="0" dirty="0">
                <a:effectLst/>
                <a:latin typeface="-apple-system"/>
              </a:rPr>
              <a:t>为</a:t>
            </a:r>
            <a:r>
              <a:rPr lang="en-US" altLang="zh-CN" b="0" i="0" dirty="0">
                <a:effectLst/>
                <a:latin typeface="-apple-system"/>
              </a:rPr>
              <a:t>7</a:t>
            </a:r>
            <a:r>
              <a:rPr lang="zh-CN" altLang="en-US" b="0" i="0" dirty="0">
                <a:effectLst/>
                <a:latin typeface="-apple-system"/>
              </a:rPr>
              <a:t>（样本容量）。</a:t>
            </a:r>
          </a:p>
          <a:p>
            <a:pPr lvl="1"/>
            <a:r>
              <a:rPr lang="en-US" altLang="zh-CN" b="0" i="0" dirty="0">
                <a:effectLst/>
                <a:latin typeface="-apple-system"/>
              </a:rPr>
              <a:t>t = (502.2143 - 500) / (2.9138 / sqrt(7)) ≈ 0.9248</a:t>
            </a:r>
            <a:r>
              <a:rPr lang="zh-CN" altLang="en-US" b="0" i="0" dirty="0">
                <a:effectLst/>
                <a:latin typeface="-apple-system"/>
              </a:rPr>
              <a:t>。</a:t>
            </a:r>
          </a:p>
          <a:p>
            <a:pPr algn="l"/>
            <a:r>
              <a:rPr lang="zh-CN" altLang="en-US" b="0" i="0" dirty="0">
                <a:effectLst/>
                <a:latin typeface="-apple-system"/>
              </a:rPr>
              <a:t>根据自由度为</a:t>
            </a:r>
            <a:r>
              <a:rPr lang="en-US" altLang="zh-CN" b="0" i="0" dirty="0">
                <a:effectLst/>
                <a:latin typeface="-apple-system"/>
              </a:rPr>
              <a:t>6</a:t>
            </a:r>
            <a:r>
              <a:rPr lang="zh-CN" altLang="en-US" b="0" i="0" dirty="0">
                <a:effectLst/>
                <a:latin typeface="-apple-system"/>
              </a:rPr>
              <a:t>的</a:t>
            </a:r>
            <a:r>
              <a:rPr lang="en-US" altLang="zh-CN" b="0" i="0" dirty="0">
                <a:effectLst/>
                <a:latin typeface="-apple-system"/>
              </a:rPr>
              <a:t>t</a:t>
            </a:r>
            <a:r>
              <a:rPr lang="zh-CN" altLang="en-US" b="0" i="0" dirty="0">
                <a:effectLst/>
                <a:latin typeface="-apple-system"/>
              </a:rPr>
              <a:t>分布表，我们可以找到与</a:t>
            </a:r>
            <a:r>
              <a:rPr lang="en-US" altLang="zh-CN" b="0" i="0" dirty="0">
                <a:effectLst/>
                <a:latin typeface="-apple-system"/>
              </a:rPr>
              <a:t>α = 0.05</a:t>
            </a:r>
            <a:r>
              <a:rPr lang="zh-CN" altLang="en-US" b="0" i="0" dirty="0">
                <a:effectLst/>
                <a:latin typeface="-apple-system"/>
              </a:rPr>
              <a:t>（双侧检验）相对应的临界值为</a:t>
            </a:r>
            <a:r>
              <a:rPr lang="en-US" altLang="zh-CN" b="0" i="0" dirty="0">
                <a:effectLst/>
                <a:latin typeface="-apple-system"/>
              </a:rPr>
              <a:t>±2.4469</a:t>
            </a:r>
            <a:r>
              <a:rPr lang="zh-CN" altLang="en-US" b="0" i="0" dirty="0">
                <a:effectLst/>
                <a:latin typeface="-apple-system"/>
              </a:rPr>
              <a:t>。</a:t>
            </a:r>
          </a:p>
          <a:p>
            <a:pPr algn="l"/>
            <a:r>
              <a:rPr lang="zh-CN" altLang="en-US" b="0" i="0" dirty="0">
                <a:effectLst/>
                <a:latin typeface="-apple-system"/>
              </a:rPr>
              <a:t>根据</a:t>
            </a:r>
            <a:r>
              <a:rPr lang="en-US" altLang="zh-CN" b="0" i="0" dirty="0">
                <a:effectLst/>
                <a:latin typeface="-apple-system"/>
              </a:rPr>
              <a:t>t</a:t>
            </a:r>
            <a:r>
              <a:rPr lang="zh-CN" altLang="en-US" b="0" i="0" dirty="0">
                <a:effectLst/>
                <a:latin typeface="-apple-system"/>
              </a:rPr>
              <a:t>值和临界值的比较：</a:t>
            </a:r>
          </a:p>
          <a:p>
            <a:pPr lvl="1">
              <a:buFont typeface="Arial" panose="020B0604020202020204" pitchFamily="34" charset="0"/>
              <a:buChar char="•"/>
            </a:pPr>
            <a:r>
              <a:rPr lang="zh-CN" altLang="en-US" b="0" i="0" dirty="0">
                <a:effectLst/>
                <a:latin typeface="-apple-system"/>
              </a:rPr>
              <a:t>如果</a:t>
            </a:r>
            <a:r>
              <a:rPr lang="en-US" altLang="zh-CN" b="0" i="0" dirty="0">
                <a:effectLst/>
                <a:latin typeface="-apple-system"/>
              </a:rPr>
              <a:t>|t</a:t>
            </a:r>
            <a:r>
              <a:rPr lang="zh-CN" altLang="en-US" b="0" i="0" dirty="0">
                <a:effectLst/>
                <a:latin typeface="-apple-system"/>
              </a:rPr>
              <a:t>值</a:t>
            </a:r>
            <a:r>
              <a:rPr lang="en-US" altLang="zh-CN" b="0" i="0" dirty="0">
                <a:effectLst/>
                <a:latin typeface="-apple-system"/>
              </a:rPr>
              <a:t>| &gt; </a:t>
            </a:r>
            <a:r>
              <a:rPr lang="zh-CN" altLang="en-US" b="0" i="0" dirty="0">
                <a:effectLst/>
                <a:latin typeface="-apple-system"/>
              </a:rPr>
              <a:t>临界值，则拒绝零假设，接受备择假设。</a:t>
            </a:r>
          </a:p>
          <a:p>
            <a:pPr lvl="1">
              <a:buFont typeface="Arial" panose="020B0604020202020204" pitchFamily="34" charset="0"/>
              <a:buChar char="•"/>
            </a:pPr>
            <a:r>
              <a:rPr lang="zh-CN" altLang="en-US" b="0" i="0" dirty="0">
                <a:effectLst/>
                <a:latin typeface="-apple-system"/>
              </a:rPr>
              <a:t>如果</a:t>
            </a:r>
            <a:r>
              <a:rPr lang="en-US" altLang="zh-CN" b="0" i="0" dirty="0">
                <a:effectLst/>
                <a:latin typeface="-apple-system"/>
              </a:rPr>
              <a:t>|t</a:t>
            </a:r>
            <a:r>
              <a:rPr lang="zh-CN" altLang="en-US" b="0" i="0" dirty="0">
                <a:effectLst/>
                <a:latin typeface="-apple-system"/>
              </a:rPr>
              <a:t>值</a:t>
            </a:r>
            <a:r>
              <a:rPr lang="en-US" altLang="zh-CN" b="0" i="0" dirty="0">
                <a:effectLst/>
                <a:latin typeface="-apple-system"/>
              </a:rPr>
              <a:t>| ≤ </a:t>
            </a:r>
            <a:r>
              <a:rPr lang="zh-CN" altLang="en-US" b="0" i="0" dirty="0">
                <a:effectLst/>
                <a:latin typeface="-apple-system"/>
              </a:rPr>
              <a:t>临界值，则不拒绝零假设。</a:t>
            </a:r>
          </a:p>
          <a:p>
            <a:pPr algn="l"/>
            <a:r>
              <a:rPr lang="zh-CN" altLang="en-US" b="0" i="0" dirty="0">
                <a:effectLst/>
                <a:latin typeface="-apple-system"/>
              </a:rPr>
              <a:t>在本例中，</a:t>
            </a:r>
            <a:r>
              <a:rPr lang="en-US" altLang="zh-CN" b="0" i="0" dirty="0">
                <a:effectLst/>
                <a:latin typeface="-apple-system"/>
              </a:rPr>
              <a:t>|0.9248| ≤ 2.4469</a:t>
            </a:r>
            <a:r>
              <a:rPr lang="zh-CN" altLang="en-US" b="0" i="0" dirty="0">
                <a:effectLst/>
                <a:latin typeface="-apple-system"/>
              </a:rPr>
              <a:t>，因此不拒绝零假设。</a:t>
            </a:r>
          </a:p>
          <a:p>
            <a:pPr algn="l"/>
            <a:r>
              <a:rPr lang="zh-CN" altLang="en-US" b="0" i="0" dirty="0">
                <a:effectLst/>
                <a:latin typeface="-apple-system"/>
              </a:rPr>
              <a:t>做出决策：</a:t>
            </a:r>
            <a:br>
              <a:rPr lang="zh-CN" altLang="en-US" b="0" i="0" dirty="0">
                <a:effectLst/>
                <a:latin typeface="-apple-system"/>
              </a:rPr>
            </a:br>
            <a:r>
              <a:rPr lang="zh-CN" altLang="en-US" b="0" i="0" dirty="0">
                <a:effectLst/>
                <a:latin typeface="-apple-system"/>
              </a:rPr>
              <a:t>根据假设检验的结果，我们无法得出洗衣粉重量与标准重量</a:t>
            </a:r>
            <a:r>
              <a:rPr lang="en-US" altLang="zh-CN" b="0" i="0" dirty="0">
                <a:effectLst/>
                <a:latin typeface="-apple-system"/>
              </a:rPr>
              <a:t>500g</a:t>
            </a:r>
            <a:r>
              <a:rPr lang="zh-CN" altLang="en-US" b="0" i="0" dirty="0">
                <a:effectLst/>
                <a:latin typeface="-apple-system"/>
              </a:rPr>
              <a:t>显著不同的结论。也就是说，样本数据不提供足够的证据表明洗衣粉的重量与标准重量存在显著差异。</a:t>
            </a:r>
          </a:p>
        </p:txBody>
      </p:sp>
    </p:spTree>
    <p:extLst>
      <p:ext uri="{BB962C8B-B14F-4D97-AF65-F5344CB8AC3E}">
        <p14:creationId xmlns:p14="http://schemas.microsoft.com/office/powerpoint/2010/main" val="2017544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13CAC3-C6FF-40E3-87A8-002AEA38D735}"/>
              </a:ext>
            </a:extLst>
          </p:cNvPr>
          <p:cNvSpPr>
            <a:spLocks noGrp="1"/>
          </p:cNvSpPr>
          <p:nvPr>
            <p:ph type="title"/>
          </p:nvPr>
        </p:nvSpPr>
        <p:spPr/>
        <p:txBody>
          <a:bodyPr/>
          <a:lstStyle/>
          <a:p>
            <a:r>
              <a:rPr lang="en-US" altLang="zh-CN" dirty="0"/>
              <a:t>Data analysis</a:t>
            </a:r>
            <a:endParaRPr lang="zh-CN" altLang="en-US" dirty="0"/>
          </a:p>
        </p:txBody>
      </p:sp>
      <p:sp>
        <p:nvSpPr>
          <p:cNvPr id="4" name="文本框 3">
            <a:extLst>
              <a:ext uri="{FF2B5EF4-FFF2-40B4-BE49-F238E27FC236}">
                <a16:creationId xmlns:a16="http://schemas.microsoft.com/office/drawing/2014/main" id="{48C277B3-63A6-48DB-9407-421A0483D22A}"/>
              </a:ext>
            </a:extLst>
          </p:cNvPr>
          <p:cNvSpPr txBox="1"/>
          <p:nvPr/>
        </p:nvSpPr>
        <p:spPr>
          <a:xfrm>
            <a:off x="838200" y="2300852"/>
            <a:ext cx="10944194" cy="2558136"/>
          </a:xfrm>
          <a:prstGeom prst="rect">
            <a:avLst/>
          </a:prstGeom>
          <a:noFill/>
        </p:spPr>
        <p:txBody>
          <a:bodyPr wrap="square" rtlCol="0">
            <a:spAutoFit/>
          </a:bodyPr>
          <a:lstStyle/>
          <a:p>
            <a:pPr algn="ctr">
              <a:lnSpc>
                <a:spcPct val="200000"/>
              </a:lnSpc>
            </a:pPr>
            <a:r>
              <a:rPr lang="zh-CN" altLang="en-US" sz="2800" b="0" dirty="0">
                <a:effectLst/>
                <a:latin typeface="Consolas" panose="020B0609020204030204" pitchFamily="49" charset="0"/>
              </a:rPr>
              <a:t>收集数据 </a:t>
            </a:r>
            <a:r>
              <a:rPr lang="en-US" altLang="zh-CN" sz="2800" b="0" dirty="0">
                <a:effectLst/>
                <a:latin typeface="Consolas" panose="020B0609020204030204" pitchFamily="49" charset="0"/>
              </a:rPr>
              <a:t>-&gt; </a:t>
            </a:r>
            <a:r>
              <a:rPr lang="zh-CN" altLang="en-US" sz="2800" b="0" dirty="0">
                <a:effectLst/>
                <a:latin typeface="Consolas" panose="020B0609020204030204" pitchFamily="49" charset="0"/>
              </a:rPr>
              <a:t>数据清洗和预处理 </a:t>
            </a:r>
            <a:r>
              <a:rPr lang="en-US" altLang="zh-CN" sz="2800" b="0" dirty="0">
                <a:effectLst/>
                <a:latin typeface="Consolas" panose="020B0609020204030204" pitchFamily="49" charset="0"/>
              </a:rPr>
              <a:t>-&gt; </a:t>
            </a:r>
            <a:r>
              <a:rPr lang="zh-CN" altLang="en-US" sz="2800" b="0" dirty="0">
                <a:solidFill>
                  <a:srgbClr val="FF0000"/>
                </a:solidFill>
                <a:effectLst/>
                <a:latin typeface="Consolas" panose="020B0609020204030204" pitchFamily="49" charset="0"/>
              </a:rPr>
              <a:t>探索性数据分析</a:t>
            </a:r>
            <a:r>
              <a:rPr lang="en-US" altLang="zh-CN" sz="2800" b="0" dirty="0">
                <a:solidFill>
                  <a:srgbClr val="FF0000"/>
                </a:solidFill>
                <a:effectLst/>
                <a:latin typeface="Consolas" panose="020B0609020204030204" pitchFamily="49" charset="0"/>
              </a:rPr>
              <a:t>EDA </a:t>
            </a:r>
          </a:p>
          <a:p>
            <a:pPr algn="ctr">
              <a:lnSpc>
                <a:spcPct val="200000"/>
              </a:lnSpc>
            </a:pPr>
            <a:r>
              <a:rPr lang="en-US" altLang="zh-CN" sz="2800" b="0" dirty="0">
                <a:effectLst/>
                <a:latin typeface="Consolas" panose="020B0609020204030204" pitchFamily="49" charset="0"/>
              </a:rPr>
              <a:t>-&gt; </a:t>
            </a:r>
            <a:r>
              <a:rPr lang="zh-CN" altLang="en-US" sz="2800" b="0" dirty="0">
                <a:effectLst/>
                <a:latin typeface="Consolas" panose="020B0609020204030204" pitchFamily="49" charset="0"/>
              </a:rPr>
              <a:t>数据建模 </a:t>
            </a:r>
            <a:r>
              <a:rPr lang="en-US" altLang="zh-CN" sz="2800" b="0" dirty="0">
                <a:effectLst/>
                <a:latin typeface="Consolas" panose="020B0609020204030204" pitchFamily="49" charset="0"/>
              </a:rPr>
              <a:t>-&gt; </a:t>
            </a:r>
            <a:r>
              <a:rPr lang="zh-CN" altLang="en-US" sz="2800" b="0" dirty="0">
                <a:effectLst/>
                <a:latin typeface="Consolas" panose="020B0609020204030204" pitchFamily="49" charset="0"/>
              </a:rPr>
              <a:t>模型评估 </a:t>
            </a:r>
            <a:r>
              <a:rPr lang="en-US" altLang="zh-CN" sz="2800" b="0" dirty="0">
                <a:effectLst/>
                <a:latin typeface="Consolas" panose="020B0609020204030204" pitchFamily="49" charset="0"/>
              </a:rPr>
              <a:t>-&gt; </a:t>
            </a:r>
            <a:r>
              <a:rPr lang="zh-CN" altLang="en-US" sz="2800" b="0" dirty="0">
                <a:effectLst/>
                <a:latin typeface="Consolas" panose="020B0609020204030204" pitchFamily="49" charset="0"/>
              </a:rPr>
              <a:t>可视化 </a:t>
            </a:r>
            <a:r>
              <a:rPr lang="en-US" altLang="zh-CN" sz="2800" b="0" dirty="0">
                <a:effectLst/>
                <a:latin typeface="Consolas" panose="020B0609020204030204" pitchFamily="49" charset="0"/>
              </a:rPr>
              <a:t>-&gt; </a:t>
            </a:r>
            <a:r>
              <a:rPr lang="zh-CN" altLang="en-US" sz="2800" b="0" dirty="0">
                <a:effectLst/>
                <a:latin typeface="Consolas" panose="020B0609020204030204" pitchFamily="49" charset="0"/>
              </a:rPr>
              <a:t>结论</a:t>
            </a:r>
          </a:p>
          <a:p>
            <a:pPr algn="ctr">
              <a:lnSpc>
                <a:spcPct val="200000"/>
              </a:lnSpc>
            </a:pPr>
            <a:endParaRPr lang="zh-CN" altLang="en-US" sz="2800" dirty="0"/>
          </a:p>
        </p:txBody>
      </p:sp>
    </p:spTree>
    <p:extLst>
      <p:ext uri="{BB962C8B-B14F-4D97-AF65-F5344CB8AC3E}">
        <p14:creationId xmlns:p14="http://schemas.microsoft.com/office/powerpoint/2010/main" val="26622765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10ECC0-31E4-47AF-BB30-9D15384F3D31}"/>
              </a:ext>
            </a:extLst>
          </p:cNvPr>
          <p:cNvSpPr>
            <a:spLocks noGrp="1"/>
          </p:cNvSpPr>
          <p:nvPr>
            <p:ph type="title"/>
          </p:nvPr>
        </p:nvSpPr>
        <p:spPr/>
        <p:txBody>
          <a:bodyPr/>
          <a:lstStyle/>
          <a:p>
            <a:r>
              <a:rPr lang="zh-CN" altLang="en-US" dirty="0"/>
              <a:t>卡方检验</a:t>
            </a:r>
          </a:p>
        </p:txBody>
      </p:sp>
      <p:pic>
        <p:nvPicPr>
          <p:cNvPr id="5" name="图片 4">
            <a:extLst>
              <a:ext uri="{FF2B5EF4-FFF2-40B4-BE49-F238E27FC236}">
                <a16:creationId xmlns:a16="http://schemas.microsoft.com/office/drawing/2014/main" id="{E5CCB96B-E4E8-4D6C-B976-29472EE223F0}"/>
              </a:ext>
            </a:extLst>
          </p:cNvPr>
          <p:cNvPicPr>
            <a:picLocks noChangeAspect="1"/>
          </p:cNvPicPr>
          <p:nvPr/>
        </p:nvPicPr>
        <p:blipFill>
          <a:blip r:embed="rId3"/>
          <a:stretch>
            <a:fillRect/>
          </a:stretch>
        </p:blipFill>
        <p:spPr>
          <a:xfrm>
            <a:off x="1429333" y="1690688"/>
            <a:ext cx="9333333" cy="3780952"/>
          </a:xfrm>
          <a:prstGeom prst="rect">
            <a:avLst/>
          </a:prstGeom>
        </p:spPr>
      </p:pic>
    </p:spTree>
    <p:extLst>
      <p:ext uri="{BB962C8B-B14F-4D97-AF65-F5344CB8AC3E}">
        <p14:creationId xmlns:p14="http://schemas.microsoft.com/office/powerpoint/2010/main" val="3427083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A581E8-8230-490C-BB36-1D9492529AF8}"/>
              </a:ext>
            </a:extLst>
          </p:cNvPr>
          <p:cNvSpPr>
            <a:spLocks noGrp="1"/>
          </p:cNvSpPr>
          <p:nvPr>
            <p:ph type="title"/>
          </p:nvPr>
        </p:nvSpPr>
        <p:spPr/>
        <p:txBody>
          <a:bodyPr/>
          <a:lstStyle/>
          <a:p>
            <a:r>
              <a:rPr lang="zh-CN" altLang="en-US" dirty="0"/>
              <a:t>卡方检验</a:t>
            </a:r>
          </a:p>
        </p:txBody>
      </p:sp>
      <p:pic>
        <p:nvPicPr>
          <p:cNvPr id="5" name="图片 4">
            <a:extLst>
              <a:ext uri="{FF2B5EF4-FFF2-40B4-BE49-F238E27FC236}">
                <a16:creationId xmlns:a16="http://schemas.microsoft.com/office/drawing/2014/main" id="{D7AF608C-1FE8-4935-87DD-045CDF2B4063}"/>
              </a:ext>
            </a:extLst>
          </p:cNvPr>
          <p:cNvPicPr>
            <a:picLocks noChangeAspect="1"/>
          </p:cNvPicPr>
          <p:nvPr/>
        </p:nvPicPr>
        <p:blipFill>
          <a:blip r:embed="rId2"/>
          <a:stretch>
            <a:fillRect/>
          </a:stretch>
        </p:blipFill>
        <p:spPr>
          <a:xfrm>
            <a:off x="1643619" y="2581762"/>
            <a:ext cx="8904762" cy="2600000"/>
          </a:xfrm>
          <a:prstGeom prst="rect">
            <a:avLst/>
          </a:prstGeom>
        </p:spPr>
      </p:pic>
    </p:spTree>
    <p:extLst>
      <p:ext uri="{BB962C8B-B14F-4D97-AF65-F5344CB8AC3E}">
        <p14:creationId xmlns:p14="http://schemas.microsoft.com/office/powerpoint/2010/main" val="1780377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9A29A7-6A93-4A0B-8037-C61FF96C95AB}"/>
              </a:ext>
            </a:extLst>
          </p:cNvPr>
          <p:cNvSpPr>
            <a:spLocks noGrp="1"/>
          </p:cNvSpPr>
          <p:nvPr>
            <p:ph type="title"/>
          </p:nvPr>
        </p:nvSpPr>
        <p:spPr/>
        <p:txBody>
          <a:bodyPr/>
          <a:lstStyle/>
          <a:p>
            <a:r>
              <a:rPr lang="zh-CN" altLang="en-US" dirty="0"/>
              <a:t>方差检验</a:t>
            </a:r>
          </a:p>
        </p:txBody>
      </p:sp>
      <p:pic>
        <p:nvPicPr>
          <p:cNvPr id="5" name="图片 4">
            <a:extLst>
              <a:ext uri="{FF2B5EF4-FFF2-40B4-BE49-F238E27FC236}">
                <a16:creationId xmlns:a16="http://schemas.microsoft.com/office/drawing/2014/main" id="{0F30996A-39A2-492C-900F-654A92C23080}"/>
              </a:ext>
            </a:extLst>
          </p:cNvPr>
          <p:cNvPicPr>
            <a:picLocks noChangeAspect="1"/>
          </p:cNvPicPr>
          <p:nvPr/>
        </p:nvPicPr>
        <p:blipFill>
          <a:blip r:embed="rId3"/>
          <a:stretch>
            <a:fillRect/>
          </a:stretch>
        </p:blipFill>
        <p:spPr>
          <a:xfrm>
            <a:off x="838200" y="1503947"/>
            <a:ext cx="6276190" cy="3571429"/>
          </a:xfrm>
          <a:prstGeom prst="rect">
            <a:avLst/>
          </a:prstGeom>
        </p:spPr>
      </p:pic>
      <p:pic>
        <p:nvPicPr>
          <p:cNvPr id="7" name="图片 6">
            <a:extLst>
              <a:ext uri="{FF2B5EF4-FFF2-40B4-BE49-F238E27FC236}">
                <a16:creationId xmlns:a16="http://schemas.microsoft.com/office/drawing/2014/main" id="{A8F5A5C0-9C09-40C0-80B2-CA1D8FB44371}"/>
              </a:ext>
            </a:extLst>
          </p:cNvPr>
          <p:cNvPicPr>
            <a:picLocks noChangeAspect="1"/>
          </p:cNvPicPr>
          <p:nvPr/>
        </p:nvPicPr>
        <p:blipFill>
          <a:blip r:embed="rId4"/>
          <a:stretch>
            <a:fillRect/>
          </a:stretch>
        </p:blipFill>
        <p:spPr>
          <a:xfrm>
            <a:off x="7485194" y="802921"/>
            <a:ext cx="4390476" cy="4085714"/>
          </a:xfrm>
          <a:prstGeom prst="rect">
            <a:avLst/>
          </a:prstGeom>
        </p:spPr>
      </p:pic>
      <p:pic>
        <p:nvPicPr>
          <p:cNvPr id="9" name="图片 8">
            <a:extLst>
              <a:ext uri="{FF2B5EF4-FFF2-40B4-BE49-F238E27FC236}">
                <a16:creationId xmlns:a16="http://schemas.microsoft.com/office/drawing/2014/main" id="{E29A29A2-0083-458E-A12D-ADF37B227B75}"/>
              </a:ext>
            </a:extLst>
          </p:cNvPr>
          <p:cNvPicPr>
            <a:picLocks noChangeAspect="1"/>
          </p:cNvPicPr>
          <p:nvPr/>
        </p:nvPicPr>
        <p:blipFill>
          <a:blip r:embed="rId5"/>
          <a:stretch>
            <a:fillRect/>
          </a:stretch>
        </p:blipFill>
        <p:spPr>
          <a:xfrm>
            <a:off x="7715705" y="4953825"/>
            <a:ext cx="3638095" cy="1371429"/>
          </a:xfrm>
          <a:prstGeom prst="rect">
            <a:avLst/>
          </a:prstGeom>
        </p:spPr>
      </p:pic>
      <p:pic>
        <p:nvPicPr>
          <p:cNvPr id="11" name="图片 10">
            <a:extLst>
              <a:ext uri="{FF2B5EF4-FFF2-40B4-BE49-F238E27FC236}">
                <a16:creationId xmlns:a16="http://schemas.microsoft.com/office/drawing/2014/main" id="{1DE7CC13-E57D-4E19-AB3A-2DE3D419A626}"/>
              </a:ext>
            </a:extLst>
          </p:cNvPr>
          <p:cNvPicPr>
            <a:picLocks noChangeAspect="1"/>
          </p:cNvPicPr>
          <p:nvPr/>
        </p:nvPicPr>
        <p:blipFill>
          <a:blip r:embed="rId6"/>
          <a:stretch>
            <a:fillRect/>
          </a:stretch>
        </p:blipFill>
        <p:spPr>
          <a:xfrm>
            <a:off x="952485" y="5268097"/>
            <a:ext cx="6047619" cy="447619"/>
          </a:xfrm>
          <a:prstGeom prst="rect">
            <a:avLst/>
          </a:prstGeom>
        </p:spPr>
      </p:pic>
      <p:pic>
        <p:nvPicPr>
          <p:cNvPr id="13" name="图片 12">
            <a:extLst>
              <a:ext uri="{FF2B5EF4-FFF2-40B4-BE49-F238E27FC236}">
                <a16:creationId xmlns:a16="http://schemas.microsoft.com/office/drawing/2014/main" id="{9617D97E-25ED-46BC-A7E9-390597369AE9}"/>
              </a:ext>
            </a:extLst>
          </p:cNvPr>
          <p:cNvPicPr>
            <a:picLocks noChangeAspect="1"/>
          </p:cNvPicPr>
          <p:nvPr/>
        </p:nvPicPr>
        <p:blipFill rotWithShape="1">
          <a:blip r:embed="rId7"/>
          <a:srcRect t="14004" b="53589"/>
          <a:stretch/>
        </p:blipFill>
        <p:spPr>
          <a:xfrm>
            <a:off x="952485" y="5924581"/>
            <a:ext cx="1809143" cy="317132"/>
          </a:xfrm>
          <a:prstGeom prst="rect">
            <a:avLst/>
          </a:prstGeom>
        </p:spPr>
      </p:pic>
      <p:pic>
        <p:nvPicPr>
          <p:cNvPr id="15" name="图片 14">
            <a:extLst>
              <a:ext uri="{FF2B5EF4-FFF2-40B4-BE49-F238E27FC236}">
                <a16:creationId xmlns:a16="http://schemas.microsoft.com/office/drawing/2014/main" id="{5D1F1B10-E715-466E-AF9A-3D6257B35585}"/>
              </a:ext>
            </a:extLst>
          </p:cNvPr>
          <p:cNvPicPr>
            <a:picLocks noChangeAspect="1"/>
          </p:cNvPicPr>
          <p:nvPr/>
        </p:nvPicPr>
        <p:blipFill>
          <a:blip r:embed="rId8"/>
          <a:stretch>
            <a:fillRect/>
          </a:stretch>
        </p:blipFill>
        <p:spPr>
          <a:xfrm>
            <a:off x="4328245" y="5724283"/>
            <a:ext cx="2786145" cy="768592"/>
          </a:xfrm>
          <a:prstGeom prst="rect">
            <a:avLst/>
          </a:prstGeom>
        </p:spPr>
      </p:pic>
      <p:pic>
        <p:nvPicPr>
          <p:cNvPr id="16" name="图片 15">
            <a:extLst>
              <a:ext uri="{FF2B5EF4-FFF2-40B4-BE49-F238E27FC236}">
                <a16:creationId xmlns:a16="http://schemas.microsoft.com/office/drawing/2014/main" id="{03DF3481-F95C-4A32-9C47-07DD472ED1F0}"/>
              </a:ext>
            </a:extLst>
          </p:cNvPr>
          <p:cNvPicPr>
            <a:picLocks noChangeAspect="1"/>
          </p:cNvPicPr>
          <p:nvPr/>
        </p:nvPicPr>
        <p:blipFill rotWithShape="1">
          <a:blip r:embed="rId7"/>
          <a:srcRect t="70228" r="23437"/>
          <a:stretch/>
        </p:blipFill>
        <p:spPr>
          <a:xfrm>
            <a:off x="2823781" y="5998722"/>
            <a:ext cx="1432084" cy="301210"/>
          </a:xfrm>
          <a:prstGeom prst="rect">
            <a:avLst/>
          </a:prstGeom>
        </p:spPr>
      </p:pic>
      <p:pic>
        <p:nvPicPr>
          <p:cNvPr id="18" name="图片 17">
            <a:extLst>
              <a:ext uri="{FF2B5EF4-FFF2-40B4-BE49-F238E27FC236}">
                <a16:creationId xmlns:a16="http://schemas.microsoft.com/office/drawing/2014/main" id="{00756CAA-5BCF-4B99-BD33-94FFB38BF606}"/>
              </a:ext>
            </a:extLst>
          </p:cNvPr>
          <p:cNvPicPr>
            <a:picLocks noChangeAspect="1"/>
          </p:cNvPicPr>
          <p:nvPr/>
        </p:nvPicPr>
        <p:blipFill>
          <a:blip r:embed="rId9"/>
          <a:stretch>
            <a:fillRect/>
          </a:stretch>
        </p:blipFill>
        <p:spPr>
          <a:xfrm>
            <a:off x="3632449" y="706655"/>
            <a:ext cx="3009524" cy="514286"/>
          </a:xfrm>
          <a:prstGeom prst="rect">
            <a:avLst/>
          </a:prstGeom>
        </p:spPr>
      </p:pic>
    </p:spTree>
    <p:extLst>
      <p:ext uri="{BB962C8B-B14F-4D97-AF65-F5344CB8AC3E}">
        <p14:creationId xmlns:p14="http://schemas.microsoft.com/office/powerpoint/2010/main" val="1648643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2D7E69-9176-4C23-BB8E-2D2268069E99}"/>
              </a:ext>
            </a:extLst>
          </p:cNvPr>
          <p:cNvSpPr>
            <a:spLocks noGrp="1"/>
          </p:cNvSpPr>
          <p:nvPr>
            <p:ph type="title"/>
          </p:nvPr>
        </p:nvSpPr>
        <p:spPr/>
        <p:txBody>
          <a:bodyPr/>
          <a:lstStyle/>
          <a:p>
            <a:r>
              <a:rPr lang="zh-CN" altLang="en-US" dirty="0"/>
              <a:t>方差检验</a:t>
            </a:r>
          </a:p>
        </p:txBody>
      </p:sp>
      <p:sp>
        <p:nvSpPr>
          <p:cNvPr id="3" name="内容占位符 2">
            <a:extLst>
              <a:ext uri="{FF2B5EF4-FFF2-40B4-BE49-F238E27FC236}">
                <a16:creationId xmlns:a16="http://schemas.microsoft.com/office/drawing/2014/main" id="{F61E08EE-5275-4B20-BCF4-9500701F2A83}"/>
              </a:ext>
            </a:extLst>
          </p:cNvPr>
          <p:cNvSpPr>
            <a:spLocks noGrp="1"/>
          </p:cNvSpPr>
          <p:nvPr>
            <p:ph idx="1"/>
          </p:nvPr>
        </p:nvSpPr>
        <p:spPr/>
        <p:txBody>
          <a:bodyPr>
            <a:normAutofit fontScale="62500" lnSpcReduction="20000"/>
          </a:bodyPr>
          <a:lstStyle/>
          <a:p>
            <a:pPr algn="l"/>
            <a:r>
              <a:rPr lang="zh-CN" altLang="en-US" b="0" i="0" dirty="0">
                <a:effectLst/>
                <a:latin typeface="-apple-system"/>
              </a:rPr>
              <a:t>在单因素方差分析中，我们通常会计算三个关键的方差指标：总平方和（</a:t>
            </a:r>
            <a:r>
              <a:rPr lang="en-US" altLang="zh-CN" b="0" i="0" dirty="0">
                <a:effectLst/>
                <a:latin typeface="-apple-system"/>
              </a:rPr>
              <a:t>Sum of Squares Total</a:t>
            </a:r>
            <a:r>
              <a:rPr lang="zh-CN" altLang="en-US" b="0" i="0" dirty="0">
                <a:effectLst/>
                <a:latin typeface="-apple-system"/>
              </a:rPr>
              <a:t>，</a:t>
            </a:r>
            <a:r>
              <a:rPr lang="en-US" altLang="zh-CN" b="0" i="0" dirty="0">
                <a:effectLst/>
                <a:latin typeface="-apple-system"/>
              </a:rPr>
              <a:t>SST</a:t>
            </a:r>
            <a:r>
              <a:rPr lang="zh-CN" altLang="en-US" b="0" i="0" dirty="0">
                <a:effectLst/>
                <a:latin typeface="-apple-system"/>
              </a:rPr>
              <a:t>）、误差平方和（</a:t>
            </a:r>
            <a:r>
              <a:rPr lang="en-US" altLang="zh-CN" b="0" i="0" dirty="0">
                <a:effectLst/>
                <a:latin typeface="-apple-system"/>
              </a:rPr>
              <a:t>Sum of Squares Error</a:t>
            </a:r>
            <a:r>
              <a:rPr lang="zh-CN" altLang="en-US" b="0" i="0" dirty="0">
                <a:effectLst/>
                <a:latin typeface="-apple-system"/>
              </a:rPr>
              <a:t>，</a:t>
            </a:r>
            <a:r>
              <a:rPr lang="en-US" altLang="zh-CN" b="0" i="0" dirty="0">
                <a:effectLst/>
                <a:latin typeface="-apple-system"/>
              </a:rPr>
              <a:t>SSE</a:t>
            </a:r>
            <a:r>
              <a:rPr lang="zh-CN" altLang="en-US" b="0" i="0" dirty="0">
                <a:effectLst/>
                <a:latin typeface="-apple-system"/>
              </a:rPr>
              <a:t>）和组内平方和（</a:t>
            </a:r>
            <a:r>
              <a:rPr lang="en-US" altLang="zh-CN" b="0" i="0" dirty="0">
                <a:effectLst/>
                <a:latin typeface="-apple-system"/>
              </a:rPr>
              <a:t>Sum of Squares Between Groups</a:t>
            </a:r>
            <a:r>
              <a:rPr lang="zh-CN" altLang="en-US" b="0" i="0" dirty="0">
                <a:effectLst/>
                <a:latin typeface="-apple-system"/>
              </a:rPr>
              <a:t>，</a:t>
            </a:r>
            <a:r>
              <a:rPr lang="en-US" altLang="zh-CN" b="0" i="0" dirty="0">
                <a:effectLst/>
                <a:latin typeface="-apple-system"/>
              </a:rPr>
              <a:t>SSM</a:t>
            </a:r>
            <a:r>
              <a:rPr lang="zh-CN" altLang="en-US" b="0" i="0" dirty="0">
                <a:effectLst/>
                <a:latin typeface="-apple-system"/>
              </a:rPr>
              <a:t>）。</a:t>
            </a:r>
          </a:p>
          <a:p>
            <a:pPr algn="l">
              <a:buFont typeface="+mj-lt"/>
              <a:buAutoNum type="arabicPeriod"/>
            </a:pPr>
            <a:r>
              <a:rPr lang="zh-CN" altLang="en-US" b="0" i="0" dirty="0">
                <a:effectLst/>
                <a:latin typeface="-apple-system"/>
              </a:rPr>
              <a:t>总平方和（</a:t>
            </a:r>
            <a:r>
              <a:rPr lang="en-US" altLang="zh-CN" b="0" i="0" dirty="0">
                <a:effectLst/>
                <a:latin typeface="-apple-system"/>
              </a:rPr>
              <a:t>SST</a:t>
            </a:r>
            <a:r>
              <a:rPr lang="zh-CN" altLang="en-US" b="0" i="0" dirty="0">
                <a:effectLst/>
                <a:latin typeface="-apple-system"/>
              </a:rPr>
              <a:t>）：</a:t>
            </a:r>
            <a:br>
              <a:rPr lang="zh-CN" altLang="en-US" b="0" i="0" dirty="0">
                <a:effectLst/>
                <a:latin typeface="-apple-system"/>
              </a:rPr>
            </a:br>
            <a:r>
              <a:rPr lang="zh-CN" altLang="en-US" b="0" i="0" dirty="0">
                <a:effectLst/>
                <a:latin typeface="-apple-system"/>
              </a:rPr>
              <a:t>总平方和是所有观测值与整体均值之间的离差的平方和。它反映了所有数据点与总体均值之间的总离散程度。计算</a:t>
            </a:r>
            <a:r>
              <a:rPr lang="en-US" altLang="zh-CN" b="0" i="0" dirty="0">
                <a:effectLst/>
                <a:latin typeface="-apple-system"/>
              </a:rPr>
              <a:t>SST</a:t>
            </a:r>
            <a:r>
              <a:rPr lang="zh-CN" altLang="en-US" b="0" i="0" dirty="0">
                <a:effectLst/>
                <a:latin typeface="-apple-system"/>
              </a:rPr>
              <a:t>的公式为：</a:t>
            </a:r>
            <a:br>
              <a:rPr lang="zh-CN" altLang="en-US" b="0" i="0" dirty="0">
                <a:effectLst/>
                <a:latin typeface="-apple-system"/>
              </a:rPr>
            </a:br>
            <a:r>
              <a:rPr lang="en-US" altLang="zh-CN" b="0" i="0" dirty="0">
                <a:effectLst/>
                <a:latin typeface="-apple-system"/>
              </a:rPr>
              <a:t>SST = Σ(xi - </a:t>
            </a:r>
            <a:r>
              <a:rPr lang="en-US" altLang="zh-CN" b="0" i="0" dirty="0" err="1">
                <a:effectLst/>
                <a:latin typeface="-apple-system"/>
              </a:rPr>
              <a:t>Xbar</a:t>
            </a:r>
            <a:r>
              <a:rPr lang="en-US" altLang="zh-CN" b="0" i="0" dirty="0">
                <a:effectLst/>
                <a:latin typeface="-apple-system"/>
              </a:rPr>
              <a:t>)²</a:t>
            </a:r>
            <a:r>
              <a:rPr lang="zh-CN" altLang="en-US" b="0" i="0" dirty="0">
                <a:effectLst/>
                <a:latin typeface="-apple-system"/>
              </a:rPr>
              <a:t>，其中</a:t>
            </a:r>
            <a:r>
              <a:rPr lang="en-US" altLang="zh-CN" b="0" i="0" dirty="0">
                <a:effectLst/>
                <a:latin typeface="-apple-system"/>
              </a:rPr>
              <a:t>xi</a:t>
            </a:r>
            <a:r>
              <a:rPr lang="zh-CN" altLang="en-US" b="0" i="0" dirty="0">
                <a:effectLst/>
                <a:latin typeface="-apple-system"/>
              </a:rPr>
              <a:t>表示观测值，</a:t>
            </a:r>
            <a:r>
              <a:rPr lang="en-US" altLang="zh-CN" b="0" i="0" dirty="0" err="1">
                <a:effectLst/>
                <a:latin typeface="-apple-system"/>
              </a:rPr>
              <a:t>Xbar</a:t>
            </a:r>
            <a:r>
              <a:rPr lang="zh-CN" altLang="en-US" b="0" i="0" dirty="0">
                <a:effectLst/>
                <a:latin typeface="-apple-system"/>
              </a:rPr>
              <a:t>表示所有观测值的均值。</a:t>
            </a:r>
          </a:p>
          <a:p>
            <a:pPr algn="l">
              <a:buFont typeface="+mj-lt"/>
              <a:buAutoNum type="arabicPeriod"/>
            </a:pPr>
            <a:r>
              <a:rPr lang="zh-CN" altLang="en-US" b="0" i="0" dirty="0">
                <a:effectLst/>
                <a:latin typeface="-apple-system"/>
              </a:rPr>
              <a:t>误差平方和（</a:t>
            </a:r>
            <a:r>
              <a:rPr lang="en-US" altLang="zh-CN" b="0" i="0" dirty="0">
                <a:effectLst/>
                <a:latin typeface="-apple-system"/>
              </a:rPr>
              <a:t>SSE</a:t>
            </a:r>
            <a:r>
              <a:rPr lang="zh-CN" altLang="en-US" b="0" i="0" dirty="0">
                <a:effectLst/>
                <a:latin typeface="-apple-system"/>
              </a:rPr>
              <a:t>）：</a:t>
            </a:r>
            <a:br>
              <a:rPr lang="zh-CN" altLang="en-US" b="0" i="0" dirty="0">
                <a:effectLst/>
                <a:latin typeface="-apple-system"/>
              </a:rPr>
            </a:br>
            <a:r>
              <a:rPr lang="zh-CN" altLang="en-US" b="0" i="0" dirty="0">
                <a:effectLst/>
                <a:latin typeface="-apple-system"/>
              </a:rPr>
              <a:t>误差平方和是观测值与其所在组的均值之间的离差的平方和。它代表了数据点与各自组均值的离散程度。计算</a:t>
            </a:r>
            <a:r>
              <a:rPr lang="en-US" altLang="zh-CN" b="0" i="0" dirty="0">
                <a:effectLst/>
                <a:latin typeface="-apple-system"/>
              </a:rPr>
              <a:t>SSE</a:t>
            </a:r>
            <a:r>
              <a:rPr lang="zh-CN" altLang="en-US" b="0" i="0" dirty="0">
                <a:effectLst/>
                <a:latin typeface="-apple-system"/>
              </a:rPr>
              <a:t>的公式为：</a:t>
            </a:r>
            <a:br>
              <a:rPr lang="zh-CN" altLang="en-US" b="0" i="0" dirty="0">
                <a:effectLst/>
                <a:latin typeface="-apple-system"/>
              </a:rPr>
            </a:br>
            <a:r>
              <a:rPr lang="en-US" altLang="zh-CN" b="0" i="0" dirty="0">
                <a:effectLst/>
                <a:latin typeface="-apple-system"/>
              </a:rPr>
              <a:t>SSE = Σ(xi - </a:t>
            </a:r>
            <a:r>
              <a:rPr lang="en-US" altLang="zh-CN" b="0" i="0" dirty="0" err="1">
                <a:effectLst/>
                <a:latin typeface="-apple-system"/>
              </a:rPr>
              <a:t>X̄i</a:t>
            </a:r>
            <a:r>
              <a:rPr lang="en-US" altLang="zh-CN" b="0" i="0" dirty="0">
                <a:effectLst/>
                <a:latin typeface="-apple-system"/>
              </a:rPr>
              <a:t>)²</a:t>
            </a:r>
            <a:r>
              <a:rPr lang="zh-CN" altLang="en-US" b="0" i="0" dirty="0">
                <a:effectLst/>
                <a:latin typeface="-apple-system"/>
              </a:rPr>
              <a:t>，其中</a:t>
            </a:r>
            <a:r>
              <a:rPr lang="en-US" altLang="zh-CN" b="0" i="0" dirty="0">
                <a:effectLst/>
                <a:latin typeface="-apple-system"/>
              </a:rPr>
              <a:t>xi</a:t>
            </a:r>
            <a:r>
              <a:rPr lang="zh-CN" altLang="en-US" b="0" i="0" dirty="0">
                <a:effectLst/>
                <a:latin typeface="-apple-system"/>
              </a:rPr>
              <a:t>表示观测值，</a:t>
            </a:r>
            <a:r>
              <a:rPr lang="en-US" altLang="zh-CN" b="0" i="0" dirty="0" err="1">
                <a:effectLst/>
                <a:latin typeface="-apple-system"/>
              </a:rPr>
              <a:t>X̄i</a:t>
            </a:r>
            <a:r>
              <a:rPr lang="zh-CN" altLang="en-US" b="0" i="0" dirty="0">
                <a:effectLst/>
                <a:latin typeface="-apple-system"/>
              </a:rPr>
              <a:t>表示每个组的均值。</a:t>
            </a:r>
          </a:p>
          <a:p>
            <a:pPr algn="l">
              <a:buFont typeface="+mj-lt"/>
              <a:buAutoNum type="arabicPeriod"/>
            </a:pPr>
            <a:r>
              <a:rPr lang="zh-CN" altLang="en-US" b="0" i="0" dirty="0">
                <a:effectLst/>
                <a:latin typeface="-apple-system"/>
              </a:rPr>
              <a:t>组内平方和（</a:t>
            </a:r>
            <a:r>
              <a:rPr lang="en-US" altLang="zh-CN" b="0" i="0" dirty="0">
                <a:effectLst/>
                <a:latin typeface="-apple-system"/>
              </a:rPr>
              <a:t>SSM</a:t>
            </a:r>
            <a:r>
              <a:rPr lang="zh-CN" altLang="en-US" b="0" i="0" dirty="0">
                <a:effectLst/>
                <a:latin typeface="-apple-system"/>
              </a:rPr>
              <a:t>）：</a:t>
            </a:r>
            <a:br>
              <a:rPr lang="zh-CN" altLang="en-US" b="0" i="0" dirty="0">
                <a:effectLst/>
                <a:latin typeface="-apple-system"/>
              </a:rPr>
            </a:br>
            <a:r>
              <a:rPr lang="zh-CN" altLang="en-US" b="0" i="0" dirty="0">
                <a:effectLst/>
                <a:latin typeface="-apple-system"/>
              </a:rPr>
              <a:t>组内平方和是各组均值与整体均值之间的离差的平方和，乘以各组的样本容量。它反映了不同组之间的差异程度。计算</a:t>
            </a:r>
            <a:r>
              <a:rPr lang="en-US" altLang="zh-CN" b="0" i="0" dirty="0">
                <a:effectLst/>
                <a:latin typeface="-apple-system"/>
              </a:rPr>
              <a:t>SSM</a:t>
            </a:r>
            <a:r>
              <a:rPr lang="zh-CN" altLang="en-US" b="0" i="0" dirty="0">
                <a:effectLst/>
                <a:latin typeface="-apple-system"/>
              </a:rPr>
              <a:t>的公式为：</a:t>
            </a:r>
            <a:br>
              <a:rPr lang="zh-CN" altLang="en-US" b="0" i="0" dirty="0">
                <a:effectLst/>
                <a:latin typeface="-apple-system"/>
              </a:rPr>
            </a:br>
            <a:r>
              <a:rPr lang="en-US" altLang="zh-CN" b="0" i="0" dirty="0">
                <a:effectLst/>
                <a:latin typeface="-apple-system"/>
              </a:rPr>
              <a:t>SSM = Σ(</a:t>
            </a:r>
            <a:r>
              <a:rPr lang="en-US" altLang="zh-CN" b="0" i="0" dirty="0" err="1">
                <a:effectLst/>
                <a:latin typeface="-apple-system"/>
              </a:rPr>
              <a:t>ni</a:t>
            </a:r>
            <a:r>
              <a:rPr lang="en-US" altLang="zh-CN" b="0" i="0" dirty="0">
                <a:effectLst/>
                <a:latin typeface="-apple-system"/>
              </a:rPr>
              <a:t> * (</a:t>
            </a:r>
            <a:r>
              <a:rPr lang="en-US" altLang="zh-CN" b="0" i="0" dirty="0" err="1">
                <a:effectLst/>
                <a:latin typeface="-apple-system"/>
              </a:rPr>
              <a:t>X̄i</a:t>
            </a:r>
            <a:r>
              <a:rPr lang="en-US" altLang="zh-CN" b="0" i="0" dirty="0">
                <a:effectLst/>
                <a:latin typeface="-apple-system"/>
              </a:rPr>
              <a:t> - </a:t>
            </a:r>
            <a:r>
              <a:rPr lang="en-US" altLang="zh-CN" b="0" i="0" dirty="0" err="1">
                <a:effectLst/>
                <a:latin typeface="-apple-system"/>
              </a:rPr>
              <a:t>Xbar</a:t>
            </a:r>
            <a:r>
              <a:rPr lang="en-US" altLang="zh-CN" b="0" i="0" dirty="0">
                <a:effectLst/>
                <a:latin typeface="-apple-system"/>
              </a:rPr>
              <a:t>)²)</a:t>
            </a:r>
            <a:r>
              <a:rPr lang="zh-CN" altLang="en-US" b="0" i="0" dirty="0">
                <a:effectLst/>
                <a:latin typeface="-apple-system"/>
              </a:rPr>
              <a:t>，其中</a:t>
            </a:r>
            <a:r>
              <a:rPr lang="en-US" altLang="zh-CN" b="0" i="0" dirty="0" err="1">
                <a:effectLst/>
                <a:latin typeface="-apple-system"/>
              </a:rPr>
              <a:t>ni</a:t>
            </a:r>
            <a:r>
              <a:rPr lang="zh-CN" altLang="en-US" b="0" i="0" dirty="0">
                <a:effectLst/>
                <a:latin typeface="-apple-system"/>
              </a:rPr>
              <a:t>表示每个组的样本容量，</a:t>
            </a:r>
            <a:r>
              <a:rPr lang="en-US" altLang="zh-CN" b="0" i="0" dirty="0" err="1">
                <a:effectLst/>
                <a:latin typeface="-apple-system"/>
              </a:rPr>
              <a:t>X̄i</a:t>
            </a:r>
            <a:r>
              <a:rPr lang="zh-CN" altLang="en-US" b="0" i="0" dirty="0">
                <a:effectLst/>
                <a:latin typeface="-apple-system"/>
              </a:rPr>
              <a:t>表示每个组的均值，</a:t>
            </a:r>
            <a:r>
              <a:rPr lang="en-US" altLang="zh-CN" b="0" i="0" dirty="0" err="1">
                <a:effectLst/>
                <a:latin typeface="-apple-system"/>
              </a:rPr>
              <a:t>Xbar</a:t>
            </a:r>
            <a:r>
              <a:rPr lang="zh-CN" altLang="en-US" b="0" i="0" dirty="0">
                <a:effectLst/>
                <a:latin typeface="-apple-system"/>
              </a:rPr>
              <a:t>表示所有观测值的均值。</a:t>
            </a:r>
          </a:p>
          <a:p>
            <a:pPr algn="l"/>
            <a:r>
              <a:rPr lang="zh-CN" altLang="en-US" b="0" i="0" dirty="0">
                <a:effectLst/>
                <a:latin typeface="-apple-system"/>
              </a:rPr>
              <a:t>这三个指标在单因素方差分析中是关键的统计量，它们用于计算</a:t>
            </a:r>
            <a:r>
              <a:rPr lang="en-US" altLang="zh-CN" b="0" i="0" dirty="0">
                <a:effectLst/>
                <a:latin typeface="-apple-system"/>
              </a:rPr>
              <a:t>F</a:t>
            </a:r>
            <a:r>
              <a:rPr lang="zh-CN" altLang="en-US" b="0" i="0" dirty="0">
                <a:effectLst/>
                <a:latin typeface="-apple-system"/>
              </a:rPr>
              <a:t>值，并进行假设检验。</a:t>
            </a:r>
            <a:r>
              <a:rPr lang="en-US" altLang="zh-CN" b="0" i="0" dirty="0">
                <a:effectLst/>
                <a:latin typeface="-apple-system"/>
              </a:rPr>
              <a:t>F</a:t>
            </a:r>
            <a:r>
              <a:rPr lang="zh-CN" altLang="en-US" b="0" i="0" dirty="0">
                <a:effectLst/>
                <a:latin typeface="-apple-system"/>
              </a:rPr>
              <a:t>值是</a:t>
            </a:r>
            <a:r>
              <a:rPr lang="en-US" altLang="zh-CN" b="0" i="0" dirty="0">
                <a:effectLst/>
                <a:latin typeface="-apple-system"/>
              </a:rPr>
              <a:t>SSM</a:t>
            </a:r>
            <a:r>
              <a:rPr lang="zh-CN" altLang="en-US" b="0" i="0" dirty="0">
                <a:effectLst/>
                <a:latin typeface="-apple-system"/>
              </a:rPr>
              <a:t>与</a:t>
            </a:r>
            <a:r>
              <a:rPr lang="en-US" altLang="zh-CN" b="0" i="0" dirty="0">
                <a:effectLst/>
                <a:latin typeface="-apple-system"/>
              </a:rPr>
              <a:t>SSE</a:t>
            </a:r>
            <a:r>
              <a:rPr lang="zh-CN" altLang="en-US" b="0" i="0" dirty="0">
                <a:effectLst/>
                <a:latin typeface="-apple-system"/>
              </a:rPr>
              <a:t>的比值，用于评估组间差异与组内差异之间的相对大小，从而判断是否存在显著的组间差异。</a:t>
            </a:r>
          </a:p>
          <a:p>
            <a:endParaRPr lang="zh-CN" altLang="en-US" dirty="0"/>
          </a:p>
        </p:txBody>
      </p:sp>
    </p:spTree>
    <p:extLst>
      <p:ext uri="{BB962C8B-B14F-4D97-AF65-F5344CB8AC3E}">
        <p14:creationId xmlns:p14="http://schemas.microsoft.com/office/powerpoint/2010/main" val="3599945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240DA8-4306-4B63-98AD-60594B9E30A4}"/>
              </a:ext>
            </a:extLst>
          </p:cNvPr>
          <p:cNvSpPr>
            <a:spLocks noGrp="1"/>
          </p:cNvSpPr>
          <p:nvPr>
            <p:ph type="title"/>
          </p:nvPr>
        </p:nvSpPr>
        <p:spPr/>
        <p:txBody>
          <a:bodyPr/>
          <a:lstStyle/>
          <a:p>
            <a:r>
              <a:rPr lang="zh-CN" altLang="en-US" dirty="0"/>
              <a:t>相关系数 </a:t>
            </a:r>
            <a:r>
              <a:rPr lang="en-US" altLang="zh-CN" dirty="0"/>
              <a:t>Pearson</a:t>
            </a:r>
            <a:endParaRPr lang="zh-CN" altLang="en-US" dirty="0"/>
          </a:p>
        </p:txBody>
      </p:sp>
      <p:pic>
        <p:nvPicPr>
          <p:cNvPr id="5" name="图片 4">
            <a:extLst>
              <a:ext uri="{FF2B5EF4-FFF2-40B4-BE49-F238E27FC236}">
                <a16:creationId xmlns:a16="http://schemas.microsoft.com/office/drawing/2014/main" id="{8803C8F7-C3C1-449F-A8A1-40033D56B139}"/>
              </a:ext>
            </a:extLst>
          </p:cNvPr>
          <p:cNvPicPr>
            <a:picLocks noChangeAspect="1"/>
          </p:cNvPicPr>
          <p:nvPr/>
        </p:nvPicPr>
        <p:blipFill>
          <a:blip r:embed="rId2"/>
          <a:stretch>
            <a:fillRect/>
          </a:stretch>
        </p:blipFill>
        <p:spPr>
          <a:xfrm>
            <a:off x="2567428" y="1770380"/>
            <a:ext cx="7057143" cy="1133333"/>
          </a:xfrm>
          <a:prstGeom prst="rect">
            <a:avLst/>
          </a:prstGeom>
        </p:spPr>
      </p:pic>
      <p:pic>
        <p:nvPicPr>
          <p:cNvPr id="7" name="图片 6">
            <a:extLst>
              <a:ext uri="{FF2B5EF4-FFF2-40B4-BE49-F238E27FC236}">
                <a16:creationId xmlns:a16="http://schemas.microsoft.com/office/drawing/2014/main" id="{B953FEF3-8467-4861-94B2-793C21930525}"/>
              </a:ext>
            </a:extLst>
          </p:cNvPr>
          <p:cNvPicPr>
            <a:picLocks noChangeAspect="1"/>
          </p:cNvPicPr>
          <p:nvPr/>
        </p:nvPicPr>
        <p:blipFill>
          <a:blip r:embed="rId3"/>
          <a:stretch>
            <a:fillRect/>
          </a:stretch>
        </p:blipFill>
        <p:spPr>
          <a:xfrm>
            <a:off x="3529332" y="3658810"/>
            <a:ext cx="5133333" cy="1600000"/>
          </a:xfrm>
          <a:prstGeom prst="rect">
            <a:avLst/>
          </a:prstGeom>
        </p:spPr>
      </p:pic>
    </p:spTree>
    <p:extLst>
      <p:ext uri="{BB962C8B-B14F-4D97-AF65-F5344CB8AC3E}">
        <p14:creationId xmlns:p14="http://schemas.microsoft.com/office/powerpoint/2010/main" val="1321091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DE22CF-AFEB-4E45-93B5-AFC11D23CDD3}"/>
              </a:ext>
            </a:extLst>
          </p:cNvPr>
          <p:cNvSpPr>
            <a:spLocks noGrp="1"/>
          </p:cNvSpPr>
          <p:nvPr>
            <p:ph type="title"/>
          </p:nvPr>
        </p:nvSpPr>
        <p:spPr/>
        <p:txBody>
          <a:bodyPr/>
          <a:lstStyle/>
          <a:p>
            <a:r>
              <a:rPr lang="zh-CN" altLang="en-US" dirty="0"/>
              <a:t>相关系数 </a:t>
            </a:r>
            <a:r>
              <a:rPr lang="en-US" altLang="zh-CN" dirty="0"/>
              <a:t>Spearman</a:t>
            </a:r>
            <a:endParaRPr lang="zh-CN" altLang="en-US" dirty="0"/>
          </a:p>
        </p:txBody>
      </p:sp>
      <p:pic>
        <p:nvPicPr>
          <p:cNvPr id="5" name="图片 4">
            <a:extLst>
              <a:ext uri="{FF2B5EF4-FFF2-40B4-BE49-F238E27FC236}">
                <a16:creationId xmlns:a16="http://schemas.microsoft.com/office/drawing/2014/main" id="{D30DDA12-9A9D-45CC-ADA6-2FB8E5BF03F8}"/>
              </a:ext>
            </a:extLst>
          </p:cNvPr>
          <p:cNvPicPr>
            <a:picLocks noChangeAspect="1"/>
          </p:cNvPicPr>
          <p:nvPr/>
        </p:nvPicPr>
        <p:blipFill>
          <a:blip r:embed="rId2"/>
          <a:stretch>
            <a:fillRect/>
          </a:stretch>
        </p:blipFill>
        <p:spPr>
          <a:xfrm>
            <a:off x="4224094" y="1690688"/>
            <a:ext cx="3495238" cy="1228571"/>
          </a:xfrm>
          <a:prstGeom prst="rect">
            <a:avLst/>
          </a:prstGeom>
        </p:spPr>
      </p:pic>
      <p:pic>
        <p:nvPicPr>
          <p:cNvPr id="7" name="图片 6">
            <a:extLst>
              <a:ext uri="{FF2B5EF4-FFF2-40B4-BE49-F238E27FC236}">
                <a16:creationId xmlns:a16="http://schemas.microsoft.com/office/drawing/2014/main" id="{098F8385-7542-4D6A-BBA7-CEC63792C7BA}"/>
              </a:ext>
            </a:extLst>
          </p:cNvPr>
          <p:cNvPicPr>
            <a:picLocks noChangeAspect="1"/>
          </p:cNvPicPr>
          <p:nvPr/>
        </p:nvPicPr>
        <p:blipFill>
          <a:blip r:embed="rId3"/>
          <a:stretch>
            <a:fillRect/>
          </a:stretch>
        </p:blipFill>
        <p:spPr>
          <a:xfrm>
            <a:off x="2491238" y="3111489"/>
            <a:ext cx="7209524" cy="1133333"/>
          </a:xfrm>
          <a:prstGeom prst="rect">
            <a:avLst/>
          </a:prstGeom>
        </p:spPr>
      </p:pic>
      <p:pic>
        <p:nvPicPr>
          <p:cNvPr id="9" name="图片 8">
            <a:extLst>
              <a:ext uri="{FF2B5EF4-FFF2-40B4-BE49-F238E27FC236}">
                <a16:creationId xmlns:a16="http://schemas.microsoft.com/office/drawing/2014/main" id="{79D41CA8-82AB-4645-A291-366B583EAD3D}"/>
              </a:ext>
            </a:extLst>
          </p:cNvPr>
          <p:cNvPicPr>
            <a:picLocks noChangeAspect="1"/>
          </p:cNvPicPr>
          <p:nvPr/>
        </p:nvPicPr>
        <p:blipFill>
          <a:blip r:embed="rId4"/>
          <a:stretch>
            <a:fillRect/>
          </a:stretch>
        </p:blipFill>
        <p:spPr>
          <a:xfrm>
            <a:off x="5337158" y="4661187"/>
            <a:ext cx="1695238" cy="657143"/>
          </a:xfrm>
          <a:prstGeom prst="rect">
            <a:avLst/>
          </a:prstGeom>
        </p:spPr>
      </p:pic>
    </p:spTree>
    <p:extLst>
      <p:ext uri="{BB962C8B-B14F-4D97-AF65-F5344CB8AC3E}">
        <p14:creationId xmlns:p14="http://schemas.microsoft.com/office/powerpoint/2010/main" val="1172562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635A60-823D-41EE-B0E9-C4249E422D8D}"/>
              </a:ext>
            </a:extLst>
          </p:cNvPr>
          <p:cNvSpPr>
            <a:spLocks noGrp="1"/>
          </p:cNvSpPr>
          <p:nvPr>
            <p:ph type="title"/>
          </p:nvPr>
        </p:nvSpPr>
        <p:spPr/>
        <p:txBody>
          <a:bodyPr/>
          <a:lstStyle/>
          <a:p>
            <a:r>
              <a:rPr lang="en-US" altLang="zh-CN" dirty="0"/>
              <a:t>Exploratory Data Analysis</a:t>
            </a:r>
            <a:endParaRPr lang="zh-CN" altLang="en-US" dirty="0"/>
          </a:p>
        </p:txBody>
      </p:sp>
      <p:pic>
        <p:nvPicPr>
          <p:cNvPr id="1026" name="Picture 2" descr="Exploratory Data Analysis book by John W Tukey | 1 available editions ...">
            <a:extLst>
              <a:ext uri="{FF2B5EF4-FFF2-40B4-BE49-F238E27FC236}">
                <a16:creationId xmlns:a16="http://schemas.microsoft.com/office/drawing/2014/main" id="{923078FD-48D6-4202-9520-55854F6F81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439" y="1690688"/>
            <a:ext cx="2989451" cy="439588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4687C63A-9610-47E3-9975-05562808AB16}"/>
              </a:ext>
            </a:extLst>
          </p:cNvPr>
          <p:cNvSpPr txBox="1"/>
          <p:nvPr/>
        </p:nvSpPr>
        <p:spPr>
          <a:xfrm>
            <a:off x="4768129" y="2208583"/>
            <a:ext cx="6453326" cy="3877985"/>
          </a:xfrm>
          <a:prstGeom prst="rect">
            <a:avLst/>
          </a:prstGeom>
          <a:noFill/>
        </p:spPr>
        <p:txBody>
          <a:bodyPr wrap="square" rtlCol="0">
            <a:spAutoFit/>
          </a:bodyPr>
          <a:lstStyle/>
          <a:p>
            <a:pPr algn="l">
              <a:spcAft>
                <a:spcPts val="1200"/>
              </a:spcAft>
            </a:pPr>
            <a:r>
              <a:rPr lang="zh-CN" altLang="en-US" b="0" i="0" dirty="0">
                <a:effectLst/>
                <a:latin typeface="-apple-system"/>
              </a:rPr>
              <a:t>约翰</a:t>
            </a:r>
            <a:r>
              <a:rPr lang="en-US" altLang="zh-CN" b="0" i="0" dirty="0">
                <a:effectLst/>
                <a:latin typeface="-apple-system"/>
              </a:rPr>
              <a:t>·</a:t>
            </a:r>
            <a:r>
              <a:rPr lang="zh-CN" altLang="en-US" b="0" i="0" dirty="0">
                <a:effectLst/>
                <a:latin typeface="-apple-system"/>
              </a:rPr>
              <a:t>图基是一位著名的统计学家和数据分析家，他在数据分析领域做出了重要贡献。他于</a:t>
            </a:r>
            <a:r>
              <a:rPr lang="en-US" altLang="zh-CN" b="0" i="0" dirty="0">
                <a:effectLst/>
                <a:latin typeface="-apple-system"/>
              </a:rPr>
              <a:t>1962</a:t>
            </a:r>
            <a:r>
              <a:rPr lang="zh-CN" altLang="en-US" b="0" i="0" dirty="0">
                <a:effectLst/>
                <a:latin typeface="-apple-system"/>
              </a:rPr>
              <a:t>年出版了一本名为</a:t>
            </a:r>
            <a:r>
              <a:rPr lang="en-US" altLang="zh-CN" b="0" i="0" dirty="0">
                <a:effectLst/>
                <a:latin typeface="-apple-system"/>
              </a:rPr>
              <a:t>《Exploratory Data Analysis》</a:t>
            </a:r>
            <a:r>
              <a:rPr lang="zh-CN" altLang="en-US" b="0" i="0" dirty="0">
                <a:effectLst/>
                <a:latin typeface="-apple-system"/>
              </a:rPr>
              <a:t>的书，正式提出了</a:t>
            </a:r>
            <a:r>
              <a:rPr lang="en-US" altLang="zh-CN" b="0" i="0" dirty="0">
                <a:effectLst/>
                <a:latin typeface="-apple-system"/>
              </a:rPr>
              <a:t>EDA</a:t>
            </a:r>
            <a:r>
              <a:rPr lang="zh-CN" altLang="en-US" b="0" i="0" dirty="0">
                <a:effectLst/>
                <a:latin typeface="-apple-system"/>
              </a:rPr>
              <a:t>的概念。</a:t>
            </a:r>
          </a:p>
          <a:p>
            <a:pPr algn="l">
              <a:spcAft>
                <a:spcPts val="1200"/>
              </a:spcAft>
            </a:pPr>
            <a:r>
              <a:rPr lang="en-US" altLang="zh-CN" b="0" i="0" dirty="0">
                <a:effectLst/>
                <a:latin typeface="-apple-system"/>
              </a:rPr>
              <a:t>EDA</a:t>
            </a:r>
            <a:r>
              <a:rPr lang="zh-CN" altLang="en-US" b="0" i="0" dirty="0">
                <a:effectLst/>
                <a:latin typeface="-apple-system"/>
              </a:rPr>
              <a:t>强调从数据本身出发，通过可视化、摘要统计和简单模型等手段，探索和理解数据的特征、关系和趋势，而不是仅仅依赖于预先设定的模型或假设。这种方法对于发现数据中的模式、异常值、缺失值以及变量之间的关联非常有价值。</a:t>
            </a:r>
          </a:p>
          <a:p>
            <a:pPr algn="l">
              <a:spcAft>
                <a:spcPts val="1200"/>
              </a:spcAft>
            </a:pPr>
            <a:r>
              <a:rPr lang="zh-CN" altLang="en-US" b="0" i="0" dirty="0">
                <a:effectLst/>
                <a:latin typeface="-apple-system"/>
              </a:rPr>
              <a:t>图基的</a:t>
            </a:r>
            <a:r>
              <a:rPr lang="en-US" altLang="zh-CN" b="0" i="0" dirty="0">
                <a:effectLst/>
                <a:latin typeface="-apple-system"/>
              </a:rPr>
              <a:t>《Exploratory Data Analysis》</a:t>
            </a:r>
            <a:r>
              <a:rPr lang="zh-CN" altLang="en-US" b="0" i="0" dirty="0">
                <a:effectLst/>
                <a:latin typeface="-apple-system"/>
              </a:rPr>
              <a:t>一书对</a:t>
            </a:r>
            <a:r>
              <a:rPr lang="en-US" altLang="zh-CN" b="0" i="0" dirty="0">
                <a:effectLst/>
                <a:latin typeface="-apple-system"/>
              </a:rPr>
              <a:t>EDA</a:t>
            </a:r>
            <a:r>
              <a:rPr lang="zh-CN" altLang="en-US" b="0" i="0" dirty="0">
                <a:effectLst/>
                <a:latin typeface="-apple-system"/>
              </a:rPr>
              <a:t>的概念和方法进行了系统的阐述，并提供了许多实际案例和技术工具。这本书对数据分析领域产生了广泛的影响，将</a:t>
            </a:r>
            <a:r>
              <a:rPr lang="en-US" altLang="zh-CN" b="0" i="0" dirty="0">
                <a:effectLst/>
                <a:latin typeface="-apple-system"/>
              </a:rPr>
              <a:t>EDA</a:t>
            </a:r>
            <a:r>
              <a:rPr lang="zh-CN" altLang="en-US" b="0" i="0" dirty="0">
                <a:effectLst/>
                <a:latin typeface="-apple-system"/>
              </a:rPr>
              <a:t>作为一种重要的数据分析方法广泛传播开来。</a:t>
            </a:r>
          </a:p>
          <a:p>
            <a:endParaRPr lang="zh-CN" altLang="en-US" dirty="0"/>
          </a:p>
        </p:txBody>
      </p:sp>
    </p:spTree>
    <p:extLst>
      <p:ext uri="{BB962C8B-B14F-4D97-AF65-F5344CB8AC3E}">
        <p14:creationId xmlns:p14="http://schemas.microsoft.com/office/powerpoint/2010/main" val="1326378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804CA-8838-4455-A488-5FC08C7D58BF}"/>
              </a:ext>
            </a:extLst>
          </p:cNvPr>
          <p:cNvSpPr>
            <a:spLocks noGrp="1"/>
          </p:cNvSpPr>
          <p:nvPr>
            <p:ph type="title"/>
          </p:nvPr>
        </p:nvSpPr>
        <p:spPr/>
        <p:txBody>
          <a:bodyPr/>
          <a:lstStyle/>
          <a:p>
            <a:r>
              <a:rPr lang="zh-CN" altLang="en-US" dirty="0"/>
              <a:t>网络爬虫</a:t>
            </a:r>
          </a:p>
        </p:txBody>
      </p:sp>
      <p:sp>
        <p:nvSpPr>
          <p:cNvPr id="3" name="内容占位符 2">
            <a:extLst>
              <a:ext uri="{FF2B5EF4-FFF2-40B4-BE49-F238E27FC236}">
                <a16:creationId xmlns:a16="http://schemas.microsoft.com/office/drawing/2014/main" id="{48603FDB-CBFD-4B22-A000-76D056282745}"/>
              </a:ext>
            </a:extLst>
          </p:cNvPr>
          <p:cNvSpPr>
            <a:spLocks noGrp="1"/>
          </p:cNvSpPr>
          <p:nvPr>
            <p:ph idx="1"/>
          </p:nvPr>
        </p:nvSpPr>
        <p:spPr>
          <a:xfrm>
            <a:off x="838200" y="1666953"/>
            <a:ext cx="10515600" cy="4351338"/>
          </a:xfrm>
        </p:spPr>
        <p:txBody>
          <a:bodyPr/>
          <a:lstStyle/>
          <a:p>
            <a:r>
              <a:rPr lang="en-US" altLang="zh-CN" dirty="0"/>
              <a:t>Requests</a:t>
            </a:r>
          </a:p>
          <a:p>
            <a:r>
              <a:rPr lang="en-US" altLang="zh-CN" dirty="0" err="1"/>
              <a:t>BeautifulSoup</a:t>
            </a:r>
            <a:endParaRPr lang="en-US" altLang="zh-CN" dirty="0"/>
          </a:p>
          <a:p>
            <a:r>
              <a:rPr lang="en-US" altLang="zh-CN" dirty="0"/>
              <a:t>Selenium</a:t>
            </a:r>
          </a:p>
          <a:p>
            <a:r>
              <a:rPr lang="en-US" altLang="zh-CN" dirty="0"/>
              <a:t>Scrapy</a:t>
            </a:r>
            <a:endParaRPr lang="zh-CN" altLang="en-US" dirty="0"/>
          </a:p>
        </p:txBody>
      </p:sp>
      <p:pic>
        <p:nvPicPr>
          <p:cNvPr id="1028" name="Picture 4" descr="Top 5 Popular Python Libraries for Web Scraping in 2022 | ScrapingAnt Blog">
            <a:extLst>
              <a:ext uri="{FF2B5EF4-FFF2-40B4-BE49-F238E27FC236}">
                <a16:creationId xmlns:a16="http://schemas.microsoft.com/office/drawing/2014/main" id="{671870C5-1259-432E-A7AB-3FE028A0B6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0033" y="1376873"/>
            <a:ext cx="3988961" cy="17154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5B64ABFA-660E-40BD-8F9E-6F9DE1E7DB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6949" y="2058329"/>
            <a:ext cx="2443084" cy="313271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Контактные данные">
            <a:extLst>
              <a:ext uri="{FF2B5EF4-FFF2-40B4-BE49-F238E27FC236}">
                <a16:creationId xmlns:a16="http://schemas.microsoft.com/office/drawing/2014/main" id="{4C47076F-9929-4BD6-8B1C-A3A9AF4F42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4852" y="2897554"/>
            <a:ext cx="3778466" cy="125948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什么是 Scrapy|极客教程">
            <a:extLst>
              <a:ext uri="{FF2B5EF4-FFF2-40B4-BE49-F238E27FC236}">
                <a16:creationId xmlns:a16="http://schemas.microsoft.com/office/drawing/2014/main" id="{079F252F-6AF0-477A-BC38-3733EC41227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27" t="18810" b="10389"/>
          <a:stretch/>
        </p:blipFill>
        <p:spPr bwMode="auto">
          <a:xfrm>
            <a:off x="7197454" y="4234531"/>
            <a:ext cx="3636886" cy="1175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484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0151AA-043D-4607-A26F-B1B6A9CA9667}"/>
              </a:ext>
            </a:extLst>
          </p:cNvPr>
          <p:cNvSpPr>
            <a:spLocks noGrp="1"/>
          </p:cNvSpPr>
          <p:nvPr>
            <p:ph type="title"/>
          </p:nvPr>
        </p:nvSpPr>
        <p:spPr/>
        <p:txBody>
          <a:bodyPr/>
          <a:lstStyle/>
          <a:p>
            <a:r>
              <a:rPr lang="zh-CN" altLang="en-US" dirty="0"/>
              <a:t>数据分析</a:t>
            </a:r>
          </a:p>
        </p:txBody>
      </p:sp>
      <p:sp>
        <p:nvSpPr>
          <p:cNvPr id="3" name="内容占位符 2">
            <a:extLst>
              <a:ext uri="{FF2B5EF4-FFF2-40B4-BE49-F238E27FC236}">
                <a16:creationId xmlns:a16="http://schemas.microsoft.com/office/drawing/2014/main" id="{9A6A3F9F-F879-42AD-8AF8-6992E386E7D8}"/>
              </a:ext>
            </a:extLst>
          </p:cNvPr>
          <p:cNvSpPr>
            <a:spLocks noGrp="1"/>
          </p:cNvSpPr>
          <p:nvPr>
            <p:ph idx="1"/>
          </p:nvPr>
        </p:nvSpPr>
        <p:spPr/>
        <p:txBody>
          <a:bodyPr/>
          <a:lstStyle/>
          <a:p>
            <a:r>
              <a:rPr lang="en-US" altLang="zh-CN" dirty="0" err="1"/>
              <a:t>Numpy</a:t>
            </a:r>
            <a:endParaRPr lang="en-US" altLang="zh-CN" dirty="0"/>
          </a:p>
          <a:p>
            <a:r>
              <a:rPr lang="en-US" altLang="zh-CN" dirty="0"/>
              <a:t>Pandas</a:t>
            </a:r>
          </a:p>
          <a:p>
            <a:r>
              <a:rPr lang="en-US" altLang="zh-CN" dirty="0" err="1"/>
              <a:t>Scipy</a:t>
            </a:r>
            <a:endParaRPr lang="en-US" altLang="zh-CN" dirty="0"/>
          </a:p>
          <a:p>
            <a:r>
              <a:rPr lang="en-US" altLang="zh-CN" dirty="0"/>
              <a:t>Scikit-learn</a:t>
            </a:r>
          </a:p>
          <a:p>
            <a:r>
              <a:rPr lang="en-US" altLang="zh-CN" dirty="0"/>
              <a:t>······</a:t>
            </a:r>
            <a:endParaRPr lang="zh-CN" altLang="en-US" dirty="0"/>
          </a:p>
        </p:txBody>
      </p:sp>
      <p:pic>
        <p:nvPicPr>
          <p:cNvPr id="2052" name="Picture 4" descr="scikit-learn Reviews 2023: Details, Pricing, &amp; Features | G2">
            <a:extLst>
              <a:ext uri="{FF2B5EF4-FFF2-40B4-BE49-F238E27FC236}">
                <a16:creationId xmlns:a16="http://schemas.microsoft.com/office/drawing/2014/main" id="{E857BDA6-2D5F-4CE3-98DD-2BBA42A1F2A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489" t="18266" r="23541" b="18414"/>
          <a:stretch/>
        </p:blipFill>
        <p:spPr bwMode="auto">
          <a:xfrm>
            <a:off x="5140169" y="4358937"/>
            <a:ext cx="2050744" cy="128697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Dive Into Deep Learning">
            <a:extLst>
              <a:ext uri="{FF2B5EF4-FFF2-40B4-BE49-F238E27FC236}">
                <a16:creationId xmlns:a16="http://schemas.microsoft.com/office/drawing/2014/main" id="{9D28B430-5BA9-4ACD-9CFA-66366CFA18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1270" b="34516"/>
          <a:stretch/>
        </p:blipFill>
        <p:spPr bwMode="auto">
          <a:xfrm>
            <a:off x="7592257" y="3771956"/>
            <a:ext cx="3431221" cy="117396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Pandas库的使用 - 知乎">
            <a:extLst>
              <a:ext uri="{FF2B5EF4-FFF2-40B4-BE49-F238E27FC236}">
                <a16:creationId xmlns:a16="http://schemas.microsoft.com/office/drawing/2014/main" id="{A02CAD86-1196-4E9F-B35B-6738B95382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6621" b="25954"/>
          <a:stretch/>
        </p:blipFill>
        <p:spPr bwMode="auto">
          <a:xfrm>
            <a:off x="4238255" y="3096201"/>
            <a:ext cx="3354002" cy="1031917"/>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Numpy① - パンくんのプログラミング日記">
            <a:extLst>
              <a:ext uri="{FF2B5EF4-FFF2-40B4-BE49-F238E27FC236}">
                <a16:creationId xmlns:a16="http://schemas.microsoft.com/office/drawing/2014/main" id="{199BDFCC-5B63-4473-A551-F6484770EE0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2161" t="24617" r="19248" b="24852"/>
          <a:stretch/>
        </p:blipFill>
        <p:spPr bwMode="auto">
          <a:xfrm>
            <a:off x="6459985" y="1690688"/>
            <a:ext cx="3077359" cy="1173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15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3EA4C-3589-46DC-8888-B146DD6BF187}"/>
              </a:ext>
            </a:extLst>
          </p:cNvPr>
          <p:cNvSpPr>
            <a:spLocks noGrp="1"/>
          </p:cNvSpPr>
          <p:nvPr>
            <p:ph type="title"/>
          </p:nvPr>
        </p:nvSpPr>
        <p:spPr/>
        <p:txBody>
          <a:bodyPr/>
          <a:lstStyle/>
          <a:p>
            <a:r>
              <a:rPr lang="zh-CN" altLang="en-US" dirty="0"/>
              <a:t>数据预处理</a:t>
            </a:r>
          </a:p>
        </p:txBody>
      </p:sp>
      <p:sp>
        <p:nvSpPr>
          <p:cNvPr id="3" name="内容占位符 2">
            <a:extLst>
              <a:ext uri="{FF2B5EF4-FFF2-40B4-BE49-F238E27FC236}">
                <a16:creationId xmlns:a16="http://schemas.microsoft.com/office/drawing/2014/main" id="{E53C6A34-453B-4CC4-9EF6-6232B06A65FB}"/>
              </a:ext>
            </a:extLst>
          </p:cNvPr>
          <p:cNvSpPr>
            <a:spLocks noGrp="1"/>
          </p:cNvSpPr>
          <p:nvPr>
            <p:ph idx="1"/>
          </p:nvPr>
        </p:nvSpPr>
        <p:spPr/>
        <p:txBody>
          <a:bodyPr/>
          <a:lstStyle/>
          <a:p>
            <a:r>
              <a:rPr lang="zh-CN" altLang="en-US" dirty="0"/>
              <a:t>处理缺失值</a:t>
            </a:r>
            <a:endParaRPr lang="en-US" altLang="zh-CN" dirty="0"/>
          </a:p>
          <a:p>
            <a:r>
              <a:rPr lang="zh-CN" altLang="en-US" dirty="0"/>
              <a:t>处理异常值</a:t>
            </a:r>
            <a:endParaRPr lang="en-US" altLang="zh-CN" dirty="0"/>
          </a:p>
          <a:p>
            <a:r>
              <a:rPr lang="zh-CN" altLang="en-US" dirty="0"/>
              <a:t>数据类型转换</a:t>
            </a:r>
            <a:endParaRPr lang="en-US" altLang="zh-CN" dirty="0"/>
          </a:p>
          <a:p>
            <a:r>
              <a:rPr lang="zh-CN" altLang="en-US" dirty="0"/>
              <a:t>数据重复处理</a:t>
            </a:r>
            <a:endParaRPr lang="en-US" altLang="zh-CN" dirty="0"/>
          </a:p>
          <a:p>
            <a:r>
              <a:rPr lang="zh-CN" altLang="en-US" dirty="0"/>
              <a:t>数据归一化和标准化</a:t>
            </a:r>
            <a:endParaRPr lang="en-US" altLang="zh-CN" dirty="0"/>
          </a:p>
          <a:p>
            <a:r>
              <a:rPr lang="zh-CN" altLang="en-US" dirty="0"/>
              <a:t>特征工程</a:t>
            </a:r>
            <a:endParaRPr lang="en-US" altLang="zh-CN" dirty="0"/>
          </a:p>
          <a:p>
            <a:r>
              <a:rPr lang="en-US" altLang="zh-CN" dirty="0"/>
              <a:t>······</a:t>
            </a:r>
          </a:p>
        </p:txBody>
      </p:sp>
    </p:spTree>
    <p:extLst>
      <p:ext uri="{BB962C8B-B14F-4D97-AF65-F5344CB8AC3E}">
        <p14:creationId xmlns:p14="http://schemas.microsoft.com/office/powerpoint/2010/main" val="1183988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E358FB-6012-4CD7-B358-718024EE50D4}"/>
              </a:ext>
            </a:extLst>
          </p:cNvPr>
          <p:cNvSpPr>
            <a:spLocks noGrp="1"/>
          </p:cNvSpPr>
          <p:nvPr>
            <p:ph type="title"/>
          </p:nvPr>
        </p:nvSpPr>
        <p:spPr/>
        <p:txBody>
          <a:bodyPr/>
          <a:lstStyle/>
          <a:p>
            <a:r>
              <a:rPr lang="zh-CN" altLang="en-US" dirty="0"/>
              <a:t>集中趋势</a:t>
            </a:r>
          </a:p>
        </p:txBody>
      </p:sp>
      <p:sp>
        <p:nvSpPr>
          <p:cNvPr id="3" name="内容占位符 2">
            <a:extLst>
              <a:ext uri="{FF2B5EF4-FFF2-40B4-BE49-F238E27FC236}">
                <a16:creationId xmlns:a16="http://schemas.microsoft.com/office/drawing/2014/main" id="{01EE144D-5502-479C-BB89-1E8806E8FE7A}"/>
              </a:ext>
            </a:extLst>
          </p:cNvPr>
          <p:cNvSpPr>
            <a:spLocks noGrp="1"/>
          </p:cNvSpPr>
          <p:nvPr>
            <p:ph idx="1"/>
          </p:nvPr>
        </p:nvSpPr>
        <p:spPr/>
        <p:txBody>
          <a:bodyPr/>
          <a:lstStyle/>
          <a:p>
            <a:r>
              <a:rPr lang="zh-CN" altLang="en-US" dirty="0"/>
              <a:t>均值、中位数、众数、分位数</a:t>
            </a:r>
            <a:endParaRPr lang="en-US" altLang="zh-CN" dirty="0"/>
          </a:p>
          <a:p>
            <a:r>
              <a:rPr lang="zh-CN" altLang="en-US" dirty="0"/>
              <a:t>四分位数计算方法</a:t>
            </a:r>
            <a:endParaRPr lang="en-US" altLang="zh-CN" dirty="0"/>
          </a:p>
        </p:txBody>
      </p:sp>
      <p:pic>
        <p:nvPicPr>
          <p:cNvPr id="5" name="图片 4">
            <a:extLst>
              <a:ext uri="{FF2B5EF4-FFF2-40B4-BE49-F238E27FC236}">
                <a16:creationId xmlns:a16="http://schemas.microsoft.com/office/drawing/2014/main" id="{945FCCAD-37A5-4EA2-8D5A-F62688D07084}"/>
              </a:ext>
            </a:extLst>
          </p:cNvPr>
          <p:cNvPicPr>
            <a:picLocks noChangeAspect="1"/>
          </p:cNvPicPr>
          <p:nvPr/>
        </p:nvPicPr>
        <p:blipFill>
          <a:blip r:embed="rId2"/>
          <a:stretch>
            <a:fillRect/>
          </a:stretch>
        </p:blipFill>
        <p:spPr>
          <a:xfrm>
            <a:off x="4138857" y="3429000"/>
            <a:ext cx="3914286" cy="1638095"/>
          </a:xfrm>
          <a:prstGeom prst="rect">
            <a:avLst/>
          </a:prstGeom>
        </p:spPr>
      </p:pic>
    </p:spTree>
    <p:extLst>
      <p:ext uri="{BB962C8B-B14F-4D97-AF65-F5344CB8AC3E}">
        <p14:creationId xmlns:p14="http://schemas.microsoft.com/office/powerpoint/2010/main" val="3955469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3C13EF-2DE8-49FD-925C-BA54298554DE}"/>
              </a:ext>
            </a:extLst>
          </p:cNvPr>
          <p:cNvSpPr>
            <a:spLocks noGrp="1"/>
          </p:cNvSpPr>
          <p:nvPr>
            <p:ph type="title"/>
          </p:nvPr>
        </p:nvSpPr>
        <p:spPr/>
        <p:txBody>
          <a:bodyPr/>
          <a:lstStyle/>
          <a:p>
            <a:r>
              <a:rPr lang="zh-CN" altLang="en-US" dirty="0"/>
              <a:t>离中趋势</a:t>
            </a:r>
          </a:p>
        </p:txBody>
      </p:sp>
      <p:sp>
        <p:nvSpPr>
          <p:cNvPr id="3" name="内容占位符 2">
            <a:extLst>
              <a:ext uri="{FF2B5EF4-FFF2-40B4-BE49-F238E27FC236}">
                <a16:creationId xmlns:a16="http://schemas.microsoft.com/office/drawing/2014/main" id="{636B09E5-3D1A-4D71-8947-6909640403B4}"/>
              </a:ext>
            </a:extLst>
          </p:cNvPr>
          <p:cNvSpPr>
            <a:spLocks noGrp="1"/>
          </p:cNvSpPr>
          <p:nvPr>
            <p:ph idx="1"/>
          </p:nvPr>
        </p:nvSpPr>
        <p:spPr/>
        <p:txBody>
          <a:bodyPr/>
          <a:lstStyle/>
          <a:p>
            <a:r>
              <a:rPr lang="zh-CN" altLang="en-US" dirty="0"/>
              <a:t>标准差、方差</a:t>
            </a:r>
          </a:p>
        </p:txBody>
      </p:sp>
      <p:pic>
        <p:nvPicPr>
          <p:cNvPr id="5" name="图片 4">
            <a:extLst>
              <a:ext uri="{FF2B5EF4-FFF2-40B4-BE49-F238E27FC236}">
                <a16:creationId xmlns:a16="http://schemas.microsoft.com/office/drawing/2014/main" id="{24B3B830-2D59-408D-9317-0F0593ADA0BA}"/>
              </a:ext>
            </a:extLst>
          </p:cNvPr>
          <p:cNvPicPr>
            <a:picLocks noChangeAspect="1"/>
          </p:cNvPicPr>
          <p:nvPr/>
        </p:nvPicPr>
        <p:blipFill>
          <a:blip r:embed="rId2"/>
          <a:stretch>
            <a:fillRect/>
          </a:stretch>
        </p:blipFill>
        <p:spPr>
          <a:xfrm>
            <a:off x="409732" y="2837618"/>
            <a:ext cx="4714286" cy="2114286"/>
          </a:xfrm>
          <a:prstGeom prst="rect">
            <a:avLst/>
          </a:prstGeom>
        </p:spPr>
      </p:pic>
      <p:pic>
        <p:nvPicPr>
          <p:cNvPr id="2054" name="Picture 6" descr="标准差的意义（期望与方差、标准差是什么）_可可情感网">
            <a:extLst>
              <a:ext uri="{FF2B5EF4-FFF2-40B4-BE49-F238E27FC236}">
                <a16:creationId xmlns:a16="http://schemas.microsoft.com/office/drawing/2014/main" id="{71DEC316-E629-4CE4-A835-C6E845749B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483" y="1038225"/>
            <a:ext cx="6667500" cy="478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40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352CAA-CE8E-41C0-AE07-76EDE354617E}"/>
              </a:ext>
            </a:extLst>
          </p:cNvPr>
          <p:cNvSpPr>
            <a:spLocks noGrp="1"/>
          </p:cNvSpPr>
          <p:nvPr>
            <p:ph type="title"/>
          </p:nvPr>
        </p:nvSpPr>
        <p:spPr/>
        <p:txBody>
          <a:bodyPr/>
          <a:lstStyle/>
          <a:p>
            <a:r>
              <a:rPr lang="zh-CN" altLang="en-US" dirty="0"/>
              <a:t>数据分布：偏态与峰度</a:t>
            </a:r>
          </a:p>
        </p:txBody>
      </p:sp>
      <p:sp>
        <p:nvSpPr>
          <p:cNvPr id="3" name="内容占位符 2">
            <a:extLst>
              <a:ext uri="{FF2B5EF4-FFF2-40B4-BE49-F238E27FC236}">
                <a16:creationId xmlns:a16="http://schemas.microsoft.com/office/drawing/2014/main" id="{09E8D878-50B5-40FB-9E86-2B332964DDD3}"/>
              </a:ext>
            </a:extLst>
          </p:cNvPr>
          <p:cNvSpPr>
            <a:spLocks noGrp="1"/>
          </p:cNvSpPr>
          <p:nvPr>
            <p:ph idx="1"/>
          </p:nvPr>
        </p:nvSpPr>
        <p:spPr/>
        <p:txBody>
          <a:bodyPr/>
          <a:lstStyle/>
          <a:p>
            <a:r>
              <a:rPr lang="zh-CN" altLang="en-US" dirty="0"/>
              <a:t>偏态系数与峰度系数</a:t>
            </a:r>
          </a:p>
        </p:txBody>
      </p:sp>
      <p:pic>
        <p:nvPicPr>
          <p:cNvPr id="5" name="图片 4">
            <a:extLst>
              <a:ext uri="{FF2B5EF4-FFF2-40B4-BE49-F238E27FC236}">
                <a16:creationId xmlns:a16="http://schemas.microsoft.com/office/drawing/2014/main" id="{28D5F9C5-B79B-4160-984C-05271D839187}"/>
              </a:ext>
            </a:extLst>
          </p:cNvPr>
          <p:cNvPicPr>
            <a:picLocks noChangeAspect="1"/>
          </p:cNvPicPr>
          <p:nvPr/>
        </p:nvPicPr>
        <p:blipFill>
          <a:blip r:embed="rId2"/>
          <a:stretch>
            <a:fillRect/>
          </a:stretch>
        </p:blipFill>
        <p:spPr>
          <a:xfrm>
            <a:off x="1594559" y="2695666"/>
            <a:ext cx="2238095" cy="1466667"/>
          </a:xfrm>
          <a:prstGeom prst="rect">
            <a:avLst/>
          </a:prstGeom>
        </p:spPr>
      </p:pic>
      <p:pic>
        <p:nvPicPr>
          <p:cNvPr id="7" name="图片 6">
            <a:extLst>
              <a:ext uri="{FF2B5EF4-FFF2-40B4-BE49-F238E27FC236}">
                <a16:creationId xmlns:a16="http://schemas.microsoft.com/office/drawing/2014/main" id="{FFDE74FA-8CE8-434A-AB0B-1D45D3999080}"/>
              </a:ext>
            </a:extLst>
          </p:cNvPr>
          <p:cNvPicPr>
            <a:picLocks noChangeAspect="1"/>
          </p:cNvPicPr>
          <p:nvPr/>
        </p:nvPicPr>
        <p:blipFill>
          <a:blip r:embed="rId3"/>
          <a:stretch>
            <a:fillRect/>
          </a:stretch>
        </p:blipFill>
        <p:spPr>
          <a:xfrm>
            <a:off x="7245062" y="2630281"/>
            <a:ext cx="2228571" cy="1485714"/>
          </a:xfrm>
          <a:prstGeom prst="rect">
            <a:avLst/>
          </a:prstGeom>
        </p:spPr>
      </p:pic>
      <p:sp>
        <p:nvSpPr>
          <p:cNvPr id="8" name="文本框 7">
            <a:extLst>
              <a:ext uri="{FF2B5EF4-FFF2-40B4-BE49-F238E27FC236}">
                <a16:creationId xmlns:a16="http://schemas.microsoft.com/office/drawing/2014/main" id="{DFAAB82F-056A-41B6-ABEC-F523BCCBD4AC}"/>
              </a:ext>
            </a:extLst>
          </p:cNvPr>
          <p:cNvSpPr txBox="1"/>
          <p:nvPr/>
        </p:nvSpPr>
        <p:spPr>
          <a:xfrm>
            <a:off x="8550355" y="1825134"/>
            <a:ext cx="3284738" cy="646331"/>
          </a:xfrm>
          <a:prstGeom prst="rect">
            <a:avLst/>
          </a:prstGeom>
          <a:noFill/>
        </p:spPr>
        <p:txBody>
          <a:bodyPr wrap="square" rtlCol="0">
            <a:spAutoFit/>
          </a:bodyPr>
          <a:lstStyle/>
          <a:p>
            <a:r>
              <a:rPr lang="zh-CN" altLang="en-US" dirty="0"/>
              <a:t>正态分布的峰度系数为 </a:t>
            </a:r>
            <a:r>
              <a:rPr lang="en-US" altLang="zh-CN" dirty="0"/>
              <a:t>3</a:t>
            </a:r>
          </a:p>
          <a:p>
            <a:r>
              <a:rPr lang="zh-CN" altLang="en-US" dirty="0"/>
              <a:t>能够用来拒绝正态分布假设</a:t>
            </a:r>
          </a:p>
        </p:txBody>
      </p:sp>
      <p:pic>
        <p:nvPicPr>
          <p:cNvPr id="12" name="图片 11">
            <a:extLst>
              <a:ext uri="{FF2B5EF4-FFF2-40B4-BE49-F238E27FC236}">
                <a16:creationId xmlns:a16="http://schemas.microsoft.com/office/drawing/2014/main" id="{1D0DE929-ACFA-4133-95A9-644544E5D3DA}"/>
              </a:ext>
            </a:extLst>
          </p:cNvPr>
          <p:cNvPicPr>
            <a:picLocks noChangeAspect="1"/>
          </p:cNvPicPr>
          <p:nvPr/>
        </p:nvPicPr>
        <p:blipFill>
          <a:blip r:embed="rId4"/>
          <a:stretch>
            <a:fillRect/>
          </a:stretch>
        </p:blipFill>
        <p:spPr>
          <a:xfrm>
            <a:off x="577898" y="4407230"/>
            <a:ext cx="5633512" cy="1914056"/>
          </a:xfrm>
          <a:prstGeom prst="rect">
            <a:avLst/>
          </a:prstGeom>
        </p:spPr>
      </p:pic>
      <p:pic>
        <p:nvPicPr>
          <p:cNvPr id="3080" name="Picture 8">
            <a:extLst>
              <a:ext uri="{FF2B5EF4-FFF2-40B4-BE49-F238E27FC236}">
                <a16:creationId xmlns:a16="http://schemas.microsoft.com/office/drawing/2014/main" id="{20C8422D-AA15-4806-9F13-811159580A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6827" y="4306882"/>
            <a:ext cx="4826973" cy="1893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3414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692</TotalTime>
  <Words>1323</Words>
  <Application>Microsoft Office PowerPoint</Application>
  <PresentationFormat>宽屏</PresentationFormat>
  <Paragraphs>109</Paragraphs>
  <Slides>25</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-apple-system</vt:lpstr>
      <vt:lpstr>等线</vt:lpstr>
      <vt:lpstr>等线 Light</vt:lpstr>
      <vt:lpstr>Arial</vt:lpstr>
      <vt:lpstr>Consolas</vt:lpstr>
      <vt:lpstr>Office 主题​​</vt:lpstr>
      <vt:lpstr>Lesson 01</vt:lpstr>
      <vt:lpstr>Data analysis</vt:lpstr>
      <vt:lpstr>Exploratory Data Analysis</vt:lpstr>
      <vt:lpstr>网络爬虫</vt:lpstr>
      <vt:lpstr>数据分析</vt:lpstr>
      <vt:lpstr>数据预处理</vt:lpstr>
      <vt:lpstr>集中趋势</vt:lpstr>
      <vt:lpstr>离中趋势</vt:lpstr>
      <vt:lpstr>数据分布：偏态与峰度</vt:lpstr>
      <vt:lpstr>数据分布：偏态与峰度</vt:lpstr>
      <vt:lpstr>数据分布：分布概率</vt:lpstr>
      <vt:lpstr>抽样理论</vt:lpstr>
      <vt:lpstr>数据分类</vt:lpstr>
      <vt:lpstr>异常值分析</vt:lpstr>
      <vt:lpstr>可视化</vt:lpstr>
      <vt:lpstr>假设检验</vt:lpstr>
      <vt:lpstr>假设检验</vt:lpstr>
      <vt:lpstr>假设检验（例）</vt:lpstr>
      <vt:lpstr>PowerPoint 演示文稿</vt:lpstr>
      <vt:lpstr>卡方检验</vt:lpstr>
      <vt:lpstr>卡方检验</vt:lpstr>
      <vt:lpstr>方差检验</vt:lpstr>
      <vt:lpstr>方差检验</vt:lpstr>
      <vt:lpstr>相关系数 Pearson</vt:lpstr>
      <vt:lpstr>相关系数 Spearman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01</dc:title>
  <dc:creator>刘瑞轩</dc:creator>
  <cp:lastModifiedBy>刘瑞轩</cp:lastModifiedBy>
  <cp:revision>40</cp:revision>
  <dcterms:created xsi:type="dcterms:W3CDTF">2023-10-04T12:20:53Z</dcterms:created>
  <dcterms:modified xsi:type="dcterms:W3CDTF">2023-10-05T12:34:54Z</dcterms:modified>
</cp:coreProperties>
</file>