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17" autoAdjust="0"/>
  </p:normalViewPr>
  <p:slideViewPr>
    <p:cSldViewPr snapToGrid="0">
      <p:cViewPr varScale="1">
        <p:scale>
          <a:sx n="96" d="100"/>
          <a:sy n="96" d="100"/>
        </p:scale>
        <p:origin x="111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531A-E7A9-488E-8A8F-A8F9338227D2}" type="datetimeFigureOut">
              <a:rPr lang="zh-CN" altLang="en-US" smtClean="0"/>
              <a:t>2023/10/6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B7FDF-159B-44D0-8553-A29B08C898EA}" type="slidenum">
              <a:rPr lang="zh-CN" altLang="en-US" smtClean="0"/>
              <a:t>‹#›</a:t>
            </a:fld>
            <a:endParaRPr lang="zh-CN" altLang="en-US"/>
          </a:p>
        </p:txBody>
      </p:sp>
    </p:spTree>
    <p:extLst>
      <p:ext uri="{BB962C8B-B14F-4D97-AF65-F5344CB8AC3E}">
        <p14:creationId xmlns:p14="http://schemas.microsoft.com/office/powerpoint/2010/main" val="792885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FFFFFF"/>
                </a:solidFill>
                <a:effectLst/>
                <a:latin typeface="-apple-system"/>
              </a:rPr>
              <a:t>协方差的正负号表示了两个变量之间的关系方向。当协方差为正时，表示两个变量呈正相关关系；当协方差为负时，表示两个变量呈负相关关系；当协方差接近于零时，表示两个变量之间没有线性关系。</a:t>
            </a:r>
          </a:p>
          <a:p>
            <a:pPr algn="l"/>
            <a:r>
              <a:rPr lang="zh-CN" altLang="en-US" b="0" i="0" dirty="0">
                <a:solidFill>
                  <a:srgbClr val="FFFFFF"/>
                </a:solidFill>
                <a:effectLst/>
                <a:latin typeface="-apple-system"/>
              </a:rPr>
              <a:t>需要注意的是，协方差的数值大小并不能直接用来衡量变量之间的强度或线性关系的好坏，因为它受到变量单位的影响。为了消除单位的影响，可以使用相关系数（如皮尔逊相关系数）来度量变量之间的线性关系强度。</a:t>
            </a:r>
          </a:p>
          <a:p>
            <a:endParaRPr lang="zh-CN" altLang="en-US" dirty="0"/>
          </a:p>
        </p:txBody>
      </p:sp>
      <p:sp>
        <p:nvSpPr>
          <p:cNvPr id="4" name="灯片编号占位符 3"/>
          <p:cNvSpPr>
            <a:spLocks noGrp="1"/>
          </p:cNvSpPr>
          <p:nvPr>
            <p:ph type="sldNum" sz="quarter" idx="5"/>
          </p:nvPr>
        </p:nvSpPr>
        <p:spPr/>
        <p:txBody>
          <a:bodyPr/>
          <a:lstStyle/>
          <a:p>
            <a:fld id="{ECCB7FDF-159B-44D0-8553-A29B08C898EA}" type="slidenum">
              <a:rPr lang="zh-CN" altLang="en-US" smtClean="0"/>
              <a:t>5</a:t>
            </a:fld>
            <a:endParaRPr lang="zh-CN" altLang="en-US"/>
          </a:p>
        </p:txBody>
      </p:sp>
    </p:spTree>
    <p:extLst>
      <p:ext uri="{BB962C8B-B14F-4D97-AF65-F5344CB8AC3E}">
        <p14:creationId xmlns:p14="http://schemas.microsoft.com/office/powerpoint/2010/main" val="2575357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FFFFFF"/>
                </a:solidFill>
                <a:effectLst/>
                <a:latin typeface="-apple-system"/>
              </a:rPr>
              <a:t>样本方差衡量了数据集中各个观测值与均值之间的差异程度。较大的样本方差表示数据的离散程度较大，较小的样本方差表示数据的离散程度较小。</a:t>
            </a:r>
          </a:p>
          <a:p>
            <a:pPr algn="l"/>
            <a:r>
              <a:rPr lang="zh-CN" altLang="en-US" b="0" i="0" dirty="0">
                <a:solidFill>
                  <a:srgbClr val="FFFFFF"/>
                </a:solidFill>
                <a:effectLst/>
                <a:latin typeface="-apple-system"/>
              </a:rPr>
              <a:t>需要注意的是，样本方差的计算中使用了 </a:t>
            </a:r>
            <a:r>
              <a:rPr lang="en-US" altLang="zh-CN" b="0" i="0" dirty="0">
                <a:solidFill>
                  <a:srgbClr val="FFFFFF"/>
                </a:solidFill>
                <a:effectLst/>
                <a:latin typeface="-apple-system"/>
              </a:rPr>
              <a:t>(n - 1) </a:t>
            </a:r>
            <a:r>
              <a:rPr lang="zh-CN" altLang="en-US" b="0" i="0" dirty="0">
                <a:solidFill>
                  <a:srgbClr val="FFFFFF"/>
                </a:solidFill>
                <a:effectLst/>
                <a:latin typeface="-apple-system"/>
              </a:rPr>
              <a:t>作为除数，而不是 </a:t>
            </a:r>
            <a:r>
              <a:rPr lang="en-US" altLang="zh-CN" b="0" i="0" dirty="0">
                <a:solidFill>
                  <a:srgbClr val="FFFFFF"/>
                </a:solidFill>
                <a:effectLst/>
                <a:latin typeface="-apple-system"/>
              </a:rPr>
              <a:t>n</a:t>
            </a:r>
            <a:r>
              <a:rPr lang="zh-CN" altLang="en-US" b="0" i="0" dirty="0">
                <a:solidFill>
                  <a:srgbClr val="FFFFFF"/>
                </a:solidFill>
                <a:effectLst/>
                <a:latin typeface="-apple-system"/>
              </a:rPr>
              <a:t>。这是为了校正样本方差的无偏性，使其更好地估计总体方差。通过使用 </a:t>
            </a:r>
            <a:r>
              <a:rPr lang="en-US" altLang="zh-CN" b="0" i="0" dirty="0">
                <a:solidFill>
                  <a:srgbClr val="FFFFFF"/>
                </a:solidFill>
                <a:effectLst/>
                <a:latin typeface="-apple-system"/>
              </a:rPr>
              <a:t>(n - 1) </a:t>
            </a:r>
            <a:r>
              <a:rPr lang="zh-CN" altLang="en-US" b="0" i="0" dirty="0">
                <a:solidFill>
                  <a:srgbClr val="FFFFFF"/>
                </a:solidFill>
                <a:effectLst/>
                <a:latin typeface="-apple-system"/>
              </a:rPr>
              <a:t>作为除数，可以减小样本方差的偏差，使其更接近总体方差。</a:t>
            </a:r>
          </a:p>
          <a:p>
            <a:pPr algn="l"/>
            <a:r>
              <a:rPr lang="zh-CN" altLang="en-US" b="0" i="0" dirty="0">
                <a:solidFill>
                  <a:srgbClr val="FFFFFF"/>
                </a:solidFill>
                <a:effectLst/>
                <a:latin typeface="-apple-system"/>
              </a:rPr>
              <a:t>除了样本方差，还有总体方差的计算方法，其除数为 </a:t>
            </a:r>
            <a:r>
              <a:rPr lang="en-US" altLang="zh-CN" b="0" i="0" dirty="0">
                <a:solidFill>
                  <a:srgbClr val="FFFFFF"/>
                </a:solidFill>
                <a:effectLst/>
                <a:latin typeface="-apple-system"/>
              </a:rPr>
              <a:t>n </a:t>
            </a:r>
            <a:r>
              <a:rPr lang="zh-CN" altLang="en-US" b="0" i="0" dirty="0">
                <a:solidFill>
                  <a:srgbClr val="FFFFFF"/>
                </a:solidFill>
                <a:effectLst/>
                <a:latin typeface="-apple-system"/>
              </a:rPr>
              <a:t>而不是 </a:t>
            </a:r>
            <a:r>
              <a:rPr lang="en-US" altLang="zh-CN" b="0" i="0" dirty="0">
                <a:solidFill>
                  <a:srgbClr val="FFFFFF"/>
                </a:solidFill>
                <a:effectLst/>
                <a:latin typeface="-apple-system"/>
              </a:rPr>
              <a:t>(n - 1)</a:t>
            </a:r>
            <a:r>
              <a:rPr lang="zh-CN" altLang="en-US" b="0" i="0" dirty="0">
                <a:solidFill>
                  <a:srgbClr val="FFFFFF"/>
                </a:solidFill>
                <a:effectLst/>
                <a:latin typeface="-apple-system"/>
              </a:rPr>
              <a:t>。总体方差用于对整个总体进行推断，而样本方差用于对样本进行推断。</a:t>
            </a:r>
          </a:p>
          <a:p>
            <a:endParaRPr lang="zh-CN" altLang="en-US" dirty="0"/>
          </a:p>
        </p:txBody>
      </p:sp>
      <p:sp>
        <p:nvSpPr>
          <p:cNvPr id="4" name="灯片编号占位符 3"/>
          <p:cNvSpPr>
            <a:spLocks noGrp="1"/>
          </p:cNvSpPr>
          <p:nvPr>
            <p:ph type="sldNum" sz="quarter" idx="5"/>
          </p:nvPr>
        </p:nvSpPr>
        <p:spPr/>
        <p:txBody>
          <a:bodyPr/>
          <a:lstStyle/>
          <a:p>
            <a:fld id="{ECCB7FDF-159B-44D0-8553-A29B08C898EA}" type="slidenum">
              <a:rPr lang="zh-CN" altLang="en-US" smtClean="0"/>
              <a:t>6</a:t>
            </a:fld>
            <a:endParaRPr lang="zh-CN" altLang="en-US"/>
          </a:p>
        </p:txBody>
      </p:sp>
    </p:spTree>
    <p:extLst>
      <p:ext uri="{BB962C8B-B14F-4D97-AF65-F5344CB8AC3E}">
        <p14:creationId xmlns:p14="http://schemas.microsoft.com/office/powerpoint/2010/main" val="326109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FFFFFF"/>
                </a:solidFill>
                <a:effectLst/>
                <a:latin typeface="-apple-system"/>
              </a:rPr>
              <a:t>决定系数</a:t>
            </a:r>
            <a:r>
              <a:rPr lang="en-US" altLang="zh-CN" b="0" i="0" dirty="0">
                <a:solidFill>
                  <a:srgbClr val="FFFFFF"/>
                </a:solidFill>
                <a:effectLst/>
                <a:latin typeface="-apple-system"/>
              </a:rPr>
              <a:t>R²</a:t>
            </a:r>
            <a:r>
              <a:rPr lang="zh-CN" altLang="en-US" b="0" i="0" dirty="0">
                <a:solidFill>
                  <a:srgbClr val="FFFFFF"/>
                </a:solidFill>
                <a:effectLst/>
                <a:latin typeface="-apple-system"/>
              </a:rPr>
              <a:t>的取值范围是</a:t>
            </a:r>
            <a:r>
              <a:rPr lang="en-US" altLang="zh-CN" b="0" i="0" dirty="0">
                <a:solidFill>
                  <a:srgbClr val="FFFFFF"/>
                </a:solidFill>
                <a:effectLst/>
                <a:latin typeface="-apple-system"/>
              </a:rPr>
              <a:t>0</a:t>
            </a:r>
            <a:r>
              <a:rPr lang="zh-CN" altLang="en-US" b="0" i="0" dirty="0">
                <a:solidFill>
                  <a:srgbClr val="FFFFFF"/>
                </a:solidFill>
                <a:effectLst/>
                <a:latin typeface="-apple-system"/>
              </a:rPr>
              <a:t>到</a:t>
            </a:r>
            <a:r>
              <a:rPr lang="en-US" altLang="zh-CN" b="0" i="0" dirty="0">
                <a:solidFill>
                  <a:srgbClr val="FFFFFF"/>
                </a:solidFill>
                <a:effectLst/>
                <a:latin typeface="-apple-system"/>
              </a:rPr>
              <a:t>1</a:t>
            </a:r>
            <a:r>
              <a:rPr lang="zh-CN" altLang="en-US" b="0" i="0" dirty="0">
                <a:solidFill>
                  <a:srgbClr val="FFFFFF"/>
                </a:solidFill>
                <a:effectLst/>
                <a:latin typeface="-apple-system"/>
              </a:rPr>
              <a:t>之间。</a:t>
            </a:r>
          </a:p>
          <a:p>
            <a:pPr algn="l">
              <a:buFont typeface="Arial" panose="020B0604020202020204" pitchFamily="34" charset="0"/>
              <a:buChar char="•"/>
            </a:pPr>
            <a:r>
              <a:rPr lang="zh-CN" altLang="en-US" b="0" i="0" dirty="0">
                <a:solidFill>
                  <a:srgbClr val="FFFFFF"/>
                </a:solidFill>
                <a:effectLst/>
                <a:latin typeface="-apple-system"/>
              </a:rPr>
              <a:t>当</a:t>
            </a:r>
            <a:r>
              <a:rPr lang="en-US" altLang="zh-CN" b="0" i="0" dirty="0">
                <a:solidFill>
                  <a:srgbClr val="FFFFFF"/>
                </a:solidFill>
                <a:effectLst/>
                <a:latin typeface="-apple-system"/>
              </a:rPr>
              <a:t>R²</a:t>
            </a:r>
            <a:r>
              <a:rPr lang="zh-CN" altLang="en-US" b="0" i="0" dirty="0">
                <a:solidFill>
                  <a:srgbClr val="FFFFFF"/>
                </a:solidFill>
                <a:effectLst/>
                <a:latin typeface="-apple-system"/>
              </a:rPr>
              <a:t>等于</a:t>
            </a:r>
            <a:r>
              <a:rPr lang="en-US" altLang="zh-CN" b="0" i="0" dirty="0">
                <a:solidFill>
                  <a:srgbClr val="FFFFFF"/>
                </a:solidFill>
                <a:effectLst/>
                <a:latin typeface="-apple-system"/>
              </a:rPr>
              <a:t>1</a:t>
            </a:r>
            <a:r>
              <a:rPr lang="zh-CN" altLang="en-US" b="0" i="0" dirty="0">
                <a:solidFill>
                  <a:srgbClr val="FFFFFF"/>
                </a:solidFill>
                <a:effectLst/>
                <a:latin typeface="-apple-system"/>
              </a:rPr>
              <a:t>时，表示线性回归模型完美拟合了数据，也即模型能够解释因变量的所有变异，没有误差存在。</a:t>
            </a:r>
          </a:p>
          <a:p>
            <a:pPr algn="l">
              <a:buFont typeface="Arial" panose="020B0604020202020204" pitchFamily="34" charset="0"/>
              <a:buChar char="•"/>
            </a:pPr>
            <a:r>
              <a:rPr lang="zh-CN" altLang="en-US" b="0" i="0" dirty="0">
                <a:solidFill>
                  <a:srgbClr val="FFFFFF"/>
                </a:solidFill>
                <a:effectLst/>
                <a:latin typeface="-apple-system"/>
              </a:rPr>
              <a:t>当</a:t>
            </a:r>
            <a:r>
              <a:rPr lang="en-US" altLang="zh-CN" b="0" i="0" dirty="0">
                <a:solidFill>
                  <a:srgbClr val="FFFFFF"/>
                </a:solidFill>
                <a:effectLst/>
                <a:latin typeface="-apple-system"/>
              </a:rPr>
              <a:t>R²</a:t>
            </a:r>
            <a:r>
              <a:rPr lang="zh-CN" altLang="en-US" b="0" i="0" dirty="0">
                <a:solidFill>
                  <a:srgbClr val="FFFFFF"/>
                </a:solidFill>
                <a:effectLst/>
                <a:latin typeface="-apple-system"/>
              </a:rPr>
              <a:t>等于</a:t>
            </a:r>
            <a:r>
              <a:rPr lang="en-US" altLang="zh-CN" b="0" i="0" dirty="0">
                <a:solidFill>
                  <a:srgbClr val="FFFFFF"/>
                </a:solidFill>
                <a:effectLst/>
                <a:latin typeface="-apple-system"/>
              </a:rPr>
              <a:t>0</a:t>
            </a:r>
            <a:r>
              <a:rPr lang="zh-CN" altLang="en-US" b="0" i="0" dirty="0">
                <a:solidFill>
                  <a:srgbClr val="FFFFFF"/>
                </a:solidFill>
                <a:effectLst/>
                <a:latin typeface="-apple-system"/>
              </a:rPr>
              <a:t>时，表示线性回归模型未能解释因变量的任何变异，模型无法拟合数据。</a:t>
            </a:r>
          </a:p>
          <a:p>
            <a:pPr algn="l">
              <a:buFont typeface="Arial" panose="020B0604020202020204" pitchFamily="34" charset="0"/>
              <a:buChar char="•"/>
            </a:pPr>
            <a:r>
              <a:rPr lang="zh-CN" altLang="en-US" b="0" i="0" dirty="0">
                <a:solidFill>
                  <a:srgbClr val="FFFFFF"/>
                </a:solidFill>
                <a:effectLst/>
                <a:latin typeface="-apple-system"/>
              </a:rPr>
              <a:t>当</a:t>
            </a:r>
            <a:r>
              <a:rPr lang="en-US" altLang="zh-CN" b="0" i="0" dirty="0">
                <a:solidFill>
                  <a:srgbClr val="FFFFFF"/>
                </a:solidFill>
                <a:effectLst/>
                <a:latin typeface="-apple-system"/>
              </a:rPr>
              <a:t>R²</a:t>
            </a:r>
            <a:r>
              <a:rPr lang="zh-CN" altLang="en-US" b="0" i="0" dirty="0">
                <a:solidFill>
                  <a:srgbClr val="FFFFFF"/>
                </a:solidFill>
                <a:effectLst/>
                <a:latin typeface="-apple-system"/>
              </a:rPr>
              <a:t>为负数时，表示模型拟合得比随机猜测还要差，通常这种情况说明模型的选择不合适或存在严重的问题。</a:t>
            </a:r>
          </a:p>
          <a:p>
            <a:endParaRPr lang="en-US" altLang="zh-CN" dirty="0"/>
          </a:p>
          <a:p>
            <a:pPr algn="l"/>
            <a:r>
              <a:rPr lang="zh-CN" altLang="en-US" b="0" i="0" dirty="0">
                <a:solidFill>
                  <a:srgbClr val="FFFFFF"/>
                </a:solidFill>
                <a:effectLst/>
                <a:latin typeface="-apple-system"/>
              </a:rPr>
              <a:t>在线性回归中，决定系数</a:t>
            </a:r>
            <a:r>
              <a:rPr lang="en-US" altLang="zh-CN" b="0" i="0" dirty="0">
                <a:solidFill>
                  <a:srgbClr val="FFFFFF"/>
                </a:solidFill>
                <a:effectLst/>
                <a:latin typeface="-apple-system"/>
              </a:rPr>
              <a:t>R²</a:t>
            </a:r>
            <a:r>
              <a:rPr lang="zh-CN" altLang="en-US" b="0" i="0" dirty="0">
                <a:solidFill>
                  <a:srgbClr val="FFFFFF"/>
                </a:solidFill>
                <a:effectLst/>
                <a:latin typeface="-apple-system"/>
              </a:rPr>
              <a:t>随着自变量的增加而增加，即使添加不具有实际意义的自变量，也可能导致</a:t>
            </a:r>
            <a:r>
              <a:rPr lang="en-US" altLang="zh-CN" b="0" i="0" dirty="0">
                <a:solidFill>
                  <a:srgbClr val="FFFFFF"/>
                </a:solidFill>
                <a:effectLst/>
                <a:latin typeface="-apple-system"/>
              </a:rPr>
              <a:t>R²</a:t>
            </a:r>
            <a:r>
              <a:rPr lang="zh-CN" altLang="en-US" b="0" i="0" dirty="0">
                <a:solidFill>
                  <a:srgbClr val="FFFFFF"/>
                </a:solidFill>
                <a:effectLst/>
                <a:latin typeface="-apple-system"/>
              </a:rPr>
              <a:t>增加。这可能会导致过度拟合（</a:t>
            </a:r>
            <a:r>
              <a:rPr lang="en-US" altLang="zh-CN" b="0" i="0" dirty="0">
                <a:solidFill>
                  <a:srgbClr val="FFFFFF"/>
                </a:solidFill>
                <a:effectLst/>
                <a:latin typeface="-apple-system"/>
              </a:rPr>
              <a:t>overfitting</a:t>
            </a:r>
            <a:r>
              <a:rPr lang="zh-CN" altLang="en-US" b="0" i="0" dirty="0">
                <a:solidFill>
                  <a:srgbClr val="FFFFFF"/>
                </a:solidFill>
                <a:effectLst/>
                <a:latin typeface="-apple-system"/>
              </a:rPr>
              <a:t>）问题，使模型在新数据上的性能下降。</a:t>
            </a:r>
          </a:p>
          <a:p>
            <a:pPr algn="l"/>
            <a:r>
              <a:rPr lang="zh-CN" altLang="en-US" b="0" i="0" dirty="0">
                <a:solidFill>
                  <a:srgbClr val="FFFFFF"/>
                </a:solidFill>
                <a:effectLst/>
                <a:latin typeface="-apple-system"/>
              </a:rPr>
              <a:t>调整决定系数通过考虑自变量的数量和样本量来解决这个问题。它对</a:t>
            </a:r>
            <a:r>
              <a:rPr lang="en-US" altLang="zh-CN" b="0" i="0" dirty="0">
                <a:solidFill>
                  <a:srgbClr val="FFFFFF"/>
                </a:solidFill>
                <a:effectLst/>
                <a:latin typeface="-apple-system"/>
              </a:rPr>
              <a:t>R²</a:t>
            </a:r>
            <a:r>
              <a:rPr lang="zh-CN" altLang="en-US" b="0" i="0" dirty="0">
                <a:solidFill>
                  <a:srgbClr val="FFFFFF"/>
                </a:solidFill>
                <a:effectLst/>
                <a:latin typeface="-apple-system"/>
              </a:rPr>
              <a:t>进行了修正，以惩罚模型中额外的自变量，并考虑样本量对模型性能的影响。</a:t>
            </a:r>
          </a:p>
          <a:p>
            <a:endParaRPr lang="zh-CN" altLang="en-US" dirty="0"/>
          </a:p>
        </p:txBody>
      </p:sp>
      <p:sp>
        <p:nvSpPr>
          <p:cNvPr id="4" name="灯片编号占位符 3"/>
          <p:cNvSpPr>
            <a:spLocks noGrp="1"/>
          </p:cNvSpPr>
          <p:nvPr>
            <p:ph type="sldNum" sz="quarter" idx="5"/>
          </p:nvPr>
        </p:nvSpPr>
        <p:spPr/>
        <p:txBody>
          <a:bodyPr/>
          <a:lstStyle/>
          <a:p>
            <a:fld id="{ECCB7FDF-159B-44D0-8553-A29B08C898EA}" type="slidenum">
              <a:rPr lang="zh-CN" altLang="en-US" smtClean="0"/>
              <a:t>7</a:t>
            </a:fld>
            <a:endParaRPr lang="zh-CN" altLang="en-US"/>
          </a:p>
        </p:txBody>
      </p:sp>
    </p:spTree>
    <p:extLst>
      <p:ext uri="{BB962C8B-B14F-4D97-AF65-F5344CB8AC3E}">
        <p14:creationId xmlns:p14="http://schemas.microsoft.com/office/powerpoint/2010/main" val="165673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FFFFF"/>
                </a:solidFill>
                <a:effectLst/>
                <a:latin typeface="-apple-system"/>
              </a:rPr>
              <a:t>主成分分析（</a:t>
            </a:r>
            <a:r>
              <a:rPr lang="en-US" altLang="zh-CN" b="0" i="0" dirty="0">
                <a:solidFill>
                  <a:srgbClr val="FFFFFF"/>
                </a:solidFill>
                <a:effectLst/>
                <a:latin typeface="-apple-system"/>
              </a:rPr>
              <a:t>Principal Component Analysis</a:t>
            </a:r>
            <a:r>
              <a:rPr lang="zh-CN" altLang="en-US" b="0" i="0" dirty="0">
                <a:solidFill>
                  <a:srgbClr val="FFFFFF"/>
                </a:solidFill>
                <a:effectLst/>
                <a:latin typeface="-apple-system"/>
              </a:rPr>
              <a:t>，</a:t>
            </a:r>
            <a:r>
              <a:rPr lang="en-US" altLang="zh-CN" b="0" i="0" dirty="0">
                <a:solidFill>
                  <a:srgbClr val="FFFFFF"/>
                </a:solidFill>
                <a:effectLst/>
                <a:latin typeface="-apple-system"/>
              </a:rPr>
              <a:t>PCA</a:t>
            </a:r>
            <a:r>
              <a:rPr lang="zh-CN" altLang="en-US" b="0" i="0" dirty="0">
                <a:solidFill>
                  <a:srgbClr val="FFFFFF"/>
                </a:solidFill>
                <a:effectLst/>
                <a:latin typeface="-apple-system"/>
              </a:rPr>
              <a:t>）是一种常用的数据降维技术，用于将高维数据转换为低维数据，同时尽可能地保留原始数据的信息。</a:t>
            </a:r>
            <a:endParaRPr lang="zh-CN" altLang="en-US" dirty="0"/>
          </a:p>
        </p:txBody>
      </p:sp>
      <p:sp>
        <p:nvSpPr>
          <p:cNvPr id="4" name="灯片编号占位符 3"/>
          <p:cNvSpPr>
            <a:spLocks noGrp="1"/>
          </p:cNvSpPr>
          <p:nvPr>
            <p:ph type="sldNum" sz="quarter" idx="5"/>
          </p:nvPr>
        </p:nvSpPr>
        <p:spPr/>
        <p:txBody>
          <a:bodyPr/>
          <a:lstStyle/>
          <a:p>
            <a:fld id="{ECCB7FDF-159B-44D0-8553-A29B08C898EA}" type="slidenum">
              <a:rPr lang="zh-CN" altLang="en-US" smtClean="0"/>
              <a:t>9</a:t>
            </a:fld>
            <a:endParaRPr lang="zh-CN" altLang="en-US"/>
          </a:p>
        </p:txBody>
      </p:sp>
    </p:spTree>
    <p:extLst>
      <p:ext uri="{BB962C8B-B14F-4D97-AF65-F5344CB8AC3E}">
        <p14:creationId xmlns:p14="http://schemas.microsoft.com/office/powerpoint/2010/main" val="124851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CB7FDF-159B-44D0-8553-A29B08C898EA}" type="slidenum">
              <a:rPr lang="zh-CN" altLang="en-US" smtClean="0"/>
              <a:t>10</a:t>
            </a:fld>
            <a:endParaRPr lang="zh-CN" altLang="en-US"/>
          </a:p>
        </p:txBody>
      </p:sp>
    </p:spTree>
    <p:extLst>
      <p:ext uri="{BB962C8B-B14F-4D97-AF65-F5344CB8AC3E}">
        <p14:creationId xmlns:p14="http://schemas.microsoft.com/office/powerpoint/2010/main" val="1986661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CCB7FDF-159B-44D0-8553-A29B08C898EA}" type="slidenum">
              <a:rPr lang="zh-CN" altLang="en-US" smtClean="0"/>
              <a:t>11</a:t>
            </a:fld>
            <a:endParaRPr lang="zh-CN" altLang="en-US"/>
          </a:p>
        </p:txBody>
      </p:sp>
    </p:spTree>
    <p:extLst>
      <p:ext uri="{BB962C8B-B14F-4D97-AF65-F5344CB8AC3E}">
        <p14:creationId xmlns:p14="http://schemas.microsoft.com/office/powerpoint/2010/main" val="13591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FEB0B-01CE-45E0-B0B5-CBB26AEF3A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F11AAB3-0EEF-41DC-8419-777EABEB26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A8F2B0-69E2-434A-9FE1-D88945A28CB1}"/>
              </a:ext>
            </a:extLst>
          </p:cNvPr>
          <p:cNvSpPr>
            <a:spLocks noGrp="1"/>
          </p:cNvSpPr>
          <p:nvPr>
            <p:ph type="dt" sz="half" idx="10"/>
          </p:nvPr>
        </p:nvSpPr>
        <p:spPr/>
        <p:txBody>
          <a:bodyPr/>
          <a:lstStyle/>
          <a:p>
            <a:fld id="{726E634C-1C94-4E3E-87A5-FA55B3D1FB8E}" type="datetimeFigureOut">
              <a:rPr lang="zh-CN" altLang="en-US" smtClean="0"/>
              <a:t>2023/10/6</a:t>
            </a:fld>
            <a:endParaRPr lang="zh-CN" altLang="en-US"/>
          </a:p>
        </p:txBody>
      </p:sp>
      <p:sp>
        <p:nvSpPr>
          <p:cNvPr id="5" name="页脚占位符 4">
            <a:extLst>
              <a:ext uri="{FF2B5EF4-FFF2-40B4-BE49-F238E27FC236}">
                <a16:creationId xmlns:a16="http://schemas.microsoft.com/office/drawing/2014/main" id="{F7B6F635-95A0-47C5-99E6-58366614A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F197FD-E0CF-4B3F-AC81-DC573ECE14B1}"/>
              </a:ext>
            </a:extLst>
          </p:cNvPr>
          <p:cNvSpPr>
            <a:spLocks noGrp="1"/>
          </p:cNvSpPr>
          <p:nvPr>
            <p:ph type="sldNum" sz="quarter" idx="12"/>
          </p:nvPr>
        </p:nvSpPr>
        <p:spPr/>
        <p:txBody>
          <a:body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166534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A84F8-32FC-470C-BC83-1ADBEE30348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5C83A3-4E41-46D5-A42D-173CAFD196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5B8088-CA0E-493A-AA69-571845010ED3}"/>
              </a:ext>
            </a:extLst>
          </p:cNvPr>
          <p:cNvSpPr>
            <a:spLocks noGrp="1"/>
          </p:cNvSpPr>
          <p:nvPr>
            <p:ph type="dt" sz="half" idx="10"/>
          </p:nvPr>
        </p:nvSpPr>
        <p:spPr/>
        <p:txBody>
          <a:bodyPr/>
          <a:lstStyle/>
          <a:p>
            <a:fld id="{726E634C-1C94-4E3E-87A5-FA55B3D1FB8E}" type="datetimeFigureOut">
              <a:rPr lang="zh-CN" altLang="en-US" smtClean="0"/>
              <a:t>2023/10/6</a:t>
            </a:fld>
            <a:endParaRPr lang="zh-CN" altLang="en-US"/>
          </a:p>
        </p:txBody>
      </p:sp>
      <p:sp>
        <p:nvSpPr>
          <p:cNvPr id="5" name="页脚占位符 4">
            <a:extLst>
              <a:ext uri="{FF2B5EF4-FFF2-40B4-BE49-F238E27FC236}">
                <a16:creationId xmlns:a16="http://schemas.microsoft.com/office/drawing/2014/main" id="{81CB7AC8-F909-48D4-9BC8-441D0C470A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F7516B-898E-4189-8CEE-54F331E19060}"/>
              </a:ext>
            </a:extLst>
          </p:cNvPr>
          <p:cNvSpPr>
            <a:spLocks noGrp="1"/>
          </p:cNvSpPr>
          <p:nvPr>
            <p:ph type="sldNum" sz="quarter" idx="12"/>
          </p:nvPr>
        </p:nvSpPr>
        <p:spPr/>
        <p:txBody>
          <a:body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389754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A659655-8CD2-46BF-A997-5C2C9D7B01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AE175C-CB71-4DB6-9D78-925A35C17DD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1C6890-7407-4A47-9C63-48FB7D9E19C7}"/>
              </a:ext>
            </a:extLst>
          </p:cNvPr>
          <p:cNvSpPr>
            <a:spLocks noGrp="1"/>
          </p:cNvSpPr>
          <p:nvPr>
            <p:ph type="dt" sz="half" idx="10"/>
          </p:nvPr>
        </p:nvSpPr>
        <p:spPr/>
        <p:txBody>
          <a:bodyPr/>
          <a:lstStyle/>
          <a:p>
            <a:fld id="{726E634C-1C94-4E3E-87A5-FA55B3D1FB8E}" type="datetimeFigureOut">
              <a:rPr lang="zh-CN" altLang="en-US" smtClean="0"/>
              <a:t>2023/10/6</a:t>
            </a:fld>
            <a:endParaRPr lang="zh-CN" altLang="en-US"/>
          </a:p>
        </p:txBody>
      </p:sp>
      <p:sp>
        <p:nvSpPr>
          <p:cNvPr id="5" name="页脚占位符 4">
            <a:extLst>
              <a:ext uri="{FF2B5EF4-FFF2-40B4-BE49-F238E27FC236}">
                <a16:creationId xmlns:a16="http://schemas.microsoft.com/office/drawing/2014/main" id="{F90D59B8-C6D8-43A1-BAF9-5D9A0A40C4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B9E743-78AC-4AA3-93B1-44F8A7377385}"/>
              </a:ext>
            </a:extLst>
          </p:cNvPr>
          <p:cNvSpPr>
            <a:spLocks noGrp="1"/>
          </p:cNvSpPr>
          <p:nvPr>
            <p:ph type="sldNum" sz="quarter" idx="12"/>
          </p:nvPr>
        </p:nvSpPr>
        <p:spPr/>
        <p:txBody>
          <a:body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345393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D4F63-9985-4611-9649-8C331AFFFB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EBEE2E-E61A-49C5-9CE2-5B81DA45461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FC5A02-AD78-41A7-A148-AE7360F98BC5}"/>
              </a:ext>
            </a:extLst>
          </p:cNvPr>
          <p:cNvSpPr>
            <a:spLocks noGrp="1"/>
          </p:cNvSpPr>
          <p:nvPr>
            <p:ph type="dt" sz="half" idx="10"/>
          </p:nvPr>
        </p:nvSpPr>
        <p:spPr/>
        <p:txBody>
          <a:bodyPr/>
          <a:lstStyle/>
          <a:p>
            <a:fld id="{726E634C-1C94-4E3E-87A5-FA55B3D1FB8E}" type="datetimeFigureOut">
              <a:rPr lang="zh-CN" altLang="en-US" smtClean="0"/>
              <a:t>2023/10/6</a:t>
            </a:fld>
            <a:endParaRPr lang="zh-CN" altLang="en-US"/>
          </a:p>
        </p:txBody>
      </p:sp>
      <p:sp>
        <p:nvSpPr>
          <p:cNvPr id="5" name="页脚占位符 4">
            <a:extLst>
              <a:ext uri="{FF2B5EF4-FFF2-40B4-BE49-F238E27FC236}">
                <a16:creationId xmlns:a16="http://schemas.microsoft.com/office/drawing/2014/main" id="{51AE0153-1012-4DBE-84DA-A8D39BD0B7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6A02D5-1D25-4184-A13C-FA1F20415F0B}"/>
              </a:ext>
            </a:extLst>
          </p:cNvPr>
          <p:cNvSpPr>
            <a:spLocks noGrp="1"/>
          </p:cNvSpPr>
          <p:nvPr>
            <p:ph type="sldNum" sz="quarter" idx="12"/>
          </p:nvPr>
        </p:nvSpPr>
        <p:spPr/>
        <p:txBody>
          <a:body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170566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0DC91-2E93-4CC2-9A65-C921A80B49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586BC6A-BEDF-4CD3-9BA5-573985C2B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FCFA177-FE34-41B7-8EA7-3B7B016769C2}"/>
              </a:ext>
            </a:extLst>
          </p:cNvPr>
          <p:cNvSpPr>
            <a:spLocks noGrp="1"/>
          </p:cNvSpPr>
          <p:nvPr>
            <p:ph type="dt" sz="half" idx="10"/>
          </p:nvPr>
        </p:nvSpPr>
        <p:spPr/>
        <p:txBody>
          <a:bodyPr/>
          <a:lstStyle/>
          <a:p>
            <a:fld id="{726E634C-1C94-4E3E-87A5-FA55B3D1FB8E}" type="datetimeFigureOut">
              <a:rPr lang="zh-CN" altLang="en-US" smtClean="0"/>
              <a:t>2023/10/6</a:t>
            </a:fld>
            <a:endParaRPr lang="zh-CN" altLang="en-US"/>
          </a:p>
        </p:txBody>
      </p:sp>
      <p:sp>
        <p:nvSpPr>
          <p:cNvPr id="5" name="页脚占位符 4">
            <a:extLst>
              <a:ext uri="{FF2B5EF4-FFF2-40B4-BE49-F238E27FC236}">
                <a16:creationId xmlns:a16="http://schemas.microsoft.com/office/drawing/2014/main" id="{7B9EEA66-3E85-4DB1-9E45-4E09977379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A76CFB-BDB3-4A2B-A2D6-A90E92BFED08}"/>
              </a:ext>
            </a:extLst>
          </p:cNvPr>
          <p:cNvSpPr>
            <a:spLocks noGrp="1"/>
          </p:cNvSpPr>
          <p:nvPr>
            <p:ph type="sldNum" sz="quarter" idx="12"/>
          </p:nvPr>
        </p:nvSpPr>
        <p:spPr/>
        <p:txBody>
          <a:body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70023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73703-3152-4362-9374-29427E031A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190E5B-208C-4C73-BCA4-2F93C1EC35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05EE15-E6ED-42F4-8C23-70FA4104484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E767B0-191A-411D-9645-B0D81D70A33B}"/>
              </a:ext>
            </a:extLst>
          </p:cNvPr>
          <p:cNvSpPr>
            <a:spLocks noGrp="1"/>
          </p:cNvSpPr>
          <p:nvPr>
            <p:ph type="dt" sz="half" idx="10"/>
          </p:nvPr>
        </p:nvSpPr>
        <p:spPr/>
        <p:txBody>
          <a:bodyPr/>
          <a:lstStyle/>
          <a:p>
            <a:fld id="{726E634C-1C94-4E3E-87A5-FA55B3D1FB8E}" type="datetimeFigureOut">
              <a:rPr lang="zh-CN" altLang="en-US" smtClean="0"/>
              <a:t>2023/10/6</a:t>
            </a:fld>
            <a:endParaRPr lang="zh-CN" altLang="en-US"/>
          </a:p>
        </p:txBody>
      </p:sp>
      <p:sp>
        <p:nvSpPr>
          <p:cNvPr id="6" name="页脚占位符 5">
            <a:extLst>
              <a:ext uri="{FF2B5EF4-FFF2-40B4-BE49-F238E27FC236}">
                <a16:creationId xmlns:a16="http://schemas.microsoft.com/office/drawing/2014/main" id="{62832581-AD6F-4FCC-9B9B-DC339C0F07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E984D4-5725-43AE-8FE8-BE16FA89E1B9}"/>
              </a:ext>
            </a:extLst>
          </p:cNvPr>
          <p:cNvSpPr>
            <a:spLocks noGrp="1"/>
          </p:cNvSpPr>
          <p:nvPr>
            <p:ph type="sldNum" sz="quarter" idx="12"/>
          </p:nvPr>
        </p:nvSpPr>
        <p:spPr/>
        <p:txBody>
          <a:body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63117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27803-E74B-4E53-B4FF-4CAA77FD89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4DD619-3446-426A-BA6C-EF6F613279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038AF8-2FDF-464E-A971-9BFB3E36D6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E0469C-9557-429E-8772-B52891474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A529A7-3803-455B-84B1-56CB844D0B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4BA3307-A06E-47BF-A28F-0AF54E06D033}"/>
              </a:ext>
            </a:extLst>
          </p:cNvPr>
          <p:cNvSpPr>
            <a:spLocks noGrp="1"/>
          </p:cNvSpPr>
          <p:nvPr>
            <p:ph type="dt" sz="half" idx="10"/>
          </p:nvPr>
        </p:nvSpPr>
        <p:spPr/>
        <p:txBody>
          <a:bodyPr/>
          <a:lstStyle/>
          <a:p>
            <a:fld id="{726E634C-1C94-4E3E-87A5-FA55B3D1FB8E}" type="datetimeFigureOut">
              <a:rPr lang="zh-CN" altLang="en-US" smtClean="0"/>
              <a:t>2023/10/6</a:t>
            </a:fld>
            <a:endParaRPr lang="zh-CN" altLang="en-US"/>
          </a:p>
        </p:txBody>
      </p:sp>
      <p:sp>
        <p:nvSpPr>
          <p:cNvPr id="8" name="页脚占位符 7">
            <a:extLst>
              <a:ext uri="{FF2B5EF4-FFF2-40B4-BE49-F238E27FC236}">
                <a16:creationId xmlns:a16="http://schemas.microsoft.com/office/drawing/2014/main" id="{7459A78D-FEAB-4622-A1B4-AF4B107938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2BA270-025C-4C3F-BC2D-EEC6EBE7CD4C}"/>
              </a:ext>
            </a:extLst>
          </p:cNvPr>
          <p:cNvSpPr>
            <a:spLocks noGrp="1"/>
          </p:cNvSpPr>
          <p:nvPr>
            <p:ph type="sldNum" sz="quarter" idx="12"/>
          </p:nvPr>
        </p:nvSpPr>
        <p:spPr/>
        <p:txBody>
          <a:body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34815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5676C-73A8-4BC0-9845-97EA103144B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36B5B0-D4BF-4FFE-8F91-19B31AD09821}"/>
              </a:ext>
            </a:extLst>
          </p:cNvPr>
          <p:cNvSpPr>
            <a:spLocks noGrp="1"/>
          </p:cNvSpPr>
          <p:nvPr>
            <p:ph type="dt" sz="half" idx="10"/>
          </p:nvPr>
        </p:nvSpPr>
        <p:spPr/>
        <p:txBody>
          <a:bodyPr/>
          <a:lstStyle/>
          <a:p>
            <a:fld id="{726E634C-1C94-4E3E-87A5-FA55B3D1FB8E}" type="datetimeFigureOut">
              <a:rPr lang="zh-CN" altLang="en-US" smtClean="0"/>
              <a:t>2023/10/6</a:t>
            </a:fld>
            <a:endParaRPr lang="zh-CN" altLang="en-US"/>
          </a:p>
        </p:txBody>
      </p:sp>
      <p:sp>
        <p:nvSpPr>
          <p:cNvPr id="4" name="页脚占位符 3">
            <a:extLst>
              <a:ext uri="{FF2B5EF4-FFF2-40B4-BE49-F238E27FC236}">
                <a16:creationId xmlns:a16="http://schemas.microsoft.com/office/drawing/2014/main" id="{E3CE3993-6B44-474C-9FA0-9B7DE002FB0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362E05-0384-4E14-8AF4-B72776701693}"/>
              </a:ext>
            </a:extLst>
          </p:cNvPr>
          <p:cNvSpPr>
            <a:spLocks noGrp="1"/>
          </p:cNvSpPr>
          <p:nvPr>
            <p:ph type="sldNum" sz="quarter" idx="12"/>
          </p:nvPr>
        </p:nvSpPr>
        <p:spPr/>
        <p:txBody>
          <a:body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95801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4575FE7-9414-41C6-84B7-B7CDB13EABD0}"/>
              </a:ext>
            </a:extLst>
          </p:cNvPr>
          <p:cNvSpPr>
            <a:spLocks noGrp="1"/>
          </p:cNvSpPr>
          <p:nvPr>
            <p:ph type="dt" sz="half" idx="10"/>
          </p:nvPr>
        </p:nvSpPr>
        <p:spPr/>
        <p:txBody>
          <a:bodyPr/>
          <a:lstStyle/>
          <a:p>
            <a:fld id="{726E634C-1C94-4E3E-87A5-FA55B3D1FB8E}" type="datetimeFigureOut">
              <a:rPr lang="zh-CN" altLang="en-US" smtClean="0"/>
              <a:t>2023/10/6</a:t>
            </a:fld>
            <a:endParaRPr lang="zh-CN" altLang="en-US"/>
          </a:p>
        </p:txBody>
      </p:sp>
      <p:sp>
        <p:nvSpPr>
          <p:cNvPr id="3" name="页脚占位符 2">
            <a:extLst>
              <a:ext uri="{FF2B5EF4-FFF2-40B4-BE49-F238E27FC236}">
                <a16:creationId xmlns:a16="http://schemas.microsoft.com/office/drawing/2014/main" id="{D6AF3D58-DEF4-4AA9-8E9D-DFBBEA9FF9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D0F517-5E94-468D-A3C9-FCEE11C1DCC5}"/>
              </a:ext>
            </a:extLst>
          </p:cNvPr>
          <p:cNvSpPr>
            <a:spLocks noGrp="1"/>
          </p:cNvSpPr>
          <p:nvPr>
            <p:ph type="sldNum" sz="quarter" idx="12"/>
          </p:nvPr>
        </p:nvSpPr>
        <p:spPr/>
        <p:txBody>
          <a:body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355749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69D88-4454-4DB4-81E1-EA5BC725FD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6CE3CE-FA1F-4F71-8467-429B6583F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807B555-86E9-4B4C-B068-8A9D5A3A0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8ACF80-0A5A-4FD2-AE1F-486BB14347D5}"/>
              </a:ext>
            </a:extLst>
          </p:cNvPr>
          <p:cNvSpPr>
            <a:spLocks noGrp="1"/>
          </p:cNvSpPr>
          <p:nvPr>
            <p:ph type="dt" sz="half" idx="10"/>
          </p:nvPr>
        </p:nvSpPr>
        <p:spPr/>
        <p:txBody>
          <a:bodyPr/>
          <a:lstStyle/>
          <a:p>
            <a:fld id="{726E634C-1C94-4E3E-87A5-FA55B3D1FB8E}" type="datetimeFigureOut">
              <a:rPr lang="zh-CN" altLang="en-US" smtClean="0"/>
              <a:t>2023/10/6</a:t>
            </a:fld>
            <a:endParaRPr lang="zh-CN" altLang="en-US"/>
          </a:p>
        </p:txBody>
      </p:sp>
      <p:sp>
        <p:nvSpPr>
          <p:cNvPr id="6" name="页脚占位符 5">
            <a:extLst>
              <a:ext uri="{FF2B5EF4-FFF2-40B4-BE49-F238E27FC236}">
                <a16:creationId xmlns:a16="http://schemas.microsoft.com/office/drawing/2014/main" id="{369D58EC-FC67-41D1-8BA7-A3D4407328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391C58-3186-420C-8000-6166F5656975}"/>
              </a:ext>
            </a:extLst>
          </p:cNvPr>
          <p:cNvSpPr>
            <a:spLocks noGrp="1"/>
          </p:cNvSpPr>
          <p:nvPr>
            <p:ph type="sldNum" sz="quarter" idx="12"/>
          </p:nvPr>
        </p:nvSpPr>
        <p:spPr/>
        <p:txBody>
          <a:body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172526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E514F-1B6C-4A74-859C-B77833CB22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E63C3A-E924-4D7E-A9AB-8067CCF02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20401F1-C1BC-476B-A6B0-FB6E12752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0A9976-70D7-4890-B58A-A233A84B675D}"/>
              </a:ext>
            </a:extLst>
          </p:cNvPr>
          <p:cNvSpPr>
            <a:spLocks noGrp="1"/>
          </p:cNvSpPr>
          <p:nvPr>
            <p:ph type="dt" sz="half" idx="10"/>
          </p:nvPr>
        </p:nvSpPr>
        <p:spPr/>
        <p:txBody>
          <a:bodyPr/>
          <a:lstStyle/>
          <a:p>
            <a:fld id="{726E634C-1C94-4E3E-87A5-FA55B3D1FB8E}" type="datetimeFigureOut">
              <a:rPr lang="zh-CN" altLang="en-US" smtClean="0"/>
              <a:t>2023/10/6</a:t>
            </a:fld>
            <a:endParaRPr lang="zh-CN" altLang="en-US"/>
          </a:p>
        </p:txBody>
      </p:sp>
      <p:sp>
        <p:nvSpPr>
          <p:cNvPr id="6" name="页脚占位符 5">
            <a:extLst>
              <a:ext uri="{FF2B5EF4-FFF2-40B4-BE49-F238E27FC236}">
                <a16:creationId xmlns:a16="http://schemas.microsoft.com/office/drawing/2014/main" id="{71582D61-A44A-4076-90DC-4D1ED4E1EF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5EF8EC-C319-462B-9CEB-3F38F3B9EFF6}"/>
              </a:ext>
            </a:extLst>
          </p:cNvPr>
          <p:cNvSpPr>
            <a:spLocks noGrp="1"/>
          </p:cNvSpPr>
          <p:nvPr>
            <p:ph type="sldNum" sz="quarter" idx="12"/>
          </p:nvPr>
        </p:nvSpPr>
        <p:spPr/>
        <p:txBody>
          <a:body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125801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6EEC84-4690-40B1-931D-870AABB48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54CA7E-2A48-4E86-91B4-A222ECC8A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E17DBB-4C35-479B-B3E0-C6F8753B71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E634C-1C94-4E3E-87A5-FA55B3D1FB8E}" type="datetimeFigureOut">
              <a:rPr lang="zh-CN" altLang="en-US" smtClean="0"/>
              <a:t>2023/10/6</a:t>
            </a:fld>
            <a:endParaRPr lang="zh-CN" altLang="en-US"/>
          </a:p>
        </p:txBody>
      </p:sp>
      <p:sp>
        <p:nvSpPr>
          <p:cNvPr id="5" name="页脚占位符 4">
            <a:extLst>
              <a:ext uri="{FF2B5EF4-FFF2-40B4-BE49-F238E27FC236}">
                <a16:creationId xmlns:a16="http://schemas.microsoft.com/office/drawing/2014/main" id="{7F7E83EE-C960-4139-A70E-260242645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2522D11-09BA-4720-A466-B157DE7A1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1210A-CCE9-447E-BD96-FA0F96E1BAB9}" type="slidenum">
              <a:rPr lang="zh-CN" altLang="en-US" smtClean="0"/>
              <a:t>‹#›</a:t>
            </a:fld>
            <a:endParaRPr lang="zh-CN" altLang="en-US"/>
          </a:p>
        </p:txBody>
      </p:sp>
    </p:spTree>
    <p:extLst>
      <p:ext uri="{BB962C8B-B14F-4D97-AF65-F5344CB8AC3E}">
        <p14:creationId xmlns:p14="http://schemas.microsoft.com/office/powerpoint/2010/main" val="506212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DA15A-1FAA-450D-A4E2-BD15C5091A18}"/>
              </a:ext>
            </a:extLst>
          </p:cNvPr>
          <p:cNvSpPr>
            <a:spLocks noGrp="1"/>
          </p:cNvSpPr>
          <p:nvPr>
            <p:ph type="ctrTitle"/>
          </p:nvPr>
        </p:nvSpPr>
        <p:spPr/>
        <p:txBody>
          <a:bodyPr/>
          <a:lstStyle/>
          <a:p>
            <a:r>
              <a:rPr lang="en-US" altLang="zh-CN" dirty="0"/>
              <a:t>Lesson 02</a:t>
            </a:r>
            <a:endParaRPr lang="zh-CN" altLang="en-US" dirty="0"/>
          </a:p>
        </p:txBody>
      </p:sp>
      <p:sp>
        <p:nvSpPr>
          <p:cNvPr id="3" name="副标题 2">
            <a:extLst>
              <a:ext uri="{FF2B5EF4-FFF2-40B4-BE49-F238E27FC236}">
                <a16:creationId xmlns:a16="http://schemas.microsoft.com/office/drawing/2014/main" id="{19C7268A-F536-4B6F-9FD1-26075AE02D66}"/>
              </a:ext>
            </a:extLst>
          </p:cNvPr>
          <p:cNvSpPr>
            <a:spLocks noGrp="1"/>
          </p:cNvSpPr>
          <p:nvPr>
            <p:ph type="subTitle" idx="1"/>
          </p:nvPr>
        </p:nvSpPr>
        <p:spPr/>
        <p:txBody>
          <a:bodyPr/>
          <a:lstStyle/>
          <a:p>
            <a:r>
              <a:rPr lang="en-US" altLang="zh-CN" dirty="0"/>
              <a:t>Alpha Liu</a:t>
            </a:r>
            <a:endParaRPr lang="zh-CN" altLang="en-US" dirty="0"/>
          </a:p>
        </p:txBody>
      </p:sp>
    </p:spTree>
    <p:extLst>
      <p:ext uri="{BB962C8B-B14F-4D97-AF65-F5344CB8AC3E}">
        <p14:creationId xmlns:p14="http://schemas.microsoft.com/office/powerpoint/2010/main" val="86026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F31B9D-3594-4BB7-90FC-D9D4184FFB05}"/>
              </a:ext>
            </a:extLst>
          </p:cNvPr>
          <p:cNvSpPr>
            <a:spLocks noGrp="1"/>
          </p:cNvSpPr>
          <p:nvPr>
            <p:ph type="title"/>
          </p:nvPr>
        </p:nvSpPr>
        <p:spPr/>
        <p:txBody>
          <a:bodyPr/>
          <a:lstStyle/>
          <a:p>
            <a:r>
              <a:rPr lang="zh-CN" altLang="en-US" dirty="0"/>
              <a:t>奇异值分解（</a:t>
            </a:r>
            <a:r>
              <a:rPr lang="en-US" altLang="zh-CN" dirty="0"/>
              <a:t>SVD</a:t>
            </a:r>
            <a:r>
              <a:rPr lang="zh-CN" altLang="en-US" dirty="0"/>
              <a:t>）</a:t>
            </a:r>
          </a:p>
        </p:txBody>
      </p:sp>
      <p:sp>
        <p:nvSpPr>
          <p:cNvPr id="3" name="内容占位符 2">
            <a:extLst>
              <a:ext uri="{FF2B5EF4-FFF2-40B4-BE49-F238E27FC236}">
                <a16:creationId xmlns:a16="http://schemas.microsoft.com/office/drawing/2014/main" id="{31D61E78-7734-44BD-AB16-C93FF42F0502}"/>
              </a:ext>
            </a:extLst>
          </p:cNvPr>
          <p:cNvSpPr>
            <a:spLocks noGrp="1"/>
          </p:cNvSpPr>
          <p:nvPr>
            <p:ph idx="1"/>
          </p:nvPr>
        </p:nvSpPr>
        <p:spPr/>
        <p:txBody>
          <a:bodyPr>
            <a:normAutofit/>
          </a:bodyPr>
          <a:lstStyle/>
          <a:p>
            <a:pPr algn="l"/>
            <a:r>
              <a:rPr lang="zh-CN" altLang="en-US" sz="2400" b="0" i="0" dirty="0">
                <a:effectLst/>
                <a:latin typeface="-apple-system"/>
              </a:rPr>
              <a:t>一种将矩阵分解为三个矩阵乘积的线性代数技术。</a:t>
            </a:r>
            <a:endParaRPr lang="en-US" altLang="zh-CN" sz="2400" b="0" i="0" dirty="0">
              <a:effectLst/>
              <a:latin typeface="-apple-system"/>
            </a:endParaRPr>
          </a:p>
          <a:p>
            <a:pPr algn="l"/>
            <a:r>
              <a:rPr lang="zh-CN" altLang="en-US" sz="2400" b="0" i="0" dirty="0">
                <a:effectLst/>
                <a:latin typeface="-apple-system"/>
              </a:rPr>
              <a:t>在奇异值分解中，一个矩阵被分解为三个矩阵的乘积，形式为：</a:t>
            </a:r>
          </a:p>
          <a:p>
            <a:pPr marL="0" indent="0" algn="l">
              <a:buNone/>
            </a:pPr>
            <a:r>
              <a:rPr lang="en-US" altLang="zh-CN" sz="2400" b="0" i="0" dirty="0">
                <a:effectLst/>
                <a:latin typeface="-apple-system"/>
              </a:rPr>
              <a:t>				A = UΣV^T</a:t>
            </a:r>
          </a:p>
          <a:p>
            <a:r>
              <a:rPr lang="en-US" altLang="zh-CN" sz="2400" dirty="0"/>
              <a:t>A </a:t>
            </a:r>
            <a:r>
              <a:rPr lang="zh-CN" altLang="en-US" sz="2400" dirty="0"/>
              <a:t>是一个 </a:t>
            </a:r>
            <a:r>
              <a:rPr lang="en-US" altLang="zh-CN" sz="2400" dirty="0" err="1"/>
              <a:t>m×n</a:t>
            </a:r>
            <a:r>
              <a:rPr lang="en-US" altLang="zh-CN" sz="2400" dirty="0"/>
              <a:t> </a:t>
            </a:r>
            <a:r>
              <a:rPr lang="zh-CN" altLang="en-US" sz="2400" dirty="0"/>
              <a:t>的矩阵，</a:t>
            </a:r>
            <a:r>
              <a:rPr lang="en-US" altLang="zh-CN" sz="2400" dirty="0"/>
              <a:t>U </a:t>
            </a:r>
            <a:r>
              <a:rPr lang="zh-CN" altLang="en-US" sz="2400" dirty="0"/>
              <a:t>是一个 </a:t>
            </a:r>
            <a:r>
              <a:rPr lang="en-US" altLang="zh-CN" sz="2400" dirty="0" err="1"/>
              <a:t>m×m</a:t>
            </a:r>
            <a:r>
              <a:rPr lang="en-US" altLang="zh-CN" sz="2400" dirty="0"/>
              <a:t> </a:t>
            </a:r>
            <a:r>
              <a:rPr lang="zh-CN" altLang="en-US" sz="2400" dirty="0"/>
              <a:t>的酉矩阵（单位</a:t>
            </a:r>
            <a:r>
              <a:rPr lang="en-US" altLang="zh-CN" sz="2400" dirty="0" err="1"/>
              <a:t>ary</a:t>
            </a:r>
            <a:r>
              <a:rPr lang="en-US" altLang="zh-CN" sz="2400" dirty="0"/>
              <a:t> matrix</a:t>
            </a:r>
            <a:r>
              <a:rPr lang="zh-CN" altLang="en-US" sz="2400" dirty="0"/>
              <a:t>），</a:t>
            </a:r>
            <a:r>
              <a:rPr lang="el-GR" altLang="zh-CN" sz="2400" dirty="0"/>
              <a:t>Σ </a:t>
            </a:r>
            <a:r>
              <a:rPr lang="zh-CN" altLang="en-US" sz="2400" dirty="0"/>
              <a:t>是一个 </a:t>
            </a:r>
            <a:r>
              <a:rPr lang="en-US" altLang="zh-CN" sz="2400" dirty="0" err="1"/>
              <a:t>m×n</a:t>
            </a:r>
            <a:r>
              <a:rPr lang="en-US" altLang="zh-CN" sz="2400" dirty="0"/>
              <a:t> </a:t>
            </a:r>
            <a:r>
              <a:rPr lang="zh-CN" altLang="en-US" sz="2400" dirty="0"/>
              <a:t>的对角矩阵，</a:t>
            </a:r>
            <a:r>
              <a:rPr lang="en-US" altLang="zh-CN" sz="2400" dirty="0"/>
              <a:t>V^T </a:t>
            </a:r>
            <a:r>
              <a:rPr lang="zh-CN" altLang="en-US" sz="2400" dirty="0"/>
              <a:t>是一个 </a:t>
            </a:r>
            <a:r>
              <a:rPr lang="en-US" altLang="zh-CN" sz="2400" dirty="0" err="1"/>
              <a:t>n×n</a:t>
            </a:r>
            <a:r>
              <a:rPr lang="en-US" altLang="zh-CN" sz="2400" dirty="0"/>
              <a:t> </a:t>
            </a:r>
            <a:r>
              <a:rPr lang="zh-CN" altLang="en-US" sz="2400" dirty="0"/>
              <a:t>的酉矩阵的转置（或称共轭转置）。</a:t>
            </a:r>
          </a:p>
          <a:p>
            <a:endParaRPr lang="zh-CN" altLang="en-US" sz="2400" dirty="0"/>
          </a:p>
          <a:p>
            <a:r>
              <a:rPr lang="zh-CN" altLang="en-US" sz="2400" dirty="0"/>
              <a:t>在奇异值分解中，</a:t>
            </a:r>
            <a:r>
              <a:rPr lang="en-US" altLang="zh-CN" sz="2400" dirty="0"/>
              <a:t>U </a:t>
            </a:r>
            <a:r>
              <a:rPr lang="zh-CN" altLang="en-US" sz="2400" dirty="0"/>
              <a:t>和 </a:t>
            </a:r>
            <a:r>
              <a:rPr lang="en-US" altLang="zh-CN" sz="2400" dirty="0"/>
              <a:t>V </a:t>
            </a:r>
            <a:r>
              <a:rPr lang="zh-CN" altLang="en-US" sz="2400" dirty="0"/>
              <a:t>被称为左奇异向量（</a:t>
            </a:r>
            <a:r>
              <a:rPr lang="en-US" altLang="zh-CN" sz="2400" dirty="0"/>
              <a:t>left singular vectors</a:t>
            </a:r>
            <a:r>
              <a:rPr lang="zh-CN" altLang="en-US" sz="2400" dirty="0"/>
              <a:t>）和右奇异向量（</a:t>
            </a:r>
            <a:r>
              <a:rPr lang="en-US" altLang="zh-CN" sz="2400" dirty="0"/>
              <a:t>right singular vectors</a:t>
            </a:r>
            <a:r>
              <a:rPr lang="zh-CN" altLang="en-US" sz="2400" dirty="0"/>
              <a:t>），</a:t>
            </a:r>
            <a:r>
              <a:rPr lang="el-GR" altLang="zh-CN" sz="2400" dirty="0"/>
              <a:t>Σ </a:t>
            </a:r>
            <a:r>
              <a:rPr lang="zh-CN" altLang="en-US" sz="2400" dirty="0"/>
              <a:t>的对角元素被称为奇异值（</a:t>
            </a:r>
            <a:r>
              <a:rPr lang="en-US" altLang="zh-CN" sz="2400" dirty="0"/>
              <a:t>singular values</a:t>
            </a:r>
            <a:r>
              <a:rPr lang="zh-CN" altLang="en-US" sz="2400" dirty="0"/>
              <a:t>）。奇异值按照非递增的顺序排列，它们是非负实数。</a:t>
            </a:r>
          </a:p>
          <a:p>
            <a:endParaRPr lang="zh-CN" altLang="en-US" sz="2400" dirty="0"/>
          </a:p>
        </p:txBody>
      </p:sp>
    </p:spTree>
    <p:extLst>
      <p:ext uri="{BB962C8B-B14F-4D97-AF65-F5344CB8AC3E}">
        <p14:creationId xmlns:p14="http://schemas.microsoft.com/office/powerpoint/2010/main" val="253043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231E6-5E71-4960-80C6-4185D071D544}"/>
              </a:ext>
            </a:extLst>
          </p:cNvPr>
          <p:cNvSpPr>
            <a:spLocks noGrp="1"/>
          </p:cNvSpPr>
          <p:nvPr>
            <p:ph type="title"/>
          </p:nvPr>
        </p:nvSpPr>
        <p:spPr/>
        <p:txBody>
          <a:bodyPr/>
          <a:lstStyle/>
          <a:p>
            <a:r>
              <a:rPr lang="zh-CN" altLang="en-US" dirty="0"/>
              <a:t>复合分析</a:t>
            </a:r>
          </a:p>
        </p:txBody>
      </p:sp>
      <p:sp>
        <p:nvSpPr>
          <p:cNvPr id="3" name="内容占位符 2">
            <a:extLst>
              <a:ext uri="{FF2B5EF4-FFF2-40B4-BE49-F238E27FC236}">
                <a16:creationId xmlns:a16="http://schemas.microsoft.com/office/drawing/2014/main" id="{504A3BCE-A3A3-43FD-8294-D4FC9A64C268}"/>
              </a:ext>
            </a:extLst>
          </p:cNvPr>
          <p:cNvSpPr>
            <a:spLocks noGrp="1"/>
          </p:cNvSpPr>
          <p:nvPr>
            <p:ph idx="1"/>
          </p:nvPr>
        </p:nvSpPr>
        <p:spPr>
          <a:xfrm>
            <a:off x="838200" y="1825625"/>
            <a:ext cx="9935817" cy="4351338"/>
          </a:xfrm>
        </p:spPr>
        <p:txBody>
          <a:bodyPr/>
          <a:lstStyle/>
          <a:p>
            <a:r>
              <a:rPr lang="zh-CN" altLang="en-US" dirty="0"/>
              <a:t>交叉分析</a:t>
            </a:r>
            <a:endParaRPr lang="en-US" altLang="zh-CN" dirty="0"/>
          </a:p>
          <a:p>
            <a:r>
              <a:rPr lang="zh-CN" altLang="en-US" dirty="0"/>
              <a:t>因子分析</a:t>
            </a:r>
            <a:endParaRPr lang="en-US" altLang="zh-CN" dirty="0"/>
          </a:p>
          <a:p>
            <a:r>
              <a:rPr lang="zh-CN" altLang="en-US" dirty="0"/>
              <a:t>分组分析</a:t>
            </a:r>
            <a:endParaRPr lang="en-US" altLang="zh-CN" dirty="0"/>
          </a:p>
          <a:p>
            <a:r>
              <a:rPr lang="zh-CN" altLang="en-US" dirty="0"/>
              <a:t>相关分析</a:t>
            </a:r>
            <a:endParaRPr lang="en-US" altLang="zh-CN" dirty="0"/>
          </a:p>
          <a:p>
            <a:r>
              <a:rPr lang="zh-CN" altLang="en-US" dirty="0"/>
              <a:t>聚类分析</a:t>
            </a:r>
            <a:endParaRPr lang="en-US" altLang="zh-CN" dirty="0"/>
          </a:p>
          <a:p>
            <a:r>
              <a:rPr lang="zh-CN" altLang="en-US" dirty="0"/>
              <a:t>回归分析</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88322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48694-9EE2-43F1-9C5B-5826938FCA0C}"/>
              </a:ext>
            </a:extLst>
          </p:cNvPr>
          <p:cNvSpPr>
            <a:spLocks noGrp="1"/>
          </p:cNvSpPr>
          <p:nvPr>
            <p:ph type="title"/>
          </p:nvPr>
        </p:nvSpPr>
        <p:spPr/>
        <p:txBody>
          <a:bodyPr/>
          <a:lstStyle/>
          <a:p>
            <a:r>
              <a:rPr lang="zh-CN" altLang="en-US" dirty="0"/>
              <a:t>线性回归</a:t>
            </a:r>
          </a:p>
        </p:txBody>
      </p:sp>
      <p:sp>
        <p:nvSpPr>
          <p:cNvPr id="3" name="内容占位符 2">
            <a:extLst>
              <a:ext uri="{FF2B5EF4-FFF2-40B4-BE49-F238E27FC236}">
                <a16:creationId xmlns:a16="http://schemas.microsoft.com/office/drawing/2014/main" id="{8EEB2E3F-F1CE-4194-A1EB-3852740C82F2}"/>
              </a:ext>
            </a:extLst>
          </p:cNvPr>
          <p:cNvSpPr>
            <a:spLocks noGrp="1"/>
          </p:cNvSpPr>
          <p:nvPr>
            <p:ph idx="1"/>
          </p:nvPr>
        </p:nvSpPr>
        <p:spPr/>
        <p:txBody>
          <a:bodyPr/>
          <a:lstStyle/>
          <a:p>
            <a:r>
              <a:rPr lang="zh-CN" altLang="en-US" b="0" i="0" dirty="0">
                <a:effectLst/>
                <a:latin typeface="-apple-system"/>
              </a:rPr>
              <a:t>线性回归是一种用于建立变量之间线性关系的统计模型。它假设自变量（输入变量）和因变量（输出变量）之间存在着</a:t>
            </a:r>
            <a:r>
              <a:rPr lang="zh-CN" altLang="en-US" b="0" i="0" dirty="0">
                <a:solidFill>
                  <a:srgbClr val="FF0000"/>
                </a:solidFill>
                <a:effectLst/>
                <a:latin typeface="-apple-system"/>
              </a:rPr>
              <a:t>线性关系</a:t>
            </a:r>
            <a:r>
              <a:rPr lang="zh-CN" altLang="en-US" b="0" i="0" dirty="0">
                <a:effectLst/>
                <a:latin typeface="-apple-system"/>
              </a:rPr>
              <a:t>，通过拟合一条直线来描述这种关系。线性回归模型的目标是找到最佳拟合直线，使得预测值与实际观测值的差异最小化。</a:t>
            </a:r>
            <a:endParaRPr lang="en-US" altLang="zh-CN" b="0" i="0" dirty="0">
              <a:effectLst/>
              <a:latin typeface="-apple-system"/>
            </a:endParaRPr>
          </a:p>
          <a:p>
            <a:endParaRPr lang="en-US" altLang="zh-CN" dirty="0">
              <a:latin typeface="-apple-system"/>
            </a:endParaRPr>
          </a:p>
          <a:p>
            <a:r>
              <a:rPr lang="zh-CN" altLang="en-US" b="0" i="0" dirty="0">
                <a:effectLst/>
                <a:latin typeface="-apple-system"/>
              </a:rPr>
              <a:t>线性回归模型的目标是找到最佳拟合直线，使得预测值与实际观测值的差异最小化。</a:t>
            </a:r>
            <a:endParaRPr lang="en-US" altLang="zh-CN" b="0" i="0" dirty="0">
              <a:effectLst/>
              <a:latin typeface="-apple-system"/>
            </a:endParaRPr>
          </a:p>
          <a:p>
            <a:r>
              <a:rPr lang="es-ES" altLang="zh-CN" b="0" i="0" dirty="0">
                <a:effectLst/>
                <a:latin typeface="-apple-system"/>
              </a:rPr>
              <a:t>y = β0 + β1</a:t>
            </a:r>
            <a:r>
              <a:rPr lang="es-ES" altLang="zh-CN" b="0" i="1" dirty="0">
                <a:effectLst/>
                <a:latin typeface="-apple-system"/>
              </a:rPr>
              <a:t>x1 + β2</a:t>
            </a:r>
            <a:r>
              <a:rPr lang="es-ES" altLang="zh-CN" b="0" i="0" dirty="0">
                <a:effectLst/>
                <a:latin typeface="-apple-system"/>
              </a:rPr>
              <a:t>x2 + ... + βn*xn + ε</a:t>
            </a:r>
            <a:endParaRPr lang="zh-CN" altLang="en-US" dirty="0"/>
          </a:p>
        </p:txBody>
      </p:sp>
    </p:spTree>
    <p:extLst>
      <p:ext uri="{BB962C8B-B14F-4D97-AF65-F5344CB8AC3E}">
        <p14:creationId xmlns:p14="http://schemas.microsoft.com/office/powerpoint/2010/main" val="203961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D5849-EC76-459C-91E9-1726783946BB}"/>
              </a:ext>
            </a:extLst>
          </p:cNvPr>
          <p:cNvSpPr>
            <a:spLocks noGrp="1"/>
          </p:cNvSpPr>
          <p:nvPr>
            <p:ph type="title"/>
          </p:nvPr>
        </p:nvSpPr>
        <p:spPr/>
        <p:txBody>
          <a:bodyPr/>
          <a:lstStyle/>
          <a:p>
            <a:r>
              <a:rPr lang="zh-CN" altLang="en-US" dirty="0"/>
              <a:t>最小二乘法</a:t>
            </a:r>
          </a:p>
        </p:txBody>
      </p:sp>
      <p:sp>
        <p:nvSpPr>
          <p:cNvPr id="3" name="内容占位符 2">
            <a:extLst>
              <a:ext uri="{FF2B5EF4-FFF2-40B4-BE49-F238E27FC236}">
                <a16:creationId xmlns:a16="http://schemas.microsoft.com/office/drawing/2014/main" id="{6FF852D4-5CF3-4933-A706-62F4737A8D05}"/>
              </a:ext>
            </a:extLst>
          </p:cNvPr>
          <p:cNvSpPr>
            <a:spLocks noGrp="1"/>
          </p:cNvSpPr>
          <p:nvPr>
            <p:ph idx="1"/>
          </p:nvPr>
        </p:nvSpPr>
        <p:spPr/>
        <p:txBody>
          <a:bodyPr/>
          <a:lstStyle/>
          <a:p>
            <a:r>
              <a:rPr lang="zh-CN" altLang="en-US" b="0" i="0" dirty="0">
                <a:effectLst/>
                <a:latin typeface="-apple-system"/>
              </a:rPr>
              <a:t>在线性回归中，我们通常使用最小二乘法来确定最佳拟合直线。最小二乘法的思想是通过最小化观测值与预测值之间的残差平方和，来估计回归系数。回归系数表示自变量的变化对因变量的影响程度。</a:t>
            </a:r>
            <a:endParaRPr lang="zh-CN" altLang="en-US" dirty="0"/>
          </a:p>
        </p:txBody>
      </p:sp>
    </p:spTree>
    <p:extLst>
      <p:ext uri="{BB962C8B-B14F-4D97-AF65-F5344CB8AC3E}">
        <p14:creationId xmlns:p14="http://schemas.microsoft.com/office/powerpoint/2010/main" val="163006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C3F1F-0467-491F-985B-98EFD752B1CC}"/>
              </a:ext>
            </a:extLst>
          </p:cNvPr>
          <p:cNvSpPr>
            <a:spLocks noGrp="1"/>
          </p:cNvSpPr>
          <p:nvPr>
            <p:ph type="title"/>
          </p:nvPr>
        </p:nvSpPr>
        <p:spPr/>
        <p:txBody>
          <a:bodyPr/>
          <a:lstStyle/>
          <a:p>
            <a:r>
              <a:rPr lang="zh-CN" altLang="en-US" dirty="0"/>
              <a:t>线性回归（例）</a:t>
            </a:r>
          </a:p>
        </p:txBody>
      </p:sp>
      <p:sp>
        <p:nvSpPr>
          <p:cNvPr id="3" name="内容占位符 2">
            <a:extLst>
              <a:ext uri="{FF2B5EF4-FFF2-40B4-BE49-F238E27FC236}">
                <a16:creationId xmlns:a16="http://schemas.microsoft.com/office/drawing/2014/main" id="{3CDB0D8E-F3FB-46C7-882E-1FFF9B11C997}"/>
              </a:ext>
            </a:extLst>
          </p:cNvPr>
          <p:cNvSpPr>
            <a:spLocks noGrp="1"/>
          </p:cNvSpPr>
          <p:nvPr>
            <p:ph idx="1"/>
          </p:nvPr>
        </p:nvSpPr>
        <p:spPr>
          <a:xfrm>
            <a:off x="838200" y="1690688"/>
            <a:ext cx="10515600" cy="4765413"/>
          </a:xfrm>
        </p:spPr>
        <p:txBody>
          <a:bodyPr>
            <a:normAutofit fontScale="55000" lnSpcReduction="20000"/>
          </a:bodyPr>
          <a:lstStyle/>
          <a:p>
            <a:pPr algn="l"/>
            <a:r>
              <a:rPr lang="zh-CN" altLang="en-US" b="0" i="0" dirty="0">
                <a:effectLst/>
                <a:latin typeface="-apple-system"/>
              </a:rPr>
              <a:t>如果有三个自变量 </a:t>
            </a:r>
            <a:r>
              <a:rPr lang="en-US" altLang="zh-CN" b="0" i="0" dirty="0">
                <a:effectLst/>
                <a:latin typeface="-apple-system"/>
              </a:rPr>
              <a:t>x1, x2, </a:t>
            </a:r>
            <a:r>
              <a:rPr lang="zh-CN" altLang="en-US" b="0" i="0" dirty="0">
                <a:effectLst/>
                <a:latin typeface="-apple-system"/>
              </a:rPr>
              <a:t>和 </a:t>
            </a:r>
            <a:r>
              <a:rPr lang="en-US" altLang="zh-CN" b="0" i="0" dirty="0">
                <a:effectLst/>
                <a:latin typeface="-apple-system"/>
              </a:rPr>
              <a:t>x3</a:t>
            </a:r>
            <a:r>
              <a:rPr lang="zh-CN" altLang="en-US" b="0" i="0" dirty="0">
                <a:effectLst/>
                <a:latin typeface="-apple-system"/>
              </a:rPr>
              <a:t>，线性回归模型可以表示为：</a:t>
            </a:r>
          </a:p>
          <a:p>
            <a:pPr algn="l"/>
            <a:r>
              <a:rPr lang="en-US" altLang="zh-CN" b="0" i="0" dirty="0">
                <a:solidFill>
                  <a:srgbClr val="FF0000"/>
                </a:solidFill>
                <a:effectLst/>
                <a:latin typeface="-apple-system"/>
              </a:rPr>
              <a:t>y = β0 + β1</a:t>
            </a:r>
            <a:r>
              <a:rPr lang="en-US" altLang="zh-CN" b="0" i="1" dirty="0">
                <a:solidFill>
                  <a:srgbClr val="FF0000"/>
                </a:solidFill>
                <a:effectLst/>
                <a:latin typeface="-apple-system"/>
              </a:rPr>
              <a:t>x1 + β2</a:t>
            </a:r>
            <a:r>
              <a:rPr lang="en-US" altLang="zh-CN" b="0" i="0" dirty="0">
                <a:solidFill>
                  <a:srgbClr val="FF0000"/>
                </a:solidFill>
                <a:effectLst/>
                <a:latin typeface="-apple-system"/>
              </a:rPr>
              <a:t>x2 + β3*x3 + ε</a:t>
            </a:r>
          </a:p>
          <a:p>
            <a:pPr algn="l"/>
            <a:r>
              <a:rPr lang="zh-CN" altLang="en-US" b="0" i="0" dirty="0">
                <a:effectLst/>
                <a:latin typeface="-apple-system"/>
              </a:rPr>
              <a:t>最小二乘法仍然可以用于估计回归系数 </a:t>
            </a:r>
            <a:r>
              <a:rPr lang="en-US" altLang="zh-CN" b="0" i="0" dirty="0">
                <a:effectLst/>
                <a:latin typeface="-apple-system"/>
              </a:rPr>
              <a:t>β0, β1, β2, </a:t>
            </a:r>
            <a:r>
              <a:rPr lang="zh-CN" altLang="en-US" b="0" i="0" dirty="0">
                <a:effectLst/>
                <a:latin typeface="-apple-system"/>
              </a:rPr>
              <a:t>和 </a:t>
            </a:r>
            <a:r>
              <a:rPr lang="en-US" altLang="zh-CN" b="0" i="0" dirty="0">
                <a:effectLst/>
                <a:latin typeface="-apple-system"/>
              </a:rPr>
              <a:t>β3</a:t>
            </a:r>
            <a:r>
              <a:rPr lang="zh-CN" altLang="en-US" b="0" i="0" dirty="0">
                <a:effectLst/>
                <a:latin typeface="-apple-system"/>
              </a:rPr>
              <a:t>。</a:t>
            </a:r>
          </a:p>
          <a:p>
            <a:pPr algn="l"/>
            <a:r>
              <a:rPr lang="zh-CN" altLang="en-US" b="0" i="0" dirty="0">
                <a:effectLst/>
                <a:latin typeface="-apple-system"/>
              </a:rPr>
              <a:t>以下是使用最小二乘法进行三个自变量的线性回归的步骤：</a:t>
            </a:r>
          </a:p>
          <a:p>
            <a:pPr algn="l">
              <a:buFont typeface="+mj-lt"/>
              <a:buAutoNum type="arabicPeriod"/>
            </a:pPr>
            <a:r>
              <a:rPr lang="zh-CN" altLang="en-US" b="0" i="0" dirty="0">
                <a:effectLst/>
                <a:latin typeface="-apple-system"/>
              </a:rPr>
              <a:t>计算自变量 </a:t>
            </a:r>
            <a:r>
              <a:rPr lang="en-US" altLang="zh-CN" b="0" i="0" dirty="0">
                <a:effectLst/>
                <a:latin typeface="-apple-system"/>
              </a:rPr>
              <a:t>x1, x2, </a:t>
            </a:r>
            <a:r>
              <a:rPr lang="zh-CN" altLang="en-US" b="0" i="0" dirty="0">
                <a:effectLst/>
                <a:latin typeface="-apple-system"/>
              </a:rPr>
              <a:t>和 </a:t>
            </a:r>
            <a:r>
              <a:rPr lang="en-US" altLang="zh-CN" b="0" i="0" dirty="0">
                <a:effectLst/>
                <a:latin typeface="-apple-system"/>
              </a:rPr>
              <a:t>x3</a:t>
            </a:r>
            <a:r>
              <a:rPr lang="zh-CN" altLang="en-US" b="0" i="0" dirty="0">
                <a:effectLst/>
                <a:latin typeface="-apple-system"/>
              </a:rPr>
              <a:t>，以及因变量 </a:t>
            </a:r>
            <a:r>
              <a:rPr lang="en-US" altLang="zh-CN" b="0" i="0" dirty="0">
                <a:effectLst/>
                <a:latin typeface="-apple-system"/>
              </a:rPr>
              <a:t>y </a:t>
            </a:r>
            <a:r>
              <a:rPr lang="zh-CN" altLang="en-US" b="0" i="0" dirty="0">
                <a:effectLst/>
                <a:latin typeface="-apple-system"/>
              </a:rPr>
              <a:t>的均值：</a:t>
            </a:r>
            <a:r>
              <a:rPr lang="en-US" altLang="zh-CN" b="0" i="0" dirty="0">
                <a:effectLst/>
                <a:latin typeface="-apple-system"/>
              </a:rPr>
              <a:t>x1̄, x2̄, x3̄, </a:t>
            </a:r>
            <a:r>
              <a:rPr lang="zh-CN" altLang="en-US" b="0" i="0" dirty="0">
                <a:effectLst/>
                <a:latin typeface="-apple-system"/>
              </a:rPr>
              <a:t>和 </a:t>
            </a:r>
            <a:r>
              <a:rPr lang="en-US" altLang="zh-CN" b="0" i="0" dirty="0">
                <a:effectLst/>
                <a:latin typeface="-apple-system"/>
              </a:rPr>
              <a:t>ȳ</a:t>
            </a:r>
            <a:r>
              <a:rPr lang="zh-CN" altLang="en-US" b="0" i="0" dirty="0">
                <a:effectLst/>
                <a:latin typeface="-apple-system"/>
              </a:rPr>
              <a:t>。</a:t>
            </a:r>
          </a:p>
          <a:p>
            <a:pPr algn="l">
              <a:buFont typeface="+mj-lt"/>
              <a:buAutoNum type="arabicPeriod"/>
            </a:pPr>
            <a:r>
              <a:rPr lang="zh-CN" altLang="en-US" b="0" i="0" dirty="0">
                <a:effectLst/>
                <a:latin typeface="-apple-system"/>
              </a:rPr>
              <a:t>计算自变量 </a:t>
            </a:r>
            <a:r>
              <a:rPr lang="en-US" altLang="zh-CN" b="0" i="0" dirty="0">
                <a:effectLst/>
                <a:latin typeface="-apple-system"/>
              </a:rPr>
              <a:t>x1, x2, </a:t>
            </a:r>
            <a:r>
              <a:rPr lang="zh-CN" altLang="en-US" b="0" i="0" dirty="0">
                <a:effectLst/>
                <a:latin typeface="-apple-system"/>
              </a:rPr>
              <a:t>和 </a:t>
            </a:r>
            <a:r>
              <a:rPr lang="en-US" altLang="zh-CN" b="0" i="0" dirty="0">
                <a:effectLst/>
                <a:latin typeface="-apple-system"/>
              </a:rPr>
              <a:t>x3 </a:t>
            </a:r>
            <a:r>
              <a:rPr lang="zh-CN" altLang="en-US" b="0" i="0" dirty="0">
                <a:effectLst/>
                <a:latin typeface="-apple-system"/>
              </a:rPr>
              <a:t>与因变量 </a:t>
            </a:r>
            <a:r>
              <a:rPr lang="en-US" altLang="zh-CN" b="0" i="0" dirty="0">
                <a:effectLst/>
                <a:latin typeface="-apple-system"/>
              </a:rPr>
              <a:t>y </a:t>
            </a:r>
            <a:r>
              <a:rPr lang="zh-CN" altLang="en-US" b="0" i="0" dirty="0">
                <a:effectLst/>
                <a:latin typeface="-apple-system"/>
              </a:rPr>
              <a:t>的样本协方差：</a:t>
            </a:r>
            <a:r>
              <a:rPr lang="en-US" altLang="zh-CN" b="0" i="0" dirty="0">
                <a:effectLst/>
                <a:latin typeface="-apple-system"/>
              </a:rPr>
              <a:t>Sxy1, Sxy2, </a:t>
            </a:r>
            <a:r>
              <a:rPr lang="zh-CN" altLang="en-US" b="0" i="0" dirty="0">
                <a:effectLst/>
                <a:latin typeface="-apple-system"/>
              </a:rPr>
              <a:t>和 </a:t>
            </a:r>
            <a:r>
              <a:rPr lang="en-US" altLang="zh-CN" b="0" i="0" dirty="0">
                <a:effectLst/>
                <a:latin typeface="-apple-system"/>
              </a:rPr>
              <a:t>Sxy3</a:t>
            </a:r>
            <a:r>
              <a:rPr lang="zh-CN" altLang="en-US" b="0" i="0" dirty="0">
                <a:effectLst/>
                <a:latin typeface="-apple-system"/>
              </a:rPr>
              <a:t>。</a:t>
            </a:r>
          </a:p>
          <a:p>
            <a:pPr algn="l">
              <a:buFont typeface="+mj-lt"/>
              <a:buAutoNum type="arabicPeriod"/>
            </a:pPr>
            <a:r>
              <a:rPr lang="zh-CN" altLang="en-US" b="0" i="0" dirty="0">
                <a:effectLst/>
                <a:latin typeface="-apple-system"/>
              </a:rPr>
              <a:t>计算自变量 </a:t>
            </a:r>
            <a:r>
              <a:rPr lang="en-US" altLang="zh-CN" b="0" i="0" dirty="0">
                <a:effectLst/>
                <a:latin typeface="-apple-system"/>
              </a:rPr>
              <a:t>x1, x2, </a:t>
            </a:r>
            <a:r>
              <a:rPr lang="zh-CN" altLang="en-US" b="0" i="0" dirty="0">
                <a:effectLst/>
                <a:latin typeface="-apple-system"/>
              </a:rPr>
              <a:t>和 </a:t>
            </a:r>
            <a:r>
              <a:rPr lang="en-US" altLang="zh-CN" b="0" i="0" dirty="0">
                <a:effectLst/>
                <a:latin typeface="-apple-system"/>
              </a:rPr>
              <a:t>x3 </a:t>
            </a:r>
            <a:r>
              <a:rPr lang="zh-CN" altLang="en-US" b="0" i="0" dirty="0">
                <a:effectLst/>
                <a:latin typeface="-apple-system"/>
              </a:rPr>
              <a:t>的样本方差：</a:t>
            </a:r>
            <a:r>
              <a:rPr lang="en-US" altLang="zh-CN" b="0" i="0" dirty="0">
                <a:effectLst/>
                <a:latin typeface="-apple-system"/>
              </a:rPr>
              <a:t>Sxx1, Sxx2, </a:t>
            </a:r>
            <a:r>
              <a:rPr lang="zh-CN" altLang="en-US" b="0" i="0" dirty="0">
                <a:effectLst/>
                <a:latin typeface="-apple-system"/>
              </a:rPr>
              <a:t>和 </a:t>
            </a:r>
            <a:r>
              <a:rPr lang="en-US" altLang="zh-CN" b="0" i="0" dirty="0">
                <a:effectLst/>
                <a:latin typeface="-apple-system"/>
              </a:rPr>
              <a:t>Sxx3</a:t>
            </a:r>
            <a:r>
              <a:rPr lang="zh-CN" altLang="en-US" b="0" i="0" dirty="0">
                <a:effectLst/>
                <a:latin typeface="-apple-system"/>
              </a:rPr>
              <a:t>。</a:t>
            </a:r>
          </a:p>
          <a:p>
            <a:pPr algn="l">
              <a:buFont typeface="+mj-lt"/>
              <a:buAutoNum type="arabicPeriod"/>
            </a:pPr>
            <a:r>
              <a:rPr lang="zh-CN" altLang="en-US" b="0" i="0" dirty="0">
                <a:effectLst/>
                <a:latin typeface="-apple-system"/>
              </a:rPr>
              <a:t>计算回归系数 </a:t>
            </a:r>
            <a:r>
              <a:rPr lang="en-US" altLang="zh-CN" b="0" i="0" dirty="0">
                <a:effectLst/>
                <a:latin typeface="-apple-system"/>
              </a:rPr>
              <a:t>β1, β2, </a:t>
            </a:r>
            <a:r>
              <a:rPr lang="zh-CN" altLang="en-US" b="0" i="0" dirty="0">
                <a:effectLst/>
                <a:latin typeface="-apple-system"/>
              </a:rPr>
              <a:t>和 </a:t>
            </a:r>
            <a:r>
              <a:rPr lang="en-US" altLang="zh-CN" b="0" i="0" dirty="0">
                <a:effectLst/>
                <a:latin typeface="-apple-system"/>
              </a:rPr>
              <a:t>β3</a:t>
            </a:r>
            <a:r>
              <a:rPr lang="zh-CN" altLang="en-US" b="0" i="0" dirty="0">
                <a:effectLst/>
                <a:latin typeface="-apple-system"/>
              </a:rPr>
              <a:t>：</a:t>
            </a:r>
          </a:p>
          <a:p>
            <a:pPr algn="l">
              <a:buFont typeface="+mj-lt"/>
              <a:buAutoNum type="arabicPeriod"/>
            </a:pPr>
            <a:r>
              <a:rPr lang="en-US" altLang="zh-CN" b="0" i="0" dirty="0">
                <a:effectLst/>
                <a:latin typeface="-apple-system"/>
              </a:rPr>
              <a:t>β1 = Sxy1 / Sxx1</a:t>
            </a:r>
            <a:br>
              <a:rPr lang="en-US" altLang="zh-CN" b="0" i="0" dirty="0">
                <a:effectLst/>
                <a:latin typeface="-apple-system"/>
              </a:rPr>
            </a:br>
            <a:r>
              <a:rPr lang="en-US" altLang="zh-CN" b="0" i="0" dirty="0">
                <a:effectLst/>
                <a:latin typeface="-apple-system"/>
              </a:rPr>
              <a:t>β2 = Sxy2 / Sxx2</a:t>
            </a:r>
            <a:br>
              <a:rPr lang="en-US" altLang="zh-CN" b="0" i="0" dirty="0">
                <a:effectLst/>
                <a:latin typeface="-apple-system"/>
              </a:rPr>
            </a:br>
            <a:r>
              <a:rPr lang="en-US" altLang="zh-CN" b="0" i="0" dirty="0">
                <a:effectLst/>
                <a:latin typeface="-apple-system"/>
              </a:rPr>
              <a:t>β3 = Sxy3 / Sxx3</a:t>
            </a:r>
          </a:p>
          <a:p>
            <a:pPr algn="l">
              <a:buFont typeface="+mj-lt"/>
              <a:buAutoNum type="arabicPeriod"/>
            </a:pPr>
            <a:r>
              <a:rPr lang="zh-CN" altLang="en-US" b="0" i="0" dirty="0">
                <a:effectLst/>
                <a:latin typeface="-apple-system"/>
              </a:rPr>
              <a:t>计算回归系数 </a:t>
            </a:r>
            <a:r>
              <a:rPr lang="en-US" altLang="zh-CN" b="0" i="0" dirty="0">
                <a:effectLst/>
                <a:latin typeface="-apple-system"/>
              </a:rPr>
              <a:t>β0</a:t>
            </a:r>
            <a:r>
              <a:rPr lang="zh-CN" altLang="en-US" b="0" i="0" dirty="0">
                <a:effectLst/>
                <a:latin typeface="-apple-system"/>
              </a:rPr>
              <a:t>：</a:t>
            </a:r>
          </a:p>
          <a:p>
            <a:pPr algn="l">
              <a:buFont typeface="+mj-lt"/>
              <a:buAutoNum type="arabicPeriod"/>
            </a:pPr>
            <a:r>
              <a:rPr lang="en-US" altLang="zh-CN" b="0" i="0" dirty="0">
                <a:effectLst/>
                <a:latin typeface="-apple-system"/>
              </a:rPr>
              <a:t>β0 = ȳ - β1</a:t>
            </a:r>
            <a:r>
              <a:rPr lang="en-US" altLang="zh-CN" b="0" i="1" dirty="0">
                <a:effectLst/>
                <a:latin typeface="-apple-system"/>
              </a:rPr>
              <a:t>x1̄ - β2</a:t>
            </a:r>
            <a:r>
              <a:rPr lang="en-US" altLang="zh-CN" b="0" i="0" dirty="0">
                <a:effectLst/>
                <a:latin typeface="-apple-system"/>
              </a:rPr>
              <a:t>x2̄ - β3*x3̄</a:t>
            </a:r>
          </a:p>
          <a:p>
            <a:pPr algn="l"/>
            <a:r>
              <a:rPr lang="zh-CN" altLang="en-US" b="0" i="0" dirty="0">
                <a:effectLst/>
                <a:latin typeface="-apple-system"/>
              </a:rPr>
              <a:t>最终得到的回归方程为：</a:t>
            </a:r>
          </a:p>
          <a:p>
            <a:pPr algn="l"/>
            <a:r>
              <a:rPr lang="en-US" altLang="zh-CN" b="0" i="0" dirty="0">
                <a:effectLst/>
                <a:latin typeface="-apple-system"/>
              </a:rPr>
              <a:t>y = β0 + β1</a:t>
            </a:r>
            <a:r>
              <a:rPr lang="en-US" altLang="zh-CN" b="0" i="1" dirty="0">
                <a:effectLst/>
                <a:latin typeface="-apple-system"/>
              </a:rPr>
              <a:t>x1 + β2</a:t>
            </a:r>
            <a:r>
              <a:rPr lang="en-US" altLang="zh-CN" b="0" i="0" dirty="0">
                <a:effectLst/>
                <a:latin typeface="-apple-system"/>
              </a:rPr>
              <a:t>x2 + β3*x3</a:t>
            </a:r>
          </a:p>
          <a:p>
            <a:pPr algn="l"/>
            <a:r>
              <a:rPr lang="zh-CN" altLang="en-US" b="0" i="0" dirty="0">
                <a:effectLst/>
                <a:latin typeface="-apple-system"/>
              </a:rPr>
              <a:t>其中，</a:t>
            </a:r>
            <a:r>
              <a:rPr lang="en-US" altLang="zh-CN" b="0" i="0" dirty="0">
                <a:effectLst/>
                <a:latin typeface="-apple-system"/>
              </a:rPr>
              <a:t>β0, β1, β2, </a:t>
            </a:r>
            <a:r>
              <a:rPr lang="zh-CN" altLang="en-US" b="0" i="0" dirty="0">
                <a:effectLst/>
                <a:latin typeface="-apple-system"/>
              </a:rPr>
              <a:t>和 </a:t>
            </a:r>
            <a:r>
              <a:rPr lang="en-US" altLang="zh-CN" b="0" i="0" dirty="0">
                <a:effectLst/>
                <a:latin typeface="-apple-system"/>
              </a:rPr>
              <a:t>β3 </a:t>
            </a:r>
            <a:r>
              <a:rPr lang="zh-CN" altLang="en-US" b="0" i="0" dirty="0">
                <a:effectLst/>
                <a:latin typeface="-apple-system"/>
              </a:rPr>
              <a:t>是通过最小二乘法估计得到的回归系数。</a:t>
            </a:r>
          </a:p>
          <a:p>
            <a:endParaRPr lang="zh-CN" altLang="en-US" dirty="0"/>
          </a:p>
        </p:txBody>
      </p:sp>
    </p:spTree>
    <p:extLst>
      <p:ext uri="{BB962C8B-B14F-4D97-AF65-F5344CB8AC3E}">
        <p14:creationId xmlns:p14="http://schemas.microsoft.com/office/powerpoint/2010/main" val="18221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BEDDC-B193-4A36-9126-41BE2BE9E3B2}"/>
              </a:ext>
            </a:extLst>
          </p:cNvPr>
          <p:cNvSpPr>
            <a:spLocks noGrp="1"/>
          </p:cNvSpPr>
          <p:nvPr>
            <p:ph type="title"/>
          </p:nvPr>
        </p:nvSpPr>
        <p:spPr/>
        <p:txBody>
          <a:bodyPr/>
          <a:lstStyle/>
          <a:p>
            <a:r>
              <a:rPr lang="zh-CN" altLang="en-US" dirty="0"/>
              <a:t>协方差的计算</a:t>
            </a:r>
          </a:p>
        </p:txBody>
      </p:sp>
      <p:sp>
        <p:nvSpPr>
          <p:cNvPr id="3" name="内容占位符 2">
            <a:extLst>
              <a:ext uri="{FF2B5EF4-FFF2-40B4-BE49-F238E27FC236}">
                <a16:creationId xmlns:a16="http://schemas.microsoft.com/office/drawing/2014/main" id="{2FF4D8F3-3F6C-4F8E-B652-E8C4EC09EAED}"/>
              </a:ext>
            </a:extLst>
          </p:cNvPr>
          <p:cNvSpPr>
            <a:spLocks noGrp="1"/>
          </p:cNvSpPr>
          <p:nvPr>
            <p:ph idx="1"/>
          </p:nvPr>
        </p:nvSpPr>
        <p:spPr/>
        <p:txBody>
          <a:bodyPr>
            <a:normAutofit/>
          </a:bodyPr>
          <a:lstStyle/>
          <a:p>
            <a:pPr algn="l"/>
            <a:r>
              <a:rPr lang="zh-CN" altLang="en-US" sz="1800" b="0" i="0" dirty="0">
                <a:effectLst/>
                <a:latin typeface="-apple-system"/>
              </a:rPr>
              <a:t>协方差是一种衡量两个变量之间关系的统计指标。</a:t>
            </a:r>
            <a:endParaRPr lang="en-US" altLang="zh-CN" sz="1800" dirty="0">
              <a:latin typeface="-apple-system"/>
            </a:endParaRPr>
          </a:p>
          <a:p>
            <a:pPr algn="l"/>
            <a:r>
              <a:rPr lang="zh-CN" altLang="en-US" sz="1800" b="0" i="0" dirty="0">
                <a:effectLst/>
                <a:latin typeface="-apple-system"/>
              </a:rPr>
              <a:t>假设有两个变量 </a:t>
            </a:r>
            <a:r>
              <a:rPr lang="en-US" altLang="zh-CN" sz="1800" b="0" i="0" dirty="0">
                <a:effectLst/>
                <a:latin typeface="-apple-system"/>
              </a:rPr>
              <a:t>X </a:t>
            </a:r>
            <a:r>
              <a:rPr lang="zh-CN" altLang="en-US" sz="1800" b="0" i="0" dirty="0">
                <a:effectLst/>
                <a:latin typeface="-apple-system"/>
              </a:rPr>
              <a:t>和 </a:t>
            </a:r>
            <a:r>
              <a:rPr lang="en-US" altLang="zh-CN" sz="1800" b="0" i="0" dirty="0">
                <a:effectLst/>
                <a:latin typeface="-apple-system"/>
              </a:rPr>
              <a:t>Y</a:t>
            </a:r>
            <a:r>
              <a:rPr lang="zh-CN" altLang="en-US" sz="1800" b="0" i="0" dirty="0">
                <a:effectLst/>
                <a:latin typeface="-apple-system"/>
              </a:rPr>
              <a:t>，它们的样本协方差可以通过以下公式计算：</a:t>
            </a:r>
          </a:p>
          <a:p>
            <a:pPr marL="0" indent="0" algn="l">
              <a:buNone/>
            </a:pPr>
            <a:r>
              <a:rPr lang="en-US" altLang="zh-CN" sz="1800" b="0" i="0" dirty="0">
                <a:effectLst/>
                <a:latin typeface="-apple-system"/>
              </a:rPr>
              <a:t>	</a:t>
            </a:r>
            <a:r>
              <a:rPr lang="en-US" altLang="zh-CN" sz="1800" b="0" i="0" dirty="0" err="1">
                <a:solidFill>
                  <a:srgbClr val="FF0000"/>
                </a:solidFill>
                <a:effectLst/>
                <a:latin typeface="-apple-system"/>
              </a:rPr>
              <a:t>Cov</a:t>
            </a:r>
            <a:r>
              <a:rPr lang="en-US" altLang="zh-CN" sz="1800" b="0" i="0" dirty="0">
                <a:solidFill>
                  <a:srgbClr val="FF0000"/>
                </a:solidFill>
                <a:effectLst/>
                <a:latin typeface="-apple-system"/>
              </a:rPr>
              <a:t>(X, Y) = Σ((Xi - X̄) * (Yi - Ȳ)) / (n - 1)</a:t>
            </a:r>
          </a:p>
          <a:p>
            <a:pPr algn="l"/>
            <a:r>
              <a:rPr lang="zh-CN" altLang="en-US" sz="1800" b="0" i="0" dirty="0">
                <a:effectLst/>
                <a:latin typeface="-apple-system"/>
              </a:rPr>
              <a:t>其中，</a:t>
            </a:r>
            <a:r>
              <a:rPr lang="en-US" altLang="zh-CN" sz="1800" b="0" i="0" dirty="0">
                <a:effectLst/>
                <a:latin typeface="-apple-system"/>
              </a:rPr>
              <a:t>Xi </a:t>
            </a:r>
            <a:r>
              <a:rPr lang="zh-CN" altLang="en-US" sz="1800" b="0" i="0" dirty="0">
                <a:effectLst/>
                <a:latin typeface="-apple-system"/>
              </a:rPr>
              <a:t>和 </a:t>
            </a:r>
            <a:r>
              <a:rPr lang="en-US" altLang="zh-CN" sz="1800" b="0" i="0" dirty="0">
                <a:effectLst/>
                <a:latin typeface="-apple-system"/>
              </a:rPr>
              <a:t>Yi </a:t>
            </a:r>
            <a:r>
              <a:rPr lang="zh-CN" altLang="en-US" sz="1800" b="0" i="0" dirty="0">
                <a:effectLst/>
                <a:latin typeface="-apple-system"/>
              </a:rPr>
              <a:t>是分别是第 </a:t>
            </a:r>
            <a:r>
              <a:rPr lang="en-US" altLang="zh-CN" sz="1800" b="0" i="0" dirty="0" err="1">
                <a:effectLst/>
                <a:latin typeface="-apple-system"/>
              </a:rPr>
              <a:t>i</a:t>
            </a:r>
            <a:r>
              <a:rPr lang="en-US" altLang="zh-CN" sz="1800" b="0" i="0" dirty="0">
                <a:effectLst/>
                <a:latin typeface="-apple-system"/>
              </a:rPr>
              <a:t> </a:t>
            </a:r>
            <a:r>
              <a:rPr lang="zh-CN" altLang="en-US" sz="1800" b="0" i="0" dirty="0">
                <a:effectLst/>
                <a:latin typeface="-apple-system"/>
              </a:rPr>
              <a:t>个样本的 </a:t>
            </a:r>
            <a:r>
              <a:rPr lang="en-US" altLang="zh-CN" sz="1800" b="0" i="0" dirty="0">
                <a:effectLst/>
                <a:latin typeface="-apple-system"/>
              </a:rPr>
              <a:t>X </a:t>
            </a:r>
            <a:r>
              <a:rPr lang="zh-CN" altLang="en-US" sz="1800" b="0" i="0" dirty="0">
                <a:effectLst/>
                <a:latin typeface="-apple-system"/>
              </a:rPr>
              <a:t>和 </a:t>
            </a:r>
            <a:r>
              <a:rPr lang="en-US" altLang="zh-CN" sz="1800" b="0" i="0" dirty="0">
                <a:effectLst/>
                <a:latin typeface="-apple-system"/>
              </a:rPr>
              <a:t>Y </a:t>
            </a:r>
            <a:r>
              <a:rPr lang="zh-CN" altLang="en-US" sz="1800" b="0" i="0" dirty="0">
                <a:effectLst/>
                <a:latin typeface="-apple-system"/>
              </a:rPr>
              <a:t>的取值，</a:t>
            </a:r>
            <a:r>
              <a:rPr lang="en-US" altLang="zh-CN" sz="1800" b="0" i="0" dirty="0">
                <a:effectLst/>
                <a:latin typeface="-apple-system"/>
              </a:rPr>
              <a:t>X̄ </a:t>
            </a:r>
            <a:r>
              <a:rPr lang="zh-CN" altLang="en-US" sz="1800" b="0" i="0" dirty="0">
                <a:effectLst/>
                <a:latin typeface="-apple-system"/>
              </a:rPr>
              <a:t>和 </a:t>
            </a:r>
            <a:r>
              <a:rPr lang="en-US" altLang="zh-CN" sz="1800" b="0" i="0" dirty="0">
                <a:effectLst/>
                <a:latin typeface="-apple-system"/>
              </a:rPr>
              <a:t>Ȳ </a:t>
            </a:r>
            <a:r>
              <a:rPr lang="zh-CN" altLang="en-US" sz="1800" b="0" i="0" dirty="0">
                <a:effectLst/>
                <a:latin typeface="-apple-system"/>
              </a:rPr>
              <a:t>分别是 </a:t>
            </a:r>
            <a:r>
              <a:rPr lang="en-US" altLang="zh-CN" sz="1800" b="0" i="0" dirty="0">
                <a:effectLst/>
                <a:latin typeface="-apple-system"/>
              </a:rPr>
              <a:t>X </a:t>
            </a:r>
            <a:r>
              <a:rPr lang="zh-CN" altLang="en-US" sz="1800" b="0" i="0" dirty="0">
                <a:effectLst/>
                <a:latin typeface="-apple-system"/>
              </a:rPr>
              <a:t>和 </a:t>
            </a:r>
            <a:r>
              <a:rPr lang="en-US" altLang="zh-CN" sz="1800" b="0" i="0" dirty="0">
                <a:effectLst/>
                <a:latin typeface="-apple-system"/>
              </a:rPr>
              <a:t>Y </a:t>
            </a:r>
            <a:r>
              <a:rPr lang="zh-CN" altLang="en-US" sz="1800" b="0" i="0" dirty="0">
                <a:effectLst/>
                <a:latin typeface="-apple-system"/>
              </a:rPr>
              <a:t>的样本均值，</a:t>
            </a:r>
            <a:r>
              <a:rPr lang="en-US" altLang="zh-CN" sz="1800" b="0" i="0" dirty="0">
                <a:effectLst/>
                <a:latin typeface="-apple-system"/>
              </a:rPr>
              <a:t>n </a:t>
            </a:r>
            <a:r>
              <a:rPr lang="zh-CN" altLang="en-US" sz="1800" b="0" i="0" dirty="0">
                <a:effectLst/>
                <a:latin typeface="-apple-system"/>
              </a:rPr>
              <a:t>是样本数量。</a:t>
            </a:r>
          </a:p>
          <a:p>
            <a:pPr algn="l"/>
            <a:r>
              <a:rPr lang="zh-CN" altLang="en-US" sz="1800" b="0" i="0" dirty="0">
                <a:effectLst/>
                <a:latin typeface="-apple-system"/>
              </a:rPr>
              <a:t>具体计算步骤如下：</a:t>
            </a:r>
          </a:p>
          <a:p>
            <a:pPr algn="l">
              <a:buFont typeface="+mj-lt"/>
              <a:buAutoNum type="arabicPeriod"/>
            </a:pPr>
            <a:r>
              <a:rPr lang="zh-CN" altLang="en-US" sz="1800" b="0" i="0" dirty="0">
                <a:effectLst/>
                <a:latin typeface="-apple-system"/>
              </a:rPr>
              <a:t>计算自变量 </a:t>
            </a:r>
            <a:r>
              <a:rPr lang="en-US" altLang="zh-CN" sz="1800" b="0" i="0" dirty="0">
                <a:effectLst/>
                <a:latin typeface="-apple-system"/>
              </a:rPr>
              <a:t>X </a:t>
            </a:r>
            <a:r>
              <a:rPr lang="zh-CN" altLang="en-US" sz="1800" b="0" i="0" dirty="0">
                <a:effectLst/>
                <a:latin typeface="-apple-system"/>
              </a:rPr>
              <a:t>和因变量 </a:t>
            </a:r>
            <a:r>
              <a:rPr lang="en-US" altLang="zh-CN" sz="1800" b="0" i="0" dirty="0">
                <a:effectLst/>
                <a:latin typeface="-apple-system"/>
              </a:rPr>
              <a:t>Y </a:t>
            </a:r>
            <a:r>
              <a:rPr lang="zh-CN" altLang="en-US" sz="1800" b="0" i="0" dirty="0">
                <a:effectLst/>
                <a:latin typeface="-apple-system"/>
              </a:rPr>
              <a:t>的均值：</a:t>
            </a:r>
            <a:r>
              <a:rPr lang="en-US" altLang="zh-CN" sz="1800" b="0" i="0" dirty="0">
                <a:effectLst/>
                <a:latin typeface="-apple-system"/>
              </a:rPr>
              <a:t>X̄ </a:t>
            </a:r>
            <a:r>
              <a:rPr lang="zh-CN" altLang="en-US" sz="1800" b="0" i="0" dirty="0">
                <a:effectLst/>
                <a:latin typeface="-apple-system"/>
              </a:rPr>
              <a:t>和 </a:t>
            </a:r>
            <a:r>
              <a:rPr lang="en-US" altLang="zh-CN" sz="1800" b="0" i="0" dirty="0">
                <a:effectLst/>
                <a:latin typeface="-apple-system"/>
              </a:rPr>
              <a:t>Ȳ</a:t>
            </a:r>
            <a:r>
              <a:rPr lang="zh-CN" altLang="en-US" sz="1800" b="0" i="0" dirty="0">
                <a:effectLst/>
                <a:latin typeface="-apple-system"/>
              </a:rPr>
              <a:t>。</a:t>
            </a:r>
          </a:p>
          <a:p>
            <a:pPr algn="l">
              <a:buFont typeface="+mj-lt"/>
              <a:buAutoNum type="arabicPeriod"/>
            </a:pPr>
            <a:r>
              <a:rPr lang="zh-CN" altLang="en-US" sz="1800" b="0" i="0" dirty="0">
                <a:effectLst/>
                <a:latin typeface="-apple-system"/>
              </a:rPr>
              <a:t>对于每个样本点 </a:t>
            </a:r>
            <a:r>
              <a:rPr lang="en-US" altLang="zh-CN" sz="1800" b="0" i="0" dirty="0" err="1">
                <a:effectLst/>
                <a:latin typeface="-apple-system"/>
              </a:rPr>
              <a:t>i</a:t>
            </a:r>
            <a:r>
              <a:rPr lang="zh-CN" altLang="en-US" sz="1800" b="0" i="0" dirty="0">
                <a:effectLst/>
                <a:latin typeface="-apple-system"/>
              </a:rPr>
              <a:t>，计算 </a:t>
            </a:r>
            <a:r>
              <a:rPr lang="en-US" altLang="zh-CN" sz="1800" b="0" i="0" dirty="0">
                <a:effectLst/>
                <a:latin typeface="-apple-system"/>
              </a:rPr>
              <a:t>(Xi - X̄) </a:t>
            </a:r>
            <a:r>
              <a:rPr lang="zh-CN" altLang="en-US" sz="1800" b="0" i="0" dirty="0">
                <a:effectLst/>
                <a:latin typeface="-apple-system"/>
              </a:rPr>
              <a:t>和 </a:t>
            </a:r>
            <a:r>
              <a:rPr lang="en-US" altLang="zh-CN" sz="1800" b="0" i="0" dirty="0">
                <a:effectLst/>
                <a:latin typeface="-apple-system"/>
              </a:rPr>
              <a:t>(Yi - Ȳ) </a:t>
            </a:r>
            <a:r>
              <a:rPr lang="zh-CN" altLang="en-US" sz="1800" b="0" i="0" dirty="0">
                <a:effectLst/>
                <a:latin typeface="-apple-system"/>
              </a:rPr>
              <a:t>的乘积。</a:t>
            </a:r>
          </a:p>
          <a:p>
            <a:pPr algn="l">
              <a:buFont typeface="+mj-lt"/>
              <a:buAutoNum type="arabicPeriod"/>
            </a:pPr>
            <a:r>
              <a:rPr lang="zh-CN" altLang="en-US" sz="1800" b="0" i="0" dirty="0">
                <a:effectLst/>
                <a:latin typeface="-apple-system"/>
              </a:rPr>
              <a:t>将所有乘积值相加得到总和。</a:t>
            </a:r>
          </a:p>
          <a:p>
            <a:pPr algn="l">
              <a:buFont typeface="+mj-lt"/>
              <a:buAutoNum type="arabicPeriod"/>
            </a:pPr>
            <a:r>
              <a:rPr lang="zh-CN" altLang="en-US" sz="1800" b="0" i="0" dirty="0">
                <a:effectLst/>
                <a:latin typeface="-apple-system"/>
              </a:rPr>
              <a:t>将总和除以 </a:t>
            </a:r>
            <a:r>
              <a:rPr lang="en-US" altLang="zh-CN" sz="1800" b="0" i="0" dirty="0">
                <a:effectLst/>
                <a:latin typeface="-apple-system"/>
              </a:rPr>
              <a:t>(n - 1) </a:t>
            </a:r>
            <a:r>
              <a:rPr lang="zh-CN" altLang="en-US" sz="1800" b="0" i="0" dirty="0">
                <a:effectLst/>
                <a:latin typeface="-apple-system"/>
              </a:rPr>
              <a:t>得到协方差 </a:t>
            </a:r>
            <a:r>
              <a:rPr lang="en-US" altLang="zh-CN" sz="1800" b="0" i="0" dirty="0" err="1">
                <a:effectLst/>
                <a:latin typeface="-apple-system"/>
              </a:rPr>
              <a:t>Cov</a:t>
            </a:r>
            <a:r>
              <a:rPr lang="en-US" altLang="zh-CN" sz="1800" b="0" i="0" dirty="0">
                <a:effectLst/>
                <a:latin typeface="-apple-system"/>
              </a:rPr>
              <a:t>(X, Y)</a:t>
            </a:r>
            <a:r>
              <a:rPr lang="zh-CN" altLang="en-US" sz="1800" b="0" i="0" dirty="0">
                <a:effectLst/>
                <a:latin typeface="-apple-system"/>
              </a:rPr>
              <a:t>。</a:t>
            </a:r>
          </a:p>
          <a:p>
            <a:pPr marL="0" indent="0" algn="l">
              <a:buNone/>
            </a:pPr>
            <a:endParaRPr lang="en-US" altLang="zh-CN" sz="1800" b="0" i="0" dirty="0">
              <a:effectLst/>
              <a:latin typeface="-apple-system"/>
            </a:endParaRPr>
          </a:p>
          <a:p>
            <a:pPr marL="0" indent="0" algn="l">
              <a:buNone/>
            </a:pPr>
            <a:r>
              <a:rPr lang="zh-CN" altLang="en-US" sz="1800" b="0" i="0" dirty="0">
                <a:effectLst/>
                <a:latin typeface="-apple-system"/>
              </a:rPr>
              <a:t>这样就得到了自变量 </a:t>
            </a:r>
            <a:r>
              <a:rPr lang="en-US" altLang="zh-CN" sz="1800" b="0" i="0" dirty="0">
                <a:effectLst/>
                <a:latin typeface="-apple-system"/>
              </a:rPr>
              <a:t>X </a:t>
            </a:r>
            <a:r>
              <a:rPr lang="zh-CN" altLang="en-US" sz="1800" b="0" i="0" dirty="0">
                <a:effectLst/>
                <a:latin typeface="-apple-system"/>
              </a:rPr>
              <a:t>和因变量 </a:t>
            </a:r>
            <a:r>
              <a:rPr lang="en-US" altLang="zh-CN" sz="1800" b="0" i="0" dirty="0">
                <a:effectLst/>
                <a:latin typeface="-apple-system"/>
              </a:rPr>
              <a:t>Y </a:t>
            </a:r>
            <a:r>
              <a:rPr lang="zh-CN" altLang="en-US" sz="1800" b="0" i="0" dirty="0">
                <a:effectLst/>
                <a:latin typeface="-apple-system"/>
              </a:rPr>
              <a:t>的样本协方差。</a:t>
            </a:r>
          </a:p>
          <a:p>
            <a:endParaRPr lang="zh-CN" altLang="en-US" sz="1800" dirty="0"/>
          </a:p>
        </p:txBody>
      </p:sp>
    </p:spTree>
    <p:extLst>
      <p:ext uri="{BB962C8B-B14F-4D97-AF65-F5344CB8AC3E}">
        <p14:creationId xmlns:p14="http://schemas.microsoft.com/office/powerpoint/2010/main" val="140080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FA2B7-3756-4254-9F84-D16437B40961}"/>
              </a:ext>
            </a:extLst>
          </p:cNvPr>
          <p:cNvSpPr>
            <a:spLocks noGrp="1"/>
          </p:cNvSpPr>
          <p:nvPr>
            <p:ph type="title"/>
          </p:nvPr>
        </p:nvSpPr>
        <p:spPr/>
        <p:txBody>
          <a:bodyPr/>
          <a:lstStyle/>
          <a:p>
            <a:r>
              <a:rPr lang="zh-CN" altLang="en-US" dirty="0"/>
              <a:t>样本方差的计算</a:t>
            </a:r>
          </a:p>
        </p:txBody>
      </p:sp>
      <p:sp>
        <p:nvSpPr>
          <p:cNvPr id="3" name="内容占位符 2">
            <a:extLst>
              <a:ext uri="{FF2B5EF4-FFF2-40B4-BE49-F238E27FC236}">
                <a16:creationId xmlns:a16="http://schemas.microsoft.com/office/drawing/2014/main" id="{8F736B71-230A-46C5-A824-931D8E5E18B9}"/>
              </a:ext>
            </a:extLst>
          </p:cNvPr>
          <p:cNvSpPr>
            <a:spLocks noGrp="1"/>
          </p:cNvSpPr>
          <p:nvPr>
            <p:ph idx="1"/>
          </p:nvPr>
        </p:nvSpPr>
        <p:spPr/>
        <p:txBody>
          <a:bodyPr>
            <a:normAutofit lnSpcReduction="10000"/>
          </a:bodyPr>
          <a:lstStyle/>
          <a:p>
            <a:pPr algn="l"/>
            <a:r>
              <a:rPr lang="zh-CN" altLang="en-US" sz="2000" b="0" i="0" dirty="0">
                <a:effectLst/>
                <a:latin typeface="-apple-system"/>
              </a:rPr>
              <a:t>样本方差是一种用于衡量数据的离散程度的统计量。</a:t>
            </a:r>
          </a:p>
          <a:p>
            <a:pPr algn="l"/>
            <a:r>
              <a:rPr lang="zh-CN" altLang="en-US" sz="2000" b="0" i="0" dirty="0">
                <a:effectLst/>
                <a:latin typeface="-apple-system"/>
              </a:rPr>
              <a:t>假设有一个包含 </a:t>
            </a:r>
            <a:r>
              <a:rPr lang="en-US" altLang="zh-CN" sz="2000" b="0" i="0" dirty="0">
                <a:effectLst/>
                <a:latin typeface="-apple-system"/>
              </a:rPr>
              <a:t>n </a:t>
            </a:r>
            <a:r>
              <a:rPr lang="zh-CN" altLang="en-US" sz="2000" b="0" i="0" dirty="0">
                <a:effectLst/>
                <a:latin typeface="-apple-system"/>
              </a:rPr>
              <a:t>个观测值的样本集合，表示为 </a:t>
            </a:r>
            <a:r>
              <a:rPr lang="en-US" altLang="zh-CN" sz="2000" b="0" i="0" dirty="0">
                <a:effectLst/>
                <a:latin typeface="-apple-system"/>
              </a:rPr>
              <a:t>x1, x2, ..., </a:t>
            </a:r>
            <a:r>
              <a:rPr lang="en-US" altLang="zh-CN" sz="2000" b="0" i="0" dirty="0" err="1">
                <a:effectLst/>
                <a:latin typeface="-apple-system"/>
              </a:rPr>
              <a:t>xn</a:t>
            </a:r>
            <a:r>
              <a:rPr lang="zh-CN" altLang="en-US" sz="2000" b="0" i="0" dirty="0">
                <a:effectLst/>
                <a:latin typeface="-apple-system"/>
              </a:rPr>
              <a:t>。</a:t>
            </a:r>
          </a:p>
          <a:p>
            <a:pPr algn="l"/>
            <a:r>
              <a:rPr lang="zh-CN" altLang="en-US" sz="2000" b="0" i="0" dirty="0">
                <a:effectLst/>
                <a:latin typeface="-apple-system"/>
              </a:rPr>
              <a:t>样本方差可以通过以下公式计算：</a:t>
            </a:r>
          </a:p>
          <a:p>
            <a:pPr marL="0" indent="0" algn="l">
              <a:buNone/>
            </a:pPr>
            <a:r>
              <a:rPr lang="en-US" altLang="zh-CN" sz="2000" b="0" i="0" dirty="0">
                <a:effectLst/>
                <a:latin typeface="-apple-system"/>
              </a:rPr>
              <a:t>	</a:t>
            </a:r>
            <a:r>
              <a:rPr lang="en-US" altLang="zh-CN" sz="2000" b="0" i="0" dirty="0">
                <a:solidFill>
                  <a:srgbClr val="FF0000"/>
                </a:solidFill>
                <a:effectLst/>
                <a:latin typeface="-apple-system"/>
              </a:rPr>
              <a:t>Var(X) = Σ((Xi - X̄)^2) / (n - 1)</a:t>
            </a:r>
          </a:p>
          <a:p>
            <a:pPr algn="l"/>
            <a:r>
              <a:rPr lang="zh-CN" altLang="en-US" sz="2000" b="0" i="0" dirty="0">
                <a:effectLst/>
                <a:latin typeface="-apple-system"/>
              </a:rPr>
              <a:t>其中，</a:t>
            </a:r>
            <a:r>
              <a:rPr lang="en-US" altLang="zh-CN" sz="2000" b="0" i="0" dirty="0">
                <a:effectLst/>
                <a:latin typeface="-apple-system"/>
              </a:rPr>
              <a:t>Xi </a:t>
            </a:r>
            <a:r>
              <a:rPr lang="zh-CN" altLang="en-US" sz="2000" b="0" i="0" dirty="0">
                <a:effectLst/>
                <a:latin typeface="-apple-system"/>
              </a:rPr>
              <a:t>是第 </a:t>
            </a:r>
            <a:r>
              <a:rPr lang="en-US" altLang="zh-CN" sz="2000" b="0" i="0" dirty="0" err="1">
                <a:effectLst/>
                <a:latin typeface="-apple-system"/>
              </a:rPr>
              <a:t>i</a:t>
            </a:r>
            <a:r>
              <a:rPr lang="en-US" altLang="zh-CN" sz="2000" b="0" i="0" dirty="0">
                <a:effectLst/>
                <a:latin typeface="-apple-system"/>
              </a:rPr>
              <a:t> </a:t>
            </a:r>
            <a:r>
              <a:rPr lang="zh-CN" altLang="en-US" sz="2000" b="0" i="0" dirty="0">
                <a:effectLst/>
                <a:latin typeface="-apple-system"/>
              </a:rPr>
              <a:t>个观测值，</a:t>
            </a:r>
            <a:r>
              <a:rPr lang="en-US" altLang="zh-CN" sz="2000" b="0" i="0" dirty="0">
                <a:effectLst/>
                <a:latin typeface="-apple-system"/>
              </a:rPr>
              <a:t>X̄ </a:t>
            </a:r>
            <a:r>
              <a:rPr lang="zh-CN" altLang="en-US" sz="2000" b="0" i="0" dirty="0">
                <a:effectLst/>
                <a:latin typeface="-apple-system"/>
              </a:rPr>
              <a:t>是样本均值，</a:t>
            </a:r>
            <a:r>
              <a:rPr lang="en-US" altLang="zh-CN" sz="2000" b="0" i="0" dirty="0">
                <a:effectLst/>
                <a:latin typeface="-apple-system"/>
              </a:rPr>
              <a:t>n </a:t>
            </a:r>
            <a:r>
              <a:rPr lang="zh-CN" altLang="en-US" sz="2000" b="0" i="0" dirty="0">
                <a:effectLst/>
                <a:latin typeface="-apple-system"/>
              </a:rPr>
              <a:t>是样本数量。</a:t>
            </a:r>
          </a:p>
          <a:p>
            <a:pPr algn="l"/>
            <a:r>
              <a:rPr lang="zh-CN" altLang="en-US" sz="2000" b="0" i="0" dirty="0">
                <a:effectLst/>
                <a:latin typeface="-apple-system"/>
              </a:rPr>
              <a:t>具体计算步骤如下：</a:t>
            </a:r>
          </a:p>
          <a:p>
            <a:pPr algn="l">
              <a:buFont typeface="+mj-lt"/>
              <a:buAutoNum type="arabicPeriod"/>
            </a:pPr>
            <a:r>
              <a:rPr lang="zh-CN" altLang="en-US" sz="2000" b="0" i="0" dirty="0">
                <a:effectLst/>
                <a:latin typeface="-apple-system"/>
              </a:rPr>
              <a:t>计算自变量的均值：</a:t>
            </a:r>
            <a:r>
              <a:rPr lang="en-US" altLang="zh-CN" sz="2000" b="0" i="0" dirty="0">
                <a:effectLst/>
                <a:latin typeface="-apple-system"/>
              </a:rPr>
              <a:t>X̄</a:t>
            </a:r>
            <a:r>
              <a:rPr lang="zh-CN" altLang="en-US" sz="2000" b="0" i="0" dirty="0">
                <a:effectLst/>
                <a:latin typeface="-apple-system"/>
              </a:rPr>
              <a:t>。</a:t>
            </a:r>
          </a:p>
          <a:p>
            <a:pPr algn="l">
              <a:buFont typeface="+mj-lt"/>
              <a:buAutoNum type="arabicPeriod"/>
            </a:pPr>
            <a:r>
              <a:rPr lang="zh-CN" altLang="en-US" sz="2000" b="0" i="0" dirty="0">
                <a:effectLst/>
                <a:latin typeface="-apple-system"/>
              </a:rPr>
              <a:t>对于每个观测值 </a:t>
            </a:r>
            <a:r>
              <a:rPr lang="en-US" altLang="zh-CN" sz="2000" b="0" i="0" dirty="0">
                <a:effectLst/>
                <a:latin typeface="-apple-system"/>
              </a:rPr>
              <a:t>Xi</a:t>
            </a:r>
            <a:r>
              <a:rPr lang="zh-CN" altLang="en-US" sz="2000" b="0" i="0" dirty="0">
                <a:effectLst/>
                <a:latin typeface="-apple-system"/>
              </a:rPr>
              <a:t>，计算 </a:t>
            </a:r>
            <a:r>
              <a:rPr lang="en-US" altLang="zh-CN" sz="2000" b="0" i="0" dirty="0">
                <a:effectLst/>
                <a:latin typeface="-apple-system"/>
              </a:rPr>
              <a:t>(Xi - X̄)^2</a:t>
            </a:r>
            <a:r>
              <a:rPr lang="zh-CN" altLang="en-US" sz="2000" b="0" i="0" dirty="0">
                <a:effectLst/>
                <a:latin typeface="-apple-system"/>
              </a:rPr>
              <a:t>。</a:t>
            </a:r>
          </a:p>
          <a:p>
            <a:pPr algn="l">
              <a:buFont typeface="+mj-lt"/>
              <a:buAutoNum type="arabicPeriod"/>
            </a:pPr>
            <a:r>
              <a:rPr lang="zh-CN" altLang="en-US" sz="2000" b="0" i="0" dirty="0">
                <a:effectLst/>
                <a:latin typeface="-apple-system"/>
              </a:rPr>
              <a:t>将所有计算得到的平方差相加得到总和。</a:t>
            </a:r>
          </a:p>
          <a:p>
            <a:pPr algn="l">
              <a:buFont typeface="+mj-lt"/>
              <a:buAutoNum type="arabicPeriod"/>
            </a:pPr>
            <a:r>
              <a:rPr lang="zh-CN" altLang="en-US" sz="2000" b="0" i="0" dirty="0">
                <a:effectLst/>
                <a:latin typeface="-apple-system"/>
              </a:rPr>
              <a:t>将总和除以 </a:t>
            </a:r>
            <a:r>
              <a:rPr lang="en-US" altLang="zh-CN" sz="2000" b="0" i="0" dirty="0">
                <a:effectLst/>
                <a:latin typeface="-apple-system"/>
              </a:rPr>
              <a:t>(n - 1) </a:t>
            </a:r>
            <a:r>
              <a:rPr lang="zh-CN" altLang="en-US" sz="2000" b="0" i="0" dirty="0">
                <a:effectLst/>
                <a:latin typeface="-apple-system"/>
              </a:rPr>
              <a:t>得到样本方差 </a:t>
            </a:r>
            <a:r>
              <a:rPr lang="en-US" altLang="zh-CN" sz="2000" b="0" i="0" dirty="0">
                <a:effectLst/>
                <a:latin typeface="-apple-system"/>
              </a:rPr>
              <a:t>Var(X)</a:t>
            </a:r>
            <a:r>
              <a:rPr lang="zh-CN" altLang="en-US" sz="2000" b="0" i="0" dirty="0">
                <a:effectLst/>
                <a:latin typeface="-apple-system"/>
              </a:rPr>
              <a:t>。</a:t>
            </a:r>
          </a:p>
          <a:p>
            <a:pPr algn="l"/>
            <a:r>
              <a:rPr lang="zh-CN" altLang="en-US" sz="2000" b="0" i="0" dirty="0">
                <a:effectLst/>
                <a:latin typeface="-apple-system"/>
              </a:rPr>
              <a:t>这样就得到了自变量 </a:t>
            </a:r>
            <a:r>
              <a:rPr lang="en-US" altLang="zh-CN" sz="2000" b="0" i="0" dirty="0">
                <a:effectLst/>
                <a:latin typeface="-apple-system"/>
              </a:rPr>
              <a:t>X </a:t>
            </a:r>
            <a:r>
              <a:rPr lang="zh-CN" altLang="en-US" sz="2000" b="0" i="0" dirty="0">
                <a:effectLst/>
                <a:latin typeface="-apple-system"/>
              </a:rPr>
              <a:t>的样本方差。</a:t>
            </a:r>
          </a:p>
          <a:p>
            <a:endParaRPr lang="zh-CN" altLang="en-US" sz="2000" dirty="0"/>
          </a:p>
        </p:txBody>
      </p:sp>
    </p:spTree>
    <p:extLst>
      <p:ext uri="{BB962C8B-B14F-4D97-AF65-F5344CB8AC3E}">
        <p14:creationId xmlns:p14="http://schemas.microsoft.com/office/powerpoint/2010/main" val="105458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7321B-1F0E-4557-B02C-C9B1C90DFDC1}"/>
              </a:ext>
            </a:extLst>
          </p:cNvPr>
          <p:cNvSpPr>
            <a:spLocks noGrp="1"/>
          </p:cNvSpPr>
          <p:nvPr>
            <p:ph type="title"/>
          </p:nvPr>
        </p:nvSpPr>
        <p:spPr/>
        <p:txBody>
          <a:bodyPr/>
          <a:lstStyle/>
          <a:p>
            <a:r>
              <a:rPr lang="zh-CN" altLang="en-US" dirty="0"/>
              <a:t>线性回归</a:t>
            </a:r>
          </a:p>
        </p:txBody>
      </p:sp>
      <p:sp>
        <p:nvSpPr>
          <p:cNvPr id="3" name="内容占位符 2">
            <a:extLst>
              <a:ext uri="{FF2B5EF4-FFF2-40B4-BE49-F238E27FC236}">
                <a16:creationId xmlns:a16="http://schemas.microsoft.com/office/drawing/2014/main" id="{952F1105-123C-41D9-B9CD-EDA0CE1E8FF6}"/>
              </a:ext>
            </a:extLst>
          </p:cNvPr>
          <p:cNvSpPr>
            <a:spLocks noGrp="1"/>
          </p:cNvSpPr>
          <p:nvPr>
            <p:ph idx="1"/>
          </p:nvPr>
        </p:nvSpPr>
        <p:spPr>
          <a:xfrm>
            <a:off x="838200" y="1825625"/>
            <a:ext cx="3948404" cy="544351"/>
          </a:xfrm>
        </p:spPr>
        <p:txBody>
          <a:bodyPr/>
          <a:lstStyle/>
          <a:p>
            <a:r>
              <a:rPr lang="zh-CN" altLang="en-US" dirty="0"/>
              <a:t>关键指标：</a:t>
            </a:r>
            <a:r>
              <a:rPr lang="zh-CN" altLang="en-US" dirty="0">
                <a:solidFill>
                  <a:srgbClr val="FF0000"/>
                </a:solidFill>
              </a:rPr>
              <a:t>决定系数</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09D4760-07D8-4277-AE7A-E8E5F0BBDD4A}"/>
                  </a:ext>
                </a:extLst>
              </p:cNvPr>
              <p:cNvSpPr txBox="1"/>
              <p:nvPr/>
            </p:nvSpPr>
            <p:spPr>
              <a:xfrm>
                <a:off x="1862526" y="2734964"/>
                <a:ext cx="1899751" cy="694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=1−</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𝑆𝑆𝐸</m:t>
                          </m:r>
                        </m:num>
                        <m:den>
                          <m:r>
                            <a:rPr lang="en-US" altLang="zh-CN" sz="2400" b="0" i="1" smtClean="0">
                              <a:latin typeface="Cambria Math" panose="02040503050406030204" pitchFamily="18" charset="0"/>
                            </a:rPr>
                            <m:t>𝑆𝑆𝑇</m:t>
                          </m:r>
                        </m:den>
                      </m:f>
                    </m:oMath>
                  </m:oMathPara>
                </a14:m>
                <a:endParaRPr lang="zh-CN" altLang="en-US" sz="2400" dirty="0"/>
              </a:p>
            </p:txBody>
          </p:sp>
        </mc:Choice>
        <mc:Fallback xmlns="">
          <p:sp>
            <p:nvSpPr>
              <p:cNvPr id="4" name="文本框 3">
                <a:extLst>
                  <a:ext uri="{FF2B5EF4-FFF2-40B4-BE49-F238E27FC236}">
                    <a16:creationId xmlns:a16="http://schemas.microsoft.com/office/drawing/2014/main" id="{E09D4760-07D8-4277-AE7A-E8E5F0BBDD4A}"/>
                  </a:ext>
                </a:extLst>
              </p:cNvPr>
              <p:cNvSpPr txBox="1">
                <a:spLocks noRot="1" noChangeAspect="1" noMove="1" noResize="1" noEditPoints="1" noAdjustHandles="1" noChangeArrowheads="1" noChangeShapeType="1" noTextEdit="1"/>
              </p:cNvSpPr>
              <p:nvPr/>
            </p:nvSpPr>
            <p:spPr>
              <a:xfrm>
                <a:off x="1862526" y="2734964"/>
                <a:ext cx="1899751" cy="694036"/>
              </a:xfrm>
              <a:prstGeom prst="rect">
                <a:avLst/>
              </a:prstGeom>
              <a:blipFill>
                <a:blip r:embed="rId3"/>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310826C-D277-4B21-9E41-73A6FF77D2F8}"/>
              </a:ext>
            </a:extLst>
          </p:cNvPr>
          <p:cNvSpPr txBox="1"/>
          <p:nvPr/>
        </p:nvSpPr>
        <p:spPr>
          <a:xfrm>
            <a:off x="5704115" y="1873509"/>
            <a:ext cx="6027577" cy="3139321"/>
          </a:xfrm>
          <a:prstGeom prst="rect">
            <a:avLst/>
          </a:prstGeom>
          <a:noFill/>
        </p:spPr>
        <p:txBody>
          <a:bodyPr wrap="square" rtlCol="0">
            <a:spAutoFit/>
          </a:bodyPr>
          <a:lstStyle/>
          <a:p>
            <a:r>
              <a:rPr lang="cy-GB" altLang="zh-CN" b="0" i="0" dirty="0">
                <a:effectLst/>
                <a:latin typeface="-apple-system"/>
              </a:rPr>
              <a:t>SSE</a:t>
            </a:r>
            <a:r>
              <a:rPr lang="zh-CN" altLang="cy-GB" b="0" i="0" dirty="0">
                <a:effectLst/>
                <a:latin typeface="-apple-system"/>
              </a:rPr>
              <a:t>（</a:t>
            </a:r>
            <a:r>
              <a:rPr lang="cy-GB" altLang="zh-CN" b="0" i="0" dirty="0">
                <a:effectLst/>
                <a:latin typeface="-apple-system"/>
              </a:rPr>
              <a:t>Sum of Squares of Errors</a:t>
            </a:r>
            <a:r>
              <a:rPr lang="zh-CN" altLang="cy-GB" b="0" i="0" dirty="0">
                <a:effectLst/>
                <a:latin typeface="-apple-system"/>
              </a:rPr>
              <a:t>）是回归模型的残差平方和，表示模型预测值与实际观测值之间的差异的总和</a:t>
            </a:r>
            <a:r>
              <a:rPr lang="zh-CN" altLang="en-US" b="0" i="0" dirty="0">
                <a:effectLst/>
                <a:latin typeface="-apple-system"/>
              </a:rPr>
              <a:t>。</a:t>
            </a:r>
            <a:endParaRPr lang="en-US" altLang="zh-CN" b="0" i="0" dirty="0">
              <a:effectLst/>
              <a:latin typeface="-apple-system"/>
            </a:endParaRPr>
          </a:p>
          <a:p>
            <a:r>
              <a:rPr lang="cy-GB" altLang="zh-CN" b="0" i="0" dirty="0">
                <a:effectLst/>
                <a:latin typeface="-apple-system"/>
              </a:rPr>
              <a:t>		SSE = </a:t>
            </a:r>
            <a:r>
              <a:rPr lang="el-GR" altLang="zh-CN" b="0" i="0" dirty="0">
                <a:effectLst/>
                <a:latin typeface="-apple-system"/>
              </a:rPr>
              <a:t>Σ(</a:t>
            </a:r>
            <a:r>
              <a:rPr lang="cy-GB" altLang="zh-CN" b="0" i="0" dirty="0">
                <a:effectLst/>
                <a:latin typeface="-apple-system"/>
              </a:rPr>
              <a:t>yᵢ - ŷᵢ)²</a:t>
            </a:r>
            <a:br>
              <a:rPr lang="cy-GB" altLang="zh-CN" dirty="0"/>
            </a:br>
            <a:r>
              <a:rPr lang="zh-CN" altLang="cy-GB" b="0" i="0" dirty="0">
                <a:effectLst/>
                <a:latin typeface="-apple-system"/>
              </a:rPr>
              <a:t>其中，</a:t>
            </a:r>
            <a:r>
              <a:rPr lang="cy-GB" altLang="zh-CN" b="0" i="0" dirty="0">
                <a:effectLst/>
                <a:latin typeface="-apple-system"/>
              </a:rPr>
              <a:t>yᵢ</a:t>
            </a:r>
            <a:r>
              <a:rPr lang="zh-CN" altLang="cy-GB" b="0" i="0" dirty="0">
                <a:effectLst/>
                <a:latin typeface="-apple-system"/>
              </a:rPr>
              <a:t>是实际观测值，</a:t>
            </a:r>
            <a:r>
              <a:rPr lang="cy-GB" altLang="zh-CN" b="0" i="0" dirty="0">
                <a:effectLst/>
                <a:latin typeface="-apple-system"/>
              </a:rPr>
              <a:t>ŷᵢ</a:t>
            </a:r>
            <a:r>
              <a:rPr lang="zh-CN" altLang="cy-GB" b="0" i="0" dirty="0">
                <a:effectLst/>
                <a:latin typeface="-apple-system"/>
              </a:rPr>
              <a:t>是模型预测值</a:t>
            </a:r>
            <a:endParaRPr lang="en-US" altLang="zh-CN" b="0" i="0" dirty="0">
              <a:effectLst/>
              <a:latin typeface="-apple-system"/>
            </a:endParaRPr>
          </a:p>
          <a:p>
            <a:endParaRPr lang="en-US" altLang="zh-CN" dirty="0">
              <a:latin typeface="-apple-system"/>
            </a:endParaRPr>
          </a:p>
          <a:p>
            <a:endParaRPr lang="en-US" altLang="zh-CN" dirty="0">
              <a:latin typeface="-apple-system"/>
            </a:endParaRPr>
          </a:p>
          <a:p>
            <a:r>
              <a:rPr lang="en-US" altLang="zh-CN" b="0" i="0" dirty="0">
                <a:effectLst/>
                <a:latin typeface="-apple-system"/>
              </a:rPr>
              <a:t>SST</a:t>
            </a:r>
            <a:r>
              <a:rPr lang="zh-CN" altLang="en-US" b="0" i="0" dirty="0">
                <a:effectLst/>
                <a:latin typeface="-apple-system"/>
              </a:rPr>
              <a:t>（</a:t>
            </a:r>
            <a:r>
              <a:rPr lang="en-US" altLang="zh-CN" b="0" i="0" dirty="0">
                <a:effectLst/>
                <a:latin typeface="-apple-system"/>
              </a:rPr>
              <a:t>Total Sum of Squares</a:t>
            </a:r>
            <a:r>
              <a:rPr lang="zh-CN" altLang="en-US" b="0" i="0" dirty="0">
                <a:effectLst/>
                <a:latin typeface="-apple-system"/>
              </a:rPr>
              <a:t>）是因变量（被预测变量）的总平方和，表示因变量与其平均值之间的差异的总和。</a:t>
            </a:r>
            <a:endParaRPr lang="en-US" altLang="zh-CN" b="0" i="0" dirty="0">
              <a:effectLst/>
              <a:latin typeface="-apple-system"/>
            </a:endParaRPr>
          </a:p>
          <a:p>
            <a:r>
              <a:rPr lang="en-US" altLang="zh-CN" dirty="0">
                <a:latin typeface="-apple-system"/>
              </a:rPr>
              <a:t>		</a:t>
            </a:r>
            <a:r>
              <a:rPr lang="en-US" altLang="zh-CN" b="0" i="0" dirty="0">
                <a:effectLst/>
                <a:latin typeface="-apple-system"/>
              </a:rPr>
              <a:t>SST = Σ(yᵢ - ȳ)²</a:t>
            </a:r>
            <a:br>
              <a:rPr lang="en-US" altLang="zh-CN" b="0" i="0" dirty="0">
                <a:effectLst/>
                <a:latin typeface="-apple-system"/>
              </a:rPr>
            </a:br>
            <a:r>
              <a:rPr lang="zh-CN" altLang="en-US" b="0" i="0" dirty="0">
                <a:effectLst/>
                <a:latin typeface="-apple-system"/>
              </a:rPr>
              <a:t>其中，</a:t>
            </a:r>
            <a:r>
              <a:rPr lang="en-US" altLang="zh-CN" b="0" i="0" dirty="0">
                <a:effectLst/>
                <a:latin typeface="-apple-system"/>
              </a:rPr>
              <a:t>yᵢ</a:t>
            </a:r>
            <a:r>
              <a:rPr lang="zh-CN" altLang="en-US" b="0" i="0" dirty="0">
                <a:effectLst/>
                <a:latin typeface="-apple-system"/>
              </a:rPr>
              <a:t>是实际观测值，</a:t>
            </a:r>
            <a:r>
              <a:rPr lang="en-US" altLang="zh-CN" b="0" i="0" dirty="0">
                <a:effectLst/>
                <a:latin typeface="-apple-system"/>
              </a:rPr>
              <a:t>ȳ</a:t>
            </a:r>
            <a:r>
              <a:rPr lang="zh-CN" altLang="en-US" b="0" i="0" dirty="0">
                <a:effectLst/>
                <a:latin typeface="-apple-system"/>
              </a:rPr>
              <a:t>是实际观测值的平均值。</a:t>
            </a:r>
          </a:p>
          <a:p>
            <a:endParaRPr lang="zh-CN" altLang="en-US" dirty="0"/>
          </a:p>
        </p:txBody>
      </p:sp>
      <p:pic>
        <p:nvPicPr>
          <p:cNvPr id="7" name="图片 6">
            <a:extLst>
              <a:ext uri="{FF2B5EF4-FFF2-40B4-BE49-F238E27FC236}">
                <a16:creationId xmlns:a16="http://schemas.microsoft.com/office/drawing/2014/main" id="{BB6B39F1-F07C-423E-8C37-A79211C86723}"/>
              </a:ext>
            </a:extLst>
          </p:cNvPr>
          <p:cNvPicPr>
            <a:picLocks noChangeAspect="1"/>
          </p:cNvPicPr>
          <p:nvPr/>
        </p:nvPicPr>
        <p:blipFill>
          <a:blip r:embed="rId4"/>
          <a:stretch>
            <a:fillRect/>
          </a:stretch>
        </p:blipFill>
        <p:spPr>
          <a:xfrm>
            <a:off x="999327" y="3793988"/>
            <a:ext cx="4352381" cy="990476"/>
          </a:xfrm>
          <a:prstGeom prst="rect">
            <a:avLst/>
          </a:prstGeom>
        </p:spPr>
      </p:pic>
      <p:sp>
        <p:nvSpPr>
          <p:cNvPr id="6" name="文本框 5">
            <a:extLst>
              <a:ext uri="{FF2B5EF4-FFF2-40B4-BE49-F238E27FC236}">
                <a16:creationId xmlns:a16="http://schemas.microsoft.com/office/drawing/2014/main" id="{2FCE4898-1E87-491B-BA8A-076A1261848C}"/>
              </a:ext>
            </a:extLst>
          </p:cNvPr>
          <p:cNvSpPr txBox="1"/>
          <p:nvPr/>
        </p:nvSpPr>
        <p:spPr>
          <a:xfrm>
            <a:off x="1827132" y="5285146"/>
            <a:ext cx="1935145" cy="923330"/>
          </a:xfrm>
          <a:prstGeom prst="rect">
            <a:avLst/>
          </a:prstGeom>
          <a:noFill/>
        </p:spPr>
        <p:txBody>
          <a:bodyPr wrap="none" rtlCol="0">
            <a:spAutoFit/>
          </a:bodyPr>
          <a:lstStyle/>
          <a:p>
            <a:r>
              <a:rPr lang="zh-CN" altLang="en-US" dirty="0"/>
              <a:t>取值范围：</a:t>
            </a:r>
            <a:r>
              <a:rPr lang="en-US" altLang="zh-CN" dirty="0"/>
              <a:t>[0,1]</a:t>
            </a:r>
          </a:p>
          <a:p>
            <a:r>
              <a:rPr lang="en-US" altLang="zh-CN" dirty="0"/>
              <a:t>R_2 = 1 </a:t>
            </a:r>
            <a:r>
              <a:rPr lang="zh-CN" altLang="en-US" dirty="0"/>
              <a:t>完美拟合</a:t>
            </a:r>
            <a:endParaRPr lang="en-US" altLang="zh-CN" dirty="0"/>
          </a:p>
          <a:p>
            <a:r>
              <a:rPr lang="en-US" altLang="zh-CN" dirty="0"/>
              <a:t>R_2 = 0 </a:t>
            </a:r>
            <a:r>
              <a:rPr lang="zh-CN" altLang="en-US" dirty="0"/>
              <a:t>无法拟合</a:t>
            </a:r>
          </a:p>
        </p:txBody>
      </p:sp>
    </p:spTree>
    <p:extLst>
      <p:ext uri="{BB962C8B-B14F-4D97-AF65-F5344CB8AC3E}">
        <p14:creationId xmlns:p14="http://schemas.microsoft.com/office/powerpoint/2010/main" val="422821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AFD2B-7516-4FC1-AF22-A58049E098A0}"/>
              </a:ext>
            </a:extLst>
          </p:cNvPr>
          <p:cNvSpPr>
            <a:spLocks noGrp="1"/>
          </p:cNvSpPr>
          <p:nvPr>
            <p:ph type="title"/>
          </p:nvPr>
        </p:nvSpPr>
        <p:spPr/>
        <p:txBody>
          <a:bodyPr/>
          <a:lstStyle/>
          <a:p>
            <a:r>
              <a:rPr lang="zh-CN" altLang="en-US" dirty="0"/>
              <a:t>线性回归</a:t>
            </a:r>
          </a:p>
        </p:txBody>
      </p:sp>
      <p:sp>
        <p:nvSpPr>
          <p:cNvPr id="3" name="内容占位符 2">
            <a:extLst>
              <a:ext uri="{FF2B5EF4-FFF2-40B4-BE49-F238E27FC236}">
                <a16:creationId xmlns:a16="http://schemas.microsoft.com/office/drawing/2014/main" id="{76C3A83B-0F9B-4D8B-9617-8351C8DF5D3D}"/>
              </a:ext>
            </a:extLst>
          </p:cNvPr>
          <p:cNvSpPr>
            <a:spLocks noGrp="1"/>
          </p:cNvSpPr>
          <p:nvPr>
            <p:ph idx="1"/>
          </p:nvPr>
        </p:nvSpPr>
        <p:spPr/>
        <p:txBody>
          <a:bodyPr/>
          <a:lstStyle/>
          <a:p>
            <a:r>
              <a:rPr lang="zh-CN" altLang="en-US" dirty="0"/>
              <a:t>残差不相关（</a:t>
            </a:r>
            <a:r>
              <a:rPr lang="en-US" altLang="zh-CN" dirty="0"/>
              <a:t>DW</a:t>
            </a:r>
            <a:r>
              <a:rPr lang="zh-CN" altLang="en-US" dirty="0"/>
              <a:t>检验）</a:t>
            </a:r>
          </a:p>
        </p:txBody>
      </p:sp>
      <p:pic>
        <p:nvPicPr>
          <p:cNvPr id="5" name="图片 4">
            <a:extLst>
              <a:ext uri="{FF2B5EF4-FFF2-40B4-BE49-F238E27FC236}">
                <a16:creationId xmlns:a16="http://schemas.microsoft.com/office/drawing/2014/main" id="{CE750541-68BF-4DCB-ACF0-697BCFD05838}"/>
              </a:ext>
            </a:extLst>
          </p:cNvPr>
          <p:cNvPicPr>
            <a:picLocks noChangeAspect="1"/>
          </p:cNvPicPr>
          <p:nvPr/>
        </p:nvPicPr>
        <p:blipFill>
          <a:blip r:embed="rId2"/>
          <a:stretch>
            <a:fillRect/>
          </a:stretch>
        </p:blipFill>
        <p:spPr>
          <a:xfrm>
            <a:off x="1812908" y="2913681"/>
            <a:ext cx="2333333" cy="1590476"/>
          </a:xfrm>
          <a:prstGeom prst="rect">
            <a:avLst/>
          </a:prstGeom>
        </p:spPr>
      </p:pic>
      <p:sp>
        <p:nvSpPr>
          <p:cNvPr id="7" name="文本框 6">
            <a:extLst>
              <a:ext uri="{FF2B5EF4-FFF2-40B4-BE49-F238E27FC236}">
                <a16:creationId xmlns:a16="http://schemas.microsoft.com/office/drawing/2014/main" id="{7E0FB5F2-3443-4A3A-A128-1612A8DA55E8}"/>
              </a:ext>
            </a:extLst>
          </p:cNvPr>
          <p:cNvSpPr txBox="1"/>
          <p:nvPr/>
        </p:nvSpPr>
        <p:spPr>
          <a:xfrm>
            <a:off x="5745325" y="3247254"/>
            <a:ext cx="6097554" cy="923330"/>
          </a:xfrm>
          <a:prstGeom prst="rect">
            <a:avLst/>
          </a:prstGeom>
          <a:noFill/>
        </p:spPr>
        <p:txBody>
          <a:bodyPr wrap="square">
            <a:spAutoFit/>
          </a:bodyPr>
          <a:lstStyle/>
          <a:p>
            <a:pPr algn="l">
              <a:buFont typeface="Arial" panose="020B0604020202020204" pitchFamily="34" charset="0"/>
              <a:buChar char="•"/>
            </a:pPr>
            <a:r>
              <a:rPr lang="en-US" altLang="zh-CN" b="0" i="0" dirty="0">
                <a:effectLst/>
                <a:latin typeface="-apple-system"/>
              </a:rPr>
              <a:t>DW</a:t>
            </a:r>
            <a:r>
              <a:rPr lang="zh-CN" altLang="en-US" b="0" i="0" dirty="0">
                <a:effectLst/>
                <a:latin typeface="-apple-system"/>
              </a:rPr>
              <a:t>统计量接近于</a:t>
            </a:r>
            <a:r>
              <a:rPr lang="en-US" altLang="zh-CN" b="0" i="0" dirty="0">
                <a:effectLst/>
                <a:latin typeface="-apple-system"/>
              </a:rPr>
              <a:t>0</a:t>
            </a:r>
            <a:r>
              <a:rPr lang="zh-CN" altLang="en-US" b="0" i="0" dirty="0">
                <a:effectLst/>
                <a:latin typeface="-apple-system"/>
              </a:rPr>
              <a:t>表示存在正自相关性（正相关）。</a:t>
            </a:r>
          </a:p>
          <a:p>
            <a:pPr algn="l">
              <a:buFont typeface="Arial" panose="020B0604020202020204" pitchFamily="34" charset="0"/>
              <a:buChar char="•"/>
            </a:pPr>
            <a:r>
              <a:rPr lang="en-US" altLang="zh-CN" b="0" i="0" dirty="0">
                <a:effectLst/>
                <a:latin typeface="-apple-system"/>
              </a:rPr>
              <a:t>DW</a:t>
            </a:r>
            <a:r>
              <a:rPr lang="zh-CN" altLang="en-US" b="0" i="0" dirty="0">
                <a:effectLst/>
                <a:latin typeface="-apple-system"/>
              </a:rPr>
              <a:t>统计量接近于</a:t>
            </a:r>
            <a:r>
              <a:rPr lang="en-US" altLang="zh-CN" b="0" i="0" dirty="0">
                <a:effectLst/>
                <a:latin typeface="-apple-system"/>
              </a:rPr>
              <a:t>4</a:t>
            </a:r>
            <a:r>
              <a:rPr lang="zh-CN" altLang="en-US" b="0" i="0" dirty="0">
                <a:effectLst/>
                <a:latin typeface="-apple-system"/>
              </a:rPr>
              <a:t>表示存在负自相关性（负相关）。</a:t>
            </a:r>
          </a:p>
          <a:p>
            <a:pPr algn="l">
              <a:buFont typeface="Arial" panose="020B0604020202020204" pitchFamily="34" charset="0"/>
              <a:buChar char="•"/>
            </a:pPr>
            <a:r>
              <a:rPr lang="en-US" altLang="zh-CN" b="0" i="0" dirty="0">
                <a:effectLst/>
                <a:latin typeface="-apple-system"/>
              </a:rPr>
              <a:t>DW</a:t>
            </a:r>
            <a:r>
              <a:rPr lang="zh-CN" altLang="en-US" b="0" i="0" dirty="0">
                <a:effectLst/>
                <a:latin typeface="-apple-system"/>
              </a:rPr>
              <a:t>统计量接近于</a:t>
            </a:r>
            <a:r>
              <a:rPr lang="en-US" altLang="zh-CN" b="0" i="0" dirty="0">
                <a:effectLst/>
                <a:latin typeface="-apple-system"/>
              </a:rPr>
              <a:t>2</a:t>
            </a:r>
            <a:r>
              <a:rPr lang="zh-CN" altLang="en-US" b="0" i="0" dirty="0">
                <a:effectLst/>
                <a:latin typeface="-apple-system"/>
              </a:rPr>
              <a:t>表示不存在（或弱）自相关性。</a:t>
            </a:r>
          </a:p>
        </p:txBody>
      </p:sp>
    </p:spTree>
    <p:extLst>
      <p:ext uri="{BB962C8B-B14F-4D97-AF65-F5344CB8AC3E}">
        <p14:creationId xmlns:p14="http://schemas.microsoft.com/office/powerpoint/2010/main" val="148258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F19F8-0131-4CE7-B1FB-D25ADF043AC2}"/>
              </a:ext>
            </a:extLst>
          </p:cNvPr>
          <p:cNvSpPr>
            <a:spLocks noGrp="1"/>
          </p:cNvSpPr>
          <p:nvPr>
            <p:ph type="title"/>
          </p:nvPr>
        </p:nvSpPr>
        <p:spPr>
          <a:xfrm>
            <a:off x="838200" y="365125"/>
            <a:ext cx="9444135" cy="1325563"/>
          </a:xfrm>
        </p:spPr>
        <p:txBody>
          <a:bodyPr/>
          <a:lstStyle/>
          <a:p>
            <a:r>
              <a:rPr lang="zh-CN" altLang="en-US" dirty="0"/>
              <a:t>主成分分析（</a:t>
            </a:r>
            <a:r>
              <a:rPr lang="en-US" altLang="zh-CN" dirty="0"/>
              <a:t>PCA</a:t>
            </a:r>
            <a:r>
              <a:rPr lang="zh-CN" altLang="en-US" dirty="0"/>
              <a:t>）</a:t>
            </a:r>
          </a:p>
        </p:txBody>
      </p:sp>
      <p:sp>
        <p:nvSpPr>
          <p:cNvPr id="6" name="文本框 5">
            <a:extLst>
              <a:ext uri="{FF2B5EF4-FFF2-40B4-BE49-F238E27FC236}">
                <a16:creationId xmlns:a16="http://schemas.microsoft.com/office/drawing/2014/main" id="{0C6B40FC-F3EB-44D1-B346-6666DB3241F7}"/>
              </a:ext>
            </a:extLst>
          </p:cNvPr>
          <p:cNvSpPr txBox="1"/>
          <p:nvPr/>
        </p:nvSpPr>
        <p:spPr>
          <a:xfrm>
            <a:off x="838200" y="1410608"/>
            <a:ext cx="10319657" cy="369332"/>
          </a:xfrm>
          <a:prstGeom prst="rect">
            <a:avLst/>
          </a:prstGeom>
          <a:noFill/>
        </p:spPr>
        <p:txBody>
          <a:bodyPr wrap="square" rtlCol="0">
            <a:spAutoFit/>
          </a:bodyPr>
          <a:lstStyle/>
          <a:p>
            <a:r>
              <a:rPr lang="zh-CN" altLang="en-US" b="0" i="0" dirty="0">
                <a:effectLst/>
                <a:latin typeface="-apple-system"/>
              </a:rPr>
              <a:t>一种常用的数据降维技术，用于将高维数据转换为低维数据，同时尽可能地保留原始数据的信息。</a:t>
            </a:r>
            <a:endParaRPr lang="zh-CN" altLang="en-US" dirty="0"/>
          </a:p>
        </p:txBody>
      </p:sp>
      <p:pic>
        <p:nvPicPr>
          <p:cNvPr id="8" name="图片 7">
            <a:extLst>
              <a:ext uri="{FF2B5EF4-FFF2-40B4-BE49-F238E27FC236}">
                <a16:creationId xmlns:a16="http://schemas.microsoft.com/office/drawing/2014/main" id="{E598FE08-FD61-44A3-BDEE-CCC4A085694E}"/>
              </a:ext>
            </a:extLst>
          </p:cNvPr>
          <p:cNvPicPr>
            <a:picLocks noChangeAspect="1"/>
          </p:cNvPicPr>
          <p:nvPr/>
        </p:nvPicPr>
        <p:blipFill>
          <a:blip r:embed="rId3"/>
          <a:stretch>
            <a:fillRect/>
          </a:stretch>
        </p:blipFill>
        <p:spPr>
          <a:xfrm>
            <a:off x="2172190" y="1981381"/>
            <a:ext cx="7847619" cy="2895238"/>
          </a:xfrm>
          <a:prstGeom prst="rect">
            <a:avLst/>
          </a:prstGeom>
        </p:spPr>
      </p:pic>
    </p:spTree>
    <p:extLst>
      <p:ext uri="{BB962C8B-B14F-4D97-AF65-F5344CB8AC3E}">
        <p14:creationId xmlns:p14="http://schemas.microsoft.com/office/powerpoint/2010/main" val="42852294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1509</Words>
  <Application>Microsoft Office PowerPoint</Application>
  <PresentationFormat>宽屏</PresentationFormat>
  <Paragraphs>101</Paragraphs>
  <Slides>11</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-apple-system</vt:lpstr>
      <vt:lpstr>等线</vt:lpstr>
      <vt:lpstr>等线 Light</vt:lpstr>
      <vt:lpstr>Arial</vt:lpstr>
      <vt:lpstr>Cambria Math</vt:lpstr>
      <vt:lpstr>Office 主题​​</vt:lpstr>
      <vt:lpstr>Lesson 02</vt:lpstr>
      <vt:lpstr>线性回归</vt:lpstr>
      <vt:lpstr>最小二乘法</vt:lpstr>
      <vt:lpstr>线性回归（例）</vt:lpstr>
      <vt:lpstr>协方差的计算</vt:lpstr>
      <vt:lpstr>样本方差的计算</vt:lpstr>
      <vt:lpstr>线性回归</vt:lpstr>
      <vt:lpstr>线性回归</vt:lpstr>
      <vt:lpstr>主成分分析（PCA）</vt:lpstr>
      <vt:lpstr>奇异值分解（SVD）</vt:lpstr>
      <vt:lpstr>复合分析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creator>刘瑞轩</dc:creator>
  <cp:lastModifiedBy>刘瑞轩</cp:lastModifiedBy>
  <cp:revision>28</cp:revision>
  <dcterms:created xsi:type="dcterms:W3CDTF">2023-10-05T10:44:10Z</dcterms:created>
  <dcterms:modified xsi:type="dcterms:W3CDTF">2023-10-06T14:52:13Z</dcterms:modified>
</cp:coreProperties>
</file>