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7" r:id="rId3"/>
    <p:sldId id="268" r:id="rId4"/>
    <p:sldId id="269" r:id="rId5"/>
    <p:sldId id="270" r:id="rId6"/>
    <p:sldId id="271" r:id="rId7"/>
    <p:sldId id="272" r:id="rId8"/>
    <p:sldId id="273" r:id="rId9"/>
    <p:sldId id="274" r:id="rId10"/>
    <p:sldId id="276" r:id="rId11"/>
    <p:sldId id="277" r:id="rId12"/>
    <p:sldId id="278" r:id="rId13"/>
    <p:sldId id="279" r:id="rId14"/>
    <p:sldId id="280" r:id="rId15"/>
    <p:sldId id="281"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981" autoAdjust="0"/>
  </p:normalViewPr>
  <p:slideViewPr>
    <p:cSldViewPr snapToGrid="0">
      <p:cViewPr varScale="1">
        <p:scale>
          <a:sx n="95" d="100"/>
          <a:sy n="95" d="100"/>
        </p:scale>
        <p:origin x="1158" y="90"/>
      </p:cViewPr>
      <p:guideLst/>
    </p:cSldViewPr>
  </p:slideViewPr>
  <p:notesTextViewPr>
    <p:cViewPr>
      <p:scale>
        <a:sx n="1" d="1"/>
        <a:sy n="1" d="1"/>
      </p:scale>
      <p:origin x="0" y="0"/>
    </p:cViewPr>
  </p:notesTextViewPr>
  <p:sorterViewPr>
    <p:cViewPr>
      <p:scale>
        <a:sx n="100" d="100"/>
        <a:sy n="100" d="100"/>
      </p:scale>
      <p:origin x="0" y="-19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58973-7D03-445F-8FF2-AD948B778D79}" type="datetimeFigureOut">
              <a:rPr lang="zh-CN" altLang="en-US" smtClean="0"/>
              <a:t>2023/10/7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F4A27-E534-4E38-8B88-B170C6213538}" type="slidenum">
              <a:rPr lang="zh-CN" altLang="en-US" smtClean="0"/>
              <a:t>‹#›</a:t>
            </a:fld>
            <a:endParaRPr lang="zh-CN" altLang="en-US"/>
          </a:p>
        </p:txBody>
      </p:sp>
    </p:spTree>
    <p:extLst>
      <p:ext uri="{BB962C8B-B14F-4D97-AF65-F5344CB8AC3E}">
        <p14:creationId xmlns:p14="http://schemas.microsoft.com/office/powerpoint/2010/main" val="295509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a:t>
            </a:fld>
            <a:endParaRPr lang="zh-CN" altLang="en-US"/>
          </a:p>
        </p:txBody>
      </p:sp>
    </p:spTree>
    <p:extLst>
      <p:ext uri="{BB962C8B-B14F-4D97-AF65-F5344CB8AC3E}">
        <p14:creationId xmlns:p14="http://schemas.microsoft.com/office/powerpoint/2010/main" val="308152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标准化是将数据转化为均值为</a:t>
            </a:r>
            <a:r>
              <a:rPr lang="en-US" altLang="zh-CN" b="0" i="0" dirty="0">
                <a:solidFill>
                  <a:srgbClr val="FFFFFF"/>
                </a:solidFill>
                <a:effectLst/>
                <a:latin typeface="-apple-system"/>
              </a:rPr>
              <a:t>0</a:t>
            </a:r>
            <a:r>
              <a:rPr lang="zh-CN" altLang="en-US" b="0" i="0" dirty="0">
                <a:solidFill>
                  <a:srgbClr val="FFFFFF"/>
                </a:solidFill>
                <a:effectLst/>
                <a:latin typeface="-apple-system"/>
              </a:rPr>
              <a:t>、标准差为</a:t>
            </a:r>
            <a:r>
              <a:rPr lang="en-US" altLang="zh-CN" b="0" i="0" dirty="0">
                <a:solidFill>
                  <a:srgbClr val="FFFFFF"/>
                </a:solidFill>
                <a:effectLst/>
                <a:latin typeface="-apple-system"/>
              </a:rPr>
              <a:t>1</a:t>
            </a:r>
            <a:r>
              <a:rPr lang="zh-CN" altLang="en-US" b="0" i="0" dirty="0">
                <a:solidFill>
                  <a:srgbClr val="FFFFFF"/>
                </a:solidFill>
                <a:effectLst/>
                <a:latin typeface="-apple-system"/>
              </a:rPr>
              <a:t>的分布的过程。标准化可用于消除特征之间的量纲差异，使得数据具有零均值和单位方差，有利于某些机器学习算法的训练和收敛。</a:t>
            </a:r>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21</a:t>
            </a:fld>
            <a:endParaRPr lang="zh-CN" altLang="en-US"/>
          </a:p>
        </p:txBody>
      </p:sp>
    </p:spTree>
    <p:extLst>
      <p:ext uri="{BB962C8B-B14F-4D97-AF65-F5344CB8AC3E}">
        <p14:creationId xmlns:p14="http://schemas.microsoft.com/office/powerpoint/2010/main" val="158563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23</a:t>
            </a:fld>
            <a:endParaRPr lang="zh-CN" altLang="en-US"/>
          </a:p>
        </p:txBody>
      </p:sp>
    </p:spTree>
    <p:extLst>
      <p:ext uri="{BB962C8B-B14F-4D97-AF65-F5344CB8AC3E}">
        <p14:creationId xmlns:p14="http://schemas.microsoft.com/office/powerpoint/2010/main" val="437524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FFFFFF"/>
                </a:solidFill>
                <a:effectLst/>
                <a:latin typeface="-apple-system"/>
              </a:rPr>
              <a:t>数值化独热（</a:t>
            </a:r>
            <a:r>
              <a:rPr lang="en-US" altLang="zh-CN" b="0" i="0" dirty="0">
                <a:solidFill>
                  <a:srgbClr val="FFFFFF"/>
                </a:solidFill>
                <a:effectLst/>
                <a:latin typeface="-apple-system"/>
              </a:rPr>
              <a:t>One-Hot Encoding</a:t>
            </a:r>
            <a:r>
              <a:rPr lang="zh-CN" altLang="en-US" b="0" i="0" dirty="0">
                <a:solidFill>
                  <a:srgbClr val="FFFFFF"/>
                </a:solidFill>
                <a:effectLst/>
                <a:latin typeface="-apple-system"/>
              </a:rPr>
              <a:t>）是一种常用的特征编码方法，用于将离散的分类变量转换为数值化的表达形式。它适用于机器学习算法中需要使用数值数据进行训练的情况。</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24</a:t>
            </a:fld>
            <a:endParaRPr lang="zh-CN" altLang="en-US"/>
          </a:p>
        </p:txBody>
      </p:sp>
    </p:spTree>
    <p:extLst>
      <p:ext uri="{BB962C8B-B14F-4D97-AF65-F5344CB8AC3E}">
        <p14:creationId xmlns:p14="http://schemas.microsoft.com/office/powerpoint/2010/main" val="759678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正规化是将特征值缩放到一个固定范围内，通常是将特征值线性映射到</a:t>
            </a:r>
            <a:r>
              <a:rPr lang="en-US" altLang="zh-CN" b="0" i="0" dirty="0">
                <a:solidFill>
                  <a:srgbClr val="FFFFFF"/>
                </a:solidFill>
                <a:effectLst/>
                <a:latin typeface="-apple-system"/>
              </a:rPr>
              <a:t>[0, 1]</a:t>
            </a:r>
            <a:r>
              <a:rPr lang="zh-CN" altLang="en-US" b="0" i="0" dirty="0">
                <a:solidFill>
                  <a:srgbClr val="FFFFFF"/>
                </a:solidFill>
                <a:effectLst/>
                <a:latin typeface="-apple-system"/>
              </a:rPr>
              <a:t>或</a:t>
            </a:r>
            <a:r>
              <a:rPr lang="en-US" altLang="zh-CN" b="0" i="0" dirty="0">
                <a:solidFill>
                  <a:srgbClr val="FFFFFF"/>
                </a:solidFill>
                <a:effectLst/>
                <a:latin typeface="-apple-system"/>
              </a:rPr>
              <a:t>[-1, 1]</a:t>
            </a:r>
            <a:r>
              <a:rPr lang="zh-CN" altLang="en-US" b="0" i="0" dirty="0">
                <a:solidFill>
                  <a:srgbClr val="FFFFFF"/>
                </a:solidFill>
                <a:effectLst/>
                <a:latin typeface="-apple-system"/>
              </a:rPr>
              <a:t>的范围内。正规化可以保留特征值之间的相对关系，适用于需要保持数据比例的算法，如神经网络、支持向量机等。常用的正规化方法有最小</a:t>
            </a:r>
            <a:r>
              <a:rPr lang="en-US" altLang="zh-CN" b="0" i="0" dirty="0">
                <a:solidFill>
                  <a:srgbClr val="FFFFFF"/>
                </a:solidFill>
                <a:effectLst/>
                <a:latin typeface="-apple-system"/>
              </a:rPr>
              <a:t>-</a:t>
            </a:r>
            <a:r>
              <a:rPr lang="zh-CN" altLang="en-US" b="0" i="0" dirty="0">
                <a:solidFill>
                  <a:srgbClr val="FFFFFF"/>
                </a:solidFill>
                <a:effectLst/>
                <a:latin typeface="-apple-system"/>
              </a:rPr>
              <a:t>最大缩放（</a:t>
            </a:r>
            <a:r>
              <a:rPr lang="en-US" altLang="zh-CN" b="0" i="0" dirty="0" err="1">
                <a:solidFill>
                  <a:srgbClr val="FFFFFF"/>
                </a:solidFill>
                <a:effectLst/>
                <a:latin typeface="-apple-system"/>
              </a:rPr>
              <a:t>MinMax</a:t>
            </a:r>
            <a:r>
              <a:rPr lang="en-US" altLang="zh-CN" b="0" i="0" dirty="0">
                <a:solidFill>
                  <a:srgbClr val="FFFFFF"/>
                </a:solidFill>
                <a:effectLst/>
                <a:latin typeface="-apple-system"/>
              </a:rPr>
              <a:t> Scaling</a:t>
            </a:r>
            <a:r>
              <a:rPr lang="zh-CN" altLang="en-US" b="0" i="0" dirty="0">
                <a:solidFill>
                  <a:srgbClr val="FFFFFF"/>
                </a:solidFill>
                <a:effectLst/>
                <a:latin typeface="-apple-system"/>
              </a:rPr>
              <a:t>）和范数缩放（</a:t>
            </a:r>
            <a:r>
              <a:rPr lang="en-US" altLang="zh-CN" b="0" i="0" dirty="0">
                <a:solidFill>
                  <a:srgbClr val="FFFFFF"/>
                </a:solidFill>
                <a:effectLst/>
                <a:latin typeface="-apple-system"/>
              </a:rPr>
              <a:t>Magnitude Scaling</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buFont typeface="+mj-lt"/>
              <a:buAutoNum type="arabicPeriod"/>
            </a:pPr>
            <a:r>
              <a:rPr lang="en-US" altLang="zh-CN" b="0" i="0" dirty="0">
                <a:solidFill>
                  <a:srgbClr val="FFFFFF"/>
                </a:solidFill>
                <a:effectLst/>
                <a:latin typeface="-apple-system"/>
              </a:rPr>
              <a:t>L1</a:t>
            </a:r>
            <a:r>
              <a:rPr lang="zh-CN" altLang="en-US" b="0" i="0" dirty="0">
                <a:solidFill>
                  <a:srgbClr val="FFFFFF"/>
                </a:solidFill>
                <a:effectLst/>
                <a:latin typeface="-apple-system"/>
              </a:rPr>
              <a:t>正规化（</a:t>
            </a:r>
            <a:r>
              <a:rPr lang="en-US" altLang="zh-CN" b="0" i="0" dirty="0">
                <a:solidFill>
                  <a:srgbClr val="FFFFFF"/>
                </a:solidFill>
                <a:effectLst/>
                <a:latin typeface="-apple-system"/>
              </a:rPr>
              <a:t>L1 Regularization</a:t>
            </a:r>
            <a:r>
              <a:rPr lang="zh-CN" altLang="en-US" b="0" i="0" dirty="0">
                <a:solidFill>
                  <a:srgbClr val="FFFFFF"/>
                </a:solidFill>
                <a:effectLst/>
                <a:latin typeface="-apple-system"/>
              </a:rPr>
              <a:t>）：</a:t>
            </a:r>
            <a:r>
              <a:rPr lang="en-US" altLang="zh-CN" b="0" i="0" dirty="0">
                <a:solidFill>
                  <a:srgbClr val="FFFFFF"/>
                </a:solidFill>
                <a:effectLst/>
                <a:latin typeface="-apple-system"/>
              </a:rPr>
              <a:t>L1</a:t>
            </a:r>
            <a:r>
              <a:rPr lang="zh-CN" altLang="en-US" b="0" i="0" dirty="0">
                <a:solidFill>
                  <a:srgbClr val="FFFFFF"/>
                </a:solidFill>
                <a:effectLst/>
                <a:latin typeface="-apple-system"/>
              </a:rPr>
              <a:t>正规化也被称为</a:t>
            </a:r>
            <a:r>
              <a:rPr lang="en-US" altLang="zh-CN" b="0" i="0" dirty="0">
                <a:solidFill>
                  <a:srgbClr val="FFFFFF"/>
                </a:solidFill>
                <a:effectLst/>
                <a:latin typeface="-apple-system"/>
              </a:rPr>
              <a:t>Lasso</a:t>
            </a:r>
            <a:r>
              <a:rPr lang="zh-CN" altLang="en-US" b="0" i="0" dirty="0">
                <a:solidFill>
                  <a:srgbClr val="FFFFFF"/>
                </a:solidFill>
                <a:effectLst/>
                <a:latin typeface="-apple-system"/>
              </a:rPr>
              <a:t>正规化（</a:t>
            </a:r>
            <a:r>
              <a:rPr lang="en-US" altLang="zh-CN" b="0" i="0" dirty="0">
                <a:solidFill>
                  <a:srgbClr val="FFFFFF"/>
                </a:solidFill>
                <a:effectLst/>
                <a:latin typeface="-apple-system"/>
              </a:rPr>
              <a:t>Least Absolute Shrinkage and Selection Operator</a:t>
            </a:r>
            <a:r>
              <a:rPr lang="zh-CN" altLang="en-US" b="0" i="0" dirty="0">
                <a:solidFill>
                  <a:srgbClr val="FFFFFF"/>
                </a:solidFill>
                <a:effectLst/>
                <a:latin typeface="-apple-system"/>
              </a:rPr>
              <a:t>）。它通过在损失函数中添加权重绝对值的和作为惩罚项，来限制模型的复杂度。</a:t>
            </a:r>
            <a:r>
              <a:rPr lang="en-US" altLang="zh-CN" b="0" i="0" dirty="0">
                <a:solidFill>
                  <a:srgbClr val="FFFFFF"/>
                </a:solidFill>
                <a:effectLst/>
                <a:latin typeface="-apple-system"/>
              </a:rPr>
              <a:t>L1</a:t>
            </a:r>
            <a:r>
              <a:rPr lang="zh-CN" altLang="en-US" b="0" i="0" dirty="0">
                <a:solidFill>
                  <a:srgbClr val="FFFFFF"/>
                </a:solidFill>
                <a:effectLst/>
                <a:latin typeface="-apple-system"/>
              </a:rPr>
              <a:t>正规化的惩罚项可以表示为</a:t>
            </a:r>
            <a:r>
              <a:rPr lang="en-US" altLang="zh-CN" b="0" i="0" dirty="0">
                <a:solidFill>
                  <a:srgbClr val="FFFFFF"/>
                </a:solidFill>
                <a:effectLst/>
                <a:latin typeface="-apple-system"/>
              </a:rPr>
              <a:t>lambda</a:t>
            </a:r>
            <a:r>
              <a:rPr lang="zh-CN" altLang="en-US" b="0" i="0" dirty="0">
                <a:solidFill>
                  <a:srgbClr val="FFFFFF"/>
                </a:solidFill>
                <a:effectLst/>
                <a:latin typeface="-apple-system"/>
              </a:rPr>
              <a:t>乘以权重向量的</a:t>
            </a:r>
            <a:r>
              <a:rPr lang="en-US" altLang="zh-CN" b="0" i="0" dirty="0">
                <a:solidFill>
                  <a:srgbClr val="FFFFFF"/>
                </a:solidFill>
                <a:effectLst/>
                <a:latin typeface="-apple-system"/>
              </a:rPr>
              <a:t>L1</a:t>
            </a:r>
            <a:r>
              <a:rPr lang="zh-CN" altLang="en-US" b="0" i="0" dirty="0">
                <a:solidFill>
                  <a:srgbClr val="FFFFFF"/>
                </a:solidFill>
                <a:effectLst/>
                <a:latin typeface="-apple-system"/>
              </a:rPr>
              <a:t>范数（绝对值之和）。</a:t>
            </a:r>
            <a:r>
              <a:rPr lang="en-US" altLang="zh-CN" b="0" i="0" dirty="0">
                <a:solidFill>
                  <a:srgbClr val="FFFFFF"/>
                </a:solidFill>
                <a:effectLst/>
                <a:latin typeface="-apple-system"/>
              </a:rPr>
              <a:t>L1</a:t>
            </a:r>
            <a:r>
              <a:rPr lang="zh-CN" altLang="en-US" b="0" i="0" dirty="0">
                <a:solidFill>
                  <a:srgbClr val="FFFFFF"/>
                </a:solidFill>
                <a:effectLst/>
                <a:latin typeface="-apple-system"/>
              </a:rPr>
              <a:t>正规化有助于促使模型的某些权重变为零，从而实现特征选择和稀疏性。</a:t>
            </a:r>
          </a:p>
          <a:p>
            <a:pPr algn="l">
              <a:buFont typeface="+mj-lt"/>
              <a:buAutoNum type="arabicPeriod"/>
            </a:pPr>
            <a:r>
              <a:rPr lang="en-US" altLang="zh-CN" b="0" i="0" dirty="0">
                <a:solidFill>
                  <a:srgbClr val="FFFFFF"/>
                </a:solidFill>
                <a:effectLst/>
                <a:latin typeface="-apple-system"/>
              </a:rPr>
              <a:t>L2</a:t>
            </a:r>
            <a:r>
              <a:rPr lang="zh-CN" altLang="en-US" b="0" i="0" dirty="0">
                <a:solidFill>
                  <a:srgbClr val="FFFFFF"/>
                </a:solidFill>
                <a:effectLst/>
                <a:latin typeface="-apple-system"/>
              </a:rPr>
              <a:t>正规化（</a:t>
            </a:r>
            <a:r>
              <a:rPr lang="en-US" altLang="zh-CN" b="0" i="0" dirty="0">
                <a:solidFill>
                  <a:srgbClr val="FFFFFF"/>
                </a:solidFill>
                <a:effectLst/>
                <a:latin typeface="-apple-system"/>
              </a:rPr>
              <a:t>L2 Regularization</a:t>
            </a:r>
            <a:r>
              <a:rPr lang="zh-CN" altLang="en-US" b="0" i="0" dirty="0">
                <a:solidFill>
                  <a:srgbClr val="FFFFFF"/>
                </a:solidFill>
                <a:effectLst/>
                <a:latin typeface="-apple-system"/>
              </a:rPr>
              <a:t>）：</a:t>
            </a:r>
            <a:r>
              <a:rPr lang="en-US" altLang="zh-CN" b="0" i="0" dirty="0">
                <a:solidFill>
                  <a:srgbClr val="FFFFFF"/>
                </a:solidFill>
                <a:effectLst/>
                <a:latin typeface="-apple-system"/>
              </a:rPr>
              <a:t>L2</a:t>
            </a:r>
            <a:r>
              <a:rPr lang="zh-CN" altLang="en-US" b="0" i="0" dirty="0">
                <a:solidFill>
                  <a:srgbClr val="FFFFFF"/>
                </a:solidFill>
                <a:effectLst/>
                <a:latin typeface="-apple-system"/>
              </a:rPr>
              <a:t>正规化也被称为</a:t>
            </a:r>
            <a:r>
              <a:rPr lang="en-US" altLang="zh-CN" b="0" i="0" dirty="0">
                <a:solidFill>
                  <a:srgbClr val="FFFFFF"/>
                </a:solidFill>
                <a:effectLst/>
                <a:latin typeface="-apple-system"/>
              </a:rPr>
              <a:t>Ridge</a:t>
            </a:r>
            <a:r>
              <a:rPr lang="zh-CN" altLang="en-US" b="0" i="0" dirty="0">
                <a:solidFill>
                  <a:srgbClr val="FFFFFF"/>
                </a:solidFill>
                <a:effectLst/>
                <a:latin typeface="-apple-system"/>
              </a:rPr>
              <a:t>正规化。它通过在损失函数中添加权重平方和的一半作为惩罚项，来限制模型的复杂度。</a:t>
            </a:r>
            <a:r>
              <a:rPr lang="en-US" altLang="zh-CN" b="0" i="0" dirty="0">
                <a:solidFill>
                  <a:srgbClr val="FFFFFF"/>
                </a:solidFill>
                <a:effectLst/>
                <a:latin typeface="-apple-system"/>
              </a:rPr>
              <a:t>L2</a:t>
            </a:r>
            <a:r>
              <a:rPr lang="zh-CN" altLang="en-US" b="0" i="0" dirty="0">
                <a:solidFill>
                  <a:srgbClr val="FFFFFF"/>
                </a:solidFill>
                <a:effectLst/>
                <a:latin typeface="-apple-system"/>
              </a:rPr>
              <a:t>正规化的惩罚项可以表示为</a:t>
            </a:r>
            <a:r>
              <a:rPr lang="en-US" altLang="zh-CN" b="0" i="0" dirty="0">
                <a:solidFill>
                  <a:srgbClr val="FFFFFF"/>
                </a:solidFill>
                <a:effectLst/>
                <a:latin typeface="-apple-system"/>
              </a:rPr>
              <a:t>lambda</a:t>
            </a:r>
            <a:r>
              <a:rPr lang="zh-CN" altLang="en-US" b="0" i="0" dirty="0">
                <a:solidFill>
                  <a:srgbClr val="FFFFFF"/>
                </a:solidFill>
                <a:effectLst/>
                <a:latin typeface="-apple-system"/>
              </a:rPr>
              <a:t>乘以权重向量的</a:t>
            </a:r>
            <a:r>
              <a:rPr lang="en-US" altLang="zh-CN" b="0" i="0" dirty="0">
                <a:solidFill>
                  <a:srgbClr val="FFFFFF"/>
                </a:solidFill>
                <a:effectLst/>
                <a:latin typeface="-apple-system"/>
              </a:rPr>
              <a:t>L2</a:t>
            </a:r>
            <a:r>
              <a:rPr lang="zh-CN" altLang="en-US" b="0" i="0" dirty="0">
                <a:solidFill>
                  <a:srgbClr val="FFFFFF"/>
                </a:solidFill>
                <a:effectLst/>
                <a:latin typeface="-apple-system"/>
              </a:rPr>
              <a:t>范数（平方和的平方根）。</a:t>
            </a:r>
            <a:r>
              <a:rPr lang="en-US" altLang="zh-CN" b="0" i="0" dirty="0">
                <a:solidFill>
                  <a:srgbClr val="FFFFFF"/>
                </a:solidFill>
                <a:effectLst/>
                <a:latin typeface="-apple-system"/>
              </a:rPr>
              <a:t>L2</a:t>
            </a:r>
            <a:r>
              <a:rPr lang="zh-CN" altLang="en-US" b="0" i="0" dirty="0">
                <a:solidFill>
                  <a:srgbClr val="FFFFFF"/>
                </a:solidFill>
                <a:effectLst/>
                <a:latin typeface="-apple-system"/>
              </a:rPr>
              <a:t>正规化有助于推动模型的权重接近于零，但不会完全为零，因此不具备特征选择的能力。</a:t>
            </a:r>
          </a:p>
          <a:p>
            <a:pPr algn="l"/>
            <a:r>
              <a:rPr lang="zh-CN" altLang="en-US" b="0" i="0" dirty="0">
                <a:solidFill>
                  <a:srgbClr val="FFFFFF"/>
                </a:solidFill>
                <a:effectLst/>
                <a:latin typeface="-apple-system"/>
              </a:rPr>
              <a:t>总的来说，</a:t>
            </a:r>
            <a:r>
              <a:rPr lang="en-US" altLang="zh-CN" b="0" i="0" dirty="0">
                <a:solidFill>
                  <a:srgbClr val="FFFFFF"/>
                </a:solidFill>
                <a:effectLst/>
                <a:latin typeface="-apple-system"/>
              </a:rPr>
              <a:t>L1</a:t>
            </a:r>
            <a:r>
              <a:rPr lang="zh-CN" altLang="en-US" b="0" i="0" dirty="0">
                <a:solidFill>
                  <a:srgbClr val="FFFFFF"/>
                </a:solidFill>
                <a:effectLst/>
                <a:latin typeface="-apple-system"/>
              </a:rPr>
              <a:t>正规化和</a:t>
            </a:r>
            <a:r>
              <a:rPr lang="en-US" altLang="zh-CN" b="0" i="0" dirty="0">
                <a:solidFill>
                  <a:srgbClr val="FFFFFF"/>
                </a:solidFill>
                <a:effectLst/>
                <a:latin typeface="-apple-system"/>
              </a:rPr>
              <a:t>L2</a:t>
            </a:r>
            <a:r>
              <a:rPr lang="zh-CN" altLang="en-US" b="0" i="0" dirty="0">
                <a:solidFill>
                  <a:srgbClr val="FFFFFF"/>
                </a:solidFill>
                <a:effectLst/>
                <a:latin typeface="-apple-system"/>
              </a:rPr>
              <a:t>正规化都是为了防止过拟合而引入的正规化方法。</a:t>
            </a:r>
            <a:r>
              <a:rPr lang="en-US" altLang="zh-CN" b="0" i="0" dirty="0">
                <a:solidFill>
                  <a:srgbClr val="FFFFFF"/>
                </a:solidFill>
                <a:effectLst/>
                <a:latin typeface="-apple-system"/>
              </a:rPr>
              <a:t>L1</a:t>
            </a:r>
            <a:r>
              <a:rPr lang="zh-CN" altLang="en-US" b="0" i="0" dirty="0">
                <a:solidFill>
                  <a:srgbClr val="FFFFFF"/>
                </a:solidFill>
                <a:effectLst/>
                <a:latin typeface="-apple-system"/>
              </a:rPr>
              <a:t>正规化倾向于产生稀疏权重，有助于特征选择；而</a:t>
            </a:r>
            <a:r>
              <a:rPr lang="en-US" altLang="zh-CN" b="0" i="0" dirty="0">
                <a:solidFill>
                  <a:srgbClr val="FFFFFF"/>
                </a:solidFill>
                <a:effectLst/>
                <a:latin typeface="-apple-system"/>
              </a:rPr>
              <a:t>L2</a:t>
            </a:r>
            <a:r>
              <a:rPr lang="zh-CN" altLang="en-US" b="0" i="0" dirty="0">
                <a:solidFill>
                  <a:srgbClr val="FFFFFF"/>
                </a:solidFill>
                <a:effectLst/>
                <a:latin typeface="-apple-system"/>
              </a:rPr>
              <a:t>正规化倾向于平衡权重，有助于减少共线性的影响。在应用中，可以根据具体问题和模型的需求选择适合的正规化方法。</a:t>
            </a:r>
          </a:p>
          <a:p>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25</a:t>
            </a:fld>
            <a:endParaRPr lang="zh-CN" altLang="en-US"/>
          </a:p>
        </p:txBody>
      </p:sp>
    </p:spTree>
    <p:extLst>
      <p:ext uri="{BB962C8B-B14F-4D97-AF65-F5344CB8AC3E}">
        <p14:creationId xmlns:p14="http://schemas.microsoft.com/office/powerpoint/2010/main" val="1310092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FFFFFF"/>
                </a:solidFill>
                <a:effectLst/>
                <a:latin typeface="-apple-system"/>
              </a:rPr>
              <a:t>LDA</a:t>
            </a:r>
            <a:r>
              <a:rPr lang="zh-CN" altLang="en-US" b="0" i="0" dirty="0">
                <a:solidFill>
                  <a:srgbClr val="FFFFFF"/>
                </a:solidFill>
                <a:effectLst/>
                <a:latin typeface="-apple-system"/>
              </a:rPr>
              <a:t>产生的投影方向通常是最大化类别之间的差异性，同时最小化类别内部的差异性。因此，</a:t>
            </a:r>
            <a:r>
              <a:rPr lang="en-US" altLang="zh-CN" b="0" i="0" dirty="0">
                <a:solidFill>
                  <a:srgbClr val="FFFFFF"/>
                </a:solidFill>
                <a:effectLst/>
                <a:latin typeface="-apple-system"/>
              </a:rPr>
              <a:t>LDA</a:t>
            </a:r>
            <a:r>
              <a:rPr lang="zh-CN" altLang="en-US" b="0" i="0" dirty="0">
                <a:solidFill>
                  <a:srgbClr val="FFFFFF"/>
                </a:solidFill>
                <a:effectLst/>
                <a:latin typeface="-apple-system"/>
              </a:rPr>
              <a:t>在许多分类任务中具有很好的性能，可用于数据可视化、特征提取和模式识别等应用领域。</a:t>
            </a:r>
          </a:p>
          <a:p>
            <a:pPr algn="l"/>
            <a:r>
              <a:rPr lang="zh-CN" altLang="en-US" b="0" i="0" dirty="0">
                <a:solidFill>
                  <a:srgbClr val="FFFFFF"/>
                </a:solidFill>
                <a:effectLst/>
                <a:latin typeface="-apple-system"/>
              </a:rPr>
              <a:t>需要注意的是，</a:t>
            </a:r>
            <a:r>
              <a:rPr lang="en-US" altLang="zh-CN" b="0" i="0" dirty="0">
                <a:solidFill>
                  <a:srgbClr val="FFFFFF"/>
                </a:solidFill>
                <a:effectLst/>
                <a:latin typeface="-apple-system"/>
              </a:rPr>
              <a:t>LDA</a:t>
            </a:r>
            <a:r>
              <a:rPr lang="zh-CN" altLang="en-US" b="0" i="0" dirty="0">
                <a:solidFill>
                  <a:srgbClr val="FFFFFF"/>
                </a:solidFill>
                <a:effectLst/>
                <a:latin typeface="-apple-system"/>
              </a:rPr>
              <a:t>假设数据符合高斯分布并满足类别内部的协方差相等的假设。如果数据不满足这些假设，</a:t>
            </a:r>
            <a:r>
              <a:rPr lang="en-US" altLang="zh-CN" b="0" i="0" dirty="0">
                <a:solidFill>
                  <a:srgbClr val="FFFFFF"/>
                </a:solidFill>
                <a:effectLst/>
                <a:latin typeface="-apple-system"/>
              </a:rPr>
              <a:t>LDA</a:t>
            </a:r>
            <a:r>
              <a:rPr lang="zh-CN" altLang="en-US" b="0" i="0" dirty="0">
                <a:solidFill>
                  <a:srgbClr val="FFFFFF"/>
                </a:solidFill>
                <a:effectLst/>
                <a:latin typeface="-apple-system"/>
              </a:rPr>
              <a:t>的效果可能会受到影响。</a:t>
            </a:r>
          </a:p>
          <a:p>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27</a:t>
            </a:fld>
            <a:endParaRPr lang="zh-CN" altLang="en-US"/>
          </a:p>
        </p:txBody>
      </p:sp>
    </p:spTree>
    <p:extLst>
      <p:ext uri="{BB962C8B-B14F-4D97-AF65-F5344CB8AC3E}">
        <p14:creationId xmlns:p14="http://schemas.microsoft.com/office/powerpoint/2010/main" val="119866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特征工程在很大程度上决定了模型的性能和泛化能力，因此是机器学习流程中非常重要的一步。</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3</a:t>
            </a:fld>
            <a:endParaRPr lang="zh-CN" altLang="en-US"/>
          </a:p>
        </p:txBody>
      </p:sp>
    </p:spTree>
    <p:extLst>
      <p:ext uri="{BB962C8B-B14F-4D97-AF65-F5344CB8AC3E}">
        <p14:creationId xmlns:p14="http://schemas.microsoft.com/office/powerpoint/2010/main" val="94964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减少了模型训练时间，可有效避免过拟合</a:t>
            </a:r>
            <a:endParaRPr lang="en-US" altLang="zh-CN" dirty="0"/>
          </a:p>
          <a:p>
            <a:r>
              <a:rPr lang="zh-CN" altLang="en-US" b="0" i="0" dirty="0">
                <a:solidFill>
                  <a:srgbClr val="FFFFFF"/>
                </a:solidFill>
                <a:effectLst/>
                <a:latin typeface="-apple-system"/>
              </a:rPr>
              <a:t>数据归约（</a:t>
            </a:r>
            <a:r>
              <a:rPr lang="en-US" altLang="zh-CN" b="0" i="0" dirty="0">
                <a:solidFill>
                  <a:srgbClr val="FFFFFF"/>
                </a:solidFill>
                <a:effectLst/>
                <a:latin typeface="-apple-system"/>
              </a:rPr>
              <a:t>Data reduction</a:t>
            </a:r>
            <a:r>
              <a:rPr lang="zh-CN" altLang="en-US" b="0" i="0" dirty="0">
                <a:solidFill>
                  <a:srgbClr val="FFFFFF"/>
                </a:solidFill>
                <a:effectLst/>
                <a:latin typeface="-apple-system"/>
              </a:rPr>
              <a:t>）是指通过某种方法或技术减少数据集的维度或数量，同时尽可能地保留数据集的重要信息。数据归约的目的是减少存储空间、计算开销和处理时间，同时避免维度灾难（</a:t>
            </a:r>
            <a:r>
              <a:rPr lang="en-US" altLang="zh-CN" b="0" i="0" dirty="0">
                <a:solidFill>
                  <a:srgbClr val="FFFFFF"/>
                </a:solidFill>
                <a:effectLst/>
                <a:latin typeface="-apple-system"/>
              </a:rPr>
              <a:t>curse of dimensionality</a:t>
            </a:r>
            <a:r>
              <a:rPr lang="zh-CN" altLang="en-US" b="0" i="0" dirty="0">
                <a:solidFill>
                  <a:srgbClr val="FFFFFF"/>
                </a:solidFill>
                <a:effectLst/>
                <a:latin typeface="-apple-system"/>
              </a:rPr>
              <a:t>）和过拟合等问题。</a:t>
            </a:r>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13</a:t>
            </a:fld>
            <a:endParaRPr lang="zh-CN" altLang="en-US"/>
          </a:p>
        </p:txBody>
      </p:sp>
    </p:spTree>
    <p:extLst>
      <p:ext uri="{BB962C8B-B14F-4D97-AF65-F5344CB8AC3E}">
        <p14:creationId xmlns:p14="http://schemas.microsoft.com/office/powerpoint/2010/main" val="180199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过滤思想的优点是计算效率高，因为它独立于具体的机器学习算法，可以在数据预处理阶段快速筛选特征。然而，它的主要缺点是忽略了特征之间的相互关系和对具体机器学习任务的影响，可能会选择对目标变量不相关但与其他特征高度相关的特征。</a:t>
            </a:r>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14</a:t>
            </a:fld>
            <a:endParaRPr lang="zh-CN" altLang="en-US"/>
          </a:p>
        </p:txBody>
      </p:sp>
    </p:spTree>
    <p:extLst>
      <p:ext uri="{BB962C8B-B14F-4D97-AF65-F5344CB8AC3E}">
        <p14:creationId xmlns:p14="http://schemas.microsoft.com/office/powerpoint/2010/main" val="367263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包裹思想的优点是可以考虑特征之间的相互关系和对具体机器学习算法的影响，因为特征选择过程是基于特定的模型来进行的。然而，由于需要训练和评估多个模型，计算开销较大。</a:t>
            </a:r>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15</a:t>
            </a:fld>
            <a:endParaRPr lang="zh-CN" altLang="en-US"/>
          </a:p>
        </p:txBody>
      </p:sp>
    </p:spTree>
    <p:extLst>
      <p:ext uri="{BB962C8B-B14F-4D97-AF65-F5344CB8AC3E}">
        <p14:creationId xmlns:p14="http://schemas.microsoft.com/office/powerpoint/2010/main" val="267306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嵌入思想的优点是直接考虑了特征与模型之间的关系，能够自动选择与模型性能相关的特征。由于特征选择过程与模型训练过程紧密结合，可以提高特征选择的准确性。然而，嵌入思想的计算开销较大，因为需要进行多次模型训练。</a:t>
            </a:r>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16</a:t>
            </a:fld>
            <a:endParaRPr lang="zh-CN" altLang="en-US"/>
          </a:p>
        </p:txBody>
      </p:sp>
    </p:spTree>
    <p:extLst>
      <p:ext uri="{BB962C8B-B14F-4D97-AF65-F5344CB8AC3E}">
        <p14:creationId xmlns:p14="http://schemas.microsoft.com/office/powerpoint/2010/main" val="181187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声音</a:t>
            </a:r>
            <a:r>
              <a:rPr lang="en-US" altLang="zh-CN" dirty="0"/>
              <a:t>dB </a:t>
            </a:r>
            <a:r>
              <a:rPr lang="zh-CN" altLang="en-US" dirty="0"/>
              <a:t>地震震级</a:t>
            </a:r>
          </a:p>
        </p:txBody>
      </p:sp>
      <p:sp>
        <p:nvSpPr>
          <p:cNvPr id="4" name="灯片编号占位符 3"/>
          <p:cNvSpPr>
            <a:spLocks noGrp="1"/>
          </p:cNvSpPr>
          <p:nvPr>
            <p:ph type="sldNum" sz="quarter" idx="5"/>
          </p:nvPr>
        </p:nvSpPr>
        <p:spPr/>
        <p:txBody>
          <a:bodyPr/>
          <a:lstStyle/>
          <a:p>
            <a:fld id="{4BDF4A27-E534-4E38-8B88-B170C6213538}" type="slidenum">
              <a:rPr lang="zh-CN" altLang="en-US" smtClean="0"/>
              <a:t>18</a:t>
            </a:fld>
            <a:endParaRPr lang="zh-CN" altLang="en-US"/>
          </a:p>
        </p:txBody>
      </p:sp>
    </p:spTree>
    <p:extLst>
      <p:ext uri="{BB962C8B-B14F-4D97-AF65-F5344CB8AC3E}">
        <p14:creationId xmlns:p14="http://schemas.microsoft.com/office/powerpoint/2010/main" val="194511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朴素贝叶斯算法需要离散值</a:t>
            </a:r>
          </a:p>
        </p:txBody>
      </p:sp>
      <p:sp>
        <p:nvSpPr>
          <p:cNvPr id="4" name="灯片编号占位符 3"/>
          <p:cNvSpPr>
            <a:spLocks noGrp="1"/>
          </p:cNvSpPr>
          <p:nvPr>
            <p:ph type="sldNum" sz="quarter" idx="5"/>
          </p:nvPr>
        </p:nvSpPr>
        <p:spPr/>
        <p:txBody>
          <a:bodyPr/>
          <a:lstStyle/>
          <a:p>
            <a:fld id="{4BDF4A27-E534-4E38-8B88-B170C6213538}" type="slidenum">
              <a:rPr lang="zh-CN" altLang="en-US" smtClean="0"/>
              <a:t>19</a:t>
            </a:fld>
            <a:endParaRPr lang="zh-CN" altLang="en-US"/>
          </a:p>
        </p:txBody>
      </p:sp>
    </p:spTree>
    <p:extLst>
      <p:ext uri="{BB962C8B-B14F-4D97-AF65-F5344CB8AC3E}">
        <p14:creationId xmlns:p14="http://schemas.microsoft.com/office/powerpoint/2010/main" val="306526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将不同尺度的数据转化为统一的范围或分布。它们可以帮助提高机器学习算法的性能和收敛速度，并确保不同特征对模型的影响具有可比性。</a:t>
            </a:r>
            <a:endParaRPr lang="zh-CN" altLang="en-US" dirty="0"/>
          </a:p>
        </p:txBody>
      </p:sp>
      <p:sp>
        <p:nvSpPr>
          <p:cNvPr id="4" name="灯片编号占位符 3"/>
          <p:cNvSpPr>
            <a:spLocks noGrp="1"/>
          </p:cNvSpPr>
          <p:nvPr>
            <p:ph type="sldNum" sz="quarter" idx="5"/>
          </p:nvPr>
        </p:nvSpPr>
        <p:spPr/>
        <p:txBody>
          <a:bodyPr/>
          <a:lstStyle/>
          <a:p>
            <a:fld id="{4BDF4A27-E534-4E38-8B88-B170C6213538}" type="slidenum">
              <a:rPr lang="zh-CN" altLang="en-US" smtClean="0"/>
              <a:t>20</a:t>
            </a:fld>
            <a:endParaRPr lang="zh-CN" altLang="en-US"/>
          </a:p>
        </p:txBody>
      </p:sp>
    </p:spTree>
    <p:extLst>
      <p:ext uri="{BB962C8B-B14F-4D97-AF65-F5344CB8AC3E}">
        <p14:creationId xmlns:p14="http://schemas.microsoft.com/office/powerpoint/2010/main" val="323459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162D2-35EB-40A7-8DC0-495B7494FA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7C102C-2FF2-494F-A12A-475C388A6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62BE374-D51C-49F6-99F8-19CC9258C657}"/>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BFA723B2-9BE2-43CC-9636-E418972F7A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EA2468-EA92-4141-9C7B-D0641E997034}"/>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158301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C87B1-C8AD-469B-833D-4403562B09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AC9763-D781-415B-BC9A-60367A88D6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FD6141-2820-449C-9476-6FA0B8246AB5}"/>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9F13B2BD-F438-4C55-98B9-C6E55B98A7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54145A-335A-4433-BFF7-30A5869466E3}"/>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378009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6B8FA2-7971-4606-B806-3F63E69ED4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09F792-7937-4591-8607-F13874F344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15CC94-A620-4091-8B7F-9D86E9BCBF59}"/>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B02C90C7-E92B-4730-8BFC-8AB8F5C720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65ABA9-3A21-4ED4-B737-904210E81195}"/>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128156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E224F-420A-4BDB-BBFF-EC1D032EFE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2A5110-B5A6-4B25-97F3-63BAE2B373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E70988-109A-43AE-BBF0-F770A722F0A0}"/>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ACA1A974-D304-468A-B4CB-49CDD6FC7C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351E3B-5354-4BC4-9857-4F89DF78CD8B}"/>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260637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A4BCE-0A5B-48F5-B040-50AF9344E22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1A8EBE-8FF4-422F-9BDF-9A3359302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802B1B-930F-4125-AE42-DA6375236ECE}"/>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5748F979-6500-48CC-B5AA-3B5BD9F424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3C161A-77DA-41FF-B86B-3662DA07B074}"/>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178151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BA3DF-6781-4DF4-A6D2-8490D67332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250A54-9168-4282-AF36-9195EB5699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25DE95-7314-4146-9DF4-2CAF918B70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44D20A-E7D9-4A5C-AE9E-EBCCD8BA740F}"/>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6" name="页脚占位符 5">
            <a:extLst>
              <a:ext uri="{FF2B5EF4-FFF2-40B4-BE49-F238E27FC236}">
                <a16:creationId xmlns:a16="http://schemas.microsoft.com/office/drawing/2014/main" id="{867B19A7-5EF6-497F-AC9D-D5F921497A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464495-4AF9-45DB-B5F0-E0911740D16E}"/>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32578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7FFF5-4120-4973-A184-6200703E6F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F0CC06-D8A3-4A00-B8A1-754D2A0A1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05AFAB5-A4D7-4B18-A0B5-9E2AE1244E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664DC75-6071-4D13-9C8C-90BFAE71F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84921E0-DC79-4DE3-8222-882C98C329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C59C1FC-26C0-410E-991A-036D9E1165E8}"/>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8" name="页脚占位符 7">
            <a:extLst>
              <a:ext uri="{FF2B5EF4-FFF2-40B4-BE49-F238E27FC236}">
                <a16:creationId xmlns:a16="http://schemas.microsoft.com/office/drawing/2014/main" id="{FFEA13A3-843C-4057-BF0E-EB11BBB7B7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62AC1A-2159-4BB1-A92A-4185B1EFCD69}"/>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9429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CE9C2-9DCB-4C8C-AE7B-6A5CFDFBD2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6C1FA1-3094-4436-83B5-377C2072CF04}"/>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4" name="页脚占位符 3">
            <a:extLst>
              <a:ext uri="{FF2B5EF4-FFF2-40B4-BE49-F238E27FC236}">
                <a16:creationId xmlns:a16="http://schemas.microsoft.com/office/drawing/2014/main" id="{3FF13363-0741-40AA-AE11-077A69B77B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B7DF64-8BF3-4865-8CD9-EEE7F8A9FFD4}"/>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128035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3F2E36-915B-4A6E-9E97-ABA44DDFFE63}"/>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3" name="页脚占位符 2">
            <a:extLst>
              <a:ext uri="{FF2B5EF4-FFF2-40B4-BE49-F238E27FC236}">
                <a16:creationId xmlns:a16="http://schemas.microsoft.com/office/drawing/2014/main" id="{BF3FE498-B1FC-4094-8AEE-C281BBF102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33D00D-E803-47B5-A844-6A8890B45EF3}"/>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89466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F5D75-46A6-4E82-A73F-0CF8691F84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83B36-E6FC-4001-A46E-4F5AE6BB7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D69FE3-9D8C-498C-A19A-672ED3DA5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FD18EC-68BB-4DD8-B643-0C5BAB69D705}"/>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6" name="页脚占位符 5">
            <a:extLst>
              <a:ext uri="{FF2B5EF4-FFF2-40B4-BE49-F238E27FC236}">
                <a16:creationId xmlns:a16="http://schemas.microsoft.com/office/drawing/2014/main" id="{C59FDAFF-4D1D-4946-BE84-56E71503A2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6E2D62-C85E-4E78-A9B3-82BC4F3DA302}"/>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8150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14FAD-4EBB-43AD-8B37-26303EF3F3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5ECBE9-9623-4DFA-A1FD-F3B23329E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887D26-8CAD-4FC5-B4D6-576FBA32B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98C0B9-42A2-473D-BBE2-5D11B9F9E13A}"/>
              </a:ext>
            </a:extLst>
          </p:cNvPr>
          <p:cNvSpPr>
            <a:spLocks noGrp="1"/>
          </p:cNvSpPr>
          <p:nvPr>
            <p:ph type="dt" sz="half" idx="10"/>
          </p:nvPr>
        </p:nvSpPr>
        <p:spPr/>
        <p:txBody>
          <a:bodyPr/>
          <a:lstStyle/>
          <a:p>
            <a:fld id="{1715D463-2B50-4EDD-BDB7-53149EC7894A}" type="datetimeFigureOut">
              <a:rPr lang="zh-CN" altLang="en-US" smtClean="0"/>
              <a:t>2023/10/7</a:t>
            </a:fld>
            <a:endParaRPr lang="zh-CN" altLang="en-US"/>
          </a:p>
        </p:txBody>
      </p:sp>
      <p:sp>
        <p:nvSpPr>
          <p:cNvPr id="6" name="页脚占位符 5">
            <a:extLst>
              <a:ext uri="{FF2B5EF4-FFF2-40B4-BE49-F238E27FC236}">
                <a16:creationId xmlns:a16="http://schemas.microsoft.com/office/drawing/2014/main" id="{422A0A24-F8A6-4310-8B35-91B36FB00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8E8106-630B-4047-8923-3B9BF73C73EA}"/>
              </a:ext>
            </a:extLst>
          </p:cNvPr>
          <p:cNvSpPr>
            <a:spLocks noGrp="1"/>
          </p:cNvSpPr>
          <p:nvPr>
            <p:ph type="sldNum" sz="quarter" idx="12"/>
          </p:nvPr>
        </p:nvSpPr>
        <p:spPr/>
        <p:txBody>
          <a:body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381125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B1C6617-BE1A-440F-A9BE-815E9852F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8C5663-1E09-41EE-9AB2-4AFCFA7EF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DCAA2-29D3-4D1E-8633-B878EFE65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5D463-2B50-4EDD-BDB7-53149EC7894A}"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9961EF08-AA7C-498B-BD69-6EDE11317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13A4E8-0D37-4C99-B9BD-FA83682B5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BEB5D-8AC4-4AB3-8FCE-BCCCAA501AF9}" type="slidenum">
              <a:rPr lang="zh-CN" altLang="en-US" smtClean="0"/>
              <a:t>‹#›</a:t>
            </a:fld>
            <a:endParaRPr lang="zh-CN" altLang="en-US"/>
          </a:p>
        </p:txBody>
      </p:sp>
    </p:spTree>
    <p:extLst>
      <p:ext uri="{BB962C8B-B14F-4D97-AF65-F5344CB8AC3E}">
        <p14:creationId xmlns:p14="http://schemas.microsoft.com/office/powerpoint/2010/main" val="73643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485F4-7133-47F2-9C07-3E04BA5C5B69}"/>
              </a:ext>
            </a:extLst>
          </p:cNvPr>
          <p:cNvSpPr>
            <a:spLocks noGrp="1"/>
          </p:cNvSpPr>
          <p:nvPr>
            <p:ph type="ctrTitle"/>
          </p:nvPr>
        </p:nvSpPr>
        <p:spPr/>
        <p:txBody>
          <a:bodyPr/>
          <a:lstStyle/>
          <a:p>
            <a:r>
              <a:rPr lang="en-US" altLang="zh-CN" dirty="0"/>
              <a:t>Lesson 03</a:t>
            </a:r>
            <a:endParaRPr lang="zh-CN" altLang="en-US" dirty="0"/>
          </a:p>
        </p:txBody>
      </p:sp>
      <p:sp>
        <p:nvSpPr>
          <p:cNvPr id="3" name="副标题 2">
            <a:extLst>
              <a:ext uri="{FF2B5EF4-FFF2-40B4-BE49-F238E27FC236}">
                <a16:creationId xmlns:a16="http://schemas.microsoft.com/office/drawing/2014/main" id="{666D9CAC-AE97-4882-BDAE-78B2DE4C6419}"/>
              </a:ext>
            </a:extLst>
          </p:cNvPr>
          <p:cNvSpPr>
            <a:spLocks noGrp="1"/>
          </p:cNvSpPr>
          <p:nvPr>
            <p:ph type="subTitle" idx="1"/>
          </p:nvPr>
        </p:nvSpPr>
        <p:spPr/>
        <p:txBody>
          <a:bodyPr/>
          <a:lstStyle/>
          <a:p>
            <a:r>
              <a:rPr lang="en-US" altLang="zh-CN" dirty="0"/>
              <a:t>A1pha Liu</a:t>
            </a:r>
            <a:endParaRPr lang="zh-CN" altLang="en-US" dirty="0"/>
          </a:p>
        </p:txBody>
      </p:sp>
    </p:spTree>
    <p:extLst>
      <p:ext uri="{BB962C8B-B14F-4D97-AF65-F5344CB8AC3E}">
        <p14:creationId xmlns:p14="http://schemas.microsoft.com/office/powerpoint/2010/main" val="361009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18077-0AF4-4C0B-8FA0-15390F5DC738}"/>
              </a:ext>
            </a:extLst>
          </p:cNvPr>
          <p:cNvSpPr>
            <a:spLocks noGrp="1"/>
          </p:cNvSpPr>
          <p:nvPr>
            <p:ph type="title"/>
          </p:nvPr>
        </p:nvSpPr>
        <p:spPr/>
        <p:txBody>
          <a:bodyPr/>
          <a:lstStyle/>
          <a:p>
            <a:r>
              <a:rPr lang="zh-CN" altLang="en-US" dirty="0"/>
              <a:t>异常值（空值）处理</a:t>
            </a:r>
          </a:p>
        </p:txBody>
      </p:sp>
      <p:sp>
        <p:nvSpPr>
          <p:cNvPr id="3" name="内容占位符 2">
            <a:extLst>
              <a:ext uri="{FF2B5EF4-FFF2-40B4-BE49-F238E27FC236}">
                <a16:creationId xmlns:a16="http://schemas.microsoft.com/office/drawing/2014/main" id="{57C06C2D-4735-4E80-A66C-B94605127E18}"/>
              </a:ext>
            </a:extLst>
          </p:cNvPr>
          <p:cNvSpPr>
            <a:spLocks noGrp="1"/>
          </p:cNvSpPr>
          <p:nvPr>
            <p:ph idx="1"/>
          </p:nvPr>
        </p:nvSpPr>
        <p:spPr/>
        <p:txBody>
          <a:bodyPr/>
          <a:lstStyle/>
          <a:p>
            <a:r>
              <a:rPr lang="en-US" altLang="zh-CN" dirty="0">
                <a:solidFill>
                  <a:srgbClr val="FF0000"/>
                </a:solidFill>
              </a:rPr>
              <a:t>quantile()</a:t>
            </a:r>
          </a:p>
          <a:p>
            <a:pPr marL="0" indent="0">
              <a:buNone/>
            </a:pPr>
            <a:r>
              <a:rPr lang="zh-CN" altLang="en-US" b="0" i="0" dirty="0">
                <a:effectLst/>
                <a:latin typeface="-apple-system"/>
              </a:rPr>
              <a:t>用于计算数据的分位数。</a:t>
            </a:r>
            <a:endParaRPr lang="zh-CN" altLang="en-US" dirty="0"/>
          </a:p>
        </p:txBody>
      </p:sp>
      <p:pic>
        <p:nvPicPr>
          <p:cNvPr id="5" name="图片 4">
            <a:extLst>
              <a:ext uri="{FF2B5EF4-FFF2-40B4-BE49-F238E27FC236}">
                <a16:creationId xmlns:a16="http://schemas.microsoft.com/office/drawing/2014/main" id="{F6206214-5546-4A45-A64A-509E1CA51F6C}"/>
              </a:ext>
            </a:extLst>
          </p:cNvPr>
          <p:cNvPicPr>
            <a:picLocks noChangeAspect="1"/>
          </p:cNvPicPr>
          <p:nvPr/>
        </p:nvPicPr>
        <p:blipFill rotWithShape="1">
          <a:blip r:embed="rId2"/>
          <a:srcRect t="12384" r="58042"/>
          <a:stretch/>
        </p:blipFill>
        <p:spPr>
          <a:xfrm>
            <a:off x="5210164" y="2936412"/>
            <a:ext cx="3028961" cy="1627157"/>
          </a:xfrm>
          <a:prstGeom prst="rect">
            <a:avLst/>
          </a:prstGeom>
        </p:spPr>
      </p:pic>
      <p:pic>
        <p:nvPicPr>
          <p:cNvPr id="7" name="图片 6">
            <a:extLst>
              <a:ext uri="{FF2B5EF4-FFF2-40B4-BE49-F238E27FC236}">
                <a16:creationId xmlns:a16="http://schemas.microsoft.com/office/drawing/2014/main" id="{F978CBB5-58BE-4D0F-9943-9E686978E843}"/>
              </a:ext>
            </a:extLst>
          </p:cNvPr>
          <p:cNvPicPr>
            <a:picLocks noChangeAspect="1"/>
          </p:cNvPicPr>
          <p:nvPr/>
        </p:nvPicPr>
        <p:blipFill>
          <a:blip r:embed="rId3"/>
          <a:stretch>
            <a:fillRect/>
          </a:stretch>
        </p:blipFill>
        <p:spPr>
          <a:xfrm>
            <a:off x="1276350" y="2835704"/>
            <a:ext cx="2761905" cy="1828571"/>
          </a:xfrm>
          <a:prstGeom prst="rect">
            <a:avLst/>
          </a:prstGeom>
        </p:spPr>
      </p:pic>
    </p:spTree>
    <p:extLst>
      <p:ext uri="{BB962C8B-B14F-4D97-AF65-F5344CB8AC3E}">
        <p14:creationId xmlns:p14="http://schemas.microsoft.com/office/powerpoint/2010/main" val="236280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89299-78AB-499B-B2E5-899B8B5717BE}"/>
              </a:ext>
            </a:extLst>
          </p:cNvPr>
          <p:cNvSpPr>
            <a:spLocks noGrp="1"/>
          </p:cNvSpPr>
          <p:nvPr>
            <p:ph type="title"/>
          </p:nvPr>
        </p:nvSpPr>
        <p:spPr/>
        <p:txBody>
          <a:bodyPr/>
          <a:lstStyle/>
          <a:p>
            <a:r>
              <a:rPr lang="zh-CN" altLang="en-US" dirty="0"/>
              <a:t>特征预处理</a:t>
            </a:r>
          </a:p>
        </p:txBody>
      </p:sp>
      <p:sp>
        <p:nvSpPr>
          <p:cNvPr id="3" name="内容占位符 2">
            <a:extLst>
              <a:ext uri="{FF2B5EF4-FFF2-40B4-BE49-F238E27FC236}">
                <a16:creationId xmlns:a16="http://schemas.microsoft.com/office/drawing/2014/main" id="{4DD2CAC7-937F-4968-B484-C8C14A463758}"/>
              </a:ext>
            </a:extLst>
          </p:cNvPr>
          <p:cNvSpPr>
            <a:spLocks noGrp="1"/>
          </p:cNvSpPr>
          <p:nvPr>
            <p:ph idx="1"/>
          </p:nvPr>
        </p:nvSpPr>
        <p:spPr/>
        <p:txBody>
          <a:bodyPr/>
          <a:lstStyle/>
          <a:p>
            <a:r>
              <a:rPr lang="zh-CN" altLang="en-US" dirty="0"/>
              <a:t>标注（</a:t>
            </a:r>
            <a:r>
              <a:rPr lang="en-US" altLang="zh-CN" dirty="0"/>
              <a:t>label</a:t>
            </a:r>
            <a:r>
              <a:rPr lang="zh-CN" altLang="en-US" dirty="0"/>
              <a:t>）</a:t>
            </a:r>
          </a:p>
        </p:txBody>
      </p:sp>
      <p:pic>
        <p:nvPicPr>
          <p:cNvPr id="5" name="图片 4">
            <a:extLst>
              <a:ext uri="{FF2B5EF4-FFF2-40B4-BE49-F238E27FC236}">
                <a16:creationId xmlns:a16="http://schemas.microsoft.com/office/drawing/2014/main" id="{F7C4DE2A-3970-4BC4-946B-58E6B9D4C3EF}"/>
              </a:ext>
            </a:extLst>
          </p:cNvPr>
          <p:cNvPicPr>
            <a:picLocks noChangeAspect="1"/>
          </p:cNvPicPr>
          <p:nvPr/>
        </p:nvPicPr>
        <p:blipFill>
          <a:blip r:embed="rId2"/>
          <a:stretch>
            <a:fillRect/>
          </a:stretch>
        </p:blipFill>
        <p:spPr>
          <a:xfrm>
            <a:off x="1159625" y="2958100"/>
            <a:ext cx="2628571" cy="2619048"/>
          </a:xfrm>
          <a:prstGeom prst="rect">
            <a:avLst/>
          </a:prstGeom>
        </p:spPr>
      </p:pic>
      <p:pic>
        <p:nvPicPr>
          <p:cNvPr id="9" name="图片 8">
            <a:extLst>
              <a:ext uri="{FF2B5EF4-FFF2-40B4-BE49-F238E27FC236}">
                <a16:creationId xmlns:a16="http://schemas.microsoft.com/office/drawing/2014/main" id="{69A06002-0C79-45AE-9BFC-9D47BA848184}"/>
              </a:ext>
            </a:extLst>
          </p:cNvPr>
          <p:cNvPicPr>
            <a:picLocks noChangeAspect="1"/>
          </p:cNvPicPr>
          <p:nvPr/>
        </p:nvPicPr>
        <p:blipFill>
          <a:blip r:embed="rId3"/>
          <a:stretch>
            <a:fillRect/>
          </a:stretch>
        </p:blipFill>
        <p:spPr>
          <a:xfrm>
            <a:off x="4109621" y="2958100"/>
            <a:ext cx="7752381" cy="2638095"/>
          </a:xfrm>
          <a:prstGeom prst="rect">
            <a:avLst/>
          </a:prstGeom>
        </p:spPr>
      </p:pic>
    </p:spTree>
    <p:extLst>
      <p:ext uri="{BB962C8B-B14F-4D97-AF65-F5344CB8AC3E}">
        <p14:creationId xmlns:p14="http://schemas.microsoft.com/office/powerpoint/2010/main" val="267459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E9B6-F527-4E2E-BEFF-B6340BF4C663}"/>
              </a:ext>
            </a:extLst>
          </p:cNvPr>
          <p:cNvSpPr>
            <a:spLocks noGrp="1"/>
          </p:cNvSpPr>
          <p:nvPr>
            <p:ph type="title"/>
          </p:nvPr>
        </p:nvSpPr>
        <p:spPr/>
        <p:txBody>
          <a:bodyPr/>
          <a:lstStyle/>
          <a:p>
            <a:r>
              <a:rPr lang="zh-CN" altLang="en-US" dirty="0"/>
              <a:t>特征预处理</a:t>
            </a:r>
          </a:p>
        </p:txBody>
      </p:sp>
      <p:sp>
        <p:nvSpPr>
          <p:cNvPr id="3" name="内容占位符 2">
            <a:extLst>
              <a:ext uri="{FF2B5EF4-FFF2-40B4-BE49-F238E27FC236}">
                <a16:creationId xmlns:a16="http://schemas.microsoft.com/office/drawing/2014/main" id="{F41564B7-A719-4E8C-A1D8-F14B43627EFA}"/>
              </a:ext>
            </a:extLst>
          </p:cNvPr>
          <p:cNvSpPr>
            <a:spLocks noGrp="1"/>
          </p:cNvSpPr>
          <p:nvPr>
            <p:ph idx="1"/>
          </p:nvPr>
        </p:nvSpPr>
        <p:spPr/>
        <p:txBody>
          <a:bodyPr/>
          <a:lstStyle/>
          <a:p>
            <a:r>
              <a:rPr lang="zh-CN" altLang="en-US" dirty="0"/>
              <a:t>特征选择</a:t>
            </a:r>
            <a:endParaRPr lang="en-US" altLang="zh-CN" dirty="0"/>
          </a:p>
          <a:p>
            <a:r>
              <a:rPr lang="zh-CN" altLang="en-US" dirty="0"/>
              <a:t>特征变换</a:t>
            </a:r>
            <a:endParaRPr lang="en-US" altLang="zh-CN" dirty="0"/>
          </a:p>
          <a:p>
            <a:pPr marL="0" indent="0">
              <a:buNone/>
            </a:pPr>
            <a:r>
              <a:rPr lang="en-US" altLang="zh-CN" dirty="0"/>
              <a:t>	</a:t>
            </a:r>
            <a:r>
              <a:rPr lang="zh-CN" altLang="en-US" dirty="0"/>
              <a:t>对指化、离散化、数据平滑、归一化（标准化）、</a:t>
            </a:r>
            <a:endParaRPr lang="en-US" altLang="zh-CN" dirty="0"/>
          </a:p>
          <a:p>
            <a:pPr marL="0" indent="0">
              <a:buNone/>
            </a:pPr>
            <a:r>
              <a:rPr lang="en-US" altLang="zh-CN" dirty="0"/>
              <a:t>	</a:t>
            </a:r>
            <a:r>
              <a:rPr lang="zh-CN" altLang="en-US" dirty="0"/>
              <a:t>数值化、正规化</a:t>
            </a:r>
            <a:endParaRPr lang="en-US" altLang="zh-CN" dirty="0"/>
          </a:p>
          <a:p>
            <a:r>
              <a:rPr lang="zh-CN" altLang="en-US" dirty="0"/>
              <a:t>特征降维</a:t>
            </a:r>
            <a:endParaRPr lang="en-US" altLang="zh-CN" dirty="0"/>
          </a:p>
          <a:p>
            <a:r>
              <a:rPr lang="zh-CN" altLang="en-US" dirty="0"/>
              <a:t>特征衍生</a:t>
            </a:r>
          </a:p>
        </p:txBody>
      </p:sp>
    </p:spTree>
    <p:extLst>
      <p:ext uri="{BB962C8B-B14F-4D97-AF65-F5344CB8AC3E}">
        <p14:creationId xmlns:p14="http://schemas.microsoft.com/office/powerpoint/2010/main" val="347564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BF701-E041-4A13-81CB-35B5D4B4988E}"/>
              </a:ext>
            </a:extLst>
          </p:cNvPr>
          <p:cNvSpPr>
            <a:spLocks noGrp="1"/>
          </p:cNvSpPr>
          <p:nvPr>
            <p:ph type="title"/>
          </p:nvPr>
        </p:nvSpPr>
        <p:spPr/>
        <p:txBody>
          <a:bodyPr/>
          <a:lstStyle/>
          <a:p>
            <a:r>
              <a:rPr lang="zh-CN" altLang="en-US" dirty="0"/>
              <a:t>特征选择</a:t>
            </a:r>
          </a:p>
        </p:txBody>
      </p:sp>
      <p:sp>
        <p:nvSpPr>
          <p:cNvPr id="3" name="内容占位符 2">
            <a:extLst>
              <a:ext uri="{FF2B5EF4-FFF2-40B4-BE49-F238E27FC236}">
                <a16:creationId xmlns:a16="http://schemas.microsoft.com/office/drawing/2014/main" id="{D4D32CF6-5D1A-40F7-8069-88750DE3F941}"/>
              </a:ext>
            </a:extLst>
          </p:cNvPr>
          <p:cNvSpPr>
            <a:spLocks noGrp="1"/>
          </p:cNvSpPr>
          <p:nvPr>
            <p:ph idx="1"/>
          </p:nvPr>
        </p:nvSpPr>
        <p:spPr/>
        <p:txBody>
          <a:bodyPr/>
          <a:lstStyle/>
          <a:p>
            <a:r>
              <a:rPr lang="zh-CN" altLang="en-US" dirty="0"/>
              <a:t>剔除与标注不相关或者冗余的特征</a:t>
            </a:r>
            <a:endParaRPr lang="en-US" altLang="zh-CN" dirty="0"/>
          </a:p>
          <a:p>
            <a:r>
              <a:rPr lang="zh-CN" altLang="en-US" dirty="0"/>
              <a:t>数据归约的常用思路：</a:t>
            </a:r>
          </a:p>
        </p:txBody>
      </p:sp>
      <p:pic>
        <p:nvPicPr>
          <p:cNvPr id="5" name="图片 4">
            <a:extLst>
              <a:ext uri="{FF2B5EF4-FFF2-40B4-BE49-F238E27FC236}">
                <a16:creationId xmlns:a16="http://schemas.microsoft.com/office/drawing/2014/main" id="{FE50E6E0-BD07-4022-AA96-D3FBCDE7B872}"/>
              </a:ext>
            </a:extLst>
          </p:cNvPr>
          <p:cNvPicPr>
            <a:picLocks noChangeAspect="1"/>
          </p:cNvPicPr>
          <p:nvPr/>
        </p:nvPicPr>
        <p:blipFill rotWithShape="1">
          <a:blip r:embed="rId3"/>
          <a:srcRect t="5142"/>
          <a:stretch/>
        </p:blipFill>
        <p:spPr>
          <a:xfrm>
            <a:off x="2848381" y="3621024"/>
            <a:ext cx="6495238" cy="1102160"/>
          </a:xfrm>
          <a:prstGeom prst="rect">
            <a:avLst/>
          </a:prstGeom>
        </p:spPr>
      </p:pic>
    </p:spTree>
    <p:extLst>
      <p:ext uri="{BB962C8B-B14F-4D97-AF65-F5344CB8AC3E}">
        <p14:creationId xmlns:p14="http://schemas.microsoft.com/office/powerpoint/2010/main" val="355884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97CF1-778A-4C4E-BB93-3623CB7C7FB1}"/>
              </a:ext>
            </a:extLst>
          </p:cNvPr>
          <p:cNvSpPr>
            <a:spLocks noGrp="1"/>
          </p:cNvSpPr>
          <p:nvPr>
            <p:ph type="title"/>
          </p:nvPr>
        </p:nvSpPr>
        <p:spPr/>
        <p:txBody>
          <a:bodyPr/>
          <a:lstStyle/>
          <a:p>
            <a:r>
              <a:rPr lang="zh-CN" altLang="en-US" dirty="0"/>
              <a:t>特征选择</a:t>
            </a:r>
            <a:r>
              <a:rPr lang="en-US" altLang="zh-CN" dirty="0"/>
              <a:t>——</a:t>
            </a:r>
            <a:r>
              <a:rPr lang="zh-CN" altLang="en-US" dirty="0"/>
              <a:t>过滤思想</a:t>
            </a:r>
          </a:p>
        </p:txBody>
      </p:sp>
      <p:pic>
        <p:nvPicPr>
          <p:cNvPr id="5" name="图片 4">
            <a:extLst>
              <a:ext uri="{FF2B5EF4-FFF2-40B4-BE49-F238E27FC236}">
                <a16:creationId xmlns:a16="http://schemas.microsoft.com/office/drawing/2014/main" id="{9AD870B7-19EE-443D-BB06-D71033357DC5}"/>
              </a:ext>
            </a:extLst>
          </p:cNvPr>
          <p:cNvPicPr>
            <a:picLocks noChangeAspect="1"/>
          </p:cNvPicPr>
          <p:nvPr/>
        </p:nvPicPr>
        <p:blipFill>
          <a:blip r:embed="rId3"/>
          <a:stretch>
            <a:fillRect/>
          </a:stretch>
        </p:blipFill>
        <p:spPr>
          <a:xfrm>
            <a:off x="2138857" y="1690688"/>
            <a:ext cx="7914286" cy="4428571"/>
          </a:xfrm>
          <a:prstGeom prst="rect">
            <a:avLst/>
          </a:prstGeom>
        </p:spPr>
      </p:pic>
    </p:spTree>
    <p:extLst>
      <p:ext uri="{BB962C8B-B14F-4D97-AF65-F5344CB8AC3E}">
        <p14:creationId xmlns:p14="http://schemas.microsoft.com/office/powerpoint/2010/main" val="56882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42236-358C-43D0-AEDC-A8FD9BDE8E0F}"/>
              </a:ext>
            </a:extLst>
          </p:cNvPr>
          <p:cNvSpPr>
            <a:spLocks noGrp="1"/>
          </p:cNvSpPr>
          <p:nvPr>
            <p:ph type="title"/>
          </p:nvPr>
        </p:nvSpPr>
        <p:spPr/>
        <p:txBody>
          <a:bodyPr/>
          <a:lstStyle/>
          <a:p>
            <a:r>
              <a:rPr lang="zh-CN" altLang="en-US" dirty="0"/>
              <a:t>特征选择</a:t>
            </a:r>
            <a:r>
              <a:rPr lang="en-US" altLang="zh-CN" dirty="0"/>
              <a:t>——</a:t>
            </a:r>
            <a:r>
              <a:rPr lang="zh-CN" altLang="en-US" dirty="0"/>
              <a:t>包裹思想（</a:t>
            </a:r>
            <a:r>
              <a:rPr lang="en-US" altLang="zh-CN" dirty="0"/>
              <a:t>RFE</a:t>
            </a:r>
            <a:r>
              <a:rPr lang="zh-CN" altLang="en-US" dirty="0"/>
              <a:t>算法）</a:t>
            </a:r>
          </a:p>
        </p:txBody>
      </p:sp>
      <p:pic>
        <p:nvPicPr>
          <p:cNvPr id="5" name="图片 4">
            <a:extLst>
              <a:ext uri="{FF2B5EF4-FFF2-40B4-BE49-F238E27FC236}">
                <a16:creationId xmlns:a16="http://schemas.microsoft.com/office/drawing/2014/main" id="{1E41CEAE-084D-44F0-B58B-85FADA770709}"/>
              </a:ext>
            </a:extLst>
          </p:cNvPr>
          <p:cNvPicPr>
            <a:picLocks noChangeAspect="1"/>
          </p:cNvPicPr>
          <p:nvPr/>
        </p:nvPicPr>
        <p:blipFill>
          <a:blip r:embed="rId3"/>
          <a:stretch>
            <a:fillRect/>
          </a:stretch>
        </p:blipFill>
        <p:spPr>
          <a:xfrm>
            <a:off x="2755801" y="2352487"/>
            <a:ext cx="6552381" cy="3085714"/>
          </a:xfrm>
          <a:prstGeom prst="rect">
            <a:avLst/>
          </a:prstGeom>
        </p:spPr>
      </p:pic>
    </p:spTree>
    <p:extLst>
      <p:ext uri="{BB962C8B-B14F-4D97-AF65-F5344CB8AC3E}">
        <p14:creationId xmlns:p14="http://schemas.microsoft.com/office/powerpoint/2010/main" val="2473814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DCC38-217F-4FE2-BDDD-0DCB37EBB96B}"/>
              </a:ext>
            </a:extLst>
          </p:cNvPr>
          <p:cNvSpPr>
            <a:spLocks noGrp="1"/>
          </p:cNvSpPr>
          <p:nvPr>
            <p:ph type="title"/>
          </p:nvPr>
        </p:nvSpPr>
        <p:spPr/>
        <p:txBody>
          <a:bodyPr/>
          <a:lstStyle/>
          <a:p>
            <a:r>
              <a:rPr lang="zh-CN" altLang="en-US" dirty="0"/>
              <a:t>特征选择</a:t>
            </a:r>
            <a:r>
              <a:rPr lang="en-US" altLang="zh-CN" dirty="0"/>
              <a:t>——</a:t>
            </a:r>
            <a:r>
              <a:rPr lang="zh-CN" altLang="en-US" dirty="0"/>
              <a:t>嵌入思想</a:t>
            </a:r>
          </a:p>
        </p:txBody>
      </p:sp>
      <p:pic>
        <p:nvPicPr>
          <p:cNvPr id="5" name="图片 4">
            <a:extLst>
              <a:ext uri="{FF2B5EF4-FFF2-40B4-BE49-F238E27FC236}">
                <a16:creationId xmlns:a16="http://schemas.microsoft.com/office/drawing/2014/main" id="{31B1B768-436C-44C7-930F-7A8C52797EEA}"/>
              </a:ext>
            </a:extLst>
          </p:cNvPr>
          <p:cNvPicPr>
            <a:picLocks noChangeAspect="1"/>
          </p:cNvPicPr>
          <p:nvPr/>
        </p:nvPicPr>
        <p:blipFill>
          <a:blip r:embed="rId3"/>
          <a:stretch>
            <a:fillRect/>
          </a:stretch>
        </p:blipFill>
        <p:spPr>
          <a:xfrm>
            <a:off x="2926703" y="2151551"/>
            <a:ext cx="6923809" cy="3761905"/>
          </a:xfrm>
          <a:prstGeom prst="rect">
            <a:avLst/>
          </a:prstGeom>
        </p:spPr>
      </p:pic>
    </p:spTree>
    <p:extLst>
      <p:ext uri="{BB962C8B-B14F-4D97-AF65-F5344CB8AC3E}">
        <p14:creationId xmlns:p14="http://schemas.microsoft.com/office/powerpoint/2010/main" val="82025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0730D-8754-47E5-855C-BCA9609E2B95}"/>
              </a:ext>
            </a:extLst>
          </p:cNvPr>
          <p:cNvSpPr>
            <a:spLocks noGrp="1"/>
          </p:cNvSpPr>
          <p:nvPr>
            <p:ph type="title"/>
          </p:nvPr>
        </p:nvSpPr>
        <p:spPr/>
        <p:txBody>
          <a:bodyPr/>
          <a:lstStyle/>
          <a:p>
            <a:r>
              <a:rPr lang="zh-CN" altLang="en-US" dirty="0"/>
              <a:t>特征变换</a:t>
            </a:r>
            <a:r>
              <a:rPr lang="en-US" altLang="zh-CN" dirty="0"/>
              <a:t>——</a:t>
            </a:r>
            <a:r>
              <a:rPr lang="zh-CN" altLang="en-US" dirty="0"/>
              <a:t>对指化</a:t>
            </a:r>
          </a:p>
        </p:txBody>
      </p:sp>
      <p:pic>
        <p:nvPicPr>
          <p:cNvPr id="5" name="图片 4">
            <a:extLst>
              <a:ext uri="{FF2B5EF4-FFF2-40B4-BE49-F238E27FC236}">
                <a16:creationId xmlns:a16="http://schemas.microsoft.com/office/drawing/2014/main" id="{0C166099-DCC3-4AD2-AF6D-2CB390B937E3}"/>
              </a:ext>
            </a:extLst>
          </p:cNvPr>
          <p:cNvPicPr>
            <a:picLocks noChangeAspect="1"/>
          </p:cNvPicPr>
          <p:nvPr/>
        </p:nvPicPr>
        <p:blipFill>
          <a:blip r:embed="rId2"/>
          <a:stretch>
            <a:fillRect/>
          </a:stretch>
        </p:blipFill>
        <p:spPr>
          <a:xfrm>
            <a:off x="2253033" y="2260083"/>
            <a:ext cx="2876190" cy="2904762"/>
          </a:xfrm>
          <a:prstGeom prst="rect">
            <a:avLst/>
          </a:prstGeom>
        </p:spPr>
      </p:pic>
      <p:pic>
        <p:nvPicPr>
          <p:cNvPr id="9" name="图片 8">
            <a:extLst>
              <a:ext uri="{FF2B5EF4-FFF2-40B4-BE49-F238E27FC236}">
                <a16:creationId xmlns:a16="http://schemas.microsoft.com/office/drawing/2014/main" id="{948974FC-7CB6-4E2F-A8D6-00D988BCC414}"/>
              </a:ext>
            </a:extLst>
          </p:cNvPr>
          <p:cNvPicPr>
            <a:picLocks noChangeAspect="1"/>
          </p:cNvPicPr>
          <p:nvPr/>
        </p:nvPicPr>
        <p:blipFill>
          <a:blip r:embed="rId3"/>
          <a:stretch>
            <a:fillRect/>
          </a:stretch>
        </p:blipFill>
        <p:spPr>
          <a:xfrm>
            <a:off x="5671337" y="2831512"/>
            <a:ext cx="5476190" cy="2333333"/>
          </a:xfrm>
          <a:prstGeom prst="rect">
            <a:avLst/>
          </a:prstGeom>
        </p:spPr>
      </p:pic>
      <p:sp>
        <p:nvSpPr>
          <p:cNvPr id="10" name="文本框 9">
            <a:extLst>
              <a:ext uri="{FF2B5EF4-FFF2-40B4-BE49-F238E27FC236}">
                <a16:creationId xmlns:a16="http://schemas.microsoft.com/office/drawing/2014/main" id="{99E2D7E2-C56D-4B93-BDF6-1DB53E45D35B}"/>
              </a:ext>
            </a:extLst>
          </p:cNvPr>
          <p:cNvSpPr txBox="1"/>
          <p:nvPr/>
        </p:nvSpPr>
        <p:spPr>
          <a:xfrm>
            <a:off x="7153656" y="1778668"/>
            <a:ext cx="1923669" cy="584775"/>
          </a:xfrm>
          <a:prstGeom prst="rect">
            <a:avLst/>
          </a:prstGeom>
          <a:noFill/>
        </p:spPr>
        <p:txBody>
          <a:bodyPr wrap="square" rtlCol="0">
            <a:spAutoFit/>
          </a:bodyPr>
          <a:lstStyle/>
          <a:p>
            <a:r>
              <a:rPr lang="en-US" altLang="zh-CN" sz="3200" b="1" dirty="0" err="1"/>
              <a:t>Softmax</a:t>
            </a:r>
            <a:endParaRPr lang="zh-CN" altLang="en-US" sz="3200" b="1" dirty="0"/>
          </a:p>
        </p:txBody>
      </p:sp>
    </p:spTree>
    <p:extLst>
      <p:ext uri="{BB962C8B-B14F-4D97-AF65-F5344CB8AC3E}">
        <p14:creationId xmlns:p14="http://schemas.microsoft.com/office/powerpoint/2010/main" val="232231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40730D-8754-47E5-855C-BCA9609E2B95}"/>
              </a:ext>
            </a:extLst>
          </p:cNvPr>
          <p:cNvSpPr>
            <a:spLocks noGrp="1"/>
          </p:cNvSpPr>
          <p:nvPr>
            <p:ph type="title"/>
          </p:nvPr>
        </p:nvSpPr>
        <p:spPr/>
        <p:txBody>
          <a:bodyPr/>
          <a:lstStyle/>
          <a:p>
            <a:r>
              <a:rPr lang="zh-CN" altLang="en-US" dirty="0"/>
              <a:t>特征变换</a:t>
            </a:r>
            <a:r>
              <a:rPr lang="en-US" altLang="zh-CN" dirty="0"/>
              <a:t>——</a:t>
            </a:r>
            <a:r>
              <a:rPr lang="zh-CN" altLang="en-US" dirty="0"/>
              <a:t>对指化</a:t>
            </a:r>
          </a:p>
        </p:txBody>
      </p:sp>
      <p:pic>
        <p:nvPicPr>
          <p:cNvPr id="4" name="图片 3">
            <a:extLst>
              <a:ext uri="{FF2B5EF4-FFF2-40B4-BE49-F238E27FC236}">
                <a16:creationId xmlns:a16="http://schemas.microsoft.com/office/drawing/2014/main" id="{8FE2E2AB-C71C-40D8-A34D-DEB3EB055E0E}"/>
              </a:ext>
            </a:extLst>
          </p:cNvPr>
          <p:cNvPicPr>
            <a:picLocks noChangeAspect="1"/>
          </p:cNvPicPr>
          <p:nvPr/>
        </p:nvPicPr>
        <p:blipFill>
          <a:blip r:embed="rId3"/>
          <a:stretch>
            <a:fillRect/>
          </a:stretch>
        </p:blipFill>
        <p:spPr>
          <a:xfrm>
            <a:off x="1709914" y="2339663"/>
            <a:ext cx="2828571" cy="2800000"/>
          </a:xfrm>
          <a:prstGeom prst="rect">
            <a:avLst/>
          </a:prstGeom>
        </p:spPr>
      </p:pic>
      <p:pic>
        <p:nvPicPr>
          <p:cNvPr id="7" name="图片 6">
            <a:extLst>
              <a:ext uri="{FF2B5EF4-FFF2-40B4-BE49-F238E27FC236}">
                <a16:creationId xmlns:a16="http://schemas.microsoft.com/office/drawing/2014/main" id="{E7EE0016-B0BC-4496-9DE5-099766DD882C}"/>
              </a:ext>
            </a:extLst>
          </p:cNvPr>
          <p:cNvPicPr>
            <a:picLocks noChangeAspect="1"/>
          </p:cNvPicPr>
          <p:nvPr/>
        </p:nvPicPr>
        <p:blipFill>
          <a:blip r:embed="rId4"/>
          <a:stretch>
            <a:fillRect/>
          </a:stretch>
        </p:blipFill>
        <p:spPr>
          <a:xfrm>
            <a:off x="6380802" y="2025377"/>
            <a:ext cx="3295238" cy="3114286"/>
          </a:xfrm>
          <a:prstGeom prst="rect">
            <a:avLst/>
          </a:prstGeom>
        </p:spPr>
      </p:pic>
    </p:spTree>
    <p:extLst>
      <p:ext uri="{BB962C8B-B14F-4D97-AF65-F5344CB8AC3E}">
        <p14:creationId xmlns:p14="http://schemas.microsoft.com/office/powerpoint/2010/main" val="13140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D343E-CF82-457D-83FE-FF486EF0FE56}"/>
              </a:ext>
            </a:extLst>
          </p:cNvPr>
          <p:cNvSpPr>
            <a:spLocks noGrp="1"/>
          </p:cNvSpPr>
          <p:nvPr>
            <p:ph type="title"/>
          </p:nvPr>
        </p:nvSpPr>
        <p:spPr/>
        <p:txBody>
          <a:bodyPr/>
          <a:lstStyle/>
          <a:p>
            <a:r>
              <a:rPr lang="zh-CN" altLang="en-US" dirty="0"/>
              <a:t>特征变换</a:t>
            </a:r>
            <a:r>
              <a:rPr lang="en-US" altLang="zh-CN" dirty="0"/>
              <a:t>——</a:t>
            </a:r>
            <a:r>
              <a:rPr lang="zh-CN" altLang="en-US" dirty="0"/>
              <a:t>离散化</a:t>
            </a:r>
          </a:p>
        </p:txBody>
      </p:sp>
      <p:pic>
        <p:nvPicPr>
          <p:cNvPr id="9" name="图片 8">
            <a:extLst>
              <a:ext uri="{FF2B5EF4-FFF2-40B4-BE49-F238E27FC236}">
                <a16:creationId xmlns:a16="http://schemas.microsoft.com/office/drawing/2014/main" id="{F1D93145-B086-4BAA-B562-F22D513C55D9}"/>
              </a:ext>
            </a:extLst>
          </p:cNvPr>
          <p:cNvPicPr>
            <a:picLocks noChangeAspect="1"/>
          </p:cNvPicPr>
          <p:nvPr/>
        </p:nvPicPr>
        <p:blipFill rotWithShape="1">
          <a:blip r:embed="rId3"/>
          <a:srcRect b="67671"/>
          <a:stretch/>
        </p:blipFill>
        <p:spPr>
          <a:xfrm>
            <a:off x="1250488" y="1582961"/>
            <a:ext cx="6838095" cy="501871"/>
          </a:xfrm>
          <a:prstGeom prst="rect">
            <a:avLst/>
          </a:prstGeom>
        </p:spPr>
      </p:pic>
      <p:pic>
        <p:nvPicPr>
          <p:cNvPr id="11" name="图片 10">
            <a:extLst>
              <a:ext uri="{FF2B5EF4-FFF2-40B4-BE49-F238E27FC236}">
                <a16:creationId xmlns:a16="http://schemas.microsoft.com/office/drawing/2014/main" id="{94D9F206-518B-4E63-9571-EFBF055FBFDC}"/>
              </a:ext>
            </a:extLst>
          </p:cNvPr>
          <p:cNvPicPr>
            <a:picLocks noChangeAspect="1"/>
          </p:cNvPicPr>
          <p:nvPr/>
        </p:nvPicPr>
        <p:blipFill rotWithShape="1">
          <a:blip r:embed="rId4"/>
          <a:srcRect t="4489"/>
          <a:stretch/>
        </p:blipFill>
        <p:spPr>
          <a:xfrm>
            <a:off x="2700352" y="2626453"/>
            <a:ext cx="6352381" cy="2146716"/>
          </a:xfrm>
          <a:prstGeom prst="rect">
            <a:avLst/>
          </a:prstGeom>
        </p:spPr>
      </p:pic>
    </p:spTree>
    <p:extLst>
      <p:ext uri="{BB962C8B-B14F-4D97-AF65-F5344CB8AC3E}">
        <p14:creationId xmlns:p14="http://schemas.microsoft.com/office/powerpoint/2010/main" val="356711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712EC-F95B-4400-B884-E59EEC9A8585}"/>
              </a:ext>
            </a:extLst>
          </p:cNvPr>
          <p:cNvSpPr>
            <a:spLocks noGrp="1"/>
          </p:cNvSpPr>
          <p:nvPr>
            <p:ph type="title"/>
          </p:nvPr>
        </p:nvSpPr>
        <p:spPr/>
        <p:txBody>
          <a:bodyPr/>
          <a:lstStyle/>
          <a:p>
            <a:r>
              <a:rPr lang="zh-CN" altLang="en-US" dirty="0"/>
              <a:t>特征工程</a:t>
            </a:r>
          </a:p>
        </p:txBody>
      </p:sp>
      <p:sp>
        <p:nvSpPr>
          <p:cNvPr id="3" name="内容占位符 2">
            <a:extLst>
              <a:ext uri="{FF2B5EF4-FFF2-40B4-BE49-F238E27FC236}">
                <a16:creationId xmlns:a16="http://schemas.microsoft.com/office/drawing/2014/main" id="{5709E96F-A841-4055-B24C-8F6B3F218B4B}"/>
              </a:ext>
            </a:extLst>
          </p:cNvPr>
          <p:cNvSpPr>
            <a:spLocks noGrp="1"/>
          </p:cNvSpPr>
          <p:nvPr>
            <p:ph idx="1"/>
          </p:nvPr>
        </p:nvSpPr>
        <p:spPr>
          <a:xfrm>
            <a:off x="838200" y="1825625"/>
            <a:ext cx="10515600" cy="4351338"/>
          </a:xfrm>
        </p:spPr>
        <p:txBody>
          <a:bodyPr>
            <a:normAutofit fontScale="92500" lnSpcReduction="10000"/>
          </a:bodyPr>
          <a:lstStyle/>
          <a:p>
            <a:r>
              <a:rPr lang="zh-CN" altLang="en-US" b="0" i="0" dirty="0">
                <a:effectLst/>
                <a:latin typeface="-apple-system"/>
              </a:rPr>
              <a:t>特征工程是指在机器学习和数据分析任务中，对原始数据进行预处理和转换，以创建更具信息量和表达能力的特征集合的过程。</a:t>
            </a:r>
            <a:endParaRPr lang="en-US" altLang="zh-CN" b="0" i="0" dirty="0">
              <a:effectLst/>
              <a:latin typeface="-apple-system"/>
            </a:endParaRPr>
          </a:p>
          <a:p>
            <a:endParaRPr lang="en-US" altLang="zh-CN" dirty="0">
              <a:latin typeface="-apple-system"/>
            </a:endParaRPr>
          </a:p>
          <a:p>
            <a:r>
              <a:rPr lang="zh-CN" altLang="en-US" dirty="0">
                <a:latin typeface="-apple-system"/>
              </a:rPr>
              <a:t>特征提取</a:t>
            </a:r>
            <a:endParaRPr lang="en-US" altLang="zh-CN" dirty="0">
              <a:latin typeface="-apple-system"/>
            </a:endParaRPr>
          </a:p>
          <a:p>
            <a:r>
              <a:rPr lang="zh-CN" altLang="en-US" dirty="0">
                <a:latin typeface="-apple-system"/>
              </a:rPr>
              <a:t>特征编码</a:t>
            </a:r>
            <a:endParaRPr lang="en-US" altLang="zh-CN" dirty="0">
              <a:latin typeface="-apple-system"/>
            </a:endParaRPr>
          </a:p>
          <a:p>
            <a:r>
              <a:rPr lang="zh-CN" altLang="en-US" dirty="0">
                <a:latin typeface="-apple-system"/>
              </a:rPr>
              <a:t>特征变换</a:t>
            </a:r>
            <a:endParaRPr lang="en-US" altLang="zh-CN" dirty="0">
              <a:latin typeface="-apple-system"/>
            </a:endParaRPr>
          </a:p>
          <a:p>
            <a:r>
              <a:rPr lang="zh-CN" altLang="en-US" dirty="0">
                <a:latin typeface="-apple-system"/>
              </a:rPr>
              <a:t>特征降维</a:t>
            </a:r>
            <a:endParaRPr lang="en-US" altLang="zh-CN" dirty="0">
              <a:latin typeface="-apple-system"/>
            </a:endParaRPr>
          </a:p>
          <a:p>
            <a:r>
              <a:rPr lang="zh-CN" altLang="en-US" dirty="0">
                <a:latin typeface="-apple-system"/>
              </a:rPr>
              <a:t>特征衍生</a:t>
            </a:r>
            <a:endParaRPr lang="en-US" altLang="zh-CN" dirty="0">
              <a:latin typeface="-apple-system"/>
            </a:endParaRPr>
          </a:p>
          <a:p>
            <a:r>
              <a:rPr lang="zh-CN" altLang="en-US" dirty="0">
                <a:latin typeface="-apple-system"/>
              </a:rPr>
              <a:t>时间序列特征</a:t>
            </a:r>
            <a:endParaRPr lang="en-US" altLang="zh-CN" dirty="0">
              <a:latin typeface="-apple-system"/>
            </a:endParaRPr>
          </a:p>
          <a:p>
            <a:r>
              <a:rPr lang="zh-CN" altLang="en-US" dirty="0">
                <a:latin typeface="-apple-system"/>
              </a:rPr>
              <a:t>特征重要性评估</a:t>
            </a:r>
            <a:endParaRPr lang="zh-CN" altLang="en-US" dirty="0"/>
          </a:p>
        </p:txBody>
      </p:sp>
    </p:spTree>
    <p:extLst>
      <p:ext uri="{BB962C8B-B14F-4D97-AF65-F5344CB8AC3E}">
        <p14:creationId xmlns:p14="http://schemas.microsoft.com/office/powerpoint/2010/main" val="285251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22886-9224-457F-B8CD-F31ED564F32B}"/>
              </a:ext>
            </a:extLst>
          </p:cNvPr>
          <p:cNvSpPr>
            <a:spLocks noGrp="1"/>
          </p:cNvSpPr>
          <p:nvPr>
            <p:ph type="title"/>
          </p:nvPr>
        </p:nvSpPr>
        <p:spPr/>
        <p:txBody>
          <a:bodyPr/>
          <a:lstStyle/>
          <a:p>
            <a:r>
              <a:rPr lang="zh-CN" altLang="en-US" dirty="0"/>
              <a:t>特征变换</a:t>
            </a:r>
            <a:r>
              <a:rPr lang="en-US" altLang="zh-CN" dirty="0"/>
              <a:t>——</a:t>
            </a:r>
            <a:r>
              <a:rPr lang="zh-CN" altLang="en-US" dirty="0"/>
              <a:t>归一化</a:t>
            </a:r>
          </a:p>
        </p:txBody>
      </p:sp>
      <p:pic>
        <p:nvPicPr>
          <p:cNvPr id="5" name="图片 4">
            <a:extLst>
              <a:ext uri="{FF2B5EF4-FFF2-40B4-BE49-F238E27FC236}">
                <a16:creationId xmlns:a16="http://schemas.microsoft.com/office/drawing/2014/main" id="{227657EA-EE88-45F5-8E5B-F0C036417422}"/>
              </a:ext>
            </a:extLst>
          </p:cNvPr>
          <p:cNvPicPr>
            <a:picLocks noChangeAspect="1"/>
          </p:cNvPicPr>
          <p:nvPr/>
        </p:nvPicPr>
        <p:blipFill>
          <a:blip r:embed="rId3"/>
          <a:stretch>
            <a:fillRect/>
          </a:stretch>
        </p:blipFill>
        <p:spPr>
          <a:xfrm>
            <a:off x="2532167" y="1914249"/>
            <a:ext cx="6761905" cy="1676190"/>
          </a:xfrm>
          <a:prstGeom prst="rect">
            <a:avLst/>
          </a:prstGeom>
        </p:spPr>
      </p:pic>
      <p:pic>
        <p:nvPicPr>
          <p:cNvPr id="7" name="图片 6">
            <a:extLst>
              <a:ext uri="{FF2B5EF4-FFF2-40B4-BE49-F238E27FC236}">
                <a16:creationId xmlns:a16="http://schemas.microsoft.com/office/drawing/2014/main" id="{2B769949-E467-4486-907B-B886DB1C548C}"/>
              </a:ext>
            </a:extLst>
          </p:cNvPr>
          <p:cNvPicPr>
            <a:picLocks noChangeAspect="1"/>
          </p:cNvPicPr>
          <p:nvPr/>
        </p:nvPicPr>
        <p:blipFill>
          <a:blip r:embed="rId4"/>
          <a:stretch>
            <a:fillRect/>
          </a:stretch>
        </p:blipFill>
        <p:spPr>
          <a:xfrm>
            <a:off x="3548381" y="3847423"/>
            <a:ext cx="5095238" cy="1371429"/>
          </a:xfrm>
          <a:prstGeom prst="rect">
            <a:avLst/>
          </a:prstGeom>
        </p:spPr>
      </p:pic>
    </p:spTree>
    <p:extLst>
      <p:ext uri="{BB962C8B-B14F-4D97-AF65-F5344CB8AC3E}">
        <p14:creationId xmlns:p14="http://schemas.microsoft.com/office/powerpoint/2010/main" val="372456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C1583-60E4-41BB-BF65-6311E5D71860}"/>
              </a:ext>
            </a:extLst>
          </p:cNvPr>
          <p:cNvSpPr>
            <a:spLocks noGrp="1"/>
          </p:cNvSpPr>
          <p:nvPr>
            <p:ph type="title"/>
          </p:nvPr>
        </p:nvSpPr>
        <p:spPr/>
        <p:txBody>
          <a:bodyPr/>
          <a:lstStyle/>
          <a:p>
            <a:r>
              <a:rPr lang="zh-CN" altLang="en-US" dirty="0"/>
              <a:t>特征变换</a:t>
            </a:r>
            <a:r>
              <a:rPr lang="en-US" altLang="zh-CN" dirty="0"/>
              <a:t>——</a:t>
            </a:r>
            <a:r>
              <a:rPr lang="zh-CN" altLang="en-US" dirty="0"/>
              <a:t>标准化</a:t>
            </a:r>
          </a:p>
        </p:txBody>
      </p:sp>
      <p:pic>
        <p:nvPicPr>
          <p:cNvPr id="7" name="图片 6">
            <a:extLst>
              <a:ext uri="{FF2B5EF4-FFF2-40B4-BE49-F238E27FC236}">
                <a16:creationId xmlns:a16="http://schemas.microsoft.com/office/drawing/2014/main" id="{3360DC51-0F56-4186-9365-AFA726EF4476}"/>
              </a:ext>
            </a:extLst>
          </p:cNvPr>
          <p:cNvPicPr>
            <a:picLocks noChangeAspect="1"/>
          </p:cNvPicPr>
          <p:nvPr/>
        </p:nvPicPr>
        <p:blipFill>
          <a:blip r:embed="rId3"/>
          <a:stretch>
            <a:fillRect/>
          </a:stretch>
        </p:blipFill>
        <p:spPr>
          <a:xfrm>
            <a:off x="3196000" y="2029000"/>
            <a:ext cx="5800000" cy="1400000"/>
          </a:xfrm>
          <a:prstGeom prst="rect">
            <a:avLst/>
          </a:prstGeom>
        </p:spPr>
      </p:pic>
    </p:spTree>
    <p:extLst>
      <p:ext uri="{BB962C8B-B14F-4D97-AF65-F5344CB8AC3E}">
        <p14:creationId xmlns:p14="http://schemas.microsoft.com/office/powerpoint/2010/main" val="7714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D7D14-1A9C-4369-8EA5-6855DD31E938}"/>
              </a:ext>
            </a:extLst>
          </p:cNvPr>
          <p:cNvSpPr>
            <a:spLocks noGrp="1"/>
          </p:cNvSpPr>
          <p:nvPr>
            <p:ph type="title"/>
          </p:nvPr>
        </p:nvSpPr>
        <p:spPr/>
        <p:txBody>
          <a:bodyPr/>
          <a:lstStyle/>
          <a:p>
            <a:r>
              <a:rPr lang="zh-CN" altLang="en-US" dirty="0"/>
              <a:t>特征变换</a:t>
            </a:r>
            <a:r>
              <a:rPr lang="en-US" altLang="zh-CN" dirty="0"/>
              <a:t>——</a:t>
            </a:r>
            <a:r>
              <a:rPr lang="zh-CN" altLang="en-US" dirty="0"/>
              <a:t>数值化</a:t>
            </a:r>
          </a:p>
        </p:txBody>
      </p:sp>
      <p:pic>
        <p:nvPicPr>
          <p:cNvPr id="7" name="图片 6">
            <a:extLst>
              <a:ext uri="{FF2B5EF4-FFF2-40B4-BE49-F238E27FC236}">
                <a16:creationId xmlns:a16="http://schemas.microsoft.com/office/drawing/2014/main" id="{3011D5CA-67AE-4B6A-BF65-1F9D5ADCB21B}"/>
              </a:ext>
            </a:extLst>
          </p:cNvPr>
          <p:cNvPicPr>
            <a:picLocks noChangeAspect="1"/>
          </p:cNvPicPr>
          <p:nvPr/>
        </p:nvPicPr>
        <p:blipFill>
          <a:blip r:embed="rId2"/>
          <a:stretch>
            <a:fillRect/>
          </a:stretch>
        </p:blipFill>
        <p:spPr>
          <a:xfrm>
            <a:off x="2705524" y="2249799"/>
            <a:ext cx="6780952" cy="2961905"/>
          </a:xfrm>
          <a:prstGeom prst="rect">
            <a:avLst/>
          </a:prstGeom>
        </p:spPr>
      </p:pic>
    </p:spTree>
    <p:extLst>
      <p:ext uri="{BB962C8B-B14F-4D97-AF65-F5344CB8AC3E}">
        <p14:creationId xmlns:p14="http://schemas.microsoft.com/office/powerpoint/2010/main" val="87143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8EF52-C9CC-4C4B-B4EB-16C01A8A9497}"/>
              </a:ext>
            </a:extLst>
          </p:cNvPr>
          <p:cNvSpPr>
            <a:spLocks noGrp="1"/>
          </p:cNvSpPr>
          <p:nvPr>
            <p:ph type="title"/>
          </p:nvPr>
        </p:nvSpPr>
        <p:spPr/>
        <p:txBody>
          <a:bodyPr/>
          <a:lstStyle/>
          <a:p>
            <a:r>
              <a:rPr lang="zh-CN" altLang="en-US" dirty="0"/>
              <a:t>特征变换</a:t>
            </a:r>
            <a:r>
              <a:rPr lang="en-US" altLang="zh-CN" dirty="0"/>
              <a:t>——</a:t>
            </a:r>
            <a:r>
              <a:rPr lang="zh-CN" altLang="en-US" dirty="0"/>
              <a:t>数值化</a:t>
            </a:r>
          </a:p>
        </p:txBody>
      </p:sp>
      <p:pic>
        <p:nvPicPr>
          <p:cNvPr id="5" name="图片 4">
            <a:extLst>
              <a:ext uri="{FF2B5EF4-FFF2-40B4-BE49-F238E27FC236}">
                <a16:creationId xmlns:a16="http://schemas.microsoft.com/office/drawing/2014/main" id="{EF374EC9-53AA-4762-AC6F-2D6453412D97}"/>
              </a:ext>
            </a:extLst>
          </p:cNvPr>
          <p:cNvPicPr>
            <a:picLocks noChangeAspect="1"/>
          </p:cNvPicPr>
          <p:nvPr/>
        </p:nvPicPr>
        <p:blipFill>
          <a:blip r:embed="rId3"/>
          <a:stretch>
            <a:fillRect/>
          </a:stretch>
        </p:blipFill>
        <p:spPr>
          <a:xfrm>
            <a:off x="2033131" y="2289238"/>
            <a:ext cx="7942857" cy="3047619"/>
          </a:xfrm>
          <a:prstGeom prst="rect">
            <a:avLst/>
          </a:prstGeom>
        </p:spPr>
      </p:pic>
    </p:spTree>
    <p:extLst>
      <p:ext uri="{BB962C8B-B14F-4D97-AF65-F5344CB8AC3E}">
        <p14:creationId xmlns:p14="http://schemas.microsoft.com/office/powerpoint/2010/main" val="438054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7D603-55E5-47AB-B293-824EBB061758}"/>
              </a:ext>
            </a:extLst>
          </p:cNvPr>
          <p:cNvSpPr>
            <a:spLocks noGrp="1"/>
          </p:cNvSpPr>
          <p:nvPr>
            <p:ph type="title"/>
          </p:nvPr>
        </p:nvSpPr>
        <p:spPr/>
        <p:txBody>
          <a:bodyPr/>
          <a:lstStyle/>
          <a:p>
            <a:r>
              <a:rPr lang="zh-CN" altLang="en-US" dirty="0"/>
              <a:t>特征变换</a:t>
            </a:r>
            <a:r>
              <a:rPr lang="en-US" altLang="zh-CN" dirty="0"/>
              <a:t>——</a:t>
            </a:r>
            <a:r>
              <a:rPr lang="zh-CN" altLang="en-US" dirty="0"/>
              <a:t>数值化（独热）</a:t>
            </a:r>
          </a:p>
        </p:txBody>
      </p:sp>
      <p:pic>
        <p:nvPicPr>
          <p:cNvPr id="5" name="图片 4">
            <a:extLst>
              <a:ext uri="{FF2B5EF4-FFF2-40B4-BE49-F238E27FC236}">
                <a16:creationId xmlns:a16="http://schemas.microsoft.com/office/drawing/2014/main" id="{425F0B23-0F80-4552-BC2D-0541AE661C67}"/>
              </a:ext>
            </a:extLst>
          </p:cNvPr>
          <p:cNvPicPr>
            <a:picLocks noChangeAspect="1"/>
          </p:cNvPicPr>
          <p:nvPr/>
        </p:nvPicPr>
        <p:blipFill>
          <a:blip r:embed="rId3"/>
          <a:stretch>
            <a:fillRect/>
          </a:stretch>
        </p:blipFill>
        <p:spPr>
          <a:xfrm>
            <a:off x="2000762" y="2205190"/>
            <a:ext cx="8190476" cy="2447619"/>
          </a:xfrm>
          <a:prstGeom prst="rect">
            <a:avLst/>
          </a:prstGeom>
        </p:spPr>
      </p:pic>
    </p:spTree>
    <p:extLst>
      <p:ext uri="{BB962C8B-B14F-4D97-AF65-F5344CB8AC3E}">
        <p14:creationId xmlns:p14="http://schemas.microsoft.com/office/powerpoint/2010/main" val="440850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B8182-5804-4861-A833-3D444496A4D6}"/>
              </a:ext>
            </a:extLst>
          </p:cNvPr>
          <p:cNvSpPr>
            <a:spLocks noGrp="1"/>
          </p:cNvSpPr>
          <p:nvPr>
            <p:ph type="title"/>
          </p:nvPr>
        </p:nvSpPr>
        <p:spPr/>
        <p:txBody>
          <a:bodyPr/>
          <a:lstStyle/>
          <a:p>
            <a:r>
              <a:rPr lang="zh-CN" altLang="en-US" dirty="0"/>
              <a:t>特征变换</a:t>
            </a:r>
            <a:r>
              <a:rPr lang="en-US" altLang="zh-CN" dirty="0"/>
              <a:t>——</a:t>
            </a:r>
            <a:r>
              <a:rPr lang="zh-CN" altLang="en-US" dirty="0"/>
              <a:t>正规化（规范化）</a:t>
            </a:r>
          </a:p>
        </p:txBody>
      </p:sp>
      <p:pic>
        <p:nvPicPr>
          <p:cNvPr id="5" name="图片 4">
            <a:extLst>
              <a:ext uri="{FF2B5EF4-FFF2-40B4-BE49-F238E27FC236}">
                <a16:creationId xmlns:a16="http://schemas.microsoft.com/office/drawing/2014/main" id="{9396C9D8-D571-4F46-82D4-24063C878DCB}"/>
              </a:ext>
            </a:extLst>
          </p:cNvPr>
          <p:cNvPicPr>
            <a:picLocks noChangeAspect="1"/>
          </p:cNvPicPr>
          <p:nvPr/>
        </p:nvPicPr>
        <p:blipFill>
          <a:blip r:embed="rId3"/>
          <a:stretch>
            <a:fillRect/>
          </a:stretch>
        </p:blipFill>
        <p:spPr>
          <a:xfrm>
            <a:off x="3115047" y="2252838"/>
            <a:ext cx="5961905" cy="2809524"/>
          </a:xfrm>
          <a:prstGeom prst="rect">
            <a:avLst/>
          </a:prstGeom>
        </p:spPr>
      </p:pic>
    </p:spTree>
    <p:extLst>
      <p:ext uri="{BB962C8B-B14F-4D97-AF65-F5344CB8AC3E}">
        <p14:creationId xmlns:p14="http://schemas.microsoft.com/office/powerpoint/2010/main" val="435374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F105C-7576-46AB-80D5-0A4C1ABE3EDC}"/>
              </a:ext>
            </a:extLst>
          </p:cNvPr>
          <p:cNvSpPr>
            <a:spLocks noGrp="1"/>
          </p:cNvSpPr>
          <p:nvPr>
            <p:ph type="title"/>
          </p:nvPr>
        </p:nvSpPr>
        <p:spPr/>
        <p:txBody>
          <a:bodyPr/>
          <a:lstStyle/>
          <a:p>
            <a:r>
              <a:rPr lang="zh-CN" altLang="en-US" dirty="0"/>
              <a:t>特征降维</a:t>
            </a:r>
          </a:p>
        </p:txBody>
      </p:sp>
      <p:sp>
        <p:nvSpPr>
          <p:cNvPr id="3" name="内容占位符 2">
            <a:extLst>
              <a:ext uri="{FF2B5EF4-FFF2-40B4-BE49-F238E27FC236}">
                <a16:creationId xmlns:a16="http://schemas.microsoft.com/office/drawing/2014/main" id="{1E7482C0-1F02-4B6F-A342-0DD20B8CD980}"/>
              </a:ext>
            </a:extLst>
          </p:cNvPr>
          <p:cNvSpPr>
            <a:spLocks noGrp="1"/>
          </p:cNvSpPr>
          <p:nvPr>
            <p:ph idx="1"/>
          </p:nvPr>
        </p:nvSpPr>
        <p:spPr/>
        <p:txBody>
          <a:bodyPr/>
          <a:lstStyle/>
          <a:p>
            <a:pPr>
              <a:lnSpc>
                <a:spcPct val="200000"/>
              </a:lnSpc>
            </a:pPr>
            <a:r>
              <a:rPr lang="en-US" altLang="zh-CN" dirty="0"/>
              <a:t>PCA</a:t>
            </a:r>
            <a:r>
              <a:rPr lang="zh-CN" altLang="en-US" dirty="0"/>
              <a:t>、奇异值分解等</a:t>
            </a:r>
            <a:endParaRPr lang="en-US" altLang="zh-CN" dirty="0"/>
          </a:p>
          <a:p>
            <a:pPr>
              <a:lnSpc>
                <a:spcPct val="200000"/>
              </a:lnSpc>
            </a:pPr>
            <a:r>
              <a:rPr lang="en-US" altLang="zh-CN" dirty="0"/>
              <a:t>LDA</a:t>
            </a:r>
            <a:r>
              <a:rPr lang="zh-CN" altLang="en-US" dirty="0"/>
              <a:t>降维</a:t>
            </a:r>
          </a:p>
        </p:txBody>
      </p:sp>
    </p:spTree>
    <p:extLst>
      <p:ext uri="{BB962C8B-B14F-4D97-AF65-F5344CB8AC3E}">
        <p14:creationId xmlns:p14="http://schemas.microsoft.com/office/powerpoint/2010/main" val="1876291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EECFA-D3A6-4D9E-B24E-E7249B14C304}"/>
              </a:ext>
            </a:extLst>
          </p:cNvPr>
          <p:cNvSpPr>
            <a:spLocks noGrp="1"/>
          </p:cNvSpPr>
          <p:nvPr>
            <p:ph type="title"/>
          </p:nvPr>
        </p:nvSpPr>
        <p:spPr/>
        <p:txBody>
          <a:bodyPr/>
          <a:lstStyle/>
          <a:p>
            <a:r>
              <a:rPr lang="zh-CN" altLang="en-US" dirty="0"/>
              <a:t>特征降维</a:t>
            </a:r>
          </a:p>
        </p:txBody>
      </p:sp>
      <p:sp>
        <p:nvSpPr>
          <p:cNvPr id="3" name="内容占位符 2">
            <a:extLst>
              <a:ext uri="{FF2B5EF4-FFF2-40B4-BE49-F238E27FC236}">
                <a16:creationId xmlns:a16="http://schemas.microsoft.com/office/drawing/2014/main" id="{D7160BC8-DD08-46D4-A9AD-5E71794B0FD5}"/>
              </a:ext>
            </a:extLst>
          </p:cNvPr>
          <p:cNvSpPr>
            <a:spLocks noGrp="1"/>
          </p:cNvSpPr>
          <p:nvPr>
            <p:ph idx="1"/>
          </p:nvPr>
        </p:nvSpPr>
        <p:spPr/>
        <p:txBody>
          <a:bodyPr/>
          <a:lstStyle/>
          <a:p>
            <a:r>
              <a:rPr lang="en-US" altLang="zh-CN" b="0" i="0" dirty="0">
                <a:effectLst/>
                <a:latin typeface="-apple-system"/>
              </a:rPr>
              <a:t>LDA</a:t>
            </a:r>
            <a:r>
              <a:rPr lang="zh-CN" altLang="en-US" b="0" i="0" dirty="0">
                <a:effectLst/>
                <a:latin typeface="-apple-system"/>
              </a:rPr>
              <a:t>（</a:t>
            </a:r>
            <a:r>
              <a:rPr lang="en-US" altLang="zh-CN" b="0" i="0" dirty="0">
                <a:effectLst/>
                <a:latin typeface="-apple-system"/>
              </a:rPr>
              <a:t>Linear Discriminant Analysis</a:t>
            </a:r>
            <a:r>
              <a:rPr lang="zh-CN" altLang="en-US" b="0" i="0" dirty="0">
                <a:effectLst/>
                <a:latin typeface="-apple-system"/>
              </a:rPr>
              <a:t>）是一种经典的有监督降维算法。它是一种线性变换方法，用于将高维特征数据投影到一个低维空间，以便在保留数据判别信息的同时降低数据的维度。</a:t>
            </a:r>
            <a:endParaRPr lang="zh-CN" altLang="en-US" dirty="0"/>
          </a:p>
        </p:txBody>
      </p:sp>
      <p:sp>
        <p:nvSpPr>
          <p:cNvPr id="5" name="文本框 4">
            <a:extLst>
              <a:ext uri="{FF2B5EF4-FFF2-40B4-BE49-F238E27FC236}">
                <a16:creationId xmlns:a16="http://schemas.microsoft.com/office/drawing/2014/main" id="{9CD0DE95-F997-42A8-8212-92ABD578F6B2}"/>
              </a:ext>
            </a:extLst>
          </p:cNvPr>
          <p:cNvSpPr txBox="1"/>
          <p:nvPr/>
        </p:nvSpPr>
        <p:spPr>
          <a:xfrm>
            <a:off x="1181100" y="3361705"/>
            <a:ext cx="10067925" cy="2815258"/>
          </a:xfrm>
          <a:prstGeom prst="rect">
            <a:avLst/>
          </a:prstGeom>
          <a:noFill/>
        </p:spPr>
        <p:txBody>
          <a:bodyPr wrap="square">
            <a:spAutoFit/>
          </a:bodyPr>
          <a:lstStyle/>
          <a:p>
            <a:pPr algn="l">
              <a:lnSpc>
                <a:spcPct val="150000"/>
              </a:lnSpc>
              <a:buFont typeface="+mj-lt"/>
              <a:buAutoNum type="arabicPeriod"/>
            </a:pPr>
            <a:r>
              <a:rPr lang="zh-CN" altLang="en-US" sz="2000" b="0" i="0" dirty="0">
                <a:effectLst/>
                <a:latin typeface="-apple-system"/>
              </a:rPr>
              <a:t>计算每个类别的均值向量（</a:t>
            </a:r>
            <a:r>
              <a:rPr lang="en-US" altLang="zh-CN" sz="2000" b="0" i="0" dirty="0">
                <a:effectLst/>
                <a:latin typeface="-apple-system"/>
              </a:rPr>
              <a:t>mean vector</a:t>
            </a:r>
            <a:r>
              <a:rPr lang="zh-CN" altLang="en-US" sz="2000" b="0" i="0" dirty="0">
                <a:effectLst/>
                <a:latin typeface="-apple-system"/>
              </a:rPr>
              <a:t>）。</a:t>
            </a:r>
          </a:p>
          <a:p>
            <a:pPr algn="l">
              <a:lnSpc>
                <a:spcPct val="150000"/>
              </a:lnSpc>
              <a:buFont typeface="+mj-lt"/>
              <a:buAutoNum type="arabicPeriod"/>
            </a:pPr>
            <a:r>
              <a:rPr lang="zh-CN" altLang="en-US" sz="2000" b="0" i="0" dirty="0">
                <a:effectLst/>
                <a:latin typeface="-apple-system"/>
              </a:rPr>
              <a:t>计算类别内部的散布矩阵，衡量类别内部数据的离散程度。</a:t>
            </a:r>
          </a:p>
          <a:p>
            <a:pPr algn="l">
              <a:lnSpc>
                <a:spcPct val="150000"/>
              </a:lnSpc>
              <a:buFont typeface="+mj-lt"/>
              <a:buAutoNum type="arabicPeriod"/>
            </a:pPr>
            <a:r>
              <a:rPr lang="zh-CN" altLang="en-US" sz="2000" b="0" i="0" dirty="0">
                <a:effectLst/>
                <a:latin typeface="-apple-system"/>
              </a:rPr>
              <a:t>计算类别之间的散布矩阵，衡量不同类别之间的差异性。</a:t>
            </a:r>
          </a:p>
          <a:p>
            <a:pPr algn="l">
              <a:lnSpc>
                <a:spcPct val="150000"/>
              </a:lnSpc>
              <a:buFont typeface="+mj-lt"/>
              <a:buAutoNum type="arabicPeriod"/>
            </a:pPr>
            <a:r>
              <a:rPr lang="zh-CN" altLang="en-US" sz="2000" b="0" i="0" dirty="0">
                <a:effectLst/>
                <a:latin typeface="-apple-system"/>
              </a:rPr>
              <a:t>计算散布矩阵的特征向量和特征值。</a:t>
            </a:r>
          </a:p>
          <a:p>
            <a:pPr algn="l">
              <a:lnSpc>
                <a:spcPct val="150000"/>
              </a:lnSpc>
              <a:buFont typeface="+mj-lt"/>
              <a:buAutoNum type="arabicPeriod"/>
            </a:pPr>
            <a:r>
              <a:rPr lang="zh-CN" altLang="en-US" sz="2000" b="0" i="0" dirty="0">
                <a:effectLst/>
                <a:latin typeface="-apple-system"/>
              </a:rPr>
              <a:t>根据特征值排序，选择前</a:t>
            </a:r>
            <a:r>
              <a:rPr lang="en-US" altLang="zh-CN" sz="2000" b="0" i="0" dirty="0">
                <a:effectLst/>
                <a:latin typeface="-apple-system"/>
              </a:rPr>
              <a:t>k</a:t>
            </a:r>
            <a:r>
              <a:rPr lang="zh-CN" altLang="en-US" sz="2000" b="0" i="0" dirty="0">
                <a:effectLst/>
                <a:latin typeface="-apple-system"/>
              </a:rPr>
              <a:t>个特征值对应的特征向量作为投影方向。</a:t>
            </a:r>
          </a:p>
          <a:p>
            <a:pPr algn="l">
              <a:lnSpc>
                <a:spcPct val="150000"/>
              </a:lnSpc>
              <a:buFont typeface="+mj-lt"/>
              <a:buAutoNum type="arabicPeriod"/>
            </a:pPr>
            <a:r>
              <a:rPr lang="zh-CN" altLang="en-US" sz="2000" b="0" i="0" dirty="0">
                <a:effectLst/>
                <a:latin typeface="-apple-system"/>
              </a:rPr>
              <a:t>将样本数据投影到选定的投影方向上，得到降维后的数据。</a:t>
            </a:r>
          </a:p>
        </p:txBody>
      </p:sp>
      <p:pic>
        <p:nvPicPr>
          <p:cNvPr id="7" name="图片 6">
            <a:extLst>
              <a:ext uri="{FF2B5EF4-FFF2-40B4-BE49-F238E27FC236}">
                <a16:creationId xmlns:a16="http://schemas.microsoft.com/office/drawing/2014/main" id="{A244C8BD-5D19-415A-9221-4C5A3BE4D082}"/>
              </a:ext>
            </a:extLst>
          </p:cNvPr>
          <p:cNvPicPr>
            <a:picLocks noChangeAspect="1"/>
          </p:cNvPicPr>
          <p:nvPr/>
        </p:nvPicPr>
        <p:blipFill>
          <a:blip r:embed="rId3"/>
          <a:stretch>
            <a:fillRect/>
          </a:stretch>
        </p:blipFill>
        <p:spPr>
          <a:xfrm>
            <a:off x="3648574" y="365125"/>
            <a:ext cx="7980952" cy="1161905"/>
          </a:xfrm>
          <a:prstGeom prst="rect">
            <a:avLst/>
          </a:prstGeom>
        </p:spPr>
      </p:pic>
    </p:spTree>
    <p:extLst>
      <p:ext uri="{BB962C8B-B14F-4D97-AF65-F5344CB8AC3E}">
        <p14:creationId xmlns:p14="http://schemas.microsoft.com/office/powerpoint/2010/main" val="855896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28396-08D5-4E3B-8806-AF66DD0FA11A}"/>
              </a:ext>
            </a:extLst>
          </p:cNvPr>
          <p:cNvSpPr>
            <a:spLocks noGrp="1"/>
          </p:cNvSpPr>
          <p:nvPr>
            <p:ph type="title"/>
          </p:nvPr>
        </p:nvSpPr>
        <p:spPr/>
        <p:txBody>
          <a:bodyPr/>
          <a:lstStyle/>
          <a:p>
            <a:r>
              <a:rPr lang="zh-CN" altLang="en-US" dirty="0"/>
              <a:t>特征衍生</a:t>
            </a:r>
          </a:p>
        </p:txBody>
      </p:sp>
      <p:sp>
        <p:nvSpPr>
          <p:cNvPr id="3" name="内容占位符 2">
            <a:extLst>
              <a:ext uri="{FF2B5EF4-FFF2-40B4-BE49-F238E27FC236}">
                <a16:creationId xmlns:a16="http://schemas.microsoft.com/office/drawing/2014/main" id="{ADEB938B-6AC1-4F68-AE76-A620B146B2E8}"/>
              </a:ext>
            </a:extLst>
          </p:cNvPr>
          <p:cNvSpPr>
            <a:spLocks noGrp="1"/>
          </p:cNvSpPr>
          <p:nvPr>
            <p:ph idx="1"/>
          </p:nvPr>
        </p:nvSpPr>
        <p:spPr/>
        <p:txBody>
          <a:bodyPr/>
          <a:lstStyle/>
          <a:p>
            <a:pPr>
              <a:lnSpc>
                <a:spcPct val="200000"/>
              </a:lnSpc>
            </a:pPr>
            <a:r>
              <a:rPr lang="zh-CN" altLang="en-US" dirty="0"/>
              <a:t>加减乘除</a:t>
            </a:r>
            <a:endParaRPr lang="en-US" altLang="zh-CN" dirty="0"/>
          </a:p>
          <a:p>
            <a:pPr>
              <a:lnSpc>
                <a:spcPct val="200000"/>
              </a:lnSpc>
            </a:pPr>
            <a:r>
              <a:rPr lang="zh-CN" altLang="en-US" dirty="0"/>
              <a:t>求导与高阶求导</a:t>
            </a:r>
            <a:endParaRPr lang="en-US" altLang="zh-CN" dirty="0"/>
          </a:p>
          <a:p>
            <a:pPr>
              <a:lnSpc>
                <a:spcPct val="200000"/>
              </a:lnSpc>
            </a:pPr>
            <a:r>
              <a:rPr lang="zh-CN" altLang="en-US" dirty="0"/>
              <a:t>人工归纳</a:t>
            </a:r>
          </a:p>
        </p:txBody>
      </p:sp>
    </p:spTree>
    <p:extLst>
      <p:ext uri="{BB962C8B-B14F-4D97-AF65-F5344CB8AC3E}">
        <p14:creationId xmlns:p14="http://schemas.microsoft.com/office/powerpoint/2010/main" val="128172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4C3CA-FA3D-4269-9D49-89C4E2DB4A41}"/>
              </a:ext>
            </a:extLst>
          </p:cNvPr>
          <p:cNvSpPr>
            <a:spLocks noGrp="1"/>
          </p:cNvSpPr>
          <p:nvPr>
            <p:ph type="title"/>
          </p:nvPr>
        </p:nvSpPr>
        <p:spPr/>
        <p:txBody>
          <a:bodyPr/>
          <a:lstStyle/>
          <a:p>
            <a:r>
              <a:rPr lang="zh-CN" altLang="en-US" dirty="0"/>
              <a:t>特征衍生</a:t>
            </a:r>
          </a:p>
        </p:txBody>
      </p:sp>
      <p:pic>
        <p:nvPicPr>
          <p:cNvPr id="5" name="图片 4">
            <a:extLst>
              <a:ext uri="{FF2B5EF4-FFF2-40B4-BE49-F238E27FC236}">
                <a16:creationId xmlns:a16="http://schemas.microsoft.com/office/drawing/2014/main" id="{AE4DB7BF-BCBE-41AA-A31C-C8DBB1A3301D}"/>
              </a:ext>
            </a:extLst>
          </p:cNvPr>
          <p:cNvPicPr>
            <a:picLocks noChangeAspect="1"/>
          </p:cNvPicPr>
          <p:nvPr/>
        </p:nvPicPr>
        <p:blipFill>
          <a:blip r:embed="rId2"/>
          <a:stretch>
            <a:fillRect/>
          </a:stretch>
        </p:blipFill>
        <p:spPr>
          <a:xfrm>
            <a:off x="2715061" y="1871663"/>
            <a:ext cx="6971428" cy="3733333"/>
          </a:xfrm>
          <a:prstGeom prst="rect">
            <a:avLst/>
          </a:prstGeom>
        </p:spPr>
      </p:pic>
    </p:spTree>
    <p:extLst>
      <p:ext uri="{BB962C8B-B14F-4D97-AF65-F5344CB8AC3E}">
        <p14:creationId xmlns:p14="http://schemas.microsoft.com/office/powerpoint/2010/main" val="212401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CC5A0-F7FE-410B-B582-C6EB0D55DB99}"/>
              </a:ext>
            </a:extLst>
          </p:cNvPr>
          <p:cNvSpPr>
            <a:spLocks noGrp="1"/>
          </p:cNvSpPr>
          <p:nvPr>
            <p:ph type="title"/>
          </p:nvPr>
        </p:nvSpPr>
        <p:spPr/>
        <p:txBody>
          <a:bodyPr/>
          <a:lstStyle/>
          <a:p>
            <a:r>
              <a:rPr lang="zh-CN" altLang="en-US" dirty="0"/>
              <a:t>特征工程</a:t>
            </a:r>
          </a:p>
        </p:txBody>
      </p:sp>
      <p:pic>
        <p:nvPicPr>
          <p:cNvPr id="5" name="图片 4">
            <a:extLst>
              <a:ext uri="{FF2B5EF4-FFF2-40B4-BE49-F238E27FC236}">
                <a16:creationId xmlns:a16="http://schemas.microsoft.com/office/drawing/2014/main" id="{FB4B0DE7-C4D2-413D-8395-21BC79BEF452}"/>
              </a:ext>
            </a:extLst>
          </p:cNvPr>
          <p:cNvPicPr>
            <a:picLocks noChangeAspect="1"/>
          </p:cNvPicPr>
          <p:nvPr/>
        </p:nvPicPr>
        <p:blipFill>
          <a:blip r:embed="rId3"/>
          <a:stretch>
            <a:fillRect/>
          </a:stretch>
        </p:blipFill>
        <p:spPr>
          <a:xfrm>
            <a:off x="2104102" y="2266661"/>
            <a:ext cx="3704762" cy="3514286"/>
          </a:xfrm>
          <a:prstGeom prst="rect">
            <a:avLst/>
          </a:prstGeom>
        </p:spPr>
      </p:pic>
      <p:sp>
        <p:nvSpPr>
          <p:cNvPr id="6" name="文本框 5">
            <a:extLst>
              <a:ext uri="{FF2B5EF4-FFF2-40B4-BE49-F238E27FC236}">
                <a16:creationId xmlns:a16="http://schemas.microsoft.com/office/drawing/2014/main" id="{9DF0158A-1DC7-4747-A186-562F54E48606}"/>
              </a:ext>
            </a:extLst>
          </p:cNvPr>
          <p:cNvSpPr txBox="1"/>
          <p:nvPr/>
        </p:nvSpPr>
        <p:spPr>
          <a:xfrm>
            <a:off x="838200" y="1506022"/>
            <a:ext cx="8039470" cy="369332"/>
          </a:xfrm>
          <a:prstGeom prst="rect">
            <a:avLst/>
          </a:prstGeom>
          <a:noFill/>
        </p:spPr>
        <p:txBody>
          <a:bodyPr wrap="square" rtlCol="0">
            <a:spAutoFit/>
          </a:bodyPr>
          <a:lstStyle/>
          <a:p>
            <a:r>
              <a:rPr lang="zh-CN" altLang="en-US" dirty="0"/>
              <a:t>数据和特征决定了机器学习的上限，而模型和算法只是逼近这个上限而已。</a:t>
            </a:r>
          </a:p>
        </p:txBody>
      </p:sp>
      <p:pic>
        <p:nvPicPr>
          <p:cNvPr id="8" name="图片 7">
            <a:extLst>
              <a:ext uri="{FF2B5EF4-FFF2-40B4-BE49-F238E27FC236}">
                <a16:creationId xmlns:a16="http://schemas.microsoft.com/office/drawing/2014/main" id="{F80332BB-2AA9-4549-80D3-062F2CCB0231}"/>
              </a:ext>
            </a:extLst>
          </p:cNvPr>
          <p:cNvPicPr>
            <a:picLocks noChangeAspect="1"/>
          </p:cNvPicPr>
          <p:nvPr/>
        </p:nvPicPr>
        <p:blipFill>
          <a:blip r:embed="rId4"/>
          <a:stretch>
            <a:fillRect/>
          </a:stretch>
        </p:blipFill>
        <p:spPr>
          <a:xfrm>
            <a:off x="6822455" y="2819042"/>
            <a:ext cx="2400000" cy="2409524"/>
          </a:xfrm>
          <a:prstGeom prst="rect">
            <a:avLst/>
          </a:prstGeom>
        </p:spPr>
      </p:pic>
    </p:spTree>
    <p:extLst>
      <p:ext uri="{BB962C8B-B14F-4D97-AF65-F5344CB8AC3E}">
        <p14:creationId xmlns:p14="http://schemas.microsoft.com/office/powerpoint/2010/main" val="3557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E2A68-30D4-40D4-8472-7058A3D41761}"/>
              </a:ext>
            </a:extLst>
          </p:cNvPr>
          <p:cNvSpPr>
            <a:spLocks noGrp="1"/>
          </p:cNvSpPr>
          <p:nvPr>
            <p:ph type="title"/>
          </p:nvPr>
        </p:nvSpPr>
        <p:spPr/>
        <p:txBody>
          <a:bodyPr/>
          <a:lstStyle/>
          <a:p>
            <a:r>
              <a:rPr lang="zh-CN" altLang="en-US" dirty="0"/>
              <a:t>特征衍生</a:t>
            </a:r>
          </a:p>
        </p:txBody>
      </p:sp>
      <p:pic>
        <p:nvPicPr>
          <p:cNvPr id="5" name="图片 4">
            <a:extLst>
              <a:ext uri="{FF2B5EF4-FFF2-40B4-BE49-F238E27FC236}">
                <a16:creationId xmlns:a16="http://schemas.microsoft.com/office/drawing/2014/main" id="{F116188C-4B6C-486B-8CD4-684303189AFB}"/>
              </a:ext>
            </a:extLst>
          </p:cNvPr>
          <p:cNvPicPr>
            <a:picLocks noChangeAspect="1"/>
          </p:cNvPicPr>
          <p:nvPr/>
        </p:nvPicPr>
        <p:blipFill>
          <a:blip r:embed="rId2"/>
          <a:stretch>
            <a:fillRect/>
          </a:stretch>
        </p:blipFill>
        <p:spPr>
          <a:xfrm>
            <a:off x="2176952" y="1781427"/>
            <a:ext cx="7838095" cy="4038095"/>
          </a:xfrm>
          <a:prstGeom prst="rect">
            <a:avLst/>
          </a:prstGeom>
        </p:spPr>
      </p:pic>
    </p:spTree>
    <p:extLst>
      <p:ext uri="{BB962C8B-B14F-4D97-AF65-F5344CB8AC3E}">
        <p14:creationId xmlns:p14="http://schemas.microsoft.com/office/powerpoint/2010/main" val="409786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DAA69-433A-4104-8B36-E4F15E20A2F1}"/>
              </a:ext>
            </a:extLst>
          </p:cNvPr>
          <p:cNvSpPr>
            <a:spLocks noGrp="1"/>
          </p:cNvSpPr>
          <p:nvPr>
            <p:ph type="title"/>
          </p:nvPr>
        </p:nvSpPr>
        <p:spPr/>
        <p:txBody>
          <a:bodyPr/>
          <a:lstStyle/>
          <a:p>
            <a:r>
              <a:rPr lang="zh-CN" altLang="en-US" dirty="0"/>
              <a:t>特征工程</a:t>
            </a:r>
          </a:p>
        </p:txBody>
      </p:sp>
      <p:pic>
        <p:nvPicPr>
          <p:cNvPr id="5" name="图片 4">
            <a:extLst>
              <a:ext uri="{FF2B5EF4-FFF2-40B4-BE49-F238E27FC236}">
                <a16:creationId xmlns:a16="http://schemas.microsoft.com/office/drawing/2014/main" id="{0F1BF47D-3248-4B46-868E-D8B4E8A869DA}"/>
              </a:ext>
            </a:extLst>
          </p:cNvPr>
          <p:cNvPicPr>
            <a:picLocks noChangeAspect="1"/>
          </p:cNvPicPr>
          <p:nvPr/>
        </p:nvPicPr>
        <p:blipFill>
          <a:blip r:embed="rId2"/>
          <a:stretch>
            <a:fillRect/>
          </a:stretch>
        </p:blipFill>
        <p:spPr>
          <a:xfrm>
            <a:off x="3162666" y="1916794"/>
            <a:ext cx="5866667" cy="3752381"/>
          </a:xfrm>
          <a:prstGeom prst="rect">
            <a:avLst/>
          </a:prstGeom>
        </p:spPr>
      </p:pic>
    </p:spTree>
    <p:extLst>
      <p:ext uri="{BB962C8B-B14F-4D97-AF65-F5344CB8AC3E}">
        <p14:creationId xmlns:p14="http://schemas.microsoft.com/office/powerpoint/2010/main" val="294033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D1D9B-F217-45A3-A72B-6CD9DF00AFAC}"/>
              </a:ext>
            </a:extLst>
          </p:cNvPr>
          <p:cNvSpPr>
            <a:spLocks noGrp="1"/>
          </p:cNvSpPr>
          <p:nvPr>
            <p:ph type="title"/>
          </p:nvPr>
        </p:nvSpPr>
        <p:spPr/>
        <p:txBody>
          <a:bodyPr/>
          <a:lstStyle/>
          <a:p>
            <a:r>
              <a:rPr lang="zh-CN" altLang="en-US" dirty="0"/>
              <a:t>数据清洗</a:t>
            </a:r>
          </a:p>
        </p:txBody>
      </p:sp>
      <p:sp>
        <p:nvSpPr>
          <p:cNvPr id="3" name="内容占位符 2">
            <a:extLst>
              <a:ext uri="{FF2B5EF4-FFF2-40B4-BE49-F238E27FC236}">
                <a16:creationId xmlns:a16="http://schemas.microsoft.com/office/drawing/2014/main" id="{37ADBCDE-AF86-4FDD-A6BB-7C11375139CF}"/>
              </a:ext>
            </a:extLst>
          </p:cNvPr>
          <p:cNvSpPr>
            <a:spLocks noGrp="1"/>
          </p:cNvSpPr>
          <p:nvPr>
            <p:ph idx="1"/>
          </p:nvPr>
        </p:nvSpPr>
        <p:spPr/>
        <p:txBody>
          <a:bodyPr/>
          <a:lstStyle/>
          <a:p>
            <a:pPr>
              <a:lnSpc>
                <a:spcPct val="150000"/>
              </a:lnSpc>
            </a:pPr>
            <a:r>
              <a:rPr lang="zh-CN" altLang="en-US" dirty="0"/>
              <a:t>数据样本抽样</a:t>
            </a:r>
            <a:endParaRPr lang="en-US" altLang="zh-CN" dirty="0"/>
          </a:p>
          <a:p>
            <a:pPr>
              <a:lnSpc>
                <a:spcPct val="150000"/>
              </a:lnSpc>
            </a:pPr>
            <a:r>
              <a:rPr lang="zh-CN" altLang="en-US" dirty="0"/>
              <a:t>异常值（空值）处理</a:t>
            </a:r>
          </a:p>
        </p:txBody>
      </p:sp>
    </p:spTree>
    <p:extLst>
      <p:ext uri="{BB962C8B-B14F-4D97-AF65-F5344CB8AC3E}">
        <p14:creationId xmlns:p14="http://schemas.microsoft.com/office/powerpoint/2010/main" val="234917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D50FE-824C-4803-9CC2-0E6FF0D5EFDA}"/>
              </a:ext>
            </a:extLst>
          </p:cNvPr>
          <p:cNvSpPr>
            <a:spLocks noGrp="1"/>
          </p:cNvSpPr>
          <p:nvPr>
            <p:ph type="title"/>
          </p:nvPr>
        </p:nvSpPr>
        <p:spPr/>
        <p:txBody>
          <a:bodyPr/>
          <a:lstStyle/>
          <a:p>
            <a:r>
              <a:rPr lang="zh-CN" altLang="en-US" dirty="0"/>
              <a:t>数据样本抽样</a:t>
            </a:r>
          </a:p>
        </p:txBody>
      </p:sp>
      <p:sp>
        <p:nvSpPr>
          <p:cNvPr id="3" name="内容占位符 2">
            <a:extLst>
              <a:ext uri="{FF2B5EF4-FFF2-40B4-BE49-F238E27FC236}">
                <a16:creationId xmlns:a16="http://schemas.microsoft.com/office/drawing/2014/main" id="{1A04EEFA-E75E-4C53-8B3A-93E0F50C9E1B}"/>
              </a:ext>
            </a:extLst>
          </p:cNvPr>
          <p:cNvSpPr>
            <a:spLocks noGrp="1"/>
          </p:cNvSpPr>
          <p:nvPr>
            <p:ph idx="1"/>
          </p:nvPr>
        </p:nvSpPr>
        <p:spPr/>
        <p:txBody>
          <a:bodyPr/>
          <a:lstStyle/>
          <a:p>
            <a:pPr>
              <a:lnSpc>
                <a:spcPct val="150000"/>
              </a:lnSpc>
            </a:pPr>
            <a:r>
              <a:rPr lang="zh-CN" altLang="en-US" dirty="0"/>
              <a:t>样本要具有代表性</a:t>
            </a:r>
            <a:endParaRPr lang="en-US" altLang="zh-CN" dirty="0"/>
          </a:p>
          <a:p>
            <a:pPr>
              <a:lnSpc>
                <a:spcPct val="150000"/>
              </a:lnSpc>
            </a:pPr>
            <a:r>
              <a:rPr lang="zh-CN" altLang="en-US" dirty="0"/>
              <a:t>样本比例要平衡以及样本不平衡时如何处理</a:t>
            </a:r>
            <a:endParaRPr lang="en-US" altLang="zh-CN" dirty="0"/>
          </a:p>
          <a:p>
            <a:pPr>
              <a:lnSpc>
                <a:spcPct val="150000"/>
              </a:lnSpc>
            </a:pPr>
            <a:r>
              <a:rPr lang="zh-CN" altLang="en-US" dirty="0"/>
              <a:t>考虑全量数据</a:t>
            </a:r>
          </a:p>
        </p:txBody>
      </p:sp>
    </p:spTree>
    <p:extLst>
      <p:ext uri="{BB962C8B-B14F-4D97-AF65-F5344CB8AC3E}">
        <p14:creationId xmlns:p14="http://schemas.microsoft.com/office/powerpoint/2010/main" val="97050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C6D56-A458-4E45-A267-19330307191F}"/>
              </a:ext>
            </a:extLst>
          </p:cNvPr>
          <p:cNvSpPr>
            <a:spLocks noGrp="1"/>
          </p:cNvSpPr>
          <p:nvPr>
            <p:ph type="title"/>
          </p:nvPr>
        </p:nvSpPr>
        <p:spPr/>
        <p:txBody>
          <a:bodyPr/>
          <a:lstStyle/>
          <a:p>
            <a:r>
              <a:rPr lang="zh-CN" altLang="en-US" dirty="0"/>
              <a:t>异常值（空值）处理</a:t>
            </a:r>
          </a:p>
        </p:txBody>
      </p:sp>
      <p:sp>
        <p:nvSpPr>
          <p:cNvPr id="3" name="内容占位符 2">
            <a:extLst>
              <a:ext uri="{FF2B5EF4-FFF2-40B4-BE49-F238E27FC236}">
                <a16:creationId xmlns:a16="http://schemas.microsoft.com/office/drawing/2014/main" id="{B05E77F9-CB45-454F-8AD1-065DE82E4D6D}"/>
              </a:ext>
            </a:extLst>
          </p:cNvPr>
          <p:cNvSpPr>
            <a:spLocks noGrp="1"/>
          </p:cNvSpPr>
          <p:nvPr>
            <p:ph idx="1"/>
          </p:nvPr>
        </p:nvSpPr>
        <p:spPr/>
        <p:txBody>
          <a:bodyPr/>
          <a:lstStyle/>
          <a:p>
            <a:r>
              <a:rPr lang="zh-CN" altLang="en-US" dirty="0"/>
              <a:t>识别异常值和重复值</a:t>
            </a:r>
            <a:endParaRPr lang="en-US" altLang="zh-CN" dirty="0"/>
          </a:p>
          <a:p>
            <a:r>
              <a:rPr lang="en-US" altLang="zh-CN" dirty="0" err="1">
                <a:solidFill>
                  <a:srgbClr val="FF0000"/>
                </a:solidFill>
              </a:rPr>
              <a:t>isnull</a:t>
            </a:r>
            <a:r>
              <a:rPr lang="en-US" altLang="zh-CN" dirty="0">
                <a:solidFill>
                  <a:srgbClr val="FF0000"/>
                </a:solidFill>
              </a:rPr>
              <a:t>() </a:t>
            </a:r>
            <a:r>
              <a:rPr lang="en-US" altLang="zh-CN" dirty="0"/>
              <a:t>/ </a:t>
            </a:r>
            <a:r>
              <a:rPr lang="en-US" altLang="zh-CN" dirty="0">
                <a:solidFill>
                  <a:srgbClr val="FF0000"/>
                </a:solidFill>
              </a:rPr>
              <a:t>duplicated()</a:t>
            </a:r>
          </a:p>
          <a:p>
            <a:endParaRPr lang="en-US" altLang="zh-CN" dirty="0">
              <a:solidFill>
                <a:srgbClr val="FF0000"/>
              </a:solidFill>
            </a:endParaRPr>
          </a:p>
          <a:p>
            <a:r>
              <a:rPr lang="zh-CN" altLang="en-US" dirty="0"/>
              <a:t>丢弃数据</a:t>
            </a:r>
            <a:endParaRPr lang="en-US" altLang="zh-CN" dirty="0"/>
          </a:p>
          <a:p>
            <a:r>
              <a:rPr lang="en-US" altLang="zh-CN" dirty="0">
                <a:solidFill>
                  <a:srgbClr val="FF0000"/>
                </a:solidFill>
              </a:rPr>
              <a:t>drop() </a:t>
            </a:r>
            <a:r>
              <a:rPr lang="en-US" altLang="zh-CN" dirty="0"/>
              <a:t>/</a:t>
            </a:r>
            <a:r>
              <a:rPr lang="en-US" altLang="zh-CN" dirty="0">
                <a:solidFill>
                  <a:srgbClr val="FF0000"/>
                </a:solidFill>
              </a:rPr>
              <a:t> </a:t>
            </a:r>
            <a:r>
              <a:rPr lang="en-US" altLang="zh-CN" dirty="0" err="1">
                <a:solidFill>
                  <a:srgbClr val="FF0000"/>
                </a:solidFill>
              </a:rPr>
              <a:t>dropna</a:t>
            </a:r>
            <a:r>
              <a:rPr lang="en-US" altLang="zh-CN" dirty="0">
                <a:solidFill>
                  <a:srgbClr val="FF0000"/>
                </a:solidFill>
              </a:rPr>
              <a:t>() </a:t>
            </a:r>
            <a:r>
              <a:rPr lang="en-US" altLang="zh-CN" dirty="0"/>
              <a:t>/</a:t>
            </a:r>
            <a:r>
              <a:rPr lang="en-US" altLang="zh-CN" dirty="0">
                <a:solidFill>
                  <a:srgbClr val="FF0000"/>
                </a:solidFill>
              </a:rPr>
              <a:t> </a:t>
            </a:r>
            <a:r>
              <a:rPr lang="en-US" altLang="zh-CN" dirty="0" err="1">
                <a:solidFill>
                  <a:srgbClr val="FF0000"/>
                </a:solidFill>
              </a:rPr>
              <a:t>drop_duplicated</a:t>
            </a:r>
            <a:r>
              <a:rPr lang="en-US" altLang="zh-CN" dirty="0">
                <a:solidFill>
                  <a:srgbClr val="FF0000"/>
                </a:solidFill>
              </a:rPr>
              <a:t>()</a:t>
            </a:r>
          </a:p>
          <a:p>
            <a:pPr marL="0" indent="0">
              <a:buNone/>
            </a:pPr>
            <a:endParaRPr lang="zh-CN" altLang="en-US" dirty="0"/>
          </a:p>
        </p:txBody>
      </p:sp>
    </p:spTree>
    <p:extLst>
      <p:ext uri="{BB962C8B-B14F-4D97-AF65-F5344CB8AC3E}">
        <p14:creationId xmlns:p14="http://schemas.microsoft.com/office/powerpoint/2010/main" val="140749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C6D56-A458-4E45-A267-19330307191F}"/>
              </a:ext>
            </a:extLst>
          </p:cNvPr>
          <p:cNvSpPr>
            <a:spLocks noGrp="1"/>
          </p:cNvSpPr>
          <p:nvPr>
            <p:ph type="title"/>
          </p:nvPr>
        </p:nvSpPr>
        <p:spPr/>
        <p:txBody>
          <a:bodyPr/>
          <a:lstStyle/>
          <a:p>
            <a:r>
              <a:rPr lang="zh-CN" altLang="en-US" dirty="0"/>
              <a:t>异常值（空值）处理</a:t>
            </a:r>
          </a:p>
        </p:txBody>
      </p:sp>
      <p:sp>
        <p:nvSpPr>
          <p:cNvPr id="3" name="内容占位符 2">
            <a:extLst>
              <a:ext uri="{FF2B5EF4-FFF2-40B4-BE49-F238E27FC236}">
                <a16:creationId xmlns:a16="http://schemas.microsoft.com/office/drawing/2014/main" id="{B05E77F9-CB45-454F-8AD1-065DE82E4D6D}"/>
              </a:ext>
            </a:extLst>
          </p:cNvPr>
          <p:cNvSpPr>
            <a:spLocks noGrp="1"/>
          </p:cNvSpPr>
          <p:nvPr>
            <p:ph idx="1"/>
          </p:nvPr>
        </p:nvSpPr>
        <p:spPr/>
        <p:txBody>
          <a:bodyPr/>
          <a:lstStyle/>
          <a:p>
            <a:r>
              <a:rPr lang="zh-CN" altLang="en-US" dirty="0"/>
              <a:t>代替异常值</a:t>
            </a:r>
            <a:r>
              <a:rPr lang="en-US" altLang="zh-CN" dirty="0"/>
              <a:t>	</a:t>
            </a:r>
            <a:r>
              <a:rPr lang="en-US" altLang="zh-CN" dirty="0" err="1">
                <a:solidFill>
                  <a:srgbClr val="FF0000"/>
                </a:solidFill>
              </a:rPr>
              <a:t>fillna</a:t>
            </a:r>
            <a:r>
              <a:rPr lang="en-US" altLang="zh-CN" dirty="0">
                <a:solidFill>
                  <a:srgbClr val="FF0000"/>
                </a:solidFill>
              </a:rPr>
              <a:t>()</a:t>
            </a:r>
          </a:p>
          <a:p>
            <a:pPr marL="0" indent="0">
              <a:buNone/>
            </a:pPr>
            <a:endParaRPr lang="zh-CN" altLang="en-US" dirty="0"/>
          </a:p>
        </p:txBody>
      </p:sp>
      <p:sp>
        <p:nvSpPr>
          <p:cNvPr id="4" name="文本框 3">
            <a:extLst>
              <a:ext uri="{FF2B5EF4-FFF2-40B4-BE49-F238E27FC236}">
                <a16:creationId xmlns:a16="http://schemas.microsoft.com/office/drawing/2014/main" id="{9AA1DCDD-AE88-43E6-A421-4A9835090C60}"/>
              </a:ext>
            </a:extLst>
          </p:cNvPr>
          <p:cNvSpPr txBox="1"/>
          <p:nvPr/>
        </p:nvSpPr>
        <p:spPr>
          <a:xfrm>
            <a:off x="838200" y="2432482"/>
            <a:ext cx="10515600" cy="3139321"/>
          </a:xfrm>
          <a:prstGeom prst="rect">
            <a:avLst/>
          </a:prstGeom>
          <a:noFill/>
        </p:spPr>
        <p:txBody>
          <a:bodyPr wrap="square" rtlCol="0">
            <a:spAutoFit/>
          </a:bodyPr>
          <a:lstStyle/>
          <a:p>
            <a:r>
              <a:rPr lang="en-US" altLang="zh-CN" dirty="0" err="1"/>
              <a:t>DataFrame.fillna</a:t>
            </a:r>
            <a:r>
              <a:rPr lang="en-US" altLang="zh-CN" dirty="0"/>
              <a:t>(value=None, method=None, axis=None, </a:t>
            </a:r>
            <a:r>
              <a:rPr lang="en-US" altLang="zh-CN" dirty="0" err="1"/>
              <a:t>inplace</a:t>
            </a:r>
            <a:r>
              <a:rPr lang="en-US" altLang="zh-CN" dirty="0"/>
              <a:t>=False, limit=None, downcast=None)</a:t>
            </a:r>
          </a:p>
          <a:p>
            <a:endParaRPr lang="en-US" altLang="zh-CN" dirty="0"/>
          </a:p>
          <a:p>
            <a:r>
              <a:rPr lang="zh-CN" altLang="en-US" dirty="0"/>
              <a:t>常用参数说明：</a:t>
            </a:r>
          </a:p>
          <a:p>
            <a:endParaRPr lang="zh-CN" altLang="en-US" dirty="0"/>
          </a:p>
          <a:p>
            <a:r>
              <a:rPr lang="en-US" altLang="zh-CN" dirty="0"/>
              <a:t>value</a:t>
            </a:r>
            <a:r>
              <a:rPr lang="zh-CN" altLang="en-US" dirty="0"/>
              <a:t>：用于填充缺失值的具体值，可以是标量、字典、</a:t>
            </a:r>
            <a:r>
              <a:rPr lang="en-US" altLang="zh-CN" dirty="0"/>
              <a:t>Series </a:t>
            </a:r>
            <a:r>
              <a:rPr lang="zh-CN" altLang="en-US" dirty="0"/>
              <a:t>或 </a:t>
            </a:r>
            <a:r>
              <a:rPr lang="en-US" altLang="zh-CN" dirty="0" err="1"/>
              <a:t>DataFrame</a:t>
            </a:r>
            <a:r>
              <a:rPr lang="zh-CN" altLang="en-US" dirty="0"/>
              <a:t>。</a:t>
            </a:r>
          </a:p>
          <a:p>
            <a:r>
              <a:rPr lang="en-US" altLang="zh-CN" dirty="0"/>
              <a:t>method</a:t>
            </a:r>
            <a:r>
              <a:rPr lang="zh-CN" altLang="en-US" dirty="0"/>
              <a:t>：指定填充缺失值的方法，如 </a:t>
            </a:r>
            <a:r>
              <a:rPr lang="en-US" altLang="zh-CN" dirty="0" err="1"/>
              <a:t>ffill</a:t>
            </a:r>
            <a:r>
              <a:rPr lang="en-US" altLang="zh-CN" dirty="0"/>
              <a:t> </a:t>
            </a:r>
            <a:r>
              <a:rPr lang="zh-CN" altLang="en-US" dirty="0"/>
              <a:t>或 </a:t>
            </a:r>
            <a:r>
              <a:rPr lang="en-US" altLang="zh-CN" dirty="0"/>
              <a:t>pad </a:t>
            </a:r>
            <a:r>
              <a:rPr lang="zh-CN" altLang="en-US" dirty="0"/>
              <a:t>表示使用前一个非缺失值进行填充，</a:t>
            </a:r>
            <a:r>
              <a:rPr lang="en-US" altLang="zh-CN" dirty="0" err="1"/>
              <a:t>bfill</a:t>
            </a:r>
            <a:r>
              <a:rPr lang="en-US" altLang="zh-CN" dirty="0"/>
              <a:t> </a:t>
            </a:r>
            <a:r>
              <a:rPr lang="zh-CN" altLang="en-US" dirty="0"/>
              <a:t>或 </a:t>
            </a:r>
            <a:r>
              <a:rPr lang="en-US" altLang="zh-CN" dirty="0"/>
              <a:t>backfill </a:t>
            </a:r>
            <a:r>
              <a:rPr lang="zh-CN" altLang="en-US" dirty="0"/>
              <a:t>表示使用后一个非缺失值进行填充。</a:t>
            </a:r>
          </a:p>
          <a:p>
            <a:r>
              <a:rPr lang="en-US" altLang="zh-CN" dirty="0"/>
              <a:t>axis</a:t>
            </a:r>
            <a:r>
              <a:rPr lang="zh-CN" altLang="en-US" dirty="0"/>
              <a:t>：指定填充缺失值的轴方向，</a:t>
            </a:r>
            <a:r>
              <a:rPr lang="en-US" altLang="zh-CN" dirty="0"/>
              <a:t>0 </a:t>
            </a:r>
            <a:r>
              <a:rPr lang="zh-CN" altLang="en-US" dirty="0"/>
              <a:t>表示按列填充，</a:t>
            </a:r>
            <a:r>
              <a:rPr lang="en-US" altLang="zh-CN" dirty="0"/>
              <a:t>1 </a:t>
            </a:r>
            <a:r>
              <a:rPr lang="zh-CN" altLang="en-US" dirty="0"/>
              <a:t>表示按行填充。</a:t>
            </a:r>
          </a:p>
          <a:p>
            <a:r>
              <a:rPr lang="en-US" altLang="zh-CN" dirty="0" err="1"/>
              <a:t>inplace</a:t>
            </a:r>
            <a:r>
              <a:rPr lang="zh-CN" altLang="en-US" dirty="0"/>
              <a:t>：是否在原地修改数据，默认为 </a:t>
            </a:r>
            <a:r>
              <a:rPr lang="en-US" altLang="zh-CN" dirty="0"/>
              <a:t>False</a:t>
            </a:r>
            <a:r>
              <a:rPr lang="zh-CN" altLang="en-US" dirty="0"/>
              <a:t>，即返回填充后的新数据副本。</a:t>
            </a:r>
          </a:p>
          <a:p>
            <a:r>
              <a:rPr lang="en-US" altLang="zh-CN" dirty="0"/>
              <a:t>limit</a:t>
            </a:r>
            <a:r>
              <a:rPr lang="zh-CN" altLang="en-US" dirty="0"/>
              <a:t>：指定每列或每行连续填充的缺失值的最大数量。</a:t>
            </a:r>
          </a:p>
          <a:p>
            <a:r>
              <a:rPr lang="en-US" altLang="zh-CN" dirty="0"/>
              <a:t>downcast</a:t>
            </a:r>
            <a:r>
              <a:rPr lang="zh-CN" altLang="en-US" dirty="0"/>
              <a:t>：降低填充后列的数据类型，以减少内存占用。</a:t>
            </a:r>
          </a:p>
        </p:txBody>
      </p:sp>
    </p:spTree>
    <p:extLst>
      <p:ext uri="{BB962C8B-B14F-4D97-AF65-F5344CB8AC3E}">
        <p14:creationId xmlns:p14="http://schemas.microsoft.com/office/powerpoint/2010/main" val="154388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18077-0AF4-4C0B-8FA0-15390F5DC738}"/>
              </a:ext>
            </a:extLst>
          </p:cNvPr>
          <p:cNvSpPr>
            <a:spLocks noGrp="1"/>
          </p:cNvSpPr>
          <p:nvPr>
            <p:ph type="title"/>
          </p:nvPr>
        </p:nvSpPr>
        <p:spPr/>
        <p:txBody>
          <a:bodyPr/>
          <a:lstStyle/>
          <a:p>
            <a:r>
              <a:rPr lang="zh-CN" altLang="en-US" dirty="0"/>
              <a:t>异常值（空值）处理</a:t>
            </a:r>
          </a:p>
        </p:txBody>
      </p:sp>
      <p:sp>
        <p:nvSpPr>
          <p:cNvPr id="3" name="内容占位符 2">
            <a:extLst>
              <a:ext uri="{FF2B5EF4-FFF2-40B4-BE49-F238E27FC236}">
                <a16:creationId xmlns:a16="http://schemas.microsoft.com/office/drawing/2014/main" id="{57C06C2D-4735-4E80-A66C-B94605127E18}"/>
              </a:ext>
            </a:extLst>
          </p:cNvPr>
          <p:cNvSpPr>
            <a:spLocks noGrp="1"/>
          </p:cNvSpPr>
          <p:nvPr>
            <p:ph idx="1"/>
          </p:nvPr>
        </p:nvSpPr>
        <p:spPr/>
        <p:txBody>
          <a:bodyPr/>
          <a:lstStyle/>
          <a:p>
            <a:r>
              <a:rPr lang="en-US" altLang="zh-CN" dirty="0">
                <a:solidFill>
                  <a:srgbClr val="FF0000"/>
                </a:solidFill>
              </a:rPr>
              <a:t>interpolate()</a:t>
            </a:r>
          </a:p>
          <a:p>
            <a:pPr marL="0" indent="0">
              <a:buNone/>
            </a:pPr>
            <a:r>
              <a:rPr lang="zh-CN" altLang="en-US" b="0" i="0" dirty="0">
                <a:effectLst/>
                <a:latin typeface="-apple-system"/>
              </a:rPr>
              <a:t>用于在 </a:t>
            </a:r>
            <a:r>
              <a:rPr lang="en-US" altLang="zh-CN" b="0" i="0" dirty="0" err="1">
                <a:effectLst/>
                <a:latin typeface="-apple-system"/>
              </a:rPr>
              <a:t>DataFrame</a:t>
            </a:r>
            <a:r>
              <a:rPr lang="en-US" altLang="zh-CN" b="0" i="0" dirty="0">
                <a:effectLst/>
                <a:latin typeface="-apple-system"/>
              </a:rPr>
              <a:t> </a:t>
            </a:r>
            <a:r>
              <a:rPr lang="zh-CN" altLang="en-US" b="0" i="0" dirty="0">
                <a:effectLst/>
                <a:latin typeface="-apple-system"/>
              </a:rPr>
              <a:t>或 </a:t>
            </a:r>
            <a:r>
              <a:rPr lang="en-US" altLang="zh-CN" b="0" i="0" dirty="0">
                <a:effectLst/>
                <a:latin typeface="-apple-system"/>
              </a:rPr>
              <a:t>Series </a:t>
            </a:r>
            <a:r>
              <a:rPr lang="zh-CN" altLang="en-US" b="0" i="0" dirty="0">
                <a:effectLst/>
                <a:latin typeface="-apple-system"/>
              </a:rPr>
              <a:t>中填充缺失值或执行数据插值操作。它通过根据已知数据点之间的趋势估计缺失值，从而生成连续的数据。</a:t>
            </a:r>
            <a:endParaRPr lang="zh-CN" altLang="en-US" dirty="0"/>
          </a:p>
        </p:txBody>
      </p:sp>
    </p:spTree>
    <p:extLst>
      <p:ext uri="{BB962C8B-B14F-4D97-AF65-F5344CB8AC3E}">
        <p14:creationId xmlns:p14="http://schemas.microsoft.com/office/powerpoint/2010/main" val="3919447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1443</Words>
  <Application>Microsoft Office PowerPoint</Application>
  <PresentationFormat>宽屏</PresentationFormat>
  <Paragraphs>119</Paragraphs>
  <Slides>30</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-apple-system</vt:lpstr>
      <vt:lpstr>等线</vt:lpstr>
      <vt:lpstr>等线 Light</vt:lpstr>
      <vt:lpstr>Arial</vt:lpstr>
      <vt:lpstr>Office 主题​​</vt:lpstr>
      <vt:lpstr>Lesson 03</vt:lpstr>
      <vt:lpstr>特征工程</vt:lpstr>
      <vt:lpstr>特征工程</vt:lpstr>
      <vt:lpstr>特征工程</vt:lpstr>
      <vt:lpstr>数据清洗</vt:lpstr>
      <vt:lpstr>数据样本抽样</vt:lpstr>
      <vt:lpstr>异常值（空值）处理</vt:lpstr>
      <vt:lpstr>异常值（空值）处理</vt:lpstr>
      <vt:lpstr>异常值（空值）处理</vt:lpstr>
      <vt:lpstr>异常值（空值）处理</vt:lpstr>
      <vt:lpstr>特征预处理</vt:lpstr>
      <vt:lpstr>特征预处理</vt:lpstr>
      <vt:lpstr>特征选择</vt:lpstr>
      <vt:lpstr>特征选择——过滤思想</vt:lpstr>
      <vt:lpstr>特征选择——包裹思想（RFE算法）</vt:lpstr>
      <vt:lpstr>特征选择——嵌入思想</vt:lpstr>
      <vt:lpstr>特征变换——对指化</vt:lpstr>
      <vt:lpstr>特征变换——对指化</vt:lpstr>
      <vt:lpstr>特征变换——离散化</vt:lpstr>
      <vt:lpstr>特征变换——归一化</vt:lpstr>
      <vt:lpstr>特征变换——标准化</vt:lpstr>
      <vt:lpstr>特征变换——数值化</vt:lpstr>
      <vt:lpstr>特征变换——数值化</vt:lpstr>
      <vt:lpstr>特征变换——数值化（独热）</vt:lpstr>
      <vt:lpstr>特征变换——正规化（规范化）</vt:lpstr>
      <vt:lpstr>特征降维</vt:lpstr>
      <vt:lpstr>特征降维</vt:lpstr>
      <vt:lpstr>特征衍生</vt:lpstr>
      <vt:lpstr>特征衍生</vt:lpstr>
      <vt:lpstr>特征衍生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03</dc:title>
  <dc:creator>刘瑞轩</dc:creator>
  <cp:lastModifiedBy>刘瑞轩</cp:lastModifiedBy>
  <cp:revision>68</cp:revision>
  <dcterms:created xsi:type="dcterms:W3CDTF">2023-10-06T11:48:40Z</dcterms:created>
  <dcterms:modified xsi:type="dcterms:W3CDTF">2023-10-07T10:30:22Z</dcterms:modified>
</cp:coreProperties>
</file>