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前言" id="{340AB35E-572F-4B78-9198-74601ED7D81A}">
          <p14:sldIdLst>
            <p14:sldId id="256"/>
            <p14:sldId id="257"/>
            <p14:sldId id="258"/>
          </p14:sldIdLst>
        </p14:section>
        <p14:section name="模拟退火算法" id="{F4F954E9-3719-4B63-8C31-7582F8CC2819}">
          <p14:sldIdLst>
            <p14:sldId id="259"/>
            <p14:sldId id="262"/>
            <p14:sldId id="263"/>
            <p14:sldId id="260"/>
            <p14:sldId id="261"/>
            <p14:sldId id="264"/>
          </p14:sldIdLst>
        </p14:section>
        <p14:section name="粒子群优化算法" id="{448785BA-0000-4080-8830-ACB055E1F59E}">
          <p14:sldIdLst>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1284" autoAdjust="0"/>
  </p:normalViewPr>
  <p:slideViewPr>
    <p:cSldViewPr snapToGrid="0">
      <p:cViewPr varScale="1">
        <p:scale>
          <a:sx n="104" d="100"/>
          <a:sy n="104" d="100"/>
        </p:scale>
        <p:origin x="792"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16891-9347-40DE-BBFC-6908A3D4FB9F}" type="datetimeFigureOut">
              <a:rPr lang="zh-CN" altLang="en-US" smtClean="0"/>
              <a:t>2023/10/9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5A69CE-A0D2-41D5-B815-795E44AFF5EF}" type="slidenum">
              <a:rPr lang="zh-CN" altLang="en-US" smtClean="0"/>
              <a:t>‹#›</a:t>
            </a:fld>
            <a:endParaRPr lang="zh-CN" altLang="en-US"/>
          </a:p>
        </p:txBody>
      </p:sp>
    </p:spTree>
    <p:extLst>
      <p:ext uri="{BB962C8B-B14F-4D97-AF65-F5344CB8AC3E}">
        <p14:creationId xmlns:p14="http://schemas.microsoft.com/office/powerpoint/2010/main" val="1477668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0" i="0" dirty="0">
                <a:effectLst/>
                <a:latin typeface="-apple-system"/>
              </a:rPr>
              <a:t>监督学习（</a:t>
            </a:r>
            <a:r>
              <a:rPr lang="en-US" altLang="zh-CN" b="0" i="0" dirty="0">
                <a:effectLst/>
                <a:latin typeface="-apple-system"/>
              </a:rPr>
              <a:t>Supervised Learning</a:t>
            </a:r>
            <a:r>
              <a:rPr lang="zh-CN" altLang="en-US" b="0" i="0" dirty="0">
                <a:effectLst/>
                <a:latin typeface="-apple-system"/>
              </a:rPr>
              <a:t>）：在监督学习中，算法通过输入数据和相应的标签（预期输出）进行训练，以建立输入和输出之间的映射关系。然后，该算法可以根据新的输入数据进行预测或分类。常见的监督学习算法包括决策树、支持向量机（</a:t>
            </a:r>
            <a:r>
              <a:rPr lang="en-US" altLang="zh-CN" b="0" i="0" dirty="0">
                <a:effectLst/>
                <a:latin typeface="-apple-system"/>
              </a:rPr>
              <a:t>SVM</a:t>
            </a:r>
            <a:r>
              <a:rPr lang="zh-CN" altLang="en-US" b="0" i="0" dirty="0">
                <a:effectLst/>
                <a:latin typeface="-apple-system"/>
              </a:rPr>
              <a:t>）、逻辑回归和神经网络等。</a:t>
            </a:r>
          </a:p>
          <a:p>
            <a:pPr algn="l">
              <a:buFont typeface="+mj-lt"/>
              <a:buAutoNum type="arabicPeriod"/>
            </a:pPr>
            <a:r>
              <a:rPr lang="zh-CN" altLang="en-US" b="0" i="0" dirty="0">
                <a:effectLst/>
                <a:latin typeface="-apple-system"/>
              </a:rPr>
              <a:t>无监督学习（</a:t>
            </a:r>
            <a:r>
              <a:rPr lang="en-US" altLang="zh-CN" b="0" i="0" dirty="0">
                <a:effectLst/>
                <a:latin typeface="-apple-system"/>
              </a:rPr>
              <a:t>Unsupervised Learning</a:t>
            </a:r>
            <a:r>
              <a:rPr lang="zh-CN" altLang="en-US" b="0" i="0" dirty="0">
                <a:effectLst/>
                <a:latin typeface="-apple-system"/>
              </a:rPr>
              <a:t>）：在无监督学习中，算法只接收输入数据，而没有相应的标签。它的任务是发现数据中的模式、结构和关联，从而对数据进行聚类、降维或异常检测等。常见的无监督学习算法包括聚类算法（如</a:t>
            </a:r>
            <a:r>
              <a:rPr lang="en-US" altLang="zh-CN" b="0" i="0" dirty="0">
                <a:effectLst/>
                <a:latin typeface="-apple-system"/>
              </a:rPr>
              <a:t>K</a:t>
            </a:r>
            <a:r>
              <a:rPr lang="zh-CN" altLang="en-US" b="0" i="0" dirty="0">
                <a:effectLst/>
                <a:latin typeface="-apple-system"/>
              </a:rPr>
              <a:t>均值聚类和层次聚类）、主成分分析（</a:t>
            </a:r>
            <a:r>
              <a:rPr lang="en-US" altLang="zh-CN" b="0" i="0" dirty="0">
                <a:effectLst/>
                <a:latin typeface="-apple-system"/>
              </a:rPr>
              <a:t>PCA</a:t>
            </a:r>
            <a:r>
              <a:rPr lang="zh-CN" altLang="en-US" b="0" i="0" dirty="0">
                <a:effectLst/>
                <a:latin typeface="-apple-system"/>
              </a:rPr>
              <a:t>）和关联规则挖掘等。</a:t>
            </a:r>
          </a:p>
          <a:p>
            <a:pPr algn="l">
              <a:buFont typeface="+mj-lt"/>
              <a:buAutoNum type="arabicPeriod"/>
            </a:pPr>
            <a:r>
              <a:rPr lang="zh-CN" altLang="en-US" b="0" i="0" dirty="0">
                <a:effectLst/>
                <a:latin typeface="-apple-system"/>
              </a:rPr>
              <a:t>强化学习（</a:t>
            </a:r>
            <a:r>
              <a:rPr lang="en-US" altLang="zh-CN" b="0" i="0" dirty="0">
                <a:effectLst/>
                <a:latin typeface="-apple-system"/>
              </a:rPr>
              <a:t>Reinforcement Learning</a:t>
            </a:r>
            <a:r>
              <a:rPr lang="zh-CN" altLang="en-US" b="0" i="0" dirty="0">
                <a:effectLst/>
                <a:latin typeface="-apple-system"/>
              </a:rPr>
              <a:t>）：在强化学习中，算法通过与环境进行交互来学习最优的行为策略。算法根据当前状态采取行动，环境给予相应的奖励或惩罚，以此来调整算法的决策策略。强化学习常应用于游戏、机器人控制、自主驾驶等领域。</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5A69CE-A0D2-41D5-B815-795E44AFF5EF}" type="slidenum">
              <a:rPr lang="zh-CN" altLang="en-US" smtClean="0"/>
              <a:t>2</a:t>
            </a:fld>
            <a:endParaRPr lang="zh-CN" altLang="en-US"/>
          </a:p>
        </p:txBody>
      </p:sp>
    </p:spTree>
    <p:extLst>
      <p:ext uri="{BB962C8B-B14F-4D97-AF65-F5344CB8AC3E}">
        <p14:creationId xmlns:p14="http://schemas.microsoft.com/office/powerpoint/2010/main" val="215869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使得粒子群算法在初期具有较强的全局收敛能力，在后期具有较强的局部收敛能力。</a:t>
            </a:r>
            <a:endParaRPr lang="zh-CN" altLang="en-US" dirty="0"/>
          </a:p>
        </p:txBody>
      </p:sp>
      <p:sp>
        <p:nvSpPr>
          <p:cNvPr id="4" name="灯片编号占位符 3"/>
          <p:cNvSpPr>
            <a:spLocks noGrp="1"/>
          </p:cNvSpPr>
          <p:nvPr>
            <p:ph type="sldNum" sz="quarter" idx="5"/>
          </p:nvPr>
        </p:nvSpPr>
        <p:spPr/>
        <p:txBody>
          <a:bodyPr/>
          <a:lstStyle/>
          <a:p>
            <a:fld id="{0F5A69CE-A0D2-41D5-B815-795E44AFF5EF}" type="slidenum">
              <a:rPr lang="zh-CN" altLang="en-US" smtClean="0"/>
              <a:t>15</a:t>
            </a:fld>
            <a:endParaRPr lang="zh-CN" altLang="en-US"/>
          </a:p>
        </p:txBody>
      </p:sp>
    </p:spTree>
    <p:extLst>
      <p:ext uri="{BB962C8B-B14F-4D97-AF65-F5344CB8AC3E}">
        <p14:creationId xmlns:p14="http://schemas.microsoft.com/office/powerpoint/2010/main" val="3974613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雷克和山本维高的研究成果发表在一篇名为</a:t>
            </a:r>
            <a:r>
              <a:rPr lang="en-US" altLang="zh-CN" b="0" i="0" dirty="0">
                <a:effectLst/>
                <a:latin typeface="-apple-system"/>
              </a:rPr>
              <a:t>"Optimization of Simulated Annealing"</a:t>
            </a:r>
            <a:r>
              <a:rPr lang="zh-CN" altLang="en-US" b="0" i="0" dirty="0">
                <a:effectLst/>
                <a:latin typeface="-apple-system"/>
              </a:rPr>
              <a:t>的论文中，该论文详细描述了模拟退火算法的原理和应用。模拟退火算法由此得名，模拟了固体退火过程中温度逐渐降低的行为，并通过接受劣解的机制来跳出局部最优解，以期望找到全局最优解。</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5A69CE-A0D2-41D5-B815-795E44AFF5EF}" type="slidenum">
              <a:rPr lang="zh-CN" altLang="en-US" smtClean="0"/>
              <a:t>4</a:t>
            </a:fld>
            <a:endParaRPr lang="zh-CN" altLang="en-US"/>
          </a:p>
        </p:txBody>
      </p:sp>
    </p:spTree>
    <p:extLst>
      <p:ext uri="{BB962C8B-B14F-4D97-AF65-F5344CB8AC3E}">
        <p14:creationId xmlns:p14="http://schemas.microsoft.com/office/powerpoint/2010/main" val="1613359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这里的“一定的概率”的计算参考了金属冶炼的退火过程，这也是模拟退火算法名称的由来。将温度</a:t>
            </a:r>
            <a:r>
              <a:rPr lang="en-US" altLang="zh-CN" b="0" i="0" dirty="0">
                <a:solidFill>
                  <a:srgbClr val="121212"/>
                </a:solidFill>
                <a:effectLst/>
                <a:latin typeface="-apple-system"/>
              </a:rPr>
              <a:t>T</a:t>
            </a:r>
            <a:r>
              <a:rPr lang="zh-CN" altLang="en-US" b="0" i="0" dirty="0">
                <a:solidFill>
                  <a:srgbClr val="121212"/>
                </a:solidFill>
                <a:effectLst/>
                <a:latin typeface="-apple-system"/>
              </a:rPr>
              <a:t>当作控制参数，目标函数值</a:t>
            </a:r>
            <a:r>
              <a:rPr lang="en-US" altLang="zh-CN" dirty="0"/>
              <a:t>f</a:t>
            </a:r>
            <a:r>
              <a:rPr lang="zh-CN" altLang="en-US" b="0" i="0" dirty="0">
                <a:solidFill>
                  <a:srgbClr val="121212"/>
                </a:solidFill>
                <a:effectLst/>
                <a:latin typeface="-apple-system"/>
              </a:rPr>
              <a:t>视为内能</a:t>
            </a:r>
            <a:r>
              <a:rPr lang="en-US" altLang="zh-CN" dirty="0"/>
              <a:t>E</a:t>
            </a:r>
            <a:r>
              <a:rPr lang="zh-CN" altLang="en-US" b="0" i="0" dirty="0">
                <a:solidFill>
                  <a:srgbClr val="121212"/>
                </a:solidFill>
                <a:effectLst/>
                <a:latin typeface="-apple-system"/>
              </a:rPr>
              <a:t>，而固体在某温度</a:t>
            </a:r>
            <a:r>
              <a:rPr lang="en-US" altLang="zh-CN" dirty="0"/>
              <a:t>T</a:t>
            </a:r>
            <a:r>
              <a:rPr lang="zh-CN" altLang="en-US" b="0" i="0" dirty="0">
                <a:solidFill>
                  <a:srgbClr val="121212"/>
                </a:solidFill>
                <a:effectLst/>
                <a:latin typeface="-apple-system"/>
              </a:rPr>
              <a:t>时的一个状态对应一个解</a:t>
            </a:r>
            <a:r>
              <a:rPr lang="en-US" altLang="zh-CN" b="0" i="0" dirty="0">
                <a:solidFill>
                  <a:srgbClr val="121212"/>
                </a:solidFill>
                <a:effectLst/>
                <a:latin typeface="-apple-system"/>
              </a:rPr>
              <a:t>x</a:t>
            </a:r>
            <a:r>
              <a:rPr lang="zh-CN" altLang="en-US" b="0" i="0" dirty="0">
                <a:solidFill>
                  <a:srgbClr val="121212"/>
                </a:solidFill>
                <a:effectLst/>
                <a:latin typeface="-apple-system"/>
              </a:rPr>
              <a:t>，然后算法试图随着控制参数</a:t>
            </a:r>
            <a:r>
              <a:rPr lang="en-US" altLang="zh-CN" b="0" i="0" dirty="0">
                <a:solidFill>
                  <a:srgbClr val="121212"/>
                </a:solidFill>
                <a:effectLst/>
                <a:latin typeface="-apple-system"/>
              </a:rPr>
              <a:t>T</a:t>
            </a:r>
            <a:r>
              <a:rPr lang="zh-CN" altLang="en-US" b="0" i="0" dirty="0">
                <a:solidFill>
                  <a:srgbClr val="121212"/>
                </a:solidFill>
                <a:effectLst/>
                <a:latin typeface="-apple-system"/>
              </a:rPr>
              <a:t>的降低，使目标函数</a:t>
            </a:r>
            <a:r>
              <a:rPr lang="en-US" altLang="zh-CN" dirty="0"/>
              <a:t>f</a:t>
            </a:r>
            <a:r>
              <a:rPr lang="en-US" altLang="zh-CN" b="0" i="0" dirty="0">
                <a:solidFill>
                  <a:srgbClr val="121212"/>
                </a:solidFill>
                <a:effectLst/>
                <a:latin typeface="-apple-system"/>
              </a:rPr>
              <a:t>(</a:t>
            </a:r>
            <a:r>
              <a:rPr lang="zh-CN" altLang="en-US" b="0" i="0" dirty="0">
                <a:solidFill>
                  <a:srgbClr val="121212"/>
                </a:solidFill>
                <a:effectLst/>
                <a:latin typeface="-apple-system"/>
              </a:rPr>
              <a:t>内能</a:t>
            </a:r>
            <a:r>
              <a:rPr lang="en-US" altLang="zh-CN" dirty="0"/>
              <a:t>E</a:t>
            </a:r>
            <a:r>
              <a:rPr lang="en-US" altLang="zh-CN" b="0" i="0" dirty="0">
                <a:solidFill>
                  <a:srgbClr val="121212"/>
                </a:solidFill>
                <a:effectLst/>
                <a:latin typeface="-apple-system"/>
              </a:rPr>
              <a:t>)</a:t>
            </a:r>
            <a:r>
              <a:rPr lang="zh-CN" altLang="en-US" b="0" i="0" dirty="0">
                <a:solidFill>
                  <a:srgbClr val="121212"/>
                </a:solidFill>
                <a:effectLst/>
                <a:latin typeface="-apple-system"/>
              </a:rPr>
              <a:t>也逐渐降低，直至趋于全局最小值（退火中低温时的最低能量状态），就像金属退火过程一样。</a:t>
            </a:r>
            <a:endParaRPr lang="zh-CN" altLang="en-US" dirty="0"/>
          </a:p>
        </p:txBody>
      </p:sp>
      <p:sp>
        <p:nvSpPr>
          <p:cNvPr id="4" name="灯片编号占位符 3"/>
          <p:cNvSpPr>
            <a:spLocks noGrp="1"/>
          </p:cNvSpPr>
          <p:nvPr>
            <p:ph type="sldNum" sz="quarter" idx="5"/>
          </p:nvPr>
        </p:nvSpPr>
        <p:spPr/>
        <p:txBody>
          <a:bodyPr/>
          <a:lstStyle/>
          <a:p>
            <a:fld id="{0F5A69CE-A0D2-41D5-B815-795E44AFF5EF}" type="slidenum">
              <a:rPr lang="zh-CN" altLang="en-US" smtClean="0"/>
              <a:t>6</a:t>
            </a:fld>
            <a:endParaRPr lang="zh-CN" altLang="en-US"/>
          </a:p>
        </p:txBody>
      </p:sp>
    </p:spTree>
    <p:extLst>
      <p:ext uri="{BB962C8B-B14F-4D97-AF65-F5344CB8AC3E}">
        <p14:creationId xmlns:p14="http://schemas.microsoft.com/office/powerpoint/2010/main" val="168405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加温过程。其目的是增强粒子的热运动，使其偏离平衡位置。当温度足够高时，固体将熔为液体，从而消除系统原先存在的非均匀状态。</a:t>
            </a:r>
            <a:endParaRPr lang="en-US" altLang="zh-CN" dirty="0"/>
          </a:p>
          <a:p>
            <a:r>
              <a:rPr lang="zh-CN" altLang="en-US" dirty="0"/>
              <a:t>等温过程。对于与周围环境交换热量而温度不变的封闭系统，系统状态的自发变化总是朝自由能减少的方向进行的，当自由能达到最小时，系统达到平衡状态。</a:t>
            </a:r>
            <a:endParaRPr lang="en-US" altLang="zh-CN" dirty="0"/>
          </a:p>
          <a:p>
            <a:r>
              <a:rPr lang="zh-CN" altLang="en-US" dirty="0"/>
              <a:t>冷却过程。使粒子热运动减弱，系统能量下降，得到晶体结构。</a:t>
            </a:r>
          </a:p>
          <a:p>
            <a:endParaRPr lang="en-US" altLang="zh-CN" dirty="0"/>
          </a:p>
          <a:p>
            <a:r>
              <a:rPr lang="zh-CN" altLang="en-US" b="0" i="0" dirty="0">
                <a:solidFill>
                  <a:srgbClr val="4D4D4D"/>
                </a:solidFill>
                <a:effectLst/>
                <a:latin typeface="-apple-system"/>
              </a:rPr>
              <a:t>能量的变化就是目标函数，我们要得到的最优解就是能量最低态。其中</a:t>
            </a:r>
            <a:r>
              <a:rPr lang="en-US" altLang="zh-CN" b="0" i="0" dirty="0">
                <a:solidFill>
                  <a:srgbClr val="4D4D4D"/>
                </a:solidFill>
                <a:effectLst/>
                <a:latin typeface="-apple-system"/>
              </a:rPr>
              <a:t>Metropolis</a:t>
            </a:r>
            <a:r>
              <a:rPr lang="zh-CN" altLang="en-US" b="0" i="0" dirty="0">
                <a:solidFill>
                  <a:srgbClr val="4D4D4D"/>
                </a:solidFill>
                <a:effectLst/>
                <a:latin typeface="-apple-system"/>
              </a:rPr>
              <a:t>准则是</a:t>
            </a:r>
            <a:r>
              <a:rPr lang="en-US" altLang="zh-CN" b="0" i="0" dirty="0">
                <a:solidFill>
                  <a:srgbClr val="4D4D4D"/>
                </a:solidFill>
                <a:effectLst/>
                <a:latin typeface="-apple-system"/>
              </a:rPr>
              <a:t>SA</a:t>
            </a:r>
            <a:r>
              <a:rPr lang="zh-CN" altLang="en-US" b="0" i="0" dirty="0">
                <a:solidFill>
                  <a:srgbClr val="4D4D4D"/>
                </a:solidFill>
                <a:effectLst/>
                <a:latin typeface="-apple-system"/>
              </a:rPr>
              <a:t>算法收敛于全局最优解的关键所在，</a:t>
            </a:r>
            <a:r>
              <a:rPr lang="en-US" altLang="zh-CN" b="0" i="0" dirty="0">
                <a:solidFill>
                  <a:srgbClr val="4D4D4D"/>
                </a:solidFill>
                <a:effectLst/>
                <a:latin typeface="-apple-system"/>
              </a:rPr>
              <a:t>Metropolis</a:t>
            </a:r>
            <a:r>
              <a:rPr lang="zh-CN" altLang="en-US" b="0" i="0" dirty="0">
                <a:solidFill>
                  <a:srgbClr val="4D4D4D"/>
                </a:solidFill>
                <a:effectLst/>
                <a:latin typeface="-apple-system"/>
              </a:rPr>
              <a:t>准则以一定的概率接受恶化解，这样就使算法跳离局部最优的陷阱。</a:t>
            </a:r>
            <a:endParaRPr lang="zh-CN" altLang="en-US" dirty="0"/>
          </a:p>
        </p:txBody>
      </p:sp>
      <p:sp>
        <p:nvSpPr>
          <p:cNvPr id="4" name="灯片编号占位符 3"/>
          <p:cNvSpPr>
            <a:spLocks noGrp="1"/>
          </p:cNvSpPr>
          <p:nvPr>
            <p:ph type="sldNum" sz="quarter" idx="5"/>
          </p:nvPr>
        </p:nvSpPr>
        <p:spPr/>
        <p:txBody>
          <a:bodyPr/>
          <a:lstStyle/>
          <a:p>
            <a:fld id="{0F5A69CE-A0D2-41D5-B815-795E44AFF5EF}" type="slidenum">
              <a:rPr lang="zh-CN" altLang="en-US" smtClean="0"/>
              <a:t>7</a:t>
            </a:fld>
            <a:endParaRPr lang="zh-CN" altLang="en-US"/>
          </a:p>
        </p:txBody>
      </p:sp>
    </p:spTree>
    <p:extLst>
      <p:ext uri="{BB962C8B-B14F-4D97-AF65-F5344CB8AC3E}">
        <p14:creationId xmlns:p14="http://schemas.microsoft.com/office/powerpoint/2010/main" val="2912304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121212"/>
                </a:solidFill>
                <a:effectLst/>
                <a:latin typeface="-apple-system"/>
              </a:rPr>
              <a:t>初始点的选取对算法结果有一定的影响，最好是多次运行对结果进行综合判断。</a:t>
            </a:r>
          </a:p>
          <a:p>
            <a:pPr algn="l">
              <a:buFont typeface="Arial" panose="020B0604020202020204" pitchFamily="34" charset="0"/>
              <a:buChar char="•"/>
            </a:pPr>
            <a:r>
              <a:rPr lang="zh-CN" altLang="en-US" b="0" i="0" dirty="0">
                <a:solidFill>
                  <a:srgbClr val="121212"/>
                </a:solidFill>
                <a:effectLst/>
                <a:latin typeface="-apple-system"/>
              </a:rPr>
              <a:t>在算法运行初期，温度下降快，避免接受过多的差结果。当运行时间增加，温度下降减缓，以便于更快稳定结果。</a:t>
            </a:r>
          </a:p>
          <a:p>
            <a:pPr algn="l">
              <a:buFont typeface="Arial" panose="020B0604020202020204" pitchFamily="34" charset="0"/>
              <a:buChar char="•"/>
            </a:pPr>
            <a:r>
              <a:rPr lang="zh-CN" altLang="en-US" b="0" i="0" dirty="0">
                <a:solidFill>
                  <a:srgbClr val="121212"/>
                </a:solidFill>
                <a:effectLst/>
                <a:latin typeface="-apple-system"/>
              </a:rPr>
              <a:t>当迭代次数增加到一定次数时，结果可能已经达到稳定，但是距离算法结束还有一段时间。在设计程序时应该加入适当的输出条件，满足输出条件即可结束程序。</a:t>
            </a:r>
          </a:p>
          <a:p>
            <a:endParaRPr lang="zh-CN" altLang="en-US" dirty="0"/>
          </a:p>
        </p:txBody>
      </p:sp>
      <p:sp>
        <p:nvSpPr>
          <p:cNvPr id="4" name="灯片编号占位符 3"/>
          <p:cNvSpPr>
            <a:spLocks noGrp="1"/>
          </p:cNvSpPr>
          <p:nvPr>
            <p:ph type="sldNum" sz="quarter" idx="5"/>
          </p:nvPr>
        </p:nvSpPr>
        <p:spPr/>
        <p:txBody>
          <a:bodyPr/>
          <a:lstStyle/>
          <a:p>
            <a:fld id="{0F5A69CE-A0D2-41D5-B815-795E44AFF5EF}" type="slidenum">
              <a:rPr lang="zh-CN" altLang="en-US" smtClean="0"/>
              <a:t>8</a:t>
            </a:fld>
            <a:endParaRPr lang="zh-CN" altLang="en-US"/>
          </a:p>
        </p:txBody>
      </p:sp>
    </p:spTree>
    <p:extLst>
      <p:ext uri="{BB962C8B-B14F-4D97-AF65-F5344CB8AC3E}">
        <p14:creationId xmlns:p14="http://schemas.microsoft.com/office/powerpoint/2010/main" val="706615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用模拟退火算法几乎可以很好地完成所有优化的</a:t>
            </a:r>
            <a:r>
              <a:rPr lang="en-US" altLang="zh-CN" dirty="0"/>
              <a:t>VLSI</a:t>
            </a:r>
            <a:r>
              <a:rPr lang="zh-CN" altLang="en-US" b="0" i="0" dirty="0">
                <a:solidFill>
                  <a:srgbClr val="121212"/>
                </a:solidFill>
                <a:effectLst/>
                <a:latin typeface="-apple-system"/>
              </a:rPr>
              <a:t>设计工作。如全局布线、布板、布局和逻辑最小化等等。</a:t>
            </a:r>
            <a:endParaRPr lang="zh-CN" altLang="en-US" dirty="0"/>
          </a:p>
        </p:txBody>
      </p:sp>
      <p:sp>
        <p:nvSpPr>
          <p:cNvPr id="4" name="灯片编号占位符 3"/>
          <p:cNvSpPr>
            <a:spLocks noGrp="1"/>
          </p:cNvSpPr>
          <p:nvPr>
            <p:ph type="sldNum" sz="quarter" idx="5"/>
          </p:nvPr>
        </p:nvSpPr>
        <p:spPr/>
        <p:txBody>
          <a:bodyPr/>
          <a:lstStyle/>
          <a:p>
            <a:fld id="{0F5A69CE-A0D2-41D5-B815-795E44AFF5EF}" type="slidenum">
              <a:rPr lang="zh-CN" altLang="en-US" smtClean="0"/>
              <a:t>9</a:t>
            </a:fld>
            <a:endParaRPr lang="zh-CN" altLang="en-US"/>
          </a:p>
        </p:txBody>
      </p:sp>
    </p:spTree>
    <p:extLst>
      <p:ext uri="{BB962C8B-B14F-4D97-AF65-F5344CB8AC3E}">
        <p14:creationId xmlns:p14="http://schemas.microsoft.com/office/powerpoint/2010/main" val="3611923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FFFFFF"/>
                </a:solidFill>
                <a:effectLst/>
                <a:latin typeface="-apple-system"/>
              </a:rPr>
              <a:t>自提出以来，粒子群优化算法在解决优化问题方面取得了广泛的应用，尤其在连续优化、离散优化、多目标优化等领域。它被认为是一种简单而有效的全局优化算法，并且具有较好的收敛性和全局搜索能力。</a:t>
            </a:r>
          </a:p>
          <a:p>
            <a:endParaRPr lang="zh-CN" altLang="en-US" dirty="0"/>
          </a:p>
        </p:txBody>
      </p:sp>
      <p:sp>
        <p:nvSpPr>
          <p:cNvPr id="4" name="灯片编号占位符 3"/>
          <p:cNvSpPr>
            <a:spLocks noGrp="1"/>
          </p:cNvSpPr>
          <p:nvPr>
            <p:ph type="sldNum" sz="quarter" idx="5"/>
          </p:nvPr>
        </p:nvSpPr>
        <p:spPr/>
        <p:txBody>
          <a:bodyPr/>
          <a:lstStyle/>
          <a:p>
            <a:fld id="{0F5A69CE-A0D2-41D5-B815-795E44AFF5EF}" type="slidenum">
              <a:rPr lang="zh-CN" altLang="en-US" smtClean="0"/>
              <a:t>10</a:t>
            </a:fld>
            <a:endParaRPr lang="zh-CN" altLang="en-US"/>
          </a:p>
        </p:txBody>
      </p:sp>
    </p:spTree>
    <p:extLst>
      <p:ext uri="{BB962C8B-B14F-4D97-AF65-F5344CB8AC3E}">
        <p14:creationId xmlns:p14="http://schemas.microsoft.com/office/powerpoint/2010/main" val="2198174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FFFFFF"/>
                </a:solidFill>
                <a:effectLst/>
                <a:latin typeface="-apple-system"/>
              </a:rPr>
              <a:t>粒子群优化算法通过模拟鸟群中鸟的行为来解决优化问题。在算法中，解空间中的每个候选解被表示为一个粒子，而粒子之间通过交流信息来共同搜索最优解。粒子根据自身的历史最优解和群体中最优解的位置进行更新，并通过迭代逐渐趋近全局最优解。</a:t>
            </a:r>
          </a:p>
          <a:p>
            <a:endParaRPr lang="zh-CN" altLang="en-US" dirty="0"/>
          </a:p>
        </p:txBody>
      </p:sp>
      <p:sp>
        <p:nvSpPr>
          <p:cNvPr id="4" name="灯片编号占位符 3"/>
          <p:cNvSpPr>
            <a:spLocks noGrp="1"/>
          </p:cNvSpPr>
          <p:nvPr>
            <p:ph type="sldNum" sz="quarter" idx="5"/>
          </p:nvPr>
        </p:nvSpPr>
        <p:spPr/>
        <p:txBody>
          <a:bodyPr/>
          <a:lstStyle/>
          <a:p>
            <a:fld id="{0F5A69CE-A0D2-41D5-B815-795E44AFF5EF}" type="slidenum">
              <a:rPr lang="zh-CN" altLang="en-US" smtClean="0"/>
              <a:t>11</a:t>
            </a:fld>
            <a:endParaRPr lang="zh-CN" altLang="en-US"/>
          </a:p>
        </p:txBody>
      </p:sp>
    </p:spTree>
    <p:extLst>
      <p:ext uri="{BB962C8B-B14F-4D97-AF65-F5344CB8AC3E}">
        <p14:creationId xmlns:p14="http://schemas.microsoft.com/office/powerpoint/2010/main" val="1572635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1998</a:t>
                </a:r>
                <a:r>
                  <a:rPr lang="zh-CN" altLang="en-US" b="0" i="0" dirty="0">
                    <a:solidFill>
                      <a:srgbClr val="121212"/>
                    </a:solidFill>
                    <a:effectLst/>
                    <a:latin typeface="-apple-system"/>
                  </a:rPr>
                  <a:t>年，</a:t>
                </a:r>
                <a:r>
                  <a:rPr lang="en-US" altLang="zh-CN" b="0" i="0" dirty="0" err="1">
                    <a:solidFill>
                      <a:srgbClr val="121212"/>
                    </a:solidFill>
                    <a:effectLst/>
                    <a:latin typeface="-apple-system"/>
                  </a:rPr>
                  <a:t>Yuhui</a:t>
                </a:r>
                <a:r>
                  <a:rPr lang="en-US" altLang="zh-CN" b="0" i="0" dirty="0">
                    <a:solidFill>
                      <a:srgbClr val="121212"/>
                    </a:solidFill>
                    <a:effectLst/>
                    <a:latin typeface="-apple-system"/>
                  </a:rPr>
                  <a:t> Shi</a:t>
                </a:r>
                <a:r>
                  <a:rPr lang="zh-CN" altLang="en-US" b="0" i="0" dirty="0">
                    <a:solidFill>
                      <a:srgbClr val="121212"/>
                    </a:solidFill>
                    <a:effectLst/>
                    <a:latin typeface="-apple-system"/>
                  </a:rPr>
                  <a:t>和</a:t>
                </a:r>
                <a:r>
                  <a:rPr lang="en-US" altLang="zh-CN" b="0" i="0" dirty="0">
                    <a:solidFill>
                      <a:srgbClr val="121212"/>
                    </a:solidFill>
                    <a:effectLst/>
                    <a:latin typeface="-apple-system"/>
                  </a:rPr>
                  <a:t>Russell Eberhart</a:t>
                </a:r>
                <a:r>
                  <a:rPr lang="zh-CN" altLang="en-US" b="0" i="0" dirty="0">
                    <a:solidFill>
                      <a:srgbClr val="121212"/>
                    </a:solidFill>
                    <a:effectLst/>
                    <a:latin typeface="-apple-system"/>
                  </a:rPr>
                  <a:t>对基本粒子群算法引入了惯性权重</a:t>
                </a:r>
                <a:r>
                  <a:rPr lang="en-US" altLang="zh-CN" b="0" i="0" dirty="0">
                    <a:solidFill>
                      <a:srgbClr val="121212"/>
                    </a:solidFill>
                    <a:effectLst/>
                    <a:latin typeface="-apple-system"/>
                  </a:rPr>
                  <a:t>(inertia weight)</a:t>
                </a:r>
                <a14:m>
                  <m:oMath xmlns:m="http://schemas.openxmlformats.org/officeDocument/2006/math">
                    <m:r>
                      <a:rPr lang="en-US" altLang="zh-CN" b="0" i="0" smtClean="0">
                        <a:solidFill>
                          <a:srgbClr val="121212"/>
                        </a:solidFill>
                        <a:effectLst/>
                        <a:latin typeface="Cambria Math" panose="02040503050406030204" pitchFamily="18" charset="0"/>
                      </a:rPr>
                      <m:t> </m:t>
                    </m:r>
                    <m:r>
                      <a:rPr lang="zh-CN" altLang="en-US" b="0" i="1" smtClean="0">
                        <a:solidFill>
                          <a:srgbClr val="121212"/>
                        </a:solidFill>
                        <a:effectLst/>
                        <a:latin typeface="Cambria Math" panose="02040503050406030204" pitchFamily="18" charset="0"/>
                      </a:rPr>
                      <m:t>𝜔</m:t>
                    </m:r>
                  </m:oMath>
                </a14:m>
                <a:r>
                  <a:rPr lang="zh-CN" altLang="en-US" b="0" i="0" dirty="0">
                    <a:solidFill>
                      <a:srgbClr val="121212"/>
                    </a:solidFill>
                    <a:effectLst/>
                    <a:latin typeface="-apple-system"/>
                  </a:rPr>
                  <a:t> ，并提出动态调整惯性权重以平衡收敛的全局性和收敛速度，该算法被称为标准</a:t>
                </a:r>
                <a:r>
                  <a:rPr lang="en-US" altLang="zh-CN" b="0" i="0" dirty="0">
                    <a:solidFill>
                      <a:srgbClr val="121212"/>
                    </a:solidFill>
                    <a:effectLst/>
                    <a:latin typeface="-apple-system"/>
                  </a:rPr>
                  <a:t>PSO</a:t>
                </a:r>
                <a:r>
                  <a:rPr lang="zh-CN" altLang="en-US" b="0" i="0" dirty="0">
                    <a:solidFill>
                      <a:srgbClr val="121212"/>
                    </a:solidFill>
                    <a:effectLst/>
                    <a:latin typeface="-apple-system"/>
                  </a:rPr>
                  <a:t>算法</a:t>
                </a:r>
                <a:endParaRPr lang="zh-CN" altLang="en-US" dirty="0"/>
              </a:p>
            </p:txBody>
          </p:sp>
        </mc:Choice>
        <mc:Fallback xmlns="">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1998</a:t>
                </a:r>
                <a:r>
                  <a:rPr lang="zh-CN" altLang="en-US" b="0" i="0" dirty="0">
                    <a:solidFill>
                      <a:srgbClr val="121212"/>
                    </a:solidFill>
                    <a:effectLst/>
                    <a:latin typeface="-apple-system"/>
                  </a:rPr>
                  <a:t>年，</a:t>
                </a:r>
                <a:r>
                  <a:rPr lang="en-US" altLang="zh-CN" b="0" i="0" dirty="0" err="1">
                    <a:solidFill>
                      <a:srgbClr val="121212"/>
                    </a:solidFill>
                    <a:effectLst/>
                    <a:latin typeface="-apple-system"/>
                  </a:rPr>
                  <a:t>Yuhui</a:t>
                </a:r>
                <a:r>
                  <a:rPr lang="en-US" altLang="zh-CN" b="0" i="0" dirty="0">
                    <a:solidFill>
                      <a:srgbClr val="121212"/>
                    </a:solidFill>
                    <a:effectLst/>
                    <a:latin typeface="-apple-system"/>
                  </a:rPr>
                  <a:t> Shi</a:t>
                </a:r>
                <a:r>
                  <a:rPr lang="zh-CN" altLang="en-US" b="0" i="0" dirty="0">
                    <a:solidFill>
                      <a:srgbClr val="121212"/>
                    </a:solidFill>
                    <a:effectLst/>
                    <a:latin typeface="-apple-system"/>
                  </a:rPr>
                  <a:t>和</a:t>
                </a:r>
                <a:r>
                  <a:rPr lang="en-US" altLang="zh-CN" b="0" i="0" dirty="0">
                    <a:solidFill>
                      <a:srgbClr val="121212"/>
                    </a:solidFill>
                    <a:effectLst/>
                    <a:latin typeface="-apple-system"/>
                  </a:rPr>
                  <a:t>Russell Eberhart</a:t>
                </a:r>
                <a:r>
                  <a:rPr lang="zh-CN" altLang="en-US" b="0" i="0" dirty="0">
                    <a:solidFill>
                      <a:srgbClr val="121212"/>
                    </a:solidFill>
                    <a:effectLst/>
                    <a:latin typeface="-apple-system"/>
                  </a:rPr>
                  <a:t>对基本粒子群算法引入了惯性权重</a:t>
                </a:r>
                <a:r>
                  <a:rPr lang="en-US" altLang="zh-CN" b="0" i="0" dirty="0">
                    <a:solidFill>
                      <a:srgbClr val="121212"/>
                    </a:solidFill>
                    <a:effectLst/>
                    <a:latin typeface="-apple-system"/>
                  </a:rPr>
                  <a:t>(inertia weight)</a:t>
                </a:r>
                <a:r>
                  <a:rPr lang="en-US" altLang="zh-CN" b="0" i="0">
                    <a:solidFill>
                      <a:srgbClr val="121212"/>
                    </a:solidFill>
                    <a:effectLst/>
                    <a:latin typeface="Cambria Math" panose="02040503050406030204" pitchFamily="18" charset="0"/>
                  </a:rPr>
                  <a:t> </a:t>
                </a:r>
                <a:r>
                  <a:rPr lang="zh-CN" altLang="en-US" b="0" i="0">
                    <a:solidFill>
                      <a:srgbClr val="121212"/>
                    </a:solidFill>
                    <a:effectLst/>
                    <a:latin typeface="Cambria Math" panose="02040503050406030204" pitchFamily="18" charset="0"/>
                  </a:rPr>
                  <a:t>𝜔</a:t>
                </a:r>
                <a:r>
                  <a:rPr lang="zh-CN" altLang="en-US" b="0" i="0" dirty="0">
                    <a:solidFill>
                      <a:srgbClr val="121212"/>
                    </a:solidFill>
                    <a:effectLst/>
                    <a:latin typeface="-apple-system"/>
                  </a:rPr>
                  <a:t> ，并提出动态调整惯性权重以平衡收敛的全局性和收敛速度，该算法被称为标准</a:t>
                </a:r>
                <a:r>
                  <a:rPr lang="en-US" altLang="zh-CN" b="0" i="0" dirty="0">
                    <a:solidFill>
                      <a:srgbClr val="121212"/>
                    </a:solidFill>
                    <a:effectLst/>
                    <a:latin typeface="-apple-system"/>
                  </a:rPr>
                  <a:t>PSO</a:t>
                </a:r>
                <a:r>
                  <a:rPr lang="zh-CN" altLang="en-US" b="0" i="0" dirty="0">
                    <a:solidFill>
                      <a:srgbClr val="121212"/>
                    </a:solidFill>
                    <a:effectLst/>
                    <a:latin typeface="-apple-system"/>
                  </a:rPr>
                  <a:t>算法</a:t>
                </a:r>
                <a:endParaRPr lang="zh-CN" altLang="en-US" dirty="0"/>
              </a:p>
            </p:txBody>
          </p:sp>
        </mc:Fallback>
      </mc:AlternateContent>
      <p:sp>
        <p:nvSpPr>
          <p:cNvPr id="4" name="灯片编号占位符 3"/>
          <p:cNvSpPr>
            <a:spLocks noGrp="1"/>
          </p:cNvSpPr>
          <p:nvPr>
            <p:ph type="sldNum" sz="quarter" idx="5"/>
          </p:nvPr>
        </p:nvSpPr>
        <p:spPr/>
        <p:txBody>
          <a:bodyPr/>
          <a:lstStyle/>
          <a:p>
            <a:fld id="{0F5A69CE-A0D2-41D5-B815-795E44AFF5EF}" type="slidenum">
              <a:rPr lang="zh-CN" altLang="en-US" smtClean="0"/>
              <a:t>14</a:t>
            </a:fld>
            <a:endParaRPr lang="zh-CN" altLang="en-US"/>
          </a:p>
        </p:txBody>
      </p:sp>
    </p:spTree>
    <p:extLst>
      <p:ext uri="{BB962C8B-B14F-4D97-AF65-F5344CB8AC3E}">
        <p14:creationId xmlns:p14="http://schemas.microsoft.com/office/powerpoint/2010/main" val="3535733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5BC9F-8860-45C1-921D-41E212B0D14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AEAFC15-68AD-4EB2-BC6D-BD6C02CAB5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2F1E285-7284-4DBC-A989-BF8F73154712}"/>
              </a:ext>
            </a:extLst>
          </p:cNvPr>
          <p:cNvSpPr>
            <a:spLocks noGrp="1"/>
          </p:cNvSpPr>
          <p:nvPr>
            <p:ph type="dt" sz="half" idx="10"/>
          </p:nvPr>
        </p:nvSpPr>
        <p:spPr/>
        <p:txBody>
          <a:bodyPr/>
          <a:lstStyle/>
          <a:p>
            <a:fld id="{F98EF283-535B-4019-A4E4-134147123014}"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7B80C91F-618A-42FA-9234-D018239987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DB7C1C-7C5F-4448-9EEA-3AAC15021936}"/>
              </a:ext>
            </a:extLst>
          </p:cNvPr>
          <p:cNvSpPr>
            <a:spLocks noGrp="1"/>
          </p:cNvSpPr>
          <p:nvPr>
            <p:ph type="sldNum" sz="quarter" idx="12"/>
          </p:nvPr>
        </p:nvSpPr>
        <p:spPr/>
        <p:txBody>
          <a:bodyPr/>
          <a:lstStyle/>
          <a:p>
            <a:fld id="{F8BC8F02-760E-494F-AF3E-53901AD92159}" type="slidenum">
              <a:rPr lang="zh-CN" altLang="en-US" smtClean="0"/>
              <a:t>‹#›</a:t>
            </a:fld>
            <a:endParaRPr lang="zh-CN" altLang="en-US"/>
          </a:p>
        </p:txBody>
      </p:sp>
    </p:spTree>
    <p:extLst>
      <p:ext uri="{BB962C8B-B14F-4D97-AF65-F5344CB8AC3E}">
        <p14:creationId xmlns:p14="http://schemas.microsoft.com/office/powerpoint/2010/main" val="412426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1380A-0017-4968-8718-805F3075C6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BEDA2A0-A113-4928-9A2B-84FFEBE638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FBEF23-1DEF-46D5-9AD8-60F4C84D8295}"/>
              </a:ext>
            </a:extLst>
          </p:cNvPr>
          <p:cNvSpPr>
            <a:spLocks noGrp="1"/>
          </p:cNvSpPr>
          <p:nvPr>
            <p:ph type="dt" sz="half" idx="10"/>
          </p:nvPr>
        </p:nvSpPr>
        <p:spPr/>
        <p:txBody>
          <a:bodyPr/>
          <a:lstStyle/>
          <a:p>
            <a:fld id="{F98EF283-535B-4019-A4E4-134147123014}"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1ED5A604-B7E4-463A-A2CD-A781879454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3ECD08-CCDF-4744-BA20-E37D52E23274}"/>
              </a:ext>
            </a:extLst>
          </p:cNvPr>
          <p:cNvSpPr>
            <a:spLocks noGrp="1"/>
          </p:cNvSpPr>
          <p:nvPr>
            <p:ph type="sldNum" sz="quarter" idx="12"/>
          </p:nvPr>
        </p:nvSpPr>
        <p:spPr/>
        <p:txBody>
          <a:bodyPr/>
          <a:lstStyle/>
          <a:p>
            <a:fld id="{F8BC8F02-760E-494F-AF3E-53901AD92159}" type="slidenum">
              <a:rPr lang="zh-CN" altLang="en-US" smtClean="0"/>
              <a:t>‹#›</a:t>
            </a:fld>
            <a:endParaRPr lang="zh-CN" altLang="en-US"/>
          </a:p>
        </p:txBody>
      </p:sp>
    </p:spTree>
    <p:extLst>
      <p:ext uri="{BB962C8B-B14F-4D97-AF65-F5344CB8AC3E}">
        <p14:creationId xmlns:p14="http://schemas.microsoft.com/office/powerpoint/2010/main" val="411676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FA26543-DF15-45CE-93F7-102F9CE891D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54DE343-C140-414E-B4C7-ADB6CA38610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B912B7-ED5F-47DD-BA60-E869FE271183}"/>
              </a:ext>
            </a:extLst>
          </p:cNvPr>
          <p:cNvSpPr>
            <a:spLocks noGrp="1"/>
          </p:cNvSpPr>
          <p:nvPr>
            <p:ph type="dt" sz="half" idx="10"/>
          </p:nvPr>
        </p:nvSpPr>
        <p:spPr/>
        <p:txBody>
          <a:bodyPr/>
          <a:lstStyle/>
          <a:p>
            <a:fld id="{F98EF283-535B-4019-A4E4-134147123014}"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05233611-260F-4C63-BC36-44F893B7CB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426643-5040-4AC2-BEE1-286F73E48A1E}"/>
              </a:ext>
            </a:extLst>
          </p:cNvPr>
          <p:cNvSpPr>
            <a:spLocks noGrp="1"/>
          </p:cNvSpPr>
          <p:nvPr>
            <p:ph type="sldNum" sz="quarter" idx="12"/>
          </p:nvPr>
        </p:nvSpPr>
        <p:spPr/>
        <p:txBody>
          <a:bodyPr/>
          <a:lstStyle/>
          <a:p>
            <a:fld id="{F8BC8F02-760E-494F-AF3E-53901AD92159}" type="slidenum">
              <a:rPr lang="zh-CN" altLang="en-US" smtClean="0"/>
              <a:t>‹#›</a:t>
            </a:fld>
            <a:endParaRPr lang="zh-CN" altLang="en-US"/>
          </a:p>
        </p:txBody>
      </p:sp>
    </p:spTree>
    <p:extLst>
      <p:ext uri="{BB962C8B-B14F-4D97-AF65-F5344CB8AC3E}">
        <p14:creationId xmlns:p14="http://schemas.microsoft.com/office/powerpoint/2010/main" val="260111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372A3-129A-4F08-8A60-AF40A3DDFD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421E90-6360-439B-8973-B5B1C621329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502FB5-8E7B-46E5-8563-02DE3000D74B}"/>
              </a:ext>
            </a:extLst>
          </p:cNvPr>
          <p:cNvSpPr>
            <a:spLocks noGrp="1"/>
          </p:cNvSpPr>
          <p:nvPr>
            <p:ph type="dt" sz="half" idx="10"/>
          </p:nvPr>
        </p:nvSpPr>
        <p:spPr/>
        <p:txBody>
          <a:bodyPr/>
          <a:lstStyle/>
          <a:p>
            <a:fld id="{F98EF283-535B-4019-A4E4-134147123014}"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96BE6E37-D78B-4B36-A3F8-978D8DEBA2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6E0F73-6D7D-4A40-A9A8-89986B7881EC}"/>
              </a:ext>
            </a:extLst>
          </p:cNvPr>
          <p:cNvSpPr>
            <a:spLocks noGrp="1"/>
          </p:cNvSpPr>
          <p:nvPr>
            <p:ph type="sldNum" sz="quarter" idx="12"/>
          </p:nvPr>
        </p:nvSpPr>
        <p:spPr/>
        <p:txBody>
          <a:bodyPr/>
          <a:lstStyle/>
          <a:p>
            <a:fld id="{F8BC8F02-760E-494F-AF3E-53901AD92159}" type="slidenum">
              <a:rPr lang="zh-CN" altLang="en-US" smtClean="0"/>
              <a:t>‹#›</a:t>
            </a:fld>
            <a:endParaRPr lang="zh-CN" altLang="en-US"/>
          </a:p>
        </p:txBody>
      </p:sp>
    </p:spTree>
    <p:extLst>
      <p:ext uri="{BB962C8B-B14F-4D97-AF65-F5344CB8AC3E}">
        <p14:creationId xmlns:p14="http://schemas.microsoft.com/office/powerpoint/2010/main" val="403869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D219A-1AB3-4363-872C-8952FE11F36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948A7BA-7930-4649-B811-EF07DF074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72F6E50-93E6-437C-8320-BE847590101D}"/>
              </a:ext>
            </a:extLst>
          </p:cNvPr>
          <p:cNvSpPr>
            <a:spLocks noGrp="1"/>
          </p:cNvSpPr>
          <p:nvPr>
            <p:ph type="dt" sz="half" idx="10"/>
          </p:nvPr>
        </p:nvSpPr>
        <p:spPr/>
        <p:txBody>
          <a:bodyPr/>
          <a:lstStyle/>
          <a:p>
            <a:fld id="{F98EF283-535B-4019-A4E4-134147123014}"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6DF0E577-5D30-4637-B8B0-5AEBA74984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E3CA1A-976F-49D7-9163-B54B8C915E66}"/>
              </a:ext>
            </a:extLst>
          </p:cNvPr>
          <p:cNvSpPr>
            <a:spLocks noGrp="1"/>
          </p:cNvSpPr>
          <p:nvPr>
            <p:ph type="sldNum" sz="quarter" idx="12"/>
          </p:nvPr>
        </p:nvSpPr>
        <p:spPr/>
        <p:txBody>
          <a:bodyPr/>
          <a:lstStyle/>
          <a:p>
            <a:fld id="{F8BC8F02-760E-494F-AF3E-53901AD92159}" type="slidenum">
              <a:rPr lang="zh-CN" altLang="en-US" smtClean="0"/>
              <a:t>‹#›</a:t>
            </a:fld>
            <a:endParaRPr lang="zh-CN" altLang="en-US"/>
          </a:p>
        </p:txBody>
      </p:sp>
    </p:spTree>
    <p:extLst>
      <p:ext uri="{BB962C8B-B14F-4D97-AF65-F5344CB8AC3E}">
        <p14:creationId xmlns:p14="http://schemas.microsoft.com/office/powerpoint/2010/main" val="277446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32D6D-5745-4FDF-AF77-2BF2A2DAEE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074ADF-2FA4-4FB1-A5EE-327F3E8336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E648A00-3FD1-494F-80BE-EA12713AC61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5A0628F-BF95-4256-9711-B9EFE26FE619}"/>
              </a:ext>
            </a:extLst>
          </p:cNvPr>
          <p:cNvSpPr>
            <a:spLocks noGrp="1"/>
          </p:cNvSpPr>
          <p:nvPr>
            <p:ph type="dt" sz="half" idx="10"/>
          </p:nvPr>
        </p:nvSpPr>
        <p:spPr/>
        <p:txBody>
          <a:bodyPr/>
          <a:lstStyle/>
          <a:p>
            <a:fld id="{F98EF283-535B-4019-A4E4-134147123014}" type="datetimeFigureOut">
              <a:rPr lang="zh-CN" altLang="en-US" smtClean="0"/>
              <a:t>2023/10/9</a:t>
            </a:fld>
            <a:endParaRPr lang="zh-CN" altLang="en-US"/>
          </a:p>
        </p:txBody>
      </p:sp>
      <p:sp>
        <p:nvSpPr>
          <p:cNvPr id="6" name="页脚占位符 5">
            <a:extLst>
              <a:ext uri="{FF2B5EF4-FFF2-40B4-BE49-F238E27FC236}">
                <a16:creationId xmlns:a16="http://schemas.microsoft.com/office/drawing/2014/main" id="{9AD97526-C0C1-498A-A863-4ABFE2F67E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CDA976-8473-4332-9DD9-C8085DDF58BF}"/>
              </a:ext>
            </a:extLst>
          </p:cNvPr>
          <p:cNvSpPr>
            <a:spLocks noGrp="1"/>
          </p:cNvSpPr>
          <p:nvPr>
            <p:ph type="sldNum" sz="quarter" idx="12"/>
          </p:nvPr>
        </p:nvSpPr>
        <p:spPr/>
        <p:txBody>
          <a:bodyPr/>
          <a:lstStyle/>
          <a:p>
            <a:fld id="{F8BC8F02-760E-494F-AF3E-53901AD92159}" type="slidenum">
              <a:rPr lang="zh-CN" altLang="en-US" smtClean="0"/>
              <a:t>‹#›</a:t>
            </a:fld>
            <a:endParaRPr lang="zh-CN" altLang="en-US"/>
          </a:p>
        </p:txBody>
      </p:sp>
    </p:spTree>
    <p:extLst>
      <p:ext uri="{BB962C8B-B14F-4D97-AF65-F5344CB8AC3E}">
        <p14:creationId xmlns:p14="http://schemas.microsoft.com/office/powerpoint/2010/main" val="280966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9E192-A92C-435D-B1F4-120B7CF293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1BC3ECB-6750-408B-91AB-45770B60C4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351E865-0DA2-4CB3-B67A-E974DAE4902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D2B56F9-1852-4640-97C2-ABC7E884E6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23BC27-7E33-4CD4-BC7E-056290405DB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F8476D3-661A-452A-A00C-E73F6026CEC6}"/>
              </a:ext>
            </a:extLst>
          </p:cNvPr>
          <p:cNvSpPr>
            <a:spLocks noGrp="1"/>
          </p:cNvSpPr>
          <p:nvPr>
            <p:ph type="dt" sz="half" idx="10"/>
          </p:nvPr>
        </p:nvSpPr>
        <p:spPr/>
        <p:txBody>
          <a:bodyPr/>
          <a:lstStyle/>
          <a:p>
            <a:fld id="{F98EF283-535B-4019-A4E4-134147123014}" type="datetimeFigureOut">
              <a:rPr lang="zh-CN" altLang="en-US" smtClean="0"/>
              <a:t>2023/10/9</a:t>
            </a:fld>
            <a:endParaRPr lang="zh-CN" altLang="en-US"/>
          </a:p>
        </p:txBody>
      </p:sp>
      <p:sp>
        <p:nvSpPr>
          <p:cNvPr id="8" name="页脚占位符 7">
            <a:extLst>
              <a:ext uri="{FF2B5EF4-FFF2-40B4-BE49-F238E27FC236}">
                <a16:creationId xmlns:a16="http://schemas.microsoft.com/office/drawing/2014/main" id="{F03FA718-769F-4821-A4BF-D68D90D1181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92B9A5C-F9D8-4CBE-96E2-AAAAE2761317}"/>
              </a:ext>
            </a:extLst>
          </p:cNvPr>
          <p:cNvSpPr>
            <a:spLocks noGrp="1"/>
          </p:cNvSpPr>
          <p:nvPr>
            <p:ph type="sldNum" sz="quarter" idx="12"/>
          </p:nvPr>
        </p:nvSpPr>
        <p:spPr/>
        <p:txBody>
          <a:bodyPr/>
          <a:lstStyle/>
          <a:p>
            <a:fld id="{F8BC8F02-760E-494F-AF3E-53901AD92159}" type="slidenum">
              <a:rPr lang="zh-CN" altLang="en-US" smtClean="0"/>
              <a:t>‹#›</a:t>
            </a:fld>
            <a:endParaRPr lang="zh-CN" altLang="en-US"/>
          </a:p>
        </p:txBody>
      </p:sp>
    </p:spTree>
    <p:extLst>
      <p:ext uri="{BB962C8B-B14F-4D97-AF65-F5344CB8AC3E}">
        <p14:creationId xmlns:p14="http://schemas.microsoft.com/office/powerpoint/2010/main" val="1545780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83685-2D84-4E13-8471-87C7C161252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A94A08-C75F-480F-BFBC-5E39601D5359}"/>
              </a:ext>
            </a:extLst>
          </p:cNvPr>
          <p:cNvSpPr>
            <a:spLocks noGrp="1"/>
          </p:cNvSpPr>
          <p:nvPr>
            <p:ph type="dt" sz="half" idx="10"/>
          </p:nvPr>
        </p:nvSpPr>
        <p:spPr/>
        <p:txBody>
          <a:bodyPr/>
          <a:lstStyle/>
          <a:p>
            <a:fld id="{F98EF283-535B-4019-A4E4-134147123014}" type="datetimeFigureOut">
              <a:rPr lang="zh-CN" altLang="en-US" smtClean="0"/>
              <a:t>2023/10/9</a:t>
            </a:fld>
            <a:endParaRPr lang="zh-CN" altLang="en-US"/>
          </a:p>
        </p:txBody>
      </p:sp>
      <p:sp>
        <p:nvSpPr>
          <p:cNvPr id="4" name="页脚占位符 3">
            <a:extLst>
              <a:ext uri="{FF2B5EF4-FFF2-40B4-BE49-F238E27FC236}">
                <a16:creationId xmlns:a16="http://schemas.microsoft.com/office/drawing/2014/main" id="{7C41CC98-4A78-4B63-B95B-F5D8C54CFB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B0A5900-B204-4CD4-8A49-88A36A2E86C8}"/>
              </a:ext>
            </a:extLst>
          </p:cNvPr>
          <p:cNvSpPr>
            <a:spLocks noGrp="1"/>
          </p:cNvSpPr>
          <p:nvPr>
            <p:ph type="sldNum" sz="quarter" idx="12"/>
          </p:nvPr>
        </p:nvSpPr>
        <p:spPr/>
        <p:txBody>
          <a:bodyPr/>
          <a:lstStyle/>
          <a:p>
            <a:fld id="{F8BC8F02-760E-494F-AF3E-53901AD92159}" type="slidenum">
              <a:rPr lang="zh-CN" altLang="en-US" smtClean="0"/>
              <a:t>‹#›</a:t>
            </a:fld>
            <a:endParaRPr lang="zh-CN" altLang="en-US"/>
          </a:p>
        </p:txBody>
      </p:sp>
    </p:spTree>
    <p:extLst>
      <p:ext uri="{BB962C8B-B14F-4D97-AF65-F5344CB8AC3E}">
        <p14:creationId xmlns:p14="http://schemas.microsoft.com/office/powerpoint/2010/main" val="347832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33CAF1-16EB-4072-82DF-CB16E6929ED5}"/>
              </a:ext>
            </a:extLst>
          </p:cNvPr>
          <p:cNvSpPr>
            <a:spLocks noGrp="1"/>
          </p:cNvSpPr>
          <p:nvPr>
            <p:ph type="dt" sz="half" idx="10"/>
          </p:nvPr>
        </p:nvSpPr>
        <p:spPr/>
        <p:txBody>
          <a:bodyPr/>
          <a:lstStyle/>
          <a:p>
            <a:fld id="{F98EF283-535B-4019-A4E4-134147123014}" type="datetimeFigureOut">
              <a:rPr lang="zh-CN" altLang="en-US" smtClean="0"/>
              <a:t>2023/10/9</a:t>
            </a:fld>
            <a:endParaRPr lang="zh-CN" altLang="en-US"/>
          </a:p>
        </p:txBody>
      </p:sp>
      <p:sp>
        <p:nvSpPr>
          <p:cNvPr id="3" name="页脚占位符 2">
            <a:extLst>
              <a:ext uri="{FF2B5EF4-FFF2-40B4-BE49-F238E27FC236}">
                <a16:creationId xmlns:a16="http://schemas.microsoft.com/office/drawing/2014/main" id="{BC59992D-93FF-49E1-900F-F7F2950A27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59F6BA-DD7C-41F3-B7EE-ADEF1E0832D5}"/>
              </a:ext>
            </a:extLst>
          </p:cNvPr>
          <p:cNvSpPr>
            <a:spLocks noGrp="1"/>
          </p:cNvSpPr>
          <p:nvPr>
            <p:ph type="sldNum" sz="quarter" idx="12"/>
          </p:nvPr>
        </p:nvSpPr>
        <p:spPr/>
        <p:txBody>
          <a:bodyPr/>
          <a:lstStyle/>
          <a:p>
            <a:fld id="{F8BC8F02-760E-494F-AF3E-53901AD92159}" type="slidenum">
              <a:rPr lang="zh-CN" altLang="en-US" smtClean="0"/>
              <a:t>‹#›</a:t>
            </a:fld>
            <a:endParaRPr lang="zh-CN" altLang="en-US"/>
          </a:p>
        </p:txBody>
      </p:sp>
    </p:spTree>
    <p:extLst>
      <p:ext uri="{BB962C8B-B14F-4D97-AF65-F5344CB8AC3E}">
        <p14:creationId xmlns:p14="http://schemas.microsoft.com/office/powerpoint/2010/main" val="394356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EE37A-A40A-4662-98EC-642123BFF8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6D761D-7941-40EC-84A3-B195972218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87C2B4D-D8BE-4074-B467-3871C83EB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12E7B1-BAC2-466F-B2C6-9F2C9E4FAA1B}"/>
              </a:ext>
            </a:extLst>
          </p:cNvPr>
          <p:cNvSpPr>
            <a:spLocks noGrp="1"/>
          </p:cNvSpPr>
          <p:nvPr>
            <p:ph type="dt" sz="half" idx="10"/>
          </p:nvPr>
        </p:nvSpPr>
        <p:spPr/>
        <p:txBody>
          <a:bodyPr/>
          <a:lstStyle/>
          <a:p>
            <a:fld id="{F98EF283-535B-4019-A4E4-134147123014}" type="datetimeFigureOut">
              <a:rPr lang="zh-CN" altLang="en-US" smtClean="0"/>
              <a:t>2023/10/9</a:t>
            </a:fld>
            <a:endParaRPr lang="zh-CN" altLang="en-US"/>
          </a:p>
        </p:txBody>
      </p:sp>
      <p:sp>
        <p:nvSpPr>
          <p:cNvPr id="6" name="页脚占位符 5">
            <a:extLst>
              <a:ext uri="{FF2B5EF4-FFF2-40B4-BE49-F238E27FC236}">
                <a16:creationId xmlns:a16="http://schemas.microsoft.com/office/drawing/2014/main" id="{AB127F99-2477-4B83-80F6-C489274840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B68486-1C8C-406E-ABF2-E00A0DE45BEB}"/>
              </a:ext>
            </a:extLst>
          </p:cNvPr>
          <p:cNvSpPr>
            <a:spLocks noGrp="1"/>
          </p:cNvSpPr>
          <p:nvPr>
            <p:ph type="sldNum" sz="quarter" idx="12"/>
          </p:nvPr>
        </p:nvSpPr>
        <p:spPr/>
        <p:txBody>
          <a:bodyPr/>
          <a:lstStyle/>
          <a:p>
            <a:fld id="{F8BC8F02-760E-494F-AF3E-53901AD92159}" type="slidenum">
              <a:rPr lang="zh-CN" altLang="en-US" smtClean="0"/>
              <a:t>‹#›</a:t>
            </a:fld>
            <a:endParaRPr lang="zh-CN" altLang="en-US"/>
          </a:p>
        </p:txBody>
      </p:sp>
    </p:spTree>
    <p:extLst>
      <p:ext uri="{BB962C8B-B14F-4D97-AF65-F5344CB8AC3E}">
        <p14:creationId xmlns:p14="http://schemas.microsoft.com/office/powerpoint/2010/main" val="2017076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1A1A5-FFED-465D-9001-AC3C4F8054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DEFAB47-3349-4332-BB65-5D0D52C286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8CA1D5F-5B7E-4170-9C29-8E762A290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0059A8-425D-48F8-BB9E-FF1AD9C2C231}"/>
              </a:ext>
            </a:extLst>
          </p:cNvPr>
          <p:cNvSpPr>
            <a:spLocks noGrp="1"/>
          </p:cNvSpPr>
          <p:nvPr>
            <p:ph type="dt" sz="half" idx="10"/>
          </p:nvPr>
        </p:nvSpPr>
        <p:spPr/>
        <p:txBody>
          <a:bodyPr/>
          <a:lstStyle/>
          <a:p>
            <a:fld id="{F98EF283-535B-4019-A4E4-134147123014}" type="datetimeFigureOut">
              <a:rPr lang="zh-CN" altLang="en-US" smtClean="0"/>
              <a:t>2023/10/9</a:t>
            </a:fld>
            <a:endParaRPr lang="zh-CN" altLang="en-US"/>
          </a:p>
        </p:txBody>
      </p:sp>
      <p:sp>
        <p:nvSpPr>
          <p:cNvPr id="6" name="页脚占位符 5">
            <a:extLst>
              <a:ext uri="{FF2B5EF4-FFF2-40B4-BE49-F238E27FC236}">
                <a16:creationId xmlns:a16="http://schemas.microsoft.com/office/drawing/2014/main" id="{C1E49A07-FEF8-4E3C-8375-88ABEB840C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B867BD-E17E-4E80-950D-378BC48234A5}"/>
              </a:ext>
            </a:extLst>
          </p:cNvPr>
          <p:cNvSpPr>
            <a:spLocks noGrp="1"/>
          </p:cNvSpPr>
          <p:nvPr>
            <p:ph type="sldNum" sz="quarter" idx="12"/>
          </p:nvPr>
        </p:nvSpPr>
        <p:spPr/>
        <p:txBody>
          <a:bodyPr/>
          <a:lstStyle/>
          <a:p>
            <a:fld id="{F8BC8F02-760E-494F-AF3E-53901AD92159}" type="slidenum">
              <a:rPr lang="zh-CN" altLang="en-US" smtClean="0"/>
              <a:t>‹#›</a:t>
            </a:fld>
            <a:endParaRPr lang="zh-CN" altLang="en-US"/>
          </a:p>
        </p:txBody>
      </p:sp>
    </p:spTree>
    <p:extLst>
      <p:ext uri="{BB962C8B-B14F-4D97-AF65-F5344CB8AC3E}">
        <p14:creationId xmlns:p14="http://schemas.microsoft.com/office/powerpoint/2010/main" val="425050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79E586-10F9-4F16-B99E-0DA58D4A8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57CC628-4F34-46E4-935F-0509E5ADE6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6440AC-6FDC-440E-9739-6B3F70CAC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EF283-535B-4019-A4E4-134147123014}"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9240D2EC-48A1-424A-997C-E1EDB2257E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188B70-D3AA-4A23-8F29-4717F6FA9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C8F02-760E-494F-AF3E-53901AD92159}" type="slidenum">
              <a:rPr lang="zh-CN" altLang="en-US" smtClean="0"/>
              <a:t>‹#›</a:t>
            </a:fld>
            <a:endParaRPr lang="zh-CN" altLang="en-US"/>
          </a:p>
        </p:txBody>
      </p:sp>
    </p:spTree>
    <p:extLst>
      <p:ext uri="{BB962C8B-B14F-4D97-AF65-F5344CB8AC3E}">
        <p14:creationId xmlns:p14="http://schemas.microsoft.com/office/powerpoint/2010/main" val="770110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zhuanlan.zhihu.com/p/346355572#ref_3"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DCBA4-8945-43D7-9C92-DE5116F61467}"/>
              </a:ext>
            </a:extLst>
          </p:cNvPr>
          <p:cNvSpPr>
            <a:spLocks noGrp="1"/>
          </p:cNvSpPr>
          <p:nvPr>
            <p:ph type="ctrTitle"/>
          </p:nvPr>
        </p:nvSpPr>
        <p:spPr/>
        <p:txBody>
          <a:bodyPr/>
          <a:lstStyle/>
          <a:p>
            <a:r>
              <a:rPr lang="en-US" altLang="zh-CN" dirty="0"/>
              <a:t>Lesson 04</a:t>
            </a:r>
            <a:endParaRPr lang="zh-CN" altLang="en-US" dirty="0"/>
          </a:p>
        </p:txBody>
      </p:sp>
      <p:sp>
        <p:nvSpPr>
          <p:cNvPr id="3" name="副标题 2">
            <a:extLst>
              <a:ext uri="{FF2B5EF4-FFF2-40B4-BE49-F238E27FC236}">
                <a16:creationId xmlns:a16="http://schemas.microsoft.com/office/drawing/2014/main" id="{F6BAE2ED-A0FB-4869-A2CE-99511DF8502F}"/>
              </a:ext>
            </a:extLst>
          </p:cNvPr>
          <p:cNvSpPr>
            <a:spLocks noGrp="1"/>
          </p:cNvSpPr>
          <p:nvPr>
            <p:ph type="subTitle" idx="1"/>
          </p:nvPr>
        </p:nvSpPr>
        <p:spPr/>
        <p:txBody>
          <a:bodyPr/>
          <a:lstStyle/>
          <a:p>
            <a:r>
              <a:rPr lang="en-US" altLang="zh-CN" dirty="0"/>
              <a:t>A1pha Liu</a:t>
            </a:r>
            <a:endParaRPr lang="zh-CN" altLang="en-US" dirty="0"/>
          </a:p>
        </p:txBody>
      </p:sp>
    </p:spTree>
    <p:extLst>
      <p:ext uri="{BB962C8B-B14F-4D97-AF65-F5344CB8AC3E}">
        <p14:creationId xmlns:p14="http://schemas.microsoft.com/office/powerpoint/2010/main" val="189769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0BCBB-3C80-45CD-946C-F78A458F0948}"/>
              </a:ext>
            </a:extLst>
          </p:cNvPr>
          <p:cNvSpPr>
            <a:spLocks noGrp="1"/>
          </p:cNvSpPr>
          <p:nvPr>
            <p:ph type="title"/>
          </p:nvPr>
        </p:nvSpPr>
        <p:spPr>
          <a:xfrm>
            <a:off x="838199" y="365125"/>
            <a:ext cx="10515601" cy="1325563"/>
          </a:xfrm>
        </p:spPr>
        <p:txBody>
          <a:bodyPr/>
          <a:lstStyle/>
          <a:p>
            <a:r>
              <a:rPr lang="zh-CN" altLang="en-US" dirty="0"/>
              <a:t>粒子群优化 </a:t>
            </a:r>
            <a:r>
              <a:rPr lang="en-US" altLang="zh-CN" sz="4000" b="0" i="0" dirty="0">
                <a:solidFill>
                  <a:srgbClr val="121212"/>
                </a:solidFill>
                <a:effectLst/>
                <a:latin typeface="-apple-system"/>
              </a:rPr>
              <a:t>Particle Swarm Optimization, PSO</a:t>
            </a:r>
            <a:endParaRPr lang="zh-CN" altLang="en-US" dirty="0"/>
          </a:p>
        </p:txBody>
      </p:sp>
      <p:sp>
        <p:nvSpPr>
          <p:cNvPr id="3" name="内容占位符 2">
            <a:extLst>
              <a:ext uri="{FF2B5EF4-FFF2-40B4-BE49-F238E27FC236}">
                <a16:creationId xmlns:a16="http://schemas.microsoft.com/office/drawing/2014/main" id="{3EF6CAF3-7380-4F48-93B0-600E6173736F}"/>
              </a:ext>
            </a:extLst>
          </p:cNvPr>
          <p:cNvSpPr>
            <a:spLocks noGrp="1"/>
          </p:cNvSpPr>
          <p:nvPr>
            <p:ph idx="1"/>
          </p:nvPr>
        </p:nvSpPr>
        <p:spPr/>
        <p:txBody>
          <a:bodyPr/>
          <a:lstStyle/>
          <a:p>
            <a:pPr algn="l"/>
            <a:r>
              <a:rPr lang="zh-CN" altLang="en-US" b="0" i="0" dirty="0">
                <a:effectLst/>
                <a:latin typeface="-apple-system"/>
              </a:rPr>
              <a:t>粒子群优化算法（</a:t>
            </a:r>
            <a:r>
              <a:rPr lang="en-US" altLang="zh-CN" b="0" i="0" dirty="0">
                <a:effectLst/>
                <a:latin typeface="-apple-system"/>
              </a:rPr>
              <a:t>Particle Swarm Optimization, PSO</a:t>
            </a:r>
            <a:r>
              <a:rPr lang="zh-CN" altLang="en-US" b="0" i="0" dirty="0">
                <a:effectLst/>
                <a:latin typeface="-apple-system"/>
              </a:rPr>
              <a:t>）是由美国社会心理学家</a:t>
            </a:r>
            <a:r>
              <a:rPr lang="en-US" altLang="zh-CN" b="0" i="0" dirty="0">
                <a:effectLst/>
                <a:latin typeface="-apple-system"/>
              </a:rPr>
              <a:t>James Kennedy</a:t>
            </a:r>
            <a:r>
              <a:rPr lang="zh-CN" altLang="en-US" b="0" i="0" dirty="0">
                <a:effectLst/>
                <a:latin typeface="-apple-system"/>
              </a:rPr>
              <a:t>和</a:t>
            </a:r>
            <a:r>
              <a:rPr lang="en-US" altLang="zh-CN" b="0" i="0" dirty="0">
                <a:effectLst/>
                <a:latin typeface="-apple-system"/>
              </a:rPr>
              <a:t>Russell Eberhart</a:t>
            </a:r>
            <a:r>
              <a:rPr lang="zh-CN" altLang="en-US" b="0" i="0" dirty="0">
                <a:effectLst/>
                <a:latin typeface="-apple-system"/>
              </a:rPr>
              <a:t>于</a:t>
            </a:r>
            <a:r>
              <a:rPr lang="en-US" altLang="zh-CN" b="0" i="0" dirty="0">
                <a:effectLst/>
                <a:latin typeface="-apple-system"/>
              </a:rPr>
              <a:t>1995</a:t>
            </a:r>
            <a:r>
              <a:rPr lang="zh-CN" altLang="en-US" b="0" i="0" dirty="0">
                <a:effectLst/>
                <a:latin typeface="-apple-system"/>
              </a:rPr>
              <a:t>年提出的。他们的研究灵感来源于模拟鸟群觅食行为的观察。</a:t>
            </a:r>
          </a:p>
          <a:p>
            <a:pPr algn="l"/>
            <a:r>
              <a:rPr lang="en-US" altLang="zh-CN" b="0" i="0" dirty="0">
                <a:effectLst/>
                <a:latin typeface="-apple-system"/>
              </a:rPr>
              <a:t>Kennedy</a:t>
            </a:r>
            <a:r>
              <a:rPr lang="zh-CN" altLang="en-US" b="0" i="0" dirty="0">
                <a:effectLst/>
                <a:latin typeface="-apple-system"/>
              </a:rPr>
              <a:t>和</a:t>
            </a:r>
            <a:r>
              <a:rPr lang="en-US" altLang="zh-CN" b="0" i="0" dirty="0">
                <a:effectLst/>
                <a:latin typeface="-apple-system"/>
              </a:rPr>
              <a:t>Eberhart</a:t>
            </a:r>
            <a:r>
              <a:rPr lang="zh-CN" altLang="en-US" b="0" i="0" dirty="0">
                <a:effectLst/>
                <a:latin typeface="-apple-system"/>
              </a:rPr>
              <a:t>在</a:t>
            </a:r>
            <a:r>
              <a:rPr lang="en-US" altLang="zh-CN" b="0" i="0" dirty="0">
                <a:effectLst/>
                <a:latin typeface="-apple-system"/>
              </a:rPr>
              <a:t>1995</a:t>
            </a:r>
            <a:r>
              <a:rPr lang="zh-CN" altLang="en-US" b="0" i="0" dirty="0">
                <a:effectLst/>
                <a:latin typeface="-apple-system"/>
              </a:rPr>
              <a:t>年的一篇论文</a:t>
            </a:r>
            <a:r>
              <a:rPr lang="en-US" altLang="zh-CN" b="0" i="0" dirty="0">
                <a:effectLst/>
                <a:latin typeface="-apple-system"/>
              </a:rPr>
              <a:t>《Particle Swarm Optimization》</a:t>
            </a:r>
            <a:r>
              <a:rPr lang="zh-CN" altLang="en-US" b="0" i="0" dirty="0">
                <a:effectLst/>
                <a:latin typeface="-apple-system"/>
              </a:rPr>
              <a:t>中首次提出了粒子群优化算法的概念和基本原理。这篇论文详细描述了粒子群优化算法的运行机制和基本步骤，并提供了一些示例应用。</a:t>
            </a:r>
          </a:p>
          <a:p>
            <a:endParaRPr lang="zh-CN" altLang="en-US" dirty="0"/>
          </a:p>
        </p:txBody>
      </p:sp>
    </p:spTree>
    <p:extLst>
      <p:ext uri="{BB962C8B-B14F-4D97-AF65-F5344CB8AC3E}">
        <p14:creationId xmlns:p14="http://schemas.microsoft.com/office/powerpoint/2010/main" val="128465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B393A-5A7F-4887-81A2-E7501707B500}"/>
              </a:ext>
            </a:extLst>
          </p:cNvPr>
          <p:cNvSpPr>
            <a:spLocks noGrp="1"/>
          </p:cNvSpPr>
          <p:nvPr>
            <p:ph type="title"/>
          </p:nvPr>
        </p:nvSpPr>
        <p:spPr/>
        <p:txBody>
          <a:bodyPr/>
          <a:lstStyle/>
          <a:p>
            <a:r>
              <a:rPr lang="zh-CN" altLang="en-US" dirty="0"/>
              <a:t>粒子群优化</a:t>
            </a:r>
          </a:p>
        </p:txBody>
      </p:sp>
      <p:pic>
        <p:nvPicPr>
          <p:cNvPr id="1028" name="Picture 4">
            <a:extLst>
              <a:ext uri="{FF2B5EF4-FFF2-40B4-BE49-F238E27FC236}">
                <a16:creationId xmlns:a16="http://schemas.microsoft.com/office/drawing/2014/main" id="{9392446A-5A5D-4264-8944-ADF31E8BD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3601" y="1690688"/>
            <a:ext cx="6198047" cy="45283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A10C77BC-75A3-4C62-A8B7-22D50B6545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553" y="2369037"/>
            <a:ext cx="5410119" cy="2395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225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3BAD0-FFA7-4248-8382-1DFB9CA66345}"/>
              </a:ext>
            </a:extLst>
          </p:cNvPr>
          <p:cNvSpPr>
            <a:spLocks noGrp="1"/>
          </p:cNvSpPr>
          <p:nvPr>
            <p:ph type="title"/>
          </p:nvPr>
        </p:nvSpPr>
        <p:spPr/>
        <p:txBody>
          <a:bodyPr/>
          <a:lstStyle/>
          <a:p>
            <a:r>
              <a:rPr lang="zh-CN" altLang="en-US" dirty="0"/>
              <a:t>粒子群优化</a:t>
            </a:r>
          </a:p>
        </p:txBody>
      </p:sp>
      <p:pic>
        <p:nvPicPr>
          <p:cNvPr id="5" name="图片 4">
            <a:extLst>
              <a:ext uri="{FF2B5EF4-FFF2-40B4-BE49-F238E27FC236}">
                <a16:creationId xmlns:a16="http://schemas.microsoft.com/office/drawing/2014/main" id="{CFB8A0F4-2115-45CC-8A4A-63605B291543}"/>
              </a:ext>
            </a:extLst>
          </p:cNvPr>
          <p:cNvPicPr>
            <a:picLocks noChangeAspect="1"/>
          </p:cNvPicPr>
          <p:nvPr/>
        </p:nvPicPr>
        <p:blipFill>
          <a:blip r:embed="rId2"/>
          <a:stretch>
            <a:fillRect/>
          </a:stretch>
        </p:blipFill>
        <p:spPr>
          <a:xfrm>
            <a:off x="6249143" y="486143"/>
            <a:ext cx="5942857" cy="5885714"/>
          </a:xfrm>
          <a:prstGeom prst="rect">
            <a:avLst/>
          </a:prstGeom>
        </p:spPr>
      </p:pic>
      <p:pic>
        <p:nvPicPr>
          <p:cNvPr id="6" name="Picture 8">
            <a:extLst>
              <a:ext uri="{FF2B5EF4-FFF2-40B4-BE49-F238E27FC236}">
                <a16:creationId xmlns:a16="http://schemas.microsoft.com/office/drawing/2014/main" id="{4011B00B-F117-4D18-8827-3E55BA362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48" y="2428030"/>
            <a:ext cx="5410119" cy="2395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23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293B6644-7C6D-4FED-BC77-ED865DC71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3886" y="0"/>
            <a:ext cx="548163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0FA15F1-48E3-4C2B-8D31-B24BBB6A6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77" y="171450"/>
            <a:ext cx="5819775" cy="651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466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7F027-518C-4DBA-BF99-91780A3CFB6E}"/>
              </a:ext>
            </a:extLst>
          </p:cNvPr>
          <p:cNvSpPr>
            <a:spLocks noGrp="1"/>
          </p:cNvSpPr>
          <p:nvPr>
            <p:ph type="title"/>
          </p:nvPr>
        </p:nvSpPr>
        <p:spPr/>
        <p:txBody>
          <a:bodyPr/>
          <a:lstStyle/>
          <a:p>
            <a:r>
              <a:rPr lang="zh-CN" altLang="en-US" dirty="0"/>
              <a:t>粒子群优化：惯性权重</a:t>
            </a:r>
          </a:p>
        </p:txBody>
      </p:sp>
      <p:pic>
        <p:nvPicPr>
          <p:cNvPr id="4098" name="Picture 2">
            <a:extLst>
              <a:ext uri="{FF2B5EF4-FFF2-40B4-BE49-F238E27FC236}">
                <a16:creationId xmlns:a16="http://schemas.microsoft.com/office/drawing/2014/main" id="{C002C16E-669F-40AF-AF5B-D970524D0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618" y="4133561"/>
            <a:ext cx="5942108" cy="209651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CBF6280-19B8-4727-8FAB-433E85BBDEA9}"/>
                  </a:ext>
                </a:extLst>
              </p:cNvPr>
              <p:cNvSpPr txBox="1"/>
              <p:nvPr/>
            </p:nvSpPr>
            <p:spPr>
              <a:xfrm>
                <a:off x="838200" y="1533236"/>
                <a:ext cx="10984345" cy="2031325"/>
              </a:xfrm>
              <a:prstGeom prst="rect">
                <a:avLst/>
              </a:prstGeom>
              <a:noFill/>
            </p:spPr>
            <p:txBody>
              <a:bodyPr wrap="square" rtlCol="0">
                <a:spAutoFit/>
              </a:bodyPr>
              <a:lstStyle/>
              <a:p>
                <a:r>
                  <a:rPr lang="zh-CN" altLang="en-US" b="0" i="0" dirty="0">
                    <a:solidFill>
                      <a:srgbClr val="121212"/>
                    </a:solidFill>
                    <a:effectLst/>
                    <a:latin typeface="-apple-system"/>
                  </a:rPr>
                  <a:t>惯性权重 </a:t>
                </a:r>
                <a14:m>
                  <m:oMath xmlns:m="http://schemas.openxmlformats.org/officeDocument/2006/math">
                    <m:r>
                      <a:rPr lang="zh-CN" altLang="en-US" b="0" i="1" smtClean="0">
                        <a:solidFill>
                          <a:srgbClr val="121212"/>
                        </a:solidFill>
                        <a:effectLst/>
                        <a:latin typeface="Cambria Math" panose="02040503050406030204" pitchFamily="18" charset="0"/>
                      </a:rPr>
                      <m:t>𝜔</m:t>
                    </m:r>
                  </m:oMath>
                </a14:m>
                <a:r>
                  <a:rPr lang="zh-CN" altLang="en-US" b="0" i="0" dirty="0">
                    <a:solidFill>
                      <a:srgbClr val="121212"/>
                    </a:solidFill>
                    <a:effectLst/>
                    <a:latin typeface="-apple-system"/>
                  </a:rPr>
                  <a:t> 表示上一代粒子的速度对当代粒子的速度的影响，或者说粒子对当前自身运动状态的信任程度，粒子依据自身的速度进行惯性运动。惯性权重使粒子保持运动的惯性和搜索扩展空间的趋势。</a:t>
                </a:r>
                <a14:m>
                  <m:oMath xmlns:m="http://schemas.openxmlformats.org/officeDocument/2006/math">
                    <m:r>
                      <a:rPr lang="zh-CN" altLang="en-US" i="1">
                        <a:solidFill>
                          <a:srgbClr val="121212"/>
                        </a:solidFill>
                        <a:latin typeface="Cambria Math" panose="02040503050406030204" pitchFamily="18" charset="0"/>
                      </a:rPr>
                      <m:t>𝜔</m:t>
                    </m:r>
                  </m:oMath>
                </a14:m>
                <a:r>
                  <a:rPr lang="zh-CN" altLang="en-US" b="0" i="0" dirty="0">
                    <a:solidFill>
                      <a:srgbClr val="121212"/>
                    </a:solidFill>
                    <a:effectLst/>
                    <a:latin typeface="-apple-system"/>
                  </a:rPr>
                  <a:t> 值越大，探索新区域的能力越强，全局寻优能力越强，但是局部寻优能力越弱。反之，全局寻优能力越弱，局部寻优能力强。较大的 </a:t>
                </a:r>
                <a14:m>
                  <m:oMath xmlns:m="http://schemas.openxmlformats.org/officeDocument/2006/math">
                    <m:r>
                      <a:rPr lang="zh-CN" altLang="en-US" i="1">
                        <a:solidFill>
                          <a:srgbClr val="121212"/>
                        </a:solidFill>
                        <a:latin typeface="Cambria Math" panose="02040503050406030204" pitchFamily="18" charset="0"/>
                      </a:rPr>
                      <m:t>𝜔</m:t>
                    </m:r>
                  </m:oMath>
                </a14:m>
                <a:r>
                  <a:rPr lang="zh-CN" altLang="en-US" b="0" i="0" dirty="0">
                    <a:solidFill>
                      <a:srgbClr val="121212"/>
                    </a:solidFill>
                    <a:effectLst/>
                    <a:latin typeface="-apple-system"/>
                  </a:rPr>
                  <a:t> 有利于全局搜索，跳出局部极值，不至于陷入局部最优；而较小的 </a:t>
                </a:r>
                <a14:m>
                  <m:oMath xmlns:m="http://schemas.openxmlformats.org/officeDocument/2006/math">
                    <m:r>
                      <a:rPr lang="zh-CN" altLang="en-US" i="1">
                        <a:solidFill>
                          <a:srgbClr val="121212"/>
                        </a:solidFill>
                        <a:latin typeface="Cambria Math" panose="02040503050406030204" pitchFamily="18" charset="0"/>
                      </a:rPr>
                      <m:t>𝜔</m:t>
                    </m:r>
                  </m:oMath>
                </a14:m>
                <a:r>
                  <a:rPr lang="zh-CN" altLang="en-US" b="0" i="0" dirty="0">
                    <a:solidFill>
                      <a:srgbClr val="121212"/>
                    </a:solidFill>
                    <a:effectLst/>
                    <a:latin typeface="-apple-system"/>
                  </a:rPr>
                  <a:t> 有利于局部搜索，让算法快速收敛到最优解。当问题空间较大时，为了在搜索速度和搜索精度之间达到平衡，通常做法是使算法在前期有较高的全局搜索能力以得到合适的种子，而在后期有较高的局部搜索能力以提高收敛精度，所以 </a:t>
                </a:r>
                <a14:m>
                  <m:oMath xmlns:m="http://schemas.openxmlformats.org/officeDocument/2006/math">
                    <m:r>
                      <a:rPr lang="zh-CN" altLang="en-US" i="1">
                        <a:solidFill>
                          <a:srgbClr val="121212"/>
                        </a:solidFill>
                        <a:latin typeface="Cambria Math" panose="02040503050406030204" pitchFamily="18" charset="0"/>
                      </a:rPr>
                      <m:t>𝜔</m:t>
                    </m:r>
                  </m:oMath>
                </a14:m>
                <a:r>
                  <a:rPr lang="zh-CN" altLang="en-US" b="0" i="0" dirty="0">
                    <a:solidFill>
                      <a:srgbClr val="121212"/>
                    </a:solidFill>
                    <a:effectLst/>
                    <a:latin typeface="-apple-system"/>
                  </a:rPr>
                  <a:t> 不宜为一个固定的常数</a:t>
                </a:r>
                <a:r>
                  <a:rPr lang="en-US" altLang="zh-CN" b="0" i="0" u="none" strike="noStrike" baseline="30000" dirty="0">
                    <a:solidFill>
                      <a:srgbClr val="175399"/>
                    </a:solidFill>
                    <a:effectLst/>
                    <a:latin typeface="-apple-system"/>
                    <a:hlinkClick r:id="rId4"/>
                  </a:rPr>
                  <a:t>[3]</a:t>
                </a:r>
                <a:r>
                  <a:rPr lang="zh-CN" altLang="en-US" b="0" i="0" dirty="0">
                    <a:solidFill>
                      <a:srgbClr val="121212"/>
                    </a:solidFill>
                    <a:effectLst/>
                    <a:latin typeface="-apple-system"/>
                  </a:rPr>
                  <a:t>。</a:t>
                </a:r>
                <a:endParaRPr lang="zh-CN" altLang="en-US" dirty="0"/>
              </a:p>
            </p:txBody>
          </p:sp>
        </mc:Choice>
        <mc:Fallback xmlns="">
          <p:sp>
            <p:nvSpPr>
              <p:cNvPr id="4" name="文本框 3">
                <a:extLst>
                  <a:ext uri="{FF2B5EF4-FFF2-40B4-BE49-F238E27FC236}">
                    <a16:creationId xmlns:a16="http://schemas.microsoft.com/office/drawing/2014/main" id="{CCBF6280-19B8-4727-8FAB-433E85BBDEA9}"/>
                  </a:ext>
                </a:extLst>
              </p:cNvPr>
              <p:cNvSpPr txBox="1">
                <a:spLocks noRot="1" noChangeAspect="1" noMove="1" noResize="1" noEditPoints="1" noAdjustHandles="1" noChangeArrowheads="1" noChangeShapeType="1" noTextEdit="1"/>
              </p:cNvSpPr>
              <p:nvPr/>
            </p:nvSpPr>
            <p:spPr>
              <a:xfrm>
                <a:off x="838200" y="1533236"/>
                <a:ext cx="10984345" cy="2031325"/>
              </a:xfrm>
              <a:prstGeom prst="rect">
                <a:avLst/>
              </a:prstGeom>
              <a:blipFill>
                <a:blip r:embed="rId5"/>
                <a:stretch>
                  <a:fillRect l="-500" t="-1802" r="-500" b="-39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D4CA0F5-5B4D-4C82-879E-8B290F7F3AC7}"/>
                  </a:ext>
                </a:extLst>
              </p:cNvPr>
              <p:cNvSpPr txBox="1"/>
              <p:nvPr/>
            </p:nvSpPr>
            <p:spPr>
              <a:xfrm>
                <a:off x="7389090" y="4359564"/>
                <a:ext cx="4433455" cy="1200329"/>
              </a:xfrm>
              <a:prstGeom prst="rect">
                <a:avLst/>
              </a:prstGeom>
              <a:noFill/>
            </p:spPr>
            <p:txBody>
              <a:bodyPr wrap="square" rtlCol="0">
                <a:spAutoFit/>
              </a:bodyPr>
              <a:lstStyle/>
              <a:p>
                <a:r>
                  <a:rPr lang="zh-CN" altLang="en-US" b="0" i="0" dirty="0">
                    <a:solidFill>
                      <a:srgbClr val="636363"/>
                    </a:solidFill>
                    <a:effectLst/>
                    <a:latin typeface="-apple-system"/>
                  </a:rPr>
                  <a:t>当 </a:t>
                </a:r>
                <a14:m>
                  <m:oMath xmlns:m="http://schemas.openxmlformats.org/officeDocument/2006/math">
                    <m:r>
                      <a:rPr lang="zh-CN" altLang="en-US" b="0" i="1" smtClean="0">
                        <a:solidFill>
                          <a:srgbClr val="121212"/>
                        </a:solidFill>
                        <a:effectLst/>
                        <a:latin typeface="Cambria Math" panose="02040503050406030204" pitchFamily="18" charset="0"/>
                      </a:rPr>
                      <m:t>𝜔</m:t>
                    </m:r>
                  </m:oMath>
                </a14:m>
                <a:r>
                  <a:rPr lang="en-US" altLang="zh-CN" b="0" i="0" dirty="0">
                    <a:solidFill>
                      <a:srgbClr val="636363"/>
                    </a:solidFill>
                    <a:effectLst/>
                    <a:latin typeface="-apple-system"/>
                  </a:rPr>
                  <a:t>=1 </a:t>
                </a:r>
                <a:r>
                  <a:rPr lang="zh-CN" altLang="en-US" b="0" i="0" dirty="0">
                    <a:solidFill>
                      <a:srgbClr val="636363"/>
                    </a:solidFill>
                    <a:effectLst/>
                    <a:latin typeface="-apple-system"/>
                  </a:rPr>
                  <a:t>时，退化成基本粒子群算法，当 </a:t>
                </a:r>
                <a14:m>
                  <m:oMath xmlns:m="http://schemas.openxmlformats.org/officeDocument/2006/math">
                    <m:r>
                      <a:rPr lang="zh-CN" altLang="en-US" i="1">
                        <a:solidFill>
                          <a:srgbClr val="121212"/>
                        </a:solidFill>
                        <a:latin typeface="Cambria Math" panose="02040503050406030204" pitchFamily="18" charset="0"/>
                      </a:rPr>
                      <m:t>𝜔</m:t>
                    </m:r>
                  </m:oMath>
                </a14:m>
                <a:r>
                  <a:rPr lang="en-US" altLang="zh-CN" b="0" i="0" dirty="0">
                    <a:solidFill>
                      <a:srgbClr val="636363"/>
                    </a:solidFill>
                    <a:effectLst/>
                    <a:latin typeface="-apple-system"/>
                  </a:rPr>
                  <a:t>=0 </a:t>
                </a:r>
                <a:r>
                  <a:rPr lang="zh-CN" altLang="en-US" b="0" i="0" dirty="0">
                    <a:solidFill>
                      <a:srgbClr val="636363"/>
                    </a:solidFill>
                    <a:effectLst/>
                    <a:latin typeface="-apple-system"/>
                  </a:rPr>
                  <a:t>时，失去对粒子本身经验的思考。推荐取值范围：</a:t>
                </a:r>
                <a:r>
                  <a:rPr lang="en-US" altLang="zh-CN" b="0" i="0" dirty="0">
                    <a:solidFill>
                      <a:srgbClr val="636363"/>
                    </a:solidFill>
                    <a:effectLst/>
                    <a:latin typeface="-apple-system"/>
                  </a:rPr>
                  <a:t>[0.4,2]</a:t>
                </a:r>
                <a:r>
                  <a:rPr lang="zh-CN" altLang="en-US" b="0" i="0" dirty="0">
                    <a:solidFill>
                      <a:srgbClr val="636363"/>
                    </a:solidFill>
                    <a:effectLst/>
                    <a:latin typeface="-apple-system"/>
                  </a:rPr>
                  <a:t>，典型取值：</a:t>
                </a:r>
                <a:r>
                  <a:rPr lang="en-US" altLang="zh-CN" b="0" i="0" dirty="0">
                    <a:solidFill>
                      <a:srgbClr val="636363"/>
                    </a:solidFill>
                    <a:effectLst/>
                    <a:latin typeface="-apple-system"/>
                  </a:rPr>
                  <a:t>0.9</a:t>
                </a:r>
                <a:r>
                  <a:rPr lang="zh-CN" altLang="en-US" b="0" i="0" dirty="0">
                    <a:solidFill>
                      <a:srgbClr val="636363"/>
                    </a:solidFill>
                    <a:effectLst/>
                    <a:latin typeface="-apple-system"/>
                  </a:rPr>
                  <a:t>、</a:t>
                </a:r>
                <a:r>
                  <a:rPr lang="en-US" altLang="zh-CN" b="0" i="0" dirty="0">
                    <a:solidFill>
                      <a:srgbClr val="636363"/>
                    </a:solidFill>
                    <a:effectLst/>
                    <a:latin typeface="-apple-system"/>
                  </a:rPr>
                  <a:t>1.2</a:t>
                </a:r>
                <a:r>
                  <a:rPr lang="zh-CN" altLang="en-US" b="0" i="0" dirty="0">
                    <a:solidFill>
                      <a:srgbClr val="636363"/>
                    </a:solidFill>
                    <a:effectLst/>
                    <a:latin typeface="-apple-system"/>
                  </a:rPr>
                  <a:t>、</a:t>
                </a:r>
                <a:r>
                  <a:rPr lang="en-US" altLang="zh-CN" b="0" i="0" dirty="0">
                    <a:solidFill>
                      <a:srgbClr val="636363"/>
                    </a:solidFill>
                    <a:effectLst/>
                    <a:latin typeface="-apple-system"/>
                  </a:rPr>
                  <a:t>1.5</a:t>
                </a:r>
                <a:r>
                  <a:rPr lang="zh-CN" altLang="en-US" b="0" i="0" dirty="0">
                    <a:solidFill>
                      <a:srgbClr val="636363"/>
                    </a:solidFill>
                    <a:effectLst/>
                    <a:latin typeface="-apple-system"/>
                  </a:rPr>
                  <a:t>、</a:t>
                </a:r>
                <a:r>
                  <a:rPr lang="en-US" altLang="zh-CN" b="0" i="0" dirty="0">
                    <a:solidFill>
                      <a:srgbClr val="636363"/>
                    </a:solidFill>
                    <a:effectLst/>
                    <a:latin typeface="-apple-system"/>
                  </a:rPr>
                  <a:t>1.8</a:t>
                </a:r>
                <a:endParaRPr lang="zh-CN" altLang="en-US" dirty="0"/>
              </a:p>
            </p:txBody>
          </p:sp>
        </mc:Choice>
        <mc:Fallback xmlns="">
          <p:sp>
            <p:nvSpPr>
              <p:cNvPr id="5" name="文本框 4">
                <a:extLst>
                  <a:ext uri="{FF2B5EF4-FFF2-40B4-BE49-F238E27FC236}">
                    <a16:creationId xmlns:a16="http://schemas.microsoft.com/office/drawing/2014/main" id="{9D4CA0F5-5B4D-4C82-879E-8B290F7F3AC7}"/>
                  </a:ext>
                </a:extLst>
              </p:cNvPr>
              <p:cNvSpPr txBox="1">
                <a:spLocks noRot="1" noChangeAspect="1" noMove="1" noResize="1" noEditPoints="1" noAdjustHandles="1" noChangeArrowheads="1" noChangeShapeType="1" noTextEdit="1"/>
              </p:cNvSpPr>
              <p:nvPr/>
            </p:nvSpPr>
            <p:spPr>
              <a:xfrm>
                <a:off x="7389090" y="4359564"/>
                <a:ext cx="4433455" cy="1200329"/>
              </a:xfrm>
              <a:prstGeom prst="rect">
                <a:avLst/>
              </a:prstGeom>
              <a:blipFill>
                <a:blip r:embed="rId6"/>
                <a:stretch>
                  <a:fillRect l="-1100" t="-2538"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2658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5A20C-4856-4D7A-9E44-CBB74513B8E1}"/>
              </a:ext>
            </a:extLst>
          </p:cNvPr>
          <p:cNvSpPr>
            <a:spLocks noGrp="1"/>
          </p:cNvSpPr>
          <p:nvPr>
            <p:ph type="title"/>
          </p:nvPr>
        </p:nvSpPr>
        <p:spPr/>
        <p:txBody>
          <a:bodyPr/>
          <a:lstStyle/>
          <a:p>
            <a:r>
              <a:rPr lang="zh-CN" altLang="en-US" dirty="0"/>
              <a:t>粒子群优化：惯性权重</a:t>
            </a:r>
          </a:p>
        </p:txBody>
      </p:sp>
      <p:pic>
        <p:nvPicPr>
          <p:cNvPr id="5" name="图片 4">
            <a:extLst>
              <a:ext uri="{FF2B5EF4-FFF2-40B4-BE49-F238E27FC236}">
                <a16:creationId xmlns:a16="http://schemas.microsoft.com/office/drawing/2014/main" id="{9C127476-D4ED-4F21-AF45-54AFB9C4D08D}"/>
              </a:ext>
            </a:extLst>
          </p:cNvPr>
          <p:cNvPicPr>
            <a:picLocks noChangeAspect="1"/>
          </p:cNvPicPr>
          <p:nvPr/>
        </p:nvPicPr>
        <p:blipFill>
          <a:blip r:embed="rId3"/>
          <a:stretch>
            <a:fillRect/>
          </a:stretch>
        </p:blipFill>
        <p:spPr>
          <a:xfrm>
            <a:off x="3912548" y="2438299"/>
            <a:ext cx="4366904" cy="990701"/>
          </a:xfrm>
          <a:prstGeom prst="rect">
            <a:avLst/>
          </a:prstGeom>
        </p:spPr>
      </p:pic>
      <p:pic>
        <p:nvPicPr>
          <p:cNvPr id="7" name="图片 6">
            <a:extLst>
              <a:ext uri="{FF2B5EF4-FFF2-40B4-BE49-F238E27FC236}">
                <a16:creationId xmlns:a16="http://schemas.microsoft.com/office/drawing/2014/main" id="{0340E0AE-D624-4938-9D93-E88C268ACF4C}"/>
              </a:ext>
            </a:extLst>
          </p:cNvPr>
          <p:cNvPicPr>
            <a:picLocks noChangeAspect="1"/>
          </p:cNvPicPr>
          <p:nvPr/>
        </p:nvPicPr>
        <p:blipFill>
          <a:blip r:embed="rId4"/>
          <a:stretch>
            <a:fillRect/>
          </a:stretch>
        </p:blipFill>
        <p:spPr>
          <a:xfrm>
            <a:off x="1651000" y="3957679"/>
            <a:ext cx="4028571" cy="809524"/>
          </a:xfrm>
          <a:prstGeom prst="rect">
            <a:avLst/>
          </a:prstGeom>
        </p:spPr>
      </p:pic>
      <p:sp>
        <p:nvSpPr>
          <p:cNvPr id="8" name="文本框 7">
            <a:extLst>
              <a:ext uri="{FF2B5EF4-FFF2-40B4-BE49-F238E27FC236}">
                <a16:creationId xmlns:a16="http://schemas.microsoft.com/office/drawing/2014/main" id="{6A4FB3FE-ED20-429B-BD3D-93437A99B526}"/>
              </a:ext>
            </a:extLst>
          </p:cNvPr>
          <p:cNvSpPr txBox="1"/>
          <p:nvPr/>
        </p:nvSpPr>
        <p:spPr>
          <a:xfrm>
            <a:off x="914400" y="1690688"/>
            <a:ext cx="2419927" cy="400110"/>
          </a:xfrm>
          <a:prstGeom prst="rect">
            <a:avLst/>
          </a:prstGeom>
          <a:noFill/>
        </p:spPr>
        <p:txBody>
          <a:bodyPr wrap="square" rtlCol="0">
            <a:spAutoFit/>
          </a:bodyPr>
          <a:lstStyle/>
          <a:p>
            <a:r>
              <a:rPr lang="zh-CN" altLang="en-US" sz="2000" dirty="0"/>
              <a:t>线性变化策略：</a:t>
            </a:r>
          </a:p>
        </p:txBody>
      </p:sp>
    </p:spTree>
    <p:extLst>
      <p:ext uri="{BB962C8B-B14F-4D97-AF65-F5344CB8AC3E}">
        <p14:creationId xmlns:p14="http://schemas.microsoft.com/office/powerpoint/2010/main" val="1538052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F4E75A-E635-4A7E-8039-9D4C1EF871CD}"/>
              </a:ext>
            </a:extLst>
          </p:cNvPr>
          <p:cNvSpPr>
            <a:spLocks noGrp="1"/>
          </p:cNvSpPr>
          <p:nvPr>
            <p:ph type="title"/>
          </p:nvPr>
        </p:nvSpPr>
        <p:spPr/>
        <p:txBody>
          <a:bodyPr/>
          <a:lstStyle/>
          <a:p>
            <a:r>
              <a:rPr lang="zh-CN" altLang="en-US" dirty="0"/>
              <a:t>粒子群优化：学习因子</a:t>
            </a:r>
          </a:p>
        </p:txBody>
      </p:sp>
      <p:pic>
        <p:nvPicPr>
          <p:cNvPr id="5" name="图片 4">
            <a:extLst>
              <a:ext uri="{FF2B5EF4-FFF2-40B4-BE49-F238E27FC236}">
                <a16:creationId xmlns:a16="http://schemas.microsoft.com/office/drawing/2014/main" id="{1441B6AA-4C65-465C-8FCD-77B656FED940}"/>
              </a:ext>
            </a:extLst>
          </p:cNvPr>
          <p:cNvPicPr>
            <a:picLocks noChangeAspect="1"/>
          </p:cNvPicPr>
          <p:nvPr/>
        </p:nvPicPr>
        <p:blipFill>
          <a:blip r:embed="rId2"/>
          <a:stretch>
            <a:fillRect/>
          </a:stretch>
        </p:blipFill>
        <p:spPr>
          <a:xfrm>
            <a:off x="1062476" y="1690688"/>
            <a:ext cx="7019048" cy="2419048"/>
          </a:xfrm>
          <a:prstGeom prst="rect">
            <a:avLst/>
          </a:prstGeom>
        </p:spPr>
      </p:pic>
      <p:pic>
        <p:nvPicPr>
          <p:cNvPr id="7" name="图片 6">
            <a:extLst>
              <a:ext uri="{FF2B5EF4-FFF2-40B4-BE49-F238E27FC236}">
                <a16:creationId xmlns:a16="http://schemas.microsoft.com/office/drawing/2014/main" id="{05143815-4415-4EDC-BC18-97E338FA1B16}"/>
              </a:ext>
            </a:extLst>
          </p:cNvPr>
          <p:cNvPicPr>
            <a:picLocks noChangeAspect="1"/>
          </p:cNvPicPr>
          <p:nvPr/>
        </p:nvPicPr>
        <p:blipFill>
          <a:blip r:embed="rId3"/>
          <a:stretch>
            <a:fillRect/>
          </a:stretch>
        </p:blipFill>
        <p:spPr>
          <a:xfrm>
            <a:off x="1922004" y="4772074"/>
            <a:ext cx="6523809" cy="790476"/>
          </a:xfrm>
          <a:prstGeom prst="rect">
            <a:avLst/>
          </a:prstGeom>
        </p:spPr>
      </p:pic>
      <p:sp>
        <p:nvSpPr>
          <p:cNvPr id="8" name="箭头: 右 7">
            <a:extLst>
              <a:ext uri="{FF2B5EF4-FFF2-40B4-BE49-F238E27FC236}">
                <a16:creationId xmlns:a16="http://schemas.microsoft.com/office/drawing/2014/main" id="{01B10BDD-2F8D-445E-BA4F-600EDB817B01}"/>
              </a:ext>
            </a:extLst>
          </p:cNvPr>
          <p:cNvSpPr/>
          <p:nvPr/>
        </p:nvSpPr>
        <p:spPr>
          <a:xfrm>
            <a:off x="1062476" y="4987492"/>
            <a:ext cx="741218" cy="3833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132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9A9C0-5F0B-4FBA-A3BB-BC24DE9A53C6}"/>
              </a:ext>
            </a:extLst>
          </p:cNvPr>
          <p:cNvSpPr>
            <a:spLocks noGrp="1"/>
          </p:cNvSpPr>
          <p:nvPr>
            <p:ph type="title"/>
          </p:nvPr>
        </p:nvSpPr>
        <p:spPr/>
        <p:txBody>
          <a:bodyPr/>
          <a:lstStyle/>
          <a:p>
            <a:r>
              <a:rPr lang="zh-CN" altLang="en-US" dirty="0"/>
              <a:t>机器学习</a:t>
            </a:r>
          </a:p>
        </p:txBody>
      </p:sp>
      <p:sp>
        <p:nvSpPr>
          <p:cNvPr id="3" name="内容占位符 2">
            <a:extLst>
              <a:ext uri="{FF2B5EF4-FFF2-40B4-BE49-F238E27FC236}">
                <a16:creationId xmlns:a16="http://schemas.microsoft.com/office/drawing/2014/main" id="{4B39056F-D7A6-49E9-91D7-992F06211263}"/>
              </a:ext>
            </a:extLst>
          </p:cNvPr>
          <p:cNvSpPr>
            <a:spLocks noGrp="1"/>
          </p:cNvSpPr>
          <p:nvPr>
            <p:ph idx="1"/>
          </p:nvPr>
        </p:nvSpPr>
        <p:spPr>
          <a:xfrm>
            <a:off x="1359310" y="2631869"/>
            <a:ext cx="2839065" cy="2972799"/>
          </a:xfrm>
        </p:spPr>
        <p:txBody>
          <a:bodyPr>
            <a:normAutofit/>
          </a:bodyPr>
          <a:lstStyle/>
          <a:p>
            <a:r>
              <a:rPr lang="zh-CN" altLang="en-US" dirty="0"/>
              <a:t>监督学习</a:t>
            </a:r>
            <a:r>
              <a:rPr lang="en-US" altLang="zh-CN" dirty="0"/>
              <a:t>	</a:t>
            </a:r>
          </a:p>
          <a:p>
            <a:endParaRPr lang="en-US" altLang="zh-CN" dirty="0"/>
          </a:p>
          <a:p>
            <a:r>
              <a:rPr lang="zh-CN" altLang="en-US" dirty="0"/>
              <a:t>半监督学习</a:t>
            </a:r>
            <a:endParaRPr lang="en-US" altLang="zh-CN" dirty="0"/>
          </a:p>
          <a:p>
            <a:endParaRPr lang="en-US" altLang="zh-CN" dirty="0"/>
          </a:p>
          <a:p>
            <a:r>
              <a:rPr lang="zh-CN" altLang="en-US" dirty="0"/>
              <a:t>强化学习</a:t>
            </a:r>
            <a:r>
              <a:rPr lang="en-US" altLang="zh-CN" dirty="0"/>
              <a:t>		</a:t>
            </a:r>
          </a:p>
          <a:p>
            <a:endParaRPr lang="zh-CN" altLang="en-US" dirty="0"/>
          </a:p>
        </p:txBody>
      </p:sp>
      <p:sp>
        <p:nvSpPr>
          <p:cNvPr id="4" name="内容占位符 2">
            <a:extLst>
              <a:ext uri="{FF2B5EF4-FFF2-40B4-BE49-F238E27FC236}">
                <a16:creationId xmlns:a16="http://schemas.microsoft.com/office/drawing/2014/main" id="{939058FE-E844-473A-9FF3-D843108A4336}"/>
              </a:ext>
            </a:extLst>
          </p:cNvPr>
          <p:cNvSpPr txBox="1">
            <a:spLocks/>
          </p:cNvSpPr>
          <p:nvPr/>
        </p:nvSpPr>
        <p:spPr>
          <a:xfrm>
            <a:off x="7401232" y="1942600"/>
            <a:ext cx="283906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t>优化</a:t>
            </a:r>
            <a:endParaRPr lang="en-US" altLang="zh-CN" dirty="0"/>
          </a:p>
          <a:p>
            <a:pPr>
              <a:lnSpc>
                <a:spcPct val="150000"/>
              </a:lnSpc>
            </a:pPr>
            <a:r>
              <a:rPr lang="zh-CN" altLang="en-US" dirty="0"/>
              <a:t>分类</a:t>
            </a:r>
            <a:endParaRPr lang="en-US" altLang="zh-CN" dirty="0"/>
          </a:p>
          <a:p>
            <a:pPr>
              <a:lnSpc>
                <a:spcPct val="150000"/>
              </a:lnSpc>
            </a:pPr>
            <a:r>
              <a:rPr lang="zh-CN" altLang="en-US" dirty="0"/>
              <a:t>聚类</a:t>
            </a:r>
            <a:endParaRPr lang="en-US" altLang="zh-CN" dirty="0"/>
          </a:p>
          <a:p>
            <a:pPr>
              <a:lnSpc>
                <a:spcPct val="150000"/>
              </a:lnSpc>
            </a:pPr>
            <a:r>
              <a:rPr lang="zh-CN" altLang="en-US" dirty="0"/>
              <a:t>回归</a:t>
            </a:r>
            <a:endParaRPr lang="en-US" altLang="zh-CN" dirty="0"/>
          </a:p>
          <a:p>
            <a:pPr>
              <a:lnSpc>
                <a:spcPct val="150000"/>
              </a:lnSpc>
            </a:pPr>
            <a:r>
              <a:rPr lang="en-US" altLang="zh-CN" dirty="0"/>
              <a:t>······		</a:t>
            </a:r>
          </a:p>
          <a:p>
            <a:pPr>
              <a:lnSpc>
                <a:spcPct val="150000"/>
              </a:lnSpc>
            </a:pPr>
            <a:endParaRPr lang="zh-CN" altLang="en-US" dirty="0"/>
          </a:p>
        </p:txBody>
      </p:sp>
    </p:spTree>
    <p:extLst>
      <p:ext uri="{BB962C8B-B14F-4D97-AF65-F5344CB8AC3E}">
        <p14:creationId xmlns:p14="http://schemas.microsoft.com/office/powerpoint/2010/main" val="348543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DE44D90-9A3A-4B36-9D43-81759C8E40A1}"/>
              </a:ext>
            </a:extLst>
          </p:cNvPr>
          <p:cNvPicPr>
            <a:picLocks noChangeAspect="1"/>
          </p:cNvPicPr>
          <p:nvPr/>
        </p:nvPicPr>
        <p:blipFill>
          <a:blip r:embed="rId2"/>
          <a:stretch>
            <a:fillRect/>
          </a:stretch>
        </p:blipFill>
        <p:spPr>
          <a:xfrm>
            <a:off x="486476" y="181381"/>
            <a:ext cx="11219047" cy="6495238"/>
          </a:xfrm>
          <a:prstGeom prst="rect">
            <a:avLst/>
          </a:prstGeom>
        </p:spPr>
      </p:pic>
    </p:spTree>
    <p:extLst>
      <p:ext uri="{BB962C8B-B14F-4D97-AF65-F5344CB8AC3E}">
        <p14:creationId xmlns:p14="http://schemas.microsoft.com/office/powerpoint/2010/main" val="162050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356FD-D225-4436-8950-5505C3B10800}"/>
              </a:ext>
            </a:extLst>
          </p:cNvPr>
          <p:cNvSpPr>
            <a:spLocks noGrp="1"/>
          </p:cNvSpPr>
          <p:nvPr>
            <p:ph type="title"/>
          </p:nvPr>
        </p:nvSpPr>
        <p:spPr/>
        <p:txBody>
          <a:bodyPr/>
          <a:lstStyle/>
          <a:p>
            <a:r>
              <a:rPr lang="zh-CN" altLang="en-US" dirty="0"/>
              <a:t>模拟退火算法 </a:t>
            </a:r>
            <a:r>
              <a:rPr lang="en-US" altLang="zh-CN" b="0" i="0" dirty="0">
                <a:solidFill>
                  <a:srgbClr val="4D4D4D"/>
                </a:solidFill>
                <a:effectLst/>
                <a:latin typeface="-apple-system"/>
              </a:rPr>
              <a:t>Simulated Annealing</a:t>
            </a:r>
            <a:r>
              <a:rPr lang="en-US" altLang="zh-CN" dirty="0">
                <a:solidFill>
                  <a:srgbClr val="4D4D4D"/>
                </a:solidFill>
                <a:latin typeface="-apple-system"/>
              </a:rPr>
              <a:t>,</a:t>
            </a:r>
            <a:r>
              <a:rPr lang="zh-CN" altLang="en-US" dirty="0">
                <a:solidFill>
                  <a:srgbClr val="4D4D4D"/>
                </a:solidFill>
                <a:latin typeface="-apple-system"/>
              </a:rPr>
              <a:t> </a:t>
            </a:r>
            <a:r>
              <a:rPr lang="en-US" altLang="zh-CN" b="0" i="0" dirty="0">
                <a:solidFill>
                  <a:srgbClr val="4D4D4D"/>
                </a:solidFill>
                <a:effectLst/>
                <a:latin typeface="-apple-system"/>
              </a:rPr>
              <a:t>SA</a:t>
            </a:r>
            <a:endParaRPr lang="zh-CN" altLang="en-US" dirty="0"/>
          </a:p>
        </p:txBody>
      </p:sp>
      <p:sp>
        <p:nvSpPr>
          <p:cNvPr id="3" name="内容占位符 2">
            <a:extLst>
              <a:ext uri="{FF2B5EF4-FFF2-40B4-BE49-F238E27FC236}">
                <a16:creationId xmlns:a16="http://schemas.microsoft.com/office/drawing/2014/main" id="{EEBCD0BE-DC16-48F3-BDF4-9A2BCFB3FB2F}"/>
              </a:ext>
            </a:extLst>
          </p:cNvPr>
          <p:cNvSpPr>
            <a:spLocks noGrp="1"/>
          </p:cNvSpPr>
          <p:nvPr>
            <p:ph idx="1"/>
          </p:nvPr>
        </p:nvSpPr>
        <p:spPr/>
        <p:txBody>
          <a:bodyPr>
            <a:normAutofit/>
          </a:bodyPr>
          <a:lstStyle/>
          <a:p>
            <a:r>
              <a:rPr lang="zh-CN" altLang="en-US" sz="2400" b="0" i="0" dirty="0">
                <a:effectLst/>
                <a:latin typeface="-apple-system"/>
              </a:rPr>
              <a:t>由美国计算机科学家克里斯托弗</a:t>
            </a:r>
            <a:r>
              <a:rPr lang="en-US" altLang="zh-CN" sz="2400" b="0" i="0" dirty="0">
                <a:effectLst/>
                <a:latin typeface="-apple-system"/>
              </a:rPr>
              <a:t>·</a:t>
            </a:r>
            <a:r>
              <a:rPr lang="zh-CN" altLang="en-US" sz="2400" b="0" i="0" dirty="0">
                <a:effectLst/>
                <a:latin typeface="-apple-system"/>
              </a:rPr>
              <a:t>雷克（</a:t>
            </a:r>
            <a:r>
              <a:rPr lang="en-US" altLang="zh-CN" sz="2400" b="0" i="0" dirty="0">
                <a:effectLst/>
                <a:latin typeface="-apple-system"/>
              </a:rPr>
              <a:t>Christopher Ray </a:t>
            </a:r>
            <a:r>
              <a:rPr lang="en-US" altLang="zh-CN" sz="2400" b="0" i="0" dirty="0" err="1">
                <a:effectLst/>
                <a:latin typeface="-apple-system"/>
              </a:rPr>
              <a:t>Rechenberg</a:t>
            </a:r>
            <a:r>
              <a:rPr lang="zh-CN" altLang="en-US" sz="2400" b="0" i="0" dirty="0">
                <a:effectLst/>
                <a:latin typeface="-apple-system"/>
              </a:rPr>
              <a:t>）和日本物理学家兼计算机科学家山本维高（</a:t>
            </a:r>
            <a:r>
              <a:rPr lang="en-US" altLang="zh-CN" sz="2400" b="0" i="0" dirty="0">
                <a:effectLst/>
                <a:latin typeface="-apple-system"/>
              </a:rPr>
              <a:t>Hiroyuki Yamamoto</a:t>
            </a:r>
            <a:r>
              <a:rPr lang="zh-CN" altLang="en-US" sz="2400" b="0" i="0" dirty="0">
                <a:effectLst/>
                <a:latin typeface="-apple-system"/>
              </a:rPr>
              <a:t>）于</a:t>
            </a:r>
            <a:r>
              <a:rPr lang="en-US" altLang="zh-CN" sz="2400" b="0" i="0" dirty="0">
                <a:effectLst/>
                <a:latin typeface="-apple-system"/>
              </a:rPr>
              <a:t>1983</a:t>
            </a:r>
            <a:r>
              <a:rPr lang="zh-CN" altLang="en-US" sz="2400" b="0" i="0" dirty="0">
                <a:effectLst/>
                <a:latin typeface="-apple-system"/>
              </a:rPr>
              <a:t>年提出的</a:t>
            </a:r>
            <a:r>
              <a:rPr lang="zh-CN" altLang="en-US" sz="2400" dirty="0">
                <a:latin typeface="-apple-system"/>
              </a:rPr>
              <a:t>。</a:t>
            </a:r>
            <a:r>
              <a:rPr lang="zh-CN" altLang="en-US" sz="2400" b="0" i="0" dirty="0">
                <a:effectLst/>
                <a:latin typeface="-apple-system"/>
              </a:rPr>
              <a:t>他们受到固体退火过程中原子的行为启发，将其应用于组合优化问题的求解。</a:t>
            </a:r>
            <a:endParaRPr lang="en-US" altLang="zh-CN" sz="2400" b="0" i="0" dirty="0">
              <a:effectLst/>
              <a:latin typeface="-apple-system"/>
            </a:endParaRPr>
          </a:p>
          <a:p>
            <a:r>
              <a:rPr lang="zh-CN" altLang="en-US" sz="2400" b="0" i="0" dirty="0">
                <a:effectLst/>
                <a:latin typeface="-apple-system"/>
              </a:rPr>
              <a:t>基于</a:t>
            </a:r>
            <a:r>
              <a:rPr lang="en-US" altLang="zh-CN" sz="2400" b="0" i="0" dirty="0">
                <a:effectLst/>
                <a:latin typeface="-apple-system"/>
              </a:rPr>
              <a:t>Monte-Carlo </a:t>
            </a:r>
            <a:r>
              <a:rPr lang="zh-CN" altLang="en-US" sz="2400" b="0" i="0" dirty="0">
                <a:effectLst/>
                <a:latin typeface="-apple-system"/>
              </a:rPr>
              <a:t>迭代求解策略的一种随机寻优算法</a:t>
            </a:r>
            <a:endParaRPr lang="en-US" altLang="zh-CN" sz="2400" b="0" i="0" dirty="0">
              <a:effectLst/>
              <a:latin typeface="-apple-system"/>
            </a:endParaRPr>
          </a:p>
        </p:txBody>
      </p:sp>
      <p:pic>
        <p:nvPicPr>
          <p:cNvPr id="4" name="图片 3">
            <a:extLst>
              <a:ext uri="{FF2B5EF4-FFF2-40B4-BE49-F238E27FC236}">
                <a16:creationId xmlns:a16="http://schemas.microsoft.com/office/drawing/2014/main" id="{36C3709E-33A8-4C71-A1F9-D97F421D6E0F}"/>
              </a:ext>
            </a:extLst>
          </p:cNvPr>
          <p:cNvPicPr>
            <a:picLocks noChangeAspect="1"/>
          </p:cNvPicPr>
          <p:nvPr/>
        </p:nvPicPr>
        <p:blipFill>
          <a:blip r:embed="rId3"/>
          <a:stretch>
            <a:fillRect/>
          </a:stretch>
        </p:blipFill>
        <p:spPr>
          <a:xfrm>
            <a:off x="2834095" y="4001294"/>
            <a:ext cx="6523809" cy="1828571"/>
          </a:xfrm>
          <a:prstGeom prst="rect">
            <a:avLst/>
          </a:prstGeom>
        </p:spPr>
      </p:pic>
    </p:spTree>
    <p:extLst>
      <p:ext uri="{BB962C8B-B14F-4D97-AF65-F5344CB8AC3E}">
        <p14:creationId xmlns:p14="http://schemas.microsoft.com/office/powerpoint/2010/main" val="1785892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F69C1-A462-472B-8D60-1709595B600E}"/>
              </a:ext>
            </a:extLst>
          </p:cNvPr>
          <p:cNvSpPr>
            <a:spLocks noGrp="1"/>
          </p:cNvSpPr>
          <p:nvPr>
            <p:ph type="title"/>
          </p:nvPr>
        </p:nvSpPr>
        <p:spPr/>
        <p:txBody>
          <a:bodyPr/>
          <a:lstStyle/>
          <a:p>
            <a:r>
              <a:rPr lang="zh-CN" altLang="en-US" dirty="0"/>
              <a:t>爬山算法</a:t>
            </a:r>
          </a:p>
        </p:txBody>
      </p:sp>
      <p:sp>
        <p:nvSpPr>
          <p:cNvPr id="3" name="内容占位符 2">
            <a:extLst>
              <a:ext uri="{FF2B5EF4-FFF2-40B4-BE49-F238E27FC236}">
                <a16:creationId xmlns:a16="http://schemas.microsoft.com/office/drawing/2014/main" id="{00BFC58C-7C63-410E-8AF6-4D6321DD810A}"/>
              </a:ext>
            </a:extLst>
          </p:cNvPr>
          <p:cNvSpPr>
            <a:spLocks noGrp="1"/>
          </p:cNvSpPr>
          <p:nvPr>
            <p:ph idx="1"/>
          </p:nvPr>
        </p:nvSpPr>
        <p:spPr/>
        <p:txBody>
          <a:bodyPr>
            <a:normAutofit/>
          </a:bodyPr>
          <a:lstStyle/>
          <a:p>
            <a:r>
              <a:rPr lang="zh-CN" altLang="en-US" sz="2400" b="0" i="0" dirty="0">
                <a:solidFill>
                  <a:srgbClr val="121212"/>
                </a:solidFill>
                <a:effectLst/>
                <a:latin typeface="-apple-system"/>
              </a:rPr>
              <a:t>一种简单的贪心搜索算法，该算法每次从当前解的临近解空间中选择一个最优解作为当前解，直到达到一个局部最优解。</a:t>
            </a:r>
            <a:endParaRPr lang="zh-CN" altLang="en-US" sz="2400" dirty="0"/>
          </a:p>
        </p:txBody>
      </p:sp>
      <p:pic>
        <p:nvPicPr>
          <p:cNvPr id="3074" name="Picture 2">
            <a:extLst>
              <a:ext uri="{FF2B5EF4-FFF2-40B4-BE49-F238E27FC236}">
                <a16:creationId xmlns:a16="http://schemas.microsoft.com/office/drawing/2014/main" id="{F00E5540-FE23-47FE-B43F-2A6634A17B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549"/>
          <a:stretch/>
        </p:blipFill>
        <p:spPr bwMode="auto">
          <a:xfrm>
            <a:off x="2629207" y="3291349"/>
            <a:ext cx="7272031" cy="238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323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D0F4E-5483-47F7-A2E5-2E83A5F0C18C}"/>
              </a:ext>
            </a:extLst>
          </p:cNvPr>
          <p:cNvSpPr>
            <a:spLocks noGrp="1"/>
          </p:cNvSpPr>
          <p:nvPr>
            <p:ph type="title"/>
          </p:nvPr>
        </p:nvSpPr>
        <p:spPr/>
        <p:txBody>
          <a:bodyPr/>
          <a:lstStyle/>
          <a:p>
            <a:r>
              <a:rPr lang="zh-CN" altLang="en-US" dirty="0"/>
              <a:t>模拟退火算法</a:t>
            </a:r>
          </a:p>
        </p:txBody>
      </p:sp>
      <p:sp>
        <p:nvSpPr>
          <p:cNvPr id="7" name="文本框 6">
            <a:extLst>
              <a:ext uri="{FF2B5EF4-FFF2-40B4-BE49-F238E27FC236}">
                <a16:creationId xmlns:a16="http://schemas.microsoft.com/office/drawing/2014/main" id="{B9FB830E-00F4-4772-8BE3-ABAF65A39295}"/>
              </a:ext>
            </a:extLst>
          </p:cNvPr>
          <p:cNvSpPr txBox="1"/>
          <p:nvPr/>
        </p:nvSpPr>
        <p:spPr>
          <a:xfrm>
            <a:off x="838200" y="1690688"/>
            <a:ext cx="10756490" cy="707886"/>
          </a:xfrm>
          <a:prstGeom prst="rect">
            <a:avLst/>
          </a:prstGeom>
          <a:noFill/>
        </p:spPr>
        <p:txBody>
          <a:bodyPr wrap="square" rtlCol="0">
            <a:spAutoFit/>
          </a:bodyPr>
          <a:lstStyle/>
          <a:p>
            <a:r>
              <a:rPr lang="zh-CN" altLang="en-US" sz="2000" b="0" i="0" dirty="0">
                <a:solidFill>
                  <a:srgbClr val="121212"/>
                </a:solidFill>
                <a:effectLst/>
                <a:latin typeface="-apple-system"/>
              </a:rPr>
              <a:t>模拟退火算法从某一较高初温出发，伴随温度参数的不断下降</a:t>
            </a:r>
            <a:r>
              <a:rPr lang="en-US" altLang="zh-CN" sz="2000" b="0" i="0" dirty="0">
                <a:solidFill>
                  <a:srgbClr val="121212"/>
                </a:solidFill>
                <a:effectLst/>
                <a:latin typeface="-apple-system"/>
              </a:rPr>
              <a:t>,</a:t>
            </a:r>
            <a:r>
              <a:rPr lang="zh-CN" altLang="en-US" sz="2000" b="0" i="0" dirty="0">
                <a:solidFill>
                  <a:srgbClr val="121212"/>
                </a:solidFill>
                <a:effectLst/>
                <a:latin typeface="-apple-system"/>
              </a:rPr>
              <a:t>结合一定的概率突跳特性在解空间中随机寻找目标函数的全局最优解，即在局部最优解能概率性地跳出并最终趋于全局最优。</a:t>
            </a:r>
            <a:endParaRPr lang="zh-CN" altLang="en-US" sz="2000" dirty="0"/>
          </a:p>
        </p:txBody>
      </p:sp>
      <p:pic>
        <p:nvPicPr>
          <p:cNvPr id="1026" name="Picture 2">
            <a:extLst>
              <a:ext uri="{FF2B5EF4-FFF2-40B4-BE49-F238E27FC236}">
                <a16:creationId xmlns:a16="http://schemas.microsoft.com/office/drawing/2014/main" id="{1C945B10-179E-4620-AF0E-498D9F0EBB4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03549" y="3429000"/>
            <a:ext cx="6603245" cy="2126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21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F6D3D-C728-4E68-B95A-229429C19116}"/>
              </a:ext>
            </a:extLst>
          </p:cNvPr>
          <p:cNvSpPr>
            <a:spLocks noGrp="1"/>
          </p:cNvSpPr>
          <p:nvPr>
            <p:ph type="title"/>
          </p:nvPr>
        </p:nvSpPr>
        <p:spPr/>
        <p:txBody>
          <a:bodyPr/>
          <a:lstStyle/>
          <a:p>
            <a:r>
              <a:rPr lang="zh-CN" altLang="en-US" dirty="0"/>
              <a:t>模拟退火算法</a:t>
            </a:r>
          </a:p>
        </p:txBody>
      </p:sp>
      <p:sp>
        <p:nvSpPr>
          <p:cNvPr id="6" name="矩形: 圆角 5">
            <a:extLst>
              <a:ext uri="{FF2B5EF4-FFF2-40B4-BE49-F238E27FC236}">
                <a16:creationId xmlns:a16="http://schemas.microsoft.com/office/drawing/2014/main" id="{636CEBFF-0A93-4FD6-9D07-D9E79BA78E2A}"/>
              </a:ext>
            </a:extLst>
          </p:cNvPr>
          <p:cNvSpPr/>
          <p:nvPr/>
        </p:nvSpPr>
        <p:spPr>
          <a:xfrm>
            <a:off x="2448232" y="1995488"/>
            <a:ext cx="1484671" cy="6882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400" b="1" dirty="0"/>
              <a:t>加热过程</a:t>
            </a:r>
          </a:p>
        </p:txBody>
      </p:sp>
      <p:sp>
        <p:nvSpPr>
          <p:cNvPr id="7" name="矩形: 圆角 6">
            <a:extLst>
              <a:ext uri="{FF2B5EF4-FFF2-40B4-BE49-F238E27FC236}">
                <a16:creationId xmlns:a16="http://schemas.microsoft.com/office/drawing/2014/main" id="{07DD9FCA-2F0C-4C22-8734-41AC61591D51}"/>
              </a:ext>
            </a:extLst>
          </p:cNvPr>
          <p:cNvSpPr/>
          <p:nvPr/>
        </p:nvSpPr>
        <p:spPr>
          <a:xfrm>
            <a:off x="2448231" y="3389671"/>
            <a:ext cx="1484671" cy="6882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400" b="1" dirty="0"/>
              <a:t>等温过程</a:t>
            </a:r>
          </a:p>
        </p:txBody>
      </p:sp>
      <p:sp>
        <p:nvSpPr>
          <p:cNvPr id="8" name="矩形: 圆角 7">
            <a:extLst>
              <a:ext uri="{FF2B5EF4-FFF2-40B4-BE49-F238E27FC236}">
                <a16:creationId xmlns:a16="http://schemas.microsoft.com/office/drawing/2014/main" id="{2E8FF733-D04D-404E-908F-0CE45D68A582}"/>
              </a:ext>
            </a:extLst>
          </p:cNvPr>
          <p:cNvSpPr/>
          <p:nvPr/>
        </p:nvSpPr>
        <p:spPr>
          <a:xfrm>
            <a:off x="2448231" y="4783855"/>
            <a:ext cx="1484671" cy="6882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400" b="1" dirty="0"/>
              <a:t>冷却过程</a:t>
            </a:r>
          </a:p>
        </p:txBody>
      </p:sp>
      <p:sp>
        <p:nvSpPr>
          <p:cNvPr id="9" name="矩形: 圆角 8">
            <a:extLst>
              <a:ext uri="{FF2B5EF4-FFF2-40B4-BE49-F238E27FC236}">
                <a16:creationId xmlns:a16="http://schemas.microsoft.com/office/drawing/2014/main" id="{CE5B55F0-A02E-4105-8E00-E947D03CB570}"/>
              </a:ext>
            </a:extLst>
          </p:cNvPr>
          <p:cNvSpPr/>
          <p:nvPr/>
        </p:nvSpPr>
        <p:spPr>
          <a:xfrm>
            <a:off x="8112075" y="1995488"/>
            <a:ext cx="1484671" cy="6882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a:t>算法设定初值</a:t>
            </a:r>
          </a:p>
        </p:txBody>
      </p:sp>
      <p:sp>
        <p:nvSpPr>
          <p:cNvPr id="10" name="矩形: 圆角 9">
            <a:extLst>
              <a:ext uri="{FF2B5EF4-FFF2-40B4-BE49-F238E27FC236}">
                <a16:creationId xmlns:a16="http://schemas.microsoft.com/office/drawing/2014/main" id="{00B68CAD-C105-48D7-9207-FFB2FE3ABF0E}"/>
              </a:ext>
            </a:extLst>
          </p:cNvPr>
          <p:cNvSpPr/>
          <p:nvPr/>
        </p:nvSpPr>
        <p:spPr>
          <a:xfrm>
            <a:off x="8136192" y="3389671"/>
            <a:ext cx="1484671" cy="6882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dirty="0"/>
              <a:t>Metropolis</a:t>
            </a:r>
            <a:r>
              <a:rPr lang="zh-CN" altLang="en-US" b="1" dirty="0"/>
              <a:t>抽样过程</a:t>
            </a:r>
          </a:p>
        </p:txBody>
      </p:sp>
      <p:sp>
        <p:nvSpPr>
          <p:cNvPr id="11" name="矩形: 圆角 10">
            <a:extLst>
              <a:ext uri="{FF2B5EF4-FFF2-40B4-BE49-F238E27FC236}">
                <a16:creationId xmlns:a16="http://schemas.microsoft.com/office/drawing/2014/main" id="{006B6C6F-D4BE-43E7-BFDA-F5C4D9B6A172}"/>
              </a:ext>
            </a:extLst>
          </p:cNvPr>
          <p:cNvSpPr/>
          <p:nvPr/>
        </p:nvSpPr>
        <p:spPr>
          <a:xfrm>
            <a:off x="8136192" y="4783855"/>
            <a:ext cx="1484671" cy="6882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a:t>控制参数的下降</a:t>
            </a:r>
          </a:p>
        </p:txBody>
      </p:sp>
      <p:sp>
        <p:nvSpPr>
          <p:cNvPr id="12" name="矩形: 圆角 11">
            <a:extLst>
              <a:ext uri="{FF2B5EF4-FFF2-40B4-BE49-F238E27FC236}">
                <a16:creationId xmlns:a16="http://schemas.microsoft.com/office/drawing/2014/main" id="{4588E641-C970-42C9-9F14-C8072D33A423}"/>
              </a:ext>
            </a:extLst>
          </p:cNvPr>
          <p:cNvSpPr/>
          <p:nvPr/>
        </p:nvSpPr>
        <p:spPr>
          <a:xfrm>
            <a:off x="5292211" y="4107425"/>
            <a:ext cx="1484671" cy="6882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目标函数</a:t>
            </a:r>
          </a:p>
        </p:txBody>
      </p:sp>
      <p:sp>
        <p:nvSpPr>
          <p:cNvPr id="14" name="箭头: 下 13">
            <a:extLst>
              <a:ext uri="{FF2B5EF4-FFF2-40B4-BE49-F238E27FC236}">
                <a16:creationId xmlns:a16="http://schemas.microsoft.com/office/drawing/2014/main" id="{28F64849-7056-441D-8340-67C778451541}"/>
              </a:ext>
            </a:extLst>
          </p:cNvPr>
          <p:cNvSpPr/>
          <p:nvPr/>
        </p:nvSpPr>
        <p:spPr>
          <a:xfrm rot="16200000">
            <a:off x="4136690" y="3898258"/>
            <a:ext cx="747252" cy="11065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7CE89DE6-92F6-452B-97FC-00E3C4C7BC45}"/>
              </a:ext>
            </a:extLst>
          </p:cNvPr>
          <p:cNvSpPr/>
          <p:nvPr/>
        </p:nvSpPr>
        <p:spPr>
          <a:xfrm rot="5400000">
            <a:off x="7185152" y="3868760"/>
            <a:ext cx="747252" cy="11065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082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220851D-1043-44F7-8286-9192F0CF2541}"/>
              </a:ext>
            </a:extLst>
          </p:cNvPr>
          <p:cNvPicPr>
            <a:picLocks noChangeAspect="1"/>
          </p:cNvPicPr>
          <p:nvPr/>
        </p:nvPicPr>
        <p:blipFill>
          <a:blip r:embed="rId3"/>
          <a:stretch>
            <a:fillRect/>
          </a:stretch>
        </p:blipFill>
        <p:spPr>
          <a:xfrm>
            <a:off x="7068461" y="2403326"/>
            <a:ext cx="3696076" cy="1154295"/>
          </a:xfrm>
          <a:prstGeom prst="rect">
            <a:avLst/>
          </a:prstGeom>
        </p:spPr>
      </p:pic>
      <p:pic>
        <p:nvPicPr>
          <p:cNvPr id="4102" name="Picture 6">
            <a:extLst>
              <a:ext uri="{FF2B5EF4-FFF2-40B4-BE49-F238E27FC236}">
                <a16:creationId xmlns:a16="http://schemas.microsoft.com/office/drawing/2014/main" id="{9881DE3C-BC7F-4E9E-8859-C51F303447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092" y="0"/>
            <a:ext cx="52752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35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5CF6E-8F87-4DA2-BA90-F320CEB34F24}"/>
              </a:ext>
            </a:extLst>
          </p:cNvPr>
          <p:cNvSpPr>
            <a:spLocks noGrp="1"/>
          </p:cNvSpPr>
          <p:nvPr>
            <p:ph type="title"/>
          </p:nvPr>
        </p:nvSpPr>
        <p:spPr/>
        <p:txBody>
          <a:bodyPr/>
          <a:lstStyle/>
          <a:p>
            <a:r>
              <a:rPr lang="zh-CN" altLang="en-US" dirty="0"/>
              <a:t>应用</a:t>
            </a:r>
          </a:p>
        </p:txBody>
      </p:sp>
      <p:pic>
        <p:nvPicPr>
          <p:cNvPr id="5122" name="Picture 2" descr="超大规模集成电路 的图像结果">
            <a:extLst>
              <a:ext uri="{FF2B5EF4-FFF2-40B4-BE49-F238E27FC236}">
                <a16:creationId xmlns:a16="http://schemas.microsoft.com/office/drawing/2014/main" id="{BDF86203-294E-4531-BCC4-BA0D9A168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057" y="1971619"/>
            <a:ext cx="4105582" cy="26021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数学模型——模拟退火算法及其在TSP问题中的应用 - 知乎">
            <a:extLst>
              <a:ext uri="{FF2B5EF4-FFF2-40B4-BE49-F238E27FC236}">
                <a16:creationId xmlns:a16="http://schemas.microsoft.com/office/drawing/2014/main" id="{E5FBC19C-3BBC-4C82-AC7A-5E1FCC3B11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3475" y="1690688"/>
            <a:ext cx="4218653" cy="316399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C14B183-FABC-41F7-833D-105FBAE60524}"/>
              </a:ext>
            </a:extLst>
          </p:cNvPr>
          <p:cNvSpPr txBox="1"/>
          <p:nvPr/>
        </p:nvSpPr>
        <p:spPr>
          <a:xfrm>
            <a:off x="2068461" y="4794285"/>
            <a:ext cx="3181965" cy="369332"/>
          </a:xfrm>
          <a:prstGeom prst="rect">
            <a:avLst/>
          </a:prstGeom>
          <a:noFill/>
        </p:spPr>
        <p:txBody>
          <a:bodyPr wrap="square" rtlCol="0">
            <a:spAutoFit/>
          </a:bodyPr>
          <a:lstStyle/>
          <a:p>
            <a:r>
              <a:rPr lang="zh-CN" altLang="en-US" b="0" i="0" dirty="0">
                <a:solidFill>
                  <a:srgbClr val="121212"/>
                </a:solidFill>
                <a:effectLst/>
                <a:latin typeface="-apple-system"/>
              </a:rPr>
              <a:t>超大规模集成电路的最优设计</a:t>
            </a:r>
            <a:endParaRPr lang="zh-CN" altLang="en-US" dirty="0"/>
          </a:p>
        </p:txBody>
      </p:sp>
      <p:sp>
        <p:nvSpPr>
          <p:cNvPr id="5" name="文本框 4">
            <a:extLst>
              <a:ext uri="{FF2B5EF4-FFF2-40B4-BE49-F238E27FC236}">
                <a16:creationId xmlns:a16="http://schemas.microsoft.com/office/drawing/2014/main" id="{50F2D96F-BCE9-4058-825A-46BB6E1B8D88}"/>
              </a:ext>
            </a:extLst>
          </p:cNvPr>
          <p:cNvSpPr txBox="1"/>
          <p:nvPr/>
        </p:nvSpPr>
        <p:spPr>
          <a:xfrm>
            <a:off x="8495070" y="4794285"/>
            <a:ext cx="1258529" cy="369332"/>
          </a:xfrm>
          <a:prstGeom prst="rect">
            <a:avLst/>
          </a:prstGeom>
          <a:noFill/>
        </p:spPr>
        <p:txBody>
          <a:bodyPr wrap="square" rtlCol="0">
            <a:spAutoFit/>
          </a:bodyPr>
          <a:lstStyle/>
          <a:p>
            <a:pPr algn="ctr"/>
            <a:r>
              <a:rPr lang="en-US" altLang="zh-CN" dirty="0"/>
              <a:t>TSL</a:t>
            </a:r>
            <a:r>
              <a:rPr lang="zh-CN" altLang="en-US" dirty="0"/>
              <a:t>问题</a:t>
            </a:r>
          </a:p>
        </p:txBody>
      </p:sp>
    </p:spTree>
    <p:extLst>
      <p:ext uri="{BB962C8B-B14F-4D97-AF65-F5344CB8AC3E}">
        <p14:creationId xmlns:p14="http://schemas.microsoft.com/office/powerpoint/2010/main" val="34499263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1398</Words>
  <Application>Microsoft Office PowerPoint</Application>
  <PresentationFormat>宽屏</PresentationFormat>
  <Paragraphs>70</Paragraphs>
  <Slides>16</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-apple-system</vt:lpstr>
      <vt:lpstr>等线</vt:lpstr>
      <vt:lpstr>等线 Light</vt:lpstr>
      <vt:lpstr>Arial</vt:lpstr>
      <vt:lpstr>Cambria Math</vt:lpstr>
      <vt:lpstr>Office 主题​​</vt:lpstr>
      <vt:lpstr>Lesson 04</vt:lpstr>
      <vt:lpstr>机器学习</vt:lpstr>
      <vt:lpstr>PowerPoint 演示文稿</vt:lpstr>
      <vt:lpstr>模拟退火算法 Simulated Annealing, SA</vt:lpstr>
      <vt:lpstr>爬山算法</vt:lpstr>
      <vt:lpstr>模拟退火算法</vt:lpstr>
      <vt:lpstr>模拟退火算法</vt:lpstr>
      <vt:lpstr>PowerPoint 演示文稿</vt:lpstr>
      <vt:lpstr>应用</vt:lpstr>
      <vt:lpstr>粒子群优化 Particle Swarm Optimization, PSO</vt:lpstr>
      <vt:lpstr>粒子群优化</vt:lpstr>
      <vt:lpstr>粒子群优化</vt:lpstr>
      <vt:lpstr>PowerPoint 演示文稿</vt:lpstr>
      <vt:lpstr>粒子群优化：惯性权重</vt:lpstr>
      <vt:lpstr>粒子群优化：惯性权重</vt:lpstr>
      <vt:lpstr>粒子群优化：学习因子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04</dc:title>
  <dc:creator>刘瑞轩</dc:creator>
  <cp:lastModifiedBy>刘瑞轩</cp:lastModifiedBy>
  <cp:revision>46</cp:revision>
  <dcterms:created xsi:type="dcterms:W3CDTF">2023-10-07T15:07:26Z</dcterms:created>
  <dcterms:modified xsi:type="dcterms:W3CDTF">2023-10-09T12:05:15Z</dcterms:modified>
</cp:coreProperties>
</file>