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539" r:id="rId4"/>
    <p:sldId id="258" r:id="rId5"/>
    <p:sldId id="259" r:id="rId6"/>
    <p:sldId id="275" r:id="rId7"/>
    <p:sldId id="261" r:id="rId8"/>
    <p:sldId id="276" r:id="rId9"/>
    <p:sldId id="263" r:id="rId10"/>
    <p:sldId id="262" r:id="rId11"/>
    <p:sldId id="277" r:id="rId12"/>
    <p:sldId id="278" r:id="rId13"/>
    <p:sldId id="534" r:id="rId14"/>
    <p:sldId id="472" r:id="rId15"/>
    <p:sldId id="529" r:id="rId16"/>
    <p:sldId id="519" r:id="rId17"/>
    <p:sldId id="521" r:id="rId18"/>
    <p:sldId id="522" r:id="rId19"/>
    <p:sldId id="523" r:id="rId20"/>
    <p:sldId id="527" r:id="rId21"/>
    <p:sldId id="486" r:id="rId22"/>
    <p:sldId id="536" r:id="rId23"/>
    <p:sldId id="494" r:id="rId24"/>
    <p:sldId id="495" r:id="rId25"/>
    <p:sldId id="497" r:id="rId26"/>
    <p:sldId id="498" r:id="rId27"/>
    <p:sldId id="273" r:id="rId28"/>
    <p:sldId id="274" r:id="rId29"/>
    <p:sldId id="537"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8686"/>
  </p:normalViewPr>
  <p:slideViewPr>
    <p:cSldViewPr snapToGrid="0">
      <p:cViewPr varScale="1">
        <p:scale>
          <a:sx n="110" d="100"/>
          <a:sy n="110" d="100"/>
        </p:scale>
        <p:origin x="1144" y="168"/>
      </p:cViewPr>
      <p:guideLst>
        <p:guide orient="horz" pos="1620"/>
        <p:guide pos="2880"/>
      </p:guideLst>
    </p:cSldViewPr>
  </p:slideViewPr>
  <p:outlineViewPr>
    <p:cViewPr>
      <p:scale>
        <a:sx n="33" d="100"/>
        <a:sy n="33" d="100"/>
      </p:scale>
      <p:origin x="0" y="-88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e2558357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e2558357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err="1"/>
              <a:t>OpDecoder,ConceptDecoder</a:t>
            </a:r>
            <a:r>
              <a:rPr lang="en-AU" dirty="0"/>
              <a:t>: feed forward NN</a:t>
            </a:r>
          </a:p>
          <a:p>
            <a:pPr marL="0" lvl="0" indent="0" algn="l" rtl="0">
              <a:spcBef>
                <a:spcPts val="0"/>
              </a:spcBef>
              <a:spcAft>
                <a:spcPts val="0"/>
              </a:spcAft>
              <a:buNone/>
            </a:pPr>
            <a:r>
              <a:rPr lang="en-AU" dirty="0" err="1"/>
              <a:t>Oencoder</a:t>
            </a:r>
            <a:r>
              <a:rPr lang="en-AU" dirty="0"/>
              <a:t>: GRU</a:t>
            </a:r>
          </a:p>
          <a:p>
            <a:pPr marL="0" lvl="0" indent="0" algn="l" rtl="0">
              <a:spcBef>
                <a:spcPts val="0"/>
              </a:spcBef>
              <a:spcAft>
                <a:spcPts val="0"/>
              </a:spcAft>
              <a:buNone/>
            </a:pPr>
            <a:r>
              <a:rPr lang="en-AU" dirty="0" err="1"/>
              <a:t>Parse是一个函数</a:t>
            </a:r>
            <a:r>
              <a:rPr lang="zh-CN" altLang="en-US" dirty="0"/>
              <a:t>，这个函数循环执行</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e2558357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e2558357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679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e2558357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e2558357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25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focus on the learning of </a:t>
            </a:r>
            <a:r>
              <a:rPr lang="en-US" altLang="zh-CN" sz="1200" kern="1200" dirty="0">
                <a:solidFill>
                  <a:schemeClr val="tx1"/>
                </a:solidFill>
                <a:effectLst/>
                <a:latin typeface="+mn-lt"/>
                <a:ea typeface="+mn-ea"/>
                <a:cs typeface="+mn-cs"/>
              </a:rPr>
              <a:t>visual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concepts</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via the neuro-symbolic reasoning. We assume that a latent program has been recovered by the semantic parsing module.</a:t>
            </a:r>
            <a:endParaRPr lang="en-US" dirty="0"/>
          </a:p>
          <a:p>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13</a:t>
            </a:fld>
            <a:endParaRPr lang="en-US"/>
          </a:p>
        </p:txBody>
      </p:sp>
    </p:spTree>
    <p:extLst>
      <p:ext uri="{BB962C8B-B14F-4D97-AF65-F5344CB8AC3E}">
        <p14:creationId xmlns:p14="http://schemas.microsoft.com/office/powerpoint/2010/main" val="375081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perception module learns visual concepts based on the language description of the object being referred to. First, we focus on the learning of visual representations for objects and concept embeddings via the neuro-symbolic reasoning. We assume that a latent program has been recovered by the semantic parsing module.</a:t>
            </a:r>
            <a:endParaRPr lang="en-US" dirty="0"/>
          </a:p>
          <a:p>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14</a:t>
            </a:fld>
            <a:endParaRPr lang="en-US"/>
          </a:p>
        </p:txBody>
      </p:sp>
    </p:spTree>
    <p:extLst>
      <p:ext uri="{BB962C8B-B14F-4D97-AF65-F5344CB8AC3E}">
        <p14:creationId xmlns:p14="http://schemas.microsoft.com/office/powerpoint/2010/main" val="2436971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Starting from the first </a:t>
            </a:r>
            <a:r>
              <a:rPr lang="en-US" sz="1200" kern="1200" dirty="0" err="1">
                <a:solidFill>
                  <a:schemeClr val="tx1"/>
                </a:solidFill>
                <a:effectLst/>
                <a:latin typeface="+mn-lt"/>
                <a:ea typeface="+mn-ea"/>
                <a:cs typeface="+mn-cs"/>
              </a:rPr>
              <a:t>filter_red</a:t>
            </a:r>
            <a:r>
              <a:rPr lang="en-US" sz="1200" kern="1200" dirty="0">
                <a:solidFill>
                  <a:schemeClr val="tx1"/>
                </a:solidFill>
                <a:effectLst/>
                <a:latin typeface="+mn-lt"/>
                <a:ea typeface="+mn-ea"/>
                <a:cs typeface="+mn-cs"/>
              </a:rPr>
              <a:t> operation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dirty="0"/>
              <a:t>For each of the object in the scene, we use a small neural network to project its visual representation into a color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concept red also corresponds to a vector embedding in the color space.</a:t>
            </a:r>
          </a:p>
        </p:txBody>
      </p:sp>
      <p:sp>
        <p:nvSpPr>
          <p:cNvPr id="4" name="Slide Number Placeholder 3"/>
          <p:cNvSpPr>
            <a:spLocks noGrp="1"/>
          </p:cNvSpPr>
          <p:nvPr>
            <p:ph type="sldNum" sz="quarter" idx="5"/>
          </p:nvPr>
        </p:nvSpPr>
        <p:spPr/>
        <p:txBody>
          <a:bodyPr/>
          <a:lstStyle/>
          <a:p>
            <a:fld id="{EDF7F255-F5F3-5B4E-AC42-3998831E97EC}" type="slidenum">
              <a:rPr lang="en-US" smtClean="0"/>
              <a:t>15</a:t>
            </a:fld>
            <a:endParaRPr lang="en-US"/>
          </a:p>
        </p:txBody>
      </p:sp>
    </p:spTree>
    <p:extLst>
      <p:ext uri="{BB962C8B-B14F-4D97-AF65-F5344CB8AC3E}">
        <p14:creationId xmlns:p14="http://schemas.microsoft.com/office/powerpoint/2010/main" val="4202803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Starting from the first </a:t>
            </a:r>
            <a:r>
              <a:rPr lang="en-US" sz="1200" kern="1200" dirty="0" err="1">
                <a:solidFill>
                  <a:schemeClr val="tx1"/>
                </a:solidFill>
                <a:effectLst/>
                <a:latin typeface="+mn-lt"/>
                <a:ea typeface="+mn-ea"/>
                <a:cs typeface="+mn-cs"/>
              </a:rPr>
              <a:t>filter_red</a:t>
            </a:r>
            <a:r>
              <a:rPr lang="en-US" sz="1200" kern="1200" dirty="0">
                <a:solidFill>
                  <a:schemeClr val="tx1"/>
                </a:solidFill>
                <a:effectLst/>
                <a:latin typeface="+mn-lt"/>
                <a:ea typeface="+mn-ea"/>
                <a:cs typeface="+mn-cs"/>
              </a:rPr>
              <a:t> operation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dirty="0"/>
              <a:t>For each of the object in the scene, we use a small neural network to project its visual representation into a color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concept red also corresponds to a vector embedding in the color space.</a:t>
            </a:r>
          </a:p>
        </p:txBody>
      </p:sp>
      <p:sp>
        <p:nvSpPr>
          <p:cNvPr id="4" name="Slide Number Placeholder 3"/>
          <p:cNvSpPr>
            <a:spLocks noGrp="1"/>
          </p:cNvSpPr>
          <p:nvPr>
            <p:ph type="sldNum" sz="quarter" idx="5"/>
          </p:nvPr>
        </p:nvSpPr>
        <p:spPr/>
        <p:txBody>
          <a:bodyPr/>
          <a:lstStyle/>
          <a:p>
            <a:fld id="{EDF7F255-F5F3-5B4E-AC42-3998831E97EC}" type="slidenum">
              <a:rPr lang="en-US" smtClean="0"/>
              <a:t>16</a:t>
            </a:fld>
            <a:endParaRPr lang="en-US"/>
          </a:p>
        </p:txBody>
      </p:sp>
    </p:spTree>
    <p:extLst>
      <p:ext uri="{BB962C8B-B14F-4D97-AF65-F5344CB8AC3E}">
        <p14:creationId xmlns:p14="http://schemas.microsoft.com/office/powerpoint/2010/main" val="1408228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compare the cosine similarity between colors of objects and the vector embedding of red</a:t>
            </a:r>
            <a:r>
              <a:rPr lang="zh-CN" altLang="en-US" dirty="0"/>
              <a:t> </a:t>
            </a:r>
            <a:r>
              <a:rPr lang="en-US" altLang="zh-CN" dirty="0"/>
              <a:t>to</a:t>
            </a:r>
            <a:r>
              <a:rPr lang="zh-CN" altLang="en-US" dirty="0"/>
              <a:t> </a:t>
            </a:r>
            <a:r>
              <a:rPr lang="en-US" altLang="zh-CN" dirty="0"/>
              <a:t>classify</a:t>
            </a:r>
            <a:r>
              <a:rPr lang="zh-CN" altLang="en-US" dirty="0"/>
              <a:t> </a:t>
            </a:r>
            <a:r>
              <a:rPr lang="en-US" altLang="zh-CN" dirty="0"/>
              <a:t>objects.</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the</a:t>
            </a:r>
            <a:r>
              <a:rPr lang="zh-CN" altLang="en-US" dirty="0"/>
              <a:t> </a:t>
            </a:r>
            <a:r>
              <a:rPr lang="en-US" altLang="zh-CN" dirty="0"/>
              <a:t>second</a:t>
            </a:r>
            <a:r>
              <a:rPr lang="zh-CN" altLang="en-US" dirty="0"/>
              <a:t> </a:t>
            </a:r>
            <a:r>
              <a:rPr lang="en-US" altLang="zh-CN" dirty="0"/>
              <a:t>object</a:t>
            </a:r>
            <a:r>
              <a:rPr lang="zh-CN" altLang="en-US" dirty="0"/>
              <a:t> </a:t>
            </a:r>
            <a:r>
              <a:rPr lang="en-US" altLang="zh-CN" dirty="0"/>
              <a:t>will</a:t>
            </a:r>
            <a:r>
              <a:rPr lang="zh-CN" altLang="en-US" dirty="0"/>
              <a:t> </a:t>
            </a:r>
            <a:r>
              <a:rPr lang="en-US" altLang="zh-CN" dirty="0"/>
              <a:t>be</a:t>
            </a:r>
            <a:r>
              <a:rPr lang="zh-CN" altLang="en-US" dirty="0"/>
              <a:t> </a:t>
            </a:r>
            <a:r>
              <a:rPr lang="en-US" altLang="zh-CN" dirty="0"/>
              <a:t>classified</a:t>
            </a:r>
            <a:r>
              <a:rPr lang="zh-CN" altLang="en-US" dirty="0"/>
              <a:t> </a:t>
            </a:r>
            <a:r>
              <a:rPr lang="en-US" altLang="zh-CN" dirty="0"/>
              <a:t>as</a:t>
            </a:r>
            <a:r>
              <a:rPr lang="zh-CN" altLang="en-US" dirty="0"/>
              <a:t> </a:t>
            </a:r>
            <a:r>
              <a:rPr lang="en-US" altLang="zh-CN" dirty="0"/>
              <a:t>red.</a:t>
            </a:r>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17</a:t>
            </a:fld>
            <a:endParaRPr lang="en-US"/>
          </a:p>
        </p:txBody>
      </p:sp>
    </p:spTree>
    <p:extLst>
      <p:ext uri="{BB962C8B-B14F-4D97-AF65-F5344CB8AC3E}">
        <p14:creationId xmlns:p14="http://schemas.microsoft.com/office/powerpoint/2010/main" val="1615577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Thus, the second object will be selected as the input to the second </a:t>
            </a:r>
            <a:r>
              <a:rPr lang="en-US" dirty="0" err="1"/>
              <a:t>query_shape</a:t>
            </a:r>
            <a:r>
              <a:rPr lang="en-US" dirty="0"/>
              <a:t> operation.</a:t>
            </a:r>
          </a:p>
          <a:p>
            <a:r>
              <a:rPr lang="en-US" dirty="0"/>
              <a:t>Next, we extract the shape representation of the second object, and compare it with the vector embedding of different shapes in the dataset: cube, sphere, and cylinder.</a:t>
            </a:r>
          </a:p>
        </p:txBody>
      </p:sp>
      <p:sp>
        <p:nvSpPr>
          <p:cNvPr id="4" name="Slide Number Placeholder 3"/>
          <p:cNvSpPr>
            <a:spLocks noGrp="1"/>
          </p:cNvSpPr>
          <p:nvPr>
            <p:ph type="sldNum" sz="quarter" idx="5"/>
          </p:nvPr>
        </p:nvSpPr>
        <p:spPr/>
        <p:txBody>
          <a:bodyPr/>
          <a:lstStyle/>
          <a:p>
            <a:fld id="{EDF7F255-F5F3-5B4E-AC42-3998831E97EC}" type="slidenum">
              <a:rPr lang="en-US" smtClean="0"/>
              <a:t>18</a:t>
            </a:fld>
            <a:endParaRPr lang="en-US"/>
          </a:p>
        </p:txBody>
      </p:sp>
    </p:spTree>
    <p:extLst>
      <p:ext uri="{BB962C8B-B14F-4D97-AF65-F5344CB8AC3E}">
        <p14:creationId xmlns:p14="http://schemas.microsoft.com/office/powerpoint/2010/main" val="3040983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Thus, the second object will be selected as the input to the second </a:t>
            </a:r>
            <a:r>
              <a:rPr lang="en-US" dirty="0" err="1"/>
              <a:t>query_shape</a:t>
            </a:r>
            <a:r>
              <a:rPr lang="en-US" dirty="0"/>
              <a:t> operation.</a:t>
            </a:r>
          </a:p>
          <a:p>
            <a:r>
              <a:rPr lang="en-US" dirty="0"/>
              <a:t>Next, we extract the shape representation of the second object, and compare it with the vector embedding of different shapes in the dataset: cube, sphere, and cylinder.</a:t>
            </a:r>
          </a:p>
        </p:txBody>
      </p:sp>
      <p:sp>
        <p:nvSpPr>
          <p:cNvPr id="4" name="Slide Number Placeholder 3"/>
          <p:cNvSpPr>
            <a:spLocks noGrp="1"/>
          </p:cNvSpPr>
          <p:nvPr>
            <p:ph type="sldNum" sz="quarter" idx="5"/>
          </p:nvPr>
        </p:nvSpPr>
        <p:spPr/>
        <p:txBody>
          <a:bodyPr/>
          <a:lstStyle/>
          <a:p>
            <a:fld id="{EDF7F255-F5F3-5B4E-AC42-3998831E97EC}" type="slidenum">
              <a:rPr lang="en-US" smtClean="0"/>
              <a:t>19</a:t>
            </a:fld>
            <a:endParaRPr lang="en-US"/>
          </a:p>
        </p:txBody>
      </p:sp>
    </p:spTree>
    <p:extLst>
      <p:ext uri="{BB962C8B-B14F-4D97-AF65-F5344CB8AC3E}">
        <p14:creationId xmlns:p14="http://schemas.microsoft.com/office/powerpoint/2010/main" val="425960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e2558357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e2558357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Again,</a:t>
            </a:r>
            <a:r>
              <a:rPr lang="zh-CN" altLang="en-US" dirty="0"/>
              <a:t> </a:t>
            </a:r>
            <a:r>
              <a:rPr lang="en-US" altLang="zh-CN" dirty="0"/>
              <a:t>we</a:t>
            </a:r>
            <a:r>
              <a:rPr lang="zh-CN" altLang="en-US" dirty="0"/>
              <a:t> </a:t>
            </a:r>
            <a:r>
              <a:rPr lang="en-US" altLang="zh-CN" dirty="0"/>
              <a:t>compute</a:t>
            </a:r>
            <a:r>
              <a:rPr lang="zh-CN" altLang="en-US" dirty="0"/>
              <a:t> </a:t>
            </a:r>
            <a:r>
              <a:rPr lang="en-US" altLang="zh-CN" dirty="0"/>
              <a:t>the</a:t>
            </a:r>
            <a:r>
              <a:rPr lang="en-US" dirty="0"/>
              <a:t> cosine similarity</a:t>
            </a:r>
            <a:r>
              <a:rPr lang="zh-CN" altLang="en-US" dirty="0"/>
              <a:t> </a:t>
            </a:r>
            <a:r>
              <a:rPr lang="en-US" altLang="zh-CN" dirty="0"/>
              <a:t>between</a:t>
            </a:r>
            <a:r>
              <a:rPr lang="zh-CN" altLang="en-US" dirty="0"/>
              <a:t> </a:t>
            </a:r>
            <a:r>
              <a:rPr lang="en-US" altLang="zh-CN" dirty="0"/>
              <a:t>the</a:t>
            </a:r>
            <a:r>
              <a:rPr lang="zh-CN" altLang="en-US" dirty="0"/>
              <a:t> </a:t>
            </a:r>
            <a:r>
              <a:rPr lang="en-US" altLang="zh-CN" dirty="0"/>
              <a:t>shape</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the</a:t>
            </a:r>
            <a:r>
              <a:rPr lang="zh-CN" altLang="en-US" dirty="0"/>
              <a:t> </a:t>
            </a:r>
            <a:r>
              <a:rPr lang="en-US" altLang="zh-CN" dirty="0"/>
              <a:t>second</a:t>
            </a:r>
            <a:r>
              <a:rPr lang="zh-CN" altLang="en-US" dirty="0"/>
              <a:t> </a:t>
            </a:r>
            <a:r>
              <a:rPr lang="en-US" altLang="zh-CN" dirty="0"/>
              <a:t>object</a:t>
            </a:r>
            <a:r>
              <a:rPr lang="zh-CN" altLang="en-US" dirty="0"/>
              <a:t> </a:t>
            </a:r>
            <a:r>
              <a:rPr lang="en-US" altLang="zh-CN" dirty="0"/>
              <a:t>and</a:t>
            </a:r>
            <a:r>
              <a:rPr lang="zh-CN" altLang="en-US" dirty="0"/>
              <a:t> </a:t>
            </a:r>
            <a:r>
              <a:rPr lang="en-US" altLang="zh-CN" dirty="0"/>
              <a:t>the</a:t>
            </a:r>
            <a:r>
              <a:rPr lang="zh-CN" altLang="en-US" dirty="0"/>
              <a:t> </a:t>
            </a:r>
            <a:r>
              <a:rPr lang="en-US" altLang="zh-CN" dirty="0"/>
              <a:t>vector</a:t>
            </a:r>
            <a:r>
              <a:rPr lang="zh-CN" altLang="en-US" dirty="0"/>
              <a:t> </a:t>
            </a:r>
            <a:r>
              <a:rPr lang="en-US" altLang="zh-CN" dirty="0"/>
              <a:t>embeddings</a:t>
            </a:r>
            <a:r>
              <a:rPr lang="zh-CN" altLang="en-US" dirty="0"/>
              <a:t> </a:t>
            </a:r>
            <a:r>
              <a:rPr lang="en-US" altLang="zh-CN" dirty="0"/>
              <a:t>of</a:t>
            </a:r>
            <a:r>
              <a:rPr lang="zh-CN" altLang="en-US" dirty="0"/>
              <a:t> </a:t>
            </a:r>
            <a:r>
              <a:rPr lang="en-US" altLang="zh-CN" dirty="0"/>
              <a:t>different</a:t>
            </a:r>
            <a:r>
              <a:rPr lang="zh-CN" altLang="en-US" dirty="0"/>
              <a:t> </a:t>
            </a:r>
            <a:r>
              <a:rPr lang="en-US" altLang="zh-CN" dirty="0"/>
              <a:t>shapes</a:t>
            </a:r>
            <a:r>
              <a:rPr lang="zh-CN" altLang="en-US" dirty="0"/>
              <a:t> </a:t>
            </a:r>
            <a:r>
              <a:rPr lang="en-US" altLang="zh-CN" dirty="0"/>
              <a:t>to</a:t>
            </a:r>
            <a:r>
              <a:rPr lang="zh-CN" altLang="en-US" dirty="0"/>
              <a:t> </a:t>
            </a:r>
            <a:r>
              <a:rPr lang="en-US" altLang="zh-CN" dirty="0"/>
              <a:t>classify</a:t>
            </a:r>
            <a:r>
              <a:rPr lang="zh-CN" altLang="en-US" dirty="0"/>
              <a:t> </a:t>
            </a:r>
            <a:r>
              <a:rPr lang="en-US" altLang="zh-CN" dirty="0"/>
              <a:t>the</a:t>
            </a:r>
            <a:r>
              <a:rPr lang="zh-CN" altLang="en-US" dirty="0"/>
              <a:t> </a:t>
            </a:r>
            <a:r>
              <a:rPr lang="en-US" altLang="zh-CN" dirty="0"/>
              <a:t>shape</a:t>
            </a:r>
            <a:r>
              <a:rPr lang="zh-CN" altLang="en-US" dirty="0"/>
              <a:t> </a:t>
            </a:r>
            <a:r>
              <a:rPr lang="en-US" altLang="zh-CN" dirty="0"/>
              <a:t>of</a:t>
            </a:r>
            <a:r>
              <a:rPr lang="zh-CN" altLang="en-US" dirty="0"/>
              <a:t> </a:t>
            </a:r>
            <a:r>
              <a:rPr lang="en-US" altLang="zh-CN" dirty="0"/>
              <a:t>the</a:t>
            </a:r>
            <a:r>
              <a:rPr lang="zh-CN" altLang="en-US" dirty="0"/>
              <a:t> </a:t>
            </a:r>
            <a:r>
              <a:rPr lang="en-US" altLang="zh-CN" dirty="0"/>
              <a:t>object.</a:t>
            </a:r>
          </a:p>
          <a:p>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the</a:t>
            </a:r>
            <a:r>
              <a:rPr lang="zh-CN" altLang="en-US" dirty="0"/>
              <a:t> </a:t>
            </a:r>
            <a:r>
              <a:rPr lang="en-US" altLang="zh-CN" dirty="0"/>
              <a:t>object</a:t>
            </a:r>
            <a:r>
              <a:rPr lang="zh-CN" altLang="en-US" dirty="0"/>
              <a:t> </a:t>
            </a:r>
            <a:r>
              <a:rPr lang="en-US" altLang="zh-CN" dirty="0"/>
              <a:t>will</a:t>
            </a:r>
            <a:r>
              <a:rPr lang="zh-CN" altLang="en-US" dirty="0"/>
              <a:t> </a:t>
            </a:r>
            <a:r>
              <a:rPr lang="en-US" altLang="zh-CN" dirty="0"/>
              <a:t>be</a:t>
            </a:r>
            <a:r>
              <a:rPr lang="zh-CN" altLang="en-US" dirty="0"/>
              <a:t> </a:t>
            </a:r>
            <a:r>
              <a:rPr lang="en-US" altLang="zh-CN" dirty="0"/>
              <a:t>classified</a:t>
            </a:r>
            <a:r>
              <a:rPr lang="zh-CN" altLang="en-US" dirty="0"/>
              <a:t> </a:t>
            </a:r>
            <a:r>
              <a:rPr lang="en-US" altLang="zh-CN" dirty="0"/>
              <a:t>as</a:t>
            </a:r>
            <a:r>
              <a:rPr lang="zh-CN" altLang="en-US" dirty="0"/>
              <a:t> </a:t>
            </a:r>
            <a:r>
              <a:rPr lang="en-US" altLang="zh-CN" dirty="0"/>
              <a:t>a</a:t>
            </a:r>
            <a:r>
              <a:rPr lang="zh-CN" altLang="en-US" dirty="0"/>
              <a:t> </a:t>
            </a:r>
            <a:r>
              <a:rPr lang="en-US" altLang="zh-CN" dirty="0"/>
              <a:t>sphere,</a:t>
            </a:r>
            <a:r>
              <a:rPr lang="zh-CN" altLang="en-US" dirty="0"/>
              <a:t> </a:t>
            </a:r>
            <a:r>
              <a:rPr lang="en-US" altLang="zh-CN" dirty="0"/>
              <a:t>which</a:t>
            </a:r>
            <a:r>
              <a:rPr lang="zh-CN" altLang="en-US" dirty="0"/>
              <a:t> </a:t>
            </a:r>
            <a:r>
              <a:rPr lang="en-US" altLang="zh-CN" dirty="0"/>
              <a:t>answers</a:t>
            </a:r>
            <a:r>
              <a:rPr lang="zh-CN" altLang="en-US" dirty="0"/>
              <a:t> </a:t>
            </a:r>
            <a:r>
              <a:rPr lang="en-US" altLang="zh-CN" dirty="0"/>
              <a:t>the</a:t>
            </a:r>
            <a:r>
              <a:rPr lang="zh-CN" altLang="en-US" dirty="0"/>
              <a:t> </a:t>
            </a:r>
            <a:r>
              <a:rPr lang="en-US" altLang="zh-CN" dirty="0"/>
              <a:t>question</a:t>
            </a:r>
            <a:r>
              <a:rPr lang="zh-CN" altLang="en-US" dirty="0"/>
              <a:t> </a:t>
            </a:r>
            <a:r>
              <a:rPr lang="en-US" altLang="zh-CN" dirty="0"/>
              <a:t>correctly.</a:t>
            </a:r>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20</a:t>
            </a:fld>
            <a:endParaRPr lang="en-US"/>
          </a:p>
        </p:txBody>
      </p:sp>
    </p:spTree>
    <p:extLst>
      <p:ext uri="{BB962C8B-B14F-4D97-AF65-F5344CB8AC3E}">
        <p14:creationId xmlns:p14="http://schemas.microsoft.com/office/powerpoint/2010/main" val="405594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neuro-symbolic reasoning process, all operations are executed based on the similarity between object attributes and concepts, in the latent embedding spaces. Thus, the derived answer is fully differentiable with respect to the visual representations of objects as well as the concept embeddings. During training, we use the </a:t>
            </a:r>
            <a:r>
              <a:rPr lang="en-US" dirty="0" err="1"/>
              <a:t>groundtruth</a:t>
            </a:r>
            <a:r>
              <a:rPr lang="en-US" dirty="0"/>
              <a:t> answer as the supervision and a back-propagation process as the </a:t>
            </a:r>
            <a:r>
              <a:rPr lang="en-US" altLang="zh-CN" dirty="0"/>
              <a:t>training</a:t>
            </a:r>
            <a:r>
              <a:rPr lang="zh-CN" altLang="en-US" dirty="0"/>
              <a:t> </a:t>
            </a:r>
            <a:r>
              <a:rPr lang="en-US" dirty="0"/>
              <a:t>algorithm.</a:t>
            </a:r>
          </a:p>
        </p:txBody>
      </p:sp>
      <p:sp>
        <p:nvSpPr>
          <p:cNvPr id="4" name="Slide Number Placeholder 3"/>
          <p:cNvSpPr>
            <a:spLocks noGrp="1"/>
          </p:cNvSpPr>
          <p:nvPr>
            <p:ph type="sldNum" sz="quarter" idx="5"/>
          </p:nvPr>
        </p:nvSpPr>
        <p:spPr/>
        <p:txBody>
          <a:bodyPr/>
          <a:lstStyle/>
          <a:p>
            <a:fld id="{EDF7F255-F5F3-5B4E-AC42-3998831E97EC}" type="slidenum">
              <a:rPr lang="en-US" smtClean="0"/>
              <a:t>21</a:t>
            </a:fld>
            <a:endParaRPr lang="en-US"/>
          </a:p>
        </p:txBody>
      </p:sp>
    </p:spTree>
    <p:extLst>
      <p:ext uri="{BB962C8B-B14F-4D97-AF65-F5344CB8AC3E}">
        <p14:creationId xmlns:p14="http://schemas.microsoft.com/office/powerpoint/2010/main" val="2562612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now look at how </a:t>
            </a:r>
            <a:r>
              <a:rPr lang="en-US" sz="1200" kern="1200" dirty="0">
                <a:solidFill>
                  <a:schemeClr val="tx1"/>
                </a:solidFill>
                <a:effectLst/>
                <a:latin typeface="+mn-lt"/>
                <a:ea typeface="+mn-ea"/>
                <a:cs typeface="+mn-cs"/>
              </a:rPr>
              <a:t>the learned visual concepts facilitate parsing sentences.</a:t>
            </a:r>
            <a:endParaRPr lang="en-US" dirty="0"/>
          </a:p>
          <a:p>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22</a:t>
            </a:fld>
            <a:endParaRPr lang="en-US"/>
          </a:p>
        </p:txBody>
      </p:sp>
    </p:spTree>
    <p:extLst>
      <p:ext uri="{BB962C8B-B14F-4D97-AF65-F5344CB8AC3E}">
        <p14:creationId xmlns:p14="http://schemas.microsoft.com/office/powerpoint/2010/main" val="1930543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 on the visual representations and concept embeddings, the first program gives us the answer sphere, which </a:t>
            </a:r>
            <a:r>
              <a:rPr lang="en-US" altLang="zh-CN" dirty="0"/>
              <a:t>is</a:t>
            </a:r>
            <a:r>
              <a:rPr lang="zh-CN" altLang="en-US" dirty="0"/>
              <a:t> </a:t>
            </a:r>
            <a:r>
              <a:rPr lang="en-US" altLang="zh-CN" dirty="0"/>
              <a:t>correct,</a:t>
            </a:r>
            <a:r>
              <a:rPr lang="zh-CN" altLang="en-US" dirty="0"/>
              <a:t> </a:t>
            </a:r>
            <a:r>
              <a:rPr lang="en-US" altLang="zh-CN" dirty="0"/>
              <a:t>compared</a:t>
            </a:r>
            <a:r>
              <a:rPr lang="zh-CN" altLang="en-US" dirty="0"/>
              <a:t> </a:t>
            </a:r>
            <a:r>
              <a:rPr lang="en-US" altLang="zh-CN" dirty="0"/>
              <a:t>with</a:t>
            </a:r>
            <a:r>
              <a:rPr lang="zh-CN" altLang="en-US" dirty="0"/>
              <a:t> </a:t>
            </a:r>
            <a:r>
              <a:rPr lang="en-US" altLang="zh-CN" dirty="0"/>
              <a:t>the</a:t>
            </a:r>
            <a:r>
              <a:rPr lang="zh-CN" altLang="en-US" dirty="0"/>
              <a:t> </a:t>
            </a:r>
            <a:r>
              <a:rPr lang="en-US" altLang="zh-CN" dirty="0" err="1"/>
              <a:t>groundtruth</a:t>
            </a:r>
            <a:r>
              <a:rPr lang="en-US" dirty="0"/>
              <a:t>. Thus, the first candidate program will be marked as a positive example.</a:t>
            </a:r>
          </a:p>
        </p:txBody>
      </p:sp>
      <p:sp>
        <p:nvSpPr>
          <p:cNvPr id="4" name="Slide Number Placeholder 3"/>
          <p:cNvSpPr>
            <a:spLocks noGrp="1"/>
          </p:cNvSpPr>
          <p:nvPr>
            <p:ph type="sldNum" sz="quarter" idx="5"/>
          </p:nvPr>
        </p:nvSpPr>
        <p:spPr/>
        <p:txBody>
          <a:bodyPr/>
          <a:lstStyle/>
          <a:p>
            <a:fld id="{EDF7F255-F5F3-5B4E-AC42-3998831E97EC}" type="slidenum">
              <a:rPr lang="en-US" smtClean="0"/>
              <a:t>23</a:t>
            </a:fld>
            <a:endParaRPr lang="en-US"/>
          </a:p>
        </p:txBody>
      </p:sp>
    </p:spTree>
    <p:extLst>
      <p:ext uri="{BB962C8B-B14F-4D97-AF65-F5344CB8AC3E}">
        <p14:creationId xmlns:p14="http://schemas.microsoft.com/office/powerpoint/2010/main" val="304849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also execute the second program.</a:t>
            </a:r>
          </a:p>
        </p:txBody>
      </p:sp>
      <p:sp>
        <p:nvSpPr>
          <p:cNvPr id="4" name="Slide Number Placeholder 3"/>
          <p:cNvSpPr>
            <a:spLocks noGrp="1"/>
          </p:cNvSpPr>
          <p:nvPr>
            <p:ph type="sldNum" sz="quarter" idx="5"/>
          </p:nvPr>
        </p:nvSpPr>
        <p:spPr/>
        <p:txBody>
          <a:bodyPr/>
          <a:lstStyle/>
          <a:p>
            <a:fld id="{EDF7F255-F5F3-5B4E-AC42-3998831E97EC}" type="slidenum">
              <a:rPr lang="en-US" smtClean="0"/>
              <a:t>24</a:t>
            </a:fld>
            <a:endParaRPr lang="en-US"/>
          </a:p>
        </p:txBody>
      </p:sp>
    </p:spTree>
    <p:extLst>
      <p:ext uri="{BB962C8B-B14F-4D97-AF65-F5344CB8AC3E}">
        <p14:creationId xmlns:p14="http://schemas.microsoft.com/office/powerpoint/2010/main" val="4234185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answer No is incorrect compared with the </a:t>
            </a:r>
            <a:r>
              <a:rPr lang="en-US" dirty="0" err="1"/>
              <a:t>groundtruth</a:t>
            </a:r>
            <a:r>
              <a:rPr lang="en-US" dirty="0"/>
              <a:t> answer</a:t>
            </a:r>
            <a:r>
              <a:rPr lang="zh-CN" altLang="en-US" dirty="0"/>
              <a:t> </a:t>
            </a:r>
            <a:r>
              <a:rPr lang="en-US" altLang="zh-CN" dirty="0"/>
              <a:t>to</a:t>
            </a:r>
            <a:r>
              <a:rPr lang="zh-CN" altLang="en-US" dirty="0"/>
              <a:t> </a:t>
            </a:r>
            <a:r>
              <a:rPr lang="en-US" altLang="zh-CN" dirty="0"/>
              <a:t>the</a:t>
            </a:r>
            <a:r>
              <a:rPr lang="zh-CN" altLang="en-US" dirty="0"/>
              <a:t> </a:t>
            </a:r>
            <a:r>
              <a:rPr lang="en-US" altLang="zh-CN" dirty="0"/>
              <a:t>original</a:t>
            </a:r>
            <a:r>
              <a:rPr lang="zh-CN" altLang="en-US" dirty="0"/>
              <a:t> </a:t>
            </a:r>
            <a:r>
              <a:rPr lang="en-US" altLang="zh-CN" dirty="0"/>
              <a:t>question</a:t>
            </a:r>
            <a:r>
              <a:rPr lang="en-US" dirty="0"/>
              <a:t>. Thus, the second program will be marked as </a:t>
            </a:r>
            <a:r>
              <a:rPr lang="en-US" altLang="zh-CN" dirty="0"/>
              <a:t>a</a:t>
            </a:r>
            <a:r>
              <a:rPr lang="en-US" dirty="0"/>
              <a:t> negative example.</a:t>
            </a:r>
          </a:p>
        </p:txBody>
      </p:sp>
      <p:sp>
        <p:nvSpPr>
          <p:cNvPr id="4" name="Slide Number Placeholder 3"/>
          <p:cNvSpPr>
            <a:spLocks noGrp="1"/>
          </p:cNvSpPr>
          <p:nvPr>
            <p:ph type="sldNum" sz="quarter" idx="5"/>
          </p:nvPr>
        </p:nvSpPr>
        <p:spPr/>
        <p:txBody>
          <a:bodyPr/>
          <a:lstStyle/>
          <a:p>
            <a:fld id="{EDF7F255-F5F3-5B4E-AC42-3998831E97EC}" type="slidenum">
              <a:rPr lang="en-US" smtClean="0"/>
              <a:t>25</a:t>
            </a:fld>
            <a:endParaRPr lang="en-US"/>
          </a:p>
        </p:txBody>
      </p:sp>
    </p:spTree>
    <p:extLst>
      <p:ext uri="{BB962C8B-B14F-4D97-AF65-F5344CB8AC3E}">
        <p14:creationId xmlns:p14="http://schemas.microsoft.com/office/powerpoint/2010/main" val="65663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each of the parsed program, we use the execution result compared with the </a:t>
            </a:r>
            <a:r>
              <a:rPr lang="en-US" dirty="0" err="1"/>
              <a:t>groundtruth</a:t>
            </a:r>
            <a:r>
              <a:rPr lang="en-US" dirty="0"/>
              <a:t> as the reward, and apply a REINFORCE algorithm to train the semantic parser. </a:t>
            </a:r>
          </a:p>
        </p:txBody>
      </p:sp>
      <p:sp>
        <p:nvSpPr>
          <p:cNvPr id="4" name="Slide Number Placeholder 3"/>
          <p:cNvSpPr>
            <a:spLocks noGrp="1"/>
          </p:cNvSpPr>
          <p:nvPr>
            <p:ph type="sldNum" sz="quarter" idx="5"/>
          </p:nvPr>
        </p:nvSpPr>
        <p:spPr/>
        <p:txBody>
          <a:bodyPr/>
          <a:lstStyle/>
          <a:p>
            <a:fld id="{EDF7F255-F5F3-5B4E-AC42-3998831E97EC}" type="slidenum">
              <a:rPr lang="en-US" smtClean="0"/>
              <a:t>26</a:t>
            </a:fld>
            <a:endParaRPr lang="en-US"/>
          </a:p>
        </p:txBody>
      </p:sp>
    </p:spTree>
    <p:extLst>
      <p:ext uri="{BB962C8B-B14F-4D97-AF65-F5344CB8AC3E}">
        <p14:creationId xmlns:p14="http://schemas.microsoft.com/office/powerpoint/2010/main" val="778173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e2558357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e2558357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scenes: simple, to focus on model reasoning skills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e2558357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e2558357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High accuracy</a:t>
            </a:r>
          </a:p>
          <a:p>
            <a:pPr marL="0" lvl="0" indent="0" algn="l" rtl="0">
              <a:spcBef>
                <a:spcPts val="0"/>
              </a:spcBef>
              <a:spcAft>
                <a:spcPts val="0"/>
              </a:spcAft>
              <a:buNone/>
            </a:pPr>
            <a:r>
              <a:rPr lang="en-US" dirty="0"/>
              <a:t>Transfer to other dataset / task</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7F255-F5F3-5B4E-AC42-3998831E97EC}" type="slidenum">
              <a:rPr lang="en-US" smtClean="0"/>
              <a:t>29</a:t>
            </a:fld>
            <a:endParaRPr lang="en-US"/>
          </a:p>
        </p:txBody>
      </p:sp>
    </p:spTree>
    <p:extLst>
      <p:ext uri="{BB962C8B-B14F-4D97-AF65-F5344CB8AC3E}">
        <p14:creationId xmlns:p14="http://schemas.microsoft.com/office/powerpoint/2010/main" val="107832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e2558357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e2558357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34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e2558357b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e2558357b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e2558357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e255835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e2558357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e255835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Concatenation of </a:t>
            </a:r>
            <a:r>
              <a:rPr lang="en-AU" dirty="0" err="1"/>
              <a:t>img</a:t>
            </a:r>
            <a:r>
              <a:rPr lang="en-AU" dirty="0"/>
              <a:t>-based &amp; region-based features: =full scene adds contextual info, to infer relative attributes, e.g. size or spatial position</a:t>
            </a:r>
            <a:endParaRPr dirty="0"/>
          </a:p>
        </p:txBody>
      </p:sp>
    </p:spTree>
    <p:extLst>
      <p:ext uri="{BB962C8B-B14F-4D97-AF65-F5344CB8AC3E}">
        <p14:creationId xmlns:p14="http://schemas.microsoft.com/office/powerpoint/2010/main" val="33900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e2558357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e2558357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e2558357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e2558357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41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e2558357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e2558357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4E86-758C-1949-9F31-258049636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90677-2564-A942-AFB0-B9F8D3E413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E4F54-2B6E-6043-95B1-D47D55B48597}"/>
              </a:ext>
            </a:extLst>
          </p:cNvPr>
          <p:cNvSpPr>
            <a:spLocks noGrp="1"/>
          </p:cNvSpPr>
          <p:nvPr>
            <p:ph type="dt" sz="half" idx="10"/>
          </p:nvPr>
        </p:nvSpPr>
        <p:spPr/>
        <p:txBody>
          <a:bodyPr/>
          <a:lstStyle/>
          <a:p>
            <a:fld id="{40C80CF2-9959-4142-AC74-81E2EFDC96B8}" type="datetimeFigureOut">
              <a:rPr lang="en-US" smtClean="0"/>
              <a:t>1/12/24</a:t>
            </a:fld>
            <a:endParaRPr lang="en-US"/>
          </a:p>
        </p:txBody>
      </p:sp>
      <p:sp>
        <p:nvSpPr>
          <p:cNvPr id="5" name="Footer Placeholder 4">
            <a:extLst>
              <a:ext uri="{FF2B5EF4-FFF2-40B4-BE49-F238E27FC236}">
                <a16:creationId xmlns:a16="http://schemas.microsoft.com/office/drawing/2014/main" id="{5C9974E9-2D1D-D940-87F7-0C2881FAD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2C9F2-0E42-4943-8CA2-3C3183FE6B93}"/>
              </a:ext>
            </a:extLst>
          </p:cNvPr>
          <p:cNvSpPr>
            <a:spLocks noGrp="1"/>
          </p:cNvSpPr>
          <p:nvPr>
            <p:ph type="sldNum" sz="quarter" idx="12"/>
          </p:nvPr>
        </p:nvSpPr>
        <p:spPr/>
        <p:txBody>
          <a:bodyPr/>
          <a:lstStyle/>
          <a:p>
            <a:fld id="{DB78D6EE-18BB-364B-9C43-5E335F76B7CD}" type="slidenum">
              <a:rPr lang="en-US" smtClean="0"/>
              <a:t>‹#›</a:t>
            </a:fld>
            <a:endParaRPr lang="en-US"/>
          </a:p>
        </p:txBody>
      </p:sp>
    </p:spTree>
    <p:extLst>
      <p:ext uri="{BB962C8B-B14F-4D97-AF65-F5344CB8AC3E}">
        <p14:creationId xmlns:p14="http://schemas.microsoft.com/office/powerpoint/2010/main" val="242354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7.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4.png"/><Relationship Id="rId2" Type="http://schemas.openxmlformats.org/officeDocument/2006/relationships/tags" Target="../tags/tag2.xml"/><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5.xml"/><Relationship Id="rId10" Type="http://schemas.openxmlformats.org/officeDocument/2006/relationships/tags" Target="../tags/tag10.xml"/><Relationship Id="rId19"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image" Target="../media/image13.png"/><Relationship Id="rId20" Type="http://schemas.openxmlformats.org/officeDocument/2006/relationships/image" Target="../media/image18.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notesSlide" Target="../notesSlides/notesSlide18.xml"/><Relationship Id="rId10" Type="http://schemas.openxmlformats.org/officeDocument/2006/relationships/tags" Target="../tags/tag23.xml"/><Relationship Id="rId19" Type="http://schemas.openxmlformats.org/officeDocument/2006/relationships/image" Target="../media/image15.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zh-CN" sz="2780" dirty="0"/>
              <a:t>THE NEURO-SYMBOLIC CONCEPT LEARNER: INTERPRETING SCENES, WORDS, AND SENTENCES FROM NATURAL SUPERVISION</a:t>
            </a:r>
            <a:endParaRPr sz="238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a:t>(2019 ICLR)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311700" y="327887"/>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altLang="zh-CN" sz="3440" dirty="0"/>
              <a:t>Method – Semantic Parsing Module</a:t>
            </a:r>
            <a:endParaRPr sz="3440" dirty="0"/>
          </a:p>
        </p:txBody>
      </p:sp>
      <p:sp>
        <p:nvSpPr>
          <p:cNvPr id="93" name="Google Shape;93;p19"/>
          <p:cNvSpPr txBox="1">
            <a:spLocks noGrp="1"/>
          </p:cNvSpPr>
          <p:nvPr>
            <p:ph type="subTitle" idx="1"/>
          </p:nvPr>
        </p:nvSpPr>
        <p:spPr>
          <a:xfrm>
            <a:off x="311700" y="1157589"/>
            <a:ext cx="4260300" cy="1256220"/>
          </a:xfrm>
          <a:prstGeom prst="rect">
            <a:avLst/>
          </a:prstGeom>
        </p:spPr>
        <p:txBody>
          <a:bodyPr spcFirstLastPara="1" wrap="square" lIns="91425" tIns="91425" rIns="91425" bIns="91425" anchor="t" anchorCtr="0">
            <a:normAutofit lnSpcReduction="10000"/>
          </a:bodyPr>
          <a:lstStyle/>
          <a:p>
            <a:pPr lvl="0" indent="-457200" algn="l" rtl="0">
              <a:spcBef>
                <a:spcPts val="0"/>
              </a:spcBef>
              <a:spcAft>
                <a:spcPts val="0"/>
              </a:spcAft>
              <a:buFont typeface="Arial" panose="020B0604020202020204" pitchFamily="34" charset="0"/>
              <a:buChar char="•"/>
            </a:pPr>
            <a:r>
              <a:rPr lang="en-AU" sz="2600" dirty="0"/>
              <a:t>Programs (tree manner)</a:t>
            </a:r>
          </a:p>
          <a:p>
            <a:pPr lvl="1" indent="-457200" algn="l">
              <a:buFont typeface="Arial" panose="020B0604020202020204" pitchFamily="34" charset="0"/>
              <a:buChar char="•"/>
            </a:pPr>
            <a:r>
              <a:rPr lang="en-AU" sz="2200" dirty="0"/>
              <a:t>Initialization</a:t>
            </a:r>
          </a:p>
          <a:p>
            <a:pPr lvl="1" indent="-457200" algn="l">
              <a:buFont typeface="Arial" panose="020B0604020202020204" pitchFamily="34" charset="0"/>
              <a:buChar char="•"/>
            </a:pPr>
            <a:r>
              <a:rPr lang="en-AU" sz="2200" dirty="0"/>
              <a:t>Function “Parse</a:t>
            </a:r>
            <a:r>
              <a:rPr lang="en-AU" dirty="0"/>
              <a:t>”</a:t>
            </a:r>
            <a:endParaRPr dirty="0"/>
          </a:p>
        </p:txBody>
      </p:sp>
      <p:pic>
        <p:nvPicPr>
          <p:cNvPr id="94" name="Google Shape;94;p19"/>
          <p:cNvPicPr preferRelativeResize="0"/>
          <p:nvPr/>
        </p:nvPicPr>
        <p:blipFill rotWithShape="1">
          <a:blip r:embed="rId3">
            <a:alphaModFix/>
          </a:blip>
          <a:srcRect l="2047" t="5509" r="24598" b="7149"/>
          <a:stretch/>
        </p:blipFill>
        <p:spPr>
          <a:xfrm>
            <a:off x="0" y="2766793"/>
            <a:ext cx="6250330" cy="2395959"/>
          </a:xfrm>
          <a:prstGeom prst="rect">
            <a:avLst/>
          </a:prstGeom>
          <a:noFill/>
          <a:ln>
            <a:noFill/>
          </a:ln>
        </p:spPr>
      </p:pic>
      <p:pic>
        <p:nvPicPr>
          <p:cNvPr id="6" name="图片 5" descr="图示&#10;&#10;描述已自动生成">
            <a:extLst>
              <a:ext uri="{FF2B5EF4-FFF2-40B4-BE49-F238E27FC236}">
                <a16:creationId xmlns:a16="http://schemas.microsoft.com/office/drawing/2014/main" id="{92A27E46-DE41-B794-877D-809B0EC968BB}"/>
              </a:ext>
            </a:extLst>
          </p:cNvPr>
          <p:cNvPicPr>
            <a:picLocks noChangeAspect="1"/>
          </p:cNvPicPr>
          <p:nvPr/>
        </p:nvPicPr>
        <p:blipFill rotWithShape="1">
          <a:blip r:embed="rId4"/>
          <a:srcRect/>
          <a:stretch/>
        </p:blipFill>
        <p:spPr>
          <a:xfrm>
            <a:off x="5404862" y="1071931"/>
            <a:ext cx="3640904" cy="263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ctrTitle"/>
          </p:nvPr>
        </p:nvSpPr>
        <p:spPr>
          <a:xfrm>
            <a:off x="311700" y="281588"/>
            <a:ext cx="8520600" cy="6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3980" dirty="0"/>
              <a:t>Example</a:t>
            </a:r>
            <a:endParaRPr sz="3980" dirty="0"/>
          </a:p>
        </p:txBody>
      </p:sp>
      <p:sp>
        <p:nvSpPr>
          <p:cNvPr id="100" name="Google Shape;100;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3" name="图片 2" descr="表格&#10;&#10;描述已自动生成">
            <a:extLst>
              <a:ext uri="{FF2B5EF4-FFF2-40B4-BE49-F238E27FC236}">
                <a16:creationId xmlns:a16="http://schemas.microsoft.com/office/drawing/2014/main" id="{190E6AEA-D9E1-0FDC-BB94-E8365FB440B3}"/>
              </a:ext>
            </a:extLst>
          </p:cNvPr>
          <p:cNvPicPr>
            <a:picLocks noChangeAspect="1"/>
          </p:cNvPicPr>
          <p:nvPr/>
        </p:nvPicPr>
        <p:blipFill>
          <a:blip r:embed="rId3"/>
          <a:stretch>
            <a:fillRect/>
          </a:stretch>
        </p:blipFill>
        <p:spPr>
          <a:xfrm>
            <a:off x="686880" y="1031512"/>
            <a:ext cx="7770240" cy="3830400"/>
          </a:xfrm>
          <a:prstGeom prst="rect">
            <a:avLst/>
          </a:prstGeom>
        </p:spPr>
      </p:pic>
    </p:spTree>
    <p:extLst>
      <p:ext uri="{BB962C8B-B14F-4D97-AF65-F5344CB8AC3E}">
        <p14:creationId xmlns:p14="http://schemas.microsoft.com/office/powerpoint/2010/main" val="317372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ctrTitle"/>
          </p:nvPr>
        </p:nvSpPr>
        <p:spPr>
          <a:xfrm>
            <a:off x="311700" y="281588"/>
            <a:ext cx="8520600" cy="6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sz="3980" dirty="0"/>
              <a:t>Method - Execution</a:t>
            </a:r>
            <a:endParaRPr sz="3980" dirty="0"/>
          </a:p>
        </p:txBody>
      </p:sp>
      <p:sp>
        <p:nvSpPr>
          <p:cNvPr id="2" name="Google Shape;61;p14">
            <a:extLst>
              <a:ext uri="{FF2B5EF4-FFF2-40B4-BE49-F238E27FC236}">
                <a16:creationId xmlns:a16="http://schemas.microsoft.com/office/drawing/2014/main" id="{6128D072-EF00-AA72-68B4-E20F89FD7107}"/>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indent="0" algn="l"/>
            <a:endParaRPr lang="en-AU" sz="2200" dirty="0"/>
          </a:p>
          <a:p>
            <a:pPr indent="-368300" algn="l">
              <a:spcBef>
                <a:spcPts val="1200"/>
              </a:spcBef>
              <a:buSzPts val="2200"/>
              <a:buFont typeface="Arial"/>
              <a:buChar char="●"/>
            </a:pPr>
            <a:r>
              <a:rPr lang="en-US" altLang="zh-CN" sz="2200" dirty="0"/>
              <a:t>3</a:t>
            </a:r>
            <a:r>
              <a:rPr lang="zh-CN" altLang="en-US" sz="2200" dirty="0"/>
              <a:t> </a:t>
            </a:r>
            <a:r>
              <a:rPr lang="en-US" altLang="zh-CN" sz="2200" dirty="0"/>
              <a:t>Modules</a:t>
            </a:r>
          </a:p>
          <a:p>
            <a:pPr lvl="1" indent="-368300" algn="l">
              <a:spcBef>
                <a:spcPts val="1200"/>
              </a:spcBef>
              <a:buSzPts val="2200"/>
              <a:buFont typeface="Arial"/>
              <a:buChar char="●"/>
            </a:pPr>
            <a:r>
              <a:rPr lang="en-US" altLang="zh-CN" sz="2200" dirty="0"/>
              <a:t>Perception</a:t>
            </a:r>
          </a:p>
          <a:p>
            <a:pPr lvl="1" indent="-368300" algn="l">
              <a:spcBef>
                <a:spcPts val="1200"/>
              </a:spcBef>
              <a:buSzPts val="2200"/>
              <a:buFont typeface="Arial"/>
              <a:buChar char="●"/>
            </a:pPr>
            <a:r>
              <a:rPr lang="en-US" altLang="zh-CN" sz="2200" dirty="0"/>
              <a:t>Semantic Parsing</a:t>
            </a:r>
          </a:p>
          <a:p>
            <a:pPr lvl="1" indent="-368300" algn="l">
              <a:spcBef>
                <a:spcPts val="1200"/>
              </a:spcBef>
              <a:buSzPts val="2200"/>
              <a:buFont typeface="Arial"/>
              <a:buChar char="●"/>
            </a:pPr>
            <a:r>
              <a:rPr lang="en-US" altLang="zh-CN" sz="2200" dirty="0"/>
              <a:t>Execution</a:t>
            </a:r>
          </a:p>
          <a:p>
            <a:pPr indent="-368300" algn="l">
              <a:spcBef>
                <a:spcPts val="1200"/>
              </a:spcBef>
              <a:buSzPts val="2200"/>
              <a:buFont typeface="Arial"/>
              <a:buChar char="●"/>
            </a:pPr>
            <a:r>
              <a:rPr lang="en-US" altLang="zh-CN" sz="2200" dirty="0"/>
              <a:t>Training</a:t>
            </a:r>
          </a:p>
          <a:p>
            <a:pPr lvl="1" indent="-368300" algn="l">
              <a:spcBef>
                <a:spcPts val="1200"/>
              </a:spcBef>
              <a:buSzPts val="2200"/>
              <a:buFont typeface="Arial"/>
              <a:buChar char="●"/>
            </a:pPr>
            <a:r>
              <a:rPr lang="en-US" altLang="zh-CN" sz="2200" dirty="0"/>
              <a:t>BP</a:t>
            </a:r>
          </a:p>
          <a:p>
            <a:pPr lvl="1" indent="-368300" algn="l">
              <a:spcBef>
                <a:spcPts val="1200"/>
              </a:spcBef>
              <a:buSzPts val="2200"/>
              <a:buFont typeface="Arial"/>
              <a:buChar char="●"/>
            </a:pPr>
            <a:r>
              <a:rPr lang="en-US" altLang="zh-CN" sz="2200" dirty="0"/>
              <a:t>RL</a:t>
            </a:r>
          </a:p>
          <a:p>
            <a:pPr lvl="1" indent="-368300" algn="l">
              <a:spcBef>
                <a:spcPts val="1200"/>
              </a:spcBef>
              <a:buSzPts val="2200"/>
              <a:buFont typeface="Arial"/>
              <a:buChar char="●"/>
            </a:pPr>
            <a:r>
              <a:rPr lang="en-US" altLang="zh-CN" sz="2200" dirty="0"/>
              <a:t>Curriculum Learning</a:t>
            </a:r>
          </a:p>
          <a:p>
            <a:pPr lvl="1" indent="-368300" algn="l">
              <a:spcBef>
                <a:spcPts val="1200"/>
              </a:spcBef>
              <a:buSzPts val="2200"/>
              <a:buFont typeface="Arial"/>
              <a:buChar char="●"/>
            </a:pPr>
            <a:endParaRPr lang="en-US" sz="2200" dirty="0"/>
          </a:p>
        </p:txBody>
      </p:sp>
      <p:pic>
        <p:nvPicPr>
          <p:cNvPr id="5" name="图片 4" descr="图片包含 文本&#10;&#10;描述已自动生成">
            <a:extLst>
              <a:ext uri="{FF2B5EF4-FFF2-40B4-BE49-F238E27FC236}">
                <a16:creationId xmlns:a16="http://schemas.microsoft.com/office/drawing/2014/main" id="{440A02D7-B21E-825A-6FA3-CDBC263D529C}"/>
              </a:ext>
            </a:extLst>
          </p:cNvPr>
          <p:cNvPicPr>
            <a:picLocks noChangeAspect="1"/>
          </p:cNvPicPr>
          <p:nvPr/>
        </p:nvPicPr>
        <p:blipFill>
          <a:blip r:embed="rId3"/>
          <a:stretch>
            <a:fillRect/>
          </a:stretch>
        </p:blipFill>
        <p:spPr>
          <a:xfrm>
            <a:off x="4886000" y="0"/>
            <a:ext cx="3700932" cy="5143500"/>
          </a:xfrm>
          <a:prstGeom prst="rect">
            <a:avLst/>
          </a:prstGeom>
        </p:spPr>
      </p:pic>
    </p:spTree>
    <p:extLst>
      <p:ext uri="{BB962C8B-B14F-4D97-AF65-F5344CB8AC3E}">
        <p14:creationId xmlns:p14="http://schemas.microsoft.com/office/powerpoint/2010/main" val="39506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CB6525-6830-6948-9F4A-138293FEEB32}"/>
              </a:ext>
            </a:extLst>
          </p:cNvPr>
          <p:cNvSpPr/>
          <p:nvPr/>
        </p:nvSpPr>
        <p:spPr>
          <a:xfrm>
            <a:off x="3738628" y="1469493"/>
            <a:ext cx="2232644" cy="1007865"/>
          </a:xfrm>
          <a:prstGeom prst="rect">
            <a:avLst/>
          </a:prstGeom>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284551" y="3983024"/>
            <a:ext cx="2682273" cy="596055"/>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99783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2033968"/>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27811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679394"/>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24006" y="3207176"/>
            <a:ext cx="2814623" cy="1030716"/>
          </a:xfrm>
          <a:prstGeom prst="bentConnector3">
            <a:avLst>
              <a:gd name="adj1" fmla="val -14"/>
            </a:avLst>
          </a:prstGeom>
          <a:ln w="12700">
            <a:prstDash val="dash"/>
          </a:ln>
        </p:spPr>
        <p:style>
          <a:lnRef idx="3">
            <a:schemeClr val="dk1"/>
          </a:lnRef>
          <a:fillRef idx="0">
            <a:schemeClr val="dk1"/>
          </a:fillRef>
          <a:effectRef idx="2">
            <a:schemeClr val="dk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38629" y="2777381"/>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91" name="Picture 90">
              <a:extLst>
                <a:ext uri="{FF2B5EF4-FFF2-40B4-BE49-F238E27FC236}">
                  <a16:creationId xmlns:a16="http://schemas.microsoft.com/office/drawing/2014/main" id="{F9313AF9-8501-AC46-9077-2485EA5BA5C6}"/>
                </a:ext>
              </a:extLst>
            </p:cNvPr>
            <p:cNvPicPr>
              <a:picLocks noChangeAspect="1"/>
            </p:cNvPicPr>
            <p:nvPr/>
          </p:nvPicPr>
          <p:blipFill>
            <a:blip r:embed="rId3">
              <a:duotone>
                <a:schemeClr val="accent4">
                  <a:shade val="45000"/>
                  <a:satMod val="135000"/>
                </a:schemeClr>
                <a:prstClr val="white"/>
              </a:duotone>
            </a:blip>
            <a:stretch>
              <a:fillRect/>
            </a:stretch>
          </p:blipFill>
          <p:spPr>
            <a:xfrm>
              <a:off x="5906833" y="4148277"/>
              <a:ext cx="1440000" cy="180000"/>
            </a:xfrm>
            <a:prstGeom prst="rect">
              <a:avLst/>
            </a:prstGeom>
          </p:spPr>
        </p:pic>
      </p:grpSp>
      <p:grpSp>
        <p:nvGrpSpPr>
          <p:cNvPr id="142" name="Group 141">
            <a:extLst>
              <a:ext uri="{FF2B5EF4-FFF2-40B4-BE49-F238E27FC236}">
                <a16:creationId xmlns:a16="http://schemas.microsoft.com/office/drawing/2014/main" id="{B7761D79-D9B4-994B-9D76-DA1FB49C6F2A}"/>
              </a:ext>
            </a:extLst>
          </p:cNvPr>
          <p:cNvGrpSpPr/>
          <p:nvPr/>
        </p:nvGrpSpPr>
        <p:grpSpPr>
          <a:xfrm>
            <a:off x="3363380" y="4062817"/>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1542"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1402135"/>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5"/>
          <a:srcRect l="1" t="981" r="49954" b="-1"/>
          <a:stretch/>
        </p:blipFill>
        <p:spPr>
          <a:xfrm>
            <a:off x="4429151" y="2190699"/>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6"/>
          <a:srcRect t="1238" r="50050" b="-1768"/>
          <a:stretch/>
        </p:blipFill>
        <p:spPr>
          <a:xfrm>
            <a:off x="4431206" y="1908812"/>
            <a:ext cx="1078919" cy="135715"/>
          </a:xfrm>
          <a:prstGeom prst="rect">
            <a:avLst/>
          </a:prstGeom>
        </p:spPr>
      </p:pic>
      <p:sp>
        <p:nvSpPr>
          <p:cNvPr id="45" name="TextBox 44">
            <a:extLst>
              <a:ext uri="{FF2B5EF4-FFF2-40B4-BE49-F238E27FC236}">
                <a16:creationId xmlns:a16="http://schemas.microsoft.com/office/drawing/2014/main" id="{7DA127B4-A41B-FE41-8D47-BD46C37AB33C}"/>
              </a:ext>
            </a:extLst>
          </p:cNvPr>
          <p:cNvSpPr txBox="1"/>
          <p:nvPr/>
        </p:nvSpPr>
        <p:spPr>
          <a:xfrm>
            <a:off x="6807071" y="2249980"/>
            <a:ext cx="1573742" cy="507831"/>
          </a:xfrm>
          <a:prstGeom prst="rect">
            <a:avLst/>
          </a:prstGeom>
          <a:noFill/>
        </p:spPr>
        <p:txBody>
          <a:bodyPr wrap="square" rtlCol="0">
            <a:spAutoFit/>
          </a:bodyPr>
          <a:lstStyle/>
          <a:p>
            <a:r>
              <a:rPr lang="en-US" altLang="zh-CN" sz="2700" b="1" dirty="0"/>
              <a:t>Concept</a:t>
            </a:r>
            <a:endParaRPr lang="en-US" sz="2700" b="1" dirty="0"/>
          </a:p>
        </p:txBody>
      </p:sp>
      <p:sp>
        <p:nvSpPr>
          <p:cNvPr id="56" name="Right Brace 55">
            <a:extLst>
              <a:ext uri="{FF2B5EF4-FFF2-40B4-BE49-F238E27FC236}">
                <a16:creationId xmlns:a16="http://schemas.microsoft.com/office/drawing/2014/main" id="{769A74CE-7758-7147-8558-192EC7EF770D}"/>
              </a:ext>
            </a:extLst>
          </p:cNvPr>
          <p:cNvSpPr/>
          <p:nvPr/>
        </p:nvSpPr>
        <p:spPr>
          <a:xfrm>
            <a:off x="6036328" y="1465642"/>
            <a:ext cx="359765" cy="21982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050"/>
          </a:p>
        </p:txBody>
      </p:sp>
      <p:sp>
        <p:nvSpPr>
          <p:cNvPr id="57" name="TextBox 56">
            <a:extLst>
              <a:ext uri="{FF2B5EF4-FFF2-40B4-BE49-F238E27FC236}">
                <a16:creationId xmlns:a16="http://schemas.microsoft.com/office/drawing/2014/main" id="{27EE048D-A98C-6149-B3DB-A43E582891FA}"/>
              </a:ext>
            </a:extLst>
          </p:cNvPr>
          <p:cNvSpPr txBox="1"/>
          <p:nvPr/>
        </p:nvSpPr>
        <p:spPr>
          <a:xfrm>
            <a:off x="6807071" y="3995518"/>
            <a:ext cx="1573742" cy="923330"/>
          </a:xfrm>
          <a:prstGeom prst="rect">
            <a:avLst/>
          </a:prstGeom>
          <a:noFill/>
        </p:spPr>
        <p:txBody>
          <a:bodyPr wrap="square" rtlCol="0">
            <a:spAutoFit/>
          </a:bodyPr>
          <a:lstStyle/>
          <a:p>
            <a:pPr algn="ctr"/>
            <a:r>
              <a:rPr lang="en-US" altLang="zh-CN" sz="2700" b="1" dirty="0"/>
              <a:t>Program</a:t>
            </a:r>
            <a:endParaRPr lang="en-US" sz="2700" b="1" dirty="0"/>
          </a:p>
        </p:txBody>
      </p:sp>
      <p:sp>
        <p:nvSpPr>
          <p:cNvPr id="58" name="Curved Down Arrow 57">
            <a:extLst>
              <a:ext uri="{FF2B5EF4-FFF2-40B4-BE49-F238E27FC236}">
                <a16:creationId xmlns:a16="http://schemas.microsoft.com/office/drawing/2014/main" id="{75FE017D-F4F2-614C-892A-3039B6FDA209}"/>
              </a:ext>
            </a:extLst>
          </p:cNvPr>
          <p:cNvSpPr/>
          <p:nvPr/>
        </p:nvSpPr>
        <p:spPr>
          <a:xfrm rot="5400000" flipH="1">
            <a:off x="7648915" y="3124900"/>
            <a:ext cx="1885112" cy="421318"/>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solidFill>
                <a:schemeClr val="tx1"/>
              </a:solidFill>
            </a:endParaRPr>
          </a:p>
        </p:txBody>
      </p:sp>
      <p:sp>
        <p:nvSpPr>
          <p:cNvPr id="44" name="Title 1">
            <a:extLst>
              <a:ext uri="{FF2B5EF4-FFF2-40B4-BE49-F238E27FC236}">
                <a16:creationId xmlns:a16="http://schemas.microsoft.com/office/drawing/2014/main" id="{5E087366-E2C7-4344-B425-A0903DEABB9F}"/>
              </a:ext>
            </a:extLst>
          </p:cNvPr>
          <p:cNvSpPr>
            <a:spLocks noGrp="1"/>
          </p:cNvSpPr>
          <p:nvPr>
            <p:ph type="title"/>
          </p:nvPr>
        </p:nvSpPr>
        <p:spPr>
          <a:xfrm>
            <a:off x="628650" y="273844"/>
            <a:ext cx="7886700" cy="994172"/>
          </a:xfrm>
        </p:spPr>
        <p:txBody>
          <a:bodyPr>
            <a:normAutofit/>
          </a:bodyPr>
          <a:lstStyle/>
          <a:p>
            <a:r>
              <a:rPr lang="en-AU" sz="2400" dirty="0"/>
              <a:t>Execution - Example</a:t>
            </a:r>
            <a:endParaRPr lang="en-US" sz="2400" dirty="0"/>
          </a:p>
        </p:txBody>
      </p:sp>
    </p:spTree>
    <p:extLst>
      <p:ext uri="{BB962C8B-B14F-4D97-AF65-F5344CB8AC3E}">
        <p14:creationId xmlns:p14="http://schemas.microsoft.com/office/powerpoint/2010/main" val="227271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5" name="Title 1">
            <a:extLst>
              <a:ext uri="{FF2B5EF4-FFF2-40B4-BE49-F238E27FC236}">
                <a16:creationId xmlns:a16="http://schemas.microsoft.com/office/drawing/2014/main" id="{53E96766-00FC-4643-ABBD-2250A706DFDC}"/>
              </a:ext>
            </a:extLst>
          </p:cNvPr>
          <p:cNvSpPr>
            <a:spLocks noGrp="1"/>
          </p:cNvSpPr>
          <p:nvPr>
            <p:ph type="title"/>
          </p:nvPr>
        </p:nvSpPr>
        <p:spPr>
          <a:xfrm>
            <a:off x="628650" y="273844"/>
            <a:ext cx="7886700" cy="994172"/>
          </a:xfrm>
        </p:spPr>
        <p:txBody>
          <a:bodyPr/>
          <a:lstStyle/>
          <a:p>
            <a:r>
              <a:rPr lang="en-US" dirty="0"/>
              <a:t>Neuro-Symbolic Reasoning</a:t>
            </a:r>
          </a:p>
        </p:txBody>
      </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0B2B4C13-943E-7945-9D23-C1B304DF7EA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49" name="TextBox 48">
            <a:extLst>
              <a:ext uri="{FF2B5EF4-FFF2-40B4-BE49-F238E27FC236}">
                <a16:creationId xmlns:a16="http://schemas.microsoft.com/office/drawing/2014/main" id="{52DB8012-92C4-9A4F-93C2-9B8764B754B0}"/>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50" name="TextBox 49">
            <a:extLst>
              <a:ext uri="{FF2B5EF4-FFF2-40B4-BE49-F238E27FC236}">
                <a16:creationId xmlns:a16="http://schemas.microsoft.com/office/drawing/2014/main" id="{589F06ED-2486-AB49-953F-4BAFC80B887D}"/>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51" name="Picture 50">
            <a:extLst>
              <a:ext uri="{FF2B5EF4-FFF2-40B4-BE49-F238E27FC236}">
                <a16:creationId xmlns:a16="http://schemas.microsoft.com/office/drawing/2014/main" id="{B308524D-A8D4-FA41-B814-B51AFB1BCC20}"/>
              </a:ext>
            </a:extLst>
          </p:cNvPr>
          <p:cNvPicPr>
            <a:picLocks noChangeAspect="1"/>
          </p:cNvPicPr>
          <p:nvPr/>
        </p:nvPicPr>
        <p:blipFill rotWithShape="1">
          <a:blip r:embed="rId4"/>
          <a:srcRect l="1" t="981" r="49954" b="-1"/>
          <a:stretch/>
        </p:blipFill>
        <p:spPr>
          <a:xfrm>
            <a:off x="3174719" y="2189610"/>
            <a:ext cx="1080974" cy="133677"/>
          </a:xfrm>
          <a:prstGeom prst="rect">
            <a:avLst/>
          </a:prstGeom>
        </p:spPr>
      </p:pic>
      <p:grpSp>
        <p:nvGrpSpPr>
          <p:cNvPr id="52" name="Group 51">
            <a:extLst>
              <a:ext uri="{FF2B5EF4-FFF2-40B4-BE49-F238E27FC236}">
                <a16:creationId xmlns:a16="http://schemas.microsoft.com/office/drawing/2014/main" id="{027E9885-F148-464D-9F24-6F69DF13A76C}"/>
              </a:ext>
            </a:extLst>
          </p:cNvPr>
          <p:cNvGrpSpPr/>
          <p:nvPr/>
        </p:nvGrpSpPr>
        <p:grpSpPr>
          <a:xfrm>
            <a:off x="2490455" y="2777381"/>
            <a:ext cx="2232643" cy="859590"/>
            <a:chOff x="4984838" y="3703174"/>
            <a:chExt cx="2976857" cy="1146120"/>
          </a:xfrm>
        </p:grpSpPr>
        <p:grpSp>
          <p:nvGrpSpPr>
            <p:cNvPr id="53" name="Group 52">
              <a:extLst>
                <a:ext uri="{FF2B5EF4-FFF2-40B4-BE49-F238E27FC236}">
                  <a16:creationId xmlns:a16="http://schemas.microsoft.com/office/drawing/2014/main" id="{FF98B293-6F00-424C-976D-A14BE1839531}"/>
                </a:ext>
              </a:extLst>
            </p:cNvPr>
            <p:cNvGrpSpPr/>
            <p:nvPr/>
          </p:nvGrpSpPr>
          <p:grpSpPr>
            <a:xfrm>
              <a:off x="4984838" y="3703174"/>
              <a:ext cx="2976857" cy="1146120"/>
              <a:chOff x="4984838" y="3703174"/>
              <a:chExt cx="2976857" cy="1146120"/>
            </a:xfrm>
          </p:grpSpPr>
          <p:sp>
            <p:nvSpPr>
              <p:cNvPr id="56" name="Rectangle 55">
                <a:extLst>
                  <a:ext uri="{FF2B5EF4-FFF2-40B4-BE49-F238E27FC236}">
                    <a16:creationId xmlns:a16="http://schemas.microsoft.com/office/drawing/2014/main" id="{D0303B8D-5B21-384F-9A5E-4A4C32BEA466}"/>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57" name="TextBox 56">
                <a:extLst>
                  <a:ext uri="{FF2B5EF4-FFF2-40B4-BE49-F238E27FC236}">
                    <a16:creationId xmlns:a16="http://schemas.microsoft.com/office/drawing/2014/main" id="{73DEE524-94B6-3746-9F82-E8C99176B1D9}"/>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54" name="TextBox 53">
              <a:extLst>
                <a:ext uri="{FF2B5EF4-FFF2-40B4-BE49-F238E27FC236}">
                  <a16:creationId xmlns:a16="http://schemas.microsoft.com/office/drawing/2014/main" id="{4E34E178-BEB4-D847-AEF1-E705F92BA0C9}"/>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55" name="Picture 54">
              <a:extLst>
                <a:ext uri="{FF2B5EF4-FFF2-40B4-BE49-F238E27FC236}">
                  <a16:creationId xmlns:a16="http://schemas.microsoft.com/office/drawing/2014/main" id="{E35F80BD-DD4C-B541-A28E-8D84F0F3A8CE}"/>
                </a:ext>
              </a:extLst>
            </p:cNvPr>
            <p:cNvPicPr>
              <a:picLocks noChangeAspect="1"/>
            </p:cNvPicPr>
            <p:nvPr/>
          </p:nvPicPr>
          <p:blipFill>
            <a:blip r:embed="rId5">
              <a:duotone>
                <a:schemeClr val="accent4">
                  <a:shade val="45000"/>
                  <a:satMod val="135000"/>
                </a:schemeClr>
                <a:prstClr val="white"/>
              </a:duotone>
            </a:blip>
            <a:stretch>
              <a:fillRect/>
            </a:stretch>
          </p:blipFill>
          <p:spPr>
            <a:xfrm>
              <a:off x="5895749" y="4148277"/>
              <a:ext cx="1440000" cy="180000"/>
            </a:xfrm>
            <a:prstGeom prst="rect">
              <a:avLst/>
            </a:prstGeom>
          </p:spPr>
        </p:pic>
      </p:grpSp>
      <p:sp>
        <p:nvSpPr>
          <p:cNvPr id="58" name="TextBox 57">
            <a:extLst>
              <a:ext uri="{FF2B5EF4-FFF2-40B4-BE49-F238E27FC236}">
                <a16:creationId xmlns:a16="http://schemas.microsoft.com/office/drawing/2014/main" id="{FC5337FF-C188-A44F-9C4A-28A1AF053605}"/>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59" name="Picture 58">
            <a:extLst>
              <a:ext uri="{FF2B5EF4-FFF2-40B4-BE49-F238E27FC236}">
                <a16:creationId xmlns:a16="http://schemas.microsoft.com/office/drawing/2014/main" id="{CA4A3073-E985-F34A-A69F-084CCED874CD}"/>
              </a:ext>
            </a:extLst>
          </p:cNvPr>
          <p:cNvPicPr>
            <a:picLocks noChangeAspect="1"/>
          </p:cNvPicPr>
          <p:nvPr/>
        </p:nvPicPr>
        <p:blipFill rotWithShape="1">
          <a:blip r:embed="rId6"/>
          <a:srcRect t="1238" r="50050" b="-1768"/>
          <a:stretch/>
        </p:blipFill>
        <p:spPr>
          <a:xfrm>
            <a:off x="3174719" y="1910298"/>
            <a:ext cx="1078919" cy="135715"/>
          </a:xfrm>
          <a:prstGeom prst="rect">
            <a:avLst/>
          </a:prstGeom>
        </p:spPr>
      </p:pic>
      <p:sp>
        <p:nvSpPr>
          <p:cNvPr id="60" name="Rectangle 59">
            <a:extLst>
              <a:ext uri="{FF2B5EF4-FFF2-40B4-BE49-F238E27FC236}">
                <a16:creationId xmlns:a16="http://schemas.microsoft.com/office/drawing/2014/main" id="{7ECD0D21-9ECD-BA4F-86DC-7EEFBE49D026}"/>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01917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17"/>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18">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19"/>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1" name="Rectangle 40">
            <a:extLst>
              <a:ext uri="{FF2B5EF4-FFF2-40B4-BE49-F238E27FC236}">
                <a16:creationId xmlns:a16="http://schemas.microsoft.com/office/drawing/2014/main" id="{DBBB6043-7F0D-EA4D-991E-8F4A0B8BFEE5}"/>
              </a:ext>
            </a:extLst>
          </p:cNvPr>
          <p:cNvSpPr/>
          <p:nvPr/>
        </p:nvSpPr>
        <p:spPr>
          <a:xfrm>
            <a:off x="5314950" y="3571997"/>
            <a:ext cx="3434101" cy="1282137"/>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7" name="TextBox 106">
            <a:extLst>
              <a:ext uri="{FF2B5EF4-FFF2-40B4-BE49-F238E27FC236}">
                <a16:creationId xmlns:a16="http://schemas.microsoft.com/office/drawing/2014/main" id="{AEFEDA70-AE82-F64C-8EE1-263CD2F5062A}"/>
              </a:ext>
            </a:extLst>
          </p:cNvPr>
          <p:cNvSpPr txBox="1"/>
          <p:nvPr/>
        </p:nvSpPr>
        <p:spPr>
          <a:xfrm>
            <a:off x="5315998" y="3571998"/>
            <a:ext cx="1245854" cy="323165"/>
          </a:xfrm>
          <a:prstGeom prst="rect">
            <a:avLst/>
          </a:prstGeom>
          <a:noFill/>
        </p:spPr>
        <p:txBody>
          <a:bodyPr wrap="none" rtlCol="0">
            <a:spAutoFit/>
          </a:bodyPr>
          <a:lstStyle/>
          <a:p>
            <a:r>
              <a:rPr lang="en-US" altLang="zh-CN" sz="1500" dirty="0"/>
              <a:t>Color</a:t>
            </a:r>
            <a:r>
              <a:rPr lang="zh-CN" altLang="en-US" sz="1500" dirty="0"/>
              <a:t> </a:t>
            </a:r>
            <a:r>
              <a:rPr lang="en-US" altLang="zh-CN" sz="1500" dirty="0"/>
              <a:t>Space</a:t>
            </a:r>
            <a:endParaRPr lang="en-US" sz="1500" dirty="0"/>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grpSp>
        <p:nvGrpSpPr>
          <p:cNvPr id="112" name="Group 111">
            <a:extLst>
              <a:ext uri="{FF2B5EF4-FFF2-40B4-BE49-F238E27FC236}">
                <a16:creationId xmlns:a16="http://schemas.microsoft.com/office/drawing/2014/main" id="{D7A8BFBE-2020-E84F-A792-42DCBC46D772}"/>
              </a:ext>
            </a:extLst>
          </p:cNvPr>
          <p:cNvGrpSpPr/>
          <p:nvPr/>
        </p:nvGrpSpPr>
        <p:grpSpPr>
          <a:xfrm rot="5400000">
            <a:off x="7732792" y="2752893"/>
            <a:ext cx="808802" cy="567166"/>
            <a:chOff x="21981446" y="14765121"/>
            <a:chExt cx="2153417" cy="1510066"/>
          </a:xfrm>
        </p:grpSpPr>
        <p:sp>
          <p:nvSpPr>
            <p:cNvPr id="113" name="Rectangle 10">
              <a:extLst>
                <a:ext uri="{FF2B5EF4-FFF2-40B4-BE49-F238E27FC236}">
                  <a16:creationId xmlns:a16="http://schemas.microsoft.com/office/drawing/2014/main" id="{C82E750A-F127-C843-9D22-58880BA44AB0}"/>
                </a:ext>
              </a:extLst>
            </p:cNvPr>
            <p:cNvSpPr>
              <a:spLocks noChangeArrowheads="1"/>
            </p:cNvSpPr>
            <p:nvPr>
              <p:custDataLst>
                <p:tags r:id="rId1"/>
              </p:custDataLst>
            </p:nvPr>
          </p:nvSpPr>
          <p:spPr bwMode="auto">
            <a:xfrm>
              <a:off x="23927082" y="15027292"/>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4" name="Rectangle 11">
              <a:extLst>
                <a:ext uri="{FF2B5EF4-FFF2-40B4-BE49-F238E27FC236}">
                  <a16:creationId xmlns:a16="http://schemas.microsoft.com/office/drawing/2014/main" id="{85ADB479-90BC-6D48-B0B4-754AA6B3BADE}"/>
                </a:ext>
              </a:extLst>
            </p:cNvPr>
            <p:cNvSpPr>
              <a:spLocks noChangeArrowheads="1"/>
            </p:cNvSpPr>
            <p:nvPr>
              <p:custDataLst>
                <p:tags r:id="rId2"/>
              </p:custDataLst>
            </p:nvPr>
          </p:nvSpPr>
          <p:spPr bwMode="auto">
            <a:xfrm>
              <a:off x="23927082" y="15811819"/>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5" name="Rectangle 12">
              <a:extLst>
                <a:ext uri="{FF2B5EF4-FFF2-40B4-BE49-F238E27FC236}">
                  <a16:creationId xmlns:a16="http://schemas.microsoft.com/office/drawing/2014/main" id="{869AA74E-DDC0-E84C-8715-3C516559B5A1}"/>
                </a:ext>
              </a:extLst>
            </p:cNvPr>
            <p:cNvSpPr>
              <a:spLocks noChangeArrowheads="1"/>
            </p:cNvSpPr>
            <p:nvPr>
              <p:custDataLst>
                <p:tags r:id="rId3"/>
              </p:custDataLst>
            </p:nvPr>
          </p:nvSpPr>
          <p:spPr bwMode="auto">
            <a:xfrm>
              <a:off x="23927082" y="1529285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6" name="Rectangle 12">
              <a:extLst>
                <a:ext uri="{FF2B5EF4-FFF2-40B4-BE49-F238E27FC236}">
                  <a16:creationId xmlns:a16="http://schemas.microsoft.com/office/drawing/2014/main" id="{982C4315-AC18-A44D-A779-D790B2DAF4FF}"/>
                </a:ext>
              </a:extLst>
            </p:cNvPr>
            <p:cNvSpPr>
              <a:spLocks noChangeArrowheads="1"/>
            </p:cNvSpPr>
            <p:nvPr>
              <p:custDataLst>
                <p:tags r:id="rId4"/>
              </p:custDataLst>
            </p:nvPr>
          </p:nvSpPr>
          <p:spPr bwMode="auto">
            <a:xfrm>
              <a:off x="23927082" y="15549824"/>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7" name="Rectangle 10">
              <a:extLst>
                <a:ext uri="{FF2B5EF4-FFF2-40B4-BE49-F238E27FC236}">
                  <a16:creationId xmlns:a16="http://schemas.microsoft.com/office/drawing/2014/main" id="{5C5B0001-B0CA-1641-BA17-FD9EEA0D30C4}"/>
                </a:ext>
              </a:extLst>
            </p:cNvPr>
            <p:cNvSpPr>
              <a:spLocks noChangeArrowheads="1"/>
            </p:cNvSpPr>
            <p:nvPr>
              <p:custDataLst>
                <p:tags r:id="rId5"/>
              </p:custDataLst>
            </p:nvPr>
          </p:nvSpPr>
          <p:spPr bwMode="auto">
            <a:xfrm>
              <a:off x="22947813" y="1502571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8" name="Rectangle 11">
              <a:extLst>
                <a:ext uri="{FF2B5EF4-FFF2-40B4-BE49-F238E27FC236}">
                  <a16:creationId xmlns:a16="http://schemas.microsoft.com/office/drawing/2014/main" id="{D9377891-583B-534E-9D5A-D430DB4E320E}"/>
                </a:ext>
              </a:extLst>
            </p:cNvPr>
            <p:cNvSpPr>
              <a:spLocks noChangeArrowheads="1"/>
            </p:cNvSpPr>
            <p:nvPr>
              <p:custDataLst>
                <p:tags r:id="rId6"/>
              </p:custDataLst>
            </p:nvPr>
          </p:nvSpPr>
          <p:spPr bwMode="auto">
            <a:xfrm>
              <a:off x="22947813" y="15810242"/>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9" name="Rectangle 12">
              <a:extLst>
                <a:ext uri="{FF2B5EF4-FFF2-40B4-BE49-F238E27FC236}">
                  <a16:creationId xmlns:a16="http://schemas.microsoft.com/office/drawing/2014/main" id="{63928E1A-50CA-184D-B1BA-E2A78B3AF2BC}"/>
                </a:ext>
              </a:extLst>
            </p:cNvPr>
            <p:cNvSpPr>
              <a:spLocks noChangeArrowheads="1"/>
            </p:cNvSpPr>
            <p:nvPr>
              <p:custDataLst>
                <p:tags r:id="rId7"/>
              </p:custDataLst>
            </p:nvPr>
          </p:nvSpPr>
          <p:spPr bwMode="auto">
            <a:xfrm>
              <a:off x="22947813" y="15291280"/>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20" name="Rectangle 10">
              <a:extLst>
                <a:ext uri="{FF2B5EF4-FFF2-40B4-BE49-F238E27FC236}">
                  <a16:creationId xmlns:a16="http://schemas.microsoft.com/office/drawing/2014/main" id="{CAD3A9D6-78AF-4F45-9407-92E064E42874}"/>
                </a:ext>
              </a:extLst>
            </p:cNvPr>
            <p:cNvSpPr>
              <a:spLocks noChangeArrowheads="1"/>
            </p:cNvSpPr>
            <p:nvPr>
              <p:custDataLst>
                <p:tags r:id="rId8"/>
              </p:custDataLst>
            </p:nvPr>
          </p:nvSpPr>
          <p:spPr bwMode="auto">
            <a:xfrm>
              <a:off x="22947813" y="14765121"/>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21" name="Rectangle 12">
              <a:extLst>
                <a:ext uri="{FF2B5EF4-FFF2-40B4-BE49-F238E27FC236}">
                  <a16:creationId xmlns:a16="http://schemas.microsoft.com/office/drawing/2014/main" id="{CE22CE85-BFD8-C040-9B67-827DA147EFC3}"/>
                </a:ext>
              </a:extLst>
            </p:cNvPr>
            <p:cNvSpPr>
              <a:spLocks noChangeArrowheads="1"/>
            </p:cNvSpPr>
            <p:nvPr>
              <p:custDataLst>
                <p:tags r:id="rId9"/>
              </p:custDataLst>
            </p:nvPr>
          </p:nvSpPr>
          <p:spPr bwMode="auto">
            <a:xfrm>
              <a:off x="22947813" y="15548248"/>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22" name="Rectangle 11">
              <a:extLst>
                <a:ext uri="{FF2B5EF4-FFF2-40B4-BE49-F238E27FC236}">
                  <a16:creationId xmlns:a16="http://schemas.microsoft.com/office/drawing/2014/main" id="{70B9031A-F8D8-3641-BC7D-1462BD9B7F12}"/>
                </a:ext>
              </a:extLst>
            </p:cNvPr>
            <p:cNvSpPr>
              <a:spLocks noChangeArrowheads="1"/>
            </p:cNvSpPr>
            <p:nvPr>
              <p:custDataLst>
                <p:tags r:id="rId10"/>
              </p:custDataLst>
            </p:nvPr>
          </p:nvSpPr>
          <p:spPr bwMode="auto">
            <a:xfrm>
              <a:off x="22947813" y="1606740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cxnSp>
          <p:nvCxnSpPr>
            <p:cNvPr id="123" name="Straight Arrow Connector 122">
              <a:extLst>
                <a:ext uri="{FF2B5EF4-FFF2-40B4-BE49-F238E27FC236}">
                  <a16:creationId xmlns:a16="http://schemas.microsoft.com/office/drawing/2014/main" id="{21BE4C96-E307-2A47-82D9-A29E783CA676}"/>
                </a:ext>
              </a:extLst>
            </p:cNvPr>
            <p:cNvCxnSpPr>
              <a:cxnSpLocks/>
              <a:endCxn id="113" idx="2"/>
            </p:cNvCxnSpPr>
            <p:nvPr/>
          </p:nvCxnSpPr>
          <p:spPr>
            <a:xfrm>
              <a:off x="23165022" y="14869012"/>
              <a:ext cx="762060" cy="26217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E335D13-0353-D14F-A4CC-5010A0710CB2}"/>
                </a:ext>
              </a:extLst>
            </p:cNvPr>
            <p:cNvCxnSpPr>
              <a:cxnSpLocks/>
            </p:cNvCxnSpPr>
            <p:nvPr/>
          </p:nvCxnSpPr>
          <p:spPr>
            <a:xfrm>
              <a:off x="23165022" y="14869012"/>
              <a:ext cx="762060" cy="52773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5197D98-B354-8B4A-BBCA-6679805D4E0B}"/>
                </a:ext>
              </a:extLst>
            </p:cNvPr>
            <p:cNvCxnSpPr>
              <a:cxnSpLocks/>
            </p:cNvCxnSpPr>
            <p:nvPr/>
          </p:nvCxnSpPr>
          <p:spPr>
            <a:xfrm>
              <a:off x="23165022" y="14869011"/>
              <a:ext cx="762060" cy="78470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B04A270-1658-CE45-9910-ADF65727341A}"/>
                </a:ext>
              </a:extLst>
            </p:cNvPr>
            <p:cNvCxnSpPr>
              <a:cxnSpLocks/>
            </p:cNvCxnSpPr>
            <p:nvPr/>
          </p:nvCxnSpPr>
          <p:spPr>
            <a:xfrm>
              <a:off x="23170849" y="14867164"/>
              <a:ext cx="756232" cy="10568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C401098-33A9-F341-8B82-B488FA7781A3}"/>
                </a:ext>
              </a:extLst>
            </p:cNvPr>
            <p:cNvCxnSpPr>
              <a:cxnSpLocks/>
              <a:endCxn id="113" idx="2"/>
            </p:cNvCxnSpPr>
            <p:nvPr/>
          </p:nvCxnSpPr>
          <p:spPr>
            <a:xfrm>
              <a:off x="23155596" y="15129607"/>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22E8B2E-330F-8B4D-86EA-5B7C5CD02FA4}"/>
                </a:ext>
              </a:extLst>
            </p:cNvPr>
            <p:cNvCxnSpPr>
              <a:cxnSpLocks/>
            </p:cNvCxnSpPr>
            <p:nvPr/>
          </p:nvCxnSpPr>
          <p:spPr>
            <a:xfrm>
              <a:off x="23155596" y="15129607"/>
              <a:ext cx="771487" cy="2429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EB5CEB6-BCF4-5143-8ED5-DE325A4A9396}"/>
                </a:ext>
              </a:extLst>
            </p:cNvPr>
            <p:cNvCxnSpPr>
              <a:cxnSpLocks/>
            </p:cNvCxnSpPr>
            <p:nvPr/>
          </p:nvCxnSpPr>
          <p:spPr>
            <a:xfrm>
              <a:off x="23155596" y="15129607"/>
              <a:ext cx="771487" cy="52410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1FFDF83-FFC1-1D43-8540-193EC6FF5AFF}"/>
                </a:ext>
              </a:extLst>
            </p:cNvPr>
            <p:cNvCxnSpPr>
              <a:cxnSpLocks/>
            </p:cNvCxnSpPr>
            <p:nvPr/>
          </p:nvCxnSpPr>
          <p:spPr>
            <a:xfrm>
              <a:off x="23155596" y="15129606"/>
              <a:ext cx="771487" cy="78610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56E0A291-6A5B-0C41-A8F3-F1C3E1590907}"/>
                </a:ext>
              </a:extLst>
            </p:cNvPr>
            <p:cNvCxnSpPr>
              <a:cxnSpLocks/>
              <a:endCxn id="113" idx="2"/>
            </p:cNvCxnSpPr>
            <p:nvPr/>
          </p:nvCxnSpPr>
          <p:spPr>
            <a:xfrm flipV="1">
              <a:off x="23155596" y="15131182"/>
              <a:ext cx="771487" cy="26399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0D4ACFC-F8DD-A847-ABC5-39E35472E0D1}"/>
                </a:ext>
              </a:extLst>
            </p:cNvPr>
            <p:cNvCxnSpPr>
              <a:cxnSpLocks/>
            </p:cNvCxnSpPr>
            <p:nvPr/>
          </p:nvCxnSpPr>
          <p:spPr>
            <a:xfrm>
              <a:off x="23155596" y="15395171"/>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60CD690-785C-E140-862E-3ECD259AF3F8}"/>
                </a:ext>
              </a:extLst>
            </p:cNvPr>
            <p:cNvCxnSpPr>
              <a:cxnSpLocks/>
            </p:cNvCxnSpPr>
            <p:nvPr/>
          </p:nvCxnSpPr>
          <p:spPr>
            <a:xfrm>
              <a:off x="23155596" y="15395170"/>
              <a:ext cx="771487" cy="25854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08BA986-C79A-0A43-AE6D-A7B88746AB67}"/>
                </a:ext>
              </a:extLst>
            </p:cNvPr>
            <p:cNvCxnSpPr>
              <a:cxnSpLocks/>
            </p:cNvCxnSpPr>
            <p:nvPr/>
          </p:nvCxnSpPr>
          <p:spPr>
            <a:xfrm>
              <a:off x="23155596" y="15395171"/>
              <a:ext cx="771487" cy="52053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DC499BF-4FD4-624A-9356-C7AA9AD994A4}"/>
                </a:ext>
              </a:extLst>
            </p:cNvPr>
            <p:cNvCxnSpPr>
              <a:cxnSpLocks/>
            </p:cNvCxnSpPr>
            <p:nvPr/>
          </p:nvCxnSpPr>
          <p:spPr>
            <a:xfrm flipV="1">
              <a:off x="23155596" y="15131183"/>
              <a:ext cx="771487" cy="52095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622D6D3-E170-7744-B072-6A867885A49F}"/>
                </a:ext>
              </a:extLst>
            </p:cNvPr>
            <p:cNvCxnSpPr>
              <a:cxnSpLocks/>
            </p:cNvCxnSpPr>
            <p:nvPr/>
          </p:nvCxnSpPr>
          <p:spPr>
            <a:xfrm flipV="1">
              <a:off x="23155596" y="15396745"/>
              <a:ext cx="771487" cy="255393"/>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50E6E2A5-6D13-C043-9354-3D678CC1BFE7}"/>
                </a:ext>
              </a:extLst>
            </p:cNvPr>
            <p:cNvCxnSpPr>
              <a:cxnSpLocks/>
            </p:cNvCxnSpPr>
            <p:nvPr/>
          </p:nvCxnSpPr>
          <p:spPr>
            <a:xfrm>
              <a:off x="23155596" y="15652139"/>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A4B67DA-AA58-B347-864A-5AF22AA7DE71}"/>
                </a:ext>
              </a:extLst>
            </p:cNvPr>
            <p:cNvCxnSpPr>
              <a:cxnSpLocks/>
            </p:cNvCxnSpPr>
            <p:nvPr/>
          </p:nvCxnSpPr>
          <p:spPr>
            <a:xfrm>
              <a:off x="23155596" y="15652138"/>
              <a:ext cx="771487" cy="26357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D9CE6E4-B550-3A45-9AC4-71922751A81B}"/>
                </a:ext>
              </a:extLst>
            </p:cNvPr>
            <p:cNvCxnSpPr>
              <a:cxnSpLocks/>
            </p:cNvCxnSpPr>
            <p:nvPr/>
          </p:nvCxnSpPr>
          <p:spPr>
            <a:xfrm flipV="1">
              <a:off x="23155596" y="15131181"/>
              <a:ext cx="771487" cy="78295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C8ABC6C-19BE-2544-9B0A-9B1F4AE46266}"/>
                </a:ext>
              </a:extLst>
            </p:cNvPr>
            <p:cNvCxnSpPr>
              <a:cxnSpLocks/>
            </p:cNvCxnSpPr>
            <p:nvPr/>
          </p:nvCxnSpPr>
          <p:spPr>
            <a:xfrm flipV="1">
              <a:off x="23155596" y="15396747"/>
              <a:ext cx="771487" cy="51738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791CD4A-D853-2341-8585-0FBEFC1504CD}"/>
                </a:ext>
              </a:extLst>
            </p:cNvPr>
            <p:cNvCxnSpPr>
              <a:cxnSpLocks/>
            </p:cNvCxnSpPr>
            <p:nvPr/>
          </p:nvCxnSpPr>
          <p:spPr>
            <a:xfrm flipV="1">
              <a:off x="23155596" y="15653714"/>
              <a:ext cx="771487" cy="26041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8EECF65-2025-9841-B4F4-9219CE5FE66E}"/>
                </a:ext>
              </a:extLst>
            </p:cNvPr>
            <p:cNvCxnSpPr>
              <a:cxnSpLocks/>
            </p:cNvCxnSpPr>
            <p:nvPr/>
          </p:nvCxnSpPr>
          <p:spPr>
            <a:xfrm>
              <a:off x="23155596" y="15914134"/>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E843234-BB25-B646-AF4C-559016A6763E}"/>
                </a:ext>
              </a:extLst>
            </p:cNvPr>
            <p:cNvCxnSpPr>
              <a:cxnSpLocks/>
            </p:cNvCxnSpPr>
            <p:nvPr/>
          </p:nvCxnSpPr>
          <p:spPr>
            <a:xfrm flipV="1">
              <a:off x="23155596" y="15131183"/>
              <a:ext cx="771487" cy="104011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441C169-F093-B94A-84B6-63AF0E972BBD}"/>
                </a:ext>
              </a:extLst>
            </p:cNvPr>
            <p:cNvCxnSpPr>
              <a:cxnSpLocks/>
            </p:cNvCxnSpPr>
            <p:nvPr/>
          </p:nvCxnSpPr>
          <p:spPr>
            <a:xfrm flipV="1">
              <a:off x="23155596" y="15396745"/>
              <a:ext cx="771487" cy="77455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5D76B814-6524-ED42-8611-C9F40F05F718}"/>
                </a:ext>
              </a:extLst>
            </p:cNvPr>
            <p:cNvCxnSpPr>
              <a:cxnSpLocks/>
            </p:cNvCxnSpPr>
            <p:nvPr/>
          </p:nvCxnSpPr>
          <p:spPr>
            <a:xfrm flipV="1">
              <a:off x="23155596" y="15653715"/>
              <a:ext cx="771487" cy="51758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9E01248-7499-E14B-9298-8BE8296D7C10}"/>
                </a:ext>
              </a:extLst>
            </p:cNvPr>
            <p:cNvCxnSpPr>
              <a:cxnSpLocks/>
            </p:cNvCxnSpPr>
            <p:nvPr/>
          </p:nvCxnSpPr>
          <p:spPr>
            <a:xfrm flipV="1">
              <a:off x="23155596" y="15915708"/>
              <a:ext cx="771487" cy="25558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Oval 5">
              <a:extLst>
                <a:ext uri="{FF2B5EF4-FFF2-40B4-BE49-F238E27FC236}">
                  <a16:creationId xmlns:a16="http://schemas.microsoft.com/office/drawing/2014/main" id="{6DA63DDA-C89B-7E4A-8E44-5C9073A1E535}"/>
                </a:ext>
              </a:extLst>
            </p:cNvPr>
            <p:cNvSpPr>
              <a:spLocks noChangeArrowheads="1"/>
            </p:cNvSpPr>
            <p:nvPr>
              <p:custDataLst>
                <p:tags r:id="rId11"/>
              </p:custDataLst>
            </p:nvPr>
          </p:nvSpPr>
          <p:spPr bwMode="auto">
            <a:xfrm>
              <a:off x="21981446" y="14936333"/>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48" name="Oval 6">
              <a:extLst>
                <a:ext uri="{FF2B5EF4-FFF2-40B4-BE49-F238E27FC236}">
                  <a16:creationId xmlns:a16="http://schemas.microsoft.com/office/drawing/2014/main" id="{9BEF9824-C821-CF4B-854C-CA58F113A859}"/>
                </a:ext>
              </a:extLst>
            </p:cNvPr>
            <p:cNvSpPr>
              <a:spLocks noChangeArrowheads="1"/>
            </p:cNvSpPr>
            <p:nvPr>
              <p:custDataLst>
                <p:tags r:id="rId12"/>
              </p:custDataLst>
            </p:nvPr>
          </p:nvSpPr>
          <p:spPr bwMode="auto">
            <a:xfrm>
              <a:off x="21981446" y="15448552"/>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49" name="Oval 9">
              <a:extLst>
                <a:ext uri="{FF2B5EF4-FFF2-40B4-BE49-F238E27FC236}">
                  <a16:creationId xmlns:a16="http://schemas.microsoft.com/office/drawing/2014/main" id="{BAFA0EDE-6E70-214B-8D63-D7E481BFE7D2}"/>
                </a:ext>
              </a:extLst>
            </p:cNvPr>
            <p:cNvSpPr>
              <a:spLocks noChangeArrowheads="1"/>
            </p:cNvSpPr>
            <p:nvPr>
              <p:custDataLst>
                <p:tags r:id="rId13"/>
              </p:custDataLst>
            </p:nvPr>
          </p:nvSpPr>
          <p:spPr bwMode="auto">
            <a:xfrm>
              <a:off x="21981446" y="15966207"/>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cxnSp>
          <p:nvCxnSpPr>
            <p:cNvPr id="150" name="Straight Arrow Connector 149">
              <a:extLst>
                <a:ext uri="{FF2B5EF4-FFF2-40B4-BE49-F238E27FC236}">
                  <a16:creationId xmlns:a16="http://schemas.microsoft.com/office/drawing/2014/main" id="{AB40C3E9-FE90-0545-BEA3-4C0767D542E4}"/>
                </a:ext>
              </a:extLst>
            </p:cNvPr>
            <p:cNvCxnSpPr>
              <a:cxnSpLocks/>
            </p:cNvCxnSpPr>
            <p:nvPr/>
          </p:nvCxnSpPr>
          <p:spPr>
            <a:xfrm flipV="1">
              <a:off x="22195075" y="14883578"/>
              <a:ext cx="763062" cy="16852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7A9CFC-49CD-D54D-901C-8CB980B458DC}"/>
                </a:ext>
              </a:extLst>
            </p:cNvPr>
            <p:cNvCxnSpPr>
              <a:cxnSpLocks/>
            </p:cNvCxnSpPr>
            <p:nvPr/>
          </p:nvCxnSpPr>
          <p:spPr>
            <a:xfrm>
              <a:off x="22195075" y="15052098"/>
              <a:ext cx="763062" cy="9207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D678A29-6D63-2940-BBD5-7C7583314649}"/>
                </a:ext>
              </a:extLst>
            </p:cNvPr>
            <p:cNvCxnSpPr>
              <a:cxnSpLocks/>
            </p:cNvCxnSpPr>
            <p:nvPr/>
          </p:nvCxnSpPr>
          <p:spPr>
            <a:xfrm>
              <a:off x="22195075" y="15052099"/>
              <a:ext cx="763062" cy="35763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A35130D-31E5-164C-83FC-43DBA72E68E8}"/>
                </a:ext>
              </a:extLst>
            </p:cNvPr>
            <p:cNvCxnSpPr>
              <a:cxnSpLocks/>
            </p:cNvCxnSpPr>
            <p:nvPr/>
          </p:nvCxnSpPr>
          <p:spPr>
            <a:xfrm>
              <a:off x="22195075" y="15052098"/>
              <a:ext cx="763062" cy="61460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54FCBB3F-D165-924C-BB78-832B4FB3F47A}"/>
                </a:ext>
              </a:extLst>
            </p:cNvPr>
            <p:cNvCxnSpPr>
              <a:cxnSpLocks/>
            </p:cNvCxnSpPr>
            <p:nvPr/>
          </p:nvCxnSpPr>
          <p:spPr>
            <a:xfrm>
              <a:off x="22195075" y="15052099"/>
              <a:ext cx="763062" cy="87660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1551787A-A57A-4F49-9181-F1620FD54733}"/>
                </a:ext>
              </a:extLst>
            </p:cNvPr>
            <p:cNvCxnSpPr>
              <a:cxnSpLocks/>
            </p:cNvCxnSpPr>
            <p:nvPr/>
          </p:nvCxnSpPr>
          <p:spPr>
            <a:xfrm>
              <a:off x="22195075" y="15052098"/>
              <a:ext cx="763062" cy="113376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7A7A067-00AF-A345-85A1-C357AC2E969A}"/>
                </a:ext>
              </a:extLst>
            </p:cNvPr>
            <p:cNvCxnSpPr>
              <a:cxnSpLocks/>
            </p:cNvCxnSpPr>
            <p:nvPr/>
          </p:nvCxnSpPr>
          <p:spPr>
            <a:xfrm flipV="1">
              <a:off x="22199214" y="14874331"/>
              <a:ext cx="763062" cy="656355"/>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27911D1-FC70-6E48-8DC2-85E8D7E8A3FB}"/>
                </a:ext>
              </a:extLst>
            </p:cNvPr>
            <p:cNvCxnSpPr>
              <a:cxnSpLocks/>
            </p:cNvCxnSpPr>
            <p:nvPr/>
          </p:nvCxnSpPr>
          <p:spPr>
            <a:xfrm flipV="1">
              <a:off x="22199214" y="15134924"/>
              <a:ext cx="763062" cy="39576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0E816DC-E5DD-C148-874C-C9D5516DF27B}"/>
                </a:ext>
              </a:extLst>
            </p:cNvPr>
            <p:cNvCxnSpPr>
              <a:cxnSpLocks/>
            </p:cNvCxnSpPr>
            <p:nvPr/>
          </p:nvCxnSpPr>
          <p:spPr>
            <a:xfrm flipV="1">
              <a:off x="22199214" y="15400490"/>
              <a:ext cx="763062" cy="13019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5C4633B-D40B-BC4C-BD77-7C82C1952AC2}"/>
                </a:ext>
              </a:extLst>
            </p:cNvPr>
            <p:cNvCxnSpPr>
              <a:cxnSpLocks/>
            </p:cNvCxnSpPr>
            <p:nvPr/>
          </p:nvCxnSpPr>
          <p:spPr>
            <a:xfrm>
              <a:off x="22199214" y="15530685"/>
              <a:ext cx="763062" cy="12677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06E99A2D-964B-6547-9D31-8D4BF9DD631A}"/>
                </a:ext>
              </a:extLst>
            </p:cNvPr>
            <p:cNvCxnSpPr>
              <a:cxnSpLocks/>
            </p:cNvCxnSpPr>
            <p:nvPr/>
          </p:nvCxnSpPr>
          <p:spPr>
            <a:xfrm>
              <a:off x="22199214" y="15530686"/>
              <a:ext cx="763062" cy="3887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75BA79BD-CBE8-494F-BF0B-F31EB30C00E9}"/>
                </a:ext>
              </a:extLst>
            </p:cNvPr>
            <p:cNvCxnSpPr>
              <a:cxnSpLocks/>
            </p:cNvCxnSpPr>
            <p:nvPr/>
          </p:nvCxnSpPr>
          <p:spPr>
            <a:xfrm>
              <a:off x="22199214" y="15530685"/>
              <a:ext cx="763062" cy="64592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9EE84045-6ECE-2248-BAEC-FD9E132185C5}"/>
                </a:ext>
              </a:extLst>
            </p:cNvPr>
            <p:cNvCxnSpPr>
              <a:cxnSpLocks/>
            </p:cNvCxnSpPr>
            <p:nvPr/>
          </p:nvCxnSpPr>
          <p:spPr>
            <a:xfrm flipV="1">
              <a:off x="22189227" y="14871705"/>
              <a:ext cx="763062" cy="119839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9E3721B-D4E8-A043-AA73-D4BDC43F9EF9}"/>
                </a:ext>
              </a:extLst>
            </p:cNvPr>
            <p:cNvCxnSpPr>
              <a:cxnSpLocks/>
            </p:cNvCxnSpPr>
            <p:nvPr/>
          </p:nvCxnSpPr>
          <p:spPr>
            <a:xfrm flipV="1">
              <a:off x="22189227" y="15132298"/>
              <a:ext cx="763062" cy="93779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E28318B-CCFD-A24F-AEEF-802968C9DCB0}"/>
                </a:ext>
              </a:extLst>
            </p:cNvPr>
            <p:cNvCxnSpPr>
              <a:cxnSpLocks/>
            </p:cNvCxnSpPr>
            <p:nvPr/>
          </p:nvCxnSpPr>
          <p:spPr>
            <a:xfrm flipV="1">
              <a:off x="22189227" y="15397863"/>
              <a:ext cx="763062" cy="672235"/>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C6381EC-5E19-0B4A-BE33-8BA5739CD1E7}"/>
                </a:ext>
              </a:extLst>
            </p:cNvPr>
            <p:cNvCxnSpPr>
              <a:cxnSpLocks/>
            </p:cNvCxnSpPr>
            <p:nvPr/>
          </p:nvCxnSpPr>
          <p:spPr>
            <a:xfrm flipV="1">
              <a:off x="22189227" y="15654830"/>
              <a:ext cx="763062" cy="41526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0272BCA1-24DE-E84C-9274-D79600CB24AB}"/>
                </a:ext>
              </a:extLst>
            </p:cNvPr>
            <p:cNvCxnSpPr>
              <a:cxnSpLocks/>
            </p:cNvCxnSpPr>
            <p:nvPr/>
          </p:nvCxnSpPr>
          <p:spPr>
            <a:xfrm flipV="1">
              <a:off x="22189227" y="15916826"/>
              <a:ext cx="763062" cy="15327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CA49DD65-CB03-BB40-A9D7-C9E776425B0F}"/>
                </a:ext>
              </a:extLst>
            </p:cNvPr>
            <p:cNvCxnSpPr>
              <a:cxnSpLocks/>
            </p:cNvCxnSpPr>
            <p:nvPr/>
          </p:nvCxnSpPr>
          <p:spPr>
            <a:xfrm>
              <a:off x="22189227" y="16070097"/>
              <a:ext cx="763062" cy="10389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9" name="Oval 168">
            <a:extLst>
              <a:ext uri="{FF2B5EF4-FFF2-40B4-BE49-F238E27FC236}">
                <a16:creationId xmlns:a16="http://schemas.microsoft.com/office/drawing/2014/main" id="{FBA517A0-F751-4F4E-94A5-4534B9DC03C0}"/>
              </a:ext>
            </a:extLst>
          </p:cNvPr>
          <p:cNvSpPr/>
          <p:nvPr/>
        </p:nvSpPr>
        <p:spPr>
          <a:xfrm>
            <a:off x="6363828" y="4031950"/>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2E768D4F-54A2-A442-9C6A-7D8757275ACA}"/>
              </a:ext>
            </a:extLst>
          </p:cNvPr>
          <p:cNvCxnSpPr>
            <a:cxnSpLocks/>
            <a:stCxn id="110" idx="6"/>
            <a:endCxn id="169" idx="6"/>
          </p:cNvCxnSpPr>
          <p:nvPr/>
        </p:nvCxnSpPr>
        <p:spPr>
          <a:xfrm flipH="1">
            <a:off x="6471829" y="1979423"/>
            <a:ext cx="127358" cy="2106527"/>
          </a:xfrm>
          <a:prstGeom prst="curvedConnector3">
            <a:avLst>
              <a:gd name="adj1" fmla="val -227172"/>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pic>
        <p:nvPicPr>
          <p:cNvPr id="195" name="Picture 194">
            <a:extLst>
              <a:ext uri="{FF2B5EF4-FFF2-40B4-BE49-F238E27FC236}">
                <a16:creationId xmlns:a16="http://schemas.microsoft.com/office/drawing/2014/main" id="{043578C1-A326-2447-B275-E4CB51CE2349}"/>
              </a:ext>
            </a:extLst>
          </p:cNvPr>
          <p:cNvPicPr>
            <a:picLocks noChangeAspect="1"/>
          </p:cNvPicPr>
          <p:nvPr/>
        </p:nvPicPr>
        <p:blipFill>
          <a:blip r:embed="rId20">
            <a:duotone>
              <a:schemeClr val="accent4">
                <a:shade val="45000"/>
                <a:satMod val="135000"/>
              </a:schemeClr>
              <a:prstClr val="white"/>
            </a:duotone>
          </a:blip>
          <a:stretch>
            <a:fillRect/>
          </a:stretch>
        </p:blipFill>
        <p:spPr>
          <a:xfrm>
            <a:off x="5877828" y="4387384"/>
            <a:ext cx="1080000" cy="135000"/>
          </a:xfrm>
          <a:prstGeom prst="rect">
            <a:avLst/>
          </a:prstGeom>
        </p:spPr>
      </p:pic>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19"/>
          <a:srcRect t="1238" r="50050" b="-1768"/>
          <a:stretch/>
        </p:blipFill>
        <p:spPr>
          <a:xfrm>
            <a:off x="6005727" y="1746091"/>
            <a:ext cx="1078919" cy="135715"/>
          </a:xfrm>
          <a:prstGeom prst="rect">
            <a:avLst/>
          </a:prstGeom>
        </p:spPr>
      </p:pic>
      <p:sp>
        <p:nvSpPr>
          <p:cNvPr id="198" name="TextBox 197">
            <a:extLst>
              <a:ext uri="{FF2B5EF4-FFF2-40B4-BE49-F238E27FC236}">
                <a16:creationId xmlns:a16="http://schemas.microsoft.com/office/drawing/2014/main" id="{3C285186-96A5-154E-A17B-43C677948AD4}"/>
              </a:ext>
            </a:extLst>
          </p:cNvPr>
          <p:cNvSpPr txBox="1"/>
          <p:nvPr/>
        </p:nvSpPr>
        <p:spPr>
          <a:xfrm>
            <a:off x="5898937" y="4144533"/>
            <a:ext cx="1083951"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200" name="TextBox 199">
            <a:extLst>
              <a:ext uri="{FF2B5EF4-FFF2-40B4-BE49-F238E27FC236}">
                <a16:creationId xmlns:a16="http://schemas.microsoft.com/office/drawing/2014/main" id="{169D21D9-18C0-3C43-BDA7-58537BA0D392}"/>
              </a:ext>
            </a:extLst>
          </p:cNvPr>
          <p:cNvSpPr txBox="1"/>
          <p:nvPr/>
        </p:nvSpPr>
        <p:spPr>
          <a:xfrm>
            <a:off x="8437646" y="2791678"/>
            <a:ext cx="508473" cy="415498"/>
          </a:xfrm>
          <a:prstGeom prst="rect">
            <a:avLst/>
          </a:prstGeom>
          <a:noFill/>
        </p:spPr>
        <p:txBody>
          <a:bodyPr wrap="none" rtlCol="0">
            <a:spAutoFit/>
          </a:bodyPr>
          <a:lstStyle/>
          <a:p>
            <a:r>
              <a:rPr lang="en-US" altLang="zh-CN" sz="1050" dirty="0"/>
              <a:t>Color</a:t>
            </a:r>
          </a:p>
          <a:p>
            <a:r>
              <a:rPr lang="en-US" altLang="zh-CN" sz="1050" dirty="0" err="1"/>
              <a:t>Proj</a:t>
            </a:r>
            <a:r>
              <a:rPr lang="en-US" altLang="zh-CN" sz="1050" dirty="0"/>
              <a:t>.</a:t>
            </a:r>
            <a:endParaRPr lang="en-US" sz="1050" dirty="0"/>
          </a:p>
        </p:txBody>
      </p:sp>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3" name="Oval 102">
            <a:extLst>
              <a:ext uri="{FF2B5EF4-FFF2-40B4-BE49-F238E27FC236}">
                <a16:creationId xmlns:a16="http://schemas.microsoft.com/office/drawing/2014/main" id="{51D7F1DD-3438-994C-9E79-39E75BCE970F}"/>
              </a:ext>
            </a:extLst>
          </p:cNvPr>
          <p:cNvSpPr/>
          <p:nvPr/>
        </p:nvSpPr>
        <p:spPr>
          <a:xfrm>
            <a:off x="7387214" y="4194497"/>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A9B65DFE-EC99-4D4C-87C4-261A44A6E5CE}"/>
              </a:ext>
            </a:extLst>
          </p:cNvPr>
          <p:cNvCxnSpPr>
            <a:cxnSpLocks/>
            <a:stCxn id="102" idx="6"/>
            <a:endCxn id="103" idx="6"/>
          </p:cNvCxnSpPr>
          <p:nvPr/>
        </p:nvCxnSpPr>
        <p:spPr>
          <a:xfrm flipH="1">
            <a:off x="7495214" y="2252033"/>
            <a:ext cx="181002" cy="1996464"/>
          </a:xfrm>
          <a:prstGeom prst="curvedConnector3">
            <a:avLst>
              <a:gd name="adj1" fmla="val -94723"/>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17"/>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pic>
        <p:nvPicPr>
          <p:cNvPr id="168" name="Picture 167">
            <a:extLst>
              <a:ext uri="{FF2B5EF4-FFF2-40B4-BE49-F238E27FC236}">
                <a16:creationId xmlns:a16="http://schemas.microsoft.com/office/drawing/2014/main" id="{68CF82D0-2284-C848-8A61-0886A2FD2F95}"/>
              </a:ext>
            </a:extLst>
          </p:cNvPr>
          <p:cNvPicPr>
            <a:picLocks noChangeAspect="1"/>
          </p:cNvPicPr>
          <p:nvPr/>
        </p:nvPicPr>
        <p:blipFill>
          <a:blip r:embed="rId21">
            <a:duotone>
              <a:schemeClr val="accent4">
                <a:shade val="45000"/>
                <a:satMod val="135000"/>
              </a:schemeClr>
              <a:prstClr val="white"/>
            </a:duotone>
          </a:blip>
          <a:stretch>
            <a:fillRect/>
          </a:stretch>
        </p:blipFill>
        <p:spPr>
          <a:xfrm>
            <a:off x="7002149" y="4582772"/>
            <a:ext cx="1080000" cy="135000"/>
          </a:xfrm>
          <a:prstGeom prst="rect">
            <a:avLst/>
          </a:prstGeom>
        </p:spPr>
      </p:pic>
      <p:sp>
        <p:nvSpPr>
          <p:cNvPr id="170" name="TextBox 169">
            <a:extLst>
              <a:ext uri="{FF2B5EF4-FFF2-40B4-BE49-F238E27FC236}">
                <a16:creationId xmlns:a16="http://schemas.microsoft.com/office/drawing/2014/main" id="{D33AF31C-0057-C944-94E0-A9B8834355DE}"/>
              </a:ext>
            </a:extLst>
          </p:cNvPr>
          <p:cNvSpPr txBox="1"/>
          <p:nvPr/>
        </p:nvSpPr>
        <p:spPr>
          <a:xfrm>
            <a:off x="7063366" y="4290947"/>
            <a:ext cx="1064715"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3546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4"/>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5">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6"/>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1" name="Rectangle 40">
            <a:extLst>
              <a:ext uri="{FF2B5EF4-FFF2-40B4-BE49-F238E27FC236}">
                <a16:creationId xmlns:a16="http://schemas.microsoft.com/office/drawing/2014/main" id="{DBBB6043-7F0D-EA4D-991E-8F4A0B8BFEE5}"/>
              </a:ext>
            </a:extLst>
          </p:cNvPr>
          <p:cNvSpPr/>
          <p:nvPr/>
        </p:nvSpPr>
        <p:spPr>
          <a:xfrm>
            <a:off x="5314950" y="3571997"/>
            <a:ext cx="3434101" cy="1282137"/>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7" name="TextBox 106">
            <a:extLst>
              <a:ext uri="{FF2B5EF4-FFF2-40B4-BE49-F238E27FC236}">
                <a16:creationId xmlns:a16="http://schemas.microsoft.com/office/drawing/2014/main" id="{AEFEDA70-AE82-F64C-8EE1-263CD2F5062A}"/>
              </a:ext>
            </a:extLst>
          </p:cNvPr>
          <p:cNvSpPr txBox="1"/>
          <p:nvPr/>
        </p:nvSpPr>
        <p:spPr>
          <a:xfrm>
            <a:off x="5315998" y="3571998"/>
            <a:ext cx="1245854" cy="323165"/>
          </a:xfrm>
          <a:prstGeom prst="rect">
            <a:avLst/>
          </a:prstGeom>
          <a:noFill/>
        </p:spPr>
        <p:txBody>
          <a:bodyPr wrap="none" rtlCol="0">
            <a:spAutoFit/>
          </a:bodyPr>
          <a:lstStyle/>
          <a:p>
            <a:r>
              <a:rPr lang="en-US" altLang="zh-CN" sz="1500" dirty="0"/>
              <a:t>Color</a:t>
            </a:r>
            <a:r>
              <a:rPr lang="zh-CN" altLang="en-US" sz="1500" dirty="0"/>
              <a:t> </a:t>
            </a:r>
            <a:r>
              <a:rPr lang="en-US" altLang="zh-CN" sz="1500" dirty="0"/>
              <a:t>Space</a:t>
            </a:r>
            <a:endParaRPr lang="en-US" sz="1500" dirty="0"/>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69" name="Oval 168">
            <a:extLst>
              <a:ext uri="{FF2B5EF4-FFF2-40B4-BE49-F238E27FC236}">
                <a16:creationId xmlns:a16="http://schemas.microsoft.com/office/drawing/2014/main" id="{FBA517A0-F751-4F4E-94A5-4534B9DC03C0}"/>
              </a:ext>
            </a:extLst>
          </p:cNvPr>
          <p:cNvSpPr/>
          <p:nvPr/>
        </p:nvSpPr>
        <p:spPr>
          <a:xfrm>
            <a:off x="6363828" y="4031950"/>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2E768D4F-54A2-A442-9C6A-7D8757275ACA}"/>
              </a:ext>
            </a:extLst>
          </p:cNvPr>
          <p:cNvCxnSpPr>
            <a:cxnSpLocks/>
            <a:stCxn id="110" idx="6"/>
            <a:endCxn id="169" idx="6"/>
          </p:cNvCxnSpPr>
          <p:nvPr/>
        </p:nvCxnSpPr>
        <p:spPr>
          <a:xfrm flipH="1">
            <a:off x="6471829" y="1979423"/>
            <a:ext cx="127358" cy="2106527"/>
          </a:xfrm>
          <a:prstGeom prst="curvedConnector3">
            <a:avLst>
              <a:gd name="adj1" fmla="val -227172"/>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pic>
        <p:nvPicPr>
          <p:cNvPr id="195" name="Picture 194">
            <a:extLst>
              <a:ext uri="{FF2B5EF4-FFF2-40B4-BE49-F238E27FC236}">
                <a16:creationId xmlns:a16="http://schemas.microsoft.com/office/drawing/2014/main" id="{043578C1-A326-2447-B275-E4CB51CE2349}"/>
              </a:ext>
            </a:extLst>
          </p:cNvPr>
          <p:cNvPicPr>
            <a:picLocks noChangeAspect="1"/>
          </p:cNvPicPr>
          <p:nvPr/>
        </p:nvPicPr>
        <p:blipFill>
          <a:blip r:embed="rId7">
            <a:duotone>
              <a:schemeClr val="accent4">
                <a:shade val="45000"/>
                <a:satMod val="135000"/>
              </a:schemeClr>
              <a:prstClr val="white"/>
            </a:duotone>
          </a:blip>
          <a:stretch>
            <a:fillRect/>
          </a:stretch>
        </p:blipFill>
        <p:spPr>
          <a:xfrm>
            <a:off x="5877828" y="4387384"/>
            <a:ext cx="1080000" cy="135000"/>
          </a:xfrm>
          <a:prstGeom prst="rect">
            <a:avLst/>
          </a:prstGeom>
        </p:spPr>
      </p:pic>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6"/>
          <a:srcRect t="1238" r="50050" b="-1768"/>
          <a:stretch/>
        </p:blipFill>
        <p:spPr>
          <a:xfrm>
            <a:off x="6005727" y="1746091"/>
            <a:ext cx="1078919" cy="135715"/>
          </a:xfrm>
          <a:prstGeom prst="rect">
            <a:avLst/>
          </a:prstGeom>
        </p:spPr>
      </p:pic>
      <p:sp>
        <p:nvSpPr>
          <p:cNvPr id="198" name="TextBox 197">
            <a:extLst>
              <a:ext uri="{FF2B5EF4-FFF2-40B4-BE49-F238E27FC236}">
                <a16:creationId xmlns:a16="http://schemas.microsoft.com/office/drawing/2014/main" id="{3C285186-96A5-154E-A17B-43C677948AD4}"/>
              </a:ext>
            </a:extLst>
          </p:cNvPr>
          <p:cNvSpPr txBox="1"/>
          <p:nvPr/>
        </p:nvSpPr>
        <p:spPr>
          <a:xfrm>
            <a:off x="5898937" y="4144533"/>
            <a:ext cx="1083951"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3" name="Oval 102">
            <a:extLst>
              <a:ext uri="{FF2B5EF4-FFF2-40B4-BE49-F238E27FC236}">
                <a16:creationId xmlns:a16="http://schemas.microsoft.com/office/drawing/2014/main" id="{51D7F1DD-3438-994C-9E79-39E75BCE970F}"/>
              </a:ext>
            </a:extLst>
          </p:cNvPr>
          <p:cNvSpPr/>
          <p:nvPr/>
        </p:nvSpPr>
        <p:spPr>
          <a:xfrm>
            <a:off x="7387214" y="4194497"/>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A9B65DFE-EC99-4D4C-87C4-261A44A6E5CE}"/>
              </a:ext>
            </a:extLst>
          </p:cNvPr>
          <p:cNvCxnSpPr>
            <a:cxnSpLocks/>
            <a:stCxn id="102" idx="6"/>
            <a:endCxn id="103" idx="6"/>
          </p:cNvCxnSpPr>
          <p:nvPr/>
        </p:nvCxnSpPr>
        <p:spPr>
          <a:xfrm flipH="1">
            <a:off x="7495214" y="2252033"/>
            <a:ext cx="181002" cy="1996464"/>
          </a:xfrm>
          <a:prstGeom prst="curvedConnector3">
            <a:avLst>
              <a:gd name="adj1" fmla="val -94723"/>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4"/>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pic>
        <p:nvPicPr>
          <p:cNvPr id="168" name="Picture 167">
            <a:extLst>
              <a:ext uri="{FF2B5EF4-FFF2-40B4-BE49-F238E27FC236}">
                <a16:creationId xmlns:a16="http://schemas.microsoft.com/office/drawing/2014/main" id="{68CF82D0-2284-C848-8A61-0886A2FD2F95}"/>
              </a:ext>
            </a:extLst>
          </p:cNvPr>
          <p:cNvPicPr>
            <a:picLocks noChangeAspect="1"/>
          </p:cNvPicPr>
          <p:nvPr/>
        </p:nvPicPr>
        <p:blipFill>
          <a:blip r:embed="rId8">
            <a:duotone>
              <a:schemeClr val="accent4">
                <a:shade val="45000"/>
                <a:satMod val="135000"/>
              </a:schemeClr>
              <a:prstClr val="white"/>
            </a:duotone>
          </a:blip>
          <a:stretch>
            <a:fillRect/>
          </a:stretch>
        </p:blipFill>
        <p:spPr>
          <a:xfrm>
            <a:off x="7002149" y="4582772"/>
            <a:ext cx="1080000" cy="135000"/>
          </a:xfrm>
          <a:prstGeom prst="rect">
            <a:avLst/>
          </a:prstGeom>
        </p:spPr>
      </p:pic>
      <p:sp>
        <p:nvSpPr>
          <p:cNvPr id="170" name="TextBox 169">
            <a:extLst>
              <a:ext uri="{FF2B5EF4-FFF2-40B4-BE49-F238E27FC236}">
                <a16:creationId xmlns:a16="http://schemas.microsoft.com/office/drawing/2014/main" id="{D33AF31C-0057-C944-94E0-A9B8834355DE}"/>
              </a:ext>
            </a:extLst>
          </p:cNvPr>
          <p:cNvSpPr txBox="1"/>
          <p:nvPr/>
        </p:nvSpPr>
        <p:spPr>
          <a:xfrm>
            <a:off x="7063366" y="4290947"/>
            <a:ext cx="1064715"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sp>
        <p:nvSpPr>
          <p:cNvPr id="171" name="Oval 170">
            <a:extLst>
              <a:ext uri="{FF2B5EF4-FFF2-40B4-BE49-F238E27FC236}">
                <a16:creationId xmlns:a16="http://schemas.microsoft.com/office/drawing/2014/main" id="{2548B99E-DDD2-3B42-A82A-3A1DF9E514E2}"/>
              </a:ext>
            </a:extLst>
          </p:cNvPr>
          <p:cNvSpPr/>
          <p:nvPr/>
        </p:nvSpPr>
        <p:spPr>
          <a:xfrm>
            <a:off x="7479509" y="3950759"/>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72" name="Elbow Connector 171">
            <a:extLst>
              <a:ext uri="{FF2B5EF4-FFF2-40B4-BE49-F238E27FC236}">
                <a16:creationId xmlns:a16="http://schemas.microsoft.com/office/drawing/2014/main" id="{43AFF157-9FDF-0E4F-8B69-0BF323A2CBC6}"/>
              </a:ext>
            </a:extLst>
          </p:cNvPr>
          <p:cNvCxnSpPr>
            <a:cxnSpLocks/>
            <a:stCxn id="78" idx="3"/>
            <a:endCxn id="171" idx="0"/>
          </p:cNvCxnSpPr>
          <p:nvPr/>
        </p:nvCxnSpPr>
        <p:spPr>
          <a:xfrm>
            <a:off x="4254720" y="3187048"/>
            <a:ext cx="3278789" cy="763712"/>
          </a:xfrm>
          <a:prstGeom prst="bentConnector2">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85056976-29F2-8146-A95E-B72C656455ED}"/>
              </a:ext>
            </a:extLst>
          </p:cNvPr>
          <p:cNvSpPr txBox="1"/>
          <p:nvPr/>
        </p:nvSpPr>
        <p:spPr>
          <a:xfrm>
            <a:off x="7046533" y="3861166"/>
            <a:ext cx="473206" cy="300082"/>
          </a:xfrm>
          <a:prstGeom prst="rect">
            <a:avLst/>
          </a:prstGeom>
          <a:noFill/>
        </p:spPr>
        <p:txBody>
          <a:bodyPr wrap="none" rtlCol="0">
            <a:spAutoFit/>
          </a:bodyPr>
          <a:lstStyle/>
          <a:p>
            <a:r>
              <a:rPr lang="en-US" altLang="zh-CN" sz="1050" dirty="0">
                <a:latin typeface="Courier" pitchFamily="2" charset="0"/>
                <a:cs typeface="Times New Roman" panose="02020603050405020304" pitchFamily="18" charset="0"/>
              </a:rPr>
              <a:t>r</a:t>
            </a:r>
            <a:r>
              <a:rPr lang="en-US" altLang="zh-CN" sz="1350" dirty="0">
                <a:latin typeface="Courier" pitchFamily="2" charset="0"/>
                <a:cs typeface="Times New Roman" panose="02020603050405020304" pitchFamily="18" charset="0"/>
              </a:rPr>
              <a:t>ed</a:t>
            </a:r>
          </a:p>
        </p:txBody>
      </p:sp>
    </p:spTree>
    <p:extLst>
      <p:ext uri="{BB962C8B-B14F-4D97-AF65-F5344CB8AC3E}">
        <p14:creationId xmlns:p14="http://schemas.microsoft.com/office/powerpoint/2010/main" val="12839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4"/>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5">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6"/>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6"/>
          <a:srcRect t="1238" r="50050" b="-1768"/>
          <a:stretch/>
        </p:blipFill>
        <p:spPr>
          <a:xfrm>
            <a:off x="6005727" y="1746091"/>
            <a:ext cx="1078919" cy="135715"/>
          </a:xfrm>
          <a:prstGeom prst="rect">
            <a:avLst/>
          </a:prstGeom>
        </p:spPr>
      </p:pic>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4"/>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72C27802-AF03-C84B-87EA-971D02FADB2F}"/>
              </a:ext>
            </a:extLst>
          </p:cNvPr>
          <p:cNvSpPr txBox="1"/>
          <p:nvPr/>
        </p:nvSpPr>
        <p:spPr>
          <a:xfrm>
            <a:off x="5271038" y="2594617"/>
            <a:ext cx="3600401" cy="646331"/>
          </a:xfrm>
          <a:prstGeom prst="rect">
            <a:avLst/>
          </a:prstGeom>
          <a:noFill/>
        </p:spPr>
        <p:txBody>
          <a:bodyPr wrap="square" rtlCol="0">
            <a:spAutoFit/>
          </a:bodyPr>
          <a:lstStyle/>
          <a:p>
            <a:r>
              <a:rPr lang="en-US" altLang="zh-CN" sz="1800" dirty="0"/>
              <a:t>Sim(</a:t>
            </a:r>
            <a:r>
              <a:rPr lang="en-US" altLang="zh-CN" sz="1800" dirty="0">
                <a:solidFill>
                  <a:schemeClr val="accent6"/>
                </a:solidFill>
              </a:rPr>
              <a:t>Color(Obj1)</a:t>
            </a:r>
            <a:r>
              <a:rPr lang="en-US" altLang="zh-CN" sz="1800" dirty="0"/>
              <a:t>,</a:t>
            </a:r>
            <a:r>
              <a:rPr lang="zh-CN" altLang="en-US" sz="1800" dirty="0"/>
              <a:t> </a:t>
            </a:r>
            <a:r>
              <a:rPr lang="en-US" altLang="zh-CN" sz="1800" dirty="0">
                <a:solidFill>
                  <a:srgbClr val="C00000"/>
                </a:solidFill>
              </a:rPr>
              <a:t>red</a:t>
            </a:r>
            <a:r>
              <a:rPr lang="en-US" altLang="zh-CN" sz="1800" dirty="0"/>
              <a:t>)</a:t>
            </a:r>
            <a:r>
              <a:rPr lang="zh-CN" altLang="en-US" sz="1800" dirty="0"/>
              <a:t> </a:t>
            </a:r>
            <a:r>
              <a:rPr lang="en-US" altLang="zh-CN" sz="1800" dirty="0"/>
              <a:t>=</a:t>
            </a:r>
            <a:r>
              <a:rPr lang="zh-CN" altLang="en-US" sz="1800" dirty="0"/>
              <a:t> </a:t>
            </a:r>
            <a:r>
              <a:rPr lang="en-US" altLang="zh-CN" sz="1800" dirty="0"/>
              <a:t>0.1</a:t>
            </a:r>
            <a:r>
              <a:rPr lang="zh-CN" altLang="en-US" sz="1800" dirty="0"/>
              <a:t> </a:t>
            </a:r>
            <a:r>
              <a:rPr lang="zh-CN" altLang="en-US" sz="1800" b="1" dirty="0">
                <a:solidFill>
                  <a:srgbClr val="C00000"/>
                </a:solidFill>
              </a:rPr>
              <a:t>✗</a:t>
            </a:r>
            <a:endParaRPr lang="en-US" altLang="zh-CN" sz="1800" b="1" dirty="0">
              <a:solidFill>
                <a:srgbClr val="C00000"/>
              </a:solidFill>
            </a:endParaRPr>
          </a:p>
          <a:p>
            <a:r>
              <a:rPr lang="en-US" altLang="zh-CN" sz="1800" dirty="0"/>
              <a:t>Sim(</a:t>
            </a:r>
            <a:r>
              <a:rPr lang="en-US" altLang="zh-CN" sz="1800" dirty="0">
                <a:solidFill>
                  <a:srgbClr val="C00000"/>
                </a:solidFill>
              </a:rPr>
              <a:t>Color(Obj2)</a:t>
            </a:r>
            <a:r>
              <a:rPr lang="en-US" altLang="zh-CN" sz="1800" dirty="0"/>
              <a:t>,</a:t>
            </a:r>
            <a:r>
              <a:rPr lang="zh-CN" altLang="en-US" sz="1800" dirty="0"/>
              <a:t> </a:t>
            </a:r>
            <a:r>
              <a:rPr lang="en-US" altLang="zh-CN" sz="1800" dirty="0">
                <a:solidFill>
                  <a:srgbClr val="C00000"/>
                </a:solidFill>
              </a:rPr>
              <a:t>red</a:t>
            </a:r>
            <a:r>
              <a:rPr lang="en-US" altLang="zh-CN" sz="1800" dirty="0"/>
              <a:t>)</a:t>
            </a:r>
            <a:r>
              <a:rPr lang="zh-CN" altLang="en-US" sz="1800" dirty="0"/>
              <a:t> </a:t>
            </a:r>
            <a:r>
              <a:rPr lang="en-US" altLang="zh-CN" sz="1800" dirty="0"/>
              <a:t>=</a:t>
            </a:r>
            <a:r>
              <a:rPr lang="zh-CN" altLang="en-US" sz="1800" dirty="0"/>
              <a:t> </a:t>
            </a:r>
            <a:r>
              <a:rPr lang="en-US" altLang="zh-CN" sz="1800" dirty="0"/>
              <a:t>0.9</a:t>
            </a:r>
            <a:r>
              <a:rPr lang="zh-CN" altLang="en-US" sz="1800" dirty="0"/>
              <a:t> </a:t>
            </a:r>
            <a:r>
              <a:rPr lang="en-US" sz="1800" b="1" dirty="0">
                <a:solidFill>
                  <a:schemeClr val="accent6"/>
                </a:solidFill>
                <a:latin typeface="Roboto"/>
              </a:rPr>
              <a:t>✓</a:t>
            </a:r>
            <a:endParaRPr lang="en-US" sz="1800" b="1" dirty="0">
              <a:solidFill>
                <a:srgbClr val="C00000"/>
              </a:solidFill>
            </a:endParaRPr>
          </a:p>
        </p:txBody>
      </p:sp>
      <p:sp>
        <p:nvSpPr>
          <p:cNvPr id="88" name="Rectangle 87">
            <a:extLst>
              <a:ext uri="{FF2B5EF4-FFF2-40B4-BE49-F238E27FC236}">
                <a16:creationId xmlns:a16="http://schemas.microsoft.com/office/drawing/2014/main" id="{572FE776-5B59-D348-8F04-1D075363A630}"/>
              </a:ext>
            </a:extLst>
          </p:cNvPr>
          <p:cNvSpPr/>
          <p:nvPr/>
        </p:nvSpPr>
        <p:spPr>
          <a:xfrm>
            <a:off x="5314950" y="3571997"/>
            <a:ext cx="3434101" cy="1282137"/>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89" name="TextBox 88">
            <a:extLst>
              <a:ext uri="{FF2B5EF4-FFF2-40B4-BE49-F238E27FC236}">
                <a16:creationId xmlns:a16="http://schemas.microsoft.com/office/drawing/2014/main" id="{81F53C8D-A15D-304C-90DA-816D986D1634}"/>
              </a:ext>
            </a:extLst>
          </p:cNvPr>
          <p:cNvSpPr txBox="1"/>
          <p:nvPr/>
        </p:nvSpPr>
        <p:spPr>
          <a:xfrm>
            <a:off x="5315998" y="3571998"/>
            <a:ext cx="1245854" cy="323165"/>
          </a:xfrm>
          <a:prstGeom prst="rect">
            <a:avLst/>
          </a:prstGeom>
          <a:noFill/>
        </p:spPr>
        <p:txBody>
          <a:bodyPr wrap="none" rtlCol="0">
            <a:spAutoFit/>
          </a:bodyPr>
          <a:lstStyle/>
          <a:p>
            <a:r>
              <a:rPr lang="en-US" altLang="zh-CN" sz="1500" dirty="0"/>
              <a:t>Color</a:t>
            </a:r>
            <a:r>
              <a:rPr lang="zh-CN" altLang="en-US" sz="1500" dirty="0"/>
              <a:t> </a:t>
            </a:r>
            <a:r>
              <a:rPr lang="en-US" altLang="zh-CN" sz="1500" dirty="0"/>
              <a:t>Space</a:t>
            </a:r>
            <a:endParaRPr lang="en-US" sz="1500" dirty="0"/>
          </a:p>
        </p:txBody>
      </p:sp>
      <p:sp>
        <p:nvSpPr>
          <p:cNvPr id="90" name="Oval 89">
            <a:extLst>
              <a:ext uri="{FF2B5EF4-FFF2-40B4-BE49-F238E27FC236}">
                <a16:creationId xmlns:a16="http://schemas.microsoft.com/office/drawing/2014/main" id="{67CB9418-3071-A948-B2FD-EB96303D2F3F}"/>
              </a:ext>
            </a:extLst>
          </p:cNvPr>
          <p:cNvSpPr/>
          <p:nvPr/>
        </p:nvSpPr>
        <p:spPr>
          <a:xfrm>
            <a:off x="6363828" y="4031950"/>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pic>
        <p:nvPicPr>
          <p:cNvPr id="91" name="Picture 90">
            <a:extLst>
              <a:ext uri="{FF2B5EF4-FFF2-40B4-BE49-F238E27FC236}">
                <a16:creationId xmlns:a16="http://schemas.microsoft.com/office/drawing/2014/main" id="{9833F634-5ECB-FE45-83C4-6AECF003A90F}"/>
              </a:ext>
            </a:extLst>
          </p:cNvPr>
          <p:cNvPicPr>
            <a:picLocks noChangeAspect="1"/>
          </p:cNvPicPr>
          <p:nvPr/>
        </p:nvPicPr>
        <p:blipFill>
          <a:blip r:embed="rId7">
            <a:duotone>
              <a:schemeClr val="accent4">
                <a:shade val="45000"/>
                <a:satMod val="135000"/>
              </a:schemeClr>
              <a:prstClr val="white"/>
            </a:duotone>
          </a:blip>
          <a:stretch>
            <a:fillRect/>
          </a:stretch>
        </p:blipFill>
        <p:spPr>
          <a:xfrm>
            <a:off x="5877828" y="4387384"/>
            <a:ext cx="1080000" cy="135000"/>
          </a:xfrm>
          <a:prstGeom prst="rect">
            <a:avLst/>
          </a:prstGeom>
        </p:spPr>
      </p:pic>
      <p:sp>
        <p:nvSpPr>
          <p:cNvPr id="92" name="TextBox 91">
            <a:extLst>
              <a:ext uri="{FF2B5EF4-FFF2-40B4-BE49-F238E27FC236}">
                <a16:creationId xmlns:a16="http://schemas.microsoft.com/office/drawing/2014/main" id="{EF9ED43C-093A-CA49-84B6-C8C3C536E772}"/>
              </a:ext>
            </a:extLst>
          </p:cNvPr>
          <p:cNvSpPr txBox="1"/>
          <p:nvPr/>
        </p:nvSpPr>
        <p:spPr>
          <a:xfrm>
            <a:off x="5898937" y="4144533"/>
            <a:ext cx="1083951"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93" name="Oval 92">
            <a:extLst>
              <a:ext uri="{FF2B5EF4-FFF2-40B4-BE49-F238E27FC236}">
                <a16:creationId xmlns:a16="http://schemas.microsoft.com/office/drawing/2014/main" id="{97D8C5A9-74E1-104F-92F5-760F6D718F8F}"/>
              </a:ext>
            </a:extLst>
          </p:cNvPr>
          <p:cNvSpPr/>
          <p:nvPr/>
        </p:nvSpPr>
        <p:spPr>
          <a:xfrm>
            <a:off x="7387214" y="4194497"/>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pic>
        <p:nvPicPr>
          <p:cNvPr id="94" name="Picture 93">
            <a:extLst>
              <a:ext uri="{FF2B5EF4-FFF2-40B4-BE49-F238E27FC236}">
                <a16:creationId xmlns:a16="http://schemas.microsoft.com/office/drawing/2014/main" id="{91DBBE30-8745-6F40-85A7-4FBB405AB9B6}"/>
              </a:ext>
            </a:extLst>
          </p:cNvPr>
          <p:cNvPicPr>
            <a:picLocks noChangeAspect="1"/>
          </p:cNvPicPr>
          <p:nvPr/>
        </p:nvPicPr>
        <p:blipFill>
          <a:blip r:embed="rId8">
            <a:duotone>
              <a:schemeClr val="accent4">
                <a:shade val="45000"/>
                <a:satMod val="135000"/>
              </a:schemeClr>
              <a:prstClr val="white"/>
            </a:duotone>
          </a:blip>
          <a:stretch>
            <a:fillRect/>
          </a:stretch>
        </p:blipFill>
        <p:spPr>
          <a:xfrm>
            <a:off x="7002149" y="4582772"/>
            <a:ext cx="1080000" cy="135000"/>
          </a:xfrm>
          <a:prstGeom prst="rect">
            <a:avLst/>
          </a:prstGeom>
        </p:spPr>
      </p:pic>
      <p:sp>
        <p:nvSpPr>
          <p:cNvPr id="95" name="TextBox 94">
            <a:extLst>
              <a:ext uri="{FF2B5EF4-FFF2-40B4-BE49-F238E27FC236}">
                <a16:creationId xmlns:a16="http://schemas.microsoft.com/office/drawing/2014/main" id="{4FFDFF98-133F-4240-99AC-FF457B85D86C}"/>
              </a:ext>
            </a:extLst>
          </p:cNvPr>
          <p:cNvSpPr txBox="1"/>
          <p:nvPr/>
        </p:nvSpPr>
        <p:spPr>
          <a:xfrm>
            <a:off x="7063366" y="4290947"/>
            <a:ext cx="1064715"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Color(</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sp>
        <p:nvSpPr>
          <p:cNvPr id="96" name="Oval 95">
            <a:extLst>
              <a:ext uri="{FF2B5EF4-FFF2-40B4-BE49-F238E27FC236}">
                <a16:creationId xmlns:a16="http://schemas.microsoft.com/office/drawing/2014/main" id="{61706780-C43F-914E-B60A-99B1D0AF91CA}"/>
              </a:ext>
            </a:extLst>
          </p:cNvPr>
          <p:cNvSpPr/>
          <p:nvPr/>
        </p:nvSpPr>
        <p:spPr>
          <a:xfrm>
            <a:off x="7479509" y="3950759"/>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97" name="TextBox 96">
            <a:extLst>
              <a:ext uri="{FF2B5EF4-FFF2-40B4-BE49-F238E27FC236}">
                <a16:creationId xmlns:a16="http://schemas.microsoft.com/office/drawing/2014/main" id="{A36A7723-FB12-2D4A-8EA4-1D7FB46FDE94}"/>
              </a:ext>
            </a:extLst>
          </p:cNvPr>
          <p:cNvSpPr txBox="1"/>
          <p:nvPr/>
        </p:nvSpPr>
        <p:spPr>
          <a:xfrm>
            <a:off x="7046533" y="3861166"/>
            <a:ext cx="473206" cy="300082"/>
          </a:xfrm>
          <a:prstGeom prst="rect">
            <a:avLst/>
          </a:prstGeom>
          <a:noFill/>
        </p:spPr>
        <p:txBody>
          <a:bodyPr wrap="none" rtlCol="0">
            <a:spAutoFit/>
          </a:bodyPr>
          <a:lstStyle/>
          <a:p>
            <a:r>
              <a:rPr lang="en-US" altLang="zh-CN" sz="1050" dirty="0">
                <a:latin typeface="Courier" pitchFamily="2" charset="0"/>
                <a:cs typeface="Times New Roman" panose="02020603050405020304" pitchFamily="18" charset="0"/>
              </a:rPr>
              <a:t>r</a:t>
            </a:r>
            <a:r>
              <a:rPr lang="en-US" altLang="zh-CN" sz="1350" dirty="0">
                <a:latin typeface="Courier" pitchFamily="2" charset="0"/>
                <a:cs typeface="Times New Roman" panose="02020603050405020304" pitchFamily="18" charset="0"/>
              </a:rPr>
              <a:t>ed</a:t>
            </a:r>
          </a:p>
        </p:txBody>
      </p:sp>
      <p:cxnSp>
        <p:nvCxnSpPr>
          <p:cNvPr id="98" name="Curved Connector 97">
            <a:extLst>
              <a:ext uri="{FF2B5EF4-FFF2-40B4-BE49-F238E27FC236}">
                <a16:creationId xmlns:a16="http://schemas.microsoft.com/office/drawing/2014/main" id="{F0C7765E-C690-DF42-A85B-56C1FD501061}"/>
              </a:ext>
            </a:extLst>
          </p:cNvPr>
          <p:cNvCxnSpPr>
            <a:cxnSpLocks/>
            <a:stCxn id="96" idx="6"/>
            <a:endCxn id="93" idx="6"/>
          </p:cNvCxnSpPr>
          <p:nvPr/>
        </p:nvCxnSpPr>
        <p:spPr>
          <a:xfrm flipH="1">
            <a:off x="7495214" y="4004760"/>
            <a:ext cx="92295" cy="243737"/>
          </a:xfrm>
          <a:prstGeom prst="curvedConnector3">
            <a:avLst>
              <a:gd name="adj1" fmla="val -174631"/>
            </a:avLst>
          </a:prstGeom>
          <a:ln w="25400">
            <a:solidFill>
              <a:schemeClr val="tx1">
                <a:lumMod val="50000"/>
                <a:lumOff val="50000"/>
              </a:schemeClr>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89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16">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17"/>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18">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19"/>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19"/>
          <a:srcRect t="1238" r="50050" b="-1768"/>
          <a:stretch/>
        </p:blipFill>
        <p:spPr>
          <a:xfrm>
            <a:off x="6005727" y="1746091"/>
            <a:ext cx="1078919" cy="135715"/>
          </a:xfrm>
          <a:prstGeom prst="rect">
            <a:avLst/>
          </a:prstGeom>
        </p:spPr>
      </p:pic>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17"/>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grpSp>
        <p:nvGrpSpPr>
          <p:cNvPr id="57" name="Group 56">
            <a:extLst>
              <a:ext uri="{FF2B5EF4-FFF2-40B4-BE49-F238E27FC236}">
                <a16:creationId xmlns:a16="http://schemas.microsoft.com/office/drawing/2014/main" id="{126AA14B-5A8B-CA45-8C5D-8E9847B4073F}"/>
              </a:ext>
            </a:extLst>
          </p:cNvPr>
          <p:cNvGrpSpPr/>
          <p:nvPr/>
        </p:nvGrpSpPr>
        <p:grpSpPr>
          <a:xfrm rot="5400000">
            <a:off x="7827547" y="2735384"/>
            <a:ext cx="808802" cy="567166"/>
            <a:chOff x="21981446" y="14765121"/>
            <a:chExt cx="2153417" cy="1510066"/>
          </a:xfrm>
        </p:grpSpPr>
        <p:sp>
          <p:nvSpPr>
            <p:cNvPr id="58" name="Rectangle 10">
              <a:extLst>
                <a:ext uri="{FF2B5EF4-FFF2-40B4-BE49-F238E27FC236}">
                  <a16:creationId xmlns:a16="http://schemas.microsoft.com/office/drawing/2014/main" id="{1F8870FE-36DC-A642-949E-CD0A10242283}"/>
                </a:ext>
              </a:extLst>
            </p:cNvPr>
            <p:cNvSpPr>
              <a:spLocks noChangeArrowheads="1"/>
            </p:cNvSpPr>
            <p:nvPr>
              <p:custDataLst>
                <p:tags r:id="rId1"/>
              </p:custDataLst>
            </p:nvPr>
          </p:nvSpPr>
          <p:spPr bwMode="auto">
            <a:xfrm>
              <a:off x="23927082" y="15027292"/>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59" name="Rectangle 11">
              <a:extLst>
                <a:ext uri="{FF2B5EF4-FFF2-40B4-BE49-F238E27FC236}">
                  <a16:creationId xmlns:a16="http://schemas.microsoft.com/office/drawing/2014/main" id="{33C1C318-A396-DA4E-932E-6BF3AFE62365}"/>
                </a:ext>
              </a:extLst>
            </p:cNvPr>
            <p:cNvSpPr>
              <a:spLocks noChangeArrowheads="1"/>
            </p:cNvSpPr>
            <p:nvPr>
              <p:custDataLst>
                <p:tags r:id="rId2"/>
              </p:custDataLst>
            </p:nvPr>
          </p:nvSpPr>
          <p:spPr bwMode="auto">
            <a:xfrm>
              <a:off x="23927082" y="15811819"/>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0" name="Rectangle 12">
              <a:extLst>
                <a:ext uri="{FF2B5EF4-FFF2-40B4-BE49-F238E27FC236}">
                  <a16:creationId xmlns:a16="http://schemas.microsoft.com/office/drawing/2014/main" id="{590F5BDF-0A0C-724F-9B87-43BC3B126A12}"/>
                </a:ext>
              </a:extLst>
            </p:cNvPr>
            <p:cNvSpPr>
              <a:spLocks noChangeArrowheads="1"/>
            </p:cNvSpPr>
            <p:nvPr>
              <p:custDataLst>
                <p:tags r:id="rId3"/>
              </p:custDataLst>
            </p:nvPr>
          </p:nvSpPr>
          <p:spPr bwMode="auto">
            <a:xfrm>
              <a:off x="23927082" y="1529285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1" name="Rectangle 12">
              <a:extLst>
                <a:ext uri="{FF2B5EF4-FFF2-40B4-BE49-F238E27FC236}">
                  <a16:creationId xmlns:a16="http://schemas.microsoft.com/office/drawing/2014/main" id="{753CEB01-5DA7-EB43-BC08-643FA553134D}"/>
                </a:ext>
              </a:extLst>
            </p:cNvPr>
            <p:cNvSpPr>
              <a:spLocks noChangeArrowheads="1"/>
            </p:cNvSpPr>
            <p:nvPr>
              <p:custDataLst>
                <p:tags r:id="rId4"/>
              </p:custDataLst>
            </p:nvPr>
          </p:nvSpPr>
          <p:spPr bwMode="auto">
            <a:xfrm>
              <a:off x="23927082" y="15549824"/>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3" name="Rectangle 10">
              <a:extLst>
                <a:ext uri="{FF2B5EF4-FFF2-40B4-BE49-F238E27FC236}">
                  <a16:creationId xmlns:a16="http://schemas.microsoft.com/office/drawing/2014/main" id="{91EE6FCD-0F8F-1140-ABE7-6E4AF285459F}"/>
                </a:ext>
              </a:extLst>
            </p:cNvPr>
            <p:cNvSpPr>
              <a:spLocks noChangeArrowheads="1"/>
            </p:cNvSpPr>
            <p:nvPr>
              <p:custDataLst>
                <p:tags r:id="rId5"/>
              </p:custDataLst>
            </p:nvPr>
          </p:nvSpPr>
          <p:spPr bwMode="auto">
            <a:xfrm>
              <a:off x="22947813" y="1502571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4" name="Rectangle 11">
              <a:extLst>
                <a:ext uri="{FF2B5EF4-FFF2-40B4-BE49-F238E27FC236}">
                  <a16:creationId xmlns:a16="http://schemas.microsoft.com/office/drawing/2014/main" id="{C5E34FB2-4626-2341-9650-B394A0569BAD}"/>
                </a:ext>
              </a:extLst>
            </p:cNvPr>
            <p:cNvSpPr>
              <a:spLocks noChangeArrowheads="1"/>
            </p:cNvSpPr>
            <p:nvPr>
              <p:custDataLst>
                <p:tags r:id="rId6"/>
              </p:custDataLst>
            </p:nvPr>
          </p:nvSpPr>
          <p:spPr bwMode="auto">
            <a:xfrm>
              <a:off x="22947813" y="15810242"/>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5" name="Rectangle 12">
              <a:extLst>
                <a:ext uri="{FF2B5EF4-FFF2-40B4-BE49-F238E27FC236}">
                  <a16:creationId xmlns:a16="http://schemas.microsoft.com/office/drawing/2014/main" id="{E16F46BF-9FE4-0840-BCFD-E2DBDE94CE07}"/>
                </a:ext>
              </a:extLst>
            </p:cNvPr>
            <p:cNvSpPr>
              <a:spLocks noChangeArrowheads="1"/>
            </p:cNvSpPr>
            <p:nvPr>
              <p:custDataLst>
                <p:tags r:id="rId7"/>
              </p:custDataLst>
            </p:nvPr>
          </p:nvSpPr>
          <p:spPr bwMode="auto">
            <a:xfrm>
              <a:off x="22947813" y="15291280"/>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6" name="Rectangle 10">
              <a:extLst>
                <a:ext uri="{FF2B5EF4-FFF2-40B4-BE49-F238E27FC236}">
                  <a16:creationId xmlns:a16="http://schemas.microsoft.com/office/drawing/2014/main" id="{5FB03A8E-0928-E741-BB23-88A04236DE9A}"/>
                </a:ext>
              </a:extLst>
            </p:cNvPr>
            <p:cNvSpPr>
              <a:spLocks noChangeArrowheads="1"/>
            </p:cNvSpPr>
            <p:nvPr>
              <p:custDataLst>
                <p:tags r:id="rId8"/>
              </p:custDataLst>
            </p:nvPr>
          </p:nvSpPr>
          <p:spPr bwMode="auto">
            <a:xfrm>
              <a:off x="22947813" y="14765121"/>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7" name="Rectangle 12">
              <a:extLst>
                <a:ext uri="{FF2B5EF4-FFF2-40B4-BE49-F238E27FC236}">
                  <a16:creationId xmlns:a16="http://schemas.microsoft.com/office/drawing/2014/main" id="{6877D1E2-9519-4840-AA2E-1DBBD8031FE0}"/>
                </a:ext>
              </a:extLst>
            </p:cNvPr>
            <p:cNvSpPr>
              <a:spLocks noChangeArrowheads="1"/>
            </p:cNvSpPr>
            <p:nvPr>
              <p:custDataLst>
                <p:tags r:id="rId9"/>
              </p:custDataLst>
            </p:nvPr>
          </p:nvSpPr>
          <p:spPr bwMode="auto">
            <a:xfrm>
              <a:off x="22947813" y="15548248"/>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68" name="Rectangle 11">
              <a:extLst>
                <a:ext uri="{FF2B5EF4-FFF2-40B4-BE49-F238E27FC236}">
                  <a16:creationId xmlns:a16="http://schemas.microsoft.com/office/drawing/2014/main" id="{E990DB22-7B88-C845-8073-EC136BB0C4E8}"/>
                </a:ext>
              </a:extLst>
            </p:cNvPr>
            <p:cNvSpPr>
              <a:spLocks noChangeArrowheads="1"/>
            </p:cNvSpPr>
            <p:nvPr>
              <p:custDataLst>
                <p:tags r:id="rId10"/>
              </p:custDataLst>
            </p:nvPr>
          </p:nvSpPr>
          <p:spPr bwMode="auto">
            <a:xfrm>
              <a:off x="22947813" y="16067406"/>
              <a:ext cx="207781" cy="207781"/>
            </a:xfrm>
            <a:prstGeom prst="ellipse">
              <a:avLst/>
            </a:prstGeom>
            <a:solidFill>
              <a:schemeClr val="tx1">
                <a:lumMod val="50000"/>
                <a:lumOff val="50000"/>
              </a:schemeClr>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cxnSp>
          <p:nvCxnSpPr>
            <p:cNvPr id="69" name="Straight Arrow Connector 68">
              <a:extLst>
                <a:ext uri="{FF2B5EF4-FFF2-40B4-BE49-F238E27FC236}">
                  <a16:creationId xmlns:a16="http://schemas.microsoft.com/office/drawing/2014/main" id="{035FA3B0-6EFE-5940-9E20-655C61980A83}"/>
                </a:ext>
              </a:extLst>
            </p:cNvPr>
            <p:cNvCxnSpPr>
              <a:cxnSpLocks/>
              <a:endCxn id="58" idx="2"/>
            </p:cNvCxnSpPr>
            <p:nvPr/>
          </p:nvCxnSpPr>
          <p:spPr>
            <a:xfrm>
              <a:off x="23165022" y="14869012"/>
              <a:ext cx="762060" cy="26217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1E9E285-C54C-5347-A45A-ADE6F43C98AA}"/>
                </a:ext>
              </a:extLst>
            </p:cNvPr>
            <p:cNvCxnSpPr>
              <a:cxnSpLocks/>
            </p:cNvCxnSpPr>
            <p:nvPr/>
          </p:nvCxnSpPr>
          <p:spPr>
            <a:xfrm>
              <a:off x="23165022" y="14869012"/>
              <a:ext cx="762060" cy="52773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386F1B7-E9FD-834B-B513-C2BA2BC261C3}"/>
                </a:ext>
              </a:extLst>
            </p:cNvPr>
            <p:cNvCxnSpPr>
              <a:cxnSpLocks/>
            </p:cNvCxnSpPr>
            <p:nvPr/>
          </p:nvCxnSpPr>
          <p:spPr>
            <a:xfrm>
              <a:off x="23165022" y="14869011"/>
              <a:ext cx="762060" cy="78470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B77BBFA-1167-3F42-B9D1-10136DE7136A}"/>
                </a:ext>
              </a:extLst>
            </p:cNvPr>
            <p:cNvCxnSpPr>
              <a:cxnSpLocks/>
            </p:cNvCxnSpPr>
            <p:nvPr/>
          </p:nvCxnSpPr>
          <p:spPr>
            <a:xfrm>
              <a:off x="23170849" y="14867164"/>
              <a:ext cx="756232" cy="10568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AA13CB1-5240-CC4A-8351-C44629E6773C}"/>
                </a:ext>
              </a:extLst>
            </p:cNvPr>
            <p:cNvCxnSpPr>
              <a:cxnSpLocks/>
              <a:endCxn id="58" idx="2"/>
            </p:cNvCxnSpPr>
            <p:nvPr/>
          </p:nvCxnSpPr>
          <p:spPr>
            <a:xfrm>
              <a:off x="23155596" y="15129607"/>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E09668C-1402-E442-8F72-384E3574CBB7}"/>
                </a:ext>
              </a:extLst>
            </p:cNvPr>
            <p:cNvCxnSpPr>
              <a:cxnSpLocks/>
            </p:cNvCxnSpPr>
            <p:nvPr/>
          </p:nvCxnSpPr>
          <p:spPr>
            <a:xfrm>
              <a:off x="23155596" y="15129607"/>
              <a:ext cx="771487" cy="2429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69E9CF7-2DC4-8941-B300-8FAA34446B05}"/>
                </a:ext>
              </a:extLst>
            </p:cNvPr>
            <p:cNvCxnSpPr>
              <a:cxnSpLocks/>
            </p:cNvCxnSpPr>
            <p:nvPr/>
          </p:nvCxnSpPr>
          <p:spPr>
            <a:xfrm>
              <a:off x="23155596" y="15129607"/>
              <a:ext cx="771487" cy="52410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0D71227-76A9-E04A-BDA2-C8908EECAD07}"/>
                </a:ext>
              </a:extLst>
            </p:cNvPr>
            <p:cNvCxnSpPr>
              <a:cxnSpLocks/>
            </p:cNvCxnSpPr>
            <p:nvPr/>
          </p:nvCxnSpPr>
          <p:spPr>
            <a:xfrm>
              <a:off x="23155596" y="15129606"/>
              <a:ext cx="771487" cy="78610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C62EE99-1102-5947-8E9B-3B152D930EBC}"/>
                </a:ext>
              </a:extLst>
            </p:cNvPr>
            <p:cNvCxnSpPr>
              <a:cxnSpLocks/>
              <a:endCxn id="58" idx="2"/>
            </p:cNvCxnSpPr>
            <p:nvPr/>
          </p:nvCxnSpPr>
          <p:spPr>
            <a:xfrm flipV="1">
              <a:off x="23155596" y="15131182"/>
              <a:ext cx="771487" cy="26399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9B3D83D-1686-E94A-ACBB-B8C936ED6FC2}"/>
                </a:ext>
              </a:extLst>
            </p:cNvPr>
            <p:cNvCxnSpPr>
              <a:cxnSpLocks/>
            </p:cNvCxnSpPr>
            <p:nvPr/>
          </p:nvCxnSpPr>
          <p:spPr>
            <a:xfrm>
              <a:off x="23155596" y="15395171"/>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320365A-3C3E-FB40-9BE0-74B1BAD36829}"/>
                </a:ext>
              </a:extLst>
            </p:cNvPr>
            <p:cNvCxnSpPr>
              <a:cxnSpLocks/>
            </p:cNvCxnSpPr>
            <p:nvPr/>
          </p:nvCxnSpPr>
          <p:spPr>
            <a:xfrm>
              <a:off x="23155596" y="15395170"/>
              <a:ext cx="771487" cy="25854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626D20-4B33-FE40-8243-C6852D00652B}"/>
                </a:ext>
              </a:extLst>
            </p:cNvPr>
            <p:cNvCxnSpPr>
              <a:cxnSpLocks/>
            </p:cNvCxnSpPr>
            <p:nvPr/>
          </p:nvCxnSpPr>
          <p:spPr>
            <a:xfrm>
              <a:off x="23155596" y="15395171"/>
              <a:ext cx="771487" cy="52053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11B1EDD-0F3D-E64F-B630-5086E04FF3FD}"/>
                </a:ext>
              </a:extLst>
            </p:cNvPr>
            <p:cNvCxnSpPr>
              <a:cxnSpLocks/>
            </p:cNvCxnSpPr>
            <p:nvPr/>
          </p:nvCxnSpPr>
          <p:spPr>
            <a:xfrm flipV="1">
              <a:off x="23155596" y="15131183"/>
              <a:ext cx="771487" cy="52095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3FCBF15-6C96-E846-9D36-D881243E35B3}"/>
                </a:ext>
              </a:extLst>
            </p:cNvPr>
            <p:cNvCxnSpPr>
              <a:cxnSpLocks/>
            </p:cNvCxnSpPr>
            <p:nvPr/>
          </p:nvCxnSpPr>
          <p:spPr>
            <a:xfrm flipV="1">
              <a:off x="23155596" y="15396745"/>
              <a:ext cx="771487" cy="255393"/>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A2E2B90-6028-EB40-9BB7-1306F7337919}"/>
                </a:ext>
              </a:extLst>
            </p:cNvPr>
            <p:cNvCxnSpPr>
              <a:cxnSpLocks/>
            </p:cNvCxnSpPr>
            <p:nvPr/>
          </p:nvCxnSpPr>
          <p:spPr>
            <a:xfrm>
              <a:off x="23155596" y="15652139"/>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B414309-E459-4347-BB36-3E83C1A2D920}"/>
                </a:ext>
              </a:extLst>
            </p:cNvPr>
            <p:cNvCxnSpPr>
              <a:cxnSpLocks/>
            </p:cNvCxnSpPr>
            <p:nvPr/>
          </p:nvCxnSpPr>
          <p:spPr>
            <a:xfrm>
              <a:off x="23155596" y="15652138"/>
              <a:ext cx="771487" cy="26357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E2F6DB9-5C29-654A-BAD2-316BE2A66443}"/>
                </a:ext>
              </a:extLst>
            </p:cNvPr>
            <p:cNvCxnSpPr>
              <a:cxnSpLocks/>
            </p:cNvCxnSpPr>
            <p:nvPr/>
          </p:nvCxnSpPr>
          <p:spPr>
            <a:xfrm flipV="1">
              <a:off x="23155596" y="15131181"/>
              <a:ext cx="771487" cy="78295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DDC6BE-EE29-B740-80AC-3552B3D6EE35}"/>
                </a:ext>
              </a:extLst>
            </p:cNvPr>
            <p:cNvCxnSpPr>
              <a:cxnSpLocks/>
            </p:cNvCxnSpPr>
            <p:nvPr/>
          </p:nvCxnSpPr>
          <p:spPr>
            <a:xfrm flipV="1">
              <a:off x="23155596" y="15396747"/>
              <a:ext cx="771487" cy="51738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4343331-C5E2-D54A-9D88-FACE2301E625}"/>
                </a:ext>
              </a:extLst>
            </p:cNvPr>
            <p:cNvCxnSpPr>
              <a:cxnSpLocks/>
            </p:cNvCxnSpPr>
            <p:nvPr/>
          </p:nvCxnSpPr>
          <p:spPr>
            <a:xfrm flipV="1">
              <a:off x="23155596" y="15653714"/>
              <a:ext cx="771487" cy="26041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79DFBA-D4C4-4E48-803E-F3C50D8FFB77}"/>
                </a:ext>
              </a:extLst>
            </p:cNvPr>
            <p:cNvCxnSpPr>
              <a:cxnSpLocks/>
            </p:cNvCxnSpPr>
            <p:nvPr/>
          </p:nvCxnSpPr>
          <p:spPr>
            <a:xfrm>
              <a:off x="23155596" y="15914134"/>
              <a:ext cx="771487" cy="157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BF169FE-19C7-C846-A52F-2A143C626BC2}"/>
                </a:ext>
              </a:extLst>
            </p:cNvPr>
            <p:cNvCxnSpPr>
              <a:cxnSpLocks/>
            </p:cNvCxnSpPr>
            <p:nvPr/>
          </p:nvCxnSpPr>
          <p:spPr>
            <a:xfrm flipV="1">
              <a:off x="23155596" y="15131183"/>
              <a:ext cx="771487" cy="104011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8A8F688-3CDB-A540-BECF-793A55870F17}"/>
                </a:ext>
              </a:extLst>
            </p:cNvPr>
            <p:cNvCxnSpPr>
              <a:cxnSpLocks/>
            </p:cNvCxnSpPr>
            <p:nvPr/>
          </p:nvCxnSpPr>
          <p:spPr>
            <a:xfrm flipV="1">
              <a:off x="23155596" y="15396745"/>
              <a:ext cx="771487" cy="774550"/>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812EE75-C9EF-B144-ABCF-87E68CB4041B}"/>
                </a:ext>
              </a:extLst>
            </p:cNvPr>
            <p:cNvCxnSpPr>
              <a:cxnSpLocks/>
            </p:cNvCxnSpPr>
            <p:nvPr/>
          </p:nvCxnSpPr>
          <p:spPr>
            <a:xfrm flipV="1">
              <a:off x="23155596" y="15653715"/>
              <a:ext cx="771487" cy="51758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C3708A3-4F04-0F45-AB64-2CC36A6BEA8B}"/>
                </a:ext>
              </a:extLst>
            </p:cNvPr>
            <p:cNvCxnSpPr>
              <a:cxnSpLocks/>
            </p:cNvCxnSpPr>
            <p:nvPr/>
          </p:nvCxnSpPr>
          <p:spPr>
            <a:xfrm flipV="1">
              <a:off x="23155596" y="15915708"/>
              <a:ext cx="771487" cy="25558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5">
              <a:extLst>
                <a:ext uri="{FF2B5EF4-FFF2-40B4-BE49-F238E27FC236}">
                  <a16:creationId xmlns:a16="http://schemas.microsoft.com/office/drawing/2014/main" id="{AA00373B-0A3B-2443-981D-0D9E52FDF29A}"/>
                </a:ext>
              </a:extLst>
            </p:cNvPr>
            <p:cNvSpPr>
              <a:spLocks noChangeArrowheads="1"/>
            </p:cNvSpPr>
            <p:nvPr>
              <p:custDataLst>
                <p:tags r:id="rId11"/>
              </p:custDataLst>
            </p:nvPr>
          </p:nvSpPr>
          <p:spPr bwMode="auto">
            <a:xfrm>
              <a:off x="21981446" y="14936333"/>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5" name="Oval 6">
              <a:extLst>
                <a:ext uri="{FF2B5EF4-FFF2-40B4-BE49-F238E27FC236}">
                  <a16:creationId xmlns:a16="http://schemas.microsoft.com/office/drawing/2014/main" id="{FED56D9E-6E5F-A840-A385-F092802623B0}"/>
                </a:ext>
              </a:extLst>
            </p:cNvPr>
            <p:cNvSpPr>
              <a:spLocks noChangeArrowheads="1"/>
            </p:cNvSpPr>
            <p:nvPr>
              <p:custDataLst>
                <p:tags r:id="rId12"/>
              </p:custDataLst>
            </p:nvPr>
          </p:nvSpPr>
          <p:spPr bwMode="auto">
            <a:xfrm>
              <a:off x="21981446" y="15448552"/>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sp>
          <p:nvSpPr>
            <p:cNvPr id="116" name="Oval 9">
              <a:extLst>
                <a:ext uri="{FF2B5EF4-FFF2-40B4-BE49-F238E27FC236}">
                  <a16:creationId xmlns:a16="http://schemas.microsoft.com/office/drawing/2014/main" id="{209C44B9-1444-0943-8367-8E59451563C4}"/>
                </a:ext>
              </a:extLst>
            </p:cNvPr>
            <p:cNvSpPr>
              <a:spLocks noChangeArrowheads="1"/>
            </p:cNvSpPr>
            <p:nvPr>
              <p:custDataLst>
                <p:tags r:id="rId13"/>
              </p:custDataLst>
            </p:nvPr>
          </p:nvSpPr>
          <p:spPr bwMode="auto">
            <a:xfrm>
              <a:off x="21981446" y="15966207"/>
              <a:ext cx="207781" cy="207781"/>
            </a:xfrm>
            <a:prstGeom prst="ellipse">
              <a:avLst/>
            </a:prstGeom>
            <a:solidFill>
              <a:schemeClr val="tx1">
                <a:lumMod val="50000"/>
                <a:lumOff val="50000"/>
              </a:schemeClr>
            </a:solidFill>
            <a:ln w="12700">
              <a:solidFill>
                <a:schemeClr val="tx1"/>
              </a:solidFill>
              <a:round/>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1800"/>
            </a:p>
          </p:txBody>
        </p:sp>
        <p:cxnSp>
          <p:nvCxnSpPr>
            <p:cNvPr id="117" name="Straight Arrow Connector 116">
              <a:extLst>
                <a:ext uri="{FF2B5EF4-FFF2-40B4-BE49-F238E27FC236}">
                  <a16:creationId xmlns:a16="http://schemas.microsoft.com/office/drawing/2014/main" id="{6919A1DB-A471-A540-A144-39F0F9C9C60E}"/>
                </a:ext>
              </a:extLst>
            </p:cNvPr>
            <p:cNvCxnSpPr>
              <a:cxnSpLocks/>
            </p:cNvCxnSpPr>
            <p:nvPr/>
          </p:nvCxnSpPr>
          <p:spPr>
            <a:xfrm flipV="1">
              <a:off x="22195075" y="14883578"/>
              <a:ext cx="763062" cy="16852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351A024-621E-554D-89F5-A5CA42FC4373}"/>
                </a:ext>
              </a:extLst>
            </p:cNvPr>
            <p:cNvCxnSpPr>
              <a:cxnSpLocks/>
            </p:cNvCxnSpPr>
            <p:nvPr/>
          </p:nvCxnSpPr>
          <p:spPr>
            <a:xfrm>
              <a:off x="22195075" y="15052098"/>
              <a:ext cx="763062" cy="9207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8F04182-88AE-1544-B2B7-A11E4E8DCBD9}"/>
                </a:ext>
              </a:extLst>
            </p:cNvPr>
            <p:cNvCxnSpPr>
              <a:cxnSpLocks/>
            </p:cNvCxnSpPr>
            <p:nvPr/>
          </p:nvCxnSpPr>
          <p:spPr>
            <a:xfrm>
              <a:off x="22195075" y="15052099"/>
              <a:ext cx="763062" cy="357638"/>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FCA473A-8BEE-794C-B2DF-FD444AA3F2EB}"/>
                </a:ext>
              </a:extLst>
            </p:cNvPr>
            <p:cNvCxnSpPr>
              <a:cxnSpLocks/>
            </p:cNvCxnSpPr>
            <p:nvPr/>
          </p:nvCxnSpPr>
          <p:spPr>
            <a:xfrm>
              <a:off x="22195075" y="15052098"/>
              <a:ext cx="763062" cy="61460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A37275B-D7C9-D947-9A6D-00CFA523C02C}"/>
                </a:ext>
              </a:extLst>
            </p:cNvPr>
            <p:cNvCxnSpPr>
              <a:cxnSpLocks/>
            </p:cNvCxnSpPr>
            <p:nvPr/>
          </p:nvCxnSpPr>
          <p:spPr>
            <a:xfrm>
              <a:off x="22195075" y="15052099"/>
              <a:ext cx="763062" cy="87660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01F1802-FC23-6E44-925D-80BBC2480008}"/>
                </a:ext>
              </a:extLst>
            </p:cNvPr>
            <p:cNvCxnSpPr>
              <a:cxnSpLocks/>
            </p:cNvCxnSpPr>
            <p:nvPr/>
          </p:nvCxnSpPr>
          <p:spPr>
            <a:xfrm>
              <a:off x="22195075" y="15052098"/>
              <a:ext cx="763062" cy="113376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9E29A28-CE86-634D-B1C8-A0B9B222E2FA}"/>
                </a:ext>
              </a:extLst>
            </p:cNvPr>
            <p:cNvCxnSpPr>
              <a:cxnSpLocks/>
            </p:cNvCxnSpPr>
            <p:nvPr/>
          </p:nvCxnSpPr>
          <p:spPr>
            <a:xfrm flipV="1">
              <a:off x="22199214" y="14874331"/>
              <a:ext cx="763062" cy="656355"/>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99127E7-C811-D042-AA1E-D6C0DFF843BD}"/>
                </a:ext>
              </a:extLst>
            </p:cNvPr>
            <p:cNvCxnSpPr>
              <a:cxnSpLocks/>
            </p:cNvCxnSpPr>
            <p:nvPr/>
          </p:nvCxnSpPr>
          <p:spPr>
            <a:xfrm flipV="1">
              <a:off x="22199214" y="15134924"/>
              <a:ext cx="763062" cy="39576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46899A5-DA67-2F49-8970-23F5E2240706}"/>
                </a:ext>
              </a:extLst>
            </p:cNvPr>
            <p:cNvCxnSpPr>
              <a:cxnSpLocks/>
            </p:cNvCxnSpPr>
            <p:nvPr/>
          </p:nvCxnSpPr>
          <p:spPr>
            <a:xfrm flipV="1">
              <a:off x="22199214" y="15400490"/>
              <a:ext cx="763062" cy="13019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B30947-2DF0-EE40-99A2-8FB7C68E9BB2}"/>
                </a:ext>
              </a:extLst>
            </p:cNvPr>
            <p:cNvCxnSpPr>
              <a:cxnSpLocks/>
            </p:cNvCxnSpPr>
            <p:nvPr/>
          </p:nvCxnSpPr>
          <p:spPr>
            <a:xfrm>
              <a:off x="22199214" y="15530685"/>
              <a:ext cx="763062" cy="12677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FEF7241-E4AB-8345-98BF-977D6A508659}"/>
                </a:ext>
              </a:extLst>
            </p:cNvPr>
            <p:cNvCxnSpPr>
              <a:cxnSpLocks/>
            </p:cNvCxnSpPr>
            <p:nvPr/>
          </p:nvCxnSpPr>
          <p:spPr>
            <a:xfrm>
              <a:off x="22199214" y="15530686"/>
              <a:ext cx="763062" cy="388766"/>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5AFFB1-0B53-C34F-8C6D-C53608F4A035}"/>
                </a:ext>
              </a:extLst>
            </p:cNvPr>
            <p:cNvCxnSpPr>
              <a:cxnSpLocks/>
            </p:cNvCxnSpPr>
            <p:nvPr/>
          </p:nvCxnSpPr>
          <p:spPr>
            <a:xfrm>
              <a:off x="22199214" y="15530685"/>
              <a:ext cx="763062" cy="64592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96125B6-0B21-3E41-9927-5ABCDB2D3304}"/>
                </a:ext>
              </a:extLst>
            </p:cNvPr>
            <p:cNvCxnSpPr>
              <a:cxnSpLocks/>
            </p:cNvCxnSpPr>
            <p:nvPr/>
          </p:nvCxnSpPr>
          <p:spPr>
            <a:xfrm flipV="1">
              <a:off x="22189227" y="14871705"/>
              <a:ext cx="763062" cy="1198394"/>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8906C4D-412C-5746-8F53-89CA790F4F8F}"/>
                </a:ext>
              </a:extLst>
            </p:cNvPr>
            <p:cNvCxnSpPr>
              <a:cxnSpLocks/>
            </p:cNvCxnSpPr>
            <p:nvPr/>
          </p:nvCxnSpPr>
          <p:spPr>
            <a:xfrm flipV="1">
              <a:off x="22189227" y="15132298"/>
              <a:ext cx="763062" cy="937799"/>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71BF28C-38FE-CC48-9943-AB0FAD5F6921}"/>
                </a:ext>
              </a:extLst>
            </p:cNvPr>
            <p:cNvCxnSpPr>
              <a:cxnSpLocks/>
            </p:cNvCxnSpPr>
            <p:nvPr/>
          </p:nvCxnSpPr>
          <p:spPr>
            <a:xfrm flipV="1">
              <a:off x="22189227" y="15397863"/>
              <a:ext cx="763062" cy="672235"/>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5453FC5-3034-204F-AA4E-6074885DEAFC}"/>
                </a:ext>
              </a:extLst>
            </p:cNvPr>
            <p:cNvCxnSpPr>
              <a:cxnSpLocks/>
            </p:cNvCxnSpPr>
            <p:nvPr/>
          </p:nvCxnSpPr>
          <p:spPr>
            <a:xfrm flipV="1">
              <a:off x="22189227" y="15654830"/>
              <a:ext cx="763062" cy="415267"/>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0CA0C05-E511-7242-9CE2-25B8DD6E08C8}"/>
                </a:ext>
              </a:extLst>
            </p:cNvPr>
            <p:cNvCxnSpPr>
              <a:cxnSpLocks/>
            </p:cNvCxnSpPr>
            <p:nvPr/>
          </p:nvCxnSpPr>
          <p:spPr>
            <a:xfrm flipV="1">
              <a:off x="22189227" y="15916826"/>
              <a:ext cx="763062" cy="153272"/>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B19787E-7F4B-1D43-BF05-A14763FBB4DE}"/>
                </a:ext>
              </a:extLst>
            </p:cNvPr>
            <p:cNvCxnSpPr>
              <a:cxnSpLocks/>
            </p:cNvCxnSpPr>
            <p:nvPr/>
          </p:nvCxnSpPr>
          <p:spPr>
            <a:xfrm>
              <a:off x="22189227" y="16070097"/>
              <a:ext cx="763062" cy="103891"/>
            </a:xfrm>
            <a:prstGeom prst="straightConnector1">
              <a:avLst/>
            </a:prstGeom>
            <a:solidFill>
              <a:schemeClr val="tx1">
                <a:lumMod val="50000"/>
                <a:lumOff val="50000"/>
              </a:schemeClr>
            </a:solidFill>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FD29DA77-6DA6-A741-B531-1570942D84D2}"/>
              </a:ext>
            </a:extLst>
          </p:cNvPr>
          <p:cNvSpPr txBox="1"/>
          <p:nvPr/>
        </p:nvSpPr>
        <p:spPr>
          <a:xfrm>
            <a:off x="8512522" y="2829032"/>
            <a:ext cx="642103" cy="415498"/>
          </a:xfrm>
          <a:prstGeom prst="rect">
            <a:avLst/>
          </a:prstGeom>
          <a:noFill/>
        </p:spPr>
        <p:txBody>
          <a:bodyPr wrap="square" rtlCol="0">
            <a:spAutoFit/>
          </a:bodyPr>
          <a:lstStyle/>
          <a:p>
            <a:r>
              <a:rPr lang="en-US" altLang="zh-CN" sz="1050" dirty="0"/>
              <a:t>Shape</a:t>
            </a:r>
          </a:p>
          <a:p>
            <a:r>
              <a:rPr lang="en-US" altLang="zh-CN" sz="1050" dirty="0" err="1"/>
              <a:t>Proj</a:t>
            </a:r>
            <a:r>
              <a:rPr lang="en-US" altLang="zh-CN" sz="1050" dirty="0"/>
              <a:t>.</a:t>
            </a:r>
            <a:endParaRPr lang="en-US" sz="1050" dirty="0"/>
          </a:p>
        </p:txBody>
      </p:sp>
      <p:sp>
        <p:nvSpPr>
          <p:cNvPr id="137" name="Rectangle 136">
            <a:extLst>
              <a:ext uri="{FF2B5EF4-FFF2-40B4-BE49-F238E27FC236}">
                <a16:creationId xmlns:a16="http://schemas.microsoft.com/office/drawing/2014/main" id="{E79CC5F7-2063-6149-885D-098E9359BC6A}"/>
              </a:ext>
            </a:extLst>
          </p:cNvPr>
          <p:cNvSpPr/>
          <p:nvPr/>
        </p:nvSpPr>
        <p:spPr>
          <a:xfrm>
            <a:off x="5314950" y="3985511"/>
            <a:ext cx="3434101" cy="1010775"/>
          </a:xfrm>
          <a:prstGeom prst="rect">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38" name="TextBox 137">
            <a:extLst>
              <a:ext uri="{FF2B5EF4-FFF2-40B4-BE49-F238E27FC236}">
                <a16:creationId xmlns:a16="http://schemas.microsoft.com/office/drawing/2014/main" id="{E69ACE9A-3E03-4247-A61B-A22B39BDDD5C}"/>
              </a:ext>
            </a:extLst>
          </p:cNvPr>
          <p:cNvSpPr txBox="1"/>
          <p:nvPr/>
        </p:nvSpPr>
        <p:spPr>
          <a:xfrm>
            <a:off x="5315998" y="3985512"/>
            <a:ext cx="1342034" cy="323165"/>
          </a:xfrm>
          <a:prstGeom prst="rect">
            <a:avLst/>
          </a:prstGeom>
          <a:noFill/>
        </p:spPr>
        <p:txBody>
          <a:bodyPr wrap="none" rtlCol="0">
            <a:spAutoFit/>
          </a:bodyPr>
          <a:lstStyle/>
          <a:p>
            <a:r>
              <a:rPr lang="en-US" altLang="zh-CN" sz="1500" dirty="0"/>
              <a:t>Shape</a:t>
            </a:r>
            <a:r>
              <a:rPr lang="zh-CN" altLang="en-US" sz="1500" dirty="0"/>
              <a:t> </a:t>
            </a:r>
            <a:r>
              <a:rPr lang="en-US" altLang="zh-CN" sz="1500" dirty="0"/>
              <a:t>Space</a:t>
            </a:r>
            <a:endParaRPr lang="en-US" sz="1500" dirty="0"/>
          </a:p>
        </p:txBody>
      </p:sp>
      <p:sp>
        <p:nvSpPr>
          <p:cNvPr id="139" name="Oval 138">
            <a:extLst>
              <a:ext uri="{FF2B5EF4-FFF2-40B4-BE49-F238E27FC236}">
                <a16:creationId xmlns:a16="http://schemas.microsoft.com/office/drawing/2014/main" id="{F11B3776-254C-954A-84BB-D3BA7241368F}"/>
              </a:ext>
            </a:extLst>
          </p:cNvPr>
          <p:cNvSpPr/>
          <p:nvPr/>
        </p:nvSpPr>
        <p:spPr>
          <a:xfrm>
            <a:off x="7168954" y="4356790"/>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40" name="TextBox 139">
            <a:extLst>
              <a:ext uri="{FF2B5EF4-FFF2-40B4-BE49-F238E27FC236}">
                <a16:creationId xmlns:a16="http://schemas.microsoft.com/office/drawing/2014/main" id="{FDA79C94-0B72-C84A-8CB4-D29606704190}"/>
              </a:ext>
            </a:extLst>
          </p:cNvPr>
          <p:cNvSpPr txBox="1"/>
          <p:nvPr/>
        </p:nvSpPr>
        <p:spPr>
          <a:xfrm>
            <a:off x="6786972" y="4478327"/>
            <a:ext cx="1093569"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Shape(</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pic>
        <p:nvPicPr>
          <p:cNvPr id="141" name="Picture 140">
            <a:extLst>
              <a:ext uri="{FF2B5EF4-FFF2-40B4-BE49-F238E27FC236}">
                <a16:creationId xmlns:a16="http://schemas.microsoft.com/office/drawing/2014/main" id="{AB547E96-EAFD-EC49-86D8-ECA7CED12184}"/>
              </a:ext>
            </a:extLst>
          </p:cNvPr>
          <p:cNvPicPr>
            <a:picLocks noChangeAspect="1"/>
          </p:cNvPicPr>
          <p:nvPr/>
        </p:nvPicPr>
        <p:blipFill>
          <a:blip r:embed="rId20">
            <a:duotone>
              <a:schemeClr val="accent5">
                <a:shade val="45000"/>
                <a:satMod val="135000"/>
              </a:schemeClr>
              <a:prstClr val="white"/>
            </a:duotone>
          </a:blip>
          <a:stretch>
            <a:fillRect/>
          </a:stretch>
        </p:blipFill>
        <p:spPr>
          <a:xfrm>
            <a:off x="6773610" y="4740416"/>
            <a:ext cx="1080000" cy="135000"/>
          </a:xfrm>
          <a:prstGeom prst="rect">
            <a:avLst/>
          </a:prstGeom>
        </p:spPr>
      </p:pic>
      <p:cxnSp>
        <p:nvCxnSpPr>
          <p:cNvPr id="160" name="Curved Connector 159">
            <a:extLst>
              <a:ext uri="{FF2B5EF4-FFF2-40B4-BE49-F238E27FC236}">
                <a16:creationId xmlns:a16="http://schemas.microsoft.com/office/drawing/2014/main" id="{604EC45F-A5F1-934E-9098-980E1A5E385A}"/>
              </a:ext>
            </a:extLst>
          </p:cNvPr>
          <p:cNvCxnSpPr>
            <a:cxnSpLocks/>
          </p:cNvCxnSpPr>
          <p:nvPr/>
        </p:nvCxnSpPr>
        <p:spPr>
          <a:xfrm flipH="1">
            <a:off x="7276954" y="2252033"/>
            <a:ext cx="399262" cy="2143849"/>
          </a:xfrm>
          <a:prstGeom prst="curvedConnector3">
            <a:avLst>
              <a:gd name="adj1" fmla="val -59745"/>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7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7" grpId="0" animBg="1"/>
      <p:bldP spid="138" grpId="0"/>
      <p:bldP spid="139" grpId="0" animBg="1"/>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4"/>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5">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6"/>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6"/>
          <a:srcRect t="1238" r="50050" b="-1768"/>
          <a:stretch/>
        </p:blipFill>
        <p:spPr>
          <a:xfrm>
            <a:off x="6005727" y="1746091"/>
            <a:ext cx="1078919" cy="135715"/>
          </a:xfrm>
          <a:prstGeom prst="rect">
            <a:avLst/>
          </a:prstGeom>
        </p:spPr>
      </p:pic>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4"/>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DBBB6043-7F0D-EA4D-991E-8F4A0B8BFEE5}"/>
              </a:ext>
            </a:extLst>
          </p:cNvPr>
          <p:cNvSpPr/>
          <p:nvPr/>
        </p:nvSpPr>
        <p:spPr>
          <a:xfrm>
            <a:off x="5314950" y="3986717"/>
            <a:ext cx="3434101" cy="1010775"/>
          </a:xfrm>
          <a:prstGeom prst="rect">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7" name="TextBox 106">
            <a:extLst>
              <a:ext uri="{FF2B5EF4-FFF2-40B4-BE49-F238E27FC236}">
                <a16:creationId xmlns:a16="http://schemas.microsoft.com/office/drawing/2014/main" id="{AEFEDA70-AE82-F64C-8EE1-263CD2F5062A}"/>
              </a:ext>
            </a:extLst>
          </p:cNvPr>
          <p:cNvSpPr txBox="1"/>
          <p:nvPr/>
        </p:nvSpPr>
        <p:spPr>
          <a:xfrm>
            <a:off x="5315998" y="3986718"/>
            <a:ext cx="1342034" cy="323165"/>
          </a:xfrm>
          <a:prstGeom prst="rect">
            <a:avLst/>
          </a:prstGeom>
          <a:noFill/>
        </p:spPr>
        <p:txBody>
          <a:bodyPr wrap="none" rtlCol="0">
            <a:spAutoFit/>
          </a:bodyPr>
          <a:lstStyle/>
          <a:p>
            <a:r>
              <a:rPr lang="en-US" altLang="zh-CN" sz="1500" dirty="0"/>
              <a:t>Shape</a:t>
            </a:r>
            <a:r>
              <a:rPr lang="zh-CN" altLang="en-US" sz="1500" dirty="0"/>
              <a:t> </a:t>
            </a:r>
            <a:r>
              <a:rPr lang="en-US" altLang="zh-CN" sz="1500" dirty="0"/>
              <a:t>Space</a:t>
            </a:r>
            <a:endParaRPr lang="en-US" sz="1500" dirty="0"/>
          </a:p>
        </p:txBody>
      </p:sp>
      <p:sp>
        <p:nvSpPr>
          <p:cNvPr id="169" name="Oval 168">
            <a:extLst>
              <a:ext uri="{FF2B5EF4-FFF2-40B4-BE49-F238E27FC236}">
                <a16:creationId xmlns:a16="http://schemas.microsoft.com/office/drawing/2014/main" id="{FBA517A0-F751-4F4E-94A5-4534B9DC03C0}"/>
              </a:ext>
            </a:extLst>
          </p:cNvPr>
          <p:cNvSpPr/>
          <p:nvPr/>
        </p:nvSpPr>
        <p:spPr>
          <a:xfrm>
            <a:off x="7168954" y="4357996"/>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98" name="TextBox 197">
            <a:extLst>
              <a:ext uri="{FF2B5EF4-FFF2-40B4-BE49-F238E27FC236}">
                <a16:creationId xmlns:a16="http://schemas.microsoft.com/office/drawing/2014/main" id="{3C285186-96A5-154E-A17B-43C677948AD4}"/>
              </a:ext>
            </a:extLst>
          </p:cNvPr>
          <p:cNvSpPr txBox="1"/>
          <p:nvPr/>
        </p:nvSpPr>
        <p:spPr>
          <a:xfrm>
            <a:off x="6786972" y="4479533"/>
            <a:ext cx="1093569"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Shape(</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pic>
        <p:nvPicPr>
          <p:cNvPr id="56" name="Picture 55">
            <a:extLst>
              <a:ext uri="{FF2B5EF4-FFF2-40B4-BE49-F238E27FC236}">
                <a16:creationId xmlns:a16="http://schemas.microsoft.com/office/drawing/2014/main" id="{400ABA4A-8DA6-994D-80F9-50B4B0925012}"/>
              </a:ext>
            </a:extLst>
          </p:cNvPr>
          <p:cNvPicPr>
            <a:picLocks noChangeAspect="1"/>
          </p:cNvPicPr>
          <p:nvPr/>
        </p:nvPicPr>
        <p:blipFill>
          <a:blip r:embed="rId7">
            <a:duotone>
              <a:schemeClr val="accent5">
                <a:shade val="45000"/>
                <a:satMod val="135000"/>
              </a:schemeClr>
              <a:prstClr val="white"/>
            </a:duotone>
          </a:blip>
          <a:stretch>
            <a:fillRect/>
          </a:stretch>
        </p:blipFill>
        <p:spPr>
          <a:xfrm>
            <a:off x="6773610" y="4741622"/>
            <a:ext cx="1080000" cy="135000"/>
          </a:xfrm>
          <a:prstGeom prst="rect">
            <a:avLst/>
          </a:prstGeom>
        </p:spPr>
      </p:pic>
      <p:grpSp>
        <p:nvGrpSpPr>
          <p:cNvPr id="2" name="Group 1">
            <a:extLst>
              <a:ext uri="{FF2B5EF4-FFF2-40B4-BE49-F238E27FC236}">
                <a16:creationId xmlns:a16="http://schemas.microsoft.com/office/drawing/2014/main" id="{DC722BE7-EEEC-D748-8836-696C85A4EA10}"/>
              </a:ext>
            </a:extLst>
          </p:cNvPr>
          <p:cNvGrpSpPr/>
          <p:nvPr/>
        </p:nvGrpSpPr>
        <p:grpSpPr>
          <a:xfrm>
            <a:off x="5321123" y="2544895"/>
            <a:ext cx="2354400" cy="911645"/>
            <a:chOff x="7102983" y="3421495"/>
            <a:chExt cx="3139200" cy="1215526"/>
          </a:xfrm>
        </p:grpSpPr>
        <p:sp>
          <p:nvSpPr>
            <p:cNvPr id="144" name="Rectangle 143">
              <a:extLst>
                <a:ext uri="{FF2B5EF4-FFF2-40B4-BE49-F238E27FC236}">
                  <a16:creationId xmlns:a16="http://schemas.microsoft.com/office/drawing/2014/main" id="{59CBB381-3715-7245-8C7C-25914A6B1D4D}"/>
                </a:ext>
              </a:extLst>
            </p:cNvPr>
            <p:cNvSpPr/>
            <p:nvPr/>
          </p:nvSpPr>
          <p:spPr>
            <a:xfrm>
              <a:off x="7102983" y="3431021"/>
              <a:ext cx="3139200" cy="120600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solidFill>
                  <a:srgbClr val="C00000"/>
                </a:solidFill>
              </a:endParaRPr>
            </a:p>
          </p:txBody>
        </p:sp>
        <p:sp>
          <p:nvSpPr>
            <p:cNvPr id="146" name="TextBox 145">
              <a:extLst>
                <a:ext uri="{FF2B5EF4-FFF2-40B4-BE49-F238E27FC236}">
                  <a16:creationId xmlns:a16="http://schemas.microsoft.com/office/drawing/2014/main" id="{DA501B92-387F-4942-8380-8B4E1EA4BFC1}"/>
                </a:ext>
              </a:extLst>
            </p:cNvPr>
            <p:cNvSpPr txBox="1"/>
            <p:nvPr/>
          </p:nvSpPr>
          <p:spPr>
            <a:xfrm>
              <a:off x="7175050" y="3773052"/>
              <a:ext cx="1169551"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sphere</a:t>
              </a:r>
            </a:p>
          </p:txBody>
        </p:sp>
        <p:sp>
          <p:nvSpPr>
            <p:cNvPr id="139" name="TextBox 138">
              <a:extLst>
                <a:ext uri="{FF2B5EF4-FFF2-40B4-BE49-F238E27FC236}">
                  <a16:creationId xmlns:a16="http://schemas.microsoft.com/office/drawing/2014/main" id="{53AF349B-49C8-2445-936C-B7E65F0039C3}"/>
                </a:ext>
              </a:extLst>
            </p:cNvPr>
            <p:cNvSpPr txBox="1"/>
            <p:nvPr/>
          </p:nvSpPr>
          <p:spPr>
            <a:xfrm>
              <a:off x="7175050" y="3421495"/>
              <a:ext cx="861775"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cube</a:t>
              </a:r>
            </a:p>
          </p:txBody>
        </p:sp>
        <p:pic>
          <p:nvPicPr>
            <p:cNvPr id="140" name="Picture 139">
              <a:extLst>
                <a:ext uri="{FF2B5EF4-FFF2-40B4-BE49-F238E27FC236}">
                  <a16:creationId xmlns:a16="http://schemas.microsoft.com/office/drawing/2014/main" id="{692CEB7F-9663-344A-97F5-4A91CC90F56F}"/>
                </a:ext>
              </a:extLst>
            </p:cNvPr>
            <p:cNvPicPr>
              <a:picLocks noChangeAspect="1"/>
            </p:cNvPicPr>
            <p:nvPr/>
          </p:nvPicPr>
          <p:blipFill>
            <a:blip r:embed="rId8">
              <a:duotone>
                <a:schemeClr val="accent5">
                  <a:shade val="45000"/>
                  <a:satMod val="135000"/>
                </a:schemeClr>
                <a:prstClr val="white"/>
              </a:duotone>
            </a:blip>
            <a:stretch>
              <a:fillRect/>
            </a:stretch>
          </p:blipFill>
          <p:spPr>
            <a:xfrm>
              <a:off x="8543587" y="3554775"/>
              <a:ext cx="1386802" cy="173350"/>
            </a:xfrm>
            <a:prstGeom prst="rect">
              <a:avLst/>
            </a:prstGeom>
          </p:spPr>
        </p:pic>
        <p:pic>
          <p:nvPicPr>
            <p:cNvPr id="141" name="Picture 140">
              <a:extLst>
                <a:ext uri="{FF2B5EF4-FFF2-40B4-BE49-F238E27FC236}">
                  <a16:creationId xmlns:a16="http://schemas.microsoft.com/office/drawing/2014/main" id="{50FCD15F-895D-A640-8207-3F1D10DDAF04}"/>
                </a:ext>
              </a:extLst>
            </p:cNvPr>
            <p:cNvPicPr>
              <a:picLocks noChangeAspect="1"/>
            </p:cNvPicPr>
            <p:nvPr/>
          </p:nvPicPr>
          <p:blipFill>
            <a:blip r:embed="rId7">
              <a:duotone>
                <a:schemeClr val="accent5">
                  <a:shade val="45000"/>
                  <a:satMod val="135000"/>
                </a:schemeClr>
                <a:prstClr val="white"/>
              </a:duotone>
            </a:blip>
            <a:stretch>
              <a:fillRect/>
            </a:stretch>
          </p:blipFill>
          <p:spPr>
            <a:xfrm>
              <a:off x="8536424" y="3892279"/>
              <a:ext cx="1386802" cy="173350"/>
            </a:xfrm>
            <a:prstGeom prst="rect">
              <a:avLst/>
            </a:prstGeom>
          </p:spPr>
        </p:pic>
        <p:pic>
          <p:nvPicPr>
            <p:cNvPr id="142" name="Picture 141">
              <a:extLst>
                <a:ext uri="{FF2B5EF4-FFF2-40B4-BE49-F238E27FC236}">
                  <a16:creationId xmlns:a16="http://schemas.microsoft.com/office/drawing/2014/main" id="{A0486AA0-99BA-CC48-8D60-58DD1756DAEF}"/>
                </a:ext>
              </a:extLst>
            </p:cNvPr>
            <p:cNvPicPr>
              <a:picLocks noChangeAspect="1"/>
            </p:cNvPicPr>
            <p:nvPr/>
          </p:nvPicPr>
          <p:blipFill>
            <a:blip r:embed="rId9">
              <a:duotone>
                <a:schemeClr val="accent5">
                  <a:shade val="45000"/>
                  <a:satMod val="135000"/>
                </a:schemeClr>
                <a:prstClr val="white"/>
              </a:duotone>
            </a:blip>
            <a:stretch>
              <a:fillRect/>
            </a:stretch>
          </p:blipFill>
          <p:spPr>
            <a:xfrm>
              <a:off x="8536424" y="4225195"/>
              <a:ext cx="1386802" cy="173350"/>
            </a:xfrm>
            <a:prstGeom prst="rect">
              <a:avLst/>
            </a:prstGeom>
          </p:spPr>
        </p:pic>
        <p:sp>
          <p:nvSpPr>
            <p:cNvPr id="143" name="TextBox 142">
              <a:extLst>
                <a:ext uri="{FF2B5EF4-FFF2-40B4-BE49-F238E27FC236}">
                  <a16:creationId xmlns:a16="http://schemas.microsoft.com/office/drawing/2014/main" id="{E0C75F07-209C-D043-9568-12E446B99CE4}"/>
                </a:ext>
              </a:extLst>
            </p:cNvPr>
            <p:cNvSpPr txBox="1"/>
            <p:nvPr/>
          </p:nvSpPr>
          <p:spPr>
            <a:xfrm>
              <a:off x="7175050" y="4126091"/>
              <a:ext cx="1477328"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cylinder</a:t>
              </a:r>
            </a:p>
          </p:txBody>
        </p:sp>
      </p:grpSp>
      <p:sp>
        <p:nvSpPr>
          <p:cNvPr id="147" name="Oval 146">
            <a:extLst>
              <a:ext uri="{FF2B5EF4-FFF2-40B4-BE49-F238E27FC236}">
                <a16:creationId xmlns:a16="http://schemas.microsoft.com/office/drawing/2014/main" id="{7F0B8176-9E84-064D-9089-8FA40C60F592}"/>
              </a:ext>
            </a:extLst>
          </p:cNvPr>
          <p:cNvSpPr/>
          <p:nvPr/>
        </p:nvSpPr>
        <p:spPr>
          <a:xfrm>
            <a:off x="5885567" y="4617582"/>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48" name="Elbow Connector 147">
            <a:extLst>
              <a:ext uri="{FF2B5EF4-FFF2-40B4-BE49-F238E27FC236}">
                <a16:creationId xmlns:a16="http://schemas.microsoft.com/office/drawing/2014/main" id="{5EAC3C44-D4B8-5B4F-83A2-103EE9453CEE}"/>
              </a:ext>
            </a:extLst>
          </p:cNvPr>
          <p:cNvCxnSpPr>
            <a:cxnSpLocks/>
            <a:stCxn id="140" idx="1"/>
            <a:endCxn id="147" idx="0"/>
          </p:cNvCxnSpPr>
          <p:nvPr/>
        </p:nvCxnSpPr>
        <p:spPr>
          <a:xfrm rot="10800000" flipV="1">
            <a:off x="5939568" y="2709861"/>
            <a:ext cx="462010" cy="1907721"/>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49" name="Oval 148">
            <a:extLst>
              <a:ext uri="{FF2B5EF4-FFF2-40B4-BE49-F238E27FC236}">
                <a16:creationId xmlns:a16="http://schemas.microsoft.com/office/drawing/2014/main" id="{949EEEA4-059E-0041-9277-B6C82E3A4CE2}"/>
              </a:ext>
            </a:extLst>
          </p:cNvPr>
          <p:cNvSpPr/>
          <p:nvPr/>
        </p:nvSpPr>
        <p:spPr>
          <a:xfrm>
            <a:off x="6862255" y="4357996"/>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50" name="Straight Arrow Connector 149">
            <a:extLst>
              <a:ext uri="{FF2B5EF4-FFF2-40B4-BE49-F238E27FC236}">
                <a16:creationId xmlns:a16="http://schemas.microsoft.com/office/drawing/2014/main" id="{08550D2E-20EE-7E44-906E-67AD9CEC6EFC}"/>
              </a:ext>
            </a:extLst>
          </p:cNvPr>
          <p:cNvCxnSpPr>
            <a:cxnSpLocks/>
            <a:stCxn id="141" idx="2"/>
            <a:endCxn id="149" idx="0"/>
          </p:cNvCxnSpPr>
          <p:nvPr/>
        </p:nvCxnSpPr>
        <p:spPr>
          <a:xfrm>
            <a:off x="6916255" y="3027995"/>
            <a:ext cx="0" cy="1330001"/>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51" name="Oval 150">
            <a:extLst>
              <a:ext uri="{FF2B5EF4-FFF2-40B4-BE49-F238E27FC236}">
                <a16:creationId xmlns:a16="http://schemas.microsoft.com/office/drawing/2014/main" id="{C79C7A61-6D5E-F846-81E6-A288E7BC9562}"/>
              </a:ext>
            </a:extLst>
          </p:cNvPr>
          <p:cNvSpPr/>
          <p:nvPr/>
        </p:nvSpPr>
        <p:spPr>
          <a:xfrm>
            <a:off x="8247330" y="4547930"/>
            <a:ext cx="108000" cy="108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52" name="Elbow Connector 151">
            <a:extLst>
              <a:ext uri="{FF2B5EF4-FFF2-40B4-BE49-F238E27FC236}">
                <a16:creationId xmlns:a16="http://schemas.microsoft.com/office/drawing/2014/main" id="{8F643DC2-7C46-DE4F-925B-821FBC191DDB}"/>
              </a:ext>
            </a:extLst>
          </p:cNvPr>
          <p:cNvCxnSpPr>
            <a:cxnSpLocks/>
            <a:stCxn id="142" idx="3"/>
            <a:endCxn id="151" idx="0"/>
          </p:cNvCxnSpPr>
          <p:nvPr/>
        </p:nvCxnSpPr>
        <p:spPr>
          <a:xfrm>
            <a:off x="7436305" y="3212676"/>
            <a:ext cx="865025" cy="1335254"/>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5D8A07F-B1E3-584A-9D20-A754A10FB218}"/>
              </a:ext>
            </a:extLst>
          </p:cNvPr>
          <p:cNvSpPr txBox="1"/>
          <p:nvPr/>
        </p:nvSpPr>
        <p:spPr>
          <a:xfrm>
            <a:off x="5361345" y="4532123"/>
            <a:ext cx="570617" cy="253916"/>
          </a:xfrm>
          <a:prstGeom prst="rect">
            <a:avLst/>
          </a:prstGeom>
          <a:noFill/>
        </p:spPr>
        <p:txBody>
          <a:bodyPr wrap="square" rtlCol="0">
            <a:spAutoFit/>
          </a:bodyPr>
          <a:lstStyle/>
          <a:p>
            <a:r>
              <a:rPr lang="en-US" altLang="zh-CN" sz="1050" dirty="0">
                <a:latin typeface="Courier" pitchFamily="2" charset="0"/>
              </a:rPr>
              <a:t>cube</a:t>
            </a:r>
            <a:endParaRPr lang="en-US" sz="1050" dirty="0">
              <a:latin typeface="Courier" pitchFamily="2" charset="0"/>
            </a:endParaRPr>
          </a:p>
        </p:txBody>
      </p:sp>
      <p:sp>
        <p:nvSpPr>
          <p:cNvPr id="153" name="TextBox 152">
            <a:extLst>
              <a:ext uri="{FF2B5EF4-FFF2-40B4-BE49-F238E27FC236}">
                <a16:creationId xmlns:a16="http://schemas.microsoft.com/office/drawing/2014/main" id="{4A33AA7E-E6B2-E846-9A66-A530868EDC36}"/>
              </a:ext>
            </a:extLst>
          </p:cNvPr>
          <p:cNvSpPr txBox="1"/>
          <p:nvPr/>
        </p:nvSpPr>
        <p:spPr>
          <a:xfrm>
            <a:off x="7829824" y="4642039"/>
            <a:ext cx="1048076" cy="253916"/>
          </a:xfrm>
          <a:prstGeom prst="rect">
            <a:avLst/>
          </a:prstGeom>
          <a:noFill/>
        </p:spPr>
        <p:txBody>
          <a:bodyPr wrap="square" rtlCol="0">
            <a:spAutoFit/>
          </a:bodyPr>
          <a:lstStyle/>
          <a:p>
            <a:r>
              <a:rPr lang="en-US" altLang="zh-CN" sz="1050" dirty="0">
                <a:latin typeface="Courier" pitchFamily="2" charset="0"/>
              </a:rPr>
              <a:t>cylinder</a:t>
            </a:r>
            <a:endParaRPr lang="en-US" sz="1050" dirty="0">
              <a:latin typeface="Courier" pitchFamily="2" charset="0"/>
            </a:endParaRPr>
          </a:p>
        </p:txBody>
      </p:sp>
      <p:sp>
        <p:nvSpPr>
          <p:cNvPr id="154" name="TextBox 153">
            <a:extLst>
              <a:ext uri="{FF2B5EF4-FFF2-40B4-BE49-F238E27FC236}">
                <a16:creationId xmlns:a16="http://schemas.microsoft.com/office/drawing/2014/main" id="{F0554E10-2466-9242-AB5E-25E01C7C5104}"/>
              </a:ext>
            </a:extLst>
          </p:cNvPr>
          <p:cNvSpPr txBox="1"/>
          <p:nvPr/>
        </p:nvSpPr>
        <p:spPr>
          <a:xfrm>
            <a:off x="6141180" y="4270952"/>
            <a:ext cx="807964" cy="253916"/>
          </a:xfrm>
          <a:prstGeom prst="rect">
            <a:avLst/>
          </a:prstGeom>
          <a:noFill/>
        </p:spPr>
        <p:txBody>
          <a:bodyPr wrap="square" rtlCol="0">
            <a:spAutoFit/>
          </a:bodyPr>
          <a:lstStyle/>
          <a:p>
            <a:r>
              <a:rPr lang="en-US" altLang="zh-CN" sz="1050" dirty="0">
                <a:latin typeface="Courier" pitchFamily="2" charset="0"/>
              </a:rPr>
              <a:t>sphere</a:t>
            </a:r>
            <a:endParaRPr lang="en-US" sz="1050" dirty="0">
              <a:latin typeface="Courier" pitchFamily="2" charset="0"/>
            </a:endParaRPr>
          </a:p>
        </p:txBody>
      </p:sp>
      <p:cxnSp>
        <p:nvCxnSpPr>
          <p:cNvPr id="155" name="Curved Connector 154">
            <a:extLst>
              <a:ext uri="{FF2B5EF4-FFF2-40B4-BE49-F238E27FC236}">
                <a16:creationId xmlns:a16="http://schemas.microsoft.com/office/drawing/2014/main" id="{3CEC4BA8-BC6A-804D-88AF-8B5DCB9A971E}"/>
              </a:ext>
            </a:extLst>
          </p:cNvPr>
          <p:cNvCxnSpPr>
            <a:cxnSpLocks/>
          </p:cNvCxnSpPr>
          <p:nvPr/>
        </p:nvCxnSpPr>
        <p:spPr>
          <a:xfrm flipH="1">
            <a:off x="7276954" y="2252033"/>
            <a:ext cx="399262" cy="2143849"/>
          </a:xfrm>
          <a:prstGeom prst="curvedConnector3">
            <a:avLst>
              <a:gd name="adj1" fmla="val -59745"/>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32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altLang="zh-CN" sz="2820" dirty="0"/>
              <a:t>Content</a:t>
            </a:r>
            <a:endParaRPr sz="282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dirty="0"/>
          </a:p>
          <a:p>
            <a:pPr marL="457200" lvl="0" indent="-368300" algn="l" rtl="0">
              <a:spcBef>
                <a:spcPts val="1200"/>
              </a:spcBef>
              <a:spcAft>
                <a:spcPts val="0"/>
              </a:spcAft>
              <a:buSzPts val="2200"/>
              <a:buChar char="●"/>
            </a:pPr>
            <a:r>
              <a:rPr lang="en-AU" altLang="zh-CN" sz="2200" dirty="0"/>
              <a:t>Introduction</a:t>
            </a:r>
          </a:p>
          <a:p>
            <a:pPr marL="457200" lvl="0" indent="-368300" algn="l" rtl="0">
              <a:spcBef>
                <a:spcPts val="1200"/>
              </a:spcBef>
              <a:spcAft>
                <a:spcPts val="0"/>
              </a:spcAft>
              <a:buSzPts val="2200"/>
              <a:buChar char="●"/>
            </a:pPr>
            <a:r>
              <a:rPr lang="en-AU" sz="2200" dirty="0"/>
              <a:t>Method</a:t>
            </a:r>
          </a:p>
          <a:p>
            <a:pPr marL="457200" lvl="0" indent="-368300" algn="l" rtl="0">
              <a:spcBef>
                <a:spcPts val="1200"/>
              </a:spcBef>
              <a:spcAft>
                <a:spcPts val="0"/>
              </a:spcAft>
              <a:buSzPts val="2200"/>
              <a:buChar char="●"/>
            </a:pPr>
            <a:r>
              <a:rPr lang="en-AU" sz="2200" dirty="0"/>
              <a:t>Experiment</a:t>
            </a:r>
          </a:p>
          <a:p>
            <a:pPr marL="457200" lvl="0" indent="-368300" algn="l" rtl="0">
              <a:spcBef>
                <a:spcPts val="1200"/>
              </a:spcBef>
              <a:spcAft>
                <a:spcPts val="0"/>
              </a:spcAft>
              <a:buSzPts val="2200"/>
              <a:buChar char="●"/>
            </a:pPr>
            <a:r>
              <a:rPr lang="en-AU" sz="2200" dirty="0"/>
              <a:t>Conclusion</a:t>
            </a:r>
          </a:p>
          <a:p>
            <a:pPr marL="457200" lvl="0" indent="-368300" algn="l" rtl="0">
              <a:spcBef>
                <a:spcPts val="1200"/>
              </a:spcBef>
              <a:spcAft>
                <a:spcPts val="0"/>
              </a:spcAft>
              <a:buSzPts val="2200"/>
              <a:buChar char="●"/>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45669B-5E8D-284A-877B-0D3FAB944A91}"/>
              </a:ext>
            </a:extLst>
          </p:cNvPr>
          <p:cNvSpPr/>
          <p:nvPr/>
        </p:nvSpPr>
        <p:spPr>
          <a:xfrm>
            <a:off x="2493442" y="3986717"/>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7F6B5BBC-146C-2F43-A9BD-86C59B1065FF}"/>
              </a:ext>
            </a:extLst>
          </p:cNvPr>
          <p:cNvGrpSpPr/>
          <p:nvPr/>
        </p:nvGrpSpPr>
        <p:grpSpPr>
          <a:xfrm>
            <a:off x="2572271" y="4066511"/>
            <a:ext cx="2511039" cy="525780"/>
            <a:chOff x="4874218" y="4627551"/>
            <a:chExt cx="3348052" cy="943207"/>
          </a:xfrm>
        </p:grpSpPr>
        <p:cxnSp>
          <p:nvCxnSpPr>
            <p:cNvPr id="16" name="Elbow Connector 15">
              <a:extLst>
                <a:ext uri="{FF2B5EF4-FFF2-40B4-BE49-F238E27FC236}">
                  <a16:creationId xmlns:a16="http://schemas.microsoft.com/office/drawing/2014/main" id="{7A77F376-E781-A746-98B5-4E9FAAB1D59A}"/>
                </a:ext>
              </a:extLst>
            </p:cNvPr>
            <p:cNvCxnSpPr>
              <a:cxnSpLocks/>
              <a:stCxn id="17"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F2998F-B8FF-C147-AD65-50A926DDED7F}"/>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8" name="Rectangle 17">
              <a:extLst>
                <a:ext uri="{FF2B5EF4-FFF2-40B4-BE49-F238E27FC236}">
                  <a16:creationId xmlns:a16="http://schemas.microsoft.com/office/drawing/2014/main" id="{34250CEA-BA31-F649-B47C-A0701F760E44}"/>
                </a:ext>
              </a:extLst>
            </p:cNvPr>
            <p:cNvSpPr/>
            <p:nvPr/>
          </p:nvSpPr>
          <p:spPr>
            <a:xfrm>
              <a:off x="5118902" y="4627551"/>
              <a:ext cx="1293960" cy="3727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9" name="Rectangle 18">
              <a:extLst>
                <a:ext uri="{FF2B5EF4-FFF2-40B4-BE49-F238E27FC236}">
                  <a16:creationId xmlns:a16="http://schemas.microsoft.com/office/drawing/2014/main" id="{0E04A08A-9973-144F-A863-4F3EAC4A0E8C}"/>
                </a:ext>
              </a:extLst>
            </p:cNvPr>
            <p:cNvSpPr/>
            <p:nvPr/>
          </p:nvSpPr>
          <p:spPr>
            <a:xfrm>
              <a:off x="6585337" y="4627551"/>
              <a:ext cx="1334494" cy="372717"/>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20" name="Rectangle 19">
              <a:extLst>
                <a:ext uri="{FF2B5EF4-FFF2-40B4-BE49-F238E27FC236}">
                  <a16:creationId xmlns:a16="http://schemas.microsoft.com/office/drawing/2014/main" id="{C3E623D5-7A16-3D46-979A-F523BD6E8C00}"/>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21" name="Rectangle 20">
              <a:extLst>
                <a:ext uri="{FF2B5EF4-FFF2-40B4-BE49-F238E27FC236}">
                  <a16:creationId xmlns:a16="http://schemas.microsoft.com/office/drawing/2014/main" id="{BBE3DCB1-5606-A549-8F6D-C1A52FDBDD85}"/>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26" name="Rectangle 25">
            <a:extLst>
              <a:ext uri="{FF2B5EF4-FFF2-40B4-BE49-F238E27FC236}">
                <a16:creationId xmlns:a16="http://schemas.microsoft.com/office/drawing/2014/main" id="{C7CE7CE9-36D2-5743-BA2D-76FE43850FF0}"/>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pic>
        <p:nvPicPr>
          <p:cNvPr id="34" name="Picture 33">
            <a:extLst>
              <a:ext uri="{FF2B5EF4-FFF2-40B4-BE49-F238E27FC236}">
                <a16:creationId xmlns:a16="http://schemas.microsoft.com/office/drawing/2014/main" id="{F2ABE62F-2F3A-1D4E-BD97-CD9B8D1E79A8}"/>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5" name="Picture 34">
            <a:extLst>
              <a:ext uri="{FF2B5EF4-FFF2-40B4-BE49-F238E27FC236}">
                <a16:creationId xmlns:a16="http://schemas.microsoft.com/office/drawing/2014/main" id="{7D5BC8DF-7CAE-FE46-B694-5B505EAEDEF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36" name="TextBox 35">
            <a:extLst>
              <a:ext uri="{FF2B5EF4-FFF2-40B4-BE49-F238E27FC236}">
                <a16:creationId xmlns:a16="http://schemas.microsoft.com/office/drawing/2014/main" id="{203C4FB9-D7B4-1B45-9F87-4A9B364EB8BA}"/>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37" name="Rectangle 36">
            <a:extLst>
              <a:ext uri="{FF2B5EF4-FFF2-40B4-BE49-F238E27FC236}">
                <a16:creationId xmlns:a16="http://schemas.microsoft.com/office/drawing/2014/main" id="{A2BF0BBC-D75A-DD46-A42E-797248FBE699}"/>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38" name="Picture 37">
            <a:extLst>
              <a:ext uri="{FF2B5EF4-FFF2-40B4-BE49-F238E27FC236}">
                <a16:creationId xmlns:a16="http://schemas.microsoft.com/office/drawing/2014/main" id="{811D0D7F-730C-2649-A4D0-ED76314FB9AC}"/>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39" name="Rectangle 38">
            <a:extLst>
              <a:ext uri="{FF2B5EF4-FFF2-40B4-BE49-F238E27FC236}">
                <a16:creationId xmlns:a16="http://schemas.microsoft.com/office/drawing/2014/main" id="{F29C9F5D-ADF8-4C44-A388-7FBB438CE686}"/>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0" name="TextBox 39">
            <a:extLst>
              <a:ext uri="{FF2B5EF4-FFF2-40B4-BE49-F238E27FC236}">
                <a16:creationId xmlns:a16="http://schemas.microsoft.com/office/drawing/2014/main" id="{D5C2DCBE-221E-A04B-AE62-1422C861268D}"/>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cxnSp>
        <p:nvCxnSpPr>
          <p:cNvPr id="42" name="Straight Connector 41">
            <a:extLst>
              <a:ext uri="{FF2B5EF4-FFF2-40B4-BE49-F238E27FC236}">
                <a16:creationId xmlns:a16="http://schemas.microsoft.com/office/drawing/2014/main" id="{80E26363-E5B6-1A4F-AD2F-E4B8384614C5}"/>
              </a:ext>
            </a:extLst>
          </p:cNvPr>
          <p:cNvCxnSpPr>
            <a:cxnSpLocks/>
          </p:cNvCxnSpPr>
          <p:nvPr/>
        </p:nvCxnSpPr>
        <p:spPr>
          <a:xfrm flipH="1">
            <a:off x="2406071" y="1268016"/>
            <a:ext cx="13298" cy="3875484"/>
          </a:xfrm>
          <a:prstGeom prst="line">
            <a:avLst/>
          </a:prstGeom>
          <a:ln w="25400">
            <a:prstDash val="dash"/>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C4D313C-4EFB-5D47-836F-8E72432AC82A}"/>
              </a:ext>
            </a:extLst>
          </p:cNvPr>
          <p:cNvSpPr/>
          <p:nvPr/>
        </p:nvSpPr>
        <p:spPr>
          <a:xfrm>
            <a:off x="2490454" y="1469493"/>
            <a:ext cx="2232644" cy="1007865"/>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72" name="TextBox 71">
            <a:extLst>
              <a:ext uri="{FF2B5EF4-FFF2-40B4-BE49-F238E27FC236}">
                <a16:creationId xmlns:a16="http://schemas.microsoft.com/office/drawing/2014/main" id="{E465E0DD-2F00-ED48-9C2F-A0E5D0F611CC}"/>
              </a:ext>
            </a:extLst>
          </p:cNvPr>
          <p:cNvSpPr txBox="1"/>
          <p:nvPr/>
        </p:nvSpPr>
        <p:spPr>
          <a:xfrm>
            <a:off x="2563341"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73" name="TextBox 72">
            <a:extLst>
              <a:ext uri="{FF2B5EF4-FFF2-40B4-BE49-F238E27FC236}">
                <a16:creationId xmlns:a16="http://schemas.microsoft.com/office/drawing/2014/main" id="{377CFCEE-BB73-6B47-9CAD-65F272C923DB}"/>
              </a:ext>
            </a:extLst>
          </p:cNvPr>
          <p:cNvSpPr txBox="1"/>
          <p:nvPr/>
        </p:nvSpPr>
        <p:spPr>
          <a:xfrm>
            <a:off x="2562785"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74" name="Picture 73">
            <a:extLst>
              <a:ext uri="{FF2B5EF4-FFF2-40B4-BE49-F238E27FC236}">
                <a16:creationId xmlns:a16="http://schemas.microsoft.com/office/drawing/2014/main" id="{E175DD46-FB45-104F-BAEE-29809F603DF3}"/>
              </a:ext>
            </a:extLst>
          </p:cNvPr>
          <p:cNvPicPr>
            <a:picLocks noChangeAspect="1"/>
          </p:cNvPicPr>
          <p:nvPr/>
        </p:nvPicPr>
        <p:blipFill rotWithShape="1">
          <a:blip r:embed="rId4"/>
          <a:srcRect l="1" t="981" r="49954" b="-1"/>
          <a:stretch/>
        </p:blipFill>
        <p:spPr>
          <a:xfrm>
            <a:off x="3174719" y="2189610"/>
            <a:ext cx="1080974" cy="133677"/>
          </a:xfrm>
          <a:prstGeom prst="rect">
            <a:avLst/>
          </a:prstGeom>
        </p:spPr>
      </p:pic>
      <p:grpSp>
        <p:nvGrpSpPr>
          <p:cNvPr id="75" name="Group 74">
            <a:extLst>
              <a:ext uri="{FF2B5EF4-FFF2-40B4-BE49-F238E27FC236}">
                <a16:creationId xmlns:a16="http://schemas.microsoft.com/office/drawing/2014/main" id="{C7C12BEE-5785-CC45-9CA1-9E22FC97E270}"/>
              </a:ext>
            </a:extLst>
          </p:cNvPr>
          <p:cNvGrpSpPr/>
          <p:nvPr/>
        </p:nvGrpSpPr>
        <p:grpSpPr>
          <a:xfrm>
            <a:off x="2490455" y="2777381"/>
            <a:ext cx="2232643" cy="859590"/>
            <a:chOff x="4984838" y="3703174"/>
            <a:chExt cx="2976857" cy="1146120"/>
          </a:xfrm>
        </p:grpSpPr>
        <p:grpSp>
          <p:nvGrpSpPr>
            <p:cNvPr id="76" name="Group 75">
              <a:extLst>
                <a:ext uri="{FF2B5EF4-FFF2-40B4-BE49-F238E27FC236}">
                  <a16:creationId xmlns:a16="http://schemas.microsoft.com/office/drawing/2014/main" id="{8BC4ED51-6E5D-DB49-B26C-E235F53FBD91}"/>
                </a:ext>
              </a:extLst>
            </p:cNvPr>
            <p:cNvGrpSpPr/>
            <p:nvPr/>
          </p:nvGrpSpPr>
          <p:grpSpPr>
            <a:xfrm>
              <a:off x="4984838" y="3703174"/>
              <a:ext cx="2976857" cy="1146120"/>
              <a:chOff x="4984838" y="3703174"/>
              <a:chExt cx="2976857" cy="1146120"/>
            </a:xfrm>
          </p:grpSpPr>
          <p:sp>
            <p:nvSpPr>
              <p:cNvPr id="79" name="Rectangle 78">
                <a:extLst>
                  <a:ext uri="{FF2B5EF4-FFF2-40B4-BE49-F238E27FC236}">
                    <a16:creationId xmlns:a16="http://schemas.microsoft.com/office/drawing/2014/main" id="{80569F34-745F-6C4D-B7A2-34E1732BA203}"/>
                  </a:ext>
                </a:extLst>
              </p:cNvPr>
              <p:cNvSpPr/>
              <p:nvPr/>
            </p:nvSpPr>
            <p:spPr>
              <a:xfrm>
                <a:off x="4984838" y="3703174"/>
                <a:ext cx="2976857" cy="114612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80" name="TextBox 79">
                <a:extLst>
                  <a:ext uri="{FF2B5EF4-FFF2-40B4-BE49-F238E27FC236}">
                    <a16:creationId xmlns:a16="http://schemas.microsoft.com/office/drawing/2014/main" id="{47810B41-4D7B-044D-B70C-06AFD6816FB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77" name="TextBox 76">
              <a:extLst>
                <a:ext uri="{FF2B5EF4-FFF2-40B4-BE49-F238E27FC236}">
                  <a16:creationId xmlns:a16="http://schemas.microsoft.com/office/drawing/2014/main" id="{61F98623-F870-234C-A84A-F0B41683FF93}"/>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78" name="Picture 77">
              <a:extLst>
                <a:ext uri="{FF2B5EF4-FFF2-40B4-BE49-F238E27FC236}">
                  <a16:creationId xmlns:a16="http://schemas.microsoft.com/office/drawing/2014/main" id="{526A863F-9620-144B-B0C5-A9E751C960BC}"/>
                </a:ext>
              </a:extLst>
            </p:cNvPr>
            <p:cNvPicPr>
              <a:picLocks noChangeAspect="1"/>
            </p:cNvPicPr>
            <p:nvPr/>
          </p:nvPicPr>
          <p:blipFill>
            <a:blip r:embed="rId5">
              <a:duotone>
                <a:schemeClr val="accent4">
                  <a:shade val="45000"/>
                  <a:satMod val="135000"/>
                </a:schemeClr>
                <a:prstClr val="white"/>
              </a:duotone>
            </a:blip>
            <a:stretch>
              <a:fillRect/>
            </a:stretch>
          </p:blipFill>
          <p:spPr>
            <a:xfrm>
              <a:off x="5897191" y="4159396"/>
              <a:ext cx="1440000" cy="180000"/>
            </a:xfrm>
            <a:prstGeom prst="rect">
              <a:avLst/>
            </a:prstGeom>
          </p:spPr>
        </p:pic>
      </p:grpSp>
      <p:sp>
        <p:nvSpPr>
          <p:cNvPr id="81" name="TextBox 80">
            <a:extLst>
              <a:ext uri="{FF2B5EF4-FFF2-40B4-BE49-F238E27FC236}">
                <a16:creationId xmlns:a16="http://schemas.microsoft.com/office/drawing/2014/main" id="{21CBE0AA-1A05-7145-A71B-339EF2118B1F}"/>
              </a:ext>
            </a:extLst>
          </p:cNvPr>
          <p:cNvSpPr txBox="1"/>
          <p:nvPr/>
        </p:nvSpPr>
        <p:spPr>
          <a:xfrm>
            <a:off x="2543368"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pic>
        <p:nvPicPr>
          <p:cNvPr id="82" name="Picture 81">
            <a:extLst>
              <a:ext uri="{FF2B5EF4-FFF2-40B4-BE49-F238E27FC236}">
                <a16:creationId xmlns:a16="http://schemas.microsoft.com/office/drawing/2014/main" id="{F912D28B-F6FD-454B-94DD-0E582818B485}"/>
              </a:ext>
            </a:extLst>
          </p:cNvPr>
          <p:cNvPicPr>
            <a:picLocks noChangeAspect="1"/>
          </p:cNvPicPr>
          <p:nvPr/>
        </p:nvPicPr>
        <p:blipFill rotWithShape="1">
          <a:blip r:embed="rId6"/>
          <a:srcRect t="1238" r="50050" b="-1768"/>
          <a:stretch/>
        </p:blipFill>
        <p:spPr>
          <a:xfrm>
            <a:off x="3174719" y="1910298"/>
            <a:ext cx="1078919" cy="135715"/>
          </a:xfrm>
          <a:prstGeom prst="rect">
            <a:avLst/>
          </a:prstGeom>
        </p:spPr>
      </p:pic>
      <p:sp>
        <p:nvSpPr>
          <p:cNvPr id="83" name="Rectangle 82">
            <a:extLst>
              <a:ext uri="{FF2B5EF4-FFF2-40B4-BE49-F238E27FC236}">
                <a16:creationId xmlns:a16="http://schemas.microsoft.com/office/drawing/2014/main" id="{15993437-85B0-6949-AE0D-C51195514E2F}"/>
              </a:ext>
            </a:extLst>
          </p:cNvPr>
          <p:cNvSpPr/>
          <p:nvPr/>
        </p:nvSpPr>
        <p:spPr>
          <a:xfrm>
            <a:off x="2563110"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43" name="Rectangle 42">
            <a:extLst>
              <a:ext uri="{FF2B5EF4-FFF2-40B4-BE49-F238E27FC236}">
                <a16:creationId xmlns:a16="http://schemas.microsoft.com/office/drawing/2014/main" id="{6C254170-7A4D-8D4C-8C28-B20936255594}"/>
              </a:ext>
            </a:extLst>
          </p:cNvPr>
          <p:cNvSpPr/>
          <p:nvPr/>
        </p:nvSpPr>
        <p:spPr>
          <a:xfrm>
            <a:off x="5314950" y="1268017"/>
            <a:ext cx="3434101" cy="120934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8" name="TextBox 107">
            <a:extLst>
              <a:ext uri="{FF2B5EF4-FFF2-40B4-BE49-F238E27FC236}">
                <a16:creationId xmlns:a16="http://schemas.microsoft.com/office/drawing/2014/main" id="{637BF4B0-8175-7044-BFC7-B5BD2F39FC47}"/>
              </a:ext>
            </a:extLst>
          </p:cNvPr>
          <p:cNvSpPr txBox="1"/>
          <p:nvPr/>
        </p:nvSpPr>
        <p:spPr>
          <a:xfrm>
            <a:off x="5314950" y="1249897"/>
            <a:ext cx="2831224" cy="323165"/>
          </a:xfrm>
          <a:prstGeom prst="rect">
            <a:avLst/>
          </a:prstGeom>
          <a:noFill/>
        </p:spPr>
        <p:txBody>
          <a:bodyPr wrap="none" rtlCol="0">
            <a:spAutoFit/>
          </a:bodyPr>
          <a:lstStyle/>
          <a:p>
            <a:r>
              <a:rPr lang="en-US" altLang="zh-CN" sz="1500" dirty="0"/>
              <a:t>General</a:t>
            </a:r>
            <a:r>
              <a:rPr lang="zh-CN" altLang="en-US" sz="1500" dirty="0"/>
              <a:t> </a:t>
            </a:r>
            <a:r>
              <a:rPr lang="en-US" altLang="zh-CN" sz="1500" dirty="0"/>
              <a:t>Representation</a:t>
            </a:r>
            <a:r>
              <a:rPr lang="zh-CN" altLang="en-US" sz="1500" dirty="0"/>
              <a:t> </a:t>
            </a:r>
            <a:r>
              <a:rPr lang="en-US" altLang="zh-CN" sz="1500" dirty="0"/>
              <a:t>Space</a:t>
            </a:r>
            <a:endParaRPr lang="en-US" sz="1500" dirty="0"/>
          </a:p>
        </p:txBody>
      </p:sp>
      <p:sp>
        <p:nvSpPr>
          <p:cNvPr id="110" name="Oval 109">
            <a:extLst>
              <a:ext uri="{FF2B5EF4-FFF2-40B4-BE49-F238E27FC236}">
                <a16:creationId xmlns:a16="http://schemas.microsoft.com/office/drawing/2014/main" id="{49E01844-A499-1A4A-9F6A-CEF14DDE5836}"/>
              </a:ext>
            </a:extLst>
          </p:cNvPr>
          <p:cNvSpPr/>
          <p:nvPr/>
        </p:nvSpPr>
        <p:spPr>
          <a:xfrm>
            <a:off x="6491186" y="1925423"/>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85" name="Title 1">
            <a:extLst>
              <a:ext uri="{FF2B5EF4-FFF2-40B4-BE49-F238E27FC236}">
                <a16:creationId xmlns:a16="http://schemas.microsoft.com/office/drawing/2014/main" id="{A2D69558-AFCA-C84C-AC73-45CBBCB9D341}"/>
              </a:ext>
            </a:extLst>
          </p:cNvPr>
          <p:cNvSpPr>
            <a:spLocks noGrp="1"/>
          </p:cNvSpPr>
          <p:nvPr>
            <p:ph type="title"/>
          </p:nvPr>
        </p:nvSpPr>
        <p:spPr>
          <a:xfrm>
            <a:off x="628650" y="273844"/>
            <a:ext cx="7886700" cy="994172"/>
          </a:xfrm>
        </p:spPr>
        <p:txBody>
          <a:bodyPr/>
          <a:lstStyle/>
          <a:p>
            <a:r>
              <a:rPr lang="en-US" dirty="0"/>
              <a:t>Neuro-Symbolic Reasoning</a:t>
            </a:r>
          </a:p>
        </p:txBody>
      </p:sp>
      <p:cxnSp>
        <p:nvCxnSpPr>
          <p:cNvPr id="191" name="Straight Arrow Connector 190">
            <a:extLst>
              <a:ext uri="{FF2B5EF4-FFF2-40B4-BE49-F238E27FC236}">
                <a16:creationId xmlns:a16="http://schemas.microsoft.com/office/drawing/2014/main" id="{3D956B8F-A127-3342-81C4-725348D6B7B4}"/>
              </a:ext>
            </a:extLst>
          </p:cNvPr>
          <p:cNvCxnSpPr>
            <a:stCxn id="82" idx="3"/>
            <a:endCxn id="110" idx="2"/>
          </p:cNvCxnSpPr>
          <p:nvPr/>
        </p:nvCxnSpPr>
        <p:spPr>
          <a:xfrm>
            <a:off x="4253638" y="1978155"/>
            <a:ext cx="2237549" cy="126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D3697B1-7B98-F74C-B532-32EEA05ECE74}"/>
              </a:ext>
            </a:extLst>
          </p:cNvPr>
          <p:cNvSpPr txBox="1"/>
          <p:nvPr/>
        </p:nvSpPr>
        <p:spPr>
          <a:xfrm>
            <a:off x="6312088" y="1484509"/>
            <a:ext cx="574196"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pic>
        <p:nvPicPr>
          <p:cNvPr id="197" name="Picture 196">
            <a:extLst>
              <a:ext uri="{FF2B5EF4-FFF2-40B4-BE49-F238E27FC236}">
                <a16:creationId xmlns:a16="http://schemas.microsoft.com/office/drawing/2014/main" id="{65EEEFB8-635B-4B4C-91A4-45114493B40C}"/>
              </a:ext>
            </a:extLst>
          </p:cNvPr>
          <p:cNvPicPr>
            <a:picLocks noChangeAspect="1"/>
          </p:cNvPicPr>
          <p:nvPr/>
        </p:nvPicPr>
        <p:blipFill rotWithShape="1">
          <a:blip r:embed="rId6"/>
          <a:srcRect t="1238" r="50050" b="-1768"/>
          <a:stretch/>
        </p:blipFill>
        <p:spPr>
          <a:xfrm>
            <a:off x="6005727" y="1746091"/>
            <a:ext cx="1078919" cy="135715"/>
          </a:xfrm>
          <a:prstGeom prst="rect">
            <a:avLst/>
          </a:prstGeom>
        </p:spPr>
      </p:pic>
      <p:sp>
        <p:nvSpPr>
          <p:cNvPr id="102" name="Oval 101">
            <a:extLst>
              <a:ext uri="{FF2B5EF4-FFF2-40B4-BE49-F238E27FC236}">
                <a16:creationId xmlns:a16="http://schemas.microsoft.com/office/drawing/2014/main" id="{EAC1D31D-7AEA-3B44-B242-DE33FA51DEDE}"/>
              </a:ext>
            </a:extLst>
          </p:cNvPr>
          <p:cNvSpPr/>
          <p:nvPr/>
        </p:nvSpPr>
        <p:spPr>
          <a:xfrm>
            <a:off x="7568216" y="219803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cxnSp>
        <p:nvCxnSpPr>
          <p:cNvPr id="104" name="Straight Arrow Connector 103">
            <a:extLst>
              <a:ext uri="{FF2B5EF4-FFF2-40B4-BE49-F238E27FC236}">
                <a16:creationId xmlns:a16="http://schemas.microsoft.com/office/drawing/2014/main" id="{01054235-D591-DD4A-90CB-C156A85B27BE}"/>
              </a:ext>
            </a:extLst>
          </p:cNvPr>
          <p:cNvCxnSpPr>
            <a:cxnSpLocks/>
            <a:endCxn id="102" idx="2"/>
          </p:cNvCxnSpPr>
          <p:nvPr/>
        </p:nvCxnSpPr>
        <p:spPr>
          <a:xfrm flipV="1">
            <a:off x="4255693" y="2252033"/>
            <a:ext cx="3312523" cy="4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F4852EB6-CD1C-0346-A96F-F30AD370E097}"/>
              </a:ext>
            </a:extLst>
          </p:cNvPr>
          <p:cNvPicPr>
            <a:picLocks noChangeAspect="1"/>
          </p:cNvPicPr>
          <p:nvPr/>
        </p:nvPicPr>
        <p:blipFill rotWithShape="1">
          <a:blip r:embed="rId4"/>
          <a:srcRect l="1" t="981" r="49954" b="-1"/>
          <a:stretch/>
        </p:blipFill>
        <p:spPr>
          <a:xfrm>
            <a:off x="7082248" y="2036201"/>
            <a:ext cx="1080974" cy="133677"/>
          </a:xfrm>
          <a:prstGeom prst="rect">
            <a:avLst/>
          </a:prstGeom>
        </p:spPr>
      </p:pic>
      <p:sp>
        <p:nvSpPr>
          <p:cNvPr id="111" name="TextBox 110">
            <a:extLst>
              <a:ext uri="{FF2B5EF4-FFF2-40B4-BE49-F238E27FC236}">
                <a16:creationId xmlns:a16="http://schemas.microsoft.com/office/drawing/2014/main" id="{3CB5306D-9318-A140-8D92-13C40E4A6EB5}"/>
              </a:ext>
            </a:extLst>
          </p:cNvPr>
          <p:cNvSpPr txBox="1"/>
          <p:nvPr/>
        </p:nvSpPr>
        <p:spPr>
          <a:xfrm>
            <a:off x="7376367" y="1749493"/>
            <a:ext cx="554960" cy="300082"/>
          </a:xfrm>
          <a:prstGeom prst="rect">
            <a:avLst/>
          </a:prstGeom>
          <a:noFill/>
        </p:spPr>
        <p:txBody>
          <a:bodyPr wrap="none" rtlCol="0">
            <a:spAutoFit/>
          </a:bodyPr>
          <a:lstStyle/>
          <a:p>
            <a:pPr algn="ct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endParaRPr lang="en-US" altLang="zh-CN" sz="135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DBBB6043-7F0D-EA4D-991E-8F4A0B8BFEE5}"/>
              </a:ext>
            </a:extLst>
          </p:cNvPr>
          <p:cNvSpPr/>
          <p:nvPr/>
        </p:nvSpPr>
        <p:spPr>
          <a:xfrm>
            <a:off x="5314950" y="3986717"/>
            <a:ext cx="3434101" cy="1010775"/>
          </a:xfrm>
          <a:prstGeom prst="rect">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07" name="TextBox 106">
            <a:extLst>
              <a:ext uri="{FF2B5EF4-FFF2-40B4-BE49-F238E27FC236}">
                <a16:creationId xmlns:a16="http://schemas.microsoft.com/office/drawing/2014/main" id="{AEFEDA70-AE82-F64C-8EE1-263CD2F5062A}"/>
              </a:ext>
            </a:extLst>
          </p:cNvPr>
          <p:cNvSpPr txBox="1"/>
          <p:nvPr/>
        </p:nvSpPr>
        <p:spPr>
          <a:xfrm>
            <a:off x="5315998" y="3986718"/>
            <a:ext cx="1342034" cy="323165"/>
          </a:xfrm>
          <a:prstGeom prst="rect">
            <a:avLst/>
          </a:prstGeom>
          <a:noFill/>
        </p:spPr>
        <p:txBody>
          <a:bodyPr wrap="none" rtlCol="0">
            <a:spAutoFit/>
          </a:bodyPr>
          <a:lstStyle/>
          <a:p>
            <a:r>
              <a:rPr lang="en-US" altLang="zh-CN" sz="1500" dirty="0"/>
              <a:t>Shape</a:t>
            </a:r>
            <a:r>
              <a:rPr lang="zh-CN" altLang="en-US" sz="1500" dirty="0"/>
              <a:t> </a:t>
            </a:r>
            <a:r>
              <a:rPr lang="en-US" altLang="zh-CN" sz="1500" dirty="0"/>
              <a:t>Space</a:t>
            </a:r>
            <a:endParaRPr lang="en-US" sz="1500" dirty="0"/>
          </a:p>
        </p:txBody>
      </p:sp>
      <p:sp>
        <p:nvSpPr>
          <p:cNvPr id="169" name="Oval 168">
            <a:extLst>
              <a:ext uri="{FF2B5EF4-FFF2-40B4-BE49-F238E27FC236}">
                <a16:creationId xmlns:a16="http://schemas.microsoft.com/office/drawing/2014/main" id="{FBA517A0-F751-4F4E-94A5-4534B9DC03C0}"/>
              </a:ext>
            </a:extLst>
          </p:cNvPr>
          <p:cNvSpPr/>
          <p:nvPr/>
        </p:nvSpPr>
        <p:spPr>
          <a:xfrm>
            <a:off x="7168954" y="4357996"/>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98" name="TextBox 197">
            <a:extLst>
              <a:ext uri="{FF2B5EF4-FFF2-40B4-BE49-F238E27FC236}">
                <a16:creationId xmlns:a16="http://schemas.microsoft.com/office/drawing/2014/main" id="{3C285186-96A5-154E-A17B-43C677948AD4}"/>
              </a:ext>
            </a:extLst>
          </p:cNvPr>
          <p:cNvSpPr txBox="1"/>
          <p:nvPr/>
        </p:nvSpPr>
        <p:spPr>
          <a:xfrm>
            <a:off x="6786972" y="4479533"/>
            <a:ext cx="1093569" cy="300082"/>
          </a:xfrm>
          <a:prstGeom prst="rect">
            <a:avLst/>
          </a:prstGeom>
          <a:noFill/>
        </p:spPr>
        <p:txBody>
          <a:bodyPr wrap="none" rtlCol="0">
            <a:spAutoFit/>
          </a:bodyPr>
          <a:lstStyle/>
          <a:p>
            <a:r>
              <a:rPr lang="en-US" altLang="zh-CN" sz="1350" dirty="0">
                <a:latin typeface="Times New Roman" panose="02020603050405020304" pitchFamily="18" charset="0"/>
                <a:cs typeface="Times New Roman" panose="02020603050405020304" pitchFamily="18" charset="0"/>
              </a:rPr>
              <a:t>Shape(</a:t>
            </a:r>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r>
              <a:rPr lang="en-US" altLang="zh-CN" sz="1350" dirty="0">
                <a:latin typeface="Times New Roman" panose="02020603050405020304" pitchFamily="18" charset="0"/>
                <a:cs typeface="Times New Roman" panose="02020603050405020304" pitchFamily="18" charset="0"/>
              </a:rPr>
              <a:t>)</a:t>
            </a:r>
          </a:p>
        </p:txBody>
      </p:sp>
      <p:pic>
        <p:nvPicPr>
          <p:cNvPr id="56" name="Picture 55">
            <a:extLst>
              <a:ext uri="{FF2B5EF4-FFF2-40B4-BE49-F238E27FC236}">
                <a16:creationId xmlns:a16="http://schemas.microsoft.com/office/drawing/2014/main" id="{400ABA4A-8DA6-994D-80F9-50B4B0925012}"/>
              </a:ext>
            </a:extLst>
          </p:cNvPr>
          <p:cNvPicPr>
            <a:picLocks noChangeAspect="1"/>
          </p:cNvPicPr>
          <p:nvPr/>
        </p:nvPicPr>
        <p:blipFill>
          <a:blip r:embed="rId7">
            <a:duotone>
              <a:schemeClr val="accent5">
                <a:shade val="45000"/>
                <a:satMod val="135000"/>
              </a:schemeClr>
              <a:prstClr val="white"/>
            </a:duotone>
          </a:blip>
          <a:stretch>
            <a:fillRect/>
          </a:stretch>
        </p:blipFill>
        <p:spPr>
          <a:xfrm>
            <a:off x="6773610" y="4741622"/>
            <a:ext cx="1080000" cy="135000"/>
          </a:xfrm>
          <a:prstGeom prst="rect">
            <a:avLst/>
          </a:prstGeom>
        </p:spPr>
      </p:pic>
      <p:grpSp>
        <p:nvGrpSpPr>
          <p:cNvPr id="2" name="Group 1">
            <a:extLst>
              <a:ext uri="{FF2B5EF4-FFF2-40B4-BE49-F238E27FC236}">
                <a16:creationId xmlns:a16="http://schemas.microsoft.com/office/drawing/2014/main" id="{DC722BE7-EEEC-D748-8836-696C85A4EA10}"/>
              </a:ext>
            </a:extLst>
          </p:cNvPr>
          <p:cNvGrpSpPr/>
          <p:nvPr/>
        </p:nvGrpSpPr>
        <p:grpSpPr>
          <a:xfrm>
            <a:off x="5321123" y="2544895"/>
            <a:ext cx="2354400" cy="911645"/>
            <a:chOff x="7102983" y="3421495"/>
            <a:chExt cx="3139200" cy="1215526"/>
          </a:xfrm>
        </p:grpSpPr>
        <p:sp>
          <p:nvSpPr>
            <p:cNvPr id="144" name="Rectangle 143">
              <a:extLst>
                <a:ext uri="{FF2B5EF4-FFF2-40B4-BE49-F238E27FC236}">
                  <a16:creationId xmlns:a16="http://schemas.microsoft.com/office/drawing/2014/main" id="{59CBB381-3715-7245-8C7C-25914A6B1D4D}"/>
                </a:ext>
              </a:extLst>
            </p:cNvPr>
            <p:cNvSpPr/>
            <p:nvPr/>
          </p:nvSpPr>
          <p:spPr>
            <a:xfrm>
              <a:off x="7102983" y="3431021"/>
              <a:ext cx="3139200" cy="1206000"/>
            </a:xfrm>
            <a:prstGeom prst="rect">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solidFill>
                  <a:srgbClr val="C00000"/>
                </a:solidFill>
              </a:endParaRPr>
            </a:p>
          </p:txBody>
        </p:sp>
        <p:sp>
          <p:nvSpPr>
            <p:cNvPr id="146" name="TextBox 145">
              <a:extLst>
                <a:ext uri="{FF2B5EF4-FFF2-40B4-BE49-F238E27FC236}">
                  <a16:creationId xmlns:a16="http://schemas.microsoft.com/office/drawing/2014/main" id="{DA501B92-387F-4942-8380-8B4E1EA4BFC1}"/>
                </a:ext>
              </a:extLst>
            </p:cNvPr>
            <p:cNvSpPr txBox="1"/>
            <p:nvPr/>
          </p:nvSpPr>
          <p:spPr>
            <a:xfrm>
              <a:off x="7175050" y="3773052"/>
              <a:ext cx="1169551"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sphere</a:t>
              </a:r>
            </a:p>
          </p:txBody>
        </p:sp>
        <p:sp>
          <p:nvSpPr>
            <p:cNvPr id="139" name="TextBox 138">
              <a:extLst>
                <a:ext uri="{FF2B5EF4-FFF2-40B4-BE49-F238E27FC236}">
                  <a16:creationId xmlns:a16="http://schemas.microsoft.com/office/drawing/2014/main" id="{53AF349B-49C8-2445-936C-B7E65F0039C3}"/>
                </a:ext>
              </a:extLst>
            </p:cNvPr>
            <p:cNvSpPr txBox="1"/>
            <p:nvPr/>
          </p:nvSpPr>
          <p:spPr>
            <a:xfrm>
              <a:off x="7175050" y="3421495"/>
              <a:ext cx="861775"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cube</a:t>
              </a:r>
            </a:p>
          </p:txBody>
        </p:sp>
        <p:pic>
          <p:nvPicPr>
            <p:cNvPr id="140" name="Picture 139">
              <a:extLst>
                <a:ext uri="{FF2B5EF4-FFF2-40B4-BE49-F238E27FC236}">
                  <a16:creationId xmlns:a16="http://schemas.microsoft.com/office/drawing/2014/main" id="{692CEB7F-9663-344A-97F5-4A91CC90F56F}"/>
                </a:ext>
              </a:extLst>
            </p:cNvPr>
            <p:cNvPicPr>
              <a:picLocks noChangeAspect="1"/>
            </p:cNvPicPr>
            <p:nvPr/>
          </p:nvPicPr>
          <p:blipFill>
            <a:blip r:embed="rId8">
              <a:duotone>
                <a:schemeClr val="accent5">
                  <a:shade val="45000"/>
                  <a:satMod val="135000"/>
                </a:schemeClr>
                <a:prstClr val="white"/>
              </a:duotone>
            </a:blip>
            <a:stretch>
              <a:fillRect/>
            </a:stretch>
          </p:blipFill>
          <p:spPr>
            <a:xfrm>
              <a:off x="8543587" y="3554775"/>
              <a:ext cx="1386802" cy="173350"/>
            </a:xfrm>
            <a:prstGeom prst="rect">
              <a:avLst/>
            </a:prstGeom>
          </p:spPr>
        </p:pic>
        <p:pic>
          <p:nvPicPr>
            <p:cNvPr id="141" name="Picture 140">
              <a:extLst>
                <a:ext uri="{FF2B5EF4-FFF2-40B4-BE49-F238E27FC236}">
                  <a16:creationId xmlns:a16="http://schemas.microsoft.com/office/drawing/2014/main" id="{50FCD15F-895D-A640-8207-3F1D10DDAF04}"/>
                </a:ext>
              </a:extLst>
            </p:cNvPr>
            <p:cNvPicPr>
              <a:picLocks noChangeAspect="1"/>
            </p:cNvPicPr>
            <p:nvPr/>
          </p:nvPicPr>
          <p:blipFill>
            <a:blip r:embed="rId7">
              <a:duotone>
                <a:schemeClr val="accent5">
                  <a:shade val="45000"/>
                  <a:satMod val="135000"/>
                </a:schemeClr>
                <a:prstClr val="white"/>
              </a:duotone>
            </a:blip>
            <a:stretch>
              <a:fillRect/>
            </a:stretch>
          </p:blipFill>
          <p:spPr>
            <a:xfrm>
              <a:off x="8536424" y="3892279"/>
              <a:ext cx="1386802" cy="173350"/>
            </a:xfrm>
            <a:prstGeom prst="rect">
              <a:avLst/>
            </a:prstGeom>
          </p:spPr>
        </p:pic>
        <p:pic>
          <p:nvPicPr>
            <p:cNvPr id="142" name="Picture 141">
              <a:extLst>
                <a:ext uri="{FF2B5EF4-FFF2-40B4-BE49-F238E27FC236}">
                  <a16:creationId xmlns:a16="http://schemas.microsoft.com/office/drawing/2014/main" id="{A0486AA0-99BA-CC48-8D60-58DD1756DAEF}"/>
                </a:ext>
              </a:extLst>
            </p:cNvPr>
            <p:cNvPicPr>
              <a:picLocks noChangeAspect="1"/>
            </p:cNvPicPr>
            <p:nvPr/>
          </p:nvPicPr>
          <p:blipFill>
            <a:blip r:embed="rId9">
              <a:duotone>
                <a:schemeClr val="accent5">
                  <a:shade val="45000"/>
                  <a:satMod val="135000"/>
                </a:schemeClr>
                <a:prstClr val="white"/>
              </a:duotone>
            </a:blip>
            <a:stretch>
              <a:fillRect/>
            </a:stretch>
          </p:blipFill>
          <p:spPr>
            <a:xfrm>
              <a:off x="8536424" y="4225195"/>
              <a:ext cx="1386802" cy="173350"/>
            </a:xfrm>
            <a:prstGeom prst="rect">
              <a:avLst/>
            </a:prstGeom>
          </p:spPr>
        </p:pic>
        <p:sp>
          <p:nvSpPr>
            <p:cNvPr id="143" name="TextBox 142">
              <a:extLst>
                <a:ext uri="{FF2B5EF4-FFF2-40B4-BE49-F238E27FC236}">
                  <a16:creationId xmlns:a16="http://schemas.microsoft.com/office/drawing/2014/main" id="{E0C75F07-209C-D043-9568-12E446B99CE4}"/>
                </a:ext>
              </a:extLst>
            </p:cNvPr>
            <p:cNvSpPr txBox="1"/>
            <p:nvPr/>
          </p:nvSpPr>
          <p:spPr>
            <a:xfrm>
              <a:off x="7175050" y="4126091"/>
              <a:ext cx="1477328" cy="469358"/>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cylinder</a:t>
              </a:r>
            </a:p>
          </p:txBody>
        </p:sp>
      </p:grpSp>
      <p:sp>
        <p:nvSpPr>
          <p:cNvPr id="147" name="Oval 146">
            <a:extLst>
              <a:ext uri="{FF2B5EF4-FFF2-40B4-BE49-F238E27FC236}">
                <a16:creationId xmlns:a16="http://schemas.microsoft.com/office/drawing/2014/main" id="{7F0B8176-9E84-064D-9089-8FA40C60F592}"/>
              </a:ext>
            </a:extLst>
          </p:cNvPr>
          <p:cNvSpPr/>
          <p:nvPr/>
        </p:nvSpPr>
        <p:spPr>
          <a:xfrm>
            <a:off x="5885567" y="4617582"/>
            <a:ext cx="108000" cy="1080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49" name="Oval 148">
            <a:extLst>
              <a:ext uri="{FF2B5EF4-FFF2-40B4-BE49-F238E27FC236}">
                <a16:creationId xmlns:a16="http://schemas.microsoft.com/office/drawing/2014/main" id="{949EEEA4-059E-0041-9277-B6C82E3A4CE2}"/>
              </a:ext>
            </a:extLst>
          </p:cNvPr>
          <p:cNvSpPr/>
          <p:nvPr/>
        </p:nvSpPr>
        <p:spPr>
          <a:xfrm>
            <a:off x="6862255" y="4357996"/>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151" name="Oval 150">
            <a:extLst>
              <a:ext uri="{FF2B5EF4-FFF2-40B4-BE49-F238E27FC236}">
                <a16:creationId xmlns:a16="http://schemas.microsoft.com/office/drawing/2014/main" id="{C79C7A61-6D5E-F846-81E6-A288E7BC9562}"/>
              </a:ext>
            </a:extLst>
          </p:cNvPr>
          <p:cNvSpPr/>
          <p:nvPr/>
        </p:nvSpPr>
        <p:spPr>
          <a:xfrm>
            <a:off x="8247330" y="4547930"/>
            <a:ext cx="108000" cy="108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CMU Bright Roman" panose="02000603000000000000" pitchFamily="2" charset="0"/>
              <a:ea typeface="CMU Bright Roman" panose="02000603000000000000" pitchFamily="2" charset="0"/>
              <a:cs typeface="CMU Bright Roman" panose="02000603000000000000" pitchFamily="2" charset="0"/>
            </a:endParaRPr>
          </a:p>
        </p:txBody>
      </p:sp>
      <p:sp>
        <p:nvSpPr>
          <p:cNvPr id="33" name="TextBox 32">
            <a:extLst>
              <a:ext uri="{FF2B5EF4-FFF2-40B4-BE49-F238E27FC236}">
                <a16:creationId xmlns:a16="http://schemas.microsoft.com/office/drawing/2014/main" id="{95D8A07F-B1E3-584A-9D20-A754A10FB218}"/>
              </a:ext>
            </a:extLst>
          </p:cNvPr>
          <p:cNvSpPr txBox="1"/>
          <p:nvPr/>
        </p:nvSpPr>
        <p:spPr>
          <a:xfrm>
            <a:off x="5361345" y="4532123"/>
            <a:ext cx="570617" cy="253916"/>
          </a:xfrm>
          <a:prstGeom prst="rect">
            <a:avLst/>
          </a:prstGeom>
          <a:noFill/>
        </p:spPr>
        <p:txBody>
          <a:bodyPr wrap="square" rtlCol="0">
            <a:spAutoFit/>
          </a:bodyPr>
          <a:lstStyle/>
          <a:p>
            <a:r>
              <a:rPr lang="en-US" altLang="zh-CN" sz="1050" dirty="0">
                <a:latin typeface="Courier" pitchFamily="2" charset="0"/>
              </a:rPr>
              <a:t>cube</a:t>
            </a:r>
            <a:endParaRPr lang="en-US" sz="1050" dirty="0">
              <a:latin typeface="Courier" pitchFamily="2" charset="0"/>
            </a:endParaRPr>
          </a:p>
        </p:txBody>
      </p:sp>
      <p:sp>
        <p:nvSpPr>
          <p:cNvPr id="153" name="TextBox 152">
            <a:extLst>
              <a:ext uri="{FF2B5EF4-FFF2-40B4-BE49-F238E27FC236}">
                <a16:creationId xmlns:a16="http://schemas.microsoft.com/office/drawing/2014/main" id="{4A33AA7E-E6B2-E846-9A66-A530868EDC36}"/>
              </a:ext>
            </a:extLst>
          </p:cNvPr>
          <p:cNvSpPr txBox="1"/>
          <p:nvPr/>
        </p:nvSpPr>
        <p:spPr>
          <a:xfrm>
            <a:off x="7829824" y="4642039"/>
            <a:ext cx="1048076" cy="253916"/>
          </a:xfrm>
          <a:prstGeom prst="rect">
            <a:avLst/>
          </a:prstGeom>
          <a:noFill/>
        </p:spPr>
        <p:txBody>
          <a:bodyPr wrap="square" rtlCol="0">
            <a:spAutoFit/>
          </a:bodyPr>
          <a:lstStyle/>
          <a:p>
            <a:r>
              <a:rPr lang="en-US" altLang="zh-CN" sz="1050" dirty="0">
                <a:latin typeface="Courier" pitchFamily="2" charset="0"/>
              </a:rPr>
              <a:t>cylinder</a:t>
            </a:r>
            <a:endParaRPr lang="en-US" sz="1050" dirty="0">
              <a:latin typeface="Courier" pitchFamily="2" charset="0"/>
            </a:endParaRPr>
          </a:p>
        </p:txBody>
      </p:sp>
      <p:cxnSp>
        <p:nvCxnSpPr>
          <p:cNvPr id="4" name="Curved Connector 3">
            <a:extLst>
              <a:ext uri="{FF2B5EF4-FFF2-40B4-BE49-F238E27FC236}">
                <a16:creationId xmlns:a16="http://schemas.microsoft.com/office/drawing/2014/main" id="{9B53D02B-1021-A749-B3DF-170890361299}"/>
              </a:ext>
            </a:extLst>
          </p:cNvPr>
          <p:cNvCxnSpPr>
            <a:cxnSpLocks/>
            <a:stCxn id="151" idx="0"/>
            <a:endCxn id="169" idx="0"/>
          </p:cNvCxnSpPr>
          <p:nvPr/>
        </p:nvCxnSpPr>
        <p:spPr>
          <a:xfrm rot="16200000" flipV="1">
            <a:off x="7667176" y="3913775"/>
            <a:ext cx="189934" cy="1078376"/>
          </a:xfrm>
          <a:prstGeom prst="curvedConnector3">
            <a:avLst>
              <a:gd name="adj1" fmla="val 190268"/>
            </a:avLst>
          </a:prstGeom>
          <a:ln w="25400">
            <a:solidFill>
              <a:schemeClr val="tx1">
                <a:lumMod val="50000"/>
                <a:lumOff val="50000"/>
              </a:schemeClr>
            </a:solidFill>
            <a:prstDash val="dash"/>
            <a:headEnd type="triangle"/>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6FD3659-481D-EA44-885D-334648A7D701}"/>
              </a:ext>
            </a:extLst>
          </p:cNvPr>
          <p:cNvSpPr txBox="1"/>
          <p:nvPr/>
        </p:nvSpPr>
        <p:spPr>
          <a:xfrm>
            <a:off x="5311852" y="3573954"/>
            <a:ext cx="3331364" cy="346249"/>
          </a:xfrm>
          <a:prstGeom prst="rect">
            <a:avLst/>
          </a:prstGeom>
          <a:noFill/>
        </p:spPr>
        <p:txBody>
          <a:bodyPr wrap="square" rtlCol="0">
            <a:spAutoFit/>
          </a:bodyPr>
          <a:lstStyle/>
          <a:p>
            <a:r>
              <a:rPr lang="en-US" altLang="zh-CN" sz="1650" dirty="0"/>
              <a:t>Sim(</a:t>
            </a:r>
            <a:r>
              <a:rPr lang="en-US" altLang="zh-CN" sz="1650" dirty="0">
                <a:solidFill>
                  <a:srgbClr val="C00000"/>
                </a:solidFill>
              </a:rPr>
              <a:t>Shape(Obj2)</a:t>
            </a:r>
            <a:r>
              <a:rPr lang="en-US" altLang="zh-CN" sz="1650" dirty="0"/>
              <a:t>,</a:t>
            </a:r>
            <a:r>
              <a:rPr lang="zh-CN" altLang="en-US" sz="1650" dirty="0"/>
              <a:t> </a:t>
            </a:r>
            <a:r>
              <a:rPr lang="en-US" altLang="zh-CN" sz="1650" dirty="0">
                <a:solidFill>
                  <a:srgbClr val="7030A0"/>
                </a:solidFill>
              </a:rPr>
              <a:t>cylinder</a:t>
            </a:r>
            <a:r>
              <a:rPr lang="en-US" altLang="zh-CN" sz="1650" dirty="0"/>
              <a:t>)</a:t>
            </a:r>
            <a:r>
              <a:rPr lang="zh-CN" altLang="en-US" sz="1650" dirty="0"/>
              <a:t> </a:t>
            </a:r>
            <a:r>
              <a:rPr lang="en-US" altLang="zh-CN" sz="1650" dirty="0"/>
              <a:t>=</a:t>
            </a:r>
            <a:r>
              <a:rPr lang="zh-CN" altLang="en-US" sz="1650" dirty="0"/>
              <a:t> </a:t>
            </a:r>
            <a:r>
              <a:rPr lang="en-US" altLang="zh-CN" sz="1650" dirty="0"/>
              <a:t>0.1</a:t>
            </a:r>
            <a:endParaRPr lang="en-US" sz="1800" b="1" dirty="0">
              <a:solidFill>
                <a:srgbClr val="C00000"/>
              </a:solidFill>
            </a:endParaRPr>
          </a:p>
        </p:txBody>
      </p:sp>
      <p:sp>
        <p:nvSpPr>
          <p:cNvPr id="84" name="Rectangle 83">
            <a:extLst>
              <a:ext uri="{FF2B5EF4-FFF2-40B4-BE49-F238E27FC236}">
                <a16:creationId xmlns:a16="http://schemas.microsoft.com/office/drawing/2014/main" id="{F568ECEC-4064-E044-AB0B-2F7D18D8EFBE}"/>
              </a:ext>
            </a:extLst>
          </p:cNvPr>
          <p:cNvSpPr/>
          <p:nvPr/>
        </p:nvSpPr>
        <p:spPr>
          <a:xfrm>
            <a:off x="7395159" y="2575637"/>
            <a:ext cx="296876" cy="253916"/>
          </a:xfrm>
          <a:prstGeom prst="rect">
            <a:avLst/>
          </a:prstGeom>
        </p:spPr>
        <p:txBody>
          <a:bodyPr wrap="none">
            <a:spAutoFit/>
          </a:bodyPr>
          <a:lstStyle/>
          <a:p>
            <a:r>
              <a:rPr lang="zh-CN" altLang="en-US" sz="1050" b="1" dirty="0">
                <a:solidFill>
                  <a:srgbClr val="C00000"/>
                </a:solidFill>
              </a:rPr>
              <a:t>✗</a:t>
            </a:r>
            <a:endParaRPr lang="en-US" altLang="zh-CN" sz="1050" b="1" dirty="0">
              <a:solidFill>
                <a:srgbClr val="C00000"/>
              </a:solidFill>
            </a:endParaRPr>
          </a:p>
        </p:txBody>
      </p:sp>
      <p:sp>
        <p:nvSpPr>
          <p:cNvPr id="3" name="Rectangle 2">
            <a:extLst>
              <a:ext uri="{FF2B5EF4-FFF2-40B4-BE49-F238E27FC236}">
                <a16:creationId xmlns:a16="http://schemas.microsoft.com/office/drawing/2014/main" id="{0C5A9128-1987-1441-B155-0A9B115F4182}"/>
              </a:ext>
            </a:extLst>
          </p:cNvPr>
          <p:cNvSpPr/>
          <p:nvPr/>
        </p:nvSpPr>
        <p:spPr>
          <a:xfrm>
            <a:off x="7401170" y="2828255"/>
            <a:ext cx="288862" cy="253916"/>
          </a:xfrm>
          <a:prstGeom prst="rect">
            <a:avLst/>
          </a:prstGeom>
        </p:spPr>
        <p:txBody>
          <a:bodyPr wrap="none">
            <a:spAutoFit/>
          </a:bodyPr>
          <a:lstStyle/>
          <a:p>
            <a:r>
              <a:rPr lang="en-US" sz="1050" b="1" dirty="0">
                <a:solidFill>
                  <a:schemeClr val="accent6"/>
                </a:solidFill>
                <a:latin typeface="Roboto"/>
              </a:rPr>
              <a:t>✓</a:t>
            </a:r>
            <a:endParaRPr lang="en-US" sz="1050" dirty="0"/>
          </a:p>
        </p:txBody>
      </p:sp>
      <p:sp>
        <p:nvSpPr>
          <p:cNvPr id="85" name="TextBox 84">
            <a:extLst>
              <a:ext uri="{FF2B5EF4-FFF2-40B4-BE49-F238E27FC236}">
                <a16:creationId xmlns:a16="http://schemas.microsoft.com/office/drawing/2014/main" id="{D083D674-0D65-E84A-8D35-C68E9D94E7BB}"/>
              </a:ext>
            </a:extLst>
          </p:cNvPr>
          <p:cNvSpPr txBox="1"/>
          <p:nvPr/>
        </p:nvSpPr>
        <p:spPr>
          <a:xfrm>
            <a:off x="6141180" y="4270952"/>
            <a:ext cx="807964" cy="253916"/>
          </a:xfrm>
          <a:prstGeom prst="rect">
            <a:avLst/>
          </a:prstGeom>
          <a:noFill/>
        </p:spPr>
        <p:txBody>
          <a:bodyPr wrap="square" rtlCol="0">
            <a:spAutoFit/>
          </a:bodyPr>
          <a:lstStyle/>
          <a:p>
            <a:r>
              <a:rPr lang="en-US" altLang="zh-CN" sz="1050" dirty="0">
                <a:latin typeface="Courier" pitchFamily="2" charset="0"/>
              </a:rPr>
              <a:t>sphere</a:t>
            </a:r>
            <a:endParaRPr lang="en-US" sz="1050" dirty="0">
              <a:latin typeface="Courier" pitchFamily="2" charset="0"/>
            </a:endParaRPr>
          </a:p>
        </p:txBody>
      </p:sp>
      <p:sp>
        <p:nvSpPr>
          <p:cNvPr id="68" name="Rectangle 67">
            <a:extLst>
              <a:ext uri="{FF2B5EF4-FFF2-40B4-BE49-F238E27FC236}">
                <a16:creationId xmlns:a16="http://schemas.microsoft.com/office/drawing/2014/main" id="{53C1ADE8-D6A0-014D-9566-15E4732EAC37}"/>
              </a:ext>
            </a:extLst>
          </p:cNvPr>
          <p:cNvSpPr/>
          <p:nvPr/>
        </p:nvSpPr>
        <p:spPr>
          <a:xfrm>
            <a:off x="7386605" y="3067598"/>
            <a:ext cx="296876" cy="253916"/>
          </a:xfrm>
          <a:prstGeom prst="rect">
            <a:avLst/>
          </a:prstGeom>
        </p:spPr>
        <p:txBody>
          <a:bodyPr wrap="none">
            <a:spAutoFit/>
          </a:bodyPr>
          <a:lstStyle/>
          <a:p>
            <a:r>
              <a:rPr lang="zh-CN" altLang="en-US" sz="1050" b="1" dirty="0">
                <a:solidFill>
                  <a:srgbClr val="C00000"/>
                </a:solidFill>
              </a:rPr>
              <a:t>✗</a:t>
            </a:r>
            <a:endParaRPr lang="en-US" altLang="zh-CN" sz="1050" b="1" dirty="0">
              <a:solidFill>
                <a:srgbClr val="C00000"/>
              </a:solidFill>
            </a:endParaRPr>
          </a:p>
        </p:txBody>
      </p:sp>
    </p:spTree>
    <p:extLst>
      <p:ext uri="{BB962C8B-B14F-4D97-AF65-F5344CB8AC3E}">
        <p14:creationId xmlns:p14="http://schemas.microsoft.com/office/powerpoint/2010/main" val="335327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C0F0E-95A9-EC44-9245-1175EDFEC36E}"/>
              </a:ext>
            </a:extLst>
          </p:cNvPr>
          <p:cNvSpPr>
            <a:spLocks noGrp="1"/>
          </p:cNvSpPr>
          <p:nvPr>
            <p:ph type="title"/>
          </p:nvPr>
        </p:nvSpPr>
        <p:spPr>
          <a:xfrm>
            <a:off x="628650" y="273844"/>
            <a:ext cx="7886700" cy="994172"/>
          </a:xfrm>
        </p:spPr>
        <p:txBody>
          <a:bodyPr/>
          <a:lstStyle/>
          <a:p>
            <a:r>
              <a:rPr lang="en-US" dirty="0"/>
              <a:t>Neuro-Symbolic Reasoning</a:t>
            </a:r>
          </a:p>
        </p:txBody>
      </p:sp>
      <p:sp>
        <p:nvSpPr>
          <p:cNvPr id="10" name="Rectangle 9">
            <a:extLst>
              <a:ext uri="{FF2B5EF4-FFF2-40B4-BE49-F238E27FC236}">
                <a16:creationId xmlns:a16="http://schemas.microsoft.com/office/drawing/2014/main" id="{4ACB6525-6830-6948-9F4A-138293FEEB32}"/>
              </a:ext>
            </a:extLst>
          </p:cNvPr>
          <p:cNvSpPr/>
          <p:nvPr/>
        </p:nvSpPr>
        <p:spPr>
          <a:xfrm>
            <a:off x="3738628" y="1469493"/>
            <a:ext cx="2232644" cy="1007865"/>
          </a:xfrm>
          <a:prstGeom prst="rect">
            <a:avLst/>
          </a:prstGeom>
          <a:ln w="127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1505207"/>
            <a:ext cx="2071401" cy="323165"/>
          </a:xfrm>
          <a:prstGeom prst="rect">
            <a:avLst/>
          </a:prstGeom>
          <a:noFill/>
        </p:spPr>
        <p:txBody>
          <a:bodyPr wrap="none" rtlCol="0">
            <a:spAutoFit/>
          </a:bodyPr>
          <a:lstStyle/>
          <a:p>
            <a:r>
              <a:rPr lang="en-US" altLang="zh-CN" sz="1500" dirty="0">
                <a:solidFill>
                  <a:srgbClr val="C00000"/>
                </a:solidFill>
                <a:latin typeface="+mj-lt"/>
              </a:rPr>
              <a:t>Visual</a:t>
            </a:r>
            <a:r>
              <a:rPr lang="zh-CN" altLang="en-US" sz="1500" dirty="0">
                <a:solidFill>
                  <a:srgbClr val="C00000"/>
                </a:solidFill>
                <a:latin typeface="+mj-lt"/>
              </a:rPr>
              <a:t> </a:t>
            </a:r>
            <a:r>
              <a:rPr lang="en-US" altLang="zh-CN" sz="1500" dirty="0">
                <a:solidFill>
                  <a:srgbClr val="C00000"/>
                </a:solidFill>
                <a:latin typeface="+mj-lt"/>
              </a:rPr>
              <a:t>Representation</a:t>
            </a:r>
            <a:endParaRPr lang="en-US" sz="1500" dirty="0">
              <a:solidFill>
                <a:srgbClr val="C00000"/>
              </a:solidFill>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284551" y="3983024"/>
            <a:ext cx="2682273" cy="5960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pic>
        <p:nvPicPr>
          <p:cNvPr id="77" name="Picture 76">
            <a:extLst>
              <a:ext uri="{FF2B5EF4-FFF2-40B4-BE49-F238E27FC236}">
                <a16:creationId xmlns:a16="http://schemas.microsoft.com/office/drawing/2014/main" id="{0ADD1FD6-6FEF-8849-832A-13701B11B4CA}"/>
              </a:ext>
            </a:extLst>
          </p:cNvPr>
          <p:cNvPicPr>
            <a:picLocks noChangeAspect="1"/>
          </p:cNvPicPr>
          <p:nvPr/>
        </p:nvPicPr>
        <p:blipFill rotWithShape="1">
          <a:blip r:embed="rId3"/>
          <a:srcRect l="1" t="981" r="49954" b="-1"/>
          <a:stretch/>
        </p:blipFill>
        <p:spPr>
          <a:xfrm>
            <a:off x="4429151" y="2190699"/>
            <a:ext cx="1080974" cy="133677"/>
          </a:xfrm>
          <a:prstGeom prst="rect">
            <a:avLst/>
          </a:prstGeom>
        </p:spPr>
      </p:pic>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99783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2033968"/>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27811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679394"/>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24006" y="3207176"/>
            <a:ext cx="2814623" cy="1030716"/>
          </a:xfrm>
          <a:prstGeom prst="bentConnector3">
            <a:avLst>
              <a:gd name="adj1" fmla="val -14"/>
            </a:avLst>
          </a:prstGeom>
          <a:ln w="12700">
            <a:prstDash val="dash"/>
          </a:ln>
        </p:spPr>
        <p:style>
          <a:lnRef idx="3">
            <a:schemeClr val="dk1"/>
          </a:lnRef>
          <a:fillRef idx="0">
            <a:schemeClr val="dk1"/>
          </a:fillRef>
          <a:effectRef idx="2">
            <a:schemeClr val="dk1"/>
          </a:effectRef>
          <a:fontRef idx="minor">
            <a:schemeClr val="tx1"/>
          </a:fontRef>
        </p:style>
      </p:cxnSp>
      <p:cxnSp>
        <p:nvCxnSpPr>
          <p:cNvPr id="92" name="Elbow Connector 91">
            <a:extLst>
              <a:ext uri="{FF2B5EF4-FFF2-40B4-BE49-F238E27FC236}">
                <a16:creationId xmlns:a16="http://schemas.microsoft.com/office/drawing/2014/main" id="{015772ED-5522-DA49-9A59-08CF90558DA7}"/>
              </a:ext>
            </a:extLst>
          </p:cNvPr>
          <p:cNvCxnSpPr>
            <a:cxnSpLocks/>
            <a:stCxn id="10" idx="3"/>
          </p:cNvCxnSpPr>
          <p:nvPr/>
        </p:nvCxnSpPr>
        <p:spPr>
          <a:xfrm>
            <a:off x="5971272" y="1973425"/>
            <a:ext cx="1513666" cy="725264"/>
          </a:xfrm>
          <a:prstGeom prst="bentConnector3">
            <a:avLst>
              <a:gd name="adj1" fmla="val 100076"/>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 name="TextBox 109">
            <a:extLst>
              <a:ext uri="{FF2B5EF4-FFF2-40B4-BE49-F238E27FC236}">
                <a16:creationId xmlns:a16="http://schemas.microsoft.com/office/drawing/2014/main" id="{E3B44FAA-D136-6D4F-A65E-442CAE9C13DB}"/>
              </a:ext>
            </a:extLst>
          </p:cNvPr>
          <p:cNvSpPr txBox="1"/>
          <p:nvPr/>
        </p:nvSpPr>
        <p:spPr>
          <a:xfrm>
            <a:off x="7966964" y="4204611"/>
            <a:ext cx="1096775" cy="415498"/>
          </a:xfrm>
          <a:prstGeom prst="rect">
            <a:avLst/>
          </a:prstGeom>
          <a:noFill/>
        </p:spPr>
        <p:txBody>
          <a:bodyPr wrap="none" rtlCol="0">
            <a:spAutoFit/>
          </a:bodyPr>
          <a:lstStyle/>
          <a:p>
            <a:pPr algn="ctr"/>
            <a:r>
              <a:rPr lang="en-US" altLang="zh-CN" sz="2100" b="1" dirty="0"/>
              <a:t>Sphere</a:t>
            </a:r>
            <a:endParaRPr lang="en-US" sz="2100" b="1" dirty="0"/>
          </a:p>
        </p:txBody>
      </p:sp>
      <p:cxnSp>
        <p:nvCxnSpPr>
          <p:cNvPr id="113" name="Straight Arrow Connector 112">
            <a:extLst>
              <a:ext uri="{FF2B5EF4-FFF2-40B4-BE49-F238E27FC236}">
                <a16:creationId xmlns:a16="http://schemas.microsoft.com/office/drawing/2014/main" id="{29BA32B7-88BE-2443-BF4A-7D2D12A56F69}"/>
              </a:ext>
            </a:extLst>
          </p:cNvPr>
          <p:cNvCxnSpPr>
            <a:cxnSpLocks/>
            <a:endCxn id="110" idx="0"/>
          </p:cNvCxnSpPr>
          <p:nvPr/>
        </p:nvCxnSpPr>
        <p:spPr>
          <a:xfrm>
            <a:off x="8515350" y="3696822"/>
            <a:ext cx="2" cy="5077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F7F91DD-75CB-4049-B5F5-6C912B073070}"/>
              </a:ext>
            </a:extLst>
          </p:cNvPr>
          <p:cNvCxnSpPr>
            <a:cxnSpLocks/>
            <a:stCxn id="23" idx="3"/>
            <a:endCxn id="76" idx="1"/>
          </p:cNvCxnSpPr>
          <p:nvPr/>
        </p:nvCxnSpPr>
        <p:spPr>
          <a:xfrm>
            <a:off x="5971271" y="3207175"/>
            <a:ext cx="944231" cy="116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38629" y="2777381"/>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w="127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solidFill>
                      <a:srgbClr val="C00000"/>
                    </a:solidFill>
                    <a:latin typeface="+mj-lt"/>
                  </a:rPr>
                  <a:t>Concept</a:t>
                </a:r>
                <a:r>
                  <a:rPr lang="zh-CN" altLang="en-US" sz="1500" dirty="0">
                    <a:solidFill>
                      <a:srgbClr val="C00000"/>
                    </a:solidFill>
                    <a:latin typeface="+mj-lt"/>
                  </a:rPr>
                  <a:t> </a:t>
                </a:r>
                <a:r>
                  <a:rPr lang="en-US" altLang="zh-CN" sz="1500" dirty="0">
                    <a:solidFill>
                      <a:srgbClr val="C00000"/>
                    </a:solidFill>
                    <a:latin typeface="+mj-lt"/>
                  </a:rPr>
                  <a:t>Embeddings</a:t>
                </a:r>
                <a:endParaRPr lang="en-US" sz="1500" dirty="0">
                  <a:solidFill>
                    <a:srgbClr val="C00000"/>
                  </a:solidFill>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grpSp>
      <p:grpSp>
        <p:nvGrpSpPr>
          <p:cNvPr id="142" name="Group 141">
            <a:extLst>
              <a:ext uri="{FF2B5EF4-FFF2-40B4-BE49-F238E27FC236}">
                <a16:creationId xmlns:a16="http://schemas.microsoft.com/office/drawing/2014/main" id="{B7761D79-D9B4-994B-9D76-DA1FB49C6F2A}"/>
              </a:ext>
            </a:extLst>
          </p:cNvPr>
          <p:cNvGrpSpPr/>
          <p:nvPr/>
        </p:nvGrpSpPr>
        <p:grpSpPr>
          <a:xfrm>
            <a:off x="3363380" y="4062817"/>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1542"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cxnSp>
        <p:nvCxnSpPr>
          <p:cNvPr id="15" name="Elbow Connector 14">
            <a:extLst>
              <a:ext uri="{FF2B5EF4-FFF2-40B4-BE49-F238E27FC236}">
                <a16:creationId xmlns:a16="http://schemas.microsoft.com/office/drawing/2014/main" id="{83A5A7DE-4730-2C4E-A329-1726CDDEEE53}"/>
              </a:ext>
            </a:extLst>
          </p:cNvPr>
          <p:cNvCxnSpPr>
            <a:cxnSpLocks/>
          </p:cNvCxnSpPr>
          <p:nvPr/>
        </p:nvCxnSpPr>
        <p:spPr>
          <a:xfrm flipV="1">
            <a:off x="5974232" y="3700343"/>
            <a:ext cx="1518114" cy="567000"/>
          </a:xfrm>
          <a:prstGeom prst="bentConnector2">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6CB26CC-B346-6248-ABD8-C616C1DE127F}"/>
              </a:ext>
            </a:extLst>
          </p:cNvPr>
          <p:cNvSpPr txBox="1"/>
          <p:nvPr/>
        </p:nvSpPr>
        <p:spPr>
          <a:xfrm>
            <a:off x="2542380" y="1402135"/>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pic>
        <p:nvPicPr>
          <p:cNvPr id="38" name="Picture 37">
            <a:extLst>
              <a:ext uri="{FF2B5EF4-FFF2-40B4-BE49-F238E27FC236}">
                <a16:creationId xmlns:a16="http://schemas.microsoft.com/office/drawing/2014/main" id="{674F9CE0-7AC5-6340-8713-CB9BDCA032F6}"/>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39" name="Picture 38">
            <a:extLst>
              <a:ext uri="{FF2B5EF4-FFF2-40B4-BE49-F238E27FC236}">
                <a16:creationId xmlns:a16="http://schemas.microsoft.com/office/drawing/2014/main" id="{395FC5F9-E687-AF42-9E68-89AD7ED1E4FB}"/>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40" name="TextBox 39">
            <a:extLst>
              <a:ext uri="{FF2B5EF4-FFF2-40B4-BE49-F238E27FC236}">
                <a16:creationId xmlns:a16="http://schemas.microsoft.com/office/drawing/2014/main" id="{FD0A1F2C-151B-1F46-B37A-79A17E1A4A80}"/>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41" name="Rectangle 40">
            <a:extLst>
              <a:ext uri="{FF2B5EF4-FFF2-40B4-BE49-F238E27FC236}">
                <a16:creationId xmlns:a16="http://schemas.microsoft.com/office/drawing/2014/main" id="{9F1ABD25-0101-B949-9C00-E9E17E3F3736}"/>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42" name="Picture 41">
            <a:extLst>
              <a:ext uri="{FF2B5EF4-FFF2-40B4-BE49-F238E27FC236}">
                <a16:creationId xmlns:a16="http://schemas.microsoft.com/office/drawing/2014/main" id="{F65EFB5A-A1E8-7742-AA64-393D80816E1A}"/>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43" name="Rectangle 42">
            <a:extLst>
              <a:ext uri="{FF2B5EF4-FFF2-40B4-BE49-F238E27FC236}">
                <a16:creationId xmlns:a16="http://schemas.microsoft.com/office/drawing/2014/main" id="{AF9CE10F-B26F-4E49-BC0A-17530371912C}"/>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44" name="TextBox 43">
            <a:extLst>
              <a:ext uri="{FF2B5EF4-FFF2-40B4-BE49-F238E27FC236}">
                <a16:creationId xmlns:a16="http://schemas.microsoft.com/office/drawing/2014/main" id="{E54A88F2-DDAF-A64F-A2CD-2F3AEFC83FAC}"/>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45" name="Picture 44">
            <a:extLst>
              <a:ext uri="{FF2B5EF4-FFF2-40B4-BE49-F238E27FC236}">
                <a16:creationId xmlns:a16="http://schemas.microsoft.com/office/drawing/2014/main" id="{6DE0BD80-465F-F14C-B617-7903AD988E88}"/>
              </a:ext>
            </a:extLst>
          </p:cNvPr>
          <p:cNvPicPr>
            <a:picLocks noChangeAspect="1"/>
          </p:cNvPicPr>
          <p:nvPr/>
        </p:nvPicPr>
        <p:blipFill rotWithShape="1">
          <a:blip r:embed="rId5"/>
          <a:srcRect t="1238" r="50050" b="-1768"/>
          <a:stretch/>
        </p:blipFill>
        <p:spPr>
          <a:xfrm>
            <a:off x="4431206" y="1908812"/>
            <a:ext cx="1078919" cy="135715"/>
          </a:xfrm>
          <a:prstGeom prst="rect">
            <a:avLst/>
          </a:prstGeom>
        </p:spPr>
      </p:pic>
      <p:sp>
        <p:nvSpPr>
          <p:cNvPr id="46" name="Rectangle 45">
            <a:extLst>
              <a:ext uri="{FF2B5EF4-FFF2-40B4-BE49-F238E27FC236}">
                <a16:creationId xmlns:a16="http://schemas.microsoft.com/office/drawing/2014/main" id="{3E640010-6749-7145-A1EE-093E38675018}"/>
              </a:ext>
            </a:extLst>
          </p:cNvPr>
          <p:cNvSpPr/>
          <p:nvPr/>
        </p:nvSpPr>
        <p:spPr>
          <a:xfrm>
            <a:off x="3811284"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sp>
        <p:nvSpPr>
          <p:cNvPr id="76" name="Rectangle 75">
            <a:extLst>
              <a:ext uri="{FF2B5EF4-FFF2-40B4-BE49-F238E27FC236}">
                <a16:creationId xmlns:a16="http://schemas.microsoft.com/office/drawing/2014/main" id="{3ABEB62D-E1CF-7047-9FFF-3FC6CDE73968}"/>
              </a:ext>
            </a:extLst>
          </p:cNvPr>
          <p:cNvSpPr/>
          <p:nvPr/>
        </p:nvSpPr>
        <p:spPr>
          <a:xfrm>
            <a:off x="6915502" y="2719848"/>
            <a:ext cx="1793129" cy="976974"/>
          </a:xfrm>
          <a:prstGeom prst="rect">
            <a:avLst/>
          </a:prstGeom>
          <a:solidFill>
            <a:schemeClr val="bg1"/>
          </a:solidFill>
          <a:ln w="254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C00000"/>
                </a:solidFill>
              </a:rPr>
              <a:t>Neuro-Symbolic</a:t>
            </a:r>
            <a:r>
              <a:rPr lang="zh-CN" altLang="en-US" sz="1800" dirty="0">
                <a:solidFill>
                  <a:srgbClr val="C00000"/>
                </a:solidFill>
              </a:rPr>
              <a:t> </a:t>
            </a:r>
            <a:r>
              <a:rPr lang="en-US" altLang="zh-CN" sz="1800" dirty="0">
                <a:solidFill>
                  <a:srgbClr val="C00000"/>
                </a:solidFill>
              </a:rPr>
              <a:t>Reasoning</a:t>
            </a:r>
            <a:endParaRPr lang="en-US" sz="1800" dirty="0">
              <a:solidFill>
                <a:srgbClr val="C00000"/>
              </a:solidFill>
            </a:endParaRPr>
          </a:p>
        </p:txBody>
      </p:sp>
      <p:cxnSp>
        <p:nvCxnSpPr>
          <p:cNvPr id="48" name="Elbow Connector 47">
            <a:extLst>
              <a:ext uri="{FF2B5EF4-FFF2-40B4-BE49-F238E27FC236}">
                <a16:creationId xmlns:a16="http://schemas.microsoft.com/office/drawing/2014/main" id="{355A0897-961F-824D-BD05-840F441BC1C9}"/>
              </a:ext>
            </a:extLst>
          </p:cNvPr>
          <p:cNvCxnSpPr>
            <a:cxnSpLocks/>
          </p:cNvCxnSpPr>
          <p:nvPr/>
        </p:nvCxnSpPr>
        <p:spPr>
          <a:xfrm rot="10800000">
            <a:off x="5965169" y="1798611"/>
            <a:ext cx="1723967" cy="921238"/>
          </a:xfrm>
          <a:prstGeom prst="bentConnector3">
            <a:avLst>
              <a:gd name="adj1" fmla="val 209"/>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19912D-4164-204E-A3D3-268C0A5B8E7E}"/>
              </a:ext>
            </a:extLst>
          </p:cNvPr>
          <p:cNvCxnSpPr/>
          <p:nvPr/>
        </p:nvCxnSpPr>
        <p:spPr>
          <a:xfrm flipH="1">
            <a:off x="5971271" y="3018966"/>
            <a:ext cx="944231" cy="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DB60F27-863D-2743-8A02-FD401503DFF3}"/>
              </a:ext>
            </a:extLst>
          </p:cNvPr>
          <p:cNvSpPr txBox="1"/>
          <p:nvPr/>
        </p:nvSpPr>
        <p:spPr>
          <a:xfrm>
            <a:off x="5980361" y="1193776"/>
            <a:ext cx="2289409" cy="415498"/>
          </a:xfrm>
          <a:prstGeom prst="rect">
            <a:avLst/>
          </a:prstGeom>
          <a:noFill/>
        </p:spPr>
        <p:txBody>
          <a:bodyPr wrap="none" rtlCol="0">
            <a:spAutoFit/>
          </a:bodyPr>
          <a:lstStyle/>
          <a:p>
            <a:r>
              <a:rPr lang="en-US" sz="2100" dirty="0">
                <a:solidFill>
                  <a:srgbClr val="00B050"/>
                </a:solidFill>
              </a:rPr>
              <a:t>Back</a:t>
            </a:r>
            <a:r>
              <a:rPr lang="en-US" altLang="zh-CN" sz="2100" dirty="0">
                <a:solidFill>
                  <a:srgbClr val="00B050"/>
                </a:solidFill>
              </a:rPr>
              <a:t>-propagation</a:t>
            </a:r>
            <a:endParaRPr lang="en-US" sz="2100" dirty="0">
              <a:solidFill>
                <a:srgbClr val="00B050"/>
              </a:solidFill>
            </a:endParaRPr>
          </a:p>
        </p:txBody>
      </p:sp>
      <p:pic>
        <p:nvPicPr>
          <p:cNvPr id="58" name="Picture 57">
            <a:extLst>
              <a:ext uri="{FF2B5EF4-FFF2-40B4-BE49-F238E27FC236}">
                <a16:creationId xmlns:a16="http://schemas.microsoft.com/office/drawing/2014/main" id="{791DAC6E-8CCD-4741-BB71-8D645967A8A0}"/>
              </a:ext>
            </a:extLst>
          </p:cNvPr>
          <p:cNvPicPr>
            <a:picLocks noChangeAspect="1"/>
          </p:cNvPicPr>
          <p:nvPr/>
        </p:nvPicPr>
        <p:blipFill>
          <a:blip r:embed="rId6">
            <a:duotone>
              <a:schemeClr val="accent4">
                <a:shade val="45000"/>
                <a:satMod val="135000"/>
              </a:schemeClr>
              <a:prstClr val="white"/>
            </a:duotone>
          </a:blip>
          <a:stretch>
            <a:fillRect/>
          </a:stretch>
        </p:blipFill>
        <p:spPr>
          <a:xfrm>
            <a:off x="4435833" y="3118795"/>
            <a:ext cx="1080000" cy="135000"/>
          </a:xfrm>
          <a:prstGeom prst="rect">
            <a:avLst/>
          </a:prstGeom>
        </p:spPr>
      </p:pic>
    </p:spTree>
    <p:extLst>
      <p:ext uri="{BB962C8B-B14F-4D97-AF65-F5344CB8AC3E}">
        <p14:creationId xmlns:p14="http://schemas.microsoft.com/office/powerpoint/2010/main" val="190655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CB6525-6830-6948-9F4A-138293FEEB32}"/>
              </a:ext>
            </a:extLst>
          </p:cNvPr>
          <p:cNvSpPr/>
          <p:nvPr/>
        </p:nvSpPr>
        <p:spPr>
          <a:xfrm>
            <a:off x="3738628" y="1469493"/>
            <a:ext cx="2232644" cy="1007865"/>
          </a:xfrm>
          <a:prstGeom prst="rect">
            <a:avLst/>
          </a:prstGeom>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1505207"/>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831459"/>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284551" y="3983024"/>
            <a:ext cx="2682273" cy="596055"/>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99783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2033968"/>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278114"/>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679394"/>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24006" y="3207176"/>
            <a:ext cx="2814623" cy="1030716"/>
          </a:xfrm>
          <a:prstGeom prst="bentConnector3">
            <a:avLst>
              <a:gd name="adj1" fmla="val -14"/>
            </a:avLst>
          </a:prstGeom>
          <a:ln w="12700">
            <a:prstDash val="dash"/>
          </a:ln>
        </p:spPr>
        <p:style>
          <a:lnRef idx="3">
            <a:schemeClr val="dk1"/>
          </a:lnRef>
          <a:fillRef idx="0">
            <a:schemeClr val="dk1"/>
          </a:fillRef>
          <a:effectRef idx="2">
            <a:schemeClr val="dk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38629" y="2777381"/>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pic>
          <p:nvPicPr>
            <p:cNvPr id="91" name="Picture 90">
              <a:extLst>
                <a:ext uri="{FF2B5EF4-FFF2-40B4-BE49-F238E27FC236}">
                  <a16:creationId xmlns:a16="http://schemas.microsoft.com/office/drawing/2014/main" id="{F9313AF9-8501-AC46-9077-2485EA5BA5C6}"/>
                </a:ext>
              </a:extLst>
            </p:cNvPr>
            <p:cNvPicPr>
              <a:picLocks noChangeAspect="1"/>
            </p:cNvPicPr>
            <p:nvPr/>
          </p:nvPicPr>
          <p:blipFill>
            <a:blip r:embed="rId3">
              <a:duotone>
                <a:schemeClr val="accent4">
                  <a:shade val="45000"/>
                  <a:satMod val="135000"/>
                </a:schemeClr>
                <a:prstClr val="white"/>
              </a:duotone>
            </a:blip>
            <a:stretch>
              <a:fillRect/>
            </a:stretch>
          </p:blipFill>
          <p:spPr>
            <a:xfrm>
              <a:off x="5906833" y="4148277"/>
              <a:ext cx="1440000" cy="180000"/>
            </a:xfrm>
            <a:prstGeom prst="rect">
              <a:avLst/>
            </a:prstGeom>
          </p:spPr>
        </p:pic>
      </p:grpSp>
      <p:grpSp>
        <p:nvGrpSpPr>
          <p:cNvPr id="142" name="Group 141">
            <a:extLst>
              <a:ext uri="{FF2B5EF4-FFF2-40B4-BE49-F238E27FC236}">
                <a16:creationId xmlns:a16="http://schemas.microsoft.com/office/drawing/2014/main" id="{B7761D79-D9B4-994B-9D76-DA1FB49C6F2A}"/>
              </a:ext>
            </a:extLst>
          </p:cNvPr>
          <p:cNvGrpSpPr/>
          <p:nvPr/>
        </p:nvGrpSpPr>
        <p:grpSpPr>
          <a:xfrm>
            <a:off x="3363380" y="4062817"/>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929587"/>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1542" y="3279447"/>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1402135"/>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2122324"/>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1438716"/>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2256449"/>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2345480"/>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2249979"/>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4">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1637358"/>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1631736"/>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739208"/>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5"/>
          <a:srcRect l="1" t="981" r="49954" b="-1"/>
          <a:stretch/>
        </p:blipFill>
        <p:spPr>
          <a:xfrm>
            <a:off x="4429151" y="2190699"/>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6"/>
          <a:srcRect t="1238" r="50050" b="-1768"/>
          <a:stretch/>
        </p:blipFill>
        <p:spPr>
          <a:xfrm>
            <a:off x="4431206" y="1908812"/>
            <a:ext cx="1078919" cy="135715"/>
          </a:xfrm>
          <a:prstGeom prst="rect">
            <a:avLst/>
          </a:prstGeom>
        </p:spPr>
      </p:pic>
      <p:sp>
        <p:nvSpPr>
          <p:cNvPr id="41" name="TextBox 40">
            <a:extLst>
              <a:ext uri="{FF2B5EF4-FFF2-40B4-BE49-F238E27FC236}">
                <a16:creationId xmlns:a16="http://schemas.microsoft.com/office/drawing/2014/main" id="{5D4E651E-B7FC-A846-8A6C-F53529E49CE7}"/>
              </a:ext>
            </a:extLst>
          </p:cNvPr>
          <p:cNvSpPr txBox="1"/>
          <p:nvPr/>
        </p:nvSpPr>
        <p:spPr>
          <a:xfrm>
            <a:off x="6807071" y="2249980"/>
            <a:ext cx="1573742" cy="507831"/>
          </a:xfrm>
          <a:prstGeom prst="rect">
            <a:avLst/>
          </a:prstGeom>
          <a:noFill/>
        </p:spPr>
        <p:txBody>
          <a:bodyPr wrap="square" rtlCol="0">
            <a:spAutoFit/>
          </a:bodyPr>
          <a:lstStyle/>
          <a:p>
            <a:r>
              <a:rPr lang="en-US" altLang="zh-CN" sz="2700" b="1" dirty="0"/>
              <a:t>Concept</a:t>
            </a:r>
            <a:endParaRPr lang="en-US" sz="2700" b="1" dirty="0"/>
          </a:p>
        </p:txBody>
      </p:sp>
      <p:sp>
        <p:nvSpPr>
          <p:cNvPr id="42" name="Right Brace 41">
            <a:extLst>
              <a:ext uri="{FF2B5EF4-FFF2-40B4-BE49-F238E27FC236}">
                <a16:creationId xmlns:a16="http://schemas.microsoft.com/office/drawing/2014/main" id="{4188ECFA-0684-9349-BE37-DC02D8334080}"/>
              </a:ext>
            </a:extLst>
          </p:cNvPr>
          <p:cNvSpPr/>
          <p:nvPr/>
        </p:nvSpPr>
        <p:spPr>
          <a:xfrm>
            <a:off x="6036328" y="1465642"/>
            <a:ext cx="359765" cy="21982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050"/>
          </a:p>
        </p:txBody>
      </p:sp>
      <p:sp>
        <p:nvSpPr>
          <p:cNvPr id="43" name="TextBox 42">
            <a:extLst>
              <a:ext uri="{FF2B5EF4-FFF2-40B4-BE49-F238E27FC236}">
                <a16:creationId xmlns:a16="http://schemas.microsoft.com/office/drawing/2014/main" id="{5E48ECDE-A570-EF49-970E-9B247C33E467}"/>
              </a:ext>
            </a:extLst>
          </p:cNvPr>
          <p:cNvSpPr txBox="1"/>
          <p:nvPr/>
        </p:nvSpPr>
        <p:spPr>
          <a:xfrm>
            <a:off x="6807071" y="3995518"/>
            <a:ext cx="1573742" cy="923330"/>
          </a:xfrm>
          <a:prstGeom prst="rect">
            <a:avLst/>
          </a:prstGeom>
          <a:noFill/>
        </p:spPr>
        <p:txBody>
          <a:bodyPr wrap="square" rtlCol="0">
            <a:spAutoFit/>
          </a:bodyPr>
          <a:lstStyle/>
          <a:p>
            <a:pPr algn="ctr"/>
            <a:r>
              <a:rPr lang="en-US" altLang="zh-CN" sz="2700" b="1" dirty="0"/>
              <a:t>Program</a:t>
            </a:r>
            <a:endParaRPr lang="en-US" sz="2700" b="1" dirty="0"/>
          </a:p>
        </p:txBody>
      </p:sp>
      <p:sp>
        <p:nvSpPr>
          <p:cNvPr id="44" name="Curved Down Arrow 43">
            <a:extLst>
              <a:ext uri="{FF2B5EF4-FFF2-40B4-BE49-F238E27FC236}">
                <a16:creationId xmlns:a16="http://schemas.microsoft.com/office/drawing/2014/main" id="{ADF104F0-2123-F844-AF4F-F8EF0885BCCC}"/>
              </a:ext>
            </a:extLst>
          </p:cNvPr>
          <p:cNvSpPr/>
          <p:nvPr/>
        </p:nvSpPr>
        <p:spPr>
          <a:xfrm rot="5400000" flipH="1">
            <a:off x="7648915" y="3124900"/>
            <a:ext cx="1885112" cy="421318"/>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solidFill>
                <a:schemeClr val="tx1"/>
              </a:solidFill>
            </a:endParaRPr>
          </a:p>
        </p:txBody>
      </p:sp>
      <p:sp>
        <p:nvSpPr>
          <p:cNvPr id="56" name="Curved Down Arrow 55">
            <a:extLst>
              <a:ext uri="{FF2B5EF4-FFF2-40B4-BE49-F238E27FC236}">
                <a16:creationId xmlns:a16="http://schemas.microsoft.com/office/drawing/2014/main" id="{5AFA5DB0-9912-3E43-BFBE-90DDFB78E369}"/>
              </a:ext>
            </a:extLst>
          </p:cNvPr>
          <p:cNvSpPr/>
          <p:nvPr/>
        </p:nvSpPr>
        <p:spPr>
          <a:xfrm rot="16200000" flipH="1">
            <a:off x="5633591" y="3212707"/>
            <a:ext cx="1923177" cy="398174"/>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solidFill>
                <a:schemeClr val="tx1"/>
              </a:solidFill>
            </a:endParaRPr>
          </a:p>
        </p:txBody>
      </p:sp>
      <p:sp>
        <p:nvSpPr>
          <p:cNvPr id="57" name="Title 1">
            <a:extLst>
              <a:ext uri="{FF2B5EF4-FFF2-40B4-BE49-F238E27FC236}">
                <a16:creationId xmlns:a16="http://schemas.microsoft.com/office/drawing/2014/main" id="{D9F7D91A-92DE-5A40-A8D7-EDFDA53A32A1}"/>
              </a:ext>
            </a:extLst>
          </p:cNvPr>
          <p:cNvSpPr>
            <a:spLocks noGrp="1"/>
          </p:cNvSpPr>
          <p:nvPr>
            <p:ph type="title"/>
          </p:nvPr>
        </p:nvSpPr>
        <p:spPr>
          <a:xfrm>
            <a:off x="628650" y="273844"/>
            <a:ext cx="7886700" cy="994172"/>
          </a:xfrm>
        </p:spPr>
        <p:txBody>
          <a:bodyPr>
            <a:normAutofit/>
          </a:bodyPr>
          <a:lstStyle/>
          <a:p>
            <a:r>
              <a:rPr lang="en-US" altLang="zh-CN" sz="2400" dirty="0"/>
              <a:t>Idea: Joint</a:t>
            </a:r>
            <a:r>
              <a:rPr lang="zh-CN" altLang="en-US" sz="2400" dirty="0"/>
              <a:t> </a:t>
            </a:r>
            <a:r>
              <a:rPr lang="en-US" altLang="zh-CN" sz="2400" dirty="0"/>
              <a:t>Learning</a:t>
            </a:r>
            <a:r>
              <a:rPr lang="zh-CN" altLang="en-US" sz="2400" dirty="0"/>
              <a:t> </a:t>
            </a:r>
            <a:r>
              <a:rPr lang="en-US" altLang="zh-CN" sz="2400" dirty="0"/>
              <a:t>of</a:t>
            </a:r>
            <a:r>
              <a:rPr lang="zh-CN" altLang="en-US" sz="2400" dirty="0"/>
              <a:t> </a:t>
            </a:r>
            <a:r>
              <a:rPr lang="en-US" altLang="zh-CN" sz="2400" dirty="0"/>
              <a:t>Concepts</a:t>
            </a:r>
            <a:r>
              <a:rPr lang="zh-CN" altLang="en-US" sz="2400" dirty="0"/>
              <a:t> </a:t>
            </a:r>
            <a:r>
              <a:rPr lang="en-US" altLang="zh-CN" sz="2400" dirty="0"/>
              <a:t>and</a:t>
            </a:r>
            <a:r>
              <a:rPr lang="zh-CN" altLang="en-US" sz="2400" dirty="0"/>
              <a:t> </a:t>
            </a:r>
            <a:r>
              <a:rPr lang="en-US" altLang="zh-CN" sz="2400" dirty="0"/>
              <a:t>Semantic</a:t>
            </a:r>
            <a:r>
              <a:rPr lang="zh-CN" altLang="en-US" sz="2400" dirty="0"/>
              <a:t> </a:t>
            </a:r>
            <a:r>
              <a:rPr lang="en-US" altLang="zh-CN" sz="2400" dirty="0"/>
              <a:t>Parsing</a:t>
            </a:r>
            <a:endParaRPr lang="en-US" sz="2400" dirty="0"/>
          </a:p>
        </p:txBody>
      </p:sp>
    </p:spTree>
    <p:extLst>
      <p:ext uri="{BB962C8B-B14F-4D97-AF65-F5344CB8AC3E}">
        <p14:creationId xmlns:p14="http://schemas.microsoft.com/office/powerpoint/2010/main" val="102982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8123F33-E206-5040-889A-ABDA12F35854}"/>
              </a:ext>
            </a:extLst>
          </p:cNvPr>
          <p:cNvSpPr/>
          <p:nvPr/>
        </p:nvSpPr>
        <p:spPr>
          <a:xfrm>
            <a:off x="3284551" y="3167288"/>
            <a:ext cx="4682583" cy="1861911"/>
          </a:xfrm>
          <a:prstGeom prst="rect">
            <a:avLst/>
          </a:prstGeom>
          <a:noFill/>
          <a:ln w="254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4" name="Title 1">
            <a:extLst>
              <a:ext uri="{FF2B5EF4-FFF2-40B4-BE49-F238E27FC236}">
                <a16:creationId xmlns:a16="http://schemas.microsoft.com/office/drawing/2014/main" id="{EC4C0F0E-95A9-EC44-9245-1175EDFEC36E}"/>
              </a:ext>
            </a:extLst>
          </p:cNvPr>
          <p:cNvSpPr>
            <a:spLocks noGrp="1"/>
          </p:cNvSpPr>
          <p:nvPr>
            <p:ph type="title"/>
          </p:nvPr>
        </p:nvSpPr>
        <p:spPr>
          <a:xfrm>
            <a:off x="628650" y="-57593"/>
            <a:ext cx="7886700" cy="994172"/>
          </a:xfrm>
        </p:spPr>
        <p:txBody>
          <a:bodyPr>
            <a:normAutofit/>
          </a:bodyPr>
          <a:lstStyle/>
          <a:p>
            <a:r>
              <a:rPr lang="en-US" altLang="zh-CN" sz="3000" dirty="0"/>
              <a:t>Concepts</a:t>
            </a:r>
            <a:r>
              <a:rPr lang="zh-CN" altLang="en-US" sz="3000" dirty="0"/>
              <a:t> </a:t>
            </a:r>
            <a:r>
              <a:rPr lang="en-US" altLang="zh-CN" sz="3000" dirty="0"/>
              <a:t>Facilitate</a:t>
            </a:r>
            <a:r>
              <a:rPr lang="zh-CN" altLang="en-US" sz="3000" dirty="0"/>
              <a:t> </a:t>
            </a:r>
            <a:r>
              <a:rPr lang="en-US" altLang="zh-CN" sz="3000" dirty="0"/>
              <a:t>Parsing</a:t>
            </a:r>
            <a:r>
              <a:rPr lang="zh-CN" altLang="en-US" sz="3000" dirty="0"/>
              <a:t> </a:t>
            </a:r>
            <a:r>
              <a:rPr lang="en-US" altLang="zh-CN" sz="3000" dirty="0"/>
              <a:t>New</a:t>
            </a:r>
            <a:r>
              <a:rPr lang="zh-CN" altLang="en-US" sz="3000" dirty="0"/>
              <a:t> </a:t>
            </a:r>
            <a:r>
              <a:rPr lang="en-US" altLang="zh-CN" sz="3000" dirty="0"/>
              <a:t>Sentences</a:t>
            </a:r>
            <a:endParaRPr lang="en-US" sz="3000" dirty="0"/>
          </a:p>
        </p:txBody>
      </p:sp>
      <p:sp>
        <p:nvSpPr>
          <p:cNvPr id="10" name="Rectangle 9">
            <a:extLst>
              <a:ext uri="{FF2B5EF4-FFF2-40B4-BE49-F238E27FC236}">
                <a16:creationId xmlns:a16="http://schemas.microsoft.com/office/drawing/2014/main" id="{4ACB6525-6830-6948-9F4A-138293FEEB32}"/>
              </a:ext>
            </a:extLst>
          </p:cNvPr>
          <p:cNvSpPr/>
          <p:nvPr/>
        </p:nvSpPr>
        <p:spPr>
          <a:xfrm>
            <a:off x="3738628" y="765899"/>
            <a:ext cx="2232644" cy="100786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801613"/>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127865"/>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457361" y="3256488"/>
            <a:ext cx="4365549" cy="769290"/>
          </a:xfrm>
          <a:prstGeom prst="rect">
            <a:avLst/>
          </a:prstGeom>
          <a:solidFill>
            <a:schemeClr val="accent6">
              <a:lumMod val="20000"/>
              <a:lumOff val="80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solidFill>
                <a:srgbClr val="00B050"/>
              </a:solidFill>
            </a:endParaRPr>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294240"/>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1330375"/>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160027"/>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561307"/>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42653" y="2374039"/>
            <a:ext cx="2798889" cy="1536656"/>
          </a:xfrm>
          <a:prstGeom prst="bentConnector3">
            <a:avLst>
              <a:gd name="adj1" fmla="val -215"/>
            </a:avLst>
          </a:prstGeom>
          <a:ln w="12700">
            <a:prstDash val="dash"/>
          </a:ln>
        </p:spPr>
        <p:style>
          <a:lnRef idx="3">
            <a:schemeClr val="dk1"/>
          </a:lnRef>
          <a:fillRef idx="0">
            <a:schemeClr val="dk1"/>
          </a:fillRef>
          <a:effectRef idx="2">
            <a:schemeClr val="dk1"/>
          </a:effectRef>
          <a:fontRef idx="minor">
            <a:schemeClr val="tx1"/>
          </a:fontRef>
        </p:style>
      </p:cxnSp>
      <p:cxnSp>
        <p:nvCxnSpPr>
          <p:cNvPr id="92" name="Elbow Connector 91">
            <a:extLst>
              <a:ext uri="{FF2B5EF4-FFF2-40B4-BE49-F238E27FC236}">
                <a16:creationId xmlns:a16="http://schemas.microsoft.com/office/drawing/2014/main" id="{015772ED-5522-DA49-9A59-08CF90558DA7}"/>
              </a:ext>
            </a:extLst>
          </p:cNvPr>
          <p:cNvCxnSpPr>
            <a:cxnSpLocks/>
            <a:stCxn id="10" idx="3"/>
            <a:endCxn id="56" idx="0"/>
          </p:cNvCxnSpPr>
          <p:nvPr/>
        </p:nvCxnSpPr>
        <p:spPr>
          <a:xfrm>
            <a:off x="5971272" y="1269832"/>
            <a:ext cx="1692250" cy="386161"/>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DF7F91DD-75CB-4049-B5F5-6C912B073070}"/>
              </a:ext>
            </a:extLst>
          </p:cNvPr>
          <p:cNvCxnSpPr>
            <a:cxnSpLocks/>
            <a:endCxn id="56" idx="1"/>
          </p:cNvCxnSpPr>
          <p:nvPr/>
        </p:nvCxnSpPr>
        <p:spPr>
          <a:xfrm>
            <a:off x="5971272" y="2185829"/>
            <a:ext cx="478921"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41542" y="1944244"/>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grpSp>
      <p:grpSp>
        <p:nvGrpSpPr>
          <p:cNvPr id="142" name="Group 141">
            <a:extLst>
              <a:ext uri="{FF2B5EF4-FFF2-40B4-BE49-F238E27FC236}">
                <a16:creationId xmlns:a16="http://schemas.microsoft.com/office/drawing/2014/main" id="{B7761D79-D9B4-994B-9D76-DA1FB49C6F2A}"/>
              </a:ext>
            </a:extLst>
          </p:cNvPr>
          <p:cNvGrpSpPr/>
          <p:nvPr/>
        </p:nvGrpSpPr>
        <p:grpSpPr>
          <a:xfrm>
            <a:off x="3536191" y="3336281"/>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811499"/>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4455" y="2433244"/>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698542"/>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1418730"/>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735123"/>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1552855"/>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1641886"/>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1546385"/>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933764"/>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928143"/>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035615"/>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4"/>
          <a:srcRect l="1" t="981" r="49954" b="-1"/>
          <a:stretch/>
        </p:blipFill>
        <p:spPr>
          <a:xfrm>
            <a:off x="4429151" y="1487105"/>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5"/>
          <a:srcRect t="1238" r="50050" b="-1768"/>
          <a:stretch/>
        </p:blipFill>
        <p:spPr>
          <a:xfrm>
            <a:off x="4431206" y="1205218"/>
            <a:ext cx="1078919" cy="135715"/>
          </a:xfrm>
          <a:prstGeom prst="rect">
            <a:avLst/>
          </a:prstGeom>
        </p:spPr>
      </p:pic>
      <p:sp>
        <p:nvSpPr>
          <p:cNvPr id="56" name="Rectangle 55">
            <a:extLst>
              <a:ext uri="{FF2B5EF4-FFF2-40B4-BE49-F238E27FC236}">
                <a16:creationId xmlns:a16="http://schemas.microsoft.com/office/drawing/2014/main" id="{9060F196-B1CF-E149-9AE1-9EA69B17E8A7}"/>
              </a:ext>
            </a:extLst>
          </p:cNvPr>
          <p:cNvSpPr/>
          <p:nvPr/>
        </p:nvSpPr>
        <p:spPr>
          <a:xfrm>
            <a:off x="6450193" y="1655992"/>
            <a:ext cx="2426657" cy="10596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20" name="Group 19">
            <a:extLst>
              <a:ext uri="{FF2B5EF4-FFF2-40B4-BE49-F238E27FC236}">
                <a16:creationId xmlns:a16="http://schemas.microsoft.com/office/drawing/2014/main" id="{CE5C0C85-B70B-B143-A9C2-C72570C39C1C}"/>
              </a:ext>
            </a:extLst>
          </p:cNvPr>
          <p:cNvGrpSpPr/>
          <p:nvPr/>
        </p:nvGrpSpPr>
        <p:grpSpPr>
          <a:xfrm>
            <a:off x="3457363" y="4108265"/>
            <a:ext cx="4365548" cy="858228"/>
            <a:chOff x="4379085" y="5671105"/>
            <a:chExt cx="5820731" cy="1144304"/>
          </a:xfrm>
        </p:grpSpPr>
        <p:sp>
          <p:nvSpPr>
            <p:cNvPr id="57" name="Rectangle 56">
              <a:extLst>
                <a:ext uri="{FF2B5EF4-FFF2-40B4-BE49-F238E27FC236}">
                  <a16:creationId xmlns:a16="http://schemas.microsoft.com/office/drawing/2014/main" id="{00F897E7-1BEB-FB4B-BC2A-651EB54C9E98}"/>
                </a:ext>
              </a:extLst>
            </p:cNvPr>
            <p:cNvSpPr/>
            <p:nvPr/>
          </p:nvSpPr>
          <p:spPr>
            <a:xfrm>
              <a:off x="4379085" y="5671105"/>
              <a:ext cx="5820731" cy="114430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58" name="Group 57">
              <a:extLst>
                <a:ext uri="{FF2B5EF4-FFF2-40B4-BE49-F238E27FC236}">
                  <a16:creationId xmlns:a16="http://schemas.microsoft.com/office/drawing/2014/main" id="{15142401-4569-3E45-B342-FC958CC07C65}"/>
                </a:ext>
              </a:extLst>
            </p:cNvPr>
            <p:cNvGrpSpPr/>
            <p:nvPr/>
          </p:nvGrpSpPr>
          <p:grpSpPr>
            <a:xfrm>
              <a:off x="4484191" y="5777495"/>
              <a:ext cx="4829142" cy="701040"/>
              <a:chOff x="4874218" y="4627551"/>
              <a:chExt cx="4829142" cy="943207"/>
            </a:xfrm>
          </p:grpSpPr>
          <p:cxnSp>
            <p:nvCxnSpPr>
              <p:cNvPr id="60" name="Elbow Connector 59">
                <a:extLst>
                  <a:ext uri="{FF2B5EF4-FFF2-40B4-BE49-F238E27FC236}">
                    <a16:creationId xmlns:a16="http://schemas.microsoft.com/office/drawing/2014/main" id="{378AD385-BFC0-E44A-9379-2FABAB111291}"/>
                  </a:ext>
                </a:extLst>
              </p:cNvPr>
              <p:cNvCxnSpPr>
                <a:cxnSpLocks/>
                <a:stCxn id="61" idx="6"/>
              </p:cNvCxnSpPr>
              <p:nvPr/>
            </p:nvCxnSpPr>
            <p:spPr>
              <a:xfrm>
                <a:off x="4985818" y="4815927"/>
                <a:ext cx="471754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055E3E6-A8D3-9544-9130-3343F5B95C5C}"/>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62" name="Rectangle 61">
                <a:extLst>
                  <a:ext uri="{FF2B5EF4-FFF2-40B4-BE49-F238E27FC236}">
                    <a16:creationId xmlns:a16="http://schemas.microsoft.com/office/drawing/2014/main" id="{CEFA523E-71F3-7548-802C-62FC28D06F2C}"/>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63" name="Rectangle 62">
                <a:extLst>
                  <a:ext uri="{FF2B5EF4-FFF2-40B4-BE49-F238E27FC236}">
                    <a16:creationId xmlns:a16="http://schemas.microsoft.com/office/drawing/2014/main" id="{8439A9BB-D7C3-404C-BF3E-CFA4E5577174}"/>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Same</a:t>
                </a:r>
                <a:endParaRPr lang="en-US" sz="1500" dirty="0">
                  <a:latin typeface="Courier" pitchFamily="2" charset="0"/>
                </a:endParaRPr>
              </a:p>
            </p:txBody>
          </p:sp>
          <p:sp>
            <p:nvSpPr>
              <p:cNvPr id="65" name="Rectangle 64">
                <a:extLst>
                  <a:ext uri="{FF2B5EF4-FFF2-40B4-BE49-F238E27FC236}">
                    <a16:creationId xmlns:a16="http://schemas.microsoft.com/office/drawing/2014/main" id="{1D9953AF-EE87-FB49-9AFC-D1CAC67C57CC}"/>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68" name="Rectangle 67">
                <a:extLst>
                  <a:ext uri="{FF2B5EF4-FFF2-40B4-BE49-F238E27FC236}">
                    <a16:creationId xmlns:a16="http://schemas.microsoft.com/office/drawing/2014/main" id="{2E8525FC-8B0D-F948-8A5F-90D1D1B6A844}"/>
                  </a:ext>
                </a:extLst>
              </p:cNvPr>
              <p:cNvSpPr/>
              <p:nvPr/>
            </p:nvSpPr>
            <p:spPr>
              <a:xfrm>
                <a:off x="6798702" y="4991027"/>
                <a:ext cx="1015663" cy="579731"/>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69" name="Rectangle 68">
              <a:extLst>
                <a:ext uri="{FF2B5EF4-FFF2-40B4-BE49-F238E27FC236}">
                  <a16:creationId xmlns:a16="http://schemas.microsoft.com/office/drawing/2014/main" id="{458B945D-76B8-1843-9D09-4656AA7DC081}"/>
                </a:ext>
              </a:extLst>
            </p:cNvPr>
            <p:cNvSpPr/>
            <p:nvPr/>
          </p:nvSpPr>
          <p:spPr>
            <a:xfrm>
              <a:off x="7702279" y="5785343"/>
              <a:ext cx="1334494" cy="2770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Exist</a:t>
              </a:r>
              <a:endParaRPr lang="en-US" sz="1500" dirty="0">
                <a:latin typeface="Courier" pitchFamily="2" charset="0"/>
              </a:endParaRPr>
            </a:p>
          </p:txBody>
        </p:sp>
      </p:grpSp>
      <p:sp>
        <p:nvSpPr>
          <p:cNvPr id="24" name="TextBox 23">
            <a:extLst>
              <a:ext uri="{FF2B5EF4-FFF2-40B4-BE49-F238E27FC236}">
                <a16:creationId xmlns:a16="http://schemas.microsoft.com/office/drawing/2014/main" id="{B547CCE9-B6FC-9C4D-9FCE-E9EF1FEFAC29}"/>
              </a:ext>
            </a:extLst>
          </p:cNvPr>
          <p:cNvSpPr txBox="1"/>
          <p:nvPr/>
        </p:nvSpPr>
        <p:spPr>
          <a:xfrm>
            <a:off x="3490956" y="3748778"/>
            <a:ext cx="2305439" cy="253916"/>
          </a:xfrm>
          <a:prstGeom prst="rect">
            <a:avLst/>
          </a:prstGeom>
          <a:noFill/>
        </p:spPr>
        <p:txBody>
          <a:bodyPr wrap="none" rtlCol="0">
            <a:spAutoFit/>
          </a:bodyPr>
          <a:lstStyle/>
          <a:p>
            <a:r>
              <a:rPr lang="en-US" altLang="zh-CN" sz="1050" i="1" dirty="0">
                <a:solidFill>
                  <a:schemeClr val="tx1">
                    <a:lumMod val="85000"/>
                    <a:lumOff val="15000"/>
                  </a:schemeClr>
                </a:solidFill>
              </a:rPr>
              <a:t>What’s</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cxnSp>
        <p:nvCxnSpPr>
          <p:cNvPr id="77" name="Straight Arrow Connector 76">
            <a:extLst>
              <a:ext uri="{FF2B5EF4-FFF2-40B4-BE49-F238E27FC236}">
                <a16:creationId xmlns:a16="http://schemas.microsoft.com/office/drawing/2014/main" id="{A1CB1A99-696A-7542-A196-7E2F2B474FDA}"/>
              </a:ext>
            </a:extLst>
          </p:cNvPr>
          <p:cNvCxnSpPr>
            <a:cxnSpLocks/>
            <a:endCxn id="56" idx="2"/>
          </p:cNvCxnSpPr>
          <p:nvPr/>
        </p:nvCxnSpPr>
        <p:spPr>
          <a:xfrm flipV="1">
            <a:off x="7663522" y="2715666"/>
            <a:ext cx="0" cy="42670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75C6FE-49EF-7343-93AA-B5ED091D11F0}"/>
              </a:ext>
            </a:extLst>
          </p:cNvPr>
          <p:cNvSpPr/>
          <p:nvPr/>
        </p:nvSpPr>
        <p:spPr>
          <a:xfrm>
            <a:off x="6660053" y="1670314"/>
            <a:ext cx="1830950" cy="253916"/>
          </a:xfrm>
          <a:prstGeom prst="rect">
            <a:avLst/>
          </a:prstGeom>
        </p:spPr>
        <p:txBody>
          <a:bodyPr wrap="none">
            <a:spAutoFit/>
          </a:bodyPr>
          <a:lstStyle/>
          <a:p>
            <a:pPr algn="ctr"/>
            <a:r>
              <a:rPr lang="en-US" altLang="zh-CN" sz="1050" dirty="0">
                <a:solidFill>
                  <a:schemeClr val="tx1">
                    <a:lumMod val="85000"/>
                    <a:lumOff val="15000"/>
                  </a:schemeClr>
                </a:solidFill>
              </a:rPr>
              <a:t>Neuro-Symbolic</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Reasoning</a:t>
            </a:r>
            <a:endParaRPr lang="en-US" sz="1050" dirty="0">
              <a:solidFill>
                <a:schemeClr val="tx1">
                  <a:lumMod val="85000"/>
                  <a:lumOff val="15000"/>
                </a:schemeClr>
              </a:solidFill>
            </a:endParaRPr>
          </a:p>
        </p:txBody>
      </p:sp>
      <p:sp>
        <p:nvSpPr>
          <p:cNvPr id="76" name="TextBox 75">
            <a:extLst>
              <a:ext uri="{FF2B5EF4-FFF2-40B4-BE49-F238E27FC236}">
                <a16:creationId xmlns:a16="http://schemas.microsoft.com/office/drawing/2014/main" id="{7A903F47-AD6C-E240-B969-D0FF4B8CB3DD}"/>
              </a:ext>
            </a:extLst>
          </p:cNvPr>
          <p:cNvSpPr txBox="1"/>
          <p:nvPr/>
        </p:nvSpPr>
        <p:spPr>
          <a:xfrm>
            <a:off x="6456066" y="2029104"/>
            <a:ext cx="2069486" cy="415498"/>
          </a:xfrm>
          <a:prstGeom prst="rect">
            <a:avLst/>
          </a:prstGeom>
          <a:noFill/>
        </p:spPr>
        <p:txBody>
          <a:bodyPr wrap="square" rtlCol="0">
            <a:spAutoFit/>
          </a:bodyPr>
          <a:lstStyle/>
          <a:p>
            <a:r>
              <a:rPr lang="en-US" altLang="zh-CN" sz="1050" dirty="0"/>
              <a:t>Answer</a:t>
            </a:r>
            <a:r>
              <a:rPr lang="en-US" altLang="zh-CN" sz="1050" dirty="0">
                <a:solidFill>
                  <a:srgbClr val="00B050"/>
                </a:solidFill>
              </a:rPr>
              <a:t>:</a:t>
            </a:r>
            <a:r>
              <a:rPr lang="zh-CN" altLang="en-US" sz="1050" dirty="0">
                <a:solidFill>
                  <a:srgbClr val="00B050"/>
                </a:solidFill>
              </a:rPr>
              <a:t> </a:t>
            </a:r>
            <a:r>
              <a:rPr lang="en-US" altLang="zh-CN" sz="1050" dirty="0">
                <a:solidFill>
                  <a:srgbClr val="00B050"/>
                </a:solidFill>
              </a:rPr>
              <a:t>Sphere</a:t>
            </a:r>
            <a:r>
              <a:rPr lang="zh-CN" altLang="en-US" sz="1050" dirty="0">
                <a:solidFill>
                  <a:srgbClr val="00B050"/>
                </a:solidFill>
              </a:rPr>
              <a:t> </a:t>
            </a:r>
            <a:r>
              <a:rPr lang="en-US" sz="1050" b="1" dirty="0">
                <a:solidFill>
                  <a:srgbClr val="00B050"/>
                </a:solidFill>
                <a:latin typeface="Roboto"/>
              </a:rPr>
              <a:t>✓</a:t>
            </a:r>
            <a:endParaRPr lang="en-US" altLang="zh-CN" sz="1050" dirty="0">
              <a:solidFill>
                <a:srgbClr val="00B050"/>
              </a:solidFill>
            </a:endParaRPr>
          </a:p>
          <a:p>
            <a:r>
              <a:rPr lang="en-US" altLang="zh-CN" sz="1050" dirty="0" err="1"/>
              <a:t>Groundtruth</a:t>
            </a:r>
            <a:r>
              <a:rPr lang="en-US" altLang="zh-CN" sz="1050" dirty="0"/>
              <a:t>:</a:t>
            </a:r>
            <a:r>
              <a:rPr lang="zh-CN" altLang="en-US" sz="1050" dirty="0"/>
              <a:t> </a:t>
            </a:r>
            <a:r>
              <a:rPr lang="en-US" altLang="zh-CN" sz="1050" dirty="0"/>
              <a:t>Sphere</a:t>
            </a:r>
            <a:endParaRPr lang="en-US" sz="1050" dirty="0"/>
          </a:p>
        </p:txBody>
      </p:sp>
      <p:pic>
        <p:nvPicPr>
          <p:cNvPr id="72" name="Picture 71">
            <a:extLst>
              <a:ext uri="{FF2B5EF4-FFF2-40B4-BE49-F238E27FC236}">
                <a16:creationId xmlns:a16="http://schemas.microsoft.com/office/drawing/2014/main" id="{92A8F1EC-A805-2142-BE3A-B2DAC5317EFB}"/>
              </a:ext>
            </a:extLst>
          </p:cNvPr>
          <p:cNvPicPr>
            <a:picLocks noChangeAspect="1"/>
          </p:cNvPicPr>
          <p:nvPr/>
        </p:nvPicPr>
        <p:blipFill>
          <a:blip r:embed="rId6">
            <a:duotone>
              <a:schemeClr val="accent4">
                <a:shade val="45000"/>
                <a:satMod val="135000"/>
              </a:schemeClr>
              <a:prstClr val="white"/>
            </a:duotone>
          </a:blip>
          <a:stretch>
            <a:fillRect/>
          </a:stretch>
        </p:blipFill>
        <p:spPr>
          <a:xfrm>
            <a:off x="4429151" y="2279699"/>
            <a:ext cx="1080000" cy="135000"/>
          </a:xfrm>
          <a:prstGeom prst="rect">
            <a:avLst/>
          </a:prstGeom>
        </p:spPr>
      </p:pic>
      <p:sp>
        <p:nvSpPr>
          <p:cNvPr id="78" name="TextBox 77">
            <a:extLst>
              <a:ext uri="{FF2B5EF4-FFF2-40B4-BE49-F238E27FC236}">
                <a16:creationId xmlns:a16="http://schemas.microsoft.com/office/drawing/2014/main" id="{9DB2EB0F-8F1A-C448-9AF8-81D84F0C09FF}"/>
              </a:ext>
            </a:extLst>
          </p:cNvPr>
          <p:cNvSpPr txBox="1"/>
          <p:nvPr/>
        </p:nvSpPr>
        <p:spPr>
          <a:xfrm>
            <a:off x="3490956" y="4680676"/>
            <a:ext cx="3347391" cy="253916"/>
          </a:xfrm>
          <a:prstGeom prst="rect">
            <a:avLst/>
          </a:prstGeom>
          <a:noFill/>
        </p:spPr>
        <p:txBody>
          <a:bodyPr wrap="none" rtlCol="0">
            <a:spAutoFit/>
          </a:bodyPr>
          <a:lstStyle/>
          <a:p>
            <a:r>
              <a:rPr lang="en-US" altLang="zh-CN" sz="1050" i="1" dirty="0">
                <a:solidFill>
                  <a:schemeClr val="tx1">
                    <a:lumMod val="85000"/>
                    <a:lumOff val="15000"/>
                  </a:schemeClr>
                </a:solidFill>
              </a:rPr>
              <a:t>Any other thing 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same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 as the 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spTree>
    <p:extLst>
      <p:ext uri="{BB962C8B-B14F-4D97-AF65-F5344CB8AC3E}">
        <p14:creationId xmlns:p14="http://schemas.microsoft.com/office/powerpoint/2010/main" val="82368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8123F33-E206-5040-889A-ABDA12F35854}"/>
              </a:ext>
            </a:extLst>
          </p:cNvPr>
          <p:cNvSpPr/>
          <p:nvPr/>
        </p:nvSpPr>
        <p:spPr>
          <a:xfrm>
            <a:off x="3284551" y="3167288"/>
            <a:ext cx="4682583" cy="1861911"/>
          </a:xfrm>
          <a:prstGeom prst="rect">
            <a:avLst/>
          </a:prstGeom>
          <a:noFill/>
          <a:ln w="254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0" name="Rectangle 9">
            <a:extLst>
              <a:ext uri="{FF2B5EF4-FFF2-40B4-BE49-F238E27FC236}">
                <a16:creationId xmlns:a16="http://schemas.microsoft.com/office/drawing/2014/main" id="{4ACB6525-6830-6948-9F4A-138293FEEB32}"/>
              </a:ext>
            </a:extLst>
          </p:cNvPr>
          <p:cNvSpPr/>
          <p:nvPr/>
        </p:nvSpPr>
        <p:spPr>
          <a:xfrm>
            <a:off x="3738628" y="765899"/>
            <a:ext cx="2232644" cy="100786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801613"/>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127865"/>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457361" y="3256488"/>
            <a:ext cx="4365549" cy="769290"/>
          </a:xfrm>
          <a:prstGeom prst="rect">
            <a:avLst/>
          </a:prstGeom>
          <a:solidFill>
            <a:schemeClr val="accent6">
              <a:lumMod val="20000"/>
              <a:lumOff val="80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294240"/>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1330375"/>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160027"/>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561307"/>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42653" y="2374039"/>
            <a:ext cx="2798889" cy="1536656"/>
          </a:xfrm>
          <a:prstGeom prst="bentConnector3">
            <a:avLst>
              <a:gd name="adj1" fmla="val -215"/>
            </a:avLst>
          </a:prstGeom>
          <a:ln w="12700">
            <a:prstDash val="dash"/>
          </a:ln>
        </p:spPr>
        <p:style>
          <a:lnRef idx="3">
            <a:schemeClr val="dk1"/>
          </a:lnRef>
          <a:fillRef idx="0">
            <a:schemeClr val="dk1"/>
          </a:fillRef>
          <a:effectRef idx="2">
            <a:schemeClr val="dk1"/>
          </a:effectRef>
          <a:fontRef idx="minor">
            <a:schemeClr val="tx1"/>
          </a:fontRef>
        </p:style>
      </p:cxnSp>
      <p:cxnSp>
        <p:nvCxnSpPr>
          <p:cNvPr id="92" name="Elbow Connector 91">
            <a:extLst>
              <a:ext uri="{FF2B5EF4-FFF2-40B4-BE49-F238E27FC236}">
                <a16:creationId xmlns:a16="http://schemas.microsoft.com/office/drawing/2014/main" id="{015772ED-5522-DA49-9A59-08CF90558DA7}"/>
              </a:ext>
            </a:extLst>
          </p:cNvPr>
          <p:cNvCxnSpPr>
            <a:cxnSpLocks/>
            <a:stCxn id="10" idx="3"/>
            <a:endCxn id="56" idx="0"/>
          </p:cNvCxnSpPr>
          <p:nvPr/>
        </p:nvCxnSpPr>
        <p:spPr>
          <a:xfrm>
            <a:off x="5971272" y="1269832"/>
            <a:ext cx="1692250" cy="386161"/>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DF7F91DD-75CB-4049-B5F5-6C912B073070}"/>
              </a:ext>
            </a:extLst>
          </p:cNvPr>
          <p:cNvCxnSpPr>
            <a:cxnSpLocks/>
            <a:endCxn id="56" idx="1"/>
          </p:cNvCxnSpPr>
          <p:nvPr/>
        </p:nvCxnSpPr>
        <p:spPr>
          <a:xfrm>
            <a:off x="5971272" y="2185829"/>
            <a:ext cx="478921"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41542" y="1944244"/>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grpSp>
      <p:grpSp>
        <p:nvGrpSpPr>
          <p:cNvPr id="142" name="Group 141">
            <a:extLst>
              <a:ext uri="{FF2B5EF4-FFF2-40B4-BE49-F238E27FC236}">
                <a16:creationId xmlns:a16="http://schemas.microsoft.com/office/drawing/2014/main" id="{B7761D79-D9B4-994B-9D76-DA1FB49C6F2A}"/>
              </a:ext>
            </a:extLst>
          </p:cNvPr>
          <p:cNvGrpSpPr/>
          <p:nvPr/>
        </p:nvGrpSpPr>
        <p:grpSpPr>
          <a:xfrm>
            <a:off x="3536191" y="3336281"/>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811499"/>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4455" y="2433244"/>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698542"/>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1418730"/>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735123"/>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1552855"/>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1641886"/>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1546385"/>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933764"/>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928143"/>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035615"/>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4"/>
          <a:srcRect l="1" t="981" r="49954" b="-1"/>
          <a:stretch/>
        </p:blipFill>
        <p:spPr>
          <a:xfrm>
            <a:off x="4429151" y="1487105"/>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5"/>
          <a:srcRect t="1238" r="50050" b="-1768"/>
          <a:stretch/>
        </p:blipFill>
        <p:spPr>
          <a:xfrm>
            <a:off x="4431206" y="1205218"/>
            <a:ext cx="1078919" cy="135715"/>
          </a:xfrm>
          <a:prstGeom prst="rect">
            <a:avLst/>
          </a:prstGeom>
        </p:spPr>
      </p:pic>
      <p:sp>
        <p:nvSpPr>
          <p:cNvPr id="56" name="Rectangle 55">
            <a:extLst>
              <a:ext uri="{FF2B5EF4-FFF2-40B4-BE49-F238E27FC236}">
                <a16:creationId xmlns:a16="http://schemas.microsoft.com/office/drawing/2014/main" id="{9060F196-B1CF-E149-9AE1-9EA69B17E8A7}"/>
              </a:ext>
            </a:extLst>
          </p:cNvPr>
          <p:cNvSpPr/>
          <p:nvPr/>
        </p:nvSpPr>
        <p:spPr>
          <a:xfrm>
            <a:off x="6450193" y="1655992"/>
            <a:ext cx="2426657" cy="10596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20" name="Group 19">
            <a:extLst>
              <a:ext uri="{FF2B5EF4-FFF2-40B4-BE49-F238E27FC236}">
                <a16:creationId xmlns:a16="http://schemas.microsoft.com/office/drawing/2014/main" id="{CE5C0C85-B70B-B143-A9C2-C72570C39C1C}"/>
              </a:ext>
            </a:extLst>
          </p:cNvPr>
          <p:cNvGrpSpPr/>
          <p:nvPr/>
        </p:nvGrpSpPr>
        <p:grpSpPr>
          <a:xfrm>
            <a:off x="3457363" y="4108265"/>
            <a:ext cx="4365548" cy="858228"/>
            <a:chOff x="4379085" y="5671105"/>
            <a:chExt cx="5820731" cy="1144304"/>
          </a:xfrm>
        </p:grpSpPr>
        <p:sp>
          <p:nvSpPr>
            <p:cNvPr id="57" name="Rectangle 56">
              <a:extLst>
                <a:ext uri="{FF2B5EF4-FFF2-40B4-BE49-F238E27FC236}">
                  <a16:creationId xmlns:a16="http://schemas.microsoft.com/office/drawing/2014/main" id="{00F897E7-1BEB-FB4B-BC2A-651EB54C9E98}"/>
                </a:ext>
              </a:extLst>
            </p:cNvPr>
            <p:cNvSpPr/>
            <p:nvPr/>
          </p:nvSpPr>
          <p:spPr>
            <a:xfrm>
              <a:off x="4379085" y="5671105"/>
              <a:ext cx="5820731" cy="1144304"/>
            </a:xfrm>
            <a:prstGeom prst="rect">
              <a:avLst/>
            </a:prstGeom>
            <a:solidFill>
              <a:schemeClr val="accent2">
                <a:lumMod val="20000"/>
                <a:lumOff val="80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58" name="Group 57">
              <a:extLst>
                <a:ext uri="{FF2B5EF4-FFF2-40B4-BE49-F238E27FC236}">
                  <a16:creationId xmlns:a16="http://schemas.microsoft.com/office/drawing/2014/main" id="{15142401-4569-3E45-B342-FC958CC07C65}"/>
                </a:ext>
              </a:extLst>
            </p:cNvPr>
            <p:cNvGrpSpPr/>
            <p:nvPr/>
          </p:nvGrpSpPr>
          <p:grpSpPr>
            <a:xfrm>
              <a:off x="4484191" y="5777495"/>
              <a:ext cx="4829142" cy="701040"/>
              <a:chOff x="4874218" y="4627551"/>
              <a:chExt cx="4829142" cy="943207"/>
            </a:xfrm>
          </p:grpSpPr>
          <p:cxnSp>
            <p:nvCxnSpPr>
              <p:cNvPr id="60" name="Elbow Connector 59">
                <a:extLst>
                  <a:ext uri="{FF2B5EF4-FFF2-40B4-BE49-F238E27FC236}">
                    <a16:creationId xmlns:a16="http://schemas.microsoft.com/office/drawing/2014/main" id="{378AD385-BFC0-E44A-9379-2FABAB111291}"/>
                  </a:ext>
                </a:extLst>
              </p:cNvPr>
              <p:cNvCxnSpPr>
                <a:cxnSpLocks/>
                <a:stCxn id="61" idx="6"/>
              </p:cNvCxnSpPr>
              <p:nvPr/>
            </p:nvCxnSpPr>
            <p:spPr>
              <a:xfrm>
                <a:off x="4985818" y="4815927"/>
                <a:ext cx="471754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055E3E6-A8D3-9544-9130-3343F5B95C5C}"/>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62" name="Rectangle 61">
                <a:extLst>
                  <a:ext uri="{FF2B5EF4-FFF2-40B4-BE49-F238E27FC236}">
                    <a16:creationId xmlns:a16="http://schemas.microsoft.com/office/drawing/2014/main" id="{CEFA523E-71F3-7548-802C-62FC28D06F2C}"/>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63" name="Rectangle 62">
                <a:extLst>
                  <a:ext uri="{FF2B5EF4-FFF2-40B4-BE49-F238E27FC236}">
                    <a16:creationId xmlns:a16="http://schemas.microsoft.com/office/drawing/2014/main" id="{8439A9BB-D7C3-404C-BF3E-CFA4E5577174}"/>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Same</a:t>
                </a:r>
                <a:endParaRPr lang="en-US" sz="1500" dirty="0">
                  <a:latin typeface="Courier" pitchFamily="2" charset="0"/>
                </a:endParaRPr>
              </a:p>
            </p:txBody>
          </p:sp>
          <p:sp>
            <p:nvSpPr>
              <p:cNvPr id="65" name="Rectangle 64">
                <a:extLst>
                  <a:ext uri="{FF2B5EF4-FFF2-40B4-BE49-F238E27FC236}">
                    <a16:creationId xmlns:a16="http://schemas.microsoft.com/office/drawing/2014/main" id="{1D9953AF-EE87-FB49-9AFC-D1CAC67C57CC}"/>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68" name="Rectangle 67">
                <a:extLst>
                  <a:ext uri="{FF2B5EF4-FFF2-40B4-BE49-F238E27FC236}">
                    <a16:creationId xmlns:a16="http://schemas.microsoft.com/office/drawing/2014/main" id="{2E8525FC-8B0D-F948-8A5F-90D1D1B6A844}"/>
                  </a:ext>
                </a:extLst>
              </p:cNvPr>
              <p:cNvSpPr/>
              <p:nvPr/>
            </p:nvSpPr>
            <p:spPr>
              <a:xfrm>
                <a:off x="6798702" y="4991027"/>
                <a:ext cx="1015663" cy="579731"/>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69" name="Rectangle 68">
              <a:extLst>
                <a:ext uri="{FF2B5EF4-FFF2-40B4-BE49-F238E27FC236}">
                  <a16:creationId xmlns:a16="http://schemas.microsoft.com/office/drawing/2014/main" id="{458B945D-76B8-1843-9D09-4656AA7DC081}"/>
                </a:ext>
              </a:extLst>
            </p:cNvPr>
            <p:cNvSpPr/>
            <p:nvPr/>
          </p:nvSpPr>
          <p:spPr>
            <a:xfrm>
              <a:off x="7702279" y="5785343"/>
              <a:ext cx="1334494" cy="2770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Exist</a:t>
              </a:r>
              <a:endParaRPr lang="en-US" sz="1500" dirty="0">
                <a:latin typeface="Courier" pitchFamily="2" charset="0"/>
              </a:endParaRPr>
            </a:p>
          </p:txBody>
        </p:sp>
      </p:grpSp>
      <p:sp>
        <p:nvSpPr>
          <p:cNvPr id="24" name="TextBox 23">
            <a:extLst>
              <a:ext uri="{FF2B5EF4-FFF2-40B4-BE49-F238E27FC236}">
                <a16:creationId xmlns:a16="http://schemas.microsoft.com/office/drawing/2014/main" id="{B547CCE9-B6FC-9C4D-9FCE-E9EF1FEFAC29}"/>
              </a:ext>
            </a:extLst>
          </p:cNvPr>
          <p:cNvSpPr txBox="1"/>
          <p:nvPr/>
        </p:nvSpPr>
        <p:spPr>
          <a:xfrm>
            <a:off x="3490956" y="3748778"/>
            <a:ext cx="2305439" cy="253916"/>
          </a:xfrm>
          <a:prstGeom prst="rect">
            <a:avLst/>
          </a:prstGeom>
          <a:noFill/>
        </p:spPr>
        <p:txBody>
          <a:bodyPr wrap="none" rtlCol="0">
            <a:spAutoFit/>
          </a:bodyPr>
          <a:lstStyle/>
          <a:p>
            <a:r>
              <a:rPr lang="en-US" altLang="zh-CN" sz="1050" i="1" dirty="0">
                <a:solidFill>
                  <a:schemeClr val="tx1">
                    <a:lumMod val="85000"/>
                    <a:lumOff val="15000"/>
                  </a:schemeClr>
                </a:solidFill>
              </a:rPr>
              <a:t>What’s</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cxnSp>
        <p:nvCxnSpPr>
          <p:cNvPr id="77" name="Straight Arrow Connector 76">
            <a:extLst>
              <a:ext uri="{FF2B5EF4-FFF2-40B4-BE49-F238E27FC236}">
                <a16:creationId xmlns:a16="http://schemas.microsoft.com/office/drawing/2014/main" id="{A1CB1A99-696A-7542-A196-7E2F2B474FDA}"/>
              </a:ext>
            </a:extLst>
          </p:cNvPr>
          <p:cNvCxnSpPr>
            <a:cxnSpLocks/>
            <a:endCxn id="56" idx="2"/>
          </p:cNvCxnSpPr>
          <p:nvPr/>
        </p:nvCxnSpPr>
        <p:spPr>
          <a:xfrm flipV="1">
            <a:off x="7663522" y="2715666"/>
            <a:ext cx="0" cy="42670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75C6FE-49EF-7343-93AA-B5ED091D11F0}"/>
              </a:ext>
            </a:extLst>
          </p:cNvPr>
          <p:cNvSpPr/>
          <p:nvPr/>
        </p:nvSpPr>
        <p:spPr>
          <a:xfrm>
            <a:off x="6660053" y="1670314"/>
            <a:ext cx="1830950" cy="253916"/>
          </a:xfrm>
          <a:prstGeom prst="rect">
            <a:avLst/>
          </a:prstGeom>
        </p:spPr>
        <p:txBody>
          <a:bodyPr wrap="none">
            <a:spAutoFit/>
          </a:bodyPr>
          <a:lstStyle/>
          <a:p>
            <a:pPr algn="ctr"/>
            <a:r>
              <a:rPr lang="en-US" altLang="zh-CN" sz="1050" dirty="0">
                <a:solidFill>
                  <a:schemeClr val="tx1">
                    <a:lumMod val="85000"/>
                    <a:lumOff val="15000"/>
                  </a:schemeClr>
                </a:solidFill>
              </a:rPr>
              <a:t>Neuro-Symbolic</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Reasoning</a:t>
            </a:r>
            <a:endParaRPr lang="en-US" sz="1050" dirty="0">
              <a:solidFill>
                <a:schemeClr val="tx1">
                  <a:lumMod val="85000"/>
                  <a:lumOff val="15000"/>
                </a:schemeClr>
              </a:solidFill>
            </a:endParaRPr>
          </a:p>
        </p:txBody>
      </p:sp>
      <p:sp>
        <p:nvSpPr>
          <p:cNvPr id="76" name="TextBox 75">
            <a:extLst>
              <a:ext uri="{FF2B5EF4-FFF2-40B4-BE49-F238E27FC236}">
                <a16:creationId xmlns:a16="http://schemas.microsoft.com/office/drawing/2014/main" id="{7A903F47-AD6C-E240-B969-D0FF4B8CB3DD}"/>
              </a:ext>
            </a:extLst>
          </p:cNvPr>
          <p:cNvSpPr txBox="1"/>
          <p:nvPr/>
        </p:nvSpPr>
        <p:spPr>
          <a:xfrm>
            <a:off x="6456066" y="2029104"/>
            <a:ext cx="2069486" cy="415498"/>
          </a:xfrm>
          <a:prstGeom prst="rect">
            <a:avLst/>
          </a:prstGeom>
          <a:noFill/>
        </p:spPr>
        <p:txBody>
          <a:bodyPr wrap="square" rtlCol="0">
            <a:spAutoFit/>
          </a:bodyPr>
          <a:lstStyle/>
          <a:p>
            <a:r>
              <a:rPr lang="en-US" altLang="zh-CN" sz="1050" dirty="0"/>
              <a:t>Answer:</a:t>
            </a:r>
          </a:p>
          <a:p>
            <a:r>
              <a:rPr lang="en-US" altLang="zh-CN" sz="1050" dirty="0" err="1"/>
              <a:t>Groundtruth</a:t>
            </a:r>
            <a:r>
              <a:rPr lang="en-US" altLang="zh-CN" sz="1050" dirty="0"/>
              <a:t>:</a:t>
            </a:r>
            <a:r>
              <a:rPr lang="zh-CN" altLang="en-US" sz="1050" dirty="0"/>
              <a:t> </a:t>
            </a:r>
            <a:r>
              <a:rPr lang="en-US" altLang="zh-CN" sz="1050" dirty="0"/>
              <a:t>Sphere</a:t>
            </a:r>
            <a:endParaRPr lang="en-US" sz="1050" dirty="0"/>
          </a:p>
        </p:txBody>
      </p:sp>
      <p:sp>
        <p:nvSpPr>
          <p:cNvPr id="72" name="Title 1">
            <a:extLst>
              <a:ext uri="{FF2B5EF4-FFF2-40B4-BE49-F238E27FC236}">
                <a16:creationId xmlns:a16="http://schemas.microsoft.com/office/drawing/2014/main" id="{983FFE4B-FA01-074D-B799-7DEF7BE82C08}"/>
              </a:ext>
            </a:extLst>
          </p:cNvPr>
          <p:cNvSpPr txBox="1">
            <a:spLocks/>
          </p:cNvSpPr>
          <p:nvPr/>
        </p:nvSpPr>
        <p:spPr>
          <a:xfrm>
            <a:off x="628650" y="-5759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000" dirty="0"/>
              <a:t>Concepts</a:t>
            </a:r>
            <a:r>
              <a:rPr lang="zh-CN" altLang="en-US" sz="3000" dirty="0"/>
              <a:t> </a:t>
            </a:r>
            <a:r>
              <a:rPr lang="en-US" altLang="zh-CN" sz="3000" dirty="0"/>
              <a:t>Facilitate</a:t>
            </a:r>
            <a:r>
              <a:rPr lang="zh-CN" altLang="en-US" sz="3000" dirty="0"/>
              <a:t> </a:t>
            </a:r>
            <a:r>
              <a:rPr lang="en-US" altLang="zh-CN" sz="3000" dirty="0"/>
              <a:t>Parsing</a:t>
            </a:r>
            <a:r>
              <a:rPr lang="zh-CN" altLang="en-US" sz="3000" dirty="0"/>
              <a:t> </a:t>
            </a:r>
            <a:r>
              <a:rPr lang="en-US" altLang="zh-CN" sz="3000" dirty="0"/>
              <a:t>New</a:t>
            </a:r>
            <a:r>
              <a:rPr lang="zh-CN" altLang="en-US" sz="3000" dirty="0"/>
              <a:t> </a:t>
            </a:r>
            <a:r>
              <a:rPr lang="en-US" altLang="zh-CN" sz="3000" dirty="0"/>
              <a:t>Sentences</a:t>
            </a:r>
            <a:endParaRPr lang="en-US" sz="3000" dirty="0"/>
          </a:p>
        </p:txBody>
      </p:sp>
      <p:pic>
        <p:nvPicPr>
          <p:cNvPr id="78" name="Picture 77">
            <a:extLst>
              <a:ext uri="{FF2B5EF4-FFF2-40B4-BE49-F238E27FC236}">
                <a16:creationId xmlns:a16="http://schemas.microsoft.com/office/drawing/2014/main" id="{678ED6D7-32DF-BB4B-BCB0-86D049A4E09D}"/>
              </a:ext>
            </a:extLst>
          </p:cNvPr>
          <p:cNvPicPr>
            <a:picLocks noChangeAspect="1"/>
          </p:cNvPicPr>
          <p:nvPr/>
        </p:nvPicPr>
        <p:blipFill>
          <a:blip r:embed="rId6">
            <a:duotone>
              <a:schemeClr val="accent4">
                <a:shade val="45000"/>
                <a:satMod val="135000"/>
              </a:schemeClr>
              <a:prstClr val="white"/>
            </a:duotone>
          </a:blip>
          <a:stretch>
            <a:fillRect/>
          </a:stretch>
        </p:blipFill>
        <p:spPr>
          <a:xfrm>
            <a:off x="4429151" y="2279699"/>
            <a:ext cx="1080000" cy="135000"/>
          </a:xfrm>
          <a:prstGeom prst="rect">
            <a:avLst/>
          </a:prstGeom>
        </p:spPr>
      </p:pic>
      <p:sp>
        <p:nvSpPr>
          <p:cNvPr id="79" name="TextBox 78">
            <a:extLst>
              <a:ext uri="{FF2B5EF4-FFF2-40B4-BE49-F238E27FC236}">
                <a16:creationId xmlns:a16="http://schemas.microsoft.com/office/drawing/2014/main" id="{8AA5A65E-D299-F24C-AACC-82098F778E47}"/>
              </a:ext>
            </a:extLst>
          </p:cNvPr>
          <p:cNvSpPr txBox="1"/>
          <p:nvPr/>
        </p:nvSpPr>
        <p:spPr>
          <a:xfrm>
            <a:off x="3490956" y="4680676"/>
            <a:ext cx="3347391" cy="253916"/>
          </a:xfrm>
          <a:prstGeom prst="rect">
            <a:avLst/>
          </a:prstGeom>
          <a:noFill/>
        </p:spPr>
        <p:txBody>
          <a:bodyPr wrap="none" rtlCol="0">
            <a:spAutoFit/>
          </a:bodyPr>
          <a:lstStyle/>
          <a:p>
            <a:r>
              <a:rPr lang="en-US" altLang="zh-CN" sz="1050" i="1" dirty="0">
                <a:solidFill>
                  <a:schemeClr val="tx1">
                    <a:lumMod val="85000"/>
                    <a:lumOff val="15000"/>
                  </a:schemeClr>
                </a:solidFill>
              </a:rPr>
              <a:t>Any other thing 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same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 as the 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spTree>
    <p:extLst>
      <p:ext uri="{BB962C8B-B14F-4D97-AF65-F5344CB8AC3E}">
        <p14:creationId xmlns:p14="http://schemas.microsoft.com/office/powerpoint/2010/main" val="1063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8123F33-E206-5040-889A-ABDA12F35854}"/>
              </a:ext>
            </a:extLst>
          </p:cNvPr>
          <p:cNvSpPr/>
          <p:nvPr/>
        </p:nvSpPr>
        <p:spPr>
          <a:xfrm>
            <a:off x="3284551" y="3167288"/>
            <a:ext cx="4682583" cy="1861911"/>
          </a:xfrm>
          <a:prstGeom prst="rect">
            <a:avLst/>
          </a:prstGeom>
          <a:noFill/>
          <a:ln w="254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0" name="Rectangle 9">
            <a:extLst>
              <a:ext uri="{FF2B5EF4-FFF2-40B4-BE49-F238E27FC236}">
                <a16:creationId xmlns:a16="http://schemas.microsoft.com/office/drawing/2014/main" id="{4ACB6525-6830-6948-9F4A-138293FEEB32}"/>
              </a:ext>
            </a:extLst>
          </p:cNvPr>
          <p:cNvSpPr/>
          <p:nvPr/>
        </p:nvSpPr>
        <p:spPr>
          <a:xfrm>
            <a:off x="3738628" y="765899"/>
            <a:ext cx="2232644" cy="100786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801613"/>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127865"/>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457361" y="3256488"/>
            <a:ext cx="4365549" cy="769290"/>
          </a:xfrm>
          <a:prstGeom prst="rect">
            <a:avLst/>
          </a:prstGeom>
          <a:solidFill>
            <a:schemeClr val="accent6">
              <a:lumMod val="20000"/>
              <a:lumOff val="80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294240"/>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1330375"/>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160027"/>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561307"/>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42653" y="2374039"/>
            <a:ext cx="2798889" cy="1536656"/>
          </a:xfrm>
          <a:prstGeom prst="bentConnector3">
            <a:avLst>
              <a:gd name="adj1" fmla="val -215"/>
            </a:avLst>
          </a:prstGeom>
          <a:ln w="12700">
            <a:prstDash val="dash"/>
          </a:ln>
        </p:spPr>
        <p:style>
          <a:lnRef idx="3">
            <a:schemeClr val="dk1"/>
          </a:lnRef>
          <a:fillRef idx="0">
            <a:schemeClr val="dk1"/>
          </a:fillRef>
          <a:effectRef idx="2">
            <a:schemeClr val="dk1"/>
          </a:effectRef>
          <a:fontRef idx="minor">
            <a:schemeClr val="tx1"/>
          </a:fontRef>
        </p:style>
      </p:cxnSp>
      <p:cxnSp>
        <p:nvCxnSpPr>
          <p:cNvPr id="92" name="Elbow Connector 91">
            <a:extLst>
              <a:ext uri="{FF2B5EF4-FFF2-40B4-BE49-F238E27FC236}">
                <a16:creationId xmlns:a16="http://schemas.microsoft.com/office/drawing/2014/main" id="{015772ED-5522-DA49-9A59-08CF90558DA7}"/>
              </a:ext>
            </a:extLst>
          </p:cNvPr>
          <p:cNvCxnSpPr>
            <a:cxnSpLocks/>
            <a:stCxn id="10" idx="3"/>
            <a:endCxn id="56" idx="0"/>
          </p:cNvCxnSpPr>
          <p:nvPr/>
        </p:nvCxnSpPr>
        <p:spPr>
          <a:xfrm>
            <a:off x="5971272" y="1269832"/>
            <a:ext cx="1692250" cy="386161"/>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DF7F91DD-75CB-4049-B5F5-6C912B073070}"/>
              </a:ext>
            </a:extLst>
          </p:cNvPr>
          <p:cNvCxnSpPr>
            <a:cxnSpLocks/>
            <a:endCxn id="56" idx="1"/>
          </p:cNvCxnSpPr>
          <p:nvPr/>
        </p:nvCxnSpPr>
        <p:spPr>
          <a:xfrm>
            <a:off x="5971272" y="2185829"/>
            <a:ext cx="478921"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41542" y="1944244"/>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grpSp>
      <p:grpSp>
        <p:nvGrpSpPr>
          <p:cNvPr id="142" name="Group 141">
            <a:extLst>
              <a:ext uri="{FF2B5EF4-FFF2-40B4-BE49-F238E27FC236}">
                <a16:creationId xmlns:a16="http://schemas.microsoft.com/office/drawing/2014/main" id="{B7761D79-D9B4-994B-9D76-DA1FB49C6F2A}"/>
              </a:ext>
            </a:extLst>
          </p:cNvPr>
          <p:cNvGrpSpPr/>
          <p:nvPr/>
        </p:nvGrpSpPr>
        <p:grpSpPr>
          <a:xfrm>
            <a:off x="3536191" y="3336281"/>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811499"/>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4455" y="2433244"/>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698542"/>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1418730"/>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735123"/>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1552855"/>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1641886"/>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1546385"/>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933764"/>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928143"/>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035615"/>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4"/>
          <a:srcRect l="1" t="981" r="49954" b="-1"/>
          <a:stretch/>
        </p:blipFill>
        <p:spPr>
          <a:xfrm>
            <a:off x="4429151" y="1487105"/>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5"/>
          <a:srcRect t="1238" r="50050" b="-1768"/>
          <a:stretch/>
        </p:blipFill>
        <p:spPr>
          <a:xfrm>
            <a:off x="4431206" y="1205218"/>
            <a:ext cx="1078919" cy="135715"/>
          </a:xfrm>
          <a:prstGeom prst="rect">
            <a:avLst/>
          </a:prstGeom>
        </p:spPr>
      </p:pic>
      <p:sp>
        <p:nvSpPr>
          <p:cNvPr id="56" name="Rectangle 55">
            <a:extLst>
              <a:ext uri="{FF2B5EF4-FFF2-40B4-BE49-F238E27FC236}">
                <a16:creationId xmlns:a16="http://schemas.microsoft.com/office/drawing/2014/main" id="{9060F196-B1CF-E149-9AE1-9EA69B17E8A7}"/>
              </a:ext>
            </a:extLst>
          </p:cNvPr>
          <p:cNvSpPr/>
          <p:nvPr/>
        </p:nvSpPr>
        <p:spPr>
          <a:xfrm>
            <a:off x="6450193" y="1655992"/>
            <a:ext cx="2426657" cy="10596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20" name="Group 19">
            <a:extLst>
              <a:ext uri="{FF2B5EF4-FFF2-40B4-BE49-F238E27FC236}">
                <a16:creationId xmlns:a16="http://schemas.microsoft.com/office/drawing/2014/main" id="{CE5C0C85-B70B-B143-A9C2-C72570C39C1C}"/>
              </a:ext>
            </a:extLst>
          </p:cNvPr>
          <p:cNvGrpSpPr/>
          <p:nvPr/>
        </p:nvGrpSpPr>
        <p:grpSpPr>
          <a:xfrm>
            <a:off x="3457363" y="4108265"/>
            <a:ext cx="4365548" cy="858228"/>
            <a:chOff x="4379085" y="5671105"/>
            <a:chExt cx="5820731" cy="1144304"/>
          </a:xfrm>
        </p:grpSpPr>
        <p:sp>
          <p:nvSpPr>
            <p:cNvPr id="57" name="Rectangle 56">
              <a:extLst>
                <a:ext uri="{FF2B5EF4-FFF2-40B4-BE49-F238E27FC236}">
                  <a16:creationId xmlns:a16="http://schemas.microsoft.com/office/drawing/2014/main" id="{00F897E7-1BEB-FB4B-BC2A-651EB54C9E98}"/>
                </a:ext>
              </a:extLst>
            </p:cNvPr>
            <p:cNvSpPr/>
            <p:nvPr/>
          </p:nvSpPr>
          <p:spPr>
            <a:xfrm>
              <a:off x="4379085" y="5671105"/>
              <a:ext cx="5820731" cy="1144304"/>
            </a:xfrm>
            <a:prstGeom prst="rect">
              <a:avLst/>
            </a:prstGeom>
            <a:solidFill>
              <a:srgbClr val="F6B5A7"/>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58" name="Group 57">
              <a:extLst>
                <a:ext uri="{FF2B5EF4-FFF2-40B4-BE49-F238E27FC236}">
                  <a16:creationId xmlns:a16="http://schemas.microsoft.com/office/drawing/2014/main" id="{15142401-4569-3E45-B342-FC958CC07C65}"/>
                </a:ext>
              </a:extLst>
            </p:cNvPr>
            <p:cNvGrpSpPr/>
            <p:nvPr/>
          </p:nvGrpSpPr>
          <p:grpSpPr>
            <a:xfrm>
              <a:off x="4484191" y="5777495"/>
              <a:ext cx="4829142" cy="701040"/>
              <a:chOff x="4874218" y="4627551"/>
              <a:chExt cx="4829142" cy="943207"/>
            </a:xfrm>
          </p:grpSpPr>
          <p:cxnSp>
            <p:nvCxnSpPr>
              <p:cNvPr id="60" name="Elbow Connector 59">
                <a:extLst>
                  <a:ext uri="{FF2B5EF4-FFF2-40B4-BE49-F238E27FC236}">
                    <a16:creationId xmlns:a16="http://schemas.microsoft.com/office/drawing/2014/main" id="{378AD385-BFC0-E44A-9379-2FABAB111291}"/>
                  </a:ext>
                </a:extLst>
              </p:cNvPr>
              <p:cNvCxnSpPr>
                <a:cxnSpLocks/>
                <a:stCxn id="61" idx="6"/>
              </p:cNvCxnSpPr>
              <p:nvPr/>
            </p:nvCxnSpPr>
            <p:spPr>
              <a:xfrm>
                <a:off x="4985818" y="4815927"/>
                <a:ext cx="471754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055E3E6-A8D3-9544-9130-3343F5B95C5C}"/>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62" name="Rectangle 61">
                <a:extLst>
                  <a:ext uri="{FF2B5EF4-FFF2-40B4-BE49-F238E27FC236}">
                    <a16:creationId xmlns:a16="http://schemas.microsoft.com/office/drawing/2014/main" id="{CEFA523E-71F3-7548-802C-62FC28D06F2C}"/>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63" name="Rectangle 62">
                <a:extLst>
                  <a:ext uri="{FF2B5EF4-FFF2-40B4-BE49-F238E27FC236}">
                    <a16:creationId xmlns:a16="http://schemas.microsoft.com/office/drawing/2014/main" id="{8439A9BB-D7C3-404C-BF3E-CFA4E5577174}"/>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Same</a:t>
                </a:r>
                <a:endParaRPr lang="en-US" sz="1500" dirty="0">
                  <a:latin typeface="Courier" pitchFamily="2" charset="0"/>
                </a:endParaRPr>
              </a:p>
            </p:txBody>
          </p:sp>
          <p:sp>
            <p:nvSpPr>
              <p:cNvPr id="65" name="Rectangle 64">
                <a:extLst>
                  <a:ext uri="{FF2B5EF4-FFF2-40B4-BE49-F238E27FC236}">
                    <a16:creationId xmlns:a16="http://schemas.microsoft.com/office/drawing/2014/main" id="{1D9953AF-EE87-FB49-9AFC-D1CAC67C57CC}"/>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68" name="Rectangle 67">
                <a:extLst>
                  <a:ext uri="{FF2B5EF4-FFF2-40B4-BE49-F238E27FC236}">
                    <a16:creationId xmlns:a16="http://schemas.microsoft.com/office/drawing/2014/main" id="{2E8525FC-8B0D-F948-8A5F-90D1D1B6A844}"/>
                  </a:ext>
                </a:extLst>
              </p:cNvPr>
              <p:cNvSpPr/>
              <p:nvPr/>
            </p:nvSpPr>
            <p:spPr>
              <a:xfrm>
                <a:off x="6798702" y="4991027"/>
                <a:ext cx="1015663" cy="579731"/>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69" name="Rectangle 68">
              <a:extLst>
                <a:ext uri="{FF2B5EF4-FFF2-40B4-BE49-F238E27FC236}">
                  <a16:creationId xmlns:a16="http://schemas.microsoft.com/office/drawing/2014/main" id="{458B945D-76B8-1843-9D09-4656AA7DC081}"/>
                </a:ext>
              </a:extLst>
            </p:cNvPr>
            <p:cNvSpPr/>
            <p:nvPr/>
          </p:nvSpPr>
          <p:spPr>
            <a:xfrm>
              <a:off x="7702279" y="5785343"/>
              <a:ext cx="1334494" cy="2770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Exist</a:t>
              </a:r>
              <a:endParaRPr lang="en-US" sz="1500" dirty="0">
                <a:latin typeface="Courier" pitchFamily="2" charset="0"/>
              </a:endParaRPr>
            </a:p>
          </p:txBody>
        </p:sp>
      </p:grpSp>
      <p:sp>
        <p:nvSpPr>
          <p:cNvPr id="24" name="TextBox 23">
            <a:extLst>
              <a:ext uri="{FF2B5EF4-FFF2-40B4-BE49-F238E27FC236}">
                <a16:creationId xmlns:a16="http://schemas.microsoft.com/office/drawing/2014/main" id="{B547CCE9-B6FC-9C4D-9FCE-E9EF1FEFAC29}"/>
              </a:ext>
            </a:extLst>
          </p:cNvPr>
          <p:cNvSpPr txBox="1"/>
          <p:nvPr/>
        </p:nvSpPr>
        <p:spPr>
          <a:xfrm>
            <a:off x="3490956" y="3748778"/>
            <a:ext cx="2305439" cy="253916"/>
          </a:xfrm>
          <a:prstGeom prst="rect">
            <a:avLst/>
          </a:prstGeom>
          <a:noFill/>
        </p:spPr>
        <p:txBody>
          <a:bodyPr wrap="none" rtlCol="0">
            <a:spAutoFit/>
          </a:bodyPr>
          <a:lstStyle/>
          <a:p>
            <a:r>
              <a:rPr lang="en-US" altLang="zh-CN" sz="1050" i="1" dirty="0">
                <a:solidFill>
                  <a:schemeClr val="tx1">
                    <a:lumMod val="85000"/>
                    <a:lumOff val="15000"/>
                  </a:schemeClr>
                </a:solidFill>
              </a:rPr>
              <a:t>What’s</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cxnSp>
        <p:nvCxnSpPr>
          <p:cNvPr id="77" name="Straight Arrow Connector 76">
            <a:extLst>
              <a:ext uri="{FF2B5EF4-FFF2-40B4-BE49-F238E27FC236}">
                <a16:creationId xmlns:a16="http://schemas.microsoft.com/office/drawing/2014/main" id="{A1CB1A99-696A-7542-A196-7E2F2B474FDA}"/>
              </a:ext>
            </a:extLst>
          </p:cNvPr>
          <p:cNvCxnSpPr>
            <a:cxnSpLocks/>
            <a:endCxn id="56" idx="2"/>
          </p:cNvCxnSpPr>
          <p:nvPr/>
        </p:nvCxnSpPr>
        <p:spPr>
          <a:xfrm flipV="1">
            <a:off x="7663522" y="2715666"/>
            <a:ext cx="0" cy="42670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75C6FE-49EF-7343-93AA-B5ED091D11F0}"/>
              </a:ext>
            </a:extLst>
          </p:cNvPr>
          <p:cNvSpPr/>
          <p:nvPr/>
        </p:nvSpPr>
        <p:spPr>
          <a:xfrm>
            <a:off x="6660053" y="1670314"/>
            <a:ext cx="1830950" cy="253916"/>
          </a:xfrm>
          <a:prstGeom prst="rect">
            <a:avLst/>
          </a:prstGeom>
        </p:spPr>
        <p:txBody>
          <a:bodyPr wrap="none">
            <a:spAutoFit/>
          </a:bodyPr>
          <a:lstStyle/>
          <a:p>
            <a:pPr algn="ctr"/>
            <a:r>
              <a:rPr lang="en-US" altLang="zh-CN" sz="1050" dirty="0">
                <a:solidFill>
                  <a:schemeClr val="tx1">
                    <a:lumMod val="85000"/>
                    <a:lumOff val="15000"/>
                  </a:schemeClr>
                </a:solidFill>
              </a:rPr>
              <a:t>Neuro-Symbolic</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Reasoning</a:t>
            </a:r>
            <a:endParaRPr lang="en-US" sz="1050" dirty="0">
              <a:solidFill>
                <a:schemeClr val="tx1">
                  <a:lumMod val="85000"/>
                  <a:lumOff val="15000"/>
                </a:schemeClr>
              </a:solidFill>
            </a:endParaRPr>
          </a:p>
        </p:txBody>
      </p:sp>
      <p:sp>
        <p:nvSpPr>
          <p:cNvPr id="76" name="TextBox 75">
            <a:extLst>
              <a:ext uri="{FF2B5EF4-FFF2-40B4-BE49-F238E27FC236}">
                <a16:creationId xmlns:a16="http://schemas.microsoft.com/office/drawing/2014/main" id="{7A903F47-AD6C-E240-B969-D0FF4B8CB3DD}"/>
              </a:ext>
            </a:extLst>
          </p:cNvPr>
          <p:cNvSpPr txBox="1"/>
          <p:nvPr/>
        </p:nvSpPr>
        <p:spPr>
          <a:xfrm>
            <a:off x="6456066" y="2029104"/>
            <a:ext cx="2069486" cy="415498"/>
          </a:xfrm>
          <a:prstGeom prst="rect">
            <a:avLst/>
          </a:prstGeom>
          <a:noFill/>
        </p:spPr>
        <p:txBody>
          <a:bodyPr wrap="square" rtlCol="0">
            <a:spAutoFit/>
          </a:bodyPr>
          <a:lstStyle/>
          <a:p>
            <a:r>
              <a:rPr lang="en-US" altLang="zh-CN" sz="1050" dirty="0"/>
              <a:t>Answer:</a:t>
            </a:r>
            <a:r>
              <a:rPr lang="zh-CN" altLang="en-US" sz="1050" dirty="0"/>
              <a:t> </a:t>
            </a:r>
            <a:r>
              <a:rPr lang="en-US" altLang="zh-CN" sz="1050" dirty="0">
                <a:solidFill>
                  <a:srgbClr val="C00000"/>
                </a:solidFill>
              </a:rPr>
              <a:t>No</a:t>
            </a:r>
            <a:r>
              <a:rPr lang="zh-CN" altLang="en-US" sz="1050" dirty="0"/>
              <a:t> </a:t>
            </a:r>
            <a:r>
              <a:rPr lang="zh-CN" altLang="en-US" sz="1050" b="1" dirty="0">
                <a:solidFill>
                  <a:srgbClr val="C00000"/>
                </a:solidFill>
              </a:rPr>
              <a:t>✗</a:t>
            </a:r>
            <a:endParaRPr lang="en-US" altLang="zh-CN" sz="1050" b="1" dirty="0">
              <a:solidFill>
                <a:srgbClr val="C00000"/>
              </a:solidFill>
            </a:endParaRPr>
          </a:p>
          <a:p>
            <a:r>
              <a:rPr lang="en-US" altLang="zh-CN" sz="1050" dirty="0" err="1"/>
              <a:t>Groundtruth</a:t>
            </a:r>
            <a:r>
              <a:rPr lang="en-US" altLang="zh-CN" sz="1050" dirty="0"/>
              <a:t>:</a:t>
            </a:r>
            <a:r>
              <a:rPr lang="zh-CN" altLang="en-US" sz="1050" dirty="0"/>
              <a:t> </a:t>
            </a:r>
            <a:r>
              <a:rPr lang="en-US" altLang="zh-CN" sz="1050" dirty="0"/>
              <a:t>Sphere</a:t>
            </a:r>
            <a:endParaRPr lang="en-US" sz="1050" dirty="0"/>
          </a:p>
        </p:txBody>
      </p:sp>
      <p:sp>
        <p:nvSpPr>
          <p:cNvPr id="72" name="Title 1">
            <a:extLst>
              <a:ext uri="{FF2B5EF4-FFF2-40B4-BE49-F238E27FC236}">
                <a16:creationId xmlns:a16="http://schemas.microsoft.com/office/drawing/2014/main" id="{576A389A-BA4C-5440-AE0A-E44E87387590}"/>
              </a:ext>
            </a:extLst>
          </p:cNvPr>
          <p:cNvSpPr>
            <a:spLocks noGrp="1"/>
          </p:cNvSpPr>
          <p:nvPr>
            <p:ph type="title"/>
          </p:nvPr>
        </p:nvSpPr>
        <p:spPr>
          <a:xfrm>
            <a:off x="628650" y="-57593"/>
            <a:ext cx="7886700" cy="994172"/>
          </a:xfrm>
        </p:spPr>
        <p:txBody>
          <a:bodyPr>
            <a:normAutofit/>
          </a:bodyPr>
          <a:lstStyle/>
          <a:p>
            <a:r>
              <a:rPr lang="en-US" altLang="zh-CN" sz="3000" dirty="0"/>
              <a:t>Concepts</a:t>
            </a:r>
            <a:r>
              <a:rPr lang="zh-CN" altLang="en-US" sz="3000" dirty="0"/>
              <a:t> </a:t>
            </a:r>
            <a:r>
              <a:rPr lang="en-US" altLang="zh-CN" sz="3000" dirty="0"/>
              <a:t>Facilitate</a:t>
            </a:r>
            <a:r>
              <a:rPr lang="zh-CN" altLang="en-US" sz="3000" dirty="0"/>
              <a:t> </a:t>
            </a:r>
            <a:r>
              <a:rPr lang="en-US" altLang="zh-CN" sz="3000" dirty="0"/>
              <a:t>Parsing</a:t>
            </a:r>
            <a:r>
              <a:rPr lang="zh-CN" altLang="en-US" sz="3000" dirty="0"/>
              <a:t> </a:t>
            </a:r>
            <a:r>
              <a:rPr lang="en-US" altLang="zh-CN" sz="3000" dirty="0"/>
              <a:t>New</a:t>
            </a:r>
            <a:r>
              <a:rPr lang="zh-CN" altLang="en-US" sz="3000" dirty="0"/>
              <a:t> </a:t>
            </a:r>
            <a:r>
              <a:rPr lang="en-US" altLang="zh-CN" sz="3000" dirty="0"/>
              <a:t>Sentences</a:t>
            </a:r>
            <a:endParaRPr lang="en-US" sz="3000" dirty="0"/>
          </a:p>
        </p:txBody>
      </p:sp>
      <p:pic>
        <p:nvPicPr>
          <p:cNvPr id="78" name="Picture 77">
            <a:extLst>
              <a:ext uri="{FF2B5EF4-FFF2-40B4-BE49-F238E27FC236}">
                <a16:creationId xmlns:a16="http://schemas.microsoft.com/office/drawing/2014/main" id="{80306E1B-E6B6-924C-9B94-FBCB5434ECF1}"/>
              </a:ext>
            </a:extLst>
          </p:cNvPr>
          <p:cNvPicPr>
            <a:picLocks noChangeAspect="1"/>
          </p:cNvPicPr>
          <p:nvPr/>
        </p:nvPicPr>
        <p:blipFill>
          <a:blip r:embed="rId6">
            <a:duotone>
              <a:schemeClr val="accent4">
                <a:shade val="45000"/>
                <a:satMod val="135000"/>
              </a:schemeClr>
              <a:prstClr val="white"/>
            </a:duotone>
          </a:blip>
          <a:stretch>
            <a:fillRect/>
          </a:stretch>
        </p:blipFill>
        <p:spPr>
          <a:xfrm>
            <a:off x="4429151" y="2279699"/>
            <a:ext cx="1080000" cy="135000"/>
          </a:xfrm>
          <a:prstGeom prst="rect">
            <a:avLst/>
          </a:prstGeom>
        </p:spPr>
      </p:pic>
      <p:sp>
        <p:nvSpPr>
          <p:cNvPr id="79" name="TextBox 78">
            <a:extLst>
              <a:ext uri="{FF2B5EF4-FFF2-40B4-BE49-F238E27FC236}">
                <a16:creationId xmlns:a16="http://schemas.microsoft.com/office/drawing/2014/main" id="{04A6DC11-311A-7C4E-BB35-7D82A3C1F1B8}"/>
              </a:ext>
            </a:extLst>
          </p:cNvPr>
          <p:cNvSpPr txBox="1"/>
          <p:nvPr/>
        </p:nvSpPr>
        <p:spPr>
          <a:xfrm>
            <a:off x="3490956" y="4680676"/>
            <a:ext cx="3347391" cy="253916"/>
          </a:xfrm>
          <a:prstGeom prst="rect">
            <a:avLst/>
          </a:prstGeom>
          <a:noFill/>
        </p:spPr>
        <p:txBody>
          <a:bodyPr wrap="none" rtlCol="0">
            <a:spAutoFit/>
          </a:bodyPr>
          <a:lstStyle/>
          <a:p>
            <a:r>
              <a:rPr lang="en-US" altLang="zh-CN" sz="1050" i="1" dirty="0">
                <a:solidFill>
                  <a:schemeClr val="tx1">
                    <a:lumMod val="85000"/>
                    <a:lumOff val="15000"/>
                  </a:schemeClr>
                </a:solidFill>
              </a:rPr>
              <a:t>Any other thing 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same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 as the 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spTree>
    <p:extLst>
      <p:ext uri="{BB962C8B-B14F-4D97-AF65-F5344CB8AC3E}">
        <p14:creationId xmlns:p14="http://schemas.microsoft.com/office/powerpoint/2010/main" val="297593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8123F33-E206-5040-889A-ABDA12F35854}"/>
              </a:ext>
            </a:extLst>
          </p:cNvPr>
          <p:cNvSpPr/>
          <p:nvPr/>
        </p:nvSpPr>
        <p:spPr>
          <a:xfrm>
            <a:off x="3284551" y="3167288"/>
            <a:ext cx="4682583" cy="1861911"/>
          </a:xfrm>
          <a:prstGeom prst="rect">
            <a:avLst/>
          </a:prstGeom>
          <a:noFill/>
          <a:ln w="25400">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0" name="Rectangle 9">
            <a:extLst>
              <a:ext uri="{FF2B5EF4-FFF2-40B4-BE49-F238E27FC236}">
                <a16:creationId xmlns:a16="http://schemas.microsoft.com/office/drawing/2014/main" id="{4ACB6525-6830-6948-9F4A-138293FEEB32}"/>
              </a:ext>
            </a:extLst>
          </p:cNvPr>
          <p:cNvSpPr/>
          <p:nvPr/>
        </p:nvSpPr>
        <p:spPr>
          <a:xfrm>
            <a:off x="3738628" y="765899"/>
            <a:ext cx="2232644" cy="100786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14" name="TextBox 13">
            <a:extLst>
              <a:ext uri="{FF2B5EF4-FFF2-40B4-BE49-F238E27FC236}">
                <a16:creationId xmlns:a16="http://schemas.microsoft.com/office/drawing/2014/main" id="{6E684DD8-5519-F040-A121-27136A9DCCAC}"/>
              </a:ext>
            </a:extLst>
          </p:cNvPr>
          <p:cNvSpPr txBox="1"/>
          <p:nvPr/>
        </p:nvSpPr>
        <p:spPr>
          <a:xfrm>
            <a:off x="3811515" y="801613"/>
            <a:ext cx="2071401" cy="323165"/>
          </a:xfrm>
          <a:prstGeom prst="rect">
            <a:avLst/>
          </a:prstGeom>
          <a:noFill/>
        </p:spPr>
        <p:txBody>
          <a:bodyPr wrap="none" rtlCol="0">
            <a:spAutoFit/>
          </a:bodyPr>
          <a:lstStyle/>
          <a:p>
            <a:r>
              <a:rPr lang="en-US" altLang="zh-CN" sz="1500" dirty="0">
                <a:latin typeface="+mj-lt"/>
              </a:rPr>
              <a:t>Visual</a:t>
            </a:r>
            <a:r>
              <a:rPr lang="zh-CN" altLang="en-US" sz="1500" dirty="0">
                <a:latin typeface="+mj-lt"/>
              </a:rPr>
              <a:t> </a:t>
            </a:r>
            <a:r>
              <a:rPr lang="en-US" altLang="zh-CN" sz="1500" dirty="0">
                <a:latin typeface="+mj-lt"/>
              </a:rPr>
              <a:t>Representation</a:t>
            </a:r>
            <a:endParaRPr lang="en-US" sz="1500" dirty="0">
              <a:latin typeface="+mj-lt"/>
            </a:endParaRPr>
          </a:p>
        </p:txBody>
      </p:sp>
      <p:sp>
        <p:nvSpPr>
          <p:cNvPr id="21" name="TextBox 20">
            <a:extLst>
              <a:ext uri="{FF2B5EF4-FFF2-40B4-BE49-F238E27FC236}">
                <a16:creationId xmlns:a16="http://schemas.microsoft.com/office/drawing/2014/main" id="{64241E35-134A-0D4D-ADB1-7D1450E85708}"/>
              </a:ext>
            </a:extLst>
          </p:cNvPr>
          <p:cNvSpPr txBox="1"/>
          <p:nvPr/>
        </p:nvSpPr>
        <p:spPr>
          <a:xfrm>
            <a:off x="3810959" y="1127865"/>
            <a:ext cx="574196" cy="300082"/>
          </a:xfrm>
          <a:prstGeom prst="rect">
            <a:avLst/>
          </a:prstGeom>
          <a:noFill/>
        </p:spPr>
        <p:txBody>
          <a:bodyPr wrap="none" rtlCol="0">
            <a:spAutoFit/>
          </a:bodyPr>
          <a:lstStyle/>
          <a:p>
            <a:r>
              <a:rPr lang="en-US" altLang="zh-CN" sz="1350" dirty="0" err="1">
                <a:latin typeface="Times New Roman" panose="02020603050405020304" pitchFamily="18" charset="0"/>
                <a:cs typeface="Times New Roman" panose="02020603050405020304" pitchFamily="18" charset="0"/>
              </a:rPr>
              <a:t>Obj</a:t>
            </a:r>
            <a:r>
              <a:rPr lang="zh-CN" altLang="en-US" sz="1350" dirty="0">
                <a:latin typeface="Times New Roman" panose="02020603050405020304" pitchFamily="18" charset="0"/>
                <a:cs typeface="Times New Roman" panose="02020603050405020304" pitchFamily="18" charset="0"/>
              </a:rPr>
              <a:t> </a:t>
            </a:r>
            <a:r>
              <a:rPr lang="en-US" altLang="zh-CN" sz="135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F73A8217-AD51-6D47-B7B0-D8B68832F4B6}"/>
              </a:ext>
            </a:extLst>
          </p:cNvPr>
          <p:cNvSpPr/>
          <p:nvPr/>
        </p:nvSpPr>
        <p:spPr>
          <a:xfrm>
            <a:off x="3457361" y="3256488"/>
            <a:ext cx="4365549" cy="769290"/>
          </a:xfrm>
          <a:prstGeom prst="rect">
            <a:avLst/>
          </a:prstGeom>
          <a:solidFill>
            <a:schemeClr val="accent6">
              <a:lumMod val="20000"/>
              <a:lumOff val="80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64" name="Straight Arrow Connector 63">
            <a:extLst>
              <a:ext uri="{FF2B5EF4-FFF2-40B4-BE49-F238E27FC236}">
                <a16:creationId xmlns:a16="http://schemas.microsoft.com/office/drawing/2014/main" id="{40088F8E-555E-AD4C-8434-3E4CEC01212B}"/>
              </a:ext>
            </a:extLst>
          </p:cNvPr>
          <p:cNvCxnSpPr>
            <a:cxnSpLocks/>
          </p:cNvCxnSpPr>
          <p:nvPr/>
        </p:nvCxnSpPr>
        <p:spPr>
          <a:xfrm>
            <a:off x="2655310" y="1294240"/>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982631E-7F9C-354B-AE4B-1EF160595646}"/>
              </a:ext>
            </a:extLst>
          </p:cNvPr>
          <p:cNvSpPr txBox="1"/>
          <p:nvPr/>
        </p:nvSpPr>
        <p:spPr>
          <a:xfrm>
            <a:off x="2510318" y="1330375"/>
            <a:ext cx="1125629" cy="553998"/>
          </a:xfrm>
          <a:prstGeom prst="rect">
            <a:avLst/>
          </a:prstGeom>
          <a:noFill/>
        </p:spPr>
        <p:txBody>
          <a:bodyPr wrap="none" rtlCol="0">
            <a:spAutoFit/>
          </a:bodyPr>
          <a:lstStyle/>
          <a:p>
            <a:pPr algn="ctr"/>
            <a:r>
              <a:rPr lang="en-US" altLang="zh-CN" sz="1500" b="1" dirty="0"/>
              <a:t>Feature</a:t>
            </a:r>
          </a:p>
          <a:p>
            <a:pPr algn="ctr"/>
            <a:r>
              <a:rPr lang="en-US" altLang="zh-CN" sz="1500" b="1" dirty="0"/>
              <a:t>Extraction</a:t>
            </a:r>
            <a:endParaRPr lang="en-US" sz="1500" b="1" dirty="0"/>
          </a:p>
        </p:txBody>
      </p:sp>
      <p:cxnSp>
        <p:nvCxnSpPr>
          <p:cNvPr id="73" name="Straight Arrow Connector 72">
            <a:extLst>
              <a:ext uri="{FF2B5EF4-FFF2-40B4-BE49-F238E27FC236}">
                <a16:creationId xmlns:a16="http://schemas.microsoft.com/office/drawing/2014/main" id="{442AC773-2EE0-D644-9FA9-6D4401889D9C}"/>
              </a:ext>
            </a:extLst>
          </p:cNvPr>
          <p:cNvCxnSpPr>
            <a:cxnSpLocks/>
          </p:cNvCxnSpPr>
          <p:nvPr/>
        </p:nvCxnSpPr>
        <p:spPr>
          <a:xfrm>
            <a:off x="2328625" y="4160027"/>
            <a:ext cx="83564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EF1C1B-994D-8147-994E-51E95CAA3FC6}"/>
              </a:ext>
            </a:extLst>
          </p:cNvPr>
          <p:cNvSpPr txBox="1"/>
          <p:nvPr/>
        </p:nvSpPr>
        <p:spPr>
          <a:xfrm>
            <a:off x="2226114" y="3561307"/>
            <a:ext cx="1040671" cy="553998"/>
          </a:xfrm>
          <a:prstGeom prst="rect">
            <a:avLst/>
          </a:prstGeom>
          <a:noFill/>
        </p:spPr>
        <p:txBody>
          <a:bodyPr wrap="none" rtlCol="0">
            <a:spAutoFit/>
          </a:bodyPr>
          <a:lstStyle/>
          <a:p>
            <a:pPr algn="ctr"/>
            <a:r>
              <a:rPr lang="en-US" altLang="zh-CN" sz="1500" b="1" dirty="0"/>
              <a:t>Semantic</a:t>
            </a:r>
          </a:p>
          <a:p>
            <a:pPr algn="ctr"/>
            <a:r>
              <a:rPr lang="en-US" altLang="zh-CN" sz="1500" b="1" dirty="0"/>
              <a:t>Parsing</a:t>
            </a:r>
            <a:endParaRPr lang="en-US" sz="1500" b="1" dirty="0"/>
          </a:p>
        </p:txBody>
      </p:sp>
      <p:cxnSp>
        <p:nvCxnSpPr>
          <p:cNvPr id="27" name="Elbow Connector 26">
            <a:extLst>
              <a:ext uri="{FF2B5EF4-FFF2-40B4-BE49-F238E27FC236}">
                <a16:creationId xmlns:a16="http://schemas.microsoft.com/office/drawing/2014/main" id="{D5C15D1E-C1B1-A048-A464-00A4743F8F00}"/>
              </a:ext>
            </a:extLst>
          </p:cNvPr>
          <p:cNvCxnSpPr>
            <a:cxnSpLocks/>
            <a:endCxn id="23" idx="1"/>
          </p:cNvCxnSpPr>
          <p:nvPr/>
        </p:nvCxnSpPr>
        <p:spPr>
          <a:xfrm flipV="1">
            <a:off x="942653" y="2374039"/>
            <a:ext cx="2798889" cy="1536656"/>
          </a:xfrm>
          <a:prstGeom prst="bentConnector3">
            <a:avLst>
              <a:gd name="adj1" fmla="val -215"/>
            </a:avLst>
          </a:prstGeom>
          <a:ln w="12700">
            <a:prstDash val="dash"/>
          </a:ln>
        </p:spPr>
        <p:style>
          <a:lnRef idx="3">
            <a:schemeClr val="dk1"/>
          </a:lnRef>
          <a:fillRef idx="0">
            <a:schemeClr val="dk1"/>
          </a:fillRef>
          <a:effectRef idx="2">
            <a:schemeClr val="dk1"/>
          </a:effectRef>
          <a:fontRef idx="minor">
            <a:schemeClr val="tx1"/>
          </a:fontRef>
        </p:style>
      </p:cxnSp>
      <p:cxnSp>
        <p:nvCxnSpPr>
          <p:cNvPr id="92" name="Elbow Connector 91">
            <a:extLst>
              <a:ext uri="{FF2B5EF4-FFF2-40B4-BE49-F238E27FC236}">
                <a16:creationId xmlns:a16="http://schemas.microsoft.com/office/drawing/2014/main" id="{015772ED-5522-DA49-9A59-08CF90558DA7}"/>
              </a:ext>
            </a:extLst>
          </p:cNvPr>
          <p:cNvCxnSpPr>
            <a:cxnSpLocks/>
            <a:stCxn id="10" idx="3"/>
            <a:endCxn id="56" idx="0"/>
          </p:cNvCxnSpPr>
          <p:nvPr/>
        </p:nvCxnSpPr>
        <p:spPr>
          <a:xfrm>
            <a:off x="5971272" y="1269832"/>
            <a:ext cx="1692250" cy="386161"/>
          </a:xfrm>
          <a:prstGeom prst="bent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DF7F91DD-75CB-4049-B5F5-6C912B073070}"/>
              </a:ext>
            </a:extLst>
          </p:cNvPr>
          <p:cNvCxnSpPr>
            <a:cxnSpLocks/>
            <a:endCxn id="56" idx="1"/>
          </p:cNvCxnSpPr>
          <p:nvPr/>
        </p:nvCxnSpPr>
        <p:spPr>
          <a:xfrm>
            <a:off x="5971272" y="2185829"/>
            <a:ext cx="478921"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89D1A703-B0AF-804C-BA24-E0E3DC105C5E}"/>
              </a:ext>
            </a:extLst>
          </p:cNvPr>
          <p:cNvGrpSpPr/>
          <p:nvPr/>
        </p:nvGrpSpPr>
        <p:grpSpPr>
          <a:xfrm>
            <a:off x="3741542" y="1944244"/>
            <a:ext cx="2232643" cy="859590"/>
            <a:chOff x="4984838" y="3703174"/>
            <a:chExt cx="2976857" cy="1146120"/>
          </a:xfrm>
        </p:grpSpPr>
        <p:grpSp>
          <p:nvGrpSpPr>
            <p:cNvPr id="22" name="Group 21">
              <a:extLst>
                <a:ext uri="{FF2B5EF4-FFF2-40B4-BE49-F238E27FC236}">
                  <a16:creationId xmlns:a16="http://schemas.microsoft.com/office/drawing/2014/main" id="{DAA4F3FC-A1D0-F942-8EA1-FB301D1735F0}"/>
                </a:ext>
              </a:extLst>
            </p:cNvPr>
            <p:cNvGrpSpPr/>
            <p:nvPr/>
          </p:nvGrpSpPr>
          <p:grpSpPr>
            <a:xfrm>
              <a:off x="4984838" y="3703174"/>
              <a:ext cx="2976857" cy="1146120"/>
              <a:chOff x="4984838" y="3703174"/>
              <a:chExt cx="2976857" cy="1146120"/>
            </a:xfrm>
          </p:grpSpPr>
          <p:sp>
            <p:nvSpPr>
              <p:cNvPr id="23" name="Rectangle 22">
                <a:extLst>
                  <a:ext uri="{FF2B5EF4-FFF2-40B4-BE49-F238E27FC236}">
                    <a16:creationId xmlns:a16="http://schemas.microsoft.com/office/drawing/2014/main" id="{924004E0-9342-D549-BEA5-3BF07E3738FF}"/>
                  </a:ext>
                </a:extLst>
              </p:cNvPr>
              <p:cNvSpPr/>
              <p:nvPr/>
            </p:nvSpPr>
            <p:spPr>
              <a:xfrm>
                <a:off x="4984838" y="3703174"/>
                <a:ext cx="2976857" cy="11461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sp>
            <p:nvSpPr>
              <p:cNvPr id="26" name="TextBox 25">
                <a:extLst>
                  <a:ext uri="{FF2B5EF4-FFF2-40B4-BE49-F238E27FC236}">
                    <a16:creationId xmlns:a16="http://schemas.microsoft.com/office/drawing/2014/main" id="{22C746F2-CE8F-3E41-8B0F-12ECD7974C96}"/>
                  </a:ext>
                </a:extLst>
              </p:cNvPr>
              <p:cNvSpPr txBox="1"/>
              <p:nvPr/>
            </p:nvSpPr>
            <p:spPr>
              <a:xfrm>
                <a:off x="5066735" y="3703849"/>
                <a:ext cx="2704158" cy="430887"/>
              </a:xfrm>
              <a:prstGeom prst="rect">
                <a:avLst/>
              </a:prstGeom>
              <a:noFill/>
            </p:spPr>
            <p:txBody>
              <a:bodyPr wrap="none" rtlCol="0">
                <a:spAutoFit/>
              </a:bodyPr>
              <a:lstStyle/>
              <a:p>
                <a:r>
                  <a:rPr lang="en-US" altLang="zh-CN" sz="1500" dirty="0">
                    <a:latin typeface="+mj-lt"/>
                  </a:rPr>
                  <a:t>Concept</a:t>
                </a:r>
                <a:r>
                  <a:rPr lang="zh-CN" altLang="en-US" sz="1500" dirty="0">
                    <a:latin typeface="+mj-lt"/>
                  </a:rPr>
                  <a:t> </a:t>
                </a:r>
                <a:r>
                  <a:rPr lang="en-US" altLang="zh-CN" sz="1500" dirty="0">
                    <a:latin typeface="+mj-lt"/>
                  </a:rPr>
                  <a:t>Embeddings</a:t>
                </a:r>
                <a:endParaRPr lang="en-US" sz="1500" dirty="0">
                  <a:latin typeface="+mj-lt"/>
                </a:endParaRPr>
              </a:p>
            </p:txBody>
          </p:sp>
        </p:grpSp>
        <p:sp>
          <p:nvSpPr>
            <p:cNvPr id="90" name="TextBox 89">
              <a:extLst>
                <a:ext uri="{FF2B5EF4-FFF2-40B4-BE49-F238E27FC236}">
                  <a16:creationId xmlns:a16="http://schemas.microsoft.com/office/drawing/2014/main" id="{83BFBF29-A893-F246-BD8D-782E32CF136A}"/>
                </a:ext>
              </a:extLst>
            </p:cNvPr>
            <p:cNvSpPr txBox="1"/>
            <p:nvPr/>
          </p:nvSpPr>
          <p:spPr>
            <a:xfrm>
              <a:off x="5059669" y="4025289"/>
              <a:ext cx="707887" cy="46935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red</a:t>
              </a:r>
            </a:p>
          </p:txBody>
        </p:sp>
      </p:grpSp>
      <p:grpSp>
        <p:nvGrpSpPr>
          <p:cNvPr id="142" name="Group 141">
            <a:extLst>
              <a:ext uri="{FF2B5EF4-FFF2-40B4-BE49-F238E27FC236}">
                <a16:creationId xmlns:a16="http://schemas.microsoft.com/office/drawing/2014/main" id="{B7761D79-D9B4-994B-9D76-DA1FB49C6F2A}"/>
              </a:ext>
            </a:extLst>
          </p:cNvPr>
          <p:cNvGrpSpPr/>
          <p:nvPr/>
        </p:nvGrpSpPr>
        <p:grpSpPr>
          <a:xfrm>
            <a:off x="3536191" y="3336281"/>
            <a:ext cx="2511039" cy="525780"/>
            <a:chOff x="4874218" y="4627551"/>
            <a:chExt cx="3348052" cy="943207"/>
          </a:xfrm>
        </p:grpSpPr>
        <p:cxnSp>
          <p:nvCxnSpPr>
            <p:cNvPr id="143" name="Elbow Connector 142">
              <a:extLst>
                <a:ext uri="{FF2B5EF4-FFF2-40B4-BE49-F238E27FC236}">
                  <a16:creationId xmlns:a16="http://schemas.microsoft.com/office/drawing/2014/main" id="{DE581C73-16A9-E848-A7F9-278D79273A18}"/>
                </a:ext>
              </a:extLst>
            </p:cNvPr>
            <p:cNvCxnSpPr>
              <a:cxnSpLocks/>
              <a:stCxn id="144" idx="6"/>
            </p:cNvCxnSpPr>
            <p:nvPr/>
          </p:nvCxnSpPr>
          <p:spPr>
            <a:xfrm>
              <a:off x="4985818" y="4815927"/>
              <a:ext cx="323645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79B534A6-F796-FF41-9300-B16F3F0511B3}"/>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146" name="Rectangle 145">
              <a:extLst>
                <a:ext uri="{FF2B5EF4-FFF2-40B4-BE49-F238E27FC236}">
                  <a16:creationId xmlns:a16="http://schemas.microsoft.com/office/drawing/2014/main" id="{B8C99154-4891-3243-A66A-1429D256F42D}"/>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147" name="Rectangle 146">
              <a:extLst>
                <a:ext uri="{FF2B5EF4-FFF2-40B4-BE49-F238E27FC236}">
                  <a16:creationId xmlns:a16="http://schemas.microsoft.com/office/drawing/2014/main" id="{8476D7ED-0705-6845-B621-63C67EA79571}"/>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Query</a:t>
              </a:r>
              <a:endParaRPr lang="en-US" sz="1500" dirty="0">
                <a:latin typeface="Courier" pitchFamily="2" charset="0"/>
              </a:endParaRPr>
            </a:p>
          </p:txBody>
        </p:sp>
        <p:sp>
          <p:nvSpPr>
            <p:cNvPr id="150" name="Rectangle 149">
              <a:extLst>
                <a:ext uri="{FF2B5EF4-FFF2-40B4-BE49-F238E27FC236}">
                  <a16:creationId xmlns:a16="http://schemas.microsoft.com/office/drawing/2014/main" id="{652C07A9-6DD7-BA4A-BAA4-4C6E57ED4CF9}"/>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151" name="Rectangle 150">
              <a:extLst>
                <a:ext uri="{FF2B5EF4-FFF2-40B4-BE49-F238E27FC236}">
                  <a16:creationId xmlns:a16="http://schemas.microsoft.com/office/drawing/2014/main" id="{FA00CEDC-E8E0-AC4B-AD9E-B0537AF7D167}"/>
                </a:ext>
              </a:extLst>
            </p:cNvPr>
            <p:cNvSpPr/>
            <p:nvPr/>
          </p:nvSpPr>
          <p:spPr>
            <a:xfrm>
              <a:off x="6798702" y="4991026"/>
              <a:ext cx="1015663" cy="579732"/>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59" name="Rectangle 58">
            <a:extLst>
              <a:ext uri="{FF2B5EF4-FFF2-40B4-BE49-F238E27FC236}">
                <a16:creationId xmlns:a16="http://schemas.microsoft.com/office/drawing/2014/main" id="{6FBB4531-288E-4F47-AB0B-147E112BB492}"/>
              </a:ext>
            </a:extLst>
          </p:cNvPr>
          <p:cNvSpPr/>
          <p:nvPr/>
        </p:nvSpPr>
        <p:spPr>
          <a:xfrm>
            <a:off x="24102" y="3811499"/>
            <a:ext cx="2322937" cy="646331"/>
          </a:xfrm>
          <a:prstGeom prst="rect">
            <a:avLst/>
          </a:prstGeom>
        </p:spPr>
        <p:txBody>
          <a:bodyPr wrap="square">
            <a:spAutoFit/>
          </a:bodyPr>
          <a:lstStyle/>
          <a:p>
            <a:r>
              <a:rPr lang="en-US" altLang="zh-CN" sz="1800" dirty="0">
                <a:solidFill>
                  <a:srgbClr val="24292E"/>
                </a:solidFill>
                <a:cs typeface="Times New Roman" panose="02020603050405020304" pitchFamily="18" charset="0"/>
              </a:rPr>
              <a:t>Q: What’s</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24292E"/>
                </a:solidFill>
                <a:cs typeface="Times New Roman" panose="02020603050405020304" pitchFamily="18" charset="0"/>
              </a:rPr>
              <a:t>shape</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of</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the</a:t>
            </a:r>
            <a:r>
              <a:rPr lang="zh-CN" altLang="en-US" sz="1800" dirty="0">
                <a:solidFill>
                  <a:srgbClr val="24292E"/>
                </a:solidFill>
                <a:cs typeface="Times New Roman" panose="02020603050405020304" pitchFamily="18" charset="0"/>
              </a:rPr>
              <a:t> </a:t>
            </a:r>
            <a:r>
              <a:rPr lang="en-US" altLang="zh-CN" sz="1800" b="1" u="sng" dirty="0">
                <a:solidFill>
                  <a:srgbClr val="C00000"/>
                </a:solidFill>
                <a:cs typeface="Times New Roman" panose="02020603050405020304" pitchFamily="18" charset="0"/>
              </a:rPr>
              <a:t>red</a:t>
            </a:r>
            <a:r>
              <a:rPr lang="zh-CN" altLang="en-US" sz="1800" dirty="0">
                <a:solidFill>
                  <a:srgbClr val="24292E"/>
                </a:solidFill>
                <a:cs typeface="Times New Roman" panose="02020603050405020304" pitchFamily="18" charset="0"/>
              </a:rPr>
              <a:t> </a:t>
            </a:r>
            <a:r>
              <a:rPr lang="en-US" altLang="zh-CN" sz="1800" dirty="0">
                <a:solidFill>
                  <a:srgbClr val="24292E"/>
                </a:solidFill>
                <a:cs typeface="Times New Roman" panose="02020603050405020304" pitchFamily="18" charset="0"/>
              </a:rPr>
              <a:t>object?</a:t>
            </a:r>
          </a:p>
        </p:txBody>
      </p:sp>
      <p:sp>
        <p:nvSpPr>
          <p:cNvPr id="66" name="TextBox 65">
            <a:extLst>
              <a:ext uri="{FF2B5EF4-FFF2-40B4-BE49-F238E27FC236}">
                <a16:creationId xmlns:a16="http://schemas.microsoft.com/office/drawing/2014/main" id="{006817BB-9AD9-F94F-85E6-3497DC94E9E9}"/>
              </a:ext>
            </a:extLst>
          </p:cNvPr>
          <p:cNvSpPr txBox="1"/>
          <p:nvPr/>
        </p:nvSpPr>
        <p:spPr>
          <a:xfrm>
            <a:off x="3794455" y="2433244"/>
            <a:ext cx="877163" cy="352019"/>
          </a:xfrm>
          <a:prstGeom prst="rect">
            <a:avLst/>
          </a:prstGeom>
          <a:noFill/>
        </p:spPr>
        <p:txBody>
          <a:bodyPr wrap="none" rtlCol="0">
            <a:spAutoFit/>
          </a:bodyPr>
          <a:lstStyle/>
          <a:p>
            <a:pPr>
              <a:lnSpc>
                <a:spcPts val="2100"/>
              </a:lnSpc>
            </a:pPr>
            <a:r>
              <a:rPr lang="en-US" altLang="zh-CN" sz="1500" dirty="0">
                <a:latin typeface="Courier" pitchFamily="2" charset="0"/>
                <a:cs typeface="Times New Roman" panose="02020603050405020304" pitchFamily="18" charset="0"/>
              </a:rPr>
              <a:t>......</a:t>
            </a:r>
          </a:p>
        </p:txBody>
      </p:sp>
      <p:sp>
        <p:nvSpPr>
          <p:cNvPr id="74" name="TextBox 73">
            <a:extLst>
              <a:ext uri="{FF2B5EF4-FFF2-40B4-BE49-F238E27FC236}">
                <a16:creationId xmlns:a16="http://schemas.microsoft.com/office/drawing/2014/main" id="{56CB26CC-B346-6248-ABD8-C616C1DE127F}"/>
              </a:ext>
            </a:extLst>
          </p:cNvPr>
          <p:cNvSpPr txBox="1"/>
          <p:nvPr/>
        </p:nvSpPr>
        <p:spPr>
          <a:xfrm>
            <a:off x="2542380" y="698542"/>
            <a:ext cx="1061509" cy="553998"/>
          </a:xfrm>
          <a:prstGeom prst="rect">
            <a:avLst/>
          </a:prstGeom>
          <a:noFill/>
        </p:spPr>
        <p:txBody>
          <a:bodyPr wrap="none" rtlCol="0">
            <a:spAutoFit/>
          </a:bodyPr>
          <a:lstStyle/>
          <a:p>
            <a:pPr algn="ctr"/>
            <a:r>
              <a:rPr lang="en-US" altLang="zh-CN" sz="1500" b="1" dirty="0"/>
              <a:t>Object</a:t>
            </a:r>
          </a:p>
          <a:p>
            <a:pPr algn="ctr"/>
            <a:r>
              <a:rPr lang="en-US" altLang="zh-CN" sz="1500" b="1" dirty="0"/>
              <a:t>Detection</a:t>
            </a:r>
            <a:endParaRPr lang="en-US" sz="1500" b="1" dirty="0"/>
          </a:p>
        </p:txBody>
      </p:sp>
      <p:sp>
        <p:nvSpPr>
          <p:cNvPr id="46" name="Rectangle 45">
            <a:extLst>
              <a:ext uri="{FF2B5EF4-FFF2-40B4-BE49-F238E27FC236}">
                <a16:creationId xmlns:a16="http://schemas.microsoft.com/office/drawing/2014/main" id="{3E640010-6749-7145-A1EE-093E38675018}"/>
              </a:ext>
            </a:extLst>
          </p:cNvPr>
          <p:cNvSpPr/>
          <p:nvPr/>
        </p:nvSpPr>
        <p:spPr>
          <a:xfrm>
            <a:off x="3811284" y="1418730"/>
            <a:ext cx="487634" cy="253916"/>
          </a:xfrm>
          <a:prstGeom prst="rect">
            <a:avLst/>
          </a:prstGeom>
        </p:spPr>
        <p:txBody>
          <a:bodyPr wrap="none">
            <a:spAutoFit/>
          </a:bodyPr>
          <a:lstStyle/>
          <a:p>
            <a:r>
              <a:rPr lang="en-US" altLang="zh-CN" sz="1050" dirty="0" err="1">
                <a:latin typeface="Times New Roman" panose="02020603050405020304" pitchFamily="18" charset="0"/>
                <a:cs typeface="Times New Roman" panose="02020603050405020304" pitchFamily="18" charset="0"/>
              </a:rPr>
              <a:t>Obj</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2</a:t>
            </a:r>
          </a:p>
        </p:txBody>
      </p:sp>
      <p:pic>
        <p:nvPicPr>
          <p:cNvPr id="47" name="Picture 46">
            <a:extLst>
              <a:ext uri="{FF2B5EF4-FFF2-40B4-BE49-F238E27FC236}">
                <a16:creationId xmlns:a16="http://schemas.microsoft.com/office/drawing/2014/main" id="{9BB7EB5D-D4AB-B04D-98AA-CC1F13EC3736}"/>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18117" t="18117" r="19167" b="19167"/>
          <a:stretch/>
        </p:blipFill>
        <p:spPr>
          <a:xfrm>
            <a:off x="242043" y="735123"/>
            <a:ext cx="2130345" cy="1597759"/>
          </a:xfrm>
          <a:prstGeom prst="rect">
            <a:avLst/>
          </a:prstGeom>
        </p:spPr>
      </p:pic>
      <p:pic>
        <p:nvPicPr>
          <p:cNvPr id="48" name="Picture 47">
            <a:extLst>
              <a:ext uri="{FF2B5EF4-FFF2-40B4-BE49-F238E27FC236}">
                <a16:creationId xmlns:a16="http://schemas.microsoft.com/office/drawing/2014/main" id="{192519FE-2E11-C543-8EAD-43CFF5D4E49B}"/>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43043" t="50215" r="38804" b="25580"/>
          <a:stretch/>
        </p:blipFill>
        <p:spPr>
          <a:xfrm>
            <a:off x="1088728" y="1552855"/>
            <a:ext cx="616643" cy="616644"/>
          </a:xfrm>
          <a:prstGeom prst="rect">
            <a:avLst/>
          </a:prstGeom>
        </p:spPr>
      </p:pic>
      <p:sp>
        <p:nvSpPr>
          <p:cNvPr id="49" name="TextBox 48">
            <a:extLst>
              <a:ext uri="{FF2B5EF4-FFF2-40B4-BE49-F238E27FC236}">
                <a16:creationId xmlns:a16="http://schemas.microsoft.com/office/drawing/2014/main" id="{33A428C0-16B5-DC43-B71E-FB8AF9E71E9B}"/>
              </a:ext>
            </a:extLst>
          </p:cNvPr>
          <p:cNvSpPr txBox="1"/>
          <p:nvPr/>
        </p:nvSpPr>
        <p:spPr>
          <a:xfrm>
            <a:off x="1201169" y="1641886"/>
            <a:ext cx="391761" cy="461665"/>
          </a:xfrm>
          <a:prstGeom prst="rect">
            <a:avLst/>
          </a:prstGeom>
          <a:noFill/>
        </p:spPr>
        <p:txBody>
          <a:bodyPr wrap="square" rtlCol="0">
            <a:spAutoFit/>
          </a:bodyPr>
          <a:lstStyle/>
          <a:p>
            <a:pPr algn="ctr"/>
            <a:r>
              <a:rPr lang="en-US" altLang="zh-CN" sz="2400" b="1" dirty="0">
                <a:solidFill>
                  <a:schemeClr val="bg1"/>
                </a:solidFill>
              </a:rPr>
              <a:t>2</a:t>
            </a:r>
            <a:endParaRPr lang="en-US" sz="2400" b="1" dirty="0">
              <a:solidFill>
                <a:schemeClr val="bg1"/>
              </a:solidFill>
            </a:endParaRPr>
          </a:p>
        </p:txBody>
      </p:sp>
      <p:sp>
        <p:nvSpPr>
          <p:cNvPr id="50" name="Rectangle 49">
            <a:extLst>
              <a:ext uri="{FF2B5EF4-FFF2-40B4-BE49-F238E27FC236}">
                <a16:creationId xmlns:a16="http://schemas.microsoft.com/office/drawing/2014/main" id="{4D2B950F-9C20-0E4A-A507-64A0906BD88F}"/>
              </a:ext>
            </a:extLst>
          </p:cNvPr>
          <p:cNvSpPr/>
          <p:nvPr/>
        </p:nvSpPr>
        <p:spPr>
          <a:xfrm>
            <a:off x="1088728" y="1546385"/>
            <a:ext cx="622406" cy="640403"/>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51" name="Picture 50">
            <a:extLst>
              <a:ext uri="{FF2B5EF4-FFF2-40B4-BE49-F238E27FC236}">
                <a16:creationId xmlns:a16="http://schemas.microsoft.com/office/drawing/2014/main" id="{16045978-9CC4-2C48-8408-55FDEDE25F15}"/>
              </a:ext>
            </a:extLst>
          </p:cNvPr>
          <p:cNvPicPr>
            <a:picLocks noChangeAspect="1"/>
          </p:cNvPicPr>
          <p:nvPr/>
        </p:nvPicPr>
        <p:blipFill rotWithShape="1">
          <a:blip r:embed="rId3">
            <a:alphaModFix/>
            <a:extLst>
              <a:ext uri="{BEBA8EAE-BF5A-486C-A8C5-ECC9F3942E4B}">
                <a14:imgProps xmlns:a14="http://schemas.microsoft.com/office/drawing/2010/main">
                  <a14:imgLayer>
                    <a14:imgEffect>
                      <a14:brightnessContrast bright="20000"/>
                    </a14:imgEffect>
                  </a14:imgLayer>
                </a14:imgProps>
              </a:ext>
            </a:extLst>
          </a:blip>
          <a:srcRect l="33813" t="25694" r="47422" b="48654"/>
          <a:stretch/>
        </p:blipFill>
        <p:spPr>
          <a:xfrm>
            <a:off x="780840" y="933764"/>
            <a:ext cx="637391" cy="653527"/>
          </a:xfrm>
          <a:prstGeom prst="rect">
            <a:avLst/>
          </a:prstGeom>
        </p:spPr>
      </p:pic>
      <p:sp>
        <p:nvSpPr>
          <p:cNvPr id="52" name="Rectangle 51">
            <a:extLst>
              <a:ext uri="{FF2B5EF4-FFF2-40B4-BE49-F238E27FC236}">
                <a16:creationId xmlns:a16="http://schemas.microsoft.com/office/drawing/2014/main" id="{8FC72D4F-D4EB-B547-97E4-4378CE4A3D1F}"/>
              </a:ext>
            </a:extLst>
          </p:cNvPr>
          <p:cNvSpPr/>
          <p:nvPr/>
        </p:nvSpPr>
        <p:spPr>
          <a:xfrm>
            <a:off x="785149" y="928143"/>
            <a:ext cx="627461" cy="653527"/>
          </a:xfrm>
          <a:prstGeom prst="rect">
            <a:avLst/>
          </a:prstGeom>
          <a:noFill/>
          <a:ln w="508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sp>
        <p:nvSpPr>
          <p:cNvPr id="53" name="TextBox 52">
            <a:extLst>
              <a:ext uri="{FF2B5EF4-FFF2-40B4-BE49-F238E27FC236}">
                <a16:creationId xmlns:a16="http://schemas.microsoft.com/office/drawing/2014/main" id="{97875F41-F3DA-0446-A23E-9CA9B62E06B6}"/>
              </a:ext>
            </a:extLst>
          </p:cNvPr>
          <p:cNvSpPr txBox="1"/>
          <p:nvPr/>
        </p:nvSpPr>
        <p:spPr>
          <a:xfrm>
            <a:off x="915455" y="1035615"/>
            <a:ext cx="391761" cy="461665"/>
          </a:xfrm>
          <a:prstGeom prst="rect">
            <a:avLst/>
          </a:prstGeom>
          <a:noFill/>
        </p:spPr>
        <p:txBody>
          <a:bodyPr wrap="square" rtlCol="0">
            <a:spAutoFit/>
          </a:bodyPr>
          <a:lstStyle/>
          <a:p>
            <a:pPr algn="ctr"/>
            <a:r>
              <a:rPr lang="en-US" sz="2400" b="1" dirty="0">
                <a:solidFill>
                  <a:schemeClr val="bg1"/>
                </a:solidFill>
              </a:rPr>
              <a:t>1</a:t>
            </a:r>
          </a:p>
        </p:txBody>
      </p:sp>
      <p:pic>
        <p:nvPicPr>
          <p:cNvPr id="54" name="Picture 53">
            <a:extLst>
              <a:ext uri="{FF2B5EF4-FFF2-40B4-BE49-F238E27FC236}">
                <a16:creationId xmlns:a16="http://schemas.microsoft.com/office/drawing/2014/main" id="{9A05FA87-8C1C-4C41-AF77-C8E154AAC588}"/>
              </a:ext>
            </a:extLst>
          </p:cNvPr>
          <p:cNvPicPr>
            <a:picLocks noChangeAspect="1"/>
          </p:cNvPicPr>
          <p:nvPr/>
        </p:nvPicPr>
        <p:blipFill rotWithShape="1">
          <a:blip r:embed="rId4"/>
          <a:srcRect l="1" t="981" r="49954" b="-1"/>
          <a:stretch/>
        </p:blipFill>
        <p:spPr>
          <a:xfrm>
            <a:off x="4429151" y="1487105"/>
            <a:ext cx="1080974" cy="133677"/>
          </a:xfrm>
          <a:prstGeom prst="rect">
            <a:avLst/>
          </a:prstGeom>
        </p:spPr>
      </p:pic>
      <p:pic>
        <p:nvPicPr>
          <p:cNvPr id="55" name="Picture 54">
            <a:extLst>
              <a:ext uri="{FF2B5EF4-FFF2-40B4-BE49-F238E27FC236}">
                <a16:creationId xmlns:a16="http://schemas.microsoft.com/office/drawing/2014/main" id="{7D56BE07-D6E2-2645-A5A1-6A44A28F0820}"/>
              </a:ext>
            </a:extLst>
          </p:cNvPr>
          <p:cNvPicPr>
            <a:picLocks noChangeAspect="1"/>
          </p:cNvPicPr>
          <p:nvPr/>
        </p:nvPicPr>
        <p:blipFill rotWithShape="1">
          <a:blip r:embed="rId5"/>
          <a:srcRect t="1238" r="50050" b="-1768"/>
          <a:stretch/>
        </p:blipFill>
        <p:spPr>
          <a:xfrm>
            <a:off x="4431206" y="1205218"/>
            <a:ext cx="1078919" cy="135715"/>
          </a:xfrm>
          <a:prstGeom prst="rect">
            <a:avLst/>
          </a:prstGeom>
        </p:spPr>
      </p:pic>
      <p:sp>
        <p:nvSpPr>
          <p:cNvPr id="56" name="Rectangle 55">
            <a:extLst>
              <a:ext uri="{FF2B5EF4-FFF2-40B4-BE49-F238E27FC236}">
                <a16:creationId xmlns:a16="http://schemas.microsoft.com/office/drawing/2014/main" id="{9060F196-B1CF-E149-9AE1-9EA69B17E8A7}"/>
              </a:ext>
            </a:extLst>
          </p:cNvPr>
          <p:cNvSpPr/>
          <p:nvPr/>
        </p:nvSpPr>
        <p:spPr>
          <a:xfrm>
            <a:off x="6450193" y="1655992"/>
            <a:ext cx="2426657" cy="10596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20" name="Group 19">
            <a:extLst>
              <a:ext uri="{FF2B5EF4-FFF2-40B4-BE49-F238E27FC236}">
                <a16:creationId xmlns:a16="http://schemas.microsoft.com/office/drawing/2014/main" id="{CE5C0C85-B70B-B143-A9C2-C72570C39C1C}"/>
              </a:ext>
            </a:extLst>
          </p:cNvPr>
          <p:cNvGrpSpPr/>
          <p:nvPr/>
        </p:nvGrpSpPr>
        <p:grpSpPr>
          <a:xfrm>
            <a:off x="3457363" y="4108265"/>
            <a:ext cx="4365548" cy="858228"/>
            <a:chOff x="4379085" y="5671105"/>
            <a:chExt cx="5820731" cy="1144304"/>
          </a:xfrm>
        </p:grpSpPr>
        <p:sp>
          <p:nvSpPr>
            <p:cNvPr id="57" name="Rectangle 56">
              <a:extLst>
                <a:ext uri="{FF2B5EF4-FFF2-40B4-BE49-F238E27FC236}">
                  <a16:creationId xmlns:a16="http://schemas.microsoft.com/office/drawing/2014/main" id="{00F897E7-1BEB-FB4B-BC2A-651EB54C9E98}"/>
                </a:ext>
              </a:extLst>
            </p:cNvPr>
            <p:cNvSpPr/>
            <p:nvPr/>
          </p:nvSpPr>
          <p:spPr>
            <a:xfrm>
              <a:off x="4379085" y="5671105"/>
              <a:ext cx="5820731" cy="1144304"/>
            </a:xfrm>
            <a:prstGeom prst="rect">
              <a:avLst/>
            </a:prstGeom>
            <a:solidFill>
              <a:srgbClr val="F6B5A7"/>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grpSp>
          <p:nvGrpSpPr>
            <p:cNvPr id="58" name="Group 57">
              <a:extLst>
                <a:ext uri="{FF2B5EF4-FFF2-40B4-BE49-F238E27FC236}">
                  <a16:creationId xmlns:a16="http://schemas.microsoft.com/office/drawing/2014/main" id="{15142401-4569-3E45-B342-FC958CC07C65}"/>
                </a:ext>
              </a:extLst>
            </p:cNvPr>
            <p:cNvGrpSpPr/>
            <p:nvPr/>
          </p:nvGrpSpPr>
          <p:grpSpPr>
            <a:xfrm>
              <a:off x="4484191" y="5777495"/>
              <a:ext cx="4829142" cy="701040"/>
              <a:chOff x="4874218" y="4627551"/>
              <a:chExt cx="4829142" cy="943207"/>
            </a:xfrm>
          </p:grpSpPr>
          <p:cxnSp>
            <p:nvCxnSpPr>
              <p:cNvPr id="60" name="Elbow Connector 59">
                <a:extLst>
                  <a:ext uri="{FF2B5EF4-FFF2-40B4-BE49-F238E27FC236}">
                    <a16:creationId xmlns:a16="http://schemas.microsoft.com/office/drawing/2014/main" id="{378AD385-BFC0-E44A-9379-2FABAB111291}"/>
                  </a:ext>
                </a:extLst>
              </p:cNvPr>
              <p:cNvCxnSpPr>
                <a:cxnSpLocks/>
                <a:stCxn id="61" idx="6"/>
              </p:cNvCxnSpPr>
              <p:nvPr/>
            </p:nvCxnSpPr>
            <p:spPr>
              <a:xfrm>
                <a:off x="4985818" y="4815927"/>
                <a:ext cx="4717542" cy="17087"/>
              </a:xfrm>
              <a:prstGeom prst="bentConnector3">
                <a:avLst>
                  <a:gd name="adj1" fmla="val 5000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055E3E6-A8D3-9544-9130-3343F5B95C5C}"/>
                  </a:ext>
                </a:extLst>
              </p:cNvPr>
              <p:cNvSpPr/>
              <p:nvPr/>
            </p:nvSpPr>
            <p:spPr>
              <a:xfrm>
                <a:off x="4874218" y="4740852"/>
                <a:ext cx="111600" cy="15015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050" b="1">
                  <a:latin typeface="Courier" pitchFamily="2" charset="0"/>
                </a:endParaRPr>
              </a:p>
            </p:txBody>
          </p:sp>
          <p:sp>
            <p:nvSpPr>
              <p:cNvPr id="62" name="Rectangle 61">
                <a:extLst>
                  <a:ext uri="{FF2B5EF4-FFF2-40B4-BE49-F238E27FC236}">
                    <a16:creationId xmlns:a16="http://schemas.microsoft.com/office/drawing/2014/main" id="{CEFA523E-71F3-7548-802C-62FC28D06F2C}"/>
                  </a:ext>
                </a:extLst>
              </p:cNvPr>
              <p:cNvSpPr/>
              <p:nvPr/>
            </p:nvSpPr>
            <p:spPr>
              <a:xfrm>
                <a:off x="5118902" y="4627551"/>
                <a:ext cx="1293960" cy="3727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Filter</a:t>
                </a:r>
                <a:endParaRPr lang="en-US" sz="1500" dirty="0">
                  <a:latin typeface="Courier" pitchFamily="2" charset="0"/>
                </a:endParaRPr>
              </a:p>
            </p:txBody>
          </p:sp>
          <p:sp>
            <p:nvSpPr>
              <p:cNvPr id="63" name="Rectangle 62">
                <a:extLst>
                  <a:ext uri="{FF2B5EF4-FFF2-40B4-BE49-F238E27FC236}">
                    <a16:creationId xmlns:a16="http://schemas.microsoft.com/office/drawing/2014/main" id="{8439A9BB-D7C3-404C-BF3E-CFA4E5577174}"/>
                  </a:ext>
                </a:extLst>
              </p:cNvPr>
              <p:cNvSpPr/>
              <p:nvPr/>
            </p:nvSpPr>
            <p:spPr>
              <a:xfrm>
                <a:off x="6585337" y="4627551"/>
                <a:ext cx="1334494" cy="3727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Same</a:t>
                </a:r>
                <a:endParaRPr lang="en-US" sz="1500" dirty="0">
                  <a:latin typeface="Courier" pitchFamily="2" charset="0"/>
                </a:endParaRPr>
              </a:p>
            </p:txBody>
          </p:sp>
          <p:sp>
            <p:nvSpPr>
              <p:cNvPr id="65" name="Rectangle 64">
                <a:extLst>
                  <a:ext uri="{FF2B5EF4-FFF2-40B4-BE49-F238E27FC236}">
                    <a16:creationId xmlns:a16="http://schemas.microsoft.com/office/drawing/2014/main" id="{1D9953AF-EE87-FB49-9AFC-D1CAC67C57CC}"/>
                  </a:ext>
                </a:extLst>
              </p:cNvPr>
              <p:cNvSpPr/>
              <p:nvPr/>
            </p:nvSpPr>
            <p:spPr>
              <a:xfrm>
                <a:off x="5397031" y="4988768"/>
                <a:ext cx="707887" cy="579732"/>
              </a:xfrm>
              <a:prstGeom prst="rect">
                <a:avLst/>
              </a:prstGeom>
            </p:spPr>
            <p:txBody>
              <a:bodyPr wrap="none">
                <a:spAutoFit/>
              </a:bodyPr>
              <a:lstStyle/>
              <a:p>
                <a:r>
                  <a:rPr lang="en-US" altLang="zh-CN" sz="1500" u="sng" dirty="0">
                    <a:solidFill>
                      <a:srgbClr val="C00000"/>
                    </a:solidFill>
                    <a:latin typeface="Courier" pitchFamily="2" charset="0"/>
                    <a:cs typeface="Times New Roman" panose="02020603050405020304" pitchFamily="18" charset="0"/>
                  </a:rPr>
                  <a:t>red</a:t>
                </a:r>
                <a:endParaRPr lang="en-US" sz="1500" dirty="0">
                  <a:solidFill>
                    <a:srgbClr val="C00000"/>
                  </a:solidFill>
                  <a:latin typeface="Courier" pitchFamily="2" charset="0"/>
                </a:endParaRPr>
              </a:p>
            </p:txBody>
          </p:sp>
          <p:sp>
            <p:nvSpPr>
              <p:cNvPr id="68" name="Rectangle 67">
                <a:extLst>
                  <a:ext uri="{FF2B5EF4-FFF2-40B4-BE49-F238E27FC236}">
                    <a16:creationId xmlns:a16="http://schemas.microsoft.com/office/drawing/2014/main" id="{2E8525FC-8B0D-F948-8A5F-90D1D1B6A844}"/>
                  </a:ext>
                </a:extLst>
              </p:cNvPr>
              <p:cNvSpPr/>
              <p:nvPr/>
            </p:nvSpPr>
            <p:spPr>
              <a:xfrm>
                <a:off x="6798702" y="4991027"/>
                <a:ext cx="1015663" cy="579731"/>
              </a:xfrm>
              <a:prstGeom prst="rect">
                <a:avLst/>
              </a:prstGeom>
            </p:spPr>
            <p:txBody>
              <a:bodyPr wrap="none">
                <a:spAutoFit/>
              </a:bodyPr>
              <a:lstStyle/>
              <a:p>
                <a:pPr algn="ctr"/>
                <a:r>
                  <a:rPr lang="en-US" altLang="zh-CN" sz="1500" u="sng" dirty="0">
                    <a:solidFill>
                      <a:srgbClr val="24292E"/>
                    </a:solidFill>
                    <a:latin typeface="Courier" pitchFamily="2" charset="0"/>
                    <a:cs typeface="Times New Roman" panose="02020603050405020304" pitchFamily="18" charset="0"/>
                  </a:rPr>
                  <a:t>shape</a:t>
                </a:r>
                <a:endParaRPr lang="en-US" sz="1500" dirty="0">
                  <a:latin typeface="Courier" pitchFamily="2" charset="0"/>
                </a:endParaRPr>
              </a:p>
            </p:txBody>
          </p:sp>
        </p:grpSp>
        <p:sp>
          <p:nvSpPr>
            <p:cNvPr id="69" name="Rectangle 68">
              <a:extLst>
                <a:ext uri="{FF2B5EF4-FFF2-40B4-BE49-F238E27FC236}">
                  <a16:creationId xmlns:a16="http://schemas.microsoft.com/office/drawing/2014/main" id="{458B945D-76B8-1843-9D09-4656AA7DC081}"/>
                </a:ext>
              </a:extLst>
            </p:cNvPr>
            <p:cNvSpPr/>
            <p:nvPr/>
          </p:nvSpPr>
          <p:spPr>
            <a:xfrm>
              <a:off x="7702279" y="5785343"/>
              <a:ext cx="1334494" cy="2770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500" dirty="0">
                  <a:latin typeface="Courier" pitchFamily="2" charset="0"/>
                </a:rPr>
                <a:t>Exist</a:t>
              </a:r>
              <a:endParaRPr lang="en-US" sz="1500" dirty="0">
                <a:latin typeface="Courier" pitchFamily="2" charset="0"/>
              </a:endParaRPr>
            </a:p>
          </p:txBody>
        </p:sp>
      </p:grpSp>
      <p:sp>
        <p:nvSpPr>
          <p:cNvPr id="24" name="TextBox 23">
            <a:extLst>
              <a:ext uri="{FF2B5EF4-FFF2-40B4-BE49-F238E27FC236}">
                <a16:creationId xmlns:a16="http://schemas.microsoft.com/office/drawing/2014/main" id="{B547CCE9-B6FC-9C4D-9FCE-E9EF1FEFAC29}"/>
              </a:ext>
            </a:extLst>
          </p:cNvPr>
          <p:cNvSpPr txBox="1"/>
          <p:nvPr/>
        </p:nvSpPr>
        <p:spPr>
          <a:xfrm>
            <a:off x="3490956" y="3748778"/>
            <a:ext cx="2305439" cy="253916"/>
          </a:xfrm>
          <a:prstGeom prst="rect">
            <a:avLst/>
          </a:prstGeom>
          <a:noFill/>
        </p:spPr>
        <p:txBody>
          <a:bodyPr wrap="none" rtlCol="0">
            <a:spAutoFit/>
          </a:bodyPr>
          <a:lstStyle/>
          <a:p>
            <a:r>
              <a:rPr lang="en-US" altLang="zh-CN" sz="1050" i="1" dirty="0">
                <a:solidFill>
                  <a:schemeClr val="tx1">
                    <a:lumMod val="85000"/>
                    <a:lumOff val="15000"/>
                  </a:schemeClr>
                </a:solidFill>
              </a:rPr>
              <a:t>What’s</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cxnSp>
        <p:nvCxnSpPr>
          <p:cNvPr id="77" name="Straight Arrow Connector 76">
            <a:extLst>
              <a:ext uri="{FF2B5EF4-FFF2-40B4-BE49-F238E27FC236}">
                <a16:creationId xmlns:a16="http://schemas.microsoft.com/office/drawing/2014/main" id="{A1CB1A99-696A-7542-A196-7E2F2B474FDA}"/>
              </a:ext>
            </a:extLst>
          </p:cNvPr>
          <p:cNvCxnSpPr>
            <a:cxnSpLocks/>
            <a:endCxn id="56" idx="2"/>
          </p:cNvCxnSpPr>
          <p:nvPr/>
        </p:nvCxnSpPr>
        <p:spPr>
          <a:xfrm flipV="1">
            <a:off x="7663522" y="2715666"/>
            <a:ext cx="0" cy="42670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75C6FE-49EF-7343-93AA-B5ED091D11F0}"/>
              </a:ext>
            </a:extLst>
          </p:cNvPr>
          <p:cNvSpPr/>
          <p:nvPr/>
        </p:nvSpPr>
        <p:spPr>
          <a:xfrm>
            <a:off x="6660053" y="1670314"/>
            <a:ext cx="1830950" cy="253916"/>
          </a:xfrm>
          <a:prstGeom prst="rect">
            <a:avLst/>
          </a:prstGeom>
        </p:spPr>
        <p:txBody>
          <a:bodyPr wrap="none">
            <a:spAutoFit/>
          </a:bodyPr>
          <a:lstStyle/>
          <a:p>
            <a:pPr algn="ctr"/>
            <a:r>
              <a:rPr lang="en-US" altLang="zh-CN" sz="1050" dirty="0">
                <a:solidFill>
                  <a:schemeClr val="tx1">
                    <a:lumMod val="85000"/>
                    <a:lumOff val="15000"/>
                  </a:schemeClr>
                </a:solidFill>
              </a:rPr>
              <a:t>Neuro-Symbolic</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Reasoning</a:t>
            </a:r>
            <a:endParaRPr lang="en-US" sz="1050" dirty="0">
              <a:solidFill>
                <a:schemeClr val="tx1">
                  <a:lumMod val="85000"/>
                  <a:lumOff val="15000"/>
                </a:schemeClr>
              </a:solidFill>
            </a:endParaRPr>
          </a:p>
        </p:txBody>
      </p:sp>
      <p:cxnSp>
        <p:nvCxnSpPr>
          <p:cNvPr id="72" name="Straight Arrow Connector 71">
            <a:extLst>
              <a:ext uri="{FF2B5EF4-FFF2-40B4-BE49-F238E27FC236}">
                <a16:creationId xmlns:a16="http://schemas.microsoft.com/office/drawing/2014/main" id="{C1F6495E-C1BA-C34A-BAA3-2E1DAECFC524}"/>
              </a:ext>
            </a:extLst>
          </p:cNvPr>
          <p:cNvCxnSpPr>
            <a:cxnSpLocks/>
          </p:cNvCxnSpPr>
          <p:nvPr/>
        </p:nvCxnSpPr>
        <p:spPr>
          <a:xfrm>
            <a:off x="7484534" y="2715667"/>
            <a:ext cx="0" cy="451622"/>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389026-2CB2-034B-A500-ED7EF02DE1EB}"/>
              </a:ext>
            </a:extLst>
          </p:cNvPr>
          <p:cNvSpPr txBox="1"/>
          <p:nvPr/>
        </p:nvSpPr>
        <p:spPr>
          <a:xfrm>
            <a:off x="6100502" y="2795407"/>
            <a:ext cx="1430200" cy="346249"/>
          </a:xfrm>
          <a:prstGeom prst="rect">
            <a:avLst/>
          </a:prstGeom>
          <a:noFill/>
        </p:spPr>
        <p:txBody>
          <a:bodyPr wrap="none" rtlCol="0">
            <a:spAutoFit/>
          </a:bodyPr>
          <a:lstStyle/>
          <a:p>
            <a:r>
              <a:rPr lang="en-US" altLang="zh-CN" sz="1650" dirty="0">
                <a:solidFill>
                  <a:srgbClr val="00B050"/>
                </a:solidFill>
              </a:rPr>
              <a:t>REINFORCE</a:t>
            </a:r>
            <a:endParaRPr lang="en-US" sz="1650" dirty="0">
              <a:solidFill>
                <a:srgbClr val="00B050"/>
              </a:solidFill>
            </a:endParaRPr>
          </a:p>
        </p:txBody>
      </p:sp>
      <p:sp>
        <p:nvSpPr>
          <p:cNvPr id="76" name="Title 1">
            <a:extLst>
              <a:ext uri="{FF2B5EF4-FFF2-40B4-BE49-F238E27FC236}">
                <a16:creationId xmlns:a16="http://schemas.microsoft.com/office/drawing/2014/main" id="{D3B7E07D-88F3-4347-A89C-6A290C3CD6CA}"/>
              </a:ext>
            </a:extLst>
          </p:cNvPr>
          <p:cNvSpPr>
            <a:spLocks noGrp="1"/>
          </p:cNvSpPr>
          <p:nvPr>
            <p:ph type="title"/>
          </p:nvPr>
        </p:nvSpPr>
        <p:spPr>
          <a:xfrm>
            <a:off x="628650" y="-57593"/>
            <a:ext cx="7886700" cy="994172"/>
          </a:xfrm>
        </p:spPr>
        <p:txBody>
          <a:bodyPr>
            <a:normAutofit/>
          </a:bodyPr>
          <a:lstStyle/>
          <a:p>
            <a:r>
              <a:rPr lang="en-US" altLang="zh-CN" sz="3000"/>
              <a:t>Concepts</a:t>
            </a:r>
            <a:r>
              <a:rPr lang="zh-CN" altLang="en-US" sz="3000"/>
              <a:t> </a:t>
            </a:r>
            <a:r>
              <a:rPr lang="en-US" altLang="zh-CN" sz="3000"/>
              <a:t>Facilitate</a:t>
            </a:r>
            <a:r>
              <a:rPr lang="zh-CN" altLang="en-US" sz="3000"/>
              <a:t> </a:t>
            </a:r>
            <a:r>
              <a:rPr lang="en-US" altLang="zh-CN" sz="3000"/>
              <a:t>Parsing</a:t>
            </a:r>
            <a:r>
              <a:rPr lang="zh-CN" altLang="en-US" sz="3000"/>
              <a:t> </a:t>
            </a:r>
            <a:r>
              <a:rPr lang="en-US" altLang="zh-CN" sz="3000"/>
              <a:t>New</a:t>
            </a:r>
            <a:r>
              <a:rPr lang="zh-CN" altLang="en-US" sz="3000"/>
              <a:t> </a:t>
            </a:r>
            <a:r>
              <a:rPr lang="en-US" altLang="zh-CN" sz="3000"/>
              <a:t>Sentences</a:t>
            </a:r>
            <a:endParaRPr lang="en-US" sz="3000" dirty="0"/>
          </a:p>
        </p:txBody>
      </p:sp>
      <p:pic>
        <p:nvPicPr>
          <p:cNvPr id="78" name="Picture 77">
            <a:extLst>
              <a:ext uri="{FF2B5EF4-FFF2-40B4-BE49-F238E27FC236}">
                <a16:creationId xmlns:a16="http://schemas.microsoft.com/office/drawing/2014/main" id="{57384618-630C-4044-AFED-994C81F58C61}"/>
              </a:ext>
            </a:extLst>
          </p:cNvPr>
          <p:cNvPicPr>
            <a:picLocks noChangeAspect="1"/>
          </p:cNvPicPr>
          <p:nvPr/>
        </p:nvPicPr>
        <p:blipFill>
          <a:blip r:embed="rId6">
            <a:duotone>
              <a:schemeClr val="accent4">
                <a:shade val="45000"/>
                <a:satMod val="135000"/>
              </a:schemeClr>
              <a:prstClr val="white"/>
            </a:duotone>
          </a:blip>
          <a:stretch>
            <a:fillRect/>
          </a:stretch>
        </p:blipFill>
        <p:spPr>
          <a:xfrm>
            <a:off x="4429151" y="2279699"/>
            <a:ext cx="1080000" cy="135000"/>
          </a:xfrm>
          <a:prstGeom prst="rect">
            <a:avLst/>
          </a:prstGeom>
        </p:spPr>
      </p:pic>
      <p:sp>
        <p:nvSpPr>
          <p:cNvPr id="79" name="TextBox 78">
            <a:extLst>
              <a:ext uri="{FF2B5EF4-FFF2-40B4-BE49-F238E27FC236}">
                <a16:creationId xmlns:a16="http://schemas.microsoft.com/office/drawing/2014/main" id="{34B3BF9E-A1A1-3447-99BF-169F11E09149}"/>
              </a:ext>
            </a:extLst>
          </p:cNvPr>
          <p:cNvSpPr txBox="1"/>
          <p:nvPr/>
        </p:nvSpPr>
        <p:spPr>
          <a:xfrm>
            <a:off x="3490956" y="4680676"/>
            <a:ext cx="3347391" cy="253916"/>
          </a:xfrm>
          <a:prstGeom prst="rect">
            <a:avLst/>
          </a:prstGeom>
          <a:noFill/>
        </p:spPr>
        <p:txBody>
          <a:bodyPr wrap="none" rtlCol="0">
            <a:spAutoFit/>
          </a:bodyPr>
          <a:lstStyle/>
          <a:p>
            <a:r>
              <a:rPr lang="en-US" altLang="zh-CN" sz="1050" i="1" dirty="0">
                <a:solidFill>
                  <a:schemeClr val="tx1">
                    <a:lumMod val="85000"/>
                    <a:lumOff val="15000"/>
                  </a:schemeClr>
                </a:solidFill>
              </a:rPr>
              <a:t>Any other thing of</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the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same</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shape as the red</a:t>
            </a:r>
            <a:r>
              <a:rPr lang="zh-CN" altLang="en-US" sz="1050" i="1" dirty="0">
                <a:solidFill>
                  <a:schemeClr val="tx1">
                    <a:lumMod val="85000"/>
                    <a:lumOff val="15000"/>
                  </a:schemeClr>
                </a:solidFill>
              </a:rPr>
              <a:t> </a:t>
            </a:r>
            <a:r>
              <a:rPr lang="en-US" altLang="zh-CN" sz="1050" i="1" dirty="0">
                <a:solidFill>
                  <a:schemeClr val="tx1">
                    <a:lumMod val="85000"/>
                    <a:lumOff val="15000"/>
                  </a:schemeClr>
                </a:solidFill>
              </a:rPr>
              <a:t>object?</a:t>
            </a:r>
            <a:endParaRPr lang="en-US" sz="1050" i="1" dirty="0">
              <a:solidFill>
                <a:schemeClr val="tx1">
                  <a:lumMod val="85000"/>
                  <a:lumOff val="15000"/>
                </a:schemeClr>
              </a:solidFill>
            </a:endParaRPr>
          </a:p>
        </p:txBody>
      </p:sp>
    </p:spTree>
    <p:extLst>
      <p:ext uri="{BB962C8B-B14F-4D97-AF65-F5344CB8AC3E}">
        <p14:creationId xmlns:p14="http://schemas.microsoft.com/office/powerpoint/2010/main" val="32572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Experiment</a:t>
            </a:r>
            <a:r>
              <a:rPr lang="zh-CN" altLang="en-US" dirty="0"/>
              <a:t> </a:t>
            </a:r>
            <a:r>
              <a:rPr lang="en-US" altLang="zh-CN" dirty="0"/>
              <a:t>-</a:t>
            </a:r>
            <a:r>
              <a:rPr lang="zh-CN" altLang="en-US" dirty="0"/>
              <a:t> </a:t>
            </a:r>
            <a:r>
              <a:rPr lang="zh-CN" dirty="0"/>
              <a:t>Dataset</a:t>
            </a:r>
            <a:endParaRPr dirty="0"/>
          </a:p>
        </p:txBody>
      </p:sp>
      <p:sp>
        <p:nvSpPr>
          <p:cNvPr id="171" name="Google Shape;171;p30"/>
          <p:cNvSpPr txBox="1">
            <a:spLocks noGrp="1"/>
          </p:cNvSpPr>
          <p:nvPr>
            <p:ph type="body" idx="1"/>
          </p:nvPr>
        </p:nvSpPr>
        <p:spPr>
          <a:xfrm>
            <a:off x="311700" y="1152475"/>
            <a:ext cx="3195429"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zh-CN" dirty="0"/>
              <a:t>CLEVR</a:t>
            </a:r>
            <a:endParaRPr dirty="0"/>
          </a:p>
          <a:p>
            <a:pPr marL="457200" lvl="0" indent="-342900" algn="l" rtl="0">
              <a:spcBef>
                <a:spcPts val="1200"/>
              </a:spcBef>
              <a:spcAft>
                <a:spcPts val="0"/>
              </a:spcAft>
              <a:buSzPts val="1800"/>
              <a:buChar char="●"/>
            </a:pPr>
            <a:r>
              <a:rPr lang="zh-CN" dirty="0"/>
              <a:t>Motivation: </a:t>
            </a:r>
            <a:r>
              <a:rPr lang="zh-CN" sz="1400" dirty="0"/>
              <a:t>Reason &amp; VQA</a:t>
            </a:r>
            <a:endParaRPr sz="1400" dirty="0"/>
          </a:p>
          <a:p>
            <a:pPr marL="457200" lvl="0" indent="-342900" algn="l" rtl="0">
              <a:spcBef>
                <a:spcPts val="0"/>
              </a:spcBef>
              <a:spcAft>
                <a:spcPts val="0"/>
              </a:spcAft>
              <a:buSzPts val="1800"/>
              <a:buChar char="●"/>
            </a:pPr>
            <a:r>
              <a:rPr lang="zh-CN" dirty="0"/>
              <a:t>Object and relationships</a:t>
            </a:r>
            <a:endParaRPr dirty="0"/>
          </a:p>
          <a:p>
            <a:pPr marL="914400" lvl="1" indent="-317500" algn="l" rtl="0">
              <a:spcBef>
                <a:spcPts val="0"/>
              </a:spcBef>
              <a:spcAft>
                <a:spcPts val="0"/>
              </a:spcAft>
              <a:buSzPts val="1400"/>
              <a:buChar char="○"/>
            </a:pPr>
            <a:r>
              <a:rPr lang="zh-CN" dirty="0"/>
              <a:t>3 shapes</a:t>
            </a:r>
            <a:endParaRPr dirty="0"/>
          </a:p>
          <a:p>
            <a:pPr marL="914400" lvl="1" indent="-317500" algn="l" rtl="0">
              <a:spcBef>
                <a:spcPts val="0"/>
              </a:spcBef>
              <a:spcAft>
                <a:spcPts val="0"/>
              </a:spcAft>
              <a:buSzPts val="1400"/>
              <a:buChar char="○"/>
            </a:pPr>
            <a:r>
              <a:rPr lang="zh-CN" dirty="0"/>
              <a:t>2 sizes</a:t>
            </a:r>
            <a:endParaRPr dirty="0"/>
          </a:p>
          <a:p>
            <a:pPr marL="914400" lvl="1" indent="-317500" algn="l" rtl="0">
              <a:spcBef>
                <a:spcPts val="0"/>
              </a:spcBef>
              <a:spcAft>
                <a:spcPts val="0"/>
              </a:spcAft>
              <a:buSzPts val="1400"/>
              <a:buChar char="○"/>
            </a:pPr>
            <a:r>
              <a:rPr lang="zh-CN" dirty="0"/>
              <a:t>2 materials</a:t>
            </a:r>
            <a:endParaRPr dirty="0"/>
          </a:p>
          <a:p>
            <a:pPr marL="914400" lvl="1" indent="-317500" algn="l" rtl="0">
              <a:spcBef>
                <a:spcPts val="0"/>
              </a:spcBef>
              <a:spcAft>
                <a:spcPts val="0"/>
              </a:spcAft>
              <a:buSzPts val="1400"/>
              <a:buChar char="○"/>
            </a:pPr>
            <a:r>
              <a:rPr lang="zh-CN" dirty="0"/>
              <a:t>8 colors</a:t>
            </a:r>
            <a:endParaRPr dirty="0"/>
          </a:p>
          <a:p>
            <a:pPr marL="914400" lvl="1" indent="-317500" algn="l" rtl="0">
              <a:spcBef>
                <a:spcPts val="0"/>
              </a:spcBef>
              <a:spcAft>
                <a:spcPts val="0"/>
              </a:spcAft>
              <a:buSzPts val="1400"/>
              <a:buChar char="○"/>
            </a:pPr>
            <a:r>
              <a:rPr lang="zh-CN" dirty="0"/>
              <a:t>4 relationships</a:t>
            </a:r>
            <a:endParaRPr dirty="0"/>
          </a:p>
          <a:p>
            <a:pPr marL="457200" lvl="0" indent="-342900" algn="l" rtl="0">
              <a:spcBef>
                <a:spcPts val="0"/>
              </a:spcBef>
              <a:spcAft>
                <a:spcPts val="0"/>
              </a:spcAft>
              <a:buSzPts val="1800"/>
              <a:buChar char="●"/>
            </a:pPr>
            <a:r>
              <a:rPr lang="zh-CN" dirty="0"/>
              <a:t>Scene</a:t>
            </a:r>
            <a:endParaRPr dirty="0"/>
          </a:p>
          <a:p>
            <a:pPr marL="914400" lvl="1" indent="-317500" algn="l" rtl="0">
              <a:spcBef>
                <a:spcPts val="0"/>
              </a:spcBef>
              <a:spcAft>
                <a:spcPts val="0"/>
              </a:spcAft>
              <a:buSzPts val="1400"/>
              <a:buChar char="○"/>
            </a:pPr>
            <a:r>
              <a:rPr lang="zh-CN" dirty="0"/>
              <a:t>3 ~ 10 objecrts</a:t>
            </a:r>
            <a:endParaRPr dirty="0"/>
          </a:p>
          <a:p>
            <a:pPr marL="914400" lvl="1" indent="-317500" algn="l" rtl="0">
              <a:spcBef>
                <a:spcPts val="0"/>
              </a:spcBef>
              <a:spcAft>
                <a:spcPts val="0"/>
              </a:spcAft>
              <a:buSzPts val="1400"/>
              <a:buChar char="○"/>
            </a:pPr>
            <a:r>
              <a:rPr lang="zh-CN" dirty="0"/>
              <a:t>Objects at least partially visible</a:t>
            </a:r>
            <a:endParaRPr dirty="0"/>
          </a:p>
          <a:p>
            <a:pPr marL="914400" lvl="1" indent="-317500" algn="l" rtl="0">
              <a:spcBef>
                <a:spcPts val="0"/>
              </a:spcBef>
              <a:spcAft>
                <a:spcPts val="0"/>
              </a:spcAft>
              <a:buSzPts val="1400"/>
              <a:buChar char="○"/>
            </a:pPr>
            <a:r>
              <a:rPr lang="zh-CN" dirty="0"/>
              <a:t>Random light  &amp; camera positions</a:t>
            </a:r>
            <a:endParaRPr dirty="0"/>
          </a:p>
        </p:txBody>
      </p:sp>
      <p:pic>
        <p:nvPicPr>
          <p:cNvPr id="2" name="Google Shape;179;p31">
            <a:extLst>
              <a:ext uri="{FF2B5EF4-FFF2-40B4-BE49-F238E27FC236}">
                <a16:creationId xmlns:a16="http://schemas.microsoft.com/office/drawing/2014/main" id="{C448893E-D3C2-A8A6-C7B1-D873ACE197D4}"/>
              </a:ext>
            </a:extLst>
          </p:cNvPr>
          <p:cNvPicPr preferRelativeResize="0"/>
          <p:nvPr/>
        </p:nvPicPr>
        <p:blipFill rotWithShape="1">
          <a:blip r:embed="rId3">
            <a:alphaModFix/>
          </a:blip>
          <a:srcRect l="3189" t="1" r="365" b="-3508"/>
          <a:stretch/>
        </p:blipFill>
        <p:spPr>
          <a:xfrm>
            <a:off x="3761772" y="1307093"/>
            <a:ext cx="5382228" cy="4006800"/>
          </a:xfrm>
          <a:prstGeom prst="rect">
            <a:avLst/>
          </a:prstGeom>
          <a:noFill/>
          <a:ln>
            <a:noFill/>
          </a:ln>
        </p:spPr>
      </p:pic>
      <p:pic>
        <p:nvPicPr>
          <p:cNvPr id="10" name="图片 9" descr="文本&#10;&#10;描述已自动生成">
            <a:extLst>
              <a:ext uri="{FF2B5EF4-FFF2-40B4-BE49-F238E27FC236}">
                <a16:creationId xmlns:a16="http://schemas.microsoft.com/office/drawing/2014/main" id="{CBBB8E45-1BB8-3719-DF1A-D1F182942D34}"/>
              </a:ext>
            </a:extLst>
          </p:cNvPr>
          <p:cNvPicPr>
            <a:picLocks noChangeAspect="1"/>
          </p:cNvPicPr>
          <p:nvPr/>
        </p:nvPicPr>
        <p:blipFill>
          <a:blip r:embed="rId4"/>
          <a:stretch>
            <a:fillRect/>
          </a:stretch>
        </p:blipFill>
        <p:spPr>
          <a:xfrm>
            <a:off x="3811058" y="493493"/>
            <a:ext cx="5148563" cy="813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Experiment - </a:t>
            </a:r>
            <a:r>
              <a:rPr lang="en-US" altLang="zh-CN" dirty="0"/>
              <a:t>Result</a:t>
            </a:r>
            <a:endParaRPr dirty="0"/>
          </a:p>
        </p:txBody>
      </p:sp>
      <p:sp>
        <p:nvSpPr>
          <p:cNvPr id="178" name="Google Shape;178;p31"/>
          <p:cNvSpPr txBox="1">
            <a:spLocks noGrp="1"/>
          </p:cNvSpPr>
          <p:nvPr>
            <p:ph type="body" idx="1"/>
          </p:nvPr>
        </p:nvSpPr>
        <p:spPr>
          <a:xfrm>
            <a:off x="311700" y="1152475"/>
            <a:ext cx="2947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457200" lvl="0" indent="-342900" algn="l" rtl="0">
              <a:spcBef>
                <a:spcPts val="1200"/>
              </a:spcBef>
              <a:spcAft>
                <a:spcPts val="0"/>
              </a:spcAft>
              <a:buSzPts val="1800"/>
              <a:buChar char="●"/>
            </a:pPr>
            <a:endParaRPr dirty="0"/>
          </a:p>
        </p:txBody>
      </p:sp>
      <p:pic>
        <p:nvPicPr>
          <p:cNvPr id="3" name="图片 2" descr="手机屏幕截图&#10;&#10;描述已自动生成">
            <a:extLst>
              <a:ext uri="{FF2B5EF4-FFF2-40B4-BE49-F238E27FC236}">
                <a16:creationId xmlns:a16="http://schemas.microsoft.com/office/drawing/2014/main" id="{FF2D4356-831B-1055-BA49-486C361A9F3C}"/>
              </a:ext>
            </a:extLst>
          </p:cNvPr>
          <p:cNvPicPr>
            <a:picLocks noChangeAspect="1"/>
          </p:cNvPicPr>
          <p:nvPr/>
        </p:nvPicPr>
        <p:blipFill>
          <a:blip r:embed="rId3"/>
          <a:stretch>
            <a:fillRect/>
          </a:stretch>
        </p:blipFill>
        <p:spPr>
          <a:xfrm>
            <a:off x="276655" y="1469984"/>
            <a:ext cx="4477966" cy="2887516"/>
          </a:xfrm>
          <a:prstGeom prst="rect">
            <a:avLst/>
          </a:prstGeom>
        </p:spPr>
      </p:pic>
      <p:pic>
        <p:nvPicPr>
          <p:cNvPr id="5" name="图片 4" descr="图形用户界面, 网站&#10;&#10;描述已自动生成">
            <a:extLst>
              <a:ext uri="{FF2B5EF4-FFF2-40B4-BE49-F238E27FC236}">
                <a16:creationId xmlns:a16="http://schemas.microsoft.com/office/drawing/2014/main" id="{569974BF-FB6C-1281-E00A-F4BA0D34C2A3}"/>
              </a:ext>
            </a:extLst>
          </p:cNvPr>
          <p:cNvPicPr>
            <a:picLocks noChangeAspect="1"/>
          </p:cNvPicPr>
          <p:nvPr/>
        </p:nvPicPr>
        <p:blipFill>
          <a:blip r:embed="rId4"/>
          <a:stretch>
            <a:fillRect/>
          </a:stretch>
        </p:blipFill>
        <p:spPr>
          <a:xfrm>
            <a:off x="5139481" y="926575"/>
            <a:ext cx="3911600" cy="3771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D658-D8D1-5443-9E04-E53B48425474}"/>
              </a:ext>
            </a:extLst>
          </p:cNvPr>
          <p:cNvSpPr>
            <a:spLocks noGrp="1"/>
          </p:cNvSpPr>
          <p:nvPr>
            <p:ph type="title"/>
          </p:nvPr>
        </p:nvSpPr>
        <p:spPr/>
        <p:txBody>
          <a:bodyPr>
            <a:normAutofit fontScale="90000"/>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8B0E175E-D344-5440-A728-DE62BD9AE3ED}"/>
              </a:ext>
            </a:extLst>
          </p:cNvPr>
          <p:cNvSpPr>
            <a:spLocks noGrp="1"/>
          </p:cNvSpPr>
          <p:nvPr>
            <p:ph idx="1"/>
          </p:nvPr>
        </p:nvSpPr>
        <p:spPr>
          <a:xfrm>
            <a:off x="628650" y="1369219"/>
            <a:ext cx="8093869" cy="441722"/>
          </a:xfrm>
        </p:spPr>
        <p:txBody>
          <a:bodyPr>
            <a:normAutofit fontScale="92500" lnSpcReduction="20000"/>
          </a:bodyPr>
          <a:lstStyle/>
          <a:p>
            <a:pPr marL="114300" indent="0">
              <a:buNone/>
            </a:pPr>
            <a:endParaRPr lang="en-US" altLang="zh-CN" dirty="0"/>
          </a:p>
          <a:p>
            <a:endParaRPr lang="en-US" altLang="zh-CN" sz="2100" dirty="0"/>
          </a:p>
          <a:p>
            <a:endParaRPr lang="en-US" sz="2400" b="1" dirty="0"/>
          </a:p>
          <a:p>
            <a:endParaRPr lang="en-US" sz="2400" b="1" dirty="0"/>
          </a:p>
        </p:txBody>
      </p:sp>
      <p:sp>
        <p:nvSpPr>
          <p:cNvPr id="4" name="Content Placeholder 2">
            <a:extLst>
              <a:ext uri="{FF2B5EF4-FFF2-40B4-BE49-F238E27FC236}">
                <a16:creationId xmlns:a16="http://schemas.microsoft.com/office/drawing/2014/main" id="{916B440A-283B-CB4B-8DD3-8A41DA30388B}"/>
              </a:ext>
            </a:extLst>
          </p:cNvPr>
          <p:cNvSpPr txBox="1">
            <a:spLocks/>
          </p:cNvSpPr>
          <p:nvPr/>
        </p:nvSpPr>
        <p:spPr>
          <a:xfrm>
            <a:off x="628648" y="1590080"/>
            <a:ext cx="8093869" cy="13406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b="1" dirty="0"/>
              <a:t>Principles:</a:t>
            </a:r>
          </a:p>
          <a:p>
            <a:pPr lvl="1"/>
            <a:r>
              <a:rPr lang="en-US" altLang="zh-CN" sz="1800" b="1" dirty="0"/>
              <a:t>Explicit</a:t>
            </a:r>
            <a:r>
              <a:rPr lang="zh-CN" altLang="en-US" sz="1800" dirty="0"/>
              <a:t> </a:t>
            </a:r>
            <a:r>
              <a:rPr lang="en-US" altLang="zh-CN" sz="1800" dirty="0"/>
              <a:t>visual</a:t>
            </a:r>
            <a:r>
              <a:rPr lang="zh-CN" altLang="en-US" sz="1800" dirty="0"/>
              <a:t> </a:t>
            </a:r>
            <a:r>
              <a:rPr lang="en-US" altLang="zh-CN" sz="1800" dirty="0"/>
              <a:t>grounding</a:t>
            </a:r>
            <a:r>
              <a:rPr lang="zh-CN" altLang="en-US" sz="1800" dirty="0"/>
              <a:t> </a:t>
            </a:r>
            <a:r>
              <a:rPr lang="en-US" altLang="zh-CN" sz="1800" dirty="0"/>
              <a:t>of</a:t>
            </a:r>
            <a:r>
              <a:rPr lang="zh-CN" altLang="en-US" sz="1800" dirty="0"/>
              <a:t> </a:t>
            </a:r>
            <a:r>
              <a:rPr lang="en-US" altLang="zh-CN" sz="1800" dirty="0"/>
              <a:t>concepts with neuro-symbolic reasoning.</a:t>
            </a:r>
          </a:p>
          <a:p>
            <a:pPr lvl="1"/>
            <a:r>
              <a:rPr lang="en-US" altLang="zh-CN" sz="1800" b="1" dirty="0"/>
              <a:t>Joint</a:t>
            </a:r>
            <a:r>
              <a:rPr lang="zh-CN" altLang="en-US" sz="1800" b="1" dirty="0"/>
              <a:t> </a:t>
            </a:r>
            <a:r>
              <a:rPr lang="en-US" altLang="zh-CN" sz="1800" b="1" dirty="0"/>
              <a:t>learning</a:t>
            </a:r>
            <a:r>
              <a:rPr lang="zh-CN" altLang="en-US" sz="1800" b="1" dirty="0"/>
              <a:t> </a:t>
            </a:r>
            <a:r>
              <a:rPr lang="en-US" altLang="zh-CN" sz="1800" dirty="0"/>
              <a:t>of</a:t>
            </a:r>
            <a:r>
              <a:rPr lang="zh-CN" altLang="en-US" sz="1800" dirty="0"/>
              <a:t> </a:t>
            </a:r>
            <a:r>
              <a:rPr lang="en-US" altLang="zh-CN" sz="1800" dirty="0"/>
              <a:t>concepts</a:t>
            </a:r>
            <a:r>
              <a:rPr lang="zh-CN" altLang="en-US" sz="1800" dirty="0"/>
              <a:t> </a:t>
            </a:r>
            <a:r>
              <a:rPr lang="en-US" altLang="zh-CN" sz="1800" dirty="0"/>
              <a:t>and</a:t>
            </a:r>
            <a:r>
              <a:rPr lang="zh-CN" altLang="en-US" sz="1800" dirty="0"/>
              <a:t> </a:t>
            </a:r>
            <a:r>
              <a:rPr lang="en-US" altLang="zh-CN" sz="1800" dirty="0"/>
              <a:t>language</a:t>
            </a:r>
            <a:r>
              <a:rPr lang="zh-CN" altLang="en-US" sz="1800" dirty="0"/>
              <a:t> </a:t>
            </a:r>
            <a:r>
              <a:rPr lang="en-US" altLang="zh-CN" sz="1800" dirty="0"/>
              <a:t>with</a:t>
            </a:r>
            <a:r>
              <a:rPr lang="zh-CN" altLang="en-US" sz="1800" dirty="0"/>
              <a:t> </a:t>
            </a:r>
            <a:r>
              <a:rPr lang="en-US" altLang="zh-CN" sz="1800" dirty="0"/>
              <a:t>curriculum.</a:t>
            </a:r>
            <a:endParaRPr lang="en-US" altLang="zh-CN" sz="1800" b="1" dirty="0"/>
          </a:p>
        </p:txBody>
      </p:sp>
      <p:sp>
        <p:nvSpPr>
          <p:cNvPr id="6" name="Content Placeholder 2">
            <a:extLst>
              <a:ext uri="{FF2B5EF4-FFF2-40B4-BE49-F238E27FC236}">
                <a16:creationId xmlns:a16="http://schemas.microsoft.com/office/drawing/2014/main" id="{E5DB3634-98ED-E646-89A1-365D3C99DD87}"/>
              </a:ext>
            </a:extLst>
          </p:cNvPr>
          <p:cNvSpPr txBox="1">
            <a:spLocks/>
          </p:cNvSpPr>
          <p:nvPr/>
        </p:nvSpPr>
        <p:spPr>
          <a:xfrm>
            <a:off x="628649" y="3236120"/>
            <a:ext cx="8093869" cy="17895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b="1" dirty="0"/>
              <a:t>Advantages:</a:t>
            </a:r>
          </a:p>
          <a:p>
            <a:pPr lvl="1"/>
            <a:r>
              <a:rPr lang="en-US" altLang="zh-CN" sz="1800" dirty="0"/>
              <a:t>High accuracy and data efficiency.</a:t>
            </a:r>
          </a:p>
          <a:p>
            <a:pPr lvl="1"/>
            <a:r>
              <a:rPr lang="en-US" altLang="zh-CN" sz="1800" dirty="0"/>
              <a:t>Transfer learned concepts to other tasks.</a:t>
            </a:r>
          </a:p>
        </p:txBody>
      </p:sp>
    </p:spTree>
    <p:extLst>
      <p:ext uri="{BB962C8B-B14F-4D97-AF65-F5344CB8AC3E}">
        <p14:creationId xmlns:p14="http://schemas.microsoft.com/office/powerpoint/2010/main" val="6604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820" dirty="0"/>
              <a:t>Introduction</a:t>
            </a:r>
            <a:r>
              <a:rPr lang="zh-CN" altLang="en-US" sz="2820" dirty="0"/>
              <a:t> </a:t>
            </a:r>
            <a:r>
              <a:rPr lang="en-US" altLang="zh-CN" sz="2820" dirty="0"/>
              <a:t>–</a:t>
            </a:r>
            <a:r>
              <a:rPr lang="zh-CN" altLang="en-US" sz="2820" dirty="0"/>
              <a:t> </a:t>
            </a:r>
            <a:r>
              <a:rPr lang="en-US" altLang="zh-CN" sz="2820" dirty="0"/>
              <a:t>Neural</a:t>
            </a:r>
            <a:r>
              <a:rPr lang="zh-CN" altLang="en-US" sz="2820" dirty="0"/>
              <a:t> </a:t>
            </a:r>
            <a:r>
              <a:rPr lang="en-US" altLang="zh-CN" sz="2820" dirty="0"/>
              <a:t>Symbolic</a:t>
            </a:r>
            <a:endParaRPr sz="282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dirty="0"/>
          </a:p>
          <a:p>
            <a:pPr marL="457200" lvl="0" indent="-368300" algn="l" rtl="0">
              <a:spcBef>
                <a:spcPts val="1200"/>
              </a:spcBef>
              <a:spcAft>
                <a:spcPts val="0"/>
              </a:spcAft>
              <a:buSzPts val="2200"/>
              <a:buChar char="●"/>
            </a:pPr>
            <a:r>
              <a:rPr lang="en-AU" altLang="zh-CN" sz="2200" dirty="0"/>
              <a:t>Neural + symbolic</a:t>
            </a:r>
          </a:p>
          <a:p>
            <a:pPr marL="457200" lvl="0" indent="-368300" algn="l" rtl="0">
              <a:spcBef>
                <a:spcPts val="1200"/>
              </a:spcBef>
              <a:spcAft>
                <a:spcPts val="0"/>
              </a:spcAft>
              <a:buSzPts val="2200"/>
              <a:buChar char="●"/>
            </a:pPr>
            <a:endParaRPr lang="en-AU" altLang="zh-CN" sz="2200" dirty="0"/>
          </a:p>
          <a:p>
            <a:pPr marL="457200" lvl="0" indent="-368300" algn="l" rtl="0">
              <a:spcBef>
                <a:spcPts val="1200"/>
              </a:spcBef>
              <a:spcAft>
                <a:spcPts val="0"/>
              </a:spcAft>
              <a:buSzPts val="2200"/>
              <a:buChar char="●"/>
            </a:pPr>
            <a:r>
              <a:rPr lang="en-AU" sz="2200" dirty="0"/>
              <a:t>Reasoning</a:t>
            </a:r>
            <a:endParaRPr sz="2200" dirty="0"/>
          </a:p>
          <a:p>
            <a:pPr marL="457200" lvl="0" indent="0" algn="l" rtl="0">
              <a:spcBef>
                <a:spcPts val="1200"/>
              </a:spcBef>
              <a:spcAft>
                <a:spcPts val="0"/>
              </a:spcAft>
              <a:buNone/>
            </a:pPr>
            <a:endParaRPr sz="2200" dirty="0"/>
          </a:p>
          <a:p>
            <a:pPr marL="457200" lvl="0" indent="-368300" algn="l" rtl="0">
              <a:spcBef>
                <a:spcPts val="1200"/>
              </a:spcBef>
              <a:spcAft>
                <a:spcPts val="0"/>
              </a:spcAft>
              <a:buSzPts val="2200"/>
              <a:buChar char="●"/>
            </a:pPr>
            <a:r>
              <a:rPr lang="zh-CN" sz="2200" dirty="0"/>
              <a:t>Interpretability</a:t>
            </a:r>
            <a:endParaRPr sz="2200" dirty="0"/>
          </a:p>
        </p:txBody>
      </p:sp>
      <p:pic>
        <p:nvPicPr>
          <p:cNvPr id="2" name="Google Shape;172;p30">
            <a:extLst>
              <a:ext uri="{FF2B5EF4-FFF2-40B4-BE49-F238E27FC236}">
                <a16:creationId xmlns:a16="http://schemas.microsoft.com/office/drawing/2014/main" id="{5377432E-37DC-D38E-B8BC-9639868C4B48}"/>
              </a:ext>
            </a:extLst>
          </p:cNvPr>
          <p:cNvPicPr preferRelativeResize="0"/>
          <p:nvPr/>
        </p:nvPicPr>
        <p:blipFill>
          <a:blip r:embed="rId3">
            <a:alphaModFix/>
          </a:blip>
          <a:stretch>
            <a:fillRect/>
          </a:stretch>
        </p:blipFill>
        <p:spPr>
          <a:xfrm>
            <a:off x="3981691" y="1017725"/>
            <a:ext cx="4398380" cy="3769926"/>
          </a:xfrm>
          <a:prstGeom prst="rect">
            <a:avLst/>
          </a:prstGeom>
          <a:noFill/>
          <a:ln>
            <a:noFill/>
          </a:ln>
        </p:spPr>
      </p:pic>
    </p:spTree>
    <p:extLst>
      <p:ext uri="{BB962C8B-B14F-4D97-AF65-F5344CB8AC3E}">
        <p14:creationId xmlns:p14="http://schemas.microsoft.com/office/powerpoint/2010/main" val="345733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720" dirty="0"/>
              <a:t>Motivation</a:t>
            </a:r>
            <a:r>
              <a:rPr lang="zh-CN" altLang="en-US" sz="2720" dirty="0"/>
              <a:t> </a:t>
            </a:r>
            <a:r>
              <a:rPr lang="en-US" altLang="zh-CN" sz="2720" dirty="0"/>
              <a:t>–</a:t>
            </a:r>
            <a:r>
              <a:rPr lang="zh-CN" altLang="en-US" sz="2720" dirty="0"/>
              <a:t> </a:t>
            </a:r>
            <a:r>
              <a:rPr lang="en-AU" altLang="zh-CN" sz="2720" dirty="0"/>
              <a:t>Neural-Symbolic Concept Learner(</a:t>
            </a:r>
            <a:r>
              <a:rPr lang="en-US" altLang="zh-CN" sz="2720" dirty="0"/>
              <a:t>NS-CL</a:t>
            </a:r>
            <a:r>
              <a:rPr lang="en-AU" altLang="zh-CN" sz="2720" dirty="0"/>
              <a:t>)</a:t>
            </a:r>
            <a:endParaRPr sz="2720"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zh-CN" sz="2200" dirty="0"/>
              <a:t>Learn correspondence</a:t>
            </a:r>
            <a:r>
              <a:rPr lang="en-AU" altLang="zh-CN" sz="2200" dirty="0"/>
              <a:t>: object-based </a:t>
            </a:r>
            <a:r>
              <a:rPr lang="zh-CN" sz="2200" dirty="0"/>
              <a:t>visual concepts </a:t>
            </a:r>
            <a:r>
              <a:rPr lang="en-AU" altLang="zh-CN" sz="2200" dirty="0"/>
              <a:t>&amp;</a:t>
            </a:r>
            <a:r>
              <a:rPr lang="zh-CN" sz="2200" dirty="0"/>
              <a:t> word semantics</a:t>
            </a:r>
            <a:endParaRPr sz="2200" dirty="0"/>
          </a:p>
          <a:p>
            <a:pPr marL="457200" lvl="0" indent="0" algn="l" rtl="0">
              <a:spcBef>
                <a:spcPts val="1200"/>
              </a:spcBef>
              <a:spcAft>
                <a:spcPts val="0"/>
              </a:spcAft>
              <a:buNone/>
            </a:pPr>
            <a:endParaRPr sz="2200" dirty="0"/>
          </a:p>
          <a:p>
            <a:pPr marL="457200" lvl="0" indent="-368300" algn="l" rtl="0">
              <a:spcBef>
                <a:spcPts val="1200"/>
              </a:spcBef>
              <a:spcAft>
                <a:spcPts val="0"/>
              </a:spcAft>
              <a:buSzPts val="2200"/>
              <a:buChar char="●"/>
            </a:pPr>
            <a:r>
              <a:rPr lang="zh-CN" sz="2200" dirty="0"/>
              <a:t>Unra</a:t>
            </a:r>
            <a:r>
              <a:rPr lang="en-US" altLang="zh-CN" sz="2200" dirty="0" err="1"/>
              <a:t>ve</a:t>
            </a:r>
            <a:r>
              <a:rPr lang="zh-CN" sz="2200" dirty="0"/>
              <a:t>l compositional logic from complex questions</a:t>
            </a:r>
            <a:endParaRPr lang="en-AU" altLang="zh-CN" sz="2200" dirty="0"/>
          </a:p>
          <a:p>
            <a:pPr marL="457200" lvl="0" indent="-368300" algn="l" rtl="0">
              <a:spcBef>
                <a:spcPts val="1200"/>
              </a:spcBef>
              <a:spcAft>
                <a:spcPts val="0"/>
              </a:spcAft>
              <a:buSzPts val="2200"/>
              <a:buChar char="●"/>
            </a:pPr>
            <a:endParaRPr lang="en-US" altLang="zh-CN" sz="2200" dirty="0"/>
          </a:p>
          <a:p>
            <a:pPr marL="457200" lvl="0" indent="-368300" algn="l" rtl="0">
              <a:spcBef>
                <a:spcPts val="1200"/>
              </a:spcBef>
              <a:spcAft>
                <a:spcPts val="0"/>
              </a:spcAft>
              <a:buSzPts val="2200"/>
              <a:buChar char="●"/>
            </a:pPr>
            <a:r>
              <a:rPr lang="en-US" altLang="zh-CN" sz="2200" dirty="0"/>
              <a:t>Realize interpretable</a:t>
            </a:r>
            <a:r>
              <a:rPr lang="en-AU" altLang="zh-CN" sz="2200" dirty="0"/>
              <a:t>,</a:t>
            </a:r>
            <a:r>
              <a:rPr lang="en-US" altLang="zh-CN" sz="2200" dirty="0"/>
              <a:t> </a:t>
            </a:r>
            <a:r>
              <a:rPr lang="en-AU" altLang="zh-CN" sz="2200" dirty="0"/>
              <a:t>robust and accurate visual reasoning</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4996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4480" dirty="0"/>
              <a:t>Method</a:t>
            </a:r>
            <a:endParaRPr sz="4480" dirty="0"/>
          </a:p>
        </p:txBody>
      </p:sp>
      <p:sp>
        <p:nvSpPr>
          <p:cNvPr id="73" name="Google Shape;73;p16"/>
          <p:cNvSpPr txBox="1">
            <a:spLocks noGrp="1"/>
          </p:cNvSpPr>
          <p:nvPr>
            <p:ph type="subTitle" idx="1"/>
          </p:nvPr>
        </p:nvSpPr>
        <p:spPr>
          <a:xfrm>
            <a:off x="311700" y="2449870"/>
            <a:ext cx="8520600" cy="2672100"/>
          </a:xfrm>
          <a:prstGeom prst="rect">
            <a:avLst/>
          </a:prstGeom>
        </p:spPr>
        <p:txBody>
          <a:bodyPr spcFirstLastPara="1" wrap="square" lIns="91425" tIns="91425" rIns="91425" bIns="91425" anchor="t" anchorCtr="0">
            <a:normAutofit lnSpcReduction="10000"/>
          </a:bodyPr>
          <a:lstStyle/>
          <a:p>
            <a:pPr marL="457200" lvl="0" indent="-393700" algn="l" rtl="0">
              <a:lnSpc>
                <a:spcPct val="90000"/>
              </a:lnSpc>
              <a:spcBef>
                <a:spcPts val="0"/>
              </a:spcBef>
              <a:spcAft>
                <a:spcPts val="0"/>
              </a:spcAft>
              <a:buSzPts val="2600"/>
              <a:buChar char="●"/>
            </a:pPr>
            <a:r>
              <a:rPr lang="zh-CN" sz="2600" dirty="0"/>
              <a:t>Workflow</a:t>
            </a:r>
            <a:r>
              <a:rPr lang="en-AU" altLang="zh-CN" sz="2600" dirty="0"/>
              <a:t>: 3 modules</a:t>
            </a:r>
          </a:p>
          <a:p>
            <a:pPr marL="457200" lvl="0" indent="-393700" algn="l" rtl="0">
              <a:lnSpc>
                <a:spcPct val="90000"/>
              </a:lnSpc>
              <a:spcBef>
                <a:spcPts val="0"/>
              </a:spcBef>
              <a:spcAft>
                <a:spcPts val="0"/>
              </a:spcAft>
              <a:buSzPts val="2600"/>
              <a:buChar char="●"/>
            </a:pPr>
            <a:endParaRPr sz="2600" dirty="0"/>
          </a:p>
          <a:p>
            <a:pPr marL="914400" lvl="1" indent="-374650" algn="l" rtl="0">
              <a:lnSpc>
                <a:spcPct val="90000"/>
              </a:lnSpc>
              <a:spcBef>
                <a:spcPts val="0"/>
              </a:spcBef>
              <a:spcAft>
                <a:spcPts val="0"/>
              </a:spcAft>
              <a:buSzPts val="2300"/>
              <a:buChar char="○"/>
            </a:pPr>
            <a:r>
              <a:rPr lang="zh-CN" sz="2300" dirty="0"/>
              <a:t>Neural-based perception module</a:t>
            </a:r>
            <a:endParaRPr lang="en-AU" altLang="zh-CN" sz="2300" dirty="0"/>
          </a:p>
          <a:p>
            <a:pPr marL="914400" lvl="1" indent="-374650" algn="l" rtl="0">
              <a:lnSpc>
                <a:spcPct val="90000"/>
              </a:lnSpc>
              <a:spcBef>
                <a:spcPts val="0"/>
              </a:spcBef>
              <a:spcAft>
                <a:spcPts val="0"/>
              </a:spcAft>
              <a:buSzPts val="2300"/>
              <a:buChar char="○"/>
            </a:pPr>
            <a:endParaRPr sz="2300" dirty="0"/>
          </a:p>
          <a:p>
            <a:pPr marL="914400" lvl="1" indent="-374650" algn="l" rtl="0">
              <a:lnSpc>
                <a:spcPct val="90000"/>
              </a:lnSpc>
              <a:spcBef>
                <a:spcPts val="0"/>
              </a:spcBef>
              <a:spcAft>
                <a:spcPts val="0"/>
              </a:spcAft>
              <a:buSzPts val="2300"/>
              <a:buChar char="○"/>
            </a:pPr>
            <a:r>
              <a:rPr lang="zh-CN" sz="2300" dirty="0"/>
              <a:t>Semantic parser</a:t>
            </a:r>
            <a:r>
              <a:rPr lang="en-AU" altLang="zh-CN" sz="2300" dirty="0"/>
              <a:t>: Q -&gt; executable program</a:t>
            </a:r>
            <a:endParaRPr lang="en-AU" sz="2300" dirty="0"/>
          </a:p>
          <a:p>
            <a:pPr lvl="2" indent="-374650" algn="l">
              <a:lnSpc>
                <a:spcPct val="90000"/>
              </a:lnSpc>
              <a:buSzPts val="2300"/>
              <a:buChar char="○"/>
            </a:pPr>
            <a:endParaRPr sz="2300" dirty="0"/>
          </a:p>
          <a:p>
            <a:pPr marL="914400" lvl="1" indent="-374650" algn="l" rtl="0">
              <a:lnSpc>
                <a:spcPct val="90000"/>
              </a:lnSpc>
              <a:spcBef>
                <a:spcPts val="0"/>
              </a:spcBef>
              <a:spcAft>
                <a:spcPts val="0"/>
              </a:spcAft>
              <a:buSzPts val="2300"/>
              <a:buChar char="○"/>
            </a:pPr>
            <a:r>
              <a:rPr lang="zh-CN" sz="2300" dirty="0"/>
              <a:t>Symbolic program executor</a:t>
            </a:r>
            <a:r>
              <a:rPr lang="en-AU" altLang="zh-CN" sz="2300" dirty="0"/>
              <a:t>: Bridge neural &amp; symbolic modules</a:t>
            </a:r>
          </a:p>
        </p:txBody>
      </p:sp>
      <p:pic>
        <p:nvPicPr>
          <p:cNvPr id="3" name="图片 2" descr="图形用户界面&#10;&#10;低可信度描述已自动生成">
            <a:extLst>
              <a:ext uri="{FF2B5EF4-FFF2-40B4-BE49-F238E27FC236}">
                <a16:creationId xmlns:a16="http://schemas.microsoft.com/office/drawing/2014/main" id="{573A0D4B-D476-7E24-F13D-E97A7E855B15}"/>
              </a:ext>
            </a:extLst>
          </p:cNvPr>
          <p:cNvPicPr>
            <a:picLocks noChangeAspect="1"/>
          </p:cNvPicPr>
          <p:nvPr/>
        </p:nvPicPr>
        <p:blipFill>
          <a:blip r:embed="rId3"/>
          <a:stretch>
            <a:fillRect/>
          </a:stretch>
        </p:blipFill>
        <p:spPr>
          <a:xfrm>
            <a:off x="2420614" y="317140"/>
            <a:ext cx="6615755" cy="1950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4996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sz="2800" dirty="0"/>
              <a:t>Method - </a:t>
            </a:r>
            <a:r>
              <a:rPr lang="zh-CN" altLang="zh-CN" sz="2800" dirty="0"/>
              <a:t>Neural-based perception module</a:t>
            </a:r>
            <a:endParaRPr sz="2800" dirty="0"/>
          </a:p>
        </p:txBody>
      </p:sp>
      <p:pic>
        <p:nvPicPr>
          <p:cNvPr id="5" name="图片 4" descr="图示&#10;&#10;描述已自动生成">
            <a:extLst>
              <a:ext uri="{FF2B5EF4-FFF2-40B4-BE49-F238E27FC236}">
                <a16:creationId xmlns:a16="http://schemas.microsoft.com/office/drawing/2014/main" id="{D3CB2113-1E77-FC44-14FD-A9D33972662D}"/>
              </a:ext>
            </a:extLst>
          </p:cNvPr>
          <p:cNvPicPr>
            <a:picLocks noChangeAspect="1"/>
          </p:cNvPicPr>
          <p:nvPr/>
        </p:nvPicPr>
        <p:blipFill>
          <a:blip r:embed="rId3"/>
          <a:stretch>
            <a:fillRect/>
          </a:stretch>
        </p:blipFill>
        <p:spPr>
          <a:xfrm>
            <a:off x="692699" y="2139542"/>
            <a:ext cx="7758602" cy="2084400"/>
          </a:xfrm>
          <a:prstGeom prst="rect">
            <a:avLst/>
          </a:prstGeom>
        </p:spPr>
      </p:pic>
      <p:sp>
        <p:nvSpPr>
          <p:cNvPr id="6" name="文本框 5">
            <a:extLst>
              <a:ext uri="{FF2B5EF4-FFF2-40B4-BE49-F238E27FC236}">
                <a16:creationId xmlns:a16="http://schemas.microsoft.com/office/drawing/2014/main" id="{61616D3C-5538-2ACB-1453-8032005FB2C5}"/>
              </a:ext>
            </a:extLst>
          </p:cNvPr>
          <p:cNvSpPr txBox="1"/>
          <p:nvPr/>
        </p:nvSpPr>
        <p:spPr>
          <a:xfrm>
            <a:off x="311700" y="1515841"/>
            <a:ext cx="3320140" cy="400110"/>
          </a:xfrm>
          <a:prstGeom prst="rect">
            <a:avLst/>
          </a:prstGeom>
          <a:noFill/>
        </p:spPr>
        <p:txBody>
          <a:bodyPr wrap="none" rtlCol="0">
            <a:spAutoFit/>
          </a:bodyPr>
          <a:lstStyle/>
          <a:p>
            <a:pPr marL="342900" indent="-342900">
              <a:buFont typeface="Arial" panose="020B0604020202020204" pitchFamily="34" charset="0"/>
              <a:buChar char="•"/>
            </a:pPr>
            <a:r>
              <a:rPr kumimoji="1" lang="en-AU" altLang="zh-CN" sz="2000" dirty="0"/>
              <a:t>Object feature extraction</a:t>
            </a:r>
            <a:endParaRPr kumimoji="1" lang="zh-CN" altLang="en-US" sz="2000" dirty="0"/>
          </a:p>
        </p:txBody>
      </p:sp>
    </p:spTree>
    <p:extLst>
      <p:ext uri="{BB962C8B-B14F-4D97-AF65-F5344CB8AC3E}">
        <p14:creationId xmlns:p14="http://schemas.microsoft.com/office/powerpoint/2010/main" val="184031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254643" y="429902"/>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altLang="zh-CN" sz="2800" dirty="0"/>
              <a:t>Method - </a:t>
            </a:r>
            <a:r>
              <a:rPr lang="zh-CN" altLang="zh-CN" sz="2800" dirty="0"/>
              <a:t>Neural-based </a:t>
            </a:r>
            <a:r>
              <a:rPr lang="en-AU" altLang="zh-CN" sz="2800" dirty="0"/>
              <a:t>P</a:t>
            </a:r>
            <a:r>
              <a:rPr lang="zh-CN" altLang="zh-CN" sz="2800" dirty="0"/>
              <a:t>erception </a:t>
            </a:r>
            <a:r>
              <a:rPr lang="en-AU" altLang="zh-CN" sz="2800" dirty="0"/>
              <a:t>M</a:t>
            </a:r>
            <a:r>
              <a:rPr lang="zh-CN" altLang="zh-CN" sz="2800" dirty="0"/>
              <a:t>odule</a:t>
            </a:r>
            <a:endParaRPr sz="2800" dirty="0"/>
          </a:p>
        </p:txBody>
      </p:sp>
      <p:pic>
        <p:nvPicPr>
          <p:cNvPr id="87" name="Google Shape;87;p18"/>
          <p:cNvPicPr preferRelativeResize="0"/>
          <p:nvPr/>
        </p:nvPicPr>
        <p:blipFill rotWithShape="1">
          <a:blip r:embed="rId3">
            <a:alphaModFix/>
          </a:blip>
          <a:srcRect l="2574" r="10820"/>
          <a:stretch/>
        </p:blipFill>
        <p:spPr>
          <a:xfrm>
            <a:off x="3923818" y="972629"/>
            <a:ext cx="4965539" cy="2070000"/>
          </a:xfrm>
          <a:prstGeom prst="rect">
            <a:avLst/>
          </a:prstGeom>
          <a:noFill/>
          <a:ln>
            <a:noFill/>
          </a:ln>
        </p:spPr>
      </p:pic>
      <p:pic>
        <p:nvPicPr>
          <p:cNvPr id="3" name="图片 2" descr="图示&#10;&#10;描述已自动生成">
            <a:extLst>
              <a:ext uri="{FF2B5EF4-FFF2-40B4-BE49-F238E27FC236}">
                <a16:creationId xmlns:a16="http://schemas.microsoft.com/office/drawing/2014/main" id="{C67F5D8A-6D11-766B-59B5-25DA8B513950}"/>
              </a:ext>
            </a:extLst>
          </p:cNvPr>
          <p:cNvPicPr>
            <a:picLocks noChangeAspect="1"/>
          </p:cNvPicPr>
          <p:nvPr/>
        </p:nvPicPr>
        <p:blipFill>
          <a:blip r:embed="rId4"/>
          <a:stretch>
            <a:fillRect/>
          </a:stretch>
        </p:blipFill>
        <p:spPr>
          <a:xfrm>
            <a:off x="688828" y="3105270"/>
            <a:ext cx="7766343" cy="1555200"/>
          </a:xfrm>
          <a:prstGeom prst="rect">
            <a:avLst/>
          </a:prstGeom>
        </p:spPr>
      </p:pic>
      <p:sp>
        <p:nvSpPr>
          <p:cNvPr id="6" name="Google Shape;61;p14">
            <a:extLst>
              <a:ext uri="{FF2B5EF4-FFF2-40B4-BE49-F238E27FC236}">
                <a16:creationId xmlns:a16="http://schemas.microsoft.com/office/drawing/2014/main" id="{022ABD16-BF71-5E0E-5A73-7DDFB0A32722}"/>
              </a:ext>
            </a:extLst>
          </p:cNvPr>
          <p:cNvSpPr txBox="1">
            <a:spLocks/>
          </p:cNvSpPr>
          <p:nvPr/>
        </p:nvSpPr>
        <p:spPr>
          <a:xfrm>
            <a:off x="254643" y="914400"/>
            <a:ext cx="3415348" cy="1806735"/>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indent="0" algn="l"/>
            <a:endParaRPr lang="en-AU" sz="2200" dirty="0"/>
          </a:p>
          <a:p>
            <a:pPr indent="-368300" algn="l">
              <a:spcBef>
                <a:spcPts val="1200"/>
              </a:spcBef>
              <a:buSzPts val="2200"/>
              <a:buFont typeface="Arial"/>
              <a:buChar char="●"/>
            </a:pPr>
            <a:r>
              <a:rPr lang="en-AU" altLang="zh-CN" sz="2200" dirty="0"/>
              <a:t>Concept quantization</a:t>
            </a:r>
          </a:p>
          <a:p>
            <a:pPr lvl="1" indent="-368300" algn="l">
              <a:spcBef>
                <a:spcPts val="1200"/>
              </a:spcBef>
              <a:buSzPts val="2200"/>
              <a:buFont typeface="Arial"/>
              <a:buChar char="●"/>
            </a:pPr>
            <a:r>
              <a:rPr lang="en-AU" sz="2200" dirty="0"/>
              <a:t>Module / operators: neural-based</a:t>
            </a:r>
          </a:p>
          <a:p>
            <a:pPr lvl="1" indent="-368300" algn="l">
              <a:spcBef>
                <a:spcPts val="1200"/>
              </a:spcBef>
              <a:buSzPts val="2200"/>
              <a:buFont typeface="Arial"/>
              <a:buChar char="●"/>
            </a:pPr>
            <a:r>
              <a:rPr lang="en-AU" sz="2200" dirty="0"/>
              <a:t>Cos-based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254643" y="429902"/>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AU" altLang="zh-CN" sz="2800" dirty="0"/>
              <a:t>Method – </a:t>
            </a:r>
            <a:r>
              <a:rPr lang="en-US" altLang="zh-CN" sz="2800" dirty="0"/>
              <a:t>Semantic Parsing</a:t>
            </a:r>
            <a:r>
              <a:rPr lang="zh-CN" altLang="zh-CN" sz="2800" dirty="0"/>
              <a:t> </a:t>
            </a:r>
            <a:r>
              <a:rPr lang="en-AU" altLang="zh-CN" sz="2800" dirty="0"/>
              <a:t>M</a:t>
            </a:r>
            <a:r>
              <a:rPr lang="zh-CN" altLang="zh-CN" sz="2800" dirty="0"/>
              <a:t>odule</a:t>
            </a:r>
            <a:endParaRPr sz="2800" dirty="0"/>
          </a:p>
        </p:txBody>
      </p:sp>
      <p:sp>
        <p:nvSpPr>
          <p:cNvPr id="6" name="Google Shape;61;p14">
            <a:extLst>
              <a:ext uri="{FF2B5EF4-FFF2-40B4-BE49-F238E27FC236}">
                <a16:creationId xmlns:a16="http://schemas.microsoft.com/office/drawing/2014/main" id="{022ABD16-BF71-5E0E-5A73-7DDFB0A32722}"/>
              </a:ext>
            </a:extLst>
          </p:cNvPr>
          <p:cNvSpPr txBox="1">
            <a:spLocks/>
          </p:cNvSpPr>
          <p:nvPr/>
        </p:nvSpPr>
        <p:spPr>
          <a:xfrm>
            <a:off x="254643" y="914400"/>
            <a:ext cx="3646025" cy="354185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indent="0" algn="l"/>
            <a:endParaRPr lang="en-AU" sz="1800" dirty="0"/>
          </a:p>
          <a:p>
            <a:pPr indent="-368300" algn="l">
              <a:spcBef>
                <a:spcPts val="1200"/>
              </a:spcBef>
              <a:buSzPts val="2200"/>
              <a:buFont typeface="Arial"/>
              <a:buChar char="●"/>
            </a:pPr>
            <a:r>
              <a:rPr lang="en-AU" sz="1800" dirty="0"/>
              <a:t>Translate question </a:t>
            </a:r>
            <a:r>
              <a:rPr lang="en-US" altLang="zh-CN" sz="1800" dirty="0"/>
              <a:t>-&gt;</a:t>
            </a:r>
            <a:r>
              <a:rPr lang="en-AU" sz="1800" dirty="0"/>
              <a:t> executable program</a:t>
            </a:r>
          </a:p>
          <a:p>
            <a:pPr indent="-368300" algn="l">
              <a:spcBef>
                <a:spcPts val="1200"/>
              </a:spcBef>
              <a:buSzPts val="2200"/>
              <a:buFont typeface="Arial"/>
              <a:buChar char="●"/>
            </a:pPr>
            <a:r>
              <a:rPr lang="en-AU" sz="1800" dirty="0"/>
              <a:t>Representation</a:t>
            </a:r>
          </a:p>
          <a:p>
            <a:pPr lvl="1" indent="-368300" algn="l">
              <a:spcBef>
                <a:spcPts val="1200"/>
              </a:spcBef>
              <a:buSzPts val="2200"/>
              <a:buFont typeface="Arial"/>
              <a:buChar char="●"/>
            </a:pPr>
            <a:r>
              <a:rPr lang="en-AU" sz="1800" dirty="0"/>
              <a:t>DSL-based</a:t>
            </a:r>
          </a:p>
          <a:p>
            <a:pPr lvl="1" indent="-368300" algn="l">
              <a:spcBef>
                <a:spcPts val="1200"/>
              </a:spcBef>
              <a:buSzPts val="2200"/>
              <a:buFont typeface="Arial"/>
              <a:buChar char="●"/>
            </a:pPr>
            <a:r>
              <a:rPr lang="en-AU" sz="1800" dirty="0"/>
              <a:t>Hierarchy of primitive operation</a:t>
            </a:r>
          </a:p>
          <a:p>
            <a:pPr marL="546100" lvl="1" indent="0" algn="l">
              <a:spcBef>
                <a:spcPts val="1200"/>
              </a:spcBef>
              <a:buSzPts val="2200"/>
            </a:pPr>
            <a:endParaRPr lang="en-AU" sz="1800" dirty="0"/>
          </a:p>
        </p:txBody>
      </p:sp>
      <p:pic>
        <p:nvPicPr>
          <p:cNvPr id="4" name="Google Shape;80;p17">
            <a:extLst>
              <a:ext uri="{FF2B5EF4-FFF2-40B4-BE49-F238E27FC236}">
                <a16:creationId xmlns:a16="http://schemas.microsoft.com/office/drawing/2014/main" id="{20CDE577-9938-279C-03C9-F8B723B79A15}"/>
              </a:ext>
            </a:extLst>
          </p:cNvPr>
          <p:cNvPicPr preferRelativeResize="0"/>
          <p:nvPr/>
        </p:nvPicPr>
        <p:blipFill rotWithShape="1">
          <a:blip r:embed="rId3">
            <a:alphaModFix/>
          </a:blip>
          <a:srcRect l="2423" t="6029" r="3815"/>
          <a:stretch/>
        </p:blipFill>
        <p:spPr>
          <a:xfrm>
            <a:off x="3738622" y="1488150"/>
            <a:ext cx="5405378" cy="2167200"/>
          </a:xfrm>
          <a:prstGeom prst="rect">
            <a:avLst/>
          </a:prstGeom>
          <a:noFill/>
          <a:ln>
            <a:noFill/>
          </a:ln>
        </p:spPr>
      </p:pic>
      <p:sp>
        <p:nvSpPr>
          <p:cNvPr id="5" name="文本框 4">
            <a:extLst>
              <a:ext uri="{FF2B5EF4-FFF2-40B4-BE49-F238E27FC236}">
                <a16:creationId xmlns:a16="http://schemas.microsoft.com/office/drawing/2014/main" id="{A869CC76-0F98-E12F-25D3-706B2ABCAB1F}"/>
              </a:ext>
            </a:extLst>
          </p:cNvPr>
          <p:cNvSpPr txBox="1"/>
          <p:nvPr/>
        </p:nvSpPr>
        <p:spPr>
          <a:xfrm>
            <a:off x="5283782" y="3748024"/>
            <a:ext cx="2315057" cy="307777"/>
          </a:xfrm>
          <a:prstGeom prst="rect">
            <a:avLst/>
          </a:prstGeom>
          <a:noFill/>
        </p:spPr>
        <p:txBody>
          <a:bodyPr wrap="none" rtlCol="0">
            <a:spAutoFit/>
          </a:bodyPr>
          <a:lstStyle/>
          <a:p>
            <a:r>
              <a:rPr kumimoji="1" lang="en-AU" altLang="zh-CN" dirty="0"/>
              <a:t>Parts of Operations in DSL</a:t>
            </a:r>
            <a:endParaRPr kumimoji="1" lang="zh-CN" altLang="en-US" dirty="0"/>
          </a:p>
        </p:txBody>
      </p:sp>
    </p:spTree>
    <p:extLst>
      <p:ext uri="{BB962C8B-B14F-4D97-AF65-F5344CB8AC3E}">
        <p14:creationId xmlns:p14="http://schemas.microsoft.com/office/powerpoint/2010/main" val="248621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ctrTitle"/>
          </p:nvPr>
        </p:nvSpPr>
        <p:spPr>
          <a:xfrm>
            <a:off x="311700" y="293162"/>
            <a:ext cx="8520600" cy="6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3980" dirty="0"/>
              <a:t>Example</a:t>
            </a:r>
            <a:endParaRPr sz="3980" dirty="0"/>
          </a:p>
        </p:txBody>
      </p:sp>
      <p:sp>
        <p:nvSpPr>
          <p:cNvPr id="100" name="Google Shape;100;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1" name="Google Shape;101;p20"/>
          <p:cNvPicPr preferRelativeResize="0"/>
          <p:nvPr/>
        </p:nvPicPr>
        <p:blipFill>
          <a:blip r:embed="rId3">
            <a:alphaModFix/>
          </a:blip>
          <a:stretch>
            <a:fillRect/>
          </a:stretch>
        </p:blipFill>
        <p:spPr>
          <a:xfrm>
            <a:off x="311700" y="1124033"/>
            <a:ext cx="8171725" cy="388800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1623</Words>
  <Application>Microsoft Macintosh PowerPoint</Application>
  <PresentationFormat>全屏显示(16:9)</PresentationFormat>
  <Paragraphs>464</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CMU Bright Roman</vt:lpstr>
      <vt:lpstr>Arial</vt:lpstr>
      <vt:lpstr>Courier</vt:lpstr>
      <vt:lpstr>Roboto</vt:lpstr>
      <vt:lpstr>Times New Roman</vt:lpstr>
      <vt:lpstr>Simple Light</vt:lpstr>
      <vt:lpstr>THE NEURO-SYMBOLIC CONCEPT LEARNER: INTERPRETING SCENES, WORDS, AND SENTENCES FROM NATURAL SUPERVISION</vt:lpstr>
      <vt:lpstr>Content</vt:lpstr>
      <vt:lpstr>Introduction – Neural Symbolic</vt:lpstr>
      <vt:lpstr>Motivation – Neural-Symbolic Concept Learner(NS-CL)</vt:lpstr>
      <vt:lpstr>Method</vt:lpstr>
      <vt:lpstr>Method - Neural-based perception module</vt:lpstr>
      <vt:lpstr>Method - Neural-based Perception Module</vt:lpstr>
      <vt:lpstr>Method – Semantic Parsing Module</vt:lpstr>
      <vt:lpstr>Example</vt:lpstr>
      <vt:lpstr>Method – Semantic Parsing Module</vt:lpstr>
      <vt:lpstr>Example</vt:lpstr>
      <vt:lpstr>Method - Execution</vt:lpstr>
      <vt:lpstr>Execution - Example</vt:lpstr>
      <vt:lpstr>Neuro-Symbolic Reasoning</vt:lpstr>
      <vt:lpstr>Neuro-Symbolic Reasoning</vt:lpstr>
      <vt:lpstr>Neuro-Symbolic Reasoning</vt:lpstr>
      <vt:lpstr>Neuro-Symbolic Reasoning</vt:lpstr>
      <vt:lpstr>Neuro-Symbolic Reasoning</vt:lpstr>
      <vt:lpstr>Neuro-Symbolic Reasoning</vt:lpstr>
      <vt:lpstr>Neuro-Symbolic Reasoning</vt:lpstr>
      <vt:lpstr>Neuro-Symbolic Reasoning</vt:lpstr>
      <vt:lpstr>Idea: Joint Learning of Concepts and Semantic Parsing</vt:lpstr>
      <vt:lpstr>Concepts Facilitate Parsing New Sentences</vt:lpstr>
      <vt:lpstr>PowerPoint 演示文稿</vt:lpstr>
      <vt:lpstr>Concepts Facilitate Parsing New Sentences</vt:lpstr>
      <vt:lpstr>Concepts Facilitate Parsing New Sentences</vt:lpstr>
      <vt:lpstr>Experiment - Dataset</vt:lpstr>
      <vt:lpstr>Experiment -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NEURO-SYMBOLIC CONCEPT LEARNER: INTERPRETING SCENES, WORDS, AND SENTENCES FROM NATURAL SUPERVISION</dc:title>
  <cp:lastModifiedBy>Jiaohong Yao (HDR)</cp:lastModifiedBy>
  <cp:revision>1</cp:revision>
  <dcterms:modified xsi:type="dcterms:W3CDTF">2024-01-12T03:35:48Z</dcterms:modified>
</cp:coreProperties>
</file>