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5" r:id="rId2"/>
    <p:sldId id="257" r:id="rId3"/>
    <p:sldId id="258" r:id="rId4"/>
    <p:sldId id="276" r:id="rId5"/>
    <p:sldId id="277" r:id="rId6"/>
    <p:sldId id="278" r:id="rId7"/>
    <p:sldId id="279" r:id="rId8"/>
    <p:sldId id="259" r:id="rId9"/>
    <p:sldId id="280" r:id="rId10"/>
    <p:sldId id="260" r:id="rId11"/>
    <p:sldId id="264" r:id="rId12"/>
    <p:sldId id="281" r:id="rId13"/>
    <p:sldId id="282" r:id="rId14"/>
    <p:sldId id="272" r:id="rId15"/>
    <p:sldId id="273" r:id="rId16"/>
    <p:sldId id="274" r:id="rId17"/>
  </p:sldIdLst>
  <p:sldSz cx="12192000" cy="6858000"/>
  <p:notesSz cx="6858000" cy="12192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gradFill rotWithShape="0">
          <a:gsLst>
            <a:gs pos="0">
              <a:srgbClr val="FFFFFF"/>
            </a:gs>
            <a:gs pos="92000">
              <a:srgbClr val="FFFFFF"/>
            </a:gs>
            <a:gs pos="100000">
              <a:srgbClr val="DDEAF6"/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 fontScale="92500" lnSpcReduction="9999"/>
          </a:bodyPr>
          <a:lstStyle/>
          <a:p>
            <a:pPr indent="0">
              <a:buNone/>
            </a:pPr>
            <a:r>
              <a:rPr lang="ru-RU" sz="6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&lt;дата/время&gt;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ru-RU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ru-RU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88888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rgbClr val="888888"/>
                </a:solidFill>
                <a:effectLst/>
                <a:uFillTx/>
                <a:latin typeface="Calibri"/>
                <a:ea typeface="Calibri"/>
              </a:rPr>
              <a:t>‹#›</a:t>
            </a:r>
            <a:endParaRPr lang="ru-RU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BJECT_WITH_CAPTION_TEXT">
    <p:bg>
      <p:bgPr>
        <a:gradFill rotWithShape="0">
          <a:gsLst>
            <a:gs pos="0">
              <a:srgbClr val="FFFFFF"/>
            </a:gs>
            <a:gs pos="92000">
              <a:srgbClr val="FFFFFF"/>
            </a:gs>
            <a:gs pos="100000">
              <a:srgbClr val="DDEAF6"/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>
              <a:buNone/>
            </a:pPr>
            <a:r>
              <a:rPr lang="ru-RU" sz="3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8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3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3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2500"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6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6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6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6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6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6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6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</a:p>
        </p:txBody>
      </p:sp>
      <p:sp>
        <p:nvSpPr>
          <p:cNvPr id="49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&lt;дата/время&gt;</a:t>
            </a:r>
          </a:p>
        </p:txBody>
      </p:sp>
      <p:sp>
        <p:nvSpPr>
          <p:cNvPr id="50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ru-RU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ru-RU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51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88888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rgbClr val="888888"/>
                </a:solidFill>
                <a:effectLst/>
                <a:uFillTx/>
                <a:latin typeface="Calibri"/>
                <a:ea typeface="Calibri"/>
              </a:rPr>
              <a:t>‹#›</a:t>
            </a:r>
            <a:endParaRPr lang="ru-RU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_WITH_CAPTION_TEXT">
    <p:bg>
      <p:bgPr>
        <a:gradFill rotWithShape="0">
          <a:gsLst>
            <a:gs pos="0">
              <a:srgbClr val="FFFFFF"/>
            </a:gs>
            <a:gs pos="92000">
              <a:srgbClr val="FFFFFF"/>
            </a:gs>
            <a:gs pos="100000">
              <a:srgbClr val="DDEAF6"/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>
              <a:buNone/>
            </a:pPr>
            <a:r>
              <a:rPr lang="ru-RU" sz="3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8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3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3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2500"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6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6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6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6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6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6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6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</a:p>
        </p:txBody>
      </p:sp>
      <p:sp>
        <p:nvSpPr>
          <p:cNvPr id="55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&lt;дата/время&gt;</a:t>
            </a:r>
          </a:p>
        </p:txBody>
      </p:sp>
      <p:sp>
        <p:nvSpPr>
          <p:cNvPr id="56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ru-RU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ru-RU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57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88888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rgbClr val="888888"/>
                </a:solidFill>
                <a:effectLst/>
                <a:uFillTx/>
                <a:latin typeface="Calibri"/>
                <a:ea typeface="Calibri"/>
              </a:rPr>
              <a:t>‹#›</a:t>
            </a:r>
            <a:endParaRPr lang="ru-RU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VERTICAL_TEXT">
    <p:bg>
      <p:bgPr>
        <a:gradFill rotWithShape="0">
          <a:gsLst>
            <a:gs pos="0">
              <a:srgbClr val="FFFFFF"/>
            </a:gs>
            <a:gs pos="92000">
              <a:srgbClr val="FFFFFF"/>
            </a:gs>
            <a:gs pos="100000">
              <a:srgbClr val="DDEAF6"/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 lnSpcReduction="9999"/>
          </a:bodyPr>
          <a:lstStyle/>
          <a:p>
            <a:pPr indent="0">
              <a:buNone/>
            </a:pPr>
            <a:r>
              <a:rPr lang="ru-RU" sz="4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 rot="5400000">
            <a:off x="3920400" y="-1256400"/>
            <a:ext cx="4350960" cy="10515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</a:p>
        </p:txBody>
      </p:sp>
      <p:sp>
        <p:nvSpPr>
          <p:cNvPr id="7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&lt;дата/время&gt;</a:t>
            </a:r>
          </a:p>
        </p:txBody>
      </p:sp>
      <p:sp>
        <p:nvSpPr>
          <p:cNvPr id="8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ru-RU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ru-RU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9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88888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rgbClr val="888888"/>
                </a:solidFill>
                <a:effectLst/>
                <a:uFillTx/>
                <a:latin typeface="Calibri"/>
                <a:ea typeface="Calibri"/>
              </a:rPr>
              <a:t>‹#›</a:t>
            </a:r>
            <a:endParaRPr lang="ru-RU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_TITLE_AND_VERTICAL_TEXT">
    <p:bg>
      <p:bgPr>
        <a:gradFill rotWithShape="0">
          <a:gsLst>
            <a:gs pos="0">
              <a:srgbClr val="FFFFFF"/>
            </a:gs>
            <a:gs pos="92000">
              <a:srgbClr val="FFFFFF"/>
            </a:gs>
            <a:gs pos="100000">
              <a:srgbClr val="DDEAF6"/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 rot="5400000">
            <a:off x="7133400" y="1956240"/>
            <a:ext cx="5811480" cy="2628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>
              <a:buNone/>
            </a:pPr>
            <a:r>
              <a:rPr lang="ru-RU" sz="4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 rot="5400000">
            <a:off x="1800000" y="-596160"/>
            <a:ext cx="5811480" cy="7733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</a:p>
        </p:txBody>
      </p:sp>
      <p:sp>
        <p:nvSpPr>
          <p:cNvPr id="12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&lt;дата/время&gt;</a:t>
            </a:r>
          </a:p>
        </p:txBody>
      </p:sp>
      <p:sp>
        <p:nvSpPr>
          <p:cNvPr id="13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ru-RU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ru-RU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14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88888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rgbClr val="888888"/>
                </a:solidFill>
                <a:effectLst/>
                <a:uFillTx/>
                <a:latin typeface="Calibri"/>
                <a:ea typeface="Calibri"/>
              </a:rPr>
              <a:t>‹#›</a:t>
            </a:r>
            <a:endParaRPr lang="ru-RU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BJECT">
    <p:bg>
      <p:bgPr>
        <a:gradFill rotWithShape="0">
          <a:gsLst>
            <a:gs pos="0">
              <a:srgbClr val="FFFFFF"/>
            </a:gs>
            <a:gs pos="92000">
              <a:srgbClr val="FFFFFF"/>
            </a:gs>
            <a:gs pos="100000">
              <a:srgbClr val="DDEAF6"/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 lnSpcReduction="9999"/>
          </a:bodyPr>
          <a:lstStyle/>
          <a:p>
            <a:pPr indent="0">
              <a:buNone/>
            </a:pPr>
            <a:r>
              <a:rPr lang="ru-RU" sz="4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</a:p>
        </p:txBody>
      </p:sp>
      <p:sp>
        <p:nvSpPr>
          <p:cNvPr id="17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&lt;дата/время&gt;</a:t>
            </a:r>
          </a:p>
        </p:txBody>
      </p:sp>
      <p:sp>
        <p:nvSpPr>
          <p:cNvPr id="18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ru-RU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ru-RU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19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88888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rgbClr val="888888"/>
                </a:solidFill>
                <a:effectLst/>
                <a:uFillTx/>
                <a:latin typeface="Calibri"/>
                <a:ea typeface="Calibri"/>
              </a:rPr>
              <a:t>‹#›</a:t>
            </a:r>
            <a:endParaRPr lang="ru-RU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bg>
      <p:bgPr>
        <a:gradFill rotWithShape="0">
          <a:gsLst>
            <a:gs pos="0">
              <a:srgbClr val="FFFFFF"/>
            </a:gs>
            <a:gs pos="92000">
              <a:srgbClr val="FFFFFF"/>
            </a:gs>
            <a:gs pos="100000">
              <a:srgbClr val="DDEAF6"/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>
              <a:buNone/>
            </a:pPr>
            <a:r>
              <a:rPr lang="ru-RU" sz="6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47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</a:p>
        </p:txBody>
      </p:sp>
      <p:sp>
        <p:nvSpPr>
          <p:cNvPr id="22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&lt;дата/время&gt;</a:t>
            </a:r>
          </a:p>
        </p:txBody>
      </p:sp>
      <p:sp>
        <p:nvSpPr>
          <p:cNvPr id="23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ru-RU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ru-RU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24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88888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rgbClr val="888888"/>
                </a:solidFill>
                <a:effectLst/>
                <a:uFillTx/>
                <a:latin typeface="Calibri"/>
                <a:ea typeface="Calibri"/>
              </a:rPr>
              <a:t>‹#›</a:t>
            </a:r>
            <a:endParaRPr lang="ru-RU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bg>
      <p:bgPr>
        <a:gradFill rotWithShape="0">
          <a:gsLst>
            <a:gs pos="0">
              <a:srgbClr val="FFFFFF"/>
            </a:gs>
            <a:gs pos="92000">
              <a:srgbClr val="FFFFFF"/>
            </a:gs>
            <a:gs pos="100000">
              <a:srgbClr val="DDEAF6"/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 lnSpcReduction="9999"/>
          </a:bodyPr>
          <a:lstStyle/>
          <a:p>
            <a:pPr indent="0">
              <a:buNone/>
            </a:pPr>
            <a:r>
              <a:rPr lang="ru-RU" sz="4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26" name="PlaceHolder 2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&lt;дата/время&gt;</a:t>
            </a:r>
          </a:p>
        </p:txBody>
      </p:sp>
      <p:sp>
        <p:nvSpPr>
          <p:cNvPr id="27" name="PlaceHolder 3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ru-RU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ru-RU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28" name="PlaceHolder 4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88888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rgbClr val="888888"/>
                </a:solidFill>
                <a:effectLst/>
                <a:uFillTx/>
                <a:latin typeface="Calibri"/>
                <a:ea typeface="Calibri"/>
              </a:rPr>
              <a:t>‹#›</a:t>
            </a:r>
            <a:endParaRPr lang="ru-RU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_OBJECTS">
    <p:bg>
      <p:bgPr>
        <a:gradFill rotWithShape="0">
          <a:gsLst>
            <a:gs pos="0">
              <a:srgbClr val="FFFFFF"/>
            </a:gs>
            <a:gs pos="92000">
              <a:srgbClr val="FFFFFF"/>
            </a:gs>
            <a:gs pos="100000">
              <a:srgbClr val="DDEAF6"/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 lnSpcReduction="9999"/>
          </a:bodyPr>
          <a:lstStyle/>
          <a:p>
            <a:pPr indent="0">
              <a:buNone/>
            </a:pPr>
            <a:r>
              <a:rPr lang="ru-RU" sz="4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77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77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</a:p>
        </p:txBody>
      </p:sp>
      <p:sp>
        <p:nvSpPr>
          <p:cNvPr id="32" name="PlaceHolder 4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&lt;дата/время&gt;</a:t>
            </a:r>
          </a:p>
        </p:txBody>
      </p:sp>
      <p:sp>
        <p:nvSpPr>
          <p:cNvPr id="33" name="PlaceHolder 5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ru-RU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ru-RU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34" name="PlaceHolder 6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88888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rgbClr val="888888"/>
                </a:solidFill>
                <a:effectLst/>
                <a:uFillTx/>
                <a:latin typeface="Calibri"/>
                <a:ea typeface="Calibri"/>
              </a:rPr>
              <a:t>‹#›</a:t>
            </a:r>
            <a:endParaRPr lang="ru-RU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 rotWithShape="0">
          <a:gsLst>
            <a:gs pos="0">
              <a:srgbClr val="FFFFFF"/>
            </a:gs>
            <a:gs pos="92000">
              <a:srgbClr val="FFFFFF"/>
            </a:gs>
            <a:gs pos="100000">
              <a:srgbClr val="DDEAF6"/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&lt;дата/время&gt;</a:t>
            </a:r>
          </a:p>
        </p:txBody>
      </p:sp>
      <p:sp>
        <p:nvSpPr>
          <p:cNvPr id="36" name="PlaceHolder 2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ru-RU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ru-RU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37" name="PlaceHolder 3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88888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rgbClr val="888888"/>
                </a:solidFill>
                <a:effectLst/>
                <a:uFillTx/>
                <a:latin typeface="Calibri"/>
                <a:ea typeface="Calibri"/>
              </a:rPr>
              <a:t>‹#›</a:t>
            </a:r>
            <a:endParaRPr lang="ru-RU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WO_OBJECTS_WITH_TEXT">
    <p:bg>
      <p:bgPr>
        <a:gradFill rotWithShape="0">
          <a:gsLst>
            <a:gs pos="0">
              <a:srgbClr val="FFFFFF"/>
            </a:gs>
            <a:gs pos="92000">
              <a:srgbClr val="FFFFFF"/>
            </a:gs>
            <a:gs pos="100000">
              <a:srgbClr val="DDEAF6"/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 lnSpcReduction="9999"/>
          </a:bodyPr>
          <a:lstStyle/>
          <a:p>
            <a:pPr indent="0">
              <a:buNone/>
            </a:pPr>
            <a:r>
              <a:rPr lang="ru-RU" sz="4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 fontScale="2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70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 fontScale="2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70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</a:p>
        </p:txBody>
      </p:sp>
      <p:sp>
        <p:nvSpPr>
          <p:cNvPr id="43" name="PlaceHolder 6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&lt;дата/время&gt;</a:t>
            </a:r>
          </a:p>
        </p:txBody>
      </p:sp>
      <p:sp>
        <p:nvSpPr>
          <p:cNvPr id="44" name="PlaceHolder 7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ru-RU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ru-RU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45" name="PlaceHolder 8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88888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rgbClr val="888888"/>
                </a:solidFill>
                <a:effectLst/>
                <a:uFillTx/>
                <a:latin typeface="Calibri"/>
                <a:ea typeface="Calibri"/>
              </a:rPr>
              <a:t>‹#›</a:t>
            </a:r>
            <a:endParaRPr lang="ru-RU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39251" y="2941811"/>
            <a:ext cx="8173369" cy="1065498"/>
          </a:xfrm>
        </p:spPr>
        <p:txBody>
          <a:bodyPr>
            <a:normAutofit/>
          </a:bodyPr>
          <a:lstStyle/>
          <a:p>
            <a:pPr algn="ctr"/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</a:t>
            </a:r>
            <a:b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направлению подготовки бакалавров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339171" y="6168388"/>
            <a:ext cx="1231940" cy="289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>
              <a:lnSpc>
                <a:spcPct val="80000"/>
              </a:lnSpc>
            </a:pPr>
            <a:r>
              <a:rPr lang="ru-RU" alt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2025 г.</a:t>
            </a:r>
            <a:endParaRPr lang="tr-TR" alt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3341" y="4007309"/>
            <a:ext cx="67498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</a:t>
            </a:r>
            <a:r>
              <a:rPr lang="en-US" sz="1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студент 4 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ого курса  Гисич Арсений Витальевич</a:t>
            </a:r>
          </a:p>
          <a:p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подготовки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03.03.01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Прикладные математика и физика	</a:t>
            </a:r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</a:t>
            </a:r>
            <a:r>
              <a:rPr lang="en-US" sz="1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кандидат технических наук Смирнов И </a:t>
            </a:r>
            <a:r>
              <a:rPr lang="ru-RU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177039" y="1859379"/>
            <a:ext cx="9697791" cy="11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 алгоритмов компенсации траекторных отклонений для синтеза радиолокационных изображений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075320" y="315593"/>
            <a:ext cx="1039337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Constantia" panose="02030602050306030303" pitchFamily="18" charset="0"/>
                <a:cs typeface="Times New Roman" panose="02020603050405020304" pitchFamily="18" charset="0"/>
              </a:rPr>
              <a:t>Федеральное государственное автономное образовательное учреждение высшего образования </a:t>
            </a:r>
            <a:endParaRPr lang="ru-RU" sz="1400" dirty="0" smtClean="0">
              <a:latin typeface="Constantia" panose="02030602050306030303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400" dirty="0" smtClean="0">
                <a:latin typeface="Constantia" panose="02030602050306030303" pitchFamily="18" charset="0"/>
                <a:cs typeface="Times New Roman" panose="02020603050405020304" pitchFamily="18" charset="0"/>
              </a:rPr>
              <a:t>«</a:t>
            </a:r>
            <a:r>
              <a:rPr lang="ru-RU" sz="1400" dirty="0">
                <a:latin typeface="Constantia" panose="02030602050306030303" pitchFamily="18" charset="0"/>
                <a:cs typeface="Times New Roman" panose="02020603050405020304" pitchFamily="18" charset="0"/>
              </a:rPr>
              <a:t>Московский физико-технический институт (национальный исследовательский университет)» </a:t>
            </a:r>
            <a:br>
              <a:rPr lang="ru-RU" sz="1400" dirty="0">
                <a:latin typeface="Constantia" panose="02030602050306030303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Constantia" panose="02030602050306030303" pitchFamily="18" charset="0"/>
                <a:cs typeface="Times New Roman" panose="02020603050405020304" pitchFamily="18" charset="0"/>
              </a:rPr>
              <a:t>Физтех-школа аэрокосмических технологий </a:t>
            </a:r>
            <a:br>
              <a:rPr lang="ru-RU" sz="1400" dirty="0">
                <a:latin typeface="Constantia" panose="02030602050306030303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Constantia" panose="02030602050306030303" pitchFamily="18" charset="0"/>
                <a:cs typeface="Times New Roman" panose="02020603050405020304" pitchFamily="18" charset="0"/>
              </a:rPr>
              <a:t>Кафедра космического приборостроения</a:t>
            </a:r>
            <a:endParaRPr lang="ru-RU" sz="1400" dirty="0"/>
          </a:p>
        </p:txBody>
      </p:sp>
      <p:pic>
        <p:nvPicPr>
          <p:cNvPr id="8" name="Picture 4" descr="https://mipt.ru/upload/medialibrary/fee/logo_mfti_prozrachnaya_podlozhk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2620" y="-176885"/>
            <a:ext cx="2140945" cy="144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53" y="318876"/>
            <a:ext cx="1385779" cy="47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7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125;p17"/>
          <p:cNvSpPr/>
          <p:nvPr/>
        </p:nvSpPr>
        <p:spPr>
          <a:xfrm>
            <a:off x="2697840" y="183960"/>
            <a:ext cx="7088400" cy="83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-RU" sz="2800" b="1" u="none" strike="noStrike" dirty="0" smtClean="0"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</a:rPr>
              <a:t>Результат решения задачи 3</a:t>
            </a:r>
            <a:endParaRPr lang="ru-RU" sz="2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4" name="Google Shape;126;p17"/>
          <p:cNvPicPr/>
          <p:nvPr/>
        </p:nvPicPr>
        <p:blipFill>
          <a:blip r:embed="rId2"/>
          <a:stretch/>
        </p:blipFill>
        <p:spPr>
          <a:xfrm>
            <a:off x="10112760" y="-176760"/>
            <a:ext cx="2140560" cy="1446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5" name="Google Shape;127;p17"/>
          <p:cNvPicPr/>
          <p:nvPr/>
        </p:nvPicPr>
        <p:blipFill>
          <a:blip r:embed="rId3"/>
          <a:stretch/>
        </p:blipFill>
        <p:spPr>
          <a:xfrm>
            <a:off x="290520" y="318960"/>
            <a:ext cx="1385280" cy="4734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003" y="1014480"/>
            <a:ext cx="6862074" cy="55609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54;p20"/>
          <p:cNvSpPr/>
          <p:nvPr/>
        </p:nvSpPr>
        <p:spPr>
          <a:xfrm>
            <a:off x="2697840" y="183960"/>
            <a:ext cx="7088760" cy="83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-RU" sz="2800" b="1" dirty="0">
                <a:solidFill>
                  <a:srgbClr val="000000"/>
                </a:solidFill>
                <a:latin typeface="Times New Roman"/>
                <a:ea typeface="Times New Roman"/>
              </a:rPr>
              <a:t>Результат решения задачи 3</a:t>
            </a:r>
            <a:endParaRPr lang="ru-RU" sz="2800" dirty="0">
              <a:solidFill>
                <a:srgbClr val="000000"/>
              </a:solidFill>
            </a:endParaRPr>
          </a:p>
        </p:txBody>
      </p:sp>
      <p:pic>
        <p:nvPicPr>
          <p:cNvPr id="108" name="Google Shape;155;p20"/>
          <p:cNvPicPr/>
          <p:nvPr/>
        </p:nvPicPr>
        <p:blipFill>
          <a:blip r:embed="rId2"/>
          <a:stretch/>
        </p:blipFill>
        <p:spPr>
          <a:xfrm>
            <a:off x="10112760" y="-176760"/>
            <a:ext cx="2140560" cy="1446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9" name="Google Shape;156;p20"/>
          <p:cNvPicPr/>
          <p:nvPr/>
        </p:nvPicPr>
        <p:blipFill>
          <a:blip r:embed="rId3"/>
          <a:stretch/>
        </p:blipFill>
        <p:spPr>
          <a:xfrm>
            <a:off x="290520" y="318960"/>
            <a:ext cx="1385280" cy="4734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0" name="Google Shape;157;p20"/>
          <p:cNvPicPr/>
          <p:nvPr/>
        </p:nvPicPr>
        <p:blipFill>
          <a:blip r:embed="rId4"/>
          <a:stretch/>
        </p:blipFill>
        <p:spPr>
          <a:xfrm>
            <a:off x="7984800" y="3628080"/>
            <a:ext cx="3165480" cy="15825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1" name="Google Shape;158;p20"/>
          <p:cNvPicPr/>
          <p:nvPr/>
        </p:nvPicPr>
        <p:blipFill>
          <a:blip r:embed="rId5"/>
          <a:stretch/>
        </p:blipFill>
        <p:spPr>
          <a:xfrm>
            <a:off x="7783920" y="956880"/>
            <a:ext cx="3484440" cy="26132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2" name="Google Shape;159;p20"/>
          <p:cNvPicPr/>
          <p:nvPr/>
        </p:nvPicPr>
        <p:blipFill>
          <a:blip r:embed="rId6"/>
          <a:stretch/>
        </p:blipFill>
        <p:spPr>
          <a:xfrm>
            <a:off x="648360" y="882360"/>
            <a:ext cx="3484440" cy="26132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3" name="Google Shape;160;p20"/>
          <p:cNvPicPr/>
          <p:nvPr/>
        </p:nvPicPr>
        <p:blipFill>
          <a:blip r:embed="rId7"/>
          <a:stretch/>
        </p:blipFill>
        <p:spPr>
          <a:xfrm>
            <a:off x="4215960" y="894600"/>
            <a:ext cx="3567240" cy="26755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4" name="Google Shape;161;p20"/>
          <p:cNvPicPr/>
          <p:nvPr/>
        </p:nvPicPr>
        <p:blipFill>
          <a:blip r:embed="rId8"/>
          <a:srcRect l="4701" r="-4701" b="10583"/>
          <a:stretch/>
        </p:blipFill>
        <p:spPr>
          <a:xfrm>
            <a:off x="8191440" y="5303160"/>
            <a:ext cx="3126600" cy="1397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5" name="Google Shape;162;p20"/>
          <p:cNvPicPr/>
          <p:nvPr/>
        </p:nvPicPr>
        <p:blipFill>
          <a:blip r:embed="rId9"/>
          <a:stretch/>
        </p:blipFill>
        <p:spPr>
          <a:xfrm>
            <a:off x="648360" y="3798720"/>
            <a:ext cx="3484440" cy="26132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6" name="Google Shape;163;p20"/>
          <p:cNvPicPr/>
          <p:nvPr/>
        </p:nvPicPr>
        <p:blipFill>
          <a:blip r:embed="rId10"/>
          <a:stretch/>
        </p:blipFill>
        <p:spPr>
          <a:xfrm>
            <a:off x="4215960" y="3798720"/>
            <a:ext cx="3484440" cy="261324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125;p17"/>
          <p:cNvSpPr/>
          <p:nvPr/>
        </p:nvSpPr>
        <p:spPr>
          <a:xfrm>
            <a:off x="2697840" y="183960"/>
            <a:ext cx="7088400" cy="83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-RU" sz="2800" b="1" u="none" strike="noStrike" dirty="0" smtClean="0"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</a:rPr>
              <a:t>Результат решения задачи 4</a:t>
            </a:r>
            <a:endParaRPr lang="ru-RU" sz="2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4" name="Google Shape;126;p17"/>
          <p:cNvPicPr/>
          <p:nvPr/>
        </p:nvPicPr>
        <p:blipFill>
          <a:blip r:embed="rId2"/>
          <a:stretch/>
        </p:blipFill>
        <p:spPr>
          <a:xfrm>
            <a:off x="10112760" y="-176760"/>
            <a:ext cx="2140560" cy="1446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5" name="Google Shape;127;p17"/>
          <p:cNvPicPr/>
          <p:nvPr/>
        </p:nvPicPr>
        <p:blipFill>
          <a:blip r:embed="rId3"/>
          <a:stretch/>
        </p:blipFill>
        <p:spPr>
          <a:xfrm>
            <a:off x="290520" y="318960"/>
            <a:ext cx="1385280" cy="473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" name="PlaceHolder 1"/>
          <p:cNvSpPr txBox="1">
            <a:spLocks/>
          </p:cNvSpPr>
          <p:nvPr/>
        </p:nvSpPr>
        <p:spPr>
          <a:xfrm>
            <a:off x="1599120" y="1269720"/>
            <a:ext cx="8769600" cy="375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spcBef>
                <a:spcPts val="1001"/>
              </a:spcBef>
              <a:tabLst>
                <a:tab pos="0" algn="l"/>
              </a:tabLst>
            </a:pPr>
            <a:r>
              <a:rPr lang="ru-RU" sz="2000" b="1" dirty="0" smtClean="0">
                <a:solidFill>
                  <a:schemeClr val="dk1"/>
                </a:solidFill>
                <a:latin typeface="Times New Roman"/>
              </a:rPr>
              <a:t>Текст и картинки про оценку качества изображения </a:t>
            </a:r>
            <a:endParaRPr lang="ru-RU" sz="2000" b="1" dirty="0">
              <a:solidFill>
                <a:schemeClr val="dk1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0773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125;p17"/>
          <p:cNvSpPr/>
          <p:nvPr/>
        </p:nvSpPr>
        <p:spPr>
          <a:xfrm>
            <a:off x="2697840" y="183960"/>
            <a:ext cx="7088400" cy="83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-RU" sz="2800" b="1" u="none" strike="noStrike" dirty="0" smtClean="0"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</a:rPr>
              <a:t>Экспериментальные исследования</a:t>
            </a:r>
            <a:endParaRPr lang="ru-RU" sz="2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4" name="Google Shape;126;p17"/>
          <p:cNvPicPr/>
          <p:nvPr/>
        </p:nvPicPr>
        <p:blipFill>
          <a:blip r:embed="rId2"/>
          <a:stretch/>
        </p:blipFill>
        <p:spPr>
          <a:xfrm>
            <a:off x="10112760" y="-176760"/>
            <a:ext cx="2140560" cy="1446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5" name="Google Shape;127;p17"/>
          <p:cNvPicPr/>
          <p:nvPr/>
        </p:nvPicPr>
        <p:blipFill>
          <a:blip r:embed="rId3"/>
          <a:stretch/>
        </p:blipFill>
        <p:spPr>
          <a:xfrm>
            <a:off x="290520" y="318960"/>
            <a:ext cx="1385280" cy="473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" name="PlaceHolder 1"/>
          <p:cNvSpPr txBox="1">
            <a:spLocks/>
          </p:cNvSpPr>
          <p:nvPr/>
        </p:nvSpPr>
        <p:spPr>
          <a:xfrm>
            <a:off x="1599120" y="1269720"/>
            <a:ext cx="8769600" cy="375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spcBef>
                <a:spcPts val="1001"/>
              </a:spcBef>
              <a:tabLst>
                <a:tab pos="0" algn="l"/>
              </a:tabLst>
            </a:pPr>
            <a:r>
              <a:rPr lang="ru-RU" sz="2000" b="1" dirty="0" smtClean="0">
                <a:solidFill>
                  <a:schemeClr val="dk1"/>
                </a:solidFill>
                <a:latin typeface="Times New Roman"/>
              </a:rPr>
              <a:t>Параметры модели, для которых производились симуляции</a:t>
            </a:r>
            <a:r>
              <a:rPr lang="en-US" sz="2000" b="1" dirty="0" smtClean="0">
                <a:solidFill>
                  <a:schemeClr val="dk1"/>
                </a:solidFill>
                <a:latin typeface="Times New Roman"/>
              </a:rPr>
              <a:t>:</a:t>
            </a:r>
          </a:p>
          <a:p>
            <a:pPr algn="just">
              <a:spcBef>
                <a:spcPts val="1001"/>
              </a:spcBef>
              <a:tabLst>
                <a:tab pos="0" algn="l"/>
              </a:tabLst>
            </a:pPr>
            <a:r>
              <a:rPr lang="en-US" sz="2000" b="1" dirty="0" smtClean="0">
                <a:solidFill>
                  <a:schemeClr val="dk1"/>
                </a:solidFill>
                <a:latin typeface="Times New Roman"/>
              </a:rPr>
              <a:t>///</a:t>
            </a:r>
            <a:endParaRPr lang="ru-RU" sz="2000" b="1" dirty="0" smtClean="0">
              <a:solidFill>
                <a:schemeClr val="dk1"/>
              </a:solidFill>
              <a:latin typeface="Times New Roman"/>
            </a:endParaRPr>
          </a:p>
          <a:p>
            <a:pPr algn="just">
              <a:spcBef>
                <a:spcPts val="1001"/>
              </a:spcBef>
              <a:tabLst>
                <a:tab pos="0" algn="l"/>
              </a:tabLst>
            </a:pPr>
            <a:r>
              <a:rPr lang="ru-RU" sz="2000" b="1" dirty="0" smtClean="0">
                <a:solidFill>
                  <a:schemeClr val="dk1"/>
                </a:solidFill>
                <a:latin typeface="Times New Roman"/>
              </a:rPr>
              <a:t>Методика исследования</a:t>
            </a:r>
            <a:r>
              <a:rPr lang="en-US" sz="2000" b="1" dirty="0" smtClean="0">
                <a:solidFill>
                  <a:schemeClr val="dk1"/>
                </a:solidFill>
                <a:latin typeface="Times New Roman"/>
              </a:rPr>
              <a:t>:</a:t>
            </a:r>
            <a:endParaRPr lang="ru-RU" sz="2000" b="1" dirty="0" smtClean="0">
              <a:solidFill>
                <a:schemeClr val="dk1"/>
              </a:solidFill>
              <a:latin typeface="Times New Roman"/>
            </a:endParaRPr>
          </a:p>
          <a:p>
            <a:pPr algn="just">
              <a:spcBef>
                <a:spcPts val="1001"/>
              </a:spcBef>
              <a:tabLst>
                <a:tab pos="0" algn="l"/>
              </a:tabLst>
            </a:pPr>
            <a:r>
              <a:rPr lang="ru-RU" sz="2000" b="1" dirty="0" smtClean="0">
                <a:solidFill>
                  <a:schemeClr val="dk1"/>
                </a:solidFill>
                <a:latin typeface="Times New Roman"/>
              </a:rPr>
              <a:t>…</a:t>
            </a:r>
          </a:p>
          <a:p>
            <a:pPr algn="just">
              <a:spcBef>
                <a:spcPts val="1001"/>
              </a:spcBef>
              <a:tabLst>
                <a:tab pos="0" algn="l"/>
              </a:tabLst>
            </a:pPr>
            <a:r>
              <a:rPr lang="ru-RU" sz="2000" b="1" dirty="0" smtClean="0">
                <a:solidFill>
                  <a:schemeClr val="dk1"/>
                </a:solidFill>
                <a:latin typeface="Times New Roman"/>
              </a:rPr>
              <a:t>Картинки целей</a:t>
            </a:r>
            <a:r>
              <a:rPr lang="en-US" sz="2000" b="1" dirty="0" smtClean="0">
                <a:solidFill>
                  <a:schemeClr val="dk1"/>
                </a:solidFill>
                <a:latin typeface="Times New Roman"/>
              </a:rPr>
              <a:t>:</a:t>
            </a:r>
          </a:p>
          <a:p>
            <a:pPr algn="just">
              <a:spcBef>
                <a:spcPts val="1001"/>
              </a:spcBef>
              <a:tabLst>
                <a:tab pos="0" algn="l"/>
              </a:tabLst>
            </a:pPr>
            <a:endParaRPr lang="en-US" sz="2000" b="1" dirty="0" smtClean="0">
              <a:solidFill>
                <a:schemeClr val="dk1"/>
              </a:solidFill>
              <a:latin typeface="Times New Roman"/>
            </a:endParaRPr>
          </a:p>
          <a:p>
            <a:pPr algn="just">
              <a:spcBef>
                <a:spcPts val="1001"/>
              </a:spcBef>
              <a:tabLst>
                <a:tab pos="0" algn="l"/>
              </a:tabLst>
            </a:pPr>
            <a:r>
              <a:rPr lang="ru-RU" sz="2000" b="1" dirty="0" smtClean="0">
                <a:solidFill>
                  <a:schemeClr val="dk1"/>
                </a:solidFill>
                <a:latin typeface="Times New Roman"/>
              </a:rPr>
              <a:t>Графики зависимости параметров функции отклика от ТН:</a:t>
            </a:r>
            <a:endParaRPr lang="ru-RU" sz="2000" b="1" dirty="0">
              <a:solidFill>
                <a:schemeClr val="dk1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1881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240;p28"/>
          <p:cNvSpPr/>
          <p:nvPr/>
        </p:nvSpPr>
        <p:spPr>
          <a:xfrm>
            <a:off x="2697840" y="183960"/>
            <a:ext cx="7088400" cy="83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-RU" sz="2800" b="1" dirty="0" smtClean="0">
                <a:solidFill>
                  <a:srgbClr val="000000"/>
                </a:solidFill>
                <a:latin typeface="Times New Roman"/>
              </a:rPr>
              <a:t>Заключение</a:t>
            </a:r>
            <a:endParaRPr lang="ru-RU" sz="2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62" name="Google Shape;241;p28"/>
          <p:cNvPicPr/>
          <p:nvPr/>
        </p:nvPicPr>
        <p:blipFill>
          <a:blip r:embed="rId2"/>
          <a:stretch/>
        </p:blipFill>
        <p:spPr>
          <a:xfrm>
            <a:off x="10112760" y="-176760"/>
            <a:ext cx="2140560" cy="1446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63" name="Google Shape;242;p28"/>
          <p:cNvPicPr/>
          <p:nvPr/>
        </p:nvPicPr>
        <p:blipFill>
          <a:blip r:embed="rId3"/>
          <a:stretch/>
        </p:blipFill>
        <p:spPr>
          <a:xfrm>
            <a:off x="290520" y="318960"/>
            <a:ext cx="1385280" cy="473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4" name="PlaceHolder 1"/>
          <p:cNvSpPr>
            <a:spLocks noGrp="1"/>
          </p:cNvSpPr>
          <p:nvPr>
            <p:ph type="subTitle"/>
          </p:nvPr>
        </p:nvSpPr>
        <p:spPr>
          <a:xfrm>
            <a:off x="1599120" y="1269719"/>
            <a:ext cx="8769600" cy="4730027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algn="just">
              <a:lnSpc>
                <a:spcPct val="90000"/>
              </a:lnSpc>
              <a:tabLst>
                <a:tab pos="0" algn="l"/>
              </a:tabLst>
            </a:pPr>
            <a:r>
              <a:rPr lang="ru-RU" sz="2000" b="1" u="none" strike="noStrike" dirty="0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Результат: </a:t>
            </a:r>
            <a:r>
              <a:rPr lang="ru-RU" sz="2000" b="1" dirty="0" smtClean="0">
                <a:solidFill>
                  <a:schemeClr val="dk1"/>
                </a:solidFill>
                <a:latin typeface="Times New Roman"/>
                <a:ea typeface="Times New Roman"/>
              </a:rPr>
              <a:t>Поставленная цель в результате выполненных исследований достигнута, </a:t>
            </a:r>
            <a:r>
              <a:rPr lang="ru-RU" sz="2000" b="1" u="none" strike="noStrike" dirty="0" smtClean="0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по </a:t>
            </a:r>
            <a:r>
              <a:rPr lang="ru-RU" sz="2000" b="1" u="none" strike="noStrike" dirty="0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результатам оценки </a:t>
            </a:r>
            <a:r>
              <a:rPr lang="ru-RU" sz="2000" b="1" u="none" strike="noStrike" dirty="0" smtClean="0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параметров функции отклика </a:t>
            </a:r>
            <a:r>
              <a:rPr lang="ru-RU" sz="2000" b="1" u="none" strike="noStrike" dirty="0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точечных целей после применения процедур компенсации было повышено качество РЛИ</a:t>
            </a:r>
            <a:r>
              <a:rPr lang="ru-RU" sz="2000" b="1" u="none" strike="noStrike" dirty="0" smtClean="0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.</a:t>
            </a:r>
            <a:r>
              <a:rPr lang="en-US" sz="2000" b="1" u="none" strike="noStrike" dirty="0" smtClean="0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 /*</a:t>
            </a:r>
            <a:r>
              <a:rPr lang="ru-RU" sz="2000" b="1" u="none" strike="noStrike" dirty="0" smtClean="0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По </a:t>
            </a:r>
            <a:r>
              <a:rPr lang="ru-RU" sz="2000" b="1" dirty="0" smtClean="0">
                <a:solidFill>
                  <a:schemeClr val="dk1"/>
                </a:solidFill>
                <a:latin typeface="Times New Roman"/>
                <a:ea typeface="Times New Roman"/>
              </a:rPr>
              <a:t>результатам оценки применимости методов п</a:t>
            </a:r>
            <a:r>
              <a:rPr lang="ru-RU" sz="2000" b="1" u="none" strike="noStrike" dirty="0" smtClean="0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риближённый метод даёт существенно более плохое качество изображения, следовательно базовый метод является более предпочтительным к использованию</a:t>
            </a:r>
            <a:r>
              <a:rPr lang="en-US" sz="2000" b="1" u="none" strike="noStrike" dirty="0" smtClean="0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*/</a:t>
            </a:r>
            <a:endParaRPr lang="ru-RU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90000"/>
              </a:lnSpc>
              <a:tabLst>
                <a:tab pos="0" algn="l"/>
              </a:tabLst>
            </a:pPr>
            <a:endParaRPr lang="ru-RU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000" b="1" u="none" strike="noStrike" dirty="0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Дальнейшие направления исследований: </a:t>
            </a:r>
            <a:endParaRPr lang="en-US" sz="2000" b="1" u="none" strike="noStrike" dirty="0" smtClean="0">
              <a:solidFill>
                <a:schemeClr val="dk1"/>
              </a:solidFill>
              <a:effectLst/>
              <a:uFillTx/>
              <a:latin typeface="Times New Roman"/>
              <a:ea typeface="Times New Roman"/>
            </a:endParaRPr>
          </a:p>
          <a:p>
            <a:pPr marL="342900" indent="-342900" algn="just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ru-RU" sz="2000" b="1" dirty="0" smtClean="0">
                <a:solidFill>
                  <a:schemeClr val="dk1"/>
                </a:solidFill>
                <a:latin typeface="Times New Roman"/>
                <a:ea typeface="Times New Roman"/>
              </a:rPr>
              <a:t>О</a:t>
            </a:r>
            <a:r>
              <a:rPr lang="ru-RU" sz="2000" b="1" u="none" strike="noStrike" dirty="0" smtClean="0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тладка </a:t>
            </a:r>
            <a:r>
              <a:rPr lang="ru-RU" sz="2000" b="1" u="none" strike="noStrike" dirty="0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и применение алгоритмов компенсации для реальных данных с самолётного РСА макета РЛК Радиолокация-Х разработки АО РКС</a:t>
            </a:r>
            <a:r>
              <a:rPr lang="ru-RU" sz="2000" b="1" u="none" strike="noStrike" dirty="0" smtClean="0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.</a:t>
            </a:r>
          </a:p>
          <a:p>
            <a:pPr marL="342900" indent="-342900" algn="just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ru-RU" sz="2000" b="1" dirty="0" smtClean="0">
                <a:solidFill>
                  <a:schemeClr val="dk1"/>
                </a:solidFill>
                <a:latin typeface="Times New Roman"/>
              </a:rPr>
              <a:t>Исследования при ненулевых углах скоса и различных видах функции искажения траектории.</a:t>
            </a:r>
            <a:endParaRPr lang="ru-RU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248;p29"/>
          <p:cNvPicPr/>
          <p:nvPr/>
        </p:nvPicPr>
        <p:blipFill>
          <a:blip r:embed="rId2"/>
          <a:stretch/>
        </p:blipFill>
        <p:spPr>
          <a:xfrm>
            <a:off x="10112760" y="-176760"/>
            <a:ext cx="2140560" cy="1446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66" name="Google Shape;249;p29"/>
          <p:cNvPicPr/>
          <p:nvPr/>
        </p:nvPicPr>
        <p:blipFill>
          <a:blip r:embed="rId3"/>
          <a:stretch/>
        </p:blipFill>
        <p:spPr>
          <a:xfrm>
            <a:off x="290520" y="318960"/>
            <a:ext cx="1385280" cy="473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7" name="Google Shape;250;p29"/>
          <p:cNvSpPr/>
          <p:nvPr/>
        </p:nvSpPr>
        <p:spPr>
          <a:xfrm>
            <a:off x="2530800" y="2633040"/>
            <a:ext cx="7409520" cy="1333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4800" b="1" u="none" strike="noStrike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Благодарю за внимание!</a:t>
            </a:r>
            <a:endParaRPr lang="ru-RU" sz="4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255;p30"/>
          <p:cNvSpPr/>
          <p:nvPr/>
        </p:nvSpPr>
        <p:spPr>
          <a:xfrm>
            <a:off x="2697840" y="183960"/>
            <a:ext cx="7088400" cy="83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-RU" sz="2800" b="1" u="none" strike="noStrike" dirty="0" smtClean="0"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</a:rPr>
              <a:t>Библиография</a:t>
            </a:r>
            <a:endParaRPr lang="ru-RU" sz="2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69" name="Google Shape;256;p30"/>
          <p:cNvPicPr/>
          <p:nvPr/>
        </p:nvPicPr>
        <p:blipFill>
          <a:blip r:embed="rId2"/>
          <a:stretch/>
        </p:blipFill>
        <p:spPr>
          <a:xfrm>
            <a:off x="10112760" y="-176760"/>
            <a:ext cx="2140560" cy="1446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70" name="Google Shape;257;p30"/>
          <p:cNvPicPr/>
          <p:nvPr/>
        </p:nvPicPr>
        <p:blipFill>
          <a:blip r:embed="rId3"/>
          <a:stretch/>
        </p:blipFill>
        <p:spPr>
          <a:xfrm>
            <a:off x="290520" y="318960"/>
            <a:ext cx="1385280" cy="473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1" name="PlaceHolder 1"/>
          <p:cNvSpPr>
            <a:spLocks noGrp="1"/>
          </p:cNvSpPr>
          <p:nvPr>
            <p:ph type="subTitle"/>
          </p:nvPr>
        </p:nvSpPr>
        <p:spPr>
          <a:xfrm>
            <a:off x="1591920" y="1163520"/>
            <a:ext cx="8769600" cy="5412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9200" indent="-349200" algn="just">
              <a:lnSpc>
                <a:spcPct val="9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ru-RU" sz="2000" b="0" i="1" u="none" strike="noStrike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Верба В. С.</a:t>
            </a:r>
            <a:r>
              <a:rPr lang="ru-RU" sz="2000" b="0" u="none" strike="noStrike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 [и др.]. Радиолокационные системы землеобзора космического базирования. — М.: Радиотехника, 2010.</a:t>
            </a:r>
            <a:endParaRPr lang="ru-RU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9200" indent="-3492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"/>
              <a:buAutoNum type="arabicPeriod"/>
            </a:pPr>
            <a:r>
              <a:rPr lang="ru-RU" sz="2000" b="0" i="1" u="none" strike="noStrike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Кондратенков Г. С., Фролов А. Ю.</a:t>
            </a:r>
            <a:r>
              <a:rPr lang="ru-RU" sz="2000" b="0" u="none" strike="noStrike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 Радиовидиние. Радиолокационные системы дистанционного зондирования Земли. — М.: Радиотехника, 2005.</a:t>
            </a:r>
            <a:endParaRPr lang="ru-RU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9200" indent="-3492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"/>
              <a:buAutoNum type="arabicPeriod"/>
            </a:pPr>
            <a:r>
              <a:rPr lang="ru-RU" sz="2000" b="0" i="1" u="none" strike="noStrike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Reigber A.</a:t>
            </a:r>
            <a:r>
              <a:rPr lang="ru-RU" sz="2000" b="0" u="none" strike="noStrike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 [et al.]. Very-High-Resolution Airborne Synthetic Aperture Radar Imaging: Signal Processing and Applications // Proceedings of the IEEE, vol. 101, no. 3, pp. 759-783, March 2013. DOI: 10.1109/JPROC.2012.2220511.</a:t>
            </a:r>
            <a:endParaRPr lang="ru-RU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9200" indent="-3492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"/>
              <a:buAutoNum type="arabicPeriod"/>
            </a:pPr>
            <a:r>
              <a:rPr lang="ru-RU" sz="2000" b="0" i="1" u="none" strike="noStrike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Chen C. H.</a:t>
            </a:r>
            <a:r>
              <a:rPr lang="ru-RU" sz="2000" b="0" u="none" strike="noStrike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 Principals of synthetic aperture radar imaging — Boca Raton: CRC press, 2016.</a:t>
            </a:r>
            <a:endParaRPr lang="ru-RU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9200" indent="-3492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"/>
              <a:buAutoNum type="arabicPeriod"/>
            </a:pPr>
            <a:r>
              <a:rPr lang="ru-RU" sz="2000" b="0" i="1" u="none" strike="noStrike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Zaugg E. C., Long D. G.</a:t>
            </a:r>
            <a:r>
              <a:rPr lang="ru-RU" sz="2000" b="0" u="none" strike="noStrike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 Theory and Application of Motion Compensation for LFM-CW SAR // IEEE Transactions on Geoscience and Remote Sensing. Oct. 2008. V. 46. № 10. Р. 2990-2998. DOI: 10.1109/TGRS.2008.921958.</a:t>
            </a:r>
            <a:endParaRPr lang="ru-RU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9200" indent="-3492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"/>
              <a:buAutoNum type="arabicPeriod"/>
            </a:pPr>
            <a:r>
              <a:rPr lang="ru-RU" sz="2000" b="0" i="1" u="none" strike="noStrike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Cumming I. G., Wong F.</a:t>
            </a:r>
            <a:r>
              <a:rPr lang="ru-RU" sz="2000" b="0" u="none" strike="noStrike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 H. Digital processing of synthetic aperture radar data — Boston: Artech house, 2005.</a:t>
            </a:r>
            <a:endParaRPr lang="ru-RU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9200" indent="-3492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"/>
              <a:buAutoNum type="arabicPeriod"/>
            </a:pPr>
            <a:r>
              <a:rPr lang="ru-RU" sz="2000" b="0" i="1" u="none" strike="noStrike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Zaugg E. C., Long D. G.</a:t>
            </a:r>
            <a:r>
              <a:rPr lang="ru-RU" sz="2000" b="0" u="none" strike="noStrike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 Generalized SAR processing and motion compensation. 2008.</a:t>
            </a:r>
            <a:endParaRPr lang="ru-RU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94;p14"/>
          <p:cNvSpPr/>
          <p:nvPr/>
        </p:nvSpPr>
        <p:spPr>
          <a:xfrm>
            <a:off x="2697840" y="183960"/>
            <a:ext cx="7088400" cy="83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800" b="1" u="none" strike="noStrike" dirty="0" err="1" smtClean="0"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</a:rPr>
              <a:t>Актуальность</a:t>
            </a:r>
            <a:r>
              <a:rPr lang="ru-RU" sz="2800" b="1" u="none" strike="noStrike" dirty="0" smtClean="0"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</a:rPr>
              <a:t> темы работы</a:t>
            </a:r>
            <a:r>
              <a:rPr lang="en-US" sz="2800" b="1" u="none" strike="noStrike" dirty="0" smtClean="0"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</a:rPr>
              <a:t> </a:t>
            </a:r>
            <a:endParaRPr lang="ru-RU" sz="2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65" name="Google Shape;95;p14"/>
          <p:cNvPicPr/>
          <p:nvPr/>
        </p:nvPicPr>
        <p:blipFill>
          <a:blip r:embed="rId2"/>
          <a:stretch/>
        </p:blipFill>
        <p:spPr>
          <a:xfrm>
            <a:off x="10112760" y="-176760"/>
            <a:ext cx="2140560" cy="1446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6" name="Google Shape;96;p14"/>
          <p:cNvPicPr/>
          <p:nvPr/>
        </p:nvPicPr>
        <p:blipFill>
          <a:blip r:embed="rId3"/>
          <a:stretch/>
        </p:blipFill>
        <p:spPr>
          <a:xfrm>
            <a:off x="290520" y="318960"/>
            <a:ext cx="1385280" cy="473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7" name="PlaceHolder 1"/>
          <p:cNvSpPr>
            <a:spLocks noGrp="1"/>
          </p:cNvSpPr>
          <p:nvPr>
            <p:ph type="subTitle"/>
          </p:nvPr>
        </p:nvSpPr>
        <p:spPr>
          <a:xfrm>
            <a:off x="402120" y="1269720"/>
            <a:ext cx="11197800" cy="375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9200" indent="-34920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2000" b="1" u="none" strike="noStrike" dirty="0" smtClean="0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Проблемой </a:t>
            </a:r>
            <a:r>
              <a:rPr lang="ru-RU" sz="2000" b="1" u="none" strike="noStrike" dirty="0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получения качественных изображений с использованием РСА авиационного базирования является нестабильность траектории при съёмке</a:t>
            </a:r>
            <a:endParaRPr lang="ru-RU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9200" indent="-3492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1" u="none" strike="noStrike" dirty="0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Традиционным способом решения является вычислительно-затратная процедура автофокусировки</a:t>
            </a:r>
            <a:endParaRPr lang="ru-RU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9200" indent="-3492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1" u="none" strike="noStrike" dirty="0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Миниатюризация и совершенствование инерциальных систем и высокоточных средств местоопределения позволяет использовать информацию о траектории носителя РСА при компенсации траекторных искажений</a:t>
            </a:r>
            <a:endParaRPr lang="ru-RU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8" name="Google Shape;98;p14"/>
          <p:cNvSpPr/>
          <p:nvPr/>
        </p:nvSpPr>
        <p:spPr>
          <a:xfrm>
            <a:off x="3633480" y="6227640"/>
            <a:ext cx="6478920" cy="31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i="1" u="none" strike="noStrik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Несфокусированное и исправленное изображения</a:t>
            </a:r>
            <a:endParaRPr lang="ru-RU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69" name="Google Shape;99;p14"/>
          <p:cNvPicPr/>
          <p:nvPr/>
        </p:nvPicPr>
        <p:blipFill>
          <a:blip r:embed="rId4"/>
          <a:stretch/>
        </p:blipFill>
        <p:spPr>
          <a:xfrm>
            <a:off x="3499200" y="3642480"/>
            <a:ext cx="5486040" cy="258480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104;p15"/>
          <p:cNvSpPr/>
          <p:nvPr/>
        </p:nvSpPr>
        <p:spPr>
          <a:xfrm>
            <a:off x="2697840" y="183960"/>
            <a:ext cx="7088400" cy="83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-RU" sz="2800" b="1" dirty="0" smtClean="0">
                <a:solidFill>
                  <a:srgbClr val="000000"/>
                </a:solidFill>
                <a:latin typeface="Times New Roman"/>
                <a:ea typeface="Times New Roman"/>
              </a:rPr>
              <a:t>Актуальность </a:t>
            </a:r>
            <a:r>
              <a:rPr lang="ru-RU" sz="2800" b="1" dirty="0">
                <a:solidFill>
                  <a:srgbClr val="000000"/>
                </a:solidFill>
                <a:latin typeface="Times New Roman"/>
                <a:ea typeface="Times New Roman"/>
              </a:rPr>
              <a:t>темы работы</a:t>
            </a:r>
            <a:r>
              <a:rPr lang="en-US" sz="28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ru-RU" sz="2800" dirty="0">
              <a:solidFill>
                <a:srgbClr val="000000"/>
              </a:solidFill>
            </a:endParaRPr>
          </a:p>
        </p:txBody>
      </p:sp>
      <p:pic>
        <p:nvPicPr>
          <p:cNvPr id="71" name="Google Shape;105;p15"/>
          <p:cNvPicPr/>
          <p:nvPr/>
        </p:nvPicPr>
        <p:blipFill>
          <a:blip r:embed="rId2"/>
          <a:stretch/>
        </p:blipFill>
        <p:spPr>
          <a:xfrm>
            <a:off x="10112760" y="-176760"/>
            <a:ext cx="2140560" cy="1446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2" name="Google Shape;106;p15"/>
          <p:cNvPicPr/>
          <p:nvPr/>
        </p:nvPicPr>
        <p:blipFill>
          <a:blip r:embed="rId3"/>
          <a:stretch/>
        </p:blipFill>
        <p:spPr>
          <a:xfrm>
            <a:off x="290520" y="318960"/>
            <a:ext cx="1385280" cy="473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3" name="PlaceHolder 1"/>
          <p:cNvSpPr>
            <a:spLocks noGrp="1"/>
          </p:cNvSpPr>
          <p:nvPr>
            <p:ph type="subTitle"/>
          </p:nvPr>
        </p:nvSpPr>
        <p:spPr>
          <a:xfrm>
            <a:off x="1599120" y="1269720"/>
            <a:ext cx="8769600" cy="375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algn="just">
              <a:lnSpc>
                <a:spcPct val="90000"/>
              </a:lnSpc>
              <a:tabLst>
                <a:tab pos="0" algn="l"/>
              </a:tabLst>
            </a:pPr>
            <a:r>
              <a:rPr lang="ru-RU" sz="2000" b="1" u="none" strike="noStrike" dirty="0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Цель: Исправление траекторных нестабильностей с помощью использования траекторной информации при синтезе радиолокационных изображений (РЛИ</a:t>
            </a:r>
            <a:r>
              <a:rPr lang="ru-RU" sz="2000" b="1" u="none" strike="noStrike" dirty="0" smtClean="0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)</a:t>
            </a:r>
          </a:p>
          <a:p>
            <a:pPr algn="just">
              <a:lnSpc>
                <a:spcPct val="90000"/>
              </a:lnSpc>
              <a:tabLst>
                <a:tab pos="0" algn="l"/>
              </a:tabLst>
            </a:pPr>
            <a:endParaRPr lang="ru-RU" sz="2000" b="1" dirty="0" smtClean="0">
              <a:solidFill>
                <a:schemeClr val="dk1"/>
              </a:solidFill>
              <a:latin typeface="Times New Roman"/>
            </a:endParaRPr>
          </a:p>
          <a:p>
            <a:pPr algn="just">
              <a:lnSpc>
                <a:spcPct val="90000"/>
              </a:lnSpc>
              <a:tabLst>
                <a:tab pos="0" algn="l"/>
              </a:tabLst>
            </a:pPr>
            <a:r>
              <a:rPr lang="ru-RU" sz="2000" b="1" dirty="0" smtClean="0">
                <a:solidFill>
                  <a:schemeClr val="dk1"/>
                </a:solidFill>
                <a:latin typeface="Times New Roman"/>
              </a:rPr>
              <a:t>Объект исследования</a:t>
            </a:r>
            <a:r>
              <a:rPr lang="en-US" sz="2000" b="1" dirty="0" smtClean="0">
                <a:solidFill>
                  <a:schemeClr val="dk1"/>
                </a:solidFill>
                <a:latin typeface="Times New Roman"/>
              </a:rPr>
              <a:t>:</a:t>
            </a:r>
            <a:r>
              <a:rPr lang="ru-RU" sz="2000" b="1" dirty="0" smtClean="0">
                <a:solidFill>
                  <a:schemeClr val="dk1"/>
                </a:solidFill>
                <a:latin typeface="Times New Roman"/>
              </a:rPr>
              <a:t> траекторные нестабильности (ТН)</a:t>
            </a:r>
            <a:endParaRPr lang="en-US" sz="2000" b="1" dirty="0" smtClean="0">
              <a:solidFill>
                <a:schemeClr val="dk1"/>
              </a:solidFill>
              <a:latin typeface="Times New Roman"/>
            </a:endParaRPr>
          </a:p>
          <a:p>
            <a:pPr algn="just">
              <a:lnSpc>
                <a:spcPct val="90000"/>
              </a:lnSpc>
              <a:tabLst>
                <a:tab pos="0" algn="l"/>
              </a:tabLst>
            </a:pPr>
            <a:r>
              <a:rPr lang="ru-RU" sz="2000" b="1" dirty="0" smtClean="0">
                <a:solidFill>
                  <a:schemeClr val="dk1"/>
                </a:solidFill>
                <a:latin typeface="Times New Roman"/>
              </a:rPr>
              <a:t>Предмет исследования</a:t>
            </a:r>
            <a:r>
              <a:rPr lang="en-US" sz="2000" b="1" dirty="0" smtClean="0">
                <a:solidFill>
                  <a:schemeClr val="dk1"/>
                </a:solidFill>
                <a:latin typeface="Times New Roman"/>
              </a:rPr>
              <a:t>:</a:t>
            </a:r>
            <a:r>
              <a:rPr lang="ru-RU" sz="2000" b="1" dirty="0" smtClean="0">
                <a:solidFill>
                  <a:schemeClr val="dk1"/>
                </a:solidFill>
                <a:latin typeface="Times New Roman"/>
              </a:rPr>
              <a:t> подходы к компенсации ТН</a:t>
            </a:r>
            <a:endParaRPr lang="ru-RU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104;p15"/>
          <p:cNvSpPr/>
          <p:nvPr/>
        </p:nvSpPr>
        <p:spPr>
          <a:xfrm>
            <a:off x="2697840" y="183960"/>
            <a:ext cx="7088400" cy="83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-RU" sz="2800" b="1" u="none" strike="noStrike" dirty="0" smtClean="0"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</a:rPr>
              <a:t>Цель и задачи исследования</a:t>
            </a:r>
            <a:endParaRPr lang="ru-RU" sz="2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1" name="Google Shape;105;p15"/>
          <p:cNvPicPr/>
          <p:nvPr/>
        </p:nvPicPr>
        <p:blipFill>
          <a:blip r:embed="rId2"/>
          <a:stretch/>
        </p:blipFill>
        <p:spPr>
          <a:xfrm>
            <a:off x="10112760" y="-176760"/>
            <a:ext cx="2140560" cy="1446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2" name="Google Shape;106;p15"/>
          <p:cNvPicPr/>
          <p:nvPr/>
        </p:nvPicPr>
        <p:blipFill>
          <a:blip r:embed="rId3"/>
          <a:stretch/>
        </p:blipFill>
        <p:spPr>
          <a:xfrm>
            <a:off x="290520" y="318960"/>
            <a:ext cx="1385280" cy="473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3" name="PlaceHolder 1"/>
          <p:cNvSpPr>
            <a:spLocks noGrp="1"/>
          </p:cNvSpPr>
          <p:nvPr>
            <p:ph type="subTitle"/>
          </p:nvPr>
        </p:nvSpPr>
        <p:spPr>
          <a:xfrm>
            <a:off x="1599120" y="1269720"/>
            <a:ext cx="8769600" cy="375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000" b="1" u="none" strike="noStrike" dirty="0" smtClean="0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Задачи</a:t>
            </a:r>
            <a:r>
              <a:rPr lang="ru-RU" sz="2000" b="1" u="none" strike="noStrike" dirty="0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:</a:t>
            </a:r>
            <a:endParaRPr lang="ru-RU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4572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+mj-lt"/>
              <a:buAutoNum type="arabicPeriod"/>
              <a:tabLst>
                <a:tab pos="0" algn="l"/>
              </a:tabLst>
            </a:pPr>
            <a:r>
              <a:rPr lang="ru-RU" sz="2000" b="1" u="none" strike="noStrike" dirty="0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Проанализировать существующие подходы к компенсации траекторных </a:t>
            </a:r>
            <a:r>
              <a:rPr lang="ru-RU" sz="2000" b="1" u="none" strike="noStrike" dirty="0" smtClean="0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нестабильностей</a:t>
            </a:r>
          </a:p>
          <a:p>
            <a:pPr marL="457200" indent="-4572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+mj-lt"/>
              <a:buAutoNum type="arabicPeriod"/>
              <a:tabLst>
                <a:tab pos="0" algn="l"/>
              </a:tabLst>
            </a:pPr>
            <a:r>
              <a:rPr lang="ru-RU" sz="2000" b="1" dirty="0" smtClean="0">
                <a:solidFill>
                  <a:schemeClr val="dk1"/>
                </a:solidFill>
                <a:latin typeface="Times New Roman"/>
              </a:rPr>
              <a:t>Реализовать модель отражённого сигнала РСА от точечных целей</a:t>
            </a:r>
            <a:endParaRPr lang="ru-RU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4572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+mj-lt"/>
              <a:buAutoNum type="arabicPeriod"/>
              <a:tabLst>
                <a:tab pos="0" algn="l"/>
              </a:tabLst>
            </a:pPr>
            <a:r>
              <a:rPr lang="ru-RU" sz="2000" b="1" u="none" strike="noStrike" dirty="0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Реализовать </a:t>
            </a:r>
            <a:r>
              <a:rPr lang="ru-RU" sz="2000" b="1" u="none" strike="noStrike" dirty="0" err="1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дальностно</a:t>
            </a:r>
            <a:r>
              <a:rPr lang="ru-RU" sz="2000" b="1" u="none" strike="noStrike" dirty="0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-доплеровский алгоритм синтеза </a:t>
            </a:r>
            <a:r>
              <a:rPr lang="ru-RU" sz="2000" b="1" u="none" strike="noStrike" dirty="0" smtClean="0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РЛИ и процедуры </a:t>
            </a:r>
            <a:r>
              <a:rPr lang="ru-RU" sz="2000" b="1" u="none" strike="noStrike" dirty="0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компенсации траекторных </a:t>
            </a:r>
            <a:r>
              <a:rPr lang="ru-RU" sz="2000" b="1" u="none" strike="noStrike" dirty="0" smtClean="0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отклонений</a:t>
            </a:r>
          </a:p>
          <a:p>
            <a:pPr marL="457200" indent="-457200" algn="just">
              <a:spcBef>
                <a:spcPts val="1001"/>
              </a:spcBef>
              <a:buClr>
                <a:srgbClr val="000000"/>
              </a:buClr>
              <a:buFont typeface="+mj-lt"/>
              <a:buAutoNum type="arabicPeriod"/>
              <a:tabLst>
                <a:tab pos="0" algn="l"/>
              </a:tabLst>
            </a:pPr>
            <a:r>
              <a:rPr lang="ru-RU" sz="2000" b="1" dirty="0" smtClean="0">
                <a:solidFill>
                  <a:schemeClr val="dk1"/>
                </a:solidFill>
                <a:latin typeface="Times New Roman"/>
              </a:rPr>
              <a:t>Провести анализ качества реализованных алгоритмов коррекции траекторных искажений по модельным радиолокационным и навигационным данным.</a:t>
            </a:r>
          </a:p>
        </p:txBody>
      </p:sp>
    </p:spTree>
    <p:extLst>
      <p:ext uri="{BB962C8B-B14F-4D97-AF65-F5344CB8AC3E}">
        <p14:creationId xmlns:p14="http://schemas.microsoft.com/office/powerpoint/2010/main" val="249663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104;p15"/>
          <p:cNvSpPr/>
          <p:nvPr/>
        </p:nvSpPr>
        <p:spPr>
          <a:xfrm>
            <a:off x="2697840" y="183960"/>
            <a:ext cx="7088400" cy="83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-RU" sz="2800" b="1" dirty="0">
                <a:solidFill>
                  <a:srgbClr val="000000"/>
                </a:solidFill>
                <a:latin typeface="Times New Roman"/>
                <a:ea typeface="Times New Roman"/>
              </a:rPr>
              <a:t>Цель и задачи исследования</a:t>
            </a:r>
            <a:endParaRPr lang="ru-RU" sz="2800" dirty="0">
              <a:solidFill>
                <a:srgbClr val="000000"/>
              </a:solidFill>
            </a:endParaRPr>
          </a:p>
        </p:txBody>
      </p:sp>
      <p:pic>
        <p:nvPicPr>
          <p:cNvPr id="71" name="Google Shape;105;p15"/>
          <p:cNvPicPr/>
          <p:nvPr/>
        </p:nvPicPr>
        <p:blipFill>
          <a:blip r:embed="rId2"/>
          <a:stretch/>
        </p:blipFill>
        <p:spPr>
          <a:xfrm>
            <a:off x="10112760" y="-176760"/>
            <a:ext cx="2140560" cy="1446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2" name="Google Shape;106;p15"/>
          <p:cNvPicPr/>
          <p:nvPr/>
        </p:nvPicPr>
        <p:blipFill>
          <a:blip r:embed="rId3"/>
          <a:stretch/>
        </p:blipFill>
        <p:spPr>
          <a:xfrm>
            <a:off x="290520" y="318960"/>
            <a:ext cx="1385280" cy="473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3" name="PlaceHolder 1"/>
          <p:cNvSpPr>
            <a:spLocks noGrp="1"/>
          </p:cNvSpPr>
          <p:nvPr>
            <p:ph type="subTitle"/>
          </p:nvPr>
        </p:nvSpPr>
        <p:spPr>
          <a:xfrm>
            <a:off x="1599120" y="1269720"/>
            <a:ext cx="8769600" cy="4778154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000" b="1" dirty="0" smtClean="0">
                <a:solidFill>
                  <a:schemeClr val="dk1"/>
                </a:solidFill>
                <a:latin typeface="Times New Roman"/>
              </a:rPr>
              <a:t>Ввиду того, что проблема нестабильности траектории существенна для РСА авиационного базирования, на данный момент разработаны различные подходы к компенсации ТН, которые можно разделить на 2 класса</a:t>
            </a:r>
            <a:r>
              <a:rPr lang="en-US" sz="2000" b="1" dirty="0" smtClean="0">
                <a:solidFill>
                  <a:schemeClr val="dk1"/>
                </a:solidFill>
                <a:latin typeface="Times New Roman"/>
              </a:rPr>
              <a:t>:</a:t>
            </a: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000" b="1" dirty="0" smtClean="0">
                <a:solidFill>
                  <a:schemeClr val="dk1"/>
                </a:solidFill>
                <a:latin typeface="Times New Roman"/>
              </a:rPr>
              <a:t>1. </a:t>
            </a:r>
            <a:r>
              <a:rPr lang="ru-RU" sz="2000" b="1" dirty="0" smtClean="0">
                <a:solidFill>
                  <a:schemeClr val="dk1"/>
                </a:solidFill>
                <a:latin typeface="Times New Roman"/>
              </a:rPr>
              <a:t>Основанные на процедуре автофокусировки</a:t>
            </a:r>
            <a:r>
              <a:rPr lang="en-US" sz="2000" b="1" dirty="0" smtClean="0">
                <a:solidFill>
                  <a:schemeClr val="dk1"/>
                </a:solidFill>
                <a:latin typeface="Times New Roman"/>
              </a:rPr>
              <a:t>.</a:t>
            </a:r>
            <a:endParaRPr lang="ru-RU" sz="2000" b="1" dirty="0" smtClean="0">
              <a:solidFill>
                <a:schemeClr val="dk1"/>
              </a:solidFill>
              <a:latin typeface="Times New Roman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000" b="1" dirty="0" smtClean="0">
                <a:solidFill>
                  <a:schemeClr val="dk1"/>
                </a:solidFill>
                <a:latin typeface="Times New Roman"/>
              </a:rPr>
              <a:t>Данные методы являются классическим способом компенсации, их реализации представлены, например, в </a:t>
            </a:r>
            <a:r>
              <a:rPr lang="en-US" sz="2000" b="1" dirty="0" smtClean="0">
                <a:solidFill>
                  <a:schemeClr val="dk1"/>
                </a:solidFill>
                <a:latin typeface="Times New Roman"/>
              </a:rPr>
              <a:t>[1].</a:t>
            </a: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000" b="1" dirty="0" smtClean="0">
                <a:solidFill>
                  <a:schemeClr val="dk1"/>
                </a:solidFill>
                <a:latin typeface="Times New Roman"/>
              </a:rPr>
              <a:t>2. </a:t>
            </a:r>
            <a:r>
              <a:rPr lang="ru-RU" sz="2000" b="1" dirty="0" smtClean="0">
                <a:solidFill>
                  <a:schemeClr val="dk1"/>
                </a:solidFill>
                <a:latin typeface="Times New Roman"/>
              </a:rPr>
              <a:t>Основанные на применении фазовых множителей.</a:t>
            </a:r>
            <a:endParaRPr lang="en-US" sz="2000" b="1" dirty="0" smtClean="0">
              <a:solidFill>
                <a:schemeClr val="dk1"/>
              </a:solidFill>
              <a:latin typeface="Times New Roman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000" b="1" dirty="0" smtClean="0">
                <a:solidFill>
                  <a:schemeClr val="dk1"/>
                </a:solidFill>
                <a:latin typeface="Times New Roman"/>
              </a:rPr>
              <a:t>Данный подход основан на использовании навигационной информации о траектории носителя РСА и в последнее время получил активное развитие благодаря появлению достаточно точных навигационных систем. Различные алгоритмы, основанные на данном подходе, представлены в статьях </a:t>
            </a:r>
            <a:r>
              <a:rPr lang="en-US" sz="2000" b="1" dirty="0" smtClean="0">
                <a:solidFill>
                  <a:schemeClr val="dk1"/>
                </a:solidFill>
                <a:latin typeface="Times New Roman"/>
              </a:rPr>
              <a:t>[3], [5], [7].</a:t>
            </a:r>
            <a:endParaRPr lang="ru-RU" sz="2000" b="1" dirty="0">
              <a:solidFill>
                <a:schemeClr val="dk1"/>
              </a:solidFill>
              <a:latin typeface="Times New Roman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000" b="1" dirty="0" smtClean="0">
                <a:solidFill>
                  <a:schemeClr val="dk1"/>
                </a:solidFill>
                <a:latin typeface="Times New Roman"/>
              </a:rPr>
              <a:t>В работе применяется именно такие методы как более актуальные. </a:t>
            </a: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1" dirty="0" smtClean="0">
              <a:solidFill>
                <a:schemeClr val="dk1"/>
              </a:solidFill>
              <a:latin typeface="Times New Roman"/>
            </a:endParaRPr>
          </a:p>
          <a:p>
            <a:pPr marL="457200" indent="-457200" algn="just">
              <a:lnSpc>
                <a:spcPct val="90000"/>
              </a:lnSpc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endParaRPr lang="ru-RU" sz="2000" b="1" dirty="0" smtClean="0">
              <a:solidFill>
                <a:schemeClr val="dk1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1295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104;p15"/>
          <p:cNvSpPr/>
          <p:nvPr/>
        </p:nvSpPr>
        <p:spPr>
          <a:xfrm>
            <a:off x="2697840" y="183960"/>
            <a:ext cx="7088400" cy="83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-RU" sz="2800" b="1" u="none" strike="noStrike" dirty="0" smtClean="0"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</a:rPr>
              <a:t>Постановка задачи исследования</a:t>
            </a:r>
            <a:endParaRPr lang="ru-RU" sz="2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1" name="Google Shape;105;p15"/>
          <p:cNvPicPr/>
          <p:nvPr/>
        </p:nvPicPr>
        <p:blipFill>
          <a:blip r:embed="rId2"/>
          <a:stretch/>
        </p:blipFill>
        <p:spPr>
          <a:xfrm>
            <a:off x="10112760" y="-176760"/>
            <a:ext cx="2140560" cy="1446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2" name="Google Shape;106;p15"/>
          <p:cNvPicPr/>
          <p:nvPr/>
        </p:nvPicPr>
        <p:blipFill>
          <a:blip r:embed="rId3"/>
          <a:stretch/>
        </p:blipFill>
        <p:spPr>
          <a:xfrm>
            <a:off x="290520" y="318960"/>
            <a:ext cx="1385280" cy="473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3" name="PlaceHolder 1"/>
          <p:cNvSpPr>
            <a:spLocks noGrp="1"/>
          </p:cNvSpPr>
          <p:nvPr>
            <p:ph type="subTitle"/>
          </p:nvPr>
        </p:nvSpPr>
        <p:spPr>
          <a:xfrm>
            <a:off x="1599120" y="1269720"/>
            <a:ext cx="8769600" cy="375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000" b="1" u="none" strike="noStrike" dirty="0" smtClean="0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Таким образом, для достижения заданной цели требуется</a:t>
            </a:r>
            <a:r>
              <a:rPr lang="en-US" sz="2000" b="1" u="none" strike="noStrike" dirty="0" smtClean="0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:</a:t>
            </a:r>
          </a:p>
          <a:p>
            <a:pPr marL="457200" indent="-457200" algn="just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ru-RU" sz="2000" b="1" dirty="0" smtClean="0">
                <a:solidFill>
                  <a:schemeClr val="dk1"/>
                </a:solidFill>
                <a:latin typeface="Times New Roman"/>
              </a:rPr>
              <a:t>Реализовать модель сигнала РСА и провести симуляции при различных входных параметрах</a:t>
            </a:r>
          </a:p>
          <a:p>
            <a:pPr marL="457200" indent="-457200" algn="just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ru-RU" sz="2000" b="1" dirty="0" smtClean="0">
                <a:solidFill>
                  <a:schemeClr val="dk1"/>
                </a:solidFill>
                <a:latin typeface="Times New Roman"/>
              </a:rPr>
              <a:t>Определить критерий качества РЛИ на основании параметров функции отклика точечной цели</a:t>
            </a:r>
          </a:p>
          <a:p>
            <a:pPr marL="457200" indent="-457200" algn="just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ru-RU" sz="2000" b="1" dirty="0" smtClean="0">
                <a:solidFill>
                  <a:schemeClr val="dk1"/>
                </a:solidFill>
                <a:latin typeface="Times New Roman"/>
              </a:rPr>
              <a:t>На основании данного критерия провести анализ работы алгоритмов компенсации и пределы их применимости</a:t>
            </a:r>
          </a:p>
        </p:txBody>
      </p:sp>
    </p:spTree>
    <p:extLst>
      <p:ext uri="{BB962C8B-B14F-4D97-AF65-F5344CB8AC3E}">
        <p14:creationId xmlns:p14="http://schemas.microsoft.com/office/powerpoint/2010/main" val="400681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104;p15"/>
          <p:cNvSpPr/>
          <p:nvPr/>
        </p:nvSpPr>
        <p:spPr>
          <a:xfrm>
            <a:off x="2697840" y="183960"/>
            <a:ext cx="7088400" cy="83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-RU" sz="2800" b="1" u="none" strike="noStrike" dirty="0" smtClean="0"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</a:rPr>
              <a:t>Анализ теоретических основ решения проблемы</a:t>
            </a:r>
            <a:endParaRPr lang="ru-RU" sz="2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1" name="Google Shape;105;p15"/>
          <p:cNvPicPr/>
          <p:nvPr/>
        </p:nvPicPr>
        <p:blipFill>
          <a:blip r:embed="rId2"/>
          <a:stretch/>
        </p:blipFill>
        <p:spPr>
          <a:xfrm>
            <a:off x="10112760" y="-176760"/>
            <a:ext cx="2140560" cy="1446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2" name="Google Shape;106;p15"/>
          <p:cNvPicPr/>
          <p:nvPr/>
        </p:nvPicPr>
        <p:blipFill>
          <a:blip r:embed="rId3"/>
          <a:stretch/>
        </p:blipFill>
        <p:spPr>
          <a:xfrm>
            <a:off x="290520" y="318960"/>
            <a:ext cx="1385280" cy="4734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049" y="1875636"/>
            <a:ext cx="4427622" cy="2956290"/>
          </a:xfrm>
          <a:prstGeom prst="rect">
            <a:avLst/>
          </a:prstGeom>
        </p:spPr>
      </p:pic>
      <p:pic>
        <p:nvPicPr>
          <p:cNvPr id="8" name="Google Shape;148;p19"/>
          <p:cNvPicPr/>
          <p:nvPr/>
        </p:nvPicPr>
        <p:blipFill>
          <a:blip r:embed="rId5"/>
          <a:stretch/>
        </p:blipFill>
        <p:spPr>
          <a:xfrm>
            <a:off x="531151" y="1751008"/>
            <a:ext cx="6464898" cy="3080918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" name="Google Shape;137;p18"/>
          <p:cNvSpPr/>
          <p:nvPr/>
        </p:nvSpPr>
        <p:spPr>
          <a:xfrm>
            <a:off x="6917531" y="4831926"/>
            <a:ext cx="4265509" cy="41384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z="1800" b="0" i="1" u="none" strike="noStrike" dirty="0" smtClean="0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Геометрия искажения траектории</a:t>
            </a:r>
            <a:endParaRPr lang="ru-RU" sz="1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872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112;p16"/>
          <p:cNvSpPr/>
          <p:nvPr/>
        </p:nvSpPr>
        <p:spPr>
          <a:xfrm>
            <a:off x="2697840" y="183960"/>
            <a:ext cx="7088400" cy="83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-RU" sz="2800" b="1" dirty="0">
                <a:solidFill>
                  <a:srgbClr val="000000"/>
                </a:solidFill>
                <a:latin typeface="Times New Roman"/>
                <a:ea typeface="Times New Roman"/>
              </a:rPr>
              <a:t>Результат решения задачи 1</a:t>
            </a:r>
            <a:endParaRPr lang="ru-RU" sz="2800" dirty="0">
              <a:solidFill>
                <a:srgbClr val="000000"/>
              </a:solidFill>
            </a:endParaRPr>
          </a:p>
        </p:txBody>
      </p:sp>
      <p:pic>
        <p:nvPicPr>
          <p:cNvPr id="75" name="Google Shape;113;p16"/>
          <p:cNvPicPr/>
          <p:nvPr/>
        </p:nvPicPr>
        <p:blipFill>
          <a:blip r:embed="rId2"/>
          <a:stretch/>
        </p:blipFill>
        <p:spPr>
          <a:xfrm>
            <a:off x="10112760" y="-176760"/>
            <a:ext cx="2140560" cy="1446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6" name="Google Shape;114;p16"/>
          <p:cNvPicPr/>
          <p:nvPr/>
        </p:nvPicPr>
        <p:blipFill>
          <a:blip r:embed="rId3"/>
          <a:stretch/>
        </p:blipFill>
        <p:spPr>
          <a:xfrm>
            <a:off x="290520" y="318960"/>
            <a:ext cx="1385280" cy="473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7" name="Google Shape;115;p16"/>
          <p:cNvSpPr/>
          <p:nvPr/>
        </p:nvSpPr>
        <p:spPr>
          <a:xfrm>
            <a:off x="77040" y="1791000"/>
            <a:ext cx="3861720" cy="3456000"/>
          </a:xfrm>
          <a:prstGeom prst="rect">
            <a:avLst/>
          </a:pr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 anchorCtr="1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ru-RU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8" name="Google Shape;116;p16"/>
          <p:cNvSpPr/>
          <p:nvPr/>
        </p:nvSpPr>
        <p:spPr>
          <a:xfrm>
            <a:off x="4148280" y="1795320"/>
            <a:ext cx="3861720" cy="3447360"/>
          </a:xfrm>
          <a:prstGeom prst="rect">
            <a:avLst/>
          </a:pr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 anchorCtr="1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ru-RU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9" name="Google Shape;117;p16"/>
          <p:cNvPicPr/>
          <p:nvPr/>
        </p:nvPicPr>
        <p:blipFill>
          <a:blip r:embed="rId6"/>
          <a:stretch/>
        </p:blipFill>
        <p:spPr>
          <a:xfrm>
            <a:off x="8295480" y="1795320"/>
            <a:ext cx="3861720" cy="3447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0" name="Google Shape;118;p16"/>
          <p:cNvSpPr/>
          <p:nvPr/>
        </p:nvSpPr>
        <p:spPr>
          <a:xfrm>
            <a:off x="580680" y="1166040"/>
            <a:ext cx="2854800" cy="473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1" u="none" strike="noStrike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Без компенсации</a:t>
            </a:r>
            <a:endParaRPr lang="ru-RU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1" name="Google Shape;119;p16"/>
          <p:cNvSpPr/>
          <p:nvPr/>
        </p:nvSpPr>
        <p:spPr>
          <a:xfrm>
            <a:off x="4668480" y="1168200"/>
            <a:ext cx="2854800" cy="473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z="2000" b="1" u="none" strike="noStrike" dirty="0" smtClean="0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Базовый</a:t>
            </a:r>
            <a:r>
              <a:rPr lang="en-US" sz="2000" b="1" u="none" strike="noStrike" dirty="0" smtClean="0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 </a:t>
            </a:r>
            <a:r>
              <a:rPr lang="en-US" sz="2000" b="1" u="none" strike="noStrike" dirty="0" err="1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метод</a:t>
            </a:r>
            <a:endParaRPr lang="ru-RU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2" name="Google Shape;120;p16"/>
          <p:cNvSpPr/>
          <p:nvPr/>
        </p:nvSpPr>
        <p:spPr>
          <a:xfrm>
            <a:off x="8756280" y="1168200"/>
            <a:ext cx="2854800" cy="473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z="2000" b="1" u="none" strike="noStrike" dirty="0" smtClean="0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Приближённый</a:t>
            </a:r>
            <a:r>
              <a:rPr lang="en-US" sz="2000" b="1" u="none" strike="noStrike" dirty="0" smtClean="0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 </a:t>
            </a:r>
            <a:r>
              <a:rPr lang="en-US" sz="2000" b="1" u="none" strike="noStrike" dirty="0" err="1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метод</a:t>
            </a:r>
            <a:endParaRPr lang="ru-RU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133;p18"/>
          <p:cNvSpPr/>
          <p:nvPr/>
        </p:nvSpPr>
        <p:spPr>
          <a:xfrm>
            <a:off x="2697840" y="183960"/>
            <a:ext cx="7088400" cy="83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-RU" sz="2800" b="1" u="none" strike="noStrike" dirty="0" smtClean="0"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</a:rPr>
              <a:t>Результат решения задачи 2</a:t>
            </a:r>
            <a:endParaRPr lang="ru-RU" sz="2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8" name="Google Shape;134;p18"/>
          <p:cNvPicPr/>
          <p:nvPr/>
        </p:nvPicPr>
        <p:blipFill>
          <a:blip r:embed="rId2"/>
          <a:stretch/>
        </p:blipFill>
        <p:spPr>
          <a:xfrm>
            <a:off x="10112760" y="-176760"/>
            <a:ext cx="2140560" cy="1446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9" name="Google Shape;135;p18"/>
          <p:cNvPicPr/>
          <p:nvPr/>
        </p:nvPicPr>
        <p:blipFill>
          <a:blip r:embed="rId3"/>
          <a:stretch/>
        </p:blipFill>
        <p:spPr>
          <a:xfrm>
            <a:off x="290520" y="318960"/>
            <a:ext cx="1385280" cy="473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0" name="Google Shape;136;p18"/>
          <p:cNvSpPr/>
          <p:nvPr/>
        </p:nvSpPr>
        <p:spPr>
          <a:xfrm>
            <a:off x="102240" y="5874014"/>
            <a:ext cx="2595600" cy="31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i="1" u="none" strike="noStrike" dirty="0" err="1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Блок-схема</a:t>
            </a:r>
            <a:r>
              <a:rPr lang="en-US" sz="1800" b="0" i="1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 </a:t>
            </a:r>
            <a:r>
              <a:rPr lang="en-US" sz="1800" b="0" i="1" u="none" strike="noStrike" dirty="0" err="1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модели</a:t>
            </a:r>
            <a:endParaRPr lang="ru-RU" sz="1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1" name="Google Shape;137;p18"/>
          <p:cNvSpPr/>
          <p:nvPr/>
        </p:nvSpPr>
        <p:spPr>
          <a:xfrm>
            <a:off x="6711946" y="5874014"/>
            <a:ext cx="2595600" cy="31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z="1800" b="0" i="1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Геометрия модели</a:t>
            </a:r>
            <a:endParaRPr lang="ru-RU" sz="1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93" name="Google Shape;139;p18"/>
          <p:cNvPicPr/>
          <p:nvPr/>
        </p:nvPicPr>
        <p:blipFill>
          <a:blip r:embed="rId4"/>
          <a:stretch/>
        </p:blipFill>
        <p:spPr>
          <a:xfrm>
            <a:off x="6711946" y="1746487"/>
            <a:ext cx="5261760" cy="4126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374"/>
            <a:ext cx="6781814" cy="477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99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Words>711</Words>
  <Application>Microsoft Office PowerPoint</Application>
  <PresentationFormat>Широкоэкранный</PresentationFormat>
  <Paragraphs>73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Calibri</vt:lpstr>
      <vt:lpstr>Constantia</vt:lpstr>
      <vt:lpstr>Symbol</vt:lpstr>
      <vt:lpstr>Times New Roman</vt:lpstr>
      <vt:lpstr>Wingdings</vt:lpstr>
      <vt:lpstr>Тема Office</vt:lpstr>
      <vt:lpstr>Выпускная квалификационная работа  по направлению подготовки бакалавров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 по направлению подготовки бакалавров </dc:title>
  <dc:subject/>
  <dc:creator/>
  <dc:description/>
  <cp:lastModifiedBy>Гисич Арсений Витальевич</cp:lastModifiedBy>
  <cp:revision>34</cp:revision>
  <cp:lastPrinted>2025-04-01T01:38:08Z</cp:lastPrinted>
  <dcterms:modified xsi:type="dcterms:W3CDTF">2025-04-24T15:55:11Z</dcterms:modified>
  <dc:language>ru-RU</dc:language>
</cp:coreProperties>
</file>