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2" r:id="rId3"/>
    <p:sldId id="273" r:id="rId5"/>
    <p:sldId id="274" r:id="rId6"/>
    <p:sldId id="275" r:id="rId7"/>
    <p:sldId id="276" r:id="rId8"/>
    <p:sldId id="277" r:id="rId9"/>
    <p:sldId id="355" r:id="rId10"/>
    <p:sldId id="356" r:id="rId11"/>
    <p:sldId id="354" r:id="rId12"/>
    <p:sldId id="368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5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hyperlink" Target="https://www.android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7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10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6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pic>
        <p:nvPicPr>
          <p:cNvPr id="5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137" y="6410325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8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pic>
        <p:nvPicPr>
          <p:cNvPr id="13" name="Picture 2" descr="Green Androi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447290"/>
            <a:ext cx="1152525" cy="25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27881" y="6350588"/>
            <a:ext cx="2137037" cy="45058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09600" y="6350588"/>
            <a:ext cx="10972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/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/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/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 Studio</a:t>
            </a:r>
            <a:r>
              <a:rPr lang="zh-CN" altLang="en-US" dirty="0"/>
              <a:t>的应用程序开发教程</a:t>
            </a:r>
            <a:endParaRPr lang="en-US" altLang="zh-C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zh-CN" altLang="zh-CN" dirty="0"/>
              <a:t>Android平台与开发环境</a:t>
            </a:r>
            <a:endParaRPr lang="zh-CN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40026"/>
            <a:ext cx="12192001" cy="61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970" y="2334260"/>
            <a:ext cx="4899660" cy="43408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设置环境变量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首先打开系统属性|高级|环境变量。设置Java</a:t>
            </a:r>
            <a:r>
              <a:rPr lang="en-US" altLang="zh-CN"/>
              <a:t>_</a:t>
            </a:r>
            <a:r>
              <a:rPr lang="zh-CN" altLang="en-US"/>
              <a:t>HOME和path环境变量。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AVD Manager</a:t>
            </a:r>
            <a:endParaRPr lang="zh-CN" altLang="en-US"/>
          </a:p>
          <a:p>
            <a:r>
              <a:rPr lang="zh-CN" altLang="en-US"/>
              <a:t>Android SDK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Android Studio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ADT</a:t>
            </a:r>
            <a:endParaRPr lang="zh-CN" altLang="en-US"/>
          </a:p>
          <a:p>
            <a:r>
              <a:rPr lang="zh-CN" altLang="en-US"/>
              <a:t>设置Android SDK的保存路径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Eclipse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（1）比Eclipse漂亮</a:t>
            </a:r>
            <a:endParaRPr lang="zh-CN" altLang="en-US"/>
          </a:p>
          <a:p>
            <a:r>
              <a:rPr lang="zh-CN" altLang="en-US"/>
              <a:t>（2）比Eclipse速度快</a:t>
            </a:r>
            <a:endParaRPr lang="zh-CN" altLang="en-US"/>
          </a:p>
          <a:p>
            <a:r>
              <a:rPr lang="zh-CN" altLang="en-US"/>
              <a:t>（3）提示、补全更加智能，更加人性化</a:t>
            </a:r>
            <a:endParaRPr lang="zh-CN" altLang="en-US"/>
          </a:p>
          <a:p>
            <a:r>
              <a:rPr lang="zh-CN" altLang="en-US"/>
              <a:t>（4）整合了Gradle构建工具</a:t>
            </a:r>
            <a:endParaRPr lang="zh-CN" altLang="en-US"/>
          </a:p>
          <a:p>
            <a:r>
              <a:rPr lang="zh-CN" altLang="en-US"/>
              <a:t>（5）支持Google Cloud Platform</a:t>
            </a:r>
            <a:endParaRPr lang="zh-CN" altLang="en-US"/>
          </a:p>
          <a:p>
            <a:r>
              <a:rPr lang="zh-CN" altLang="en-US"/>
              <a:t>（6）强大的UI编辑器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Android Studio的优势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Android原生的模拟器启动比较慢，操作起来也不流畅，还会出现莫名的问题。很多开发者选择直接使用Android手机来开发。但是每次连接手机也不是特别方便，而且有时候需要在投影仪上演示程序。</a:t>
            </a:r>
            <a:endParaRPr lang="zh-CN" altLang="en-US"/>
          </a:p>
          <a:p>
            <a:r>
              <a:rPr lang="zh-CN" altLang="en-US"/>
              <a:t>Genymotion模拟器其实不是普通的模拟器，严格来说，genymotion是虚拟机，加载APP的速度比较快，操作起来也很流畅。</a:t>
            </a:r>
            <a:endParaRPr lang="zh-CN" altLang="en-US"/>
          </a:p>
          <a:p>
            <a:r>
              <a:rPr lang="zh-CN" altLang="en-US"/>
              <a:t>Genymotion依赖于VirtualBox。VirtualBox是著名的开源虚拟机软件，轻巧、好用。Genymotion调用了VirtualBox的接口，所以Genymotion跟VirtualBox要一起使用。</a:t>
            </a:r>
            <a:endParaRPr lang="zh-CN" altLang="en-US"/>
          </a:p>
          <a:p>
            <a:r>
              <a:rPr lang="zh-CN" altLang="en-US"/>
              <a:t>Genymotion可作为Eclipse、Android Studio的插件使用，很方便。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GenyMotion虚拟机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DDMS(Dalvik Debug Monitor Service)，提供了一系列的调试服务，如后台日志监控、系统线程监控、虚拟机状态、堆信息监控、模拟器文件监控、模拟拨打电话、模拟发送短信和模拟发送GPS位置信息等辅助调试服务。</a:t>
            </a:r>
            <a:endParaRPr lang="zh-CN" altLang="en-US"/>
          </a:p>
          <a:p>
            <a:pPr lvl="1"/>
            <a:r>
              <a:rPr lang="zh-CN" altLang="en-US"/>
              <a:t>系统信息</a:t>
            </a:r>
            <a:endParaRPr lang="zh-CN" altLang="en-US"/>
          </a:p>
          <a:p>
            <a:pPr lvl="1"/>
            <a:r>
              <a:rPr lang="zh-CN" altLang="en-US"/>
              <a:t>文件浏览</a:t>
            </a:r>
            <a:endParaRPr lang="zh-CN" altLang="en-US"/>
          </a:p>
          <a:p>
            <a:pPr lvl="1"/>
            <a:r>
              <a:rPr lang="zh-CN" altLang="en-US"/>
              <a:t>模拟器拨打电话</a:t>
            </a:r>
            <a:endParaRPr lang="zh-CN" altLang="en-US"/>
          </a:p>
          <a:p>
            <a:pPr lvl="1"/>
            <a:r>
              <a:rPr lang="zh-CN" altLang="en-US"/>
              <a:t>发送短信</a:t>
            </a:r>
            <a:endParaRPr lang="zh-CN" altLang="en-US"/>
          </a:p>
          <a:p>
            <a:pPr lvl="1"/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DDMS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Android应用开发概述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开发环境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第一个Android程序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项目延伸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选择“Start a new Android Studio project”，打开创建项目向导，在弹出的窗口中选择项目路径，输入项目名称“FirstAPP”</a:t>
            </a:r>
            <a:endParaRPr lang="zh-CN" altLang="en-US"/>
          </a:p>
          <a:p>
            <a:r>
              <a:rPr lang="zh-CN" altLang="en-US"/>
              <a:t>在添加activity窗口，选择Blank Activity</a:t>
            </a:r>
            <a:endParaRPr lang="zh-CN" altLang="en-US"/>
          </a:p>
          <a:p>
            <a:r>
              <a:rPr lang="zh-CN" altLang="en-US"/>
              <a:t>在Activity设置窗口设置Activity名称、布局名称和标题，取消“use a fragment”复选框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pic>
        <p:nvPicPr>
          <p:cNvPr id="18435" name="图片 18435" descr="snap0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704215"/>
            <a:ext cx="9017635" cy="5890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启动AVD后，单击Android Studio的运行按钮，弹出设备选择器。这里选择上面创建的AVD，如希望每次都使用相同设备运行该项目，勾选“Use same device for future launches”。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运行项目</a:t>
            </a:r>
            <a:endParaRPr lang="zh-CN" altLang="en-US"/>
          </a:p>
        </p:txBody>
      </p:sp>
      <p:pic>
        <p:nvPicPr>
          <p:cNvPr id="89" name="图片 89" descr="snap0073"/>
          <p:cNvPicPr>
            <a:picLocks noChangeAspect="1"/>
          </p:cNvPicPr>
          <p:nvPr/>
        </p:nvPicPr>
        <p:blipFill>
          <a:blip r:embed="rId1"/>
          <a:srcRect l="9122" t="8268" r="10910" b="18749"/>
          <a:stretch>
            <a:fillRect/>
          </a:stretch>
        </p:blipFill>
        <p:spPr>
          <a:xfrm>
            <a:off x="3265170" y="425450"/>
            <a:ext cx="3573145" cy="58007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847215"/>
            <a:ext cx="5450840" cy="4389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0150" y="1522095"/>
            <a:ext cx="7498080" cy="3829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2000" dirty="0" err="1" smtClean="0"/>
              <a:t>AndroidManifest.xml配置文件的根元素，必须包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含一个元素并且指定xlmns:Android和package属性。</a:t>
            </a:r>
            <a:endParaRPr lang="zh-CN" altLang="en-US" sz="2000" dirty="0" err="1" smtClean="0"/>
          </a:p>
          <a:p>
            <a:pPr algn="l"/>
            <a:endParaRPr lang="zh-CN" altLang="en-US" sz="2400" dirty="0" err="1" smtClean="0"/>
          </a:p>
          <a:p>
            <a:pPr algn="l"/>
            <a:r>
              <a:rPr lang="zh-CN" altLang="en-US" sz="2000" dirty="0" err="1" smtClean="0"/>
              <a:t>Android应用中的每一个Activity都必须在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AndroidManifest.xml配置文件中声明，否则系统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将不识别也不执行该Activity。</a:t>
            </a:r>
            <a:endParaRPr lang="zh-CN" altLang="en-US" sz="2000" dirty="0" err="1" smtClean="0"/>
          </a:p>
          <a:p>
            <a:pPr algn="l"/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标签中常用的属性有：Activity对应类名android:name，对应主题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android:theme等，其他的属性用法可以参考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Android SDK文档学习。另外，标签还可以包含用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于消息过滤的元素，当然还有可用于存储预定义数</a:t>
            </a:r>
            <a:endParaRPr lang="zh-CN" altLang="en-US" sz="2000" dirty="0" err="1" smtClean="0"/>
          </a:p>
          <a:p>
            <a:pPr algn="l"/>
            <a:r>
              <a:rPr lang="zh-CN" altLang="en-US" sz="2000" dirty="0" err="1" smtClean="0"/>
              <a:t>据的元素。</a:t>
            </a:r>
            <a:endParaRPr lang="zh-CN" altLang="en-US" sz="2000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Android平台开发环境的安装和配置是学习Android开发的第一步，环境配置完成后，读者可以创建第一个Android项目。</a:t>
            </a:r>
            <a:endParaRPr lang="zh-CN" altLang="zh-CN" dirty="0"/>
          </a:p>
          <a:p>
            <a:r>
              <a:rPr lang="zh-CN" altLang="zh-CN" dirty="0"/>
              <a:t>开发过程中使用Android Virtual Divice虚拟机AVD，虚拟机启动界面图1</a:t>
            </a:r>
            <a:r>
              <a:rPr lang="en-US" altLang="zh-CN" dirty="0"/>
              <a:t>-</a:t>
            </a:r>
            <a:r>
              <a:rPr lang="zh-CN" altLang="zh-CN" dirty="0"/>
              <a:t>1所示，项目效果如图1</a:t>
            </a:r>
            <a:r>
              <a:rPr lang="en-US" altLang="zh-CN" dirty="0"/>
              <a:t>-</a:t>
            </a:r>
            <a:r>
              <a:rPr lang="zh-CN" altLang="zh-CN" dirty="0"/>
              <a:t>2所示。</a:t>
            </a:r>
            <a:endParaRPr lang="zh-CN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项目导学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430" y="1167130"/>
            <a:ext cx="5819140" cy="4523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Android应用开发概述</a:t>
            </a:r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开发环境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第一个Android程序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项目延伸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【例1-1】创建HelloAndroid项目，使用Empty Activity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项目延伸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9340" y="536575"/>
            <a:ext cx="3885565" cy="5571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495935"/>
            <a:ext cx="4614545" cy="5652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项目延伸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68929" y="5170519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谢谢大家！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对比FirstApp，HelloAndroid项目没有了Toolbar和Floating Bar，MainActivity.java和activity_main.xml都比较简单，在后续项目中可以按需添加相关功能。</a:t>
            </a:r>
            <a:endParaRPr lang="zh-CN" altLang="en-US"/>
          </a:p>
          <a:p>
            <a:r>
              <a:rPr lang="zh-CN" altLang="en-US"/>
              <a:t>在第4章和第5章主要介绍布局和控件，Activity采用Blank Activity，其他章节Activity采用Empty Activity。大家可以按照自己的习惯选择适合的Activity。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Android应用开发概述</a:t>
            </a:r>
            <a:endParaRPr lang="zh-CN" altLang="en-US" dirty="0"/>
          </a:p>
          <a:p>
            <a:r>
              <a:rPr lang="zh-CN" altLang="en-US" dirty="0"/>
              <a:t>开发环境</a:t>
            </a:r>
            <a:endParaRPr lang="zh-CN" altLang="en-US" dirty="0"/>
          </a:p>
          <a:p>
            <a:r>
              <a:rPr lang="zh-CN" altLang="en-US" dirty="0"/>
              <a:t>第一个Android程序</a:t>
            </a:r>
            <a:endParaRPr lang="zh-CN" altLang="en-US" dirty="0"/>
          </a:p>
          <a:p>
            <a:r>
              <a:rPr lang="zh-CN" altLang="en-US" dirty="0"/>
              <a:t>项目延伸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zh-CN" dirty="0"/>
              <a:t>2003年10月，Andy Rubin等人创建了与Android系统同名的Android公司，并组建了Android开发团队，最初的Android系统是一款针对数码相机开发的智能操作系统，之后被Google公司收购，从此Android取得了长足的发展，迅速占领了智能手机的市场份额。</a:t>
            </a:r>
            <a:endParaRPr altLang="zh-CN" dirty="0"/>
          </a:p>
          <a:p>
            <a:r>
              <a:rPr altLang="zh-CN" dirty="0"/>
              <a:t>自Android系统首次发布至今，Android经历了很多的版本更新，下表列出了Android系统的不同版本的发布时间及对应的版本号</a:t>
            </a:r>
            <a:r>
              <a:rPr lang="zh-CN" dirty="0"/>
              <a:t>。</a:t>
            </a:r>
            <a:endParaRPr lang="zh-CN" dirty="0"/>
          </a:p>
          <a:p>
            <a:pPr marL="39306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Android应用开发概述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520" y="915670"/>
            <a:ext cx="8738870" cy="496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从Android 1.5版本开始，Android系统已经成为一个智能操作系统，Google开始将Android系统的版本以甜品的名字命名。随着Android系统近年来的快速普及与发展，越来越多的厂商加入到Android的阵营，根据Gartner2015年第四季的调查，Android在智能手机市场的占有率为80.7%，排名第二的苹果iOS为17.7%</a:t>
            </a:r>
            <a:endParaRPr lang="en-US" dirty="0"/>
          </a:p>
          <a:p>
            <a:r>
              <a:rPr lang="en-US" dirty="0"/>
              <a:t>因为Android系统发展迅速，版本众多，搭载Android系统各个版本的设备在现如今的市场上，并没有得到很好的统一，均有一定的占有率，下图是Google公司公布的Android各个版本的市场占有率，如图1-3所示。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Android应用开发概述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1704975"/>
            <a:ext cx="6247765" cy="344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基本框架</a:t>
            </a:r>
            <a:r>
              <a:rPr lang="zh-CN" altLang="en-US" dirty="0"/>
              <a:t>：</a:t>
            </a:r>
            <a:r>
              <a:rPr lang="en-US" dirty="0"/>
              <a:t>Android分为四个层，从高层到低层分别是应用程序层（Applications）、应用程序框架层（Application Framework）、系统运行库层（ Libraries ）、运行环境层（Android Runtime）和linux核心层（Linux Kernel），如图1-4所示。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Android应用开发概述</a:t>
            </a:r>
            <a:endParaRPr lang="en-US" dirty="0"/>
          </a:p>
        </p:txBody>
      </p:sp>
      <p:pic>
        <p:nvPicPr>
          <p:cNvPr id="90" name="图片 90" descr="18203746-970e2cbe223e4c1c9ca129e7a2feb6c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2000" y="1678305"/>
            <a:ext cx="6785610" cy="490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Android组件</a:t>
            </a:r>
            <a:endParaRPr lang="en-US" dirty="0"/>
          </a:p>
          <a:p>
            <a:pPr lvl="1"/>
            <a:r>
              <a:rPr lang="en-US" dirty="0"/>
              <a:t>活动（Activity）</a:t>
            </a:r>
            <a:endParaRPr lang="en-US" dirty="0"/>
          </a:p>
          <a:p>
            <a:pPr lvl="1"/>
            <a:r>
              <a:rPr lang="en-US" dirty="0"/>
              <a:t>服务（Service）</a:t>
            </a:r>
            <a:endParaRPr lang="en-US" dirty="0"/>
          </a:p>
          <a:p>
            <a:pPr lvl="1"/>
            <a:r>
              <a:rPr lang="en-US" dirty="0"/>
              <a:t>广播接收器（BroadcastReceiver）</a:t>
            </a:r>
            <a:endParaRPr lang="en-US" dirty="0"/>
          </a:p>
          <a:p>
            <a:pPr lvl="1"/>
            <a:r>
              <a:rPr lang="en-US" dirty="0"/>
              <a:t>内容提供者（ContentProvider）</a:t>
            </a:r>
            <a:endParaRPr lang="en-US" dirty="0"/>
          </a:p>
          <a:p>
            <a:pPr lvl="1"/>
            <a:r>
              <a:rPr lang="en-US" dirty="0"/>
              <a:t>意图（Intent）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Android应用开发概述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Android应用开发概述</a:t>
            </a:r>
            <a:endParaRPr lang="zh-CN" altLang="en-US" dirty="0"/>
          </a:p>
          <a:p>
            <a:r>
              <a:rPr lang="zh-CN" altLang="en-US" dirty="0"/>
              <a:t>开发环境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第一个Android程序</a:t>
            </a:r>
            <a:endParaRPr lang="zh-CN" altLang="en-US" dirty="0"/>
          </a:p>
          <a:p>
            <a:r>
              <a:rPr lang="zh-CN" altLang="en-US" dirty="0"/>
              <a:t>项目延伸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内容安排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86430" y="4455795"/>
            <a:ext cx="6126480" cy="3657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p>
            <a:r>
              <a:rPr lang="zh-CN" altLang="en-US" dirty="0" err="1" smtClean="0"/>
              <a:t>开发环境的配置在教材中有详细的介绍，请大家查阅教材！</a:t>
            </a:r>
            <a:endParaRPr lang="zh-CN" altLang="en-US" dirty="0" err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2" calcmode="lin" valueType="num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JDK安装与配置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首先下载JDK，官方下载地址http://www.oracle.com/ technetwork/Java/Javase/downloads /index.html，选择自己电脑系统的对应版本即可</a:t>
            </a:r>
            <a:endParaRPr lang="zh-CN" altLang="en-US"/>
          </a:p>
          <a:p>
            <a:r>
              <a:rPr lang="zh-CN" altLang="en-US"/>
              <a:t>双击安装文件进行安装，并选择安装目录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2751</Words>
  <Application>WPS 演示</Application>
  <PresentationFormat>宽屏</PresentationFormat>
  <Paragraphs>150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Wingdings 2</vt:lpstr>
      <vt:lpstr>Times New Roman</vt:lpstr>
      <vt:lpstr>Arial Unicode MS</vt:lpstr>
      <vt:lpstr>Palatino Linotype</vt:lpstr>
      <vt:lpstr>Century Gothic</vt:lpstr>
      <vt:lpstr>Segoe Print</vt:lpstr>
      <vt:lpstr>微软雅黑</vt:lpstr>
      <vt:lpstr>Wingdings</vt:lpstr>
      <vt:lpstr>Calibri</vt:lpstr>
      <vt:lpstr>黑体</vt:lpstr>
      <vt:lpstr>Presentation on brainstorming</vt:lpstr>
      <vt:lpstr>第1章 Android平台与开发环境</vt:lpstr>
      <vt:lpstr>项目导学</vt:lpstr>
      <vt:lpstr>内容安排</vt:lpstr>
      <vt:lpstr>Android应用开发概述</vt:lpstr>
      <vt:lpstr>概述</vt:lpstr>
      <vt:lpstr>概述</vt:lpstr>
      <vt:lpstr>Android应用开发概述</vt:lpstr>
      <vt:lpstr>内容安排</vt:lpstr>
      <vt:lpstr>PowerPoint 演示文稿</vt:lpstr>
      <vt:lpstr>JDK安装与配置</vt:lpstr>
      <vt:lpstr>JDK安装与配置</vt:lpstr>
      <vt:lpstr>JDK安装与配置</vt:lpstr>
      <vt:lpstr>JDK安装与配置</vt:lpstr>
      <vt:lpstr>JDK安装与配置</vt:lpstr>
      <vt:lpstr>PowerPoint 演示文稿</vt:lpstr>
      <vt:lpstr>内容安排</vt:lpstr>
      <vt:lpstr>PowerPoint 演示文稿</vt:lpstr>
      <vt:lpstr>PowerPoint 演示文稿</vt:lpstr>
      <vt:lpstr>PowerPoint 演示文稿</vt:lpstr>
      <vt:lpstr>内容安排</vt:lpstr>
      <vt:lpstr>PowerPoint 演示文稿</vt:lpstr>
      <vt:lpstr>项目实现——天气预报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Junsheng</cp:lastModifiedBy>
  <cp:revision>6</cp:revision>
  <dcterms:created xsi:type="dcterms:W3CDTF">2016-07-09T07:05:00Z</dcterms:created>
  <dcterms:modified xsi:type="dcterms:W3CDTF">2016-09-06T01:23:56Z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KSOProductBuildVer">
    <vt:lpwstr>2052-10.1.0.5866</vt:lpwstr>
  </property>
</Properties>
</file>