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50"/>
  </p:notesMasterIdLst>
  <p:sldIdLst>
    <p:sldId id="272" r:id="rId3"/>
    <p:sldId id="280" r:id="rId4"/>
    <p:sldId id="273" r:id="rId5"/>
    <p:sldId id="321" r:id="rId6"/>
    <p:sldId id="320" r:id="rId7"/>
    <p:sldId id="322" r:id="rId8"/>
    <p:sldId id="323" r:id="rId9"/>
    <p:sldId id="324" r:id="rId10"/>
    <p:sldId id="325" r:id="rId11"/>
    <p:sldId id="326" r:id="rId12"/>
    <p:sldId id="327" r:id="rId13"/>
    <p:sldId id="328" r:id="rId14"/>
    <p:sldId id="31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50" r:id="rId36"/>
    <p:sldId id="349" r:id="rId37"/>
    <p:sldId id="351" r:id="rId38"/>
    <p:sldId id="352" r:id="rId39"/>
    <p:sldId id="353" r:id="rId40"/>
    <p:sldId id="355" r:id="rId41"/>
    <p:sldId id="354" r:id="rId42"/>
    <p:sldId id="356" r:id="rId43"/>
    <p:sldId id="357" r:id="rId44"/>
    <p:sldId id="358" r:id="rId45"/>
    <p:sldId id="359" r:id="rId46"/>
    <p:sldId id="360" r:id="rId47"/>
    <p:sldId id="361" r:id="rId48"/>
    <p:sldId id="31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5" d="100"/>
          <a:sy n="65" d="100"/>
        </p:scale>
        <p:origin x="53" y="39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9/12/2016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10" name="Straight Connector 9"/>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7881" y="6350588"/>
            <a:ext cx="2137037" cy="450580"/>
          </a:xfrm>
          <a:prstGeom prst="rect">
            <a:avLst/>
          </a:prstGeom>
        </p:spPr>
      </p:pic>
      <p:cxnSp>
        <p:nvCxnSpPr>
          <p:cNvPr id="11" name="Straight Connector 10"/>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7881" y="6350588"/>
            <a:ext cx="2137037" cy="450580"/>
          </a:xfrm>
          <a:prstGeom prst="rect">
            <a:avLst/>
          </a:prstGeom>
        </p:spPr>
      </p:pic>
      <p:cxnSp>
        <p:nvCxnSpPr>
          <p:cNvPr id="11" name="Straight Connector 10"/>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9/12/2016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pic>
        <p:nvPicPr>
          <p:cNvPr id="10"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a:stretch>
            <a:fillRect/>
          </a:stretch>
        </p:blipFill>
        <p:spPr>
          <a:xfrm>
            <a:off x="8227881" y="6350588"/>
            <a:ext cx="2137037" cy="450580"/>
          </a:xfrm>
          <a:prstGeom prst="rect">
            <a:avLst/>
          </a:prstGeom>
        </p:spPr>
      </p:pic>
      <p:cxnSp>
        <p:nvCxnSpPr>
          <p:cNvPr id="13" name="Straight Connector 12"/>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9/12/2016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pic>
        <p:nvPicPr>
          <p:cNvPr id="6"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pic>
        <p:nvPicPr>
          <p:cNvPr id="5"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98137" y="6410325"/>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stretch>
            <a:fillRect/>
          </a:stretch>
        </p:blipFill>
        <p:spPr>
          <a:xfrm>
            <a:off x="8227881" y="6350588"/>
            <a:ext cx="2137037" cy="450580"/>
          </a:xfrm>
          <a:prstGeom prst="rect">
            <a:avLst/>
          </a:prstGeom>
        </p:spPr>
      </p:pic>
      <p:cxnSp>
        <p:nvCxnSpPr>
          <p:cNvPr id="8" name="Straight Connector 7"/>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7881" y="6350588"/>
            <a:ext cx="2137037" cy="450580"/>
          </a:xfrm>
          <a:prstGeom prst="rect">
            <a:avLst/>
          </a:prstGeom>
        </p:spPr>
      </p:pic>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pic>
        <p:nvPicPr>
          <p:cNvPr id="13"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4"/>
          <a:stretch>
            <a:fillRect/>
          </a:stretch>
        </p:blipFill>
        <p:spPr>
          <a:xfrm>
            <a:off x="8227881" y="6350588"/>
            <a:ext cx="2137037" cy="450580"/>
          </a:xfrm>
          <a:prstGeom prst="rect">
            <a:avLst/>
          </a:prstGeom>
        </p:spPr>
      </p:pic>
      <p:cxnSp>
        <p:nvCxnSpPr>
          <p:cNvPr id="15" name="Straight Connector 14"/>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9/12/2016</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64988" y="3363007"/>
            <a:ext cx="10472928" cy="1752600"/>
          </a:xfrm>
        </p:spPr>
        <p:txBody>
          <a:bodyPr/>
          <a:lstStyle/>
          <a:p>
            <a:r>
              <a:rPr lang="en-US" altLang="zh-CN" dirty="0"/>
              <a:t>——《</a:t>
            </a:r>
            <a:r>
              <a:rPr lang="zh-CN" altLang="en-US" dirty="0"/>
              <a:t>基于</a:t>
            </a:r>
            <a:r>
              <a:rPr lang="en-US" altLang="zh-CN" dirty="0"/>
              <a:t>Android Studio</a:t>
            </a:r>
            <a:r>
              <a:rPr lang="zh-CN" altLang="en-US" dirty="0"/>
              <a:t>的应用程序开发教程</a:t>
            </a:r>
            <a:r>
              <a:rPr lang="en-US" altLang="zh-CN" dirty="0"/>
              <a:t>》</a:t>
            </a:r>
            <a:endParaRPr lang="en-US" dirty="0"/>
          </a:p>
        </p:txBody>
      </p:sp>
      <p:sp>
        <p:nvSpPr>
          <p:cNvPr id="4" name="Title 3"/>
          <p:cNvSpPr>
            <a:spLocks noGrp="1"/>
          </p:cNvSpPr>
          <p:nvPr>
            <p:ph type="ctrTitle"/>
          </p:nvPr>
        </p:nvSpPr>
        <p:spPr>
          <a:xfrm>
            <a:off x="711199" y="1371600"/>
            <a:ext cx="11154229" cy="1828800"/>
          </a:xfrm>
        </p:spPr>
        <p:txBody>
          <a:bodyPr>
            <a:normAutofit/>
          </a:bodyPr>
          <a:lstStyle/>
          <a:p>
            <a:r>
              <a:rPr lang="zh-CN" altLang="zh-CN" dirty="0"/>
              <a:t>第</a:t>
            </a:r>
            <a:r>
              <a:rPr lang="en-US" altLang="zh-CN" dirty="0"/>
              <a:t>2</a:t>
            </a:r>
            <a:r>
              <a:rPr lang="zh-CN" altLang="zh-CN" dirty="0"/>
              <a:t>章</a:t>
            </a:r>
            <a:r>
              <a:rPr lang="en-US" altLang="zh-CN" dirty="0"/>
              <a:t>  Android</a:t>
            </a:r>
            <a:r>
              <a:rPr lang="zh-CN" altLang="zh-CN" dirty="0"/>
              <a:t>应用程序构成分析</a:t>
            </a:r>
            <a:endParaRPr lang="en-US" dirty="0"/>
          </a:p>
        </p:txBody>
      </p:sp>
      <p:pic>
        <p:nvPicPr>
          <p:cNvPr id="2" name="Picture 1"/>
          <p:cNvPicPr>
            <a:picLocks noChangeAspect="1"/>
          </p:cNvPicPr>
          <p:nvPr/>
        </p:nvPicPr>
        <p:blipFill>
          <a:blip r:embed="rId3"/>
          <a:stretch>
            <a:fillRect/>
          </a:stretch>
        </p:blipFill>
        <p:spPr>
          <a:xfrm>
            <a:off x="0" y="6240026"/>
            <a:ext cx="12192001" cy="617974"/>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2.1 </a:t>
            </a:r>
            <a:r>
              <a:rPr lang="zh-CN" altLang="zh-CN" b="1" dirty="0"/>
              <a:t>目录结构分析</a:t>
            </a:r>
          </a:p>
        </p:txBody>
      </p:sp>
      <p:sp>
        <p:nvSpPr>
          <p:cNvPr id="4" name="内容占位符 3"/>
          <p:cNvSpPr>
            <a:spLocks noGrp="1"/>
          </p:cNvSpPr>
          <p:nvPr>
            <p:ph idx="1"/>
          </p:nvPr>
        </p:nvSpPr>
        <p:spPr>
          <a:xfrm>
            <a:off x="413657" y="1565366"/>
            <a:ext cx="10972800" cy="4389120"/>
          </a:xfrm>
        </p:spPr>
        <p:txBody>
          <a:bodyPr>
            <a:normAutofit/>
          </a:bodyPr>
          <a:lstStyle/>
          <a:p>
            <a:r>
              <a:rPr lang="en-US" altLang="zh-CN" b="1" dirty="0"/>
              <a:t>4. </a:t>
            </a:r>
            <a:r>
              <a:rPr lang="en-US" altLang="zh-CN" b="1" dirty="0" err="1"/>
              <a:t>Gradle</a:t>
            </a:r>
            <a:r>
              <a:rPr lang="en-US" altLang="zh-CN" b="1" dirty="0"/>
              <a:t> Scripts</a:t>
            </a:r>
            <a:endParaRPr lang="zh-CN" altLang="zh-CN" dirty="0"/>
          </a:p>
          <a:p>
            <a:pPr lvl="2"/>
            <a:endParaRPr lang="zh-CN" altLang="zh-CN" dirty="0"/>
          </a:p>
        </p:txBody>
      </p:sp>
      <p:pic>
        <p:nvPicPr>
          <p:cNvPr id="5" name="图片 4"/>
          <p:cNvPicPr/>
          <p:nvPr/>
        </p:nvPicPr>
        <p:blipFill>
          <a:blip r:embed="rId2"/>
          <a:stretch>
            <a:fillRect/>
          </a:stretch>
        </p:blipFill>
        <p:spPr>
          <a:xfrm>
            <a:off x="1698172" y="2394856"/>
            <a:ext cx="9688286" cy="3831773"/>
          </a:xfrm>
          <a:prstGeom prst="rect">
            <a:avLst/>
          </a:prstGeom>
        </p:spPr>
      </p:pic>
    </p:spTree>
    <p:extLst>
      <p:ext uri="{BB962C8B-B14F-4D97-AF65-F5344CB8AC3E}">
        <p14:creationId xmlns:p14="http://schemas.microsoft.com/office/powerpoint/2010/main" val="239757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2.1 </a:t>
            </a:r>
            <a:r>
              <a:rPr lang="zh-CN" altLang="zh-CN" b="1" dirty="0"/>
              <a:t>目录结构分析</a:t>
            </a:r>
          </a:p>
        </p:txBody>
      </p:sp>
      <p:sp>
        <p:nvSpPr>
          <p:cNvPr id="4" name="内容占位符 3"/>
          <p:cNvSpPr>
            <a:spLocks noGrp="1"/>
          </p:cNvSpPr>
          <p:nvPr>
            <p:ph idx="1"/>
          </p:nvPr>
        </p:nvSpPr>
        <p:spPr>
          <a:xfrm>
            <a:off x="0" y="1202295"/>
            <a:ext cx="11386457" cy="4389120"/>
          </a:xfrm>
        </p:spPr>
        <p:txBody>
          <a:bodyPr>
            <a:normAutofit/>
          </a:bodyPr>
          <a:lstStyle/>
          <a:p>
            <a:r>
              <a:rPr lang="en-US" altLang="zh-CN" b="1" dirty="0"/>
              <a:t>4. </a:t>
            </a:r>
            <a:r>
              <a:rPr lang="en-US" altLang="zh-CN" b="1" dirty="0" err="1"/>
              <a:t>Gradle</a:t>
            </a:r>
            <a:r>
              <a:rPr lang="en-US" altLang="zh-CN" b="1" dirty="0"/>
              <a:t> Scripts</a:t>
            </a:r>
          </a:p>
          <a:p>
            <a:pPr marL="0" indent="0">
              <a:buNone/>
            </a:pPr>
            <a:r>
              <a:rPr lang="en-US" altLang="zh-CN" b="1" dirty="0"/>
              <a:t>(1) </a:t>
            </a:r>
            <a:r>
              <a:rPr lang="en-US" altLang="zh-CN" b="1" dirty="0" err="1"/>
              <a:t>build.gradle</a:t>
            </a:r>
            <a:r>
              <a:rPr lang="en-US" altLang="zh-CN" b="1" dirty="0"/>
              <a:t> (Project: </a:t>
            </a:r>
            <a:r>
              <a:rPr lang="en-US" altLang="zh-CN" b="1" dirty="0" err="1"/>
              <a:t>MyApplication</a:t>
            </a:r>
            <a:r>
              <a:rPr lang="en-US" altLang="zh-CN" b="1" dirty="0"/>
              <a:t>)</a:t>
            </a:r>
            <a:endParaRPr lang="zh-CN" altLang="zh-CN" dirty="0"/>
          </a:p>
          <a:p>
            <a:endParaRPr lang="zh-CN" altLang="zh-CN" dirty="0"/>
          </a:p>
          <a:p>
            <a:pPr lvl="2"/>
            <a:endParaRPr lang="zh-CN" altLang="zh-CN" dirty="0"/>
          </a:p>
        </p:txBody>
      </p:sp>
      <p:sp>
        <p:nvSpPr>
          <p:cNvPr id="6" name="矩形 5"/>
          <p:cNvSpPr/>
          <p:nvPr/>
        </p:nvSpPr>
        <p:spPr>
          <a:xfrm>
            <a:off x="261256" y="2561550"/>
            <a:ext cx="11930743" cy="1569660"/>
          </a:xfrm>
          <a:prstGeom prst="rect">
            <a:avLst/>
          </a:prstGeom>
        </p:spPr>
        <p:txBody>
          <a:bodyPr wrap="square">
            <a:spAutoFit/>
          </a:bodyPr>
          <a:lstStyle/>
          <a:p>
            <a:r>
              <a:rPr lang="zh-CN" altLang="zh-CN" sz="2400" dirty="0"/>
              <a:t>这是</a:t>
            </a:r>
            <a:r>
              <a:rPr lang="en-US" altLang="zh-CN" sz="2400" dirty="0"/>
              <a:t>Android</a:t>
            </a:r>
            <a:r>
              <a:rPr lang="zh-CN" altLang="zh-CN" sz="2400" dirty="0"/>
              <a:t>项目根目录下的</a:t>
            </a:r>
            <a:r>
              <a:rPr lang="en-US" altLang="zh-CN" sz="2400" dirty="0" err="1"/>
              <a:t>build.gradle</a:t>
            </a:r>
            <a:r>
              <a:rPr lang="zh-CN" altLang="zh-CN" sz="2400" dirty="0"/>
              <a:t>，此文件名是一个约定名字，</a:t>
            </a:r>
            <a:r>
              <a:rPr lang="en-US" altLang="zh-CN" sz="2400" dirty="0" err="1"/>
              <a:t>gradle</a:t>
            </a:r>
            <a:r>
              <a:rPr lang="zh-CN" altLang="zh-CN" sz="2400" dirty="0"/>
              <a:t>将依赖它来构建项目。</a:t>
            </a:r>
            <a:endParaRPr lang="en-US" altLang="zh-CN" sz="2400" dirty="0"/>
          </a:p>
          <a:p>
            <a:r>
              <a:rPr lang="zh-CN" altLang="zh-CN" sz="2400" dirty="0"/>
              <a:t>一个项目可以包括多个工程，</a:t>
            </a:r>
            <a:r>
              <a:rPr lang="en-US" altLang="zh-CN" sz="2400" dirty="0" err="1"/>
              <a:t>gradle</a:t>
            </a:r>
            <a:r>
              <a:rPr lang="zh-CN" altLang="zh-CN" sz="2400" dirty="0"/>
              <a:t>可以构建多个工程，每个工程子目录都可以有</a:t>
            </a:r>
            <a:r>
              <a:rPr lang="en-US" altLang="zh-CN" sz="2400" dirty="0" err="1"/>
              <a:t>build.gradle</a:t>
            </a:r>
            <a:r>
              <a:rPr lang="zh-CN" altLang="zh-CN" sz="2400" dirty="0"/>
              <a:t>文件，如同</a:t>
            </a:r>
            <a:r>
              <a:rPr lang="en-US" altLang="zh-CN" sz="2400" dirty="0"/>
              <a:t>make</a:t>
            </a:r>
            <a:r>
              <a:rPr lang="zh-CN" altLang="zh-CN" sz="2400" dirty="0"/>
              <a:t>构建工具与</a:t>
            </a:r>
            <a:r>
              <a:rPr lang="en-US" altLang="zh-CN" sz="2400" dirty="0" err="1"/>
              <a:t>Makefile</a:t>
            </a:r>
            <a:r>
              <a:rPr lang="zh-CN" altLang="zh-CN" sz="2400" dirty="0"/>
              <a:t>文件的关系。</a:t>
            </a:r>
            <a:endParaRPr lang="zh-CN" altLang="en-US" sz="2400" dirty="0"/>
          </a:p>
        </p:txBody>
      </p:sp>
    </p:spTree>
    <p:extLst>
      <p:ext uri="{BB962C8B-B14F-4D97-AF65-F5344CB8AC3E}">
        <p14:creationId xmlns:p14="http://schemas.microsoft.com/office/powerpoint/2010/main" val="88486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2.1 </a:t>
            </a:r>
            <a:r>
              <a:rPr lang="zh-CN" altLang="zh-CN" b="1" dirty="0"/>
              <a:t>目录结构分析</a:t>
            </a:r>
          </a:p>
        </p:txBody>
      </p:sp>
      <p:sp>
        <p:nvSpPr>
          <p:cNvPr id="4" name="内容占位符 3"/>
          <p:cNvSpPr>
            <a:spLocks noGrp="1"/>
          </p:cNvSpPr>
          <p:nvPr>
            <p:ph idx="1"/>
          </p:nvPr>
        </p:nvSpPr>
        <p:spPr>
          <a:xfrm>
            <a:off x="413657" y="1202295"/>
            <a:ext cx="10972800" cy="4389120"/>
          </a:xfrm>
        </p:spPr>
        <p:txBody>
          <a:bodyPr>
            <a:normAutofit/>
          </a:bodyPr>
          <a:lstStyle/>
          <a:p>
            <a:r>
              <a:rPr lang="en-US" altLang="zh-CN" b="1" dirty="0"/>
              <a:t>4. </a:t>
            </a:r>
            <a:r>
              <a:rPr lang="en-US" altLang="zh-CN" b="1" dirty="0" err="1"/>
              <a:t>Gradle</a:t>
            </a:r>
            <a:r>
              <a:rPr lang="en-US" altLang="zh-CN" b="1" dirty="0"/>
              <a:t> Scripts</a:t>
            </a:r>
          </a:p>
          <a:p>
            <a:pPr marL="0" indent="0">
              <a:buNone/>
            </a:pPr>
            <a:r>
              <a:rPr lang="en-US" altLang="zh-CN" b="1" dirty="0"/>
              <a:t>(2) </a:t>
            </a:r>
            <a:r>
              <a:rPr lang="en-US" altLang="zh-CN" b="1" dirty="0" err="1"/>
              <a:t>build.gradle</a:t>
            </a:r>
            <a:r>
              <a:rPr lang="en-US" altLang="zh-CN" b="1" dirty="0"/>
              <a:t>(</a:t>
            </a:r>
            <a:r>
              <a:rPr lang="en-US" altLang="zh-CN" b="1" dirty="0" err="1"/>
              <a:t>Module:app</a:t>
            </a:r>
            <a:r>
              <a:rPr lang="en-US" altLang="zh-CN" b="1" dirty="0"/>
              <a:t>)</a:t>
            </a:r>
            <a:endParaRPr lang="zh-CN" altLang="zh-CN" dirty="0"/>
          </a:p>
          <a:p>
            <a:pPr marL="0" indent="0">
              <a:buNone/>
            </a:pPr>
            <a:endParaRPr lang="zh-CN" altLang="zh-CN" dirty="0"/>
          </a:p>
          <a:p>
            <a:pPr lvl="2"/>
            <a:endParaRPr lang="zh-CN" altLang="zh-CN" sz="2400" dirty="0"/>
          </a:p>
        </p:txBody>
      </p:sp>
      <p:sp>
        <p:nvSpPr>
          <p:cNvPr id="6" name="矩形 5"/>
          <p:cNvSpPr/>
          <p:nvPr/>
        </p:nvSpPr>
        <p:spPr>
          <a:xfrm>
            <a:off x="261257" y="2182115"/>
            <a:ext cx="11930743" cy="830997"/>
          </a:xfrm>
          <a:prstGeom prst="rect">
            <a:avLst/>
          </a:prstGeom>
        </p:spPr>
        <p:txBody>
          <a:bodyPr wrap="square">
            <a:spAutoFit/>
          </a:bodyPr>
          <a:lstStyle/>
          <a:p>
            <a:r>
              <a:rPr lang="zh-CN" altLang="zh-CN" sz="2400" dirty="0"/>
              <a:t>该文件位于</a:t>
            </a:r>
            <a:r>
              <a:rPr lang="en-US" altLang="zh-CN" sz="2400" dirty="0"/>
              <a:t>Android</a:t>
            </a:r>
            <a:r>
              <a:rPr lang="zh-CN" altLang="zh-CN" sz="2400" dirty="0"/>
              <a:t>项目根目录下，</a:t>
            </a:r>
            <a:r>
              <a:rPr lang="en-US" altLang="zh-CN" sz="2400" dirty="0"/>
              <a:t>app</a:t>
            </a:r>
            <a:r>
              <a:rPr lang="zh-CN" altLang="zh-CN" sz="2400" dirty="0"/>
              <a:t>是一个</a:t>
            </a:r>
            <a:r>
              <a:rPr lang="en-US" altLang="zh-CN" sz="2400" dirty="0" err="1"/>
              <a:t>gradle</a:t>
            </a:r>
            <a:r>
              <a:rPr lang="zh-CN" altLang="zh-CN" sz="2400" dirty="0"/>
              <a:t>工程，该文件用来描述如何构建</a:t>
            </a:r>
            <a:r>
              <a:rPr lang="en-US" altLang="zh-CN" sz="2400" dirty="0"/>
              <a:t>app</a:t>
            </a:r>
            <a:r>
              <a:rPr lang="zh-CN" altLang="zh-CN" sz="2400" dirty="0"/>
              <a:t>工程。</a:t>
            </a:r>
            <a:r>
              <a:rPr lang="en-US" altLang="zh-CN" sz="2400" dirty="0" err="1"/>
              <a:t>gradle</a:t>
            </a:r>
            <a:r>
              <a:rPr lang="zh-CN" altLang="zh-CN" sz="2400" dirty="0"/>
              <a:t>可以支持构建多个工程，并设置工程之间的依赖关系。</a:t>
            </a:r>
          </a:p>
        </p:txBody>
      </p:sp>
      <p:sp>
        <p:nvSpPr>
          <p:cNvPr id="5" name="矩形 4"/>
          <p:cNvSpPr/>
          <p:nvPr/>
        </p:nvSpPr>
        <p:spPr>
          <a:xfrm>
            <a:off x="261257" y="3752166"/>
            <a:ext cx="11930743" cy="1397306"/>
          </a:xfrm>
          <a:prstGeom prst="rect">
            <a:avLst/>
          </a:prstGeom>
        </p:spPr>
        <p:txBody>
          <a:bodyPr wrap="square">
            <a:spAutoFit/>
          </a:bodyPr>
          <a:lstStyle/>
          <a:p>
            <a:pPr>
              <a:spcBef>
                <a:spcPct val="20000"/>
              </a:spcBef>
              <a:buClr>
                <a:schemeClr val="accent3"/>
              </a:buClr>
              <a:buSzPct val="95000"/>
            </a:pPr>
            <a:r>
              <a:rPr lang="en-US" altLang="zh-CN" sz="2600" b="1" dirty="0"/>
              <a:t>(3) </a:t>
            </a:r>
            <a:r>
              <a:rPr lang="en-US" altLang="zh-CN" sz="2600" b="1" dirty="0" err="1"/>
              <a:t>settings.gradle</a:t>
            </a:r>
            <a:r>
              <a:rPr lang="zh-CN" altLang="zh-CN" sz="2600" b="1" dirty="0"/>
              <a:t>文件</a:t>
            </a:r>
            <a:endParaRPr lang="en-US" altLang="zh-CN" sz="2600" b="1" dirty="0"/>
          </a:p>
          <a:p>
            <a:pPr>
              <a:spcBef>
                <a:spcPct val="20000"/>
              </a:spcBef>
              <a:buClr>
                <a:schemeClr val="accent3"/>
              </a:buClr>
              <a:buSzPct val="95000"/>
            </a:pPr>
            <a:endParaRPr lang="zh-CN" altLang="zh-CN" sz="900" b="1" dirty="0"/>
          </a:p>
          <a:p>
            <a:r>
              <a:rPr lang="zh-CN" altLang="zh-CN" sz="2400" dirty="0"/>
              <a:t>这个文件也是</a:t>
            </a:r>
            <a:r>
              <a:rPr lang="en-US" altLang="zh-CN" sz="2400" dirty="0" err="1"/>
              <a:t>gradle</a:t>
            </a:r>
            <a:r>
              <a:rPr lang="zh-CN" altLang="zh-CN" sz="2400" dirty="0"/>
              <a:t>约定命名的，默认只有一行代码</a:t>
            </a:r>
            <a:r>
              <a:rPr lang="en-US" altLang="zh-CN" sz="2400" dirty="0"/>
              <a:t>include ':app'</a:t>
            </a:r>
            <a:r>
              <a:rPr lang="zh-CN" altLang="zh-CN" sz="2400" dirty="0"/>
              <a:t>，表示当前工程只有一个模块，</a:t>
            </a:r>
            <a:r>
              <a:rPr lang="en-US" altLang="zh-CN" sz="2400" dirty="0"/>
              <a:t>app</a:t>
            </a:r>
            <a:r>
              <a:rPr lang="zh-CN" altLang="zh-CN" sz="2400" dirty="0"/>
              <a:t>是目录名，同时也作为工程名。当有多个工程的时候，可以在此添加。</a:t>
            </a:r>
          </a:p>
        </p:txBody>
      </p:sp>
    </p:spTree>
    <p:extLst>
      <p:ext uri="{BB962C8B-B14F-4D97-AF65-F5344CB8AC3E}">
        <p14:creationId xmlns:p14="http://schemas.microsoft.com/office/powerpoint/2010/main" val="18609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11212286" cy="4800600"/>
          </a:xfrm>
        </p:spPr>
        <p:txBody>
          <a:bodyPr/>
          <a:lstStyle/>
          <a:p>
            <a:r>
              <a:rPr lang="en-US" altLang="zh-CN" sz="2800" b="1" dirty="0"/>
              <a:t>2.2.1 </a:t>
            </a:r>
            <a:r>
              <a:rPr lang="zh-CN" altLang="zh-CN" sz="2800" b="1" dirty="0"/>
              <a:t>资源文件</a:t>
            </a:r>
            <a:endParaRPr lang="en-US" altLang="zh-CN" sz="2800" b="1" dirty="0"/>
          </a:p>
          <a:p>
            <a:pPr lvl="1"/>
            <a:r>
              <a:rPr lang="en-US" altLang="zh-CN" b="1" dirty="0"/>
              <a:t>1.</a:t>
            </a:r>
            <a:r>
              <a:rPr lang="zh-CN" altLang="zh-CN" b="1" dirty="0"/>
              <a:t>资源描述文件（</a:t>
            </a:r>
            <a:r>
              <a:rPr lang="en-US" altLang="zh-CN" b="1" dirty="0"/>
              <a:t>values</a:t>
            </a:r>
            <a:r>
              <a:rPr lang="zh-CN" altLang="zh-CN" b="1" dirty="0"/>
              <a:t>目录中文件）</a:t>
            </a:r>
            <a:endParaRPr lang="en-US" altLang="zh-CN" b="1" dirty="0"/>
          </a:p>
          <a:p>
            <a:pPr lvl="2"/>
            <a:r>
              <a:rPr lang="en-US" altLang="zh-CN" sz="2800" b="1" dirty="0"/>
              <a:t>colors.xml</a:t>
            </a:r>
            <a:r>
              <a:rPr lang="zh-CN" altLang="en-US" sz="2800" b="1" dirty="0"/>
              <a:t>：</a:t>
            </a:r>
            <a:r>
              <a:rPr lang="zh-CN" altLang="zh-CN" sz="2800" dirty="0"/>
              <a:t>该文件用于定义颜色常量</a:t>
            </a:r>
            <a:endParaRPr lang="zh-CN" altLang="zh-CN" dirty="0"/>
          </a:p>
          <a:p>
            <a:endParaRPr lang="zh-CN" altLang="zh-CN" sz="2800" b="1" dirty="0"/>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993057649"/>
              </p:ext>
            </p:extLst>
          </p:nvPr>
        </p:nvGraphicFramePr>
        <p:xfrm>
          <a:off x="740590" y="2822507"/>
          <a:ext cx="8882381" cy="1828800"/>
        </p:xfrm>
        <a:graphic>
          <a:graphicData uri="http://schemas.openxmlformats.org/drawingml/2006/table">
            <a:tbl>
              <a:tblPr firstRow="1" firstCol="1" bandRow="1">
                <a:tableStyleId>{5C22544A-7EE6-4342-B048-85BDC9FD1C3A}</a:tableStyleId>
              </a:tblPr>
              <a:tblGrid>
                <a:gridCol w="8882381">
                  <a:extLst>
                    <a:ext uri="{9D8B030D-6E8A-4147-A177-3AD203B41FA5}">
                      <a16:colId xmlns:a16="http://schemas.microsoft.com/office/drawing/2014/main" val="20000"/>
                    </a:ext>
                  </a:extLst>
                </a:gridCol>
              </a:tblGrid>
              <a:tr h="0">
                <a:tc>
                  <a:txBody>
                    <a:bodyPr/>
                    <a:lstStyle/>
                    <a:p>
                      <a:pPr indent="266700" algn="l">
                        <a:spcAft>
                          <a:spcPts val="0"/>
                        </a:spcAft>
                      </a:pPr>
                      <a:r>
                        <a:rPr lang="en-US" sz="2000" kern="100" dirty="0">
                          <a:effectLst/>
                        </a:rPr>
                        <a:t>&lt;?xml version="1.0" encoding="utf-8"?&gt;</a:t>
                      </a:r>
                      <a:endParaRPr lang="zh-CN" sz="2000" kern="100" dirty="0">
                        <a:effectLst/>
                      </a:endParaRPr>
                    </a:p>
                    <a:p>
                      <a:pPr indent="266700" algn="l">
                        <a:spcAft>
                          <a:spcPts val="0"/>
                        </a:spcAft>
                      </a:pPr>
                      <a:r>
                        <a:rPr lang="en-US" sz="2000" kern="100" dirty="0">
                          <a:effectLst/>
                        </a:rPr>
                        <a:t>&lt;resources&gt;</a:t>
                      </a:r>
                      <a:endParaRPr lang="zh-CN" sz="2000" kern="100" dirty="0">
                        <a:effectLst/>
                      </a:endParaRPr>
                    </a:p>
                    <a:p>
                      <a:pPr indent="266700" algn="l">
                        <a:spcAft>
                          <a:spcPts val="0"/>
                        </a:spcAft>
                      </a:pPr>
                      <a:r>
                        <a:rPr lang="en-US" sz="2000" kern="100" dirty="0">
                          <a:effectLst/>
                        </a:rPr>
                        <a:t>    &lt;color name="</a:t>
                      </a:r>
                      <a:r>
                        <a:rPr lang="en-US" sz="2000" kern="100" dirty="0" err="1">
                          <a:effectLst/>
                        </a:rPr>
                        <a:t>colorPrimary</a:t>
                      </a:r>
                      <a:r>
                        <a:rPr lang="en-US" sz="2000" kern="100" dirty="0">
                          <a:effectLst/>
                        </a:rPr>
                        <a:t>"&gt;#3F51B5&lt;/color&gt;</a:t>
                      </a:r>
                      <a:endParaRPr lang="zh-CN" sz="2000" kern="100" dirty="0">
                        <a:effectLst/>
                      </a:endParaRPr>
                    </a:p>
                    <a:p>
                      <a:pPr indent="266700" algn="l">
                        <a:spcAft>
                          <a:spcPts val="0"/>
                        </a:spcAft>
                      </a:pPr>
                      <a:r>
                        <a:rPr lang="en-US" sz="2000" kern="100" dirty="0">
                          <a:effectLst/>
                        </a:rPr>
                        <a:t>    &lt;color name="</a:t>
                      </a:r>
                      <a:r>
                        <a:rPr lang="en-US" sz="2000" kern="100" dirty="0" err="1">
                          <a:effectLst/>
                        </a:rPr>
                        <a:t>colorPrimaryDark</a:t>
                      </a:r>
                      <a:r>
                        <a:rPr lang="en-US" sz="2000" kern="100" dirty="0">
                          <a:effectLst/>
                        </a:rPr>
                        <a:t>"&gt;#303F9F&lt;/color&gt;</a:t>
                      </a:r>
                      <a:endParaRPr lang="zh-CN" sz="2000" kern="100" dirty="0">
                        <a:effectLst/>
                      </a:endParaRPr>
                    </a:p>
                    <a:p>
                      <a:pPr indent="266700" algn="l">
                        <a:spcAft>
                          <a:spcPts val="0"/>
                        </a:spcAft>
                      </a:pPr>
                      <a:r>
                        <a:rPr lang="en-US" sz="2000" kern="100" dirty="0">
                          <a:effectLst/>
                        </a:rPr>
                        <a:t>    &lt;color name="</a:t>
                      </a:r>
                      <a:r>
                        <a:rPr lang="en-US" sz="2000" kern="100" dirty="0" err="1">
                          <a:effectLst/>
                        </a:rPr>
                        <a:t>colorAccent</a:t>
                      </a:r>
                      <a:r>
                        <a:rPr lang="en-US" sz="2000" kern="100" dirty="0">
                          <a:effectLst/>
                        </a:rPr>
                        <a:t>"&gt;#FF4081&lt;/color&gt;</a:t>
                      </a:r>
                      <a:endParaRPr lang="zh-CN" sz="2000" kern="100" dirty="0">
                        <a:effectLst/>
                      </a:endParaRPr>
                    </a:p>
                    <a:p>
                      <a:pPr indent="266700" algn="l">
                        <a:spcAft>
                          <a:spcPts val="0"/>
                        </a:spcAft>
                      </a:pPr>
                      <a:r>
                        <a:rPr lang="en-US" sz="2000" kern="100" dirty="0">
                          <a:effectLst/>
                        </a:rPr>
                        <a:t>&lt;/resources&gt;</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
        <p:nvSpPr>
          <p:cNvPr id="6" name="矩形 5"/>
          <p:cNvSpPr/>
          <p:nvPr/>
        </p:nvSpPr>
        <p:spPr>
          <a:xfrm>
            <a:off x="1" y="4644722"/>
            <a:ext cx="12191999" cy="1631216"/>
          </a:xfrm>
          <a:prstGeom prst="rect">
            <a:avLst/>
          </a:prstGeom>
        </p:spPr>
        <p:txBody>
          <a:bodyPr wrap="square">
            <a:spAutoFit/>
          </a:bodyPr>
          <a:lstStyle/>
          <a:p>
            <a:r>
              <a:rPr lang="en-US" altLang="zh-CN" sz="2000" dirty="0"/>
              <a:t>&lt;color&gt;</a:t>
            </a:r>
            <a:r>
              <a:rPr lang="zh-CN" altLang="zh-CN" sz="2000" dirty="0"/>
              <a:t>：定义颜色资源的标签。</a:t>
            </a:r>
          </a:p>
          <a:p>
            <a:r>
              <a:rPr lang="en-US" altLang="zh-CN" sz="2000" dirty="0"/>
              <a:t>&lt;color name="</a:t>
            </a:r>
            <a:r>
              <a:rPr lang="en-US" altLang="zh-CN" sz="2000" dirty="0" err="1"/>
              <a:t>colorPrimary</a:t>
            </a:r>
            <a:r>
              <a:rPr lang="en-US" altLang="zh-CN" sz="2000" dirty="0"/>
              <a:t>"&gt;#3F51B5&lt;/color&gt;</a:t>
            </a:r>
            <a:r>
              <a:rPr lang="zh-CN" altLang="zh-CN" sz="2000" dirty="0"/>
              <a:t>：定义颜色常量，颜色资源名称为“</a:t>
            </a:r>
            <a:r>
              <a:rPr lang="en-US" altLang="zh-CN" sz="2000" dirty="0" err="1"/>
              <a:t>colorPrimary</a:t>
            </a:r>
            <a:r>
              <a:rPr lang="zh-CN" altLang="zh-CN" sz="2000" dirty="0"/>
              <a:t>”，颜色值为</a:t>
            </a:r>
            <a:r>
              <a:rPr lang="en-US" altLang="zh-CN" sz="2000" dirty="0"/>
              <a:t>3F51B5</a:t>
            </a:r>
            <a:r>
              <a:rPr lang="zh-CN" altLang="zh-CN" sz="2000" dirty="0"/>
              <a:t>。</a:t>
            </a:r>
          </a:p>
          <a:p>
            <a:r>
              <a:rPr lang="zh-CN" altLang="zh-CN" sz="2000" dirty="0"/>
              <a:t>颜色值可以有</a:t>
            </a:r>
            <a:r>
              <a:rPr lang="en-US" altLang="zh-CN" sz="2000" dirty="0"/>
              <a:t>RGB</a:t>
            </a:r>
            <a:r>
              <a:rPr lang="zh-CN" altLang="zh-CN" sz="2000" dirty="0"/>
              <a:t>、</a:t>
            </a:r>
            <a:r>
              <a:rPr lang="en-US" altLang="zh-CN" sz="2000" dirty="0"/>
              <a:t>RRGGBB</a:t>
            </a:r>
            <a:r>
              <a:rPr lang="zh-CN" altLang="zh-CN" sz="2000" dirty="0"/>
              <a:t>，</a:t>
            </a:r>
            <a:r>
              <a:rPr lang="en-US" altLang="zh-CN" sz="2000" dirty="0"/>
              <a:t>ARGB</a:t>
            </a:r>
            <a:r>
              <a:rPr lang="zh-CN" altLang="zh-CN" sz="2000" dirty="0"/>
              <a:t>和</a:t>
            </a:r>
            <a:r>
              <a:rPr lang="en-US" altLang="zh-CN" sz="2000" dirty="0"/>
              <a:t>AARRGGBB</a:t>
            </a:r>
            <a:r>
              <a:rPr lang="zh-CN" altLang="zh-CN" sz="2000" dirty="0"/>
              <a:t>四种数据形式。每一种数据形式都为十六进制，必须以“</a:t>
            </a:r>
            <a:r>
              <a:rPr lang="en-US" altLang="zh-CN" sz="2000" dirty="0"/>
              <a:t>#</a:t>
            </a:r>
            <a:r>
              <a:rPr lang="zh-CN" altLang="zh-CN" sz="2000" dirty="0"/>
              <a:t>”开头。其中，</a:t>
            </a:r>
            <a:r>
              <a:rPr lang="en-US" altLang="zh-CN" sz="2000" dirty="0"/>
              <a:t>R</a:t>
            </a:r>
            <a:r>
              <a:rPr lang="zh-CN" altLang="zh-CN" sz="2000" dirty="0"/>
              <a:t>代表红色值，</a:t>
            </a:r>
            <a:r>
              <a:rPr lang="en-US" altLang="zh-CN" sz="2000" dirty="0"/>
              <a:t>G</a:t>
            </a:r>
            <a:r>
              <a:rPr lang="zh-CN" altLang="zh-CN" sz="2000" dirty="0"/>
              <a:t>代表绿色值，</a:t>
            </a:r>
            <a:r>
              <a:rPr lang="en-US" altLang="zh-CN" sz="2000" dirty="0"/>
              <a:t>B</a:t>
            </a:r>
            <a:r>
              <a:rPr lang="zh-CN" altLang="zh-CN" sz="2000" dirty="0"/>
              <a:t>代表蓝色值，</a:t>
            </a:r>
            <a:r>
              <a:rPr lang="en-US" altLang="zh-CN" sz="2000" dirty="0"/>
              <a:t>A</a:t>
            </a:r>
            <a:r>
              <a:rPr lang="zh-CN" altLang="zh-CN" sz="2000" dirty="0"/>
              <a:t>代表透明度。</a:t>
            </a:r>
          </a:p>
        </p:txBody>
      </p:sp>
    </p:spTree>
    <p:extLst>
      <p:ext uri="{BB962C8B-B14F-4D97-AF65-F5344CB8AC3E}">
        <p14:creationId xmlns:p14="http://schemas.microsoft.com/office/powerpoint/2010/main" val="404600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11212286" cy="4800600"/>
          </a:xfrm>
        </p:spPr>
        <p:txBody>
          <a:bodyPr/>
          <a:lstStyle/>
          <a:p>
            <a:r>
              <a:rPr lang="en-US" altLang="zh-CN" sz="2800" b="1" dirty="0"/>
              <a:t>2.2.1 </a:t>
            </a:r>
            <a:r>
              <a:rPr lang="zh-CN" altLang="zh-CN" sz="2800" b="1" dirty="0"/>
              <a:t>资源文件</a:t>
            </a:r>
            <a:endParaRPr lang="en-US" altLang="zh-CN" sz="2800" b="1" dirty="0"/>
          </a:p>
          <a:p>
            <a:pPr lvl="1"/>
            <a:r>
              <a:rPr lang="en-US" altLang="zh-CN" b="1" dirty="0"/>
              <a:t>1.</a:t>
            </a:r>
            <a:r>
              <a:rPr lang="zh-CN" altLang="zh-CN" b="1" dirty="0"/>
              <a:t>资源描述文件（</a:t>
            </a:r>
            <a:r>
              <a:rPr lang="en-US" altLang="zh-CN" b="1" dirty="0"/>
              <a:t>values</a:t>
            </a:r>
            <a:r>
              <a:rPr lang="zh-CN" altLang="zh-CN" b="1" dirty="0"/>
              <a:t>目录中文件）</a:t>
            </a:r>
            <a:endParaRPr lang="en-US" altLang="zh-CN" b="1" dirty="0"/>
          </a:p>
          <a:p>
            <a:pPr lvl="2"/>
            <a:r>
              <a:rPr lang="en-US" altLang="zh-CN" sz="2800" b="1" dirty="0"/>
              <a:t>dimens.xml</a:t>
            </a:r>
            <a:r>
              <a:rPr lang="zh-CN" altLang="en-US" sz="2800" b="1" dirty="0"/>
              <a:t>：</a:t>
            </a:r>
            <a:r>
              <a:rPr lang="zh-CN" altLang="zh-CN" sz="2800" dirty="0"/>
              <a:t>该文件用于定义布局常量。</a:t>
            </a:r>
            <a:endParaRPr lang="zh-CN" altLang="zh-CN" sz="2800" b="1" dirty="0"/>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629004308"/>
              </p:ext>
            </p:extLst>
          </p:nvPr>
        </p:nvGraphicFramePr>
        <p:xfrm>
          <a:off x="740590" y="2822507"/>
          <a:ext cx="8882381" cy="1524000"/>
        </p:xfrm>
        <a:graphic>
          <a:graphicData uri="http://schemas.openxmlformats.org/drawingml/2006/table">
            <a:tbl>
              <a:tblPr firstRow="1" firstCol="1" bandRow="1">
                <a:tableStyleId>{5C22544A-7EE6-4342-B048-85BDC9FD1C3A}</a:tableStyleId>
              </a:tblPr>
              <a:tblGrid>
                <a:gridCol w="8882381">
                  <a:extLst>
                    <a:ext uri="{9D8B030D-6E8A-4147-A177-3AD203B41FA5}">
                      <a16:colId xmlns:a16="http://schemas.microsoft.com/office/drawing/2014/main" val="20000"/>
                    </a:ext>
                  </a:extLst>
                </a:gridCol>
              </a:tblGrid>
              <a:tr h="0">
                <a:tc>
                  <a:txBody>
                    <a:bodyPr/>
                    <a:lstStyle/>
                    <a:p>
                      <a:r>
                        <a:rPr kumimoji="0" lang="en-US" altLang="zh-CN" sz="2000" b="1" kern="1200" dirty="0">
                          <a:solidFill>
                            <a:schemeClr val="lt1"/>
                          </a:solidFill>
                          <a:effectLst/>
                          <a:latin typeface="+mn-lt"/>
                          <a:ea typeface="+mn-ea"/>
                          <a:cs typeface="+mn-cs"/>
                        </a:rPr>
                        <a:t>&lt;resources&gt;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    &lt;!-- Default screen margins, per the Android Design guidelines. --&gt;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    &lt;</a:t>
                      </a:r>
                      <a:r>
                        <a:rPr kumimoji="0" lang="en-US" altLang="zh-CN" sz="2000" b="1" kern="1200" dirty="0" err="1">
                          <a:solidFill>
                            <a:schemeClr val="lt1"/>
                          </a:solidFill>
                          <a:effectLst/>
                          <a:latin typeface="+mn-lt"/>
                          <a:ea typeface="+mn-ea"/>
                          <a:cs typeface="+mn-cs"/>
                        </a:rPr>
                        <a:t>dimen</a:t>
                      </a:r>
                      <a:r>
                        <a:rPr kumimoji="0" lang="en-US" altLang="zh-CN" sz="2000" b="1" kern="1200" dirty="0">
                          <a:solidFill>
                            <a:schemeClr val="lt1"/>
                          </a:solidFill>
                          <a:effectLst/>
                          <a:latin typeface="+mn-lt"/>
                          <a:ea typeface="+mn-ea"/>
                          <a:cs typeface="+mn-cs"/>
                        </a:rPr>
                        <a:t> name="</a:t>
                      </a:r>
                      <a:r>
                        <a:rPr kumimoji="0" lang="en-US" altLang="zh-CN" sz="2000" b="1" kern="1200" dirty="0" err="1">
                          <a:solidFill>
                            <a:schemeClr val="lt1"/>
                          </a:solidFill>
                          <a:effectLst/>
                          <a:latin typeface="+mn-lt"/>
                          <a:ea typeface="+mn-ea"/>
                          <a:cs typeface="+mn-cs"/>
                        </a:rPr>
                        <a:t>activity_horizontal_margin</a:t>
                      </a:r>
                      <a:r>
                        <a:rPr kumimoji="0" lang="en-US" altLang="zh-CN" sz="2000" b="1" kern="1200" dirty="0">
                          <a:solidFill>
                            <a:schemeClr val="lt1"/>
                          </a:solidFill>
                          <a:effectLst/>
                          <a:latin typeface="+mn-lt"/>
                          <a:ea typeface="+mn-ea"/>
                          <a:cs typeface="+mn-cs"/>
                        </a:rPr>
                        <a:t>"&gt;16dp&lt;/</a:t>
                      </a:r>
                      <a:r>
                        <a:rPr kumimoji="0" lang="en-US" altLang="zh-CN" sz="2000" b="1" kern="1200" dirty="0" err="1">
                          <a:solidFill>
                            <a:schemeClr val="lt1"/>
                          </a:solidFill>
                          <a:effectLst/>
                          <a:latin typeface="+mn-lt"/>
                          <a:ea typeface="+mn-ea"/>
                          <a:cs typeface="+mn-cs"/>
                        </a:rPr>
                        <a:t>dimen</a:t>
                      </a:r>
                      <a:r>
                        <a:rPr kumimoji="0" lang="en-US" altLang="zh-CN" sz="2000" b="1" kern="1200" dirty="0">
                          <a:solidFill>
                            <a:schemeClr val="lt1"/>
                          </a:solidFill>
                          <a:effectLst/>
                          <a:latin typeface="+mn-lt"/>
                          <a:ea typeface="+mn-ea"/>
                          <a:cs typeface="+mn-cs"/>
                        </a:rPr>
                        <a:t>&gt;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    &lt;</a:t>
                      </a:r>
                      <a:r>
                        <a:rPr kumimoji="0" lang="en-US" altLang="zh-CN" sz="2000" b="1" kern="1200" dirty="0" err="1">
                          <a:solidFill>
                            <a:schemeClr val="lt1"/>
                          </a:solidFill>
                          <a:effectLst/>
                          <a:latin typeface="+mn-lt"/>
                          <a:ea typeface="+mn-ea"/>
                          <a:cs typeface="+mn-cs"/>
                        </a:rPr>
                        <a:t>dimen</a:t>
                      </a:r>
                      <a:r>
                        <a:rPr kumimoji="0" lang="en-US" altLang="zh-CN" sz="2000" b="1" kern="1200" dirty="0">
                          <a:solidFill>
                            <a:schemeClr val="lt1"/>
                          </a:solidFill>
                          <a:effectLst/>
                          <a:latin typeface="+mn-lt"/>
                          <a:ea typeface="+mn-ea"/>
                          <a:cs typeface="+mn-cs"/>
                        </a:rPr>
                        <a:t> name="</a:t>
                      </a:r>
                      <a:r>
                        <a:rPr kumimoji="0" lang="en-US" altLang="zh-CN" sz="2000" b="1" kern="1200" dirty="0" err="1">
                          <a:solidFill>
                            <a:schemeClr val="lt1"/>
                          </a:solidFill>
                          <a:effectLst/>
                          <a:latin typeface="+mn-lt"/>
                          <a:ea typeface="+mn-ea"/>
                          <a:cs typeface="+mn-cs"/>
                        </a:rPr>
                        <a:t>activity_vertical_margin</a:t>
                      </a:r>
                      <a:r>
                        <a:rPr kumimoji="0" lang="en-US" altLang="zh-CN" sz="2000" b="1" kern="1200" dirty="0">
                          <a:solidFill>
                            <a:schemeClr val="lt1"/>
                          </a:solidFill>
                          <a:effectLst/>
                          <a:latin typeface="+mn-lt"/>
                          <a:ea typeface="+mn-ea"/>
                          <a:cs typeface="+mn-cs"/>
                        </a:rPr>
                        <a:t>"&gt;16dp&lt;/</a:t>
                      </a:r>
                      <a:r>
                        <a:rPr kumimoji="0" lang="en-US" altLang="zh-CN" sz="2000" b="1" kern="1200" dirty="0" err="1">
                          <a:solidFill>
                            <a:schemeClr val="lt1"/>
                          </a:solidFill>
                          <a:effectLst/>
                          <a:latin typeface="+mn-lt"/>
                          <a:ea typeface="+mn-ea"/>
                          <a:cs typeface="+mn-cs"/>
                        </a:rPr>
                        <a:t>dimen</a:t>
                      </a:r>
                      <a:r>
                        <a:rPr kumimoji="0" lang="en-US" altLang="zh-CN" sz="2000" b="1" kern="1200" dirty="0">
                          <a:solidFill>
                            <a:schemeClr val="lt1"/>
                          </a:solidFill>
                          <a:effectLst/>
                          <a:latin typeface="+mn-lt"/>
                          <a:ea typeface="+mn-ea"/>
                          <a:cs typeface="+mn-cs"/>
                        </a:rPr>
                        <a:t>&gt;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&lt;/resources&gt;</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
        <p:nvSpPr>
          <p:cNvPr id="6" name="矩形 5"/>
          <p:cNvSpPr/>
          <p:nvPr/>
        </p:nvSpPr>
        <p:spPr>
          <a:xfrm>
            <a:off x="1" y="4470551"/>
            <a:ext cx="12191999" cy="1938992"/>
          </a:xfrm>
          <a:prstGeom prst="rect">
            <a:avLst/>
          </a:prstGeom>
        </p:spPr>
        <p:txBody>
          <a:bodyPr wrap="square">
            <a:spAutoFit/>
          </a:bodyPr>
          <a:lstStyle/>
          <a:p>
            <a:r>
              <a:rPr lang="en-US" altLang="zh-CN" sz="2000" dirty="0"/>
              <a:t>&lt;</a:t>
            </a:r>
            <a:r>
              <a:rPr lang="en-US" altLang="zh-CN" sz="2000" dirty="0" err="1"/>
              <a:t>dimen</a:t>
            </a:r>
            <a:r>
              <a:rPr lang="en-US" altLang="zh-CN" sz="2000" dirty="0"/>
              <a:t>&gt;</a:t>
            </a:r>
            <a:r>
              <a:rPr lang="zh-CN" altLang="zh-CN" sz="2000" dirty="0"/>
              <a:t>：定义尺寸资源的标签。</a:t>
            </a:r>
          </a:p>
          <a:p>
            <a:r>
              <a:rPr lang="en-US" altLang="zh-CN" sz="2000" dirty="0"/>
              <a:t>&lt;</a:t>
            </a:r>
            <a:r>
              <a:rPr lang="en-US" altLang="zh-CN" sz="2000" dirty="0" err="1"/>
              <a:t>dimen</a:t>
            </a:r>
            <a:r>
              <a:rPr lang="en-US" altLang="zh-CN" sz="2000" dirty="0"/>
              <a:t> name="</a:t>
            </a:r>
            <a:r>
              <a:rPr lang="en-US" altLang="zh-CN" sz="2000" dirty="0" err="1"/>
              <a:t>activity_horizontal_margin</a:t>
            </a:r>
            <a:r>
              <a:rPr lang="en-US" altLang="zh-CN" sz="2000" dirty="0"/>
              <a:t>"&gt;16dp&lt;/</a:t>
            </a:r>
            <a:r>
              <a:rPr lang="en-US" altLang="zh-CN" sz="2000" dirty="0" err="1"/>
              <a:t>dimen</a:t>
            </a:r>
            <a:r>
              <a:rPr lang="en-US" altLang="zh-CN" sz="2000" dirty="0"/>
              <a:t>&gt;</a:t>
            </a:r>
            <a:r>
              <a:rPr lang="zh-CN" altLang="zh-CN" sz="2000" dirty="0"/>
              <a:t>：尺寸资源名称为“</a:t>
            </a:r>
            <a:r>
              <a:rPr lang="en-US" altLang="zh-CN" sz="2000" dirty="0" err="1"/>
              <a:t>activity_horizontal_margin</a:t>
            </a:r>
            <a:r>
              <a:rPr lang="zh-CN" altLang="zh-CN" sz="2000" dirty="0"/>
              <a:t>”，值为</a:t>
            </a:r>
            <a:r>
              <a:rPr lang="en-US" altLang="zh-CN" sz="2000" dirty="0"/>
              <a:t>16dp</a:t>
            </a:r>
            <a:r>
              <a:rPr lang="zh-CN" altLang="zh-CN" sz="2000" dirty="0"/>
              <a:t>。</a:t>
            </a:r>
          </a:p>
          <a:p>
            <a:r>
              <a:rPr lang="zh-CN" altLang="zh-CN" sz="2000" dirty="0"/>
              <a:t>项目中可以使用尺寸资源定义布局或控件的边界、高度和尺寸大小。尺寸单位可以为</a:t>
            </a:r>
            <a:r>
              <a:rPr lang="en-US" altLang="zh-CN" sz="2000" dirty="0" err="1"/>
              <a:t>px</a:t>
            </a:r>
            <a:r>
              <a:rPr lang="zh-CN" altLang="zh-CN" sz="2000" dirty="0"/>
              <a:t>（像素）、</a:t>
            </a:r>
            <a:r>
              <a:rPr lang="en-US" altLang="zh-CN" sz="2000" dirty="0"/>
              <a:t>in</a:t>
            </a:r>
            <a:r>
              <a:rPr lang="zh-CN" altLang="zh-CN" sz="2000" dirty="0"/>
              <a:t>（英寸）、</a:t>
            </a:r>
            <a:r>
              <a:rPr lang="en-US" altLang="zh-CN" sz="2000" dirty="0"/>
              <a:t>mm</a:t>
            </a:r>
            <a:r>
              <a:rPr lang="zh-CN" altLang="zh-CN" sz="2000" dirty="0"/>
              <a:t>（毫米）、</a:t>
            </a:r>
            <a:r>
              <a:rPr lang="en-US" altLang="zh-CN" sz="2000" dirty="0" err="1"/>
              <a:t>pt</a:t>
            </a:r>
            <a:r>
              <a:rPr lang="zh-CN" altLang="zh-CN" sz="2000" dirty="0"/>
              <a:t>（磅）、</a:t>
            </a:r>
            <a:r>
              <a:rPr lang="en-US" altLang="zh-CN" sz="2000" dirty="0"/>
              <a:t>dip</a:t>
            </a:r>
            <a:r>
              <a:rPr lang="zh-CN" altLang="zh-CN" sz="2000" dirty="0"/>
              <a:t>（与密度无关的像素）和</a:t>
            </a:r>
            <a:r>
              <a:rPr lang="en-US" altLang="zh-CN" sz="2000" dirty="0" err="1"/>
              <a:t>sp</a:t>
            </a:r>
            <a:r>
              <a:rPr lang="zh-CN" altLang="zh-CN" sz="2000" dirty="0"/>
              <a:t>（与刻度无关的比例像素）。最常用的尺寸单位为</a:t>
            </a:r>
            <a:r>
              <a:rPr lang="en-US" altLang="zh-CN" sz="2000" dirty="0"/>
              <a:t>dip</a:t>
            </a:r>
            <a:r>
              <a:rPr lang="zh-CN" altLang="zh-CN" sz="2000" dirty="0"/>
              <a:t>和</a:t>
            </a:r>
            <a:r>
              <a:rPr lang="en-US" altLang="zh-CN" sz="2000" dirty="0" err="1"/>
              <a:t>sp</a:t>
            </a:r>
            <a:r>
              <a:rPr lang="zh-CN" altLang="zh-CN" sz="2000" dirty="0"/>
              <a:t>。</a:t>
            </a:r>
          </a:p>
        </p:txBody>
      </p:sp>
    </p:spTree>
    <p:extLst>
      <p:ext uri="{BB962C8B-B14F-4D97-AF65-F5344CB8AC3E}">
        <p14:creationId xmlns:p14="http://schemas.microsoft.com/office/powerpoint/2010/main" val="68867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11212286" cy="4800600"/>
          </a:xfrm>
        </p:spPr>
        <p:txBody>
          <a:bodyPr/>
          <a:lstStyle/>
          <a:p>
            <a:r>
              <a:rPr lang="en-US" altLang="zh-CN" sz="2800" b="1" dirty="0"/>
              <a:t>2.2.1 </a:t>
            </a:r>
            <a:r>
              <a:rPr lang="zh-CN" altLang="zh-CN" sz="2800" b="1" dirty="0"/>
              <a:t>资源文件</a:t>
            </a:r>
            <a:endParaRPr lang="en-US" altLang="zh-CN" sz="2800" b="1" dirty="0"/>
          </a:p>
          <a:p>
            <a:pPr lvl="1"/>
            <a:r>
              <a:rPr lang="en-US" altLang="zh-CN" b="1" dirty="0"/>
              <a:t>1.</a:t>
            </a:r>
            <a:r>
              <a:rPr lang="zh-CN" altLang="zh-CN" b="1" dirty="0"/>
              <a:t>资源描述文件（</a:t>
            </a:r>
            <a:r>
              <a:rPr lang="en-US" altLang="zh-CN" b="1" dirty="0"/>
              <a:t>values</a:t>
            </a:r>
            <a:r>
              <a:rPr lang="zh-CN" altLang="zh-CN" b="1" dirty="0"/>
              <a:t>目录中文件）</a:t>
            </a:r>
            <a:endParaRPr lang="en-US" altLang="zh-CN" b="1" dirty="0"/>
          </a:p>
          <a:p>
            <a:pPr lvl="2"/>
            <a:r>
              <a:rPr lang="en-US" altLang="zh-CN" sz="2800" b="1" dirty="0"/>
              <a:t>strings.xml</a:t>
            </a:r>
            <a:r>
              <a:rPr lang="zh-CN" altLang="en-US" sz="2800" b="1" dirty="0"/>
              <a:t>：</a:t>
            </a:r>
            <a:r>
              <a:rPr lang="zh-CN" altLang="zh-CN" sz="2800" dirty="0"/>
              <a:t>该文件用于定义和存储项目中的字符串资源，默认生成的</a:t>
            </a:r>
            <a:r>
              <a:rPr lang="en-US" altLang="zh-CN" sz="2800" dirty="0" err="1"/>
              <a:t>HelloAndroid</a:t>
            </a:r>
            <a:r>
              <a:rPr lang="zh-CN" altLang="zh-CN" sz="2800" dirty="0"/>
              <a:t>项目的</a:t>
            </a:r>
            <a:r>
              <a:rPr lang="en-US" altLang="zh-CN" sz="2800" dirty="0"/>
              <a:t>strings.xml</a:t>
            </a:r>
            <a:r>
              <a:rPr lang="zh-CN" altLang="zh-CN" sz="2800" dirty="0"/>
              <a:t>文件内容如下</a:t>
            </a:r>
            <a:endParaRPr lang="zh-CN" altLang="zh-CN" sz="2800" b="1" dirty="0"/>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46569739"/>
              </p:ext>
            </p:extLst>
          </p:nvPr>
        </p:nvGraphicFramePr>
        <p:xfrm>
          <a:off x="784133" y="3257937"/>
          <a:ext cx="8882381" cy="914400"/>
        </p:xfrm>
        <a:graphic>
          <a:graphicData uri="http://schemas.openxmlformats.org/drawingml/2006/table">
            <a:tbl>
              <a:tblPr firstRow="1" firstCol="1" bandRow="1">
                <a:tableStyleId>{5C22544A-7EE6-4342-B048-85BDC9FD1C3A}</a:tableStyleId>
              </a:tblPr>
              <a:tblGrid>
                <a:gridCol w="8882381">
                  <a:extLst>
                    <a:ext uri="{9D8B030D-6E8A-4147-A177-3AD203B41FA5}">
                      <a16:colId xmlns:a16="http://schemas.microsoft.com/office/drawing/2014/main" val="20000"/>
                    </a:ext>
                  </a:extLst>
                </a:gridCol>
              </a:tblGrid>
              <a:tr h="0">
                <a:tc>
                  <a:txBody>
                    <a:bodyPr/>
                    <a:lstStyle/>
                    <a:p>
                      <a:r>
                        <a:rPr kumimoji="0" lang="en-US" altLang="zh-CN" sz="2000" b="1" kern="1200" dirty="0">
                          <a:solidFill>
                            <a:schemeClr val="lt1"/>
                          </a:solidFill>
                          <a:effectLst/>
                          <a:latin typeface="+mn-lt"/>
                          <a:ea typeface="+mn-ea"/>
                          <a:cs typeface="+mn-cs"/>
                        </a:rPr>
                        <a:t>&lt;resources&gt;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    &lt;string name="</a:t>
                      </a:r>
                      <a:r>
                        <a:rPr kumimoji="0" lang="en-US" altLang="zh-CN" sz="2000" b="1" kern="1200" dirty="0" err="1">
                          <a:solidFill>
                            <a:schemeClr val="lt1"/>
                          </a:solidFill>
                          <a:effectLst/>
                          <a:latin typeface="+mn-lt"/>
                          <a:ea typeface="+mn-ea"/>
                          <a:cs typeface="+mn-cs"/>
                        </a:rPr>
                        <a:t>app_name</a:t>
                      </a:r>
                      <a:r>
                        <a:rPr kumimoji="0" lang="en-US" altLang="zh-CN" sz="2000" b="1" kern="1200" dirty="0">
                          <a:solidFill>
                            <a:schemeClr val="lt1"/>
                          </a:solidFill>
                          <a:effectLst/>
                          <a:latin typeface="+mn-lt"/>
                          <a:ea typeface="+mn-ea"/>
                          <a:cs typeface="+mn-cs"/>
                        </a:rPr>
                        <a:t>"&gt;</a:t>
                      </a:r>
                      <a:r>
                        <a:rPr kumimoji="0" lang="en-US" altLang="zh-CN" sz="2000" b="1" kern="1200" dirty="0" err="1">
                          <a:solidFill>
                            <a:schemeClr val="lt1"/>
                          </a:solidFill>
                          <a:effectLst/>
                          <a:latin typeface="+mn-lt"/>
                          <a:ea typeface="+mn-ea"/>
                          <a:cs typeface="+mn-cs"/>
                        </a:rPr>
                        <a:t>HelloAndroid</a:t>
                      </a:r>
                      <a:r>
                        <a:rPr kumimoji="0" lang="en-US" altLang="zh-CN" sz="2000" b="1" kern="1200" dirty="0">
                          <a:solidFill>
                            <a:schemeClr val="lt1"/>
                          </a:solidFill>
                          <a:effectLst/>
                          <a:latin typeface="+mn-lt"/>
                          <a:ea typeface="+mn-ea"/>
                          <a:cs typeface="+mn-cs"/>
                        </a:rPr>
                        <a:t>&lt;/string&gt;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&lt;/resources&gt;</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
        <p:nvSpPr>
          <p:cNvPr id="6" name="矩形 5"/>
          <p:cNvSpPr/>
          <p:nvPr/>
        </p:nvSpPr>
        <p:spPr>
          <a:xfrm>
            <a:off x="1" y="4470551"/>
            <a:ext cx="12191999" cy="1938992"/>
          </a:xfrm>
          <a:prstGeom prst="rect">
            <a:avLst/>
          </a:prstGeom>
        </p:spPr>
        <p:txBody>
          <a:bodyPr wrap="square">
            <a:spAutoFit/>
          </a:bodyPr>
          <a:lstStyle/>
          <a:p>
            <a:r>
              <a:rPr lang="en-US" altLang="zh-CN" sz="2000" dirty="0"/>
              <a:t>&lt;resources&gt;</a:t>
            </a:r>
            <a:r>
              <a:rPr lang="zh-CN" altLang="zh-CN" sz="2000" dirty="0"/>
              <a:t>：定义资源的标签。</a:t>
            </a:r>
          </a:p>
          <a:p>
            <a:r>
              <a:rPr lang="en-US" altLang="zh-CN" sz="2000" dirty="0"/>
              <a:t>&lt;string name="</a:t>
            </a:r>
            <a:r>
              <a:rPr lang="en-US" altLang="zh-CN" sz="2000" dirty="0" err="1"/>
              <a:t>app_name</a:t>
            </a:r>
            <a:r>
              <a:rPr lang="en-US" altLang="zh-CN" sz="2000" dirty="0"/>
              <a:t>"&gt;</a:t>
            </a:r>
            <a:r>
              <a:rPr lang="en-US" altLang="zh-CN" sz="2000" dirty="0" err="1"/>
              <a:t>HelloAndroid</a:t>
            </a:r>
            <a:r>
              <a:rPr lang="en-US" altLang="zh-CN" sz="2000" dirty="0"/>
              <a:t>&lt;/string&gt;</a:t>
            </a:r>
            <a:r>
              <a:rPr lang="zh-CN" altLang="zh-CN" sz="2000" dirty="0"/>
              <a:t>：声明了一个字符串资源，字符串的名称为“</a:t>
            </a:r>
            <a:r>
              <a:rPr lang="en-US" altLang="zh-CN" sz="2000" dirty="0" err="1"/>
              <a:t>app_name</a:t>
            </a:r>
            <a:r>
              <a:rPr lang="zh-CN" altLang="zh-CN" sz="2000" dirty="0"/>
              <a:t>”，字符串的内容为 “</a:t>
            </a:r>
            <a:r>
              <a:rPr lang="en-US" altLang="zh-CN" sz="2000" dirty="0" err="1"/>
              <a:t>HelloAndroid</a:t>
            </a:r>
            <a:r>
              <a:rPr lang="zh-CN" altLang="zh-CN" sz="2000" dirty="0"/>
              <a:t>”。</a:t>
            </a:r>
            <a:endParaRPr lang="en-US" altLang="zh-CN" sz="2000" dirty="0"/>
          </a:p>
          <a:p>
            <a:r>
              <a:rPr lang="zh-CN" altLang="zh-CN" sz="2000" dirty="0"/>
              <a:t>让程序适应不同语言环境，适配多种语言，这就叫做语言的国际化。</a:t>
            </a:r>
            <a:r>
              <a:rPr lang="en-US" altLang="zh-CN" sz="2000" dirty="0"/>
              <a:t>Android</a:t>
            </a:r>
            <a:r>
              <a:rPr lang="zh-CN" altLang="zh-CN" sz="2000" dirty="0"/>
              <a:t>中之所以将字符串设定为资源，目的就是为了方便实现国际化。</a:t>
            </a:r>
          </a:p>
          <a:p>
            <a:endParaRPr lang="zh-CN" altLang="zh-CN" sz="2000" dirty="0"/>
          </a:p>
        </p:txBody>
      </p:sp>
    </p:spTree>
    <p:extLst>
      <p:ext uri="{BB962C8B-B14F-4D97-AF65-F5344CB8AC3E}">
        <p14:creationId xmlns:p14="http://schemas.microsoft.com/office/powerpoint/2010/main" val="179152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11212286" cy="4800600"/>
          </a:xfrm>
        </p:spPr>
        <p:txBody>
          <a:bodyPr/>
          <a:lstStyle/>
          <a:p>
            <a:r>
              <a:rPr lang="en-US" altLang="zh-CN" sz="2800" b="1" dirty="0"/>
              <a:t>2.2.1 </a:t>
            </a:r>
            <a:r>
              <a:rPr lang="zh-CN" altLang="zh-CN" sz="2800" b="1" dirty="0"/>
              <a:t>资源文件</a:t>
            </a:r>
            <a:endParaRPr lang="en-US" altLang="zh-CN" sz="2800" b="1" dirty="0"/>
          </a:p>
          <a:p>
            <a:r>
              <a:rPr lang="en-US" altLang="zh-CN" sz="2800" b="1" dirty="0"/>
              <a:t> 2. </a:t>
            </a:r>
            <a:r>
              <a:rPr lang="zh-CN" altLang="zh-CN" sz="2800" b="1" dirty="0"/>
              <a:t>界面布局文件（</a:t>
            </a:r>
            <a:r>
              <a:rPr lang="en-US" altLang="zh-CN" sz="2800" b="1" dirty="0"/>
              <a:t>res</a:t>
            </a:r>
            <a:r>
              <a:rPr lang="zh-CN" altLang="zh-CN" sz="2800" b="1" dirty="0"/>
              <a:t>目录中文件）</a:t>
            </a:r>
            <a:endParaRPr lang="zh-CN" altLang="zh-CN" sz="2800" dirty="0"/>
          </a:p>
          <a:p>
            <a:pPr lvl="1"/>
            <a:r>
              <a:rPr lang="en-US" altLang="zh-CN" dirty="0"/>
              <a:t>Android</a:t>
            </a:r>
            <a:r>
              <a:rPr lang="zh-CN" altLang="zh-CN" dirty="0"/>
              <a:t>中采用</a:t>
            </a:r>
            <a:r>
              <a:rPr lang="en-US" altLang="zh-CN" dirty="0"/>
              <a:t>XML</a:t>
            </a:r>
            <a:r>
              <a:rPr lang="zh-CN" altLang="zh-CN" dirty="0"/>
              <a:t>文件进行界面布局，可将布局界面的代码和业务逻辑控制的</a:t>
            </a:r>
            <a:r>
              <a:rPr lang="en-US" altLang="zh-CN" dirty="0"/>
              <a:t>Java</a:t>
            </a:r>
            <a:r>
              <a:rPr lang="zh-CN" altLang="zh-CN" dirty="0"/>
              <a:t>代码分离开来，使应用程序的结构更加简单清晰。</a:t>
            </a:r>
            <a:r>
              <a:rPr lang="zh-CN" altLang="en-US" dirty="0"/>
              <a:t>代码如下页</a:t>
            </a:r>
            <a:endParaRPr lang="en-US" altLang="zh-CN" dirty="0"/>
          </a:p>
          <a:p>
            <a:pPr lvl="1"/>
            <a:r>
              <a:rPr lang="zh-CN" altLang="zh-CN" dirty="0"/>
              <a:t>语句</a:t>
            </a:r>
            <a:r>
              <a:rPr lang="en-US" altLang="zh-CN" dirty="0" err="1"/>
              <a:t>android:paddingLeft</a:t>
            </a:r>
            <a:r>
              <a:rPr lang="en-US" altLang="zh-CN" dirty="0"/>
              <a:t>="@</a:t>
            </a:r>
            <a:r>
              <a:rPr lang="en-US" altLang="zh-CN" dirty="0" err="1"/>
              <a:t>dimen</a:t>
            </a:r>
            <a:r>
              <a:rPr lang="en-US" altLang="zh-CN" dirty="0"/>
              <a:t>/</a:t>
            </a:r>
            <a:r>
              <a:rPr lang="en-US" altLang="zh-CN" dirty="0" err="1"/>
              <a:t>activity_horizontal_margin</a:t>
            </a:r>
            <a:r>
              <a:rPr lang="en-US" altLang="zh-CN" dirty="0"/>
              <a:t>"</a:t>
            </a:r>
            <a:r>
              <a:rPr lang="zh-CN" altLang="zh-CN" dirty="0"/>
              <a:t>中使用了资源的引用。在资源中对另一种资源引用时，一般引用格式为</a:t>
            </a:r>
            <a:r>
              <a:rPr lang="en-US" altLang="zh-CN" dirty="0"/>
              <a:t>@type/name</a:t>
            </a:r>
            <a:r>
              <a:rPr lang="zh-CN" altLang="zh-CN" dirty="0"/>
              <a:t>。其中，</a:t>
            </a:r>
            <a:r>
              <a:rPr lang="en-US" altLang="zh-CN" dirty="0"/>
              <a:t>@</a:t>
            </a:r>
            <a:r>
              <a:rPr lang="zh-CN" altLang="zh-CN" dirty="0"/>
              <a:t>表示对资源的引用；</a:t>
            </a:r>
            <a:r>
              <a:rPr lang="en-US" altLang="zh-CN" dirty="0"/>
              <a:t>type</a:t>
            </a:r>
            <a:r>
              <a:rPr lang="zh-CN" altLang="zh-CN" dirty="0"/>
              <a:t>表示被引用的资源类型，</a:t>
            </a:r>
            <a:r>
              <a:rPr lang="en-US" altLang="zh-CN" dirty="0"/>
              <a:t>name</a:t>
            </a:r>
            <a:r>
              <a:rPr lang="zh-CN" altLang="zh-CN" dirty="0"/>
              <a:t>表示资源名称。资源引用还有另外一种格式</a:t>
            </a:r>
            <a:r>
              <a:rPr lang="en-US" altLang="zh-CN" dirty="0"/>
              <a:t>@+type/name</a:t>
            </a:r>
            <a:r>
              <a:rPr lang="zh-CN" altLang="zh-CN" dirty="0"/>
              <a:t>。两种格式的区别是：前者是已经在</a:t>
            </a:r>
            <a:r>
              <a:rPr lang="en-US" altLang="zh-CN" dirty="0"/>
              <a:t>R</a:t>
            </a:r>
            <a:r>
              <a:rPr lang="zh-CN" altLang="zh-CN" dirty="0"/>
              <a:t>文件中注册的资源，后者是现在新增加的资源，</a:t>
            </a:r>
            <a:r>
              <a:rPr lang="en-US" altLang="zh-CN" dirty="0"/>
              <a:t>+</a:t>
            </a:r>
            <a:r>
              <a:rPr lang="zh-CN" altLang="zh-CN" dirty="0"/>
              <a:t>表示要在</a:t>
            </a:r>
            <a:r>
              <a:rPr lang="en-US" altLang="zh-CN" dirty="0"/>
              <a:t>R</a:t>
            </a:r>
            <a:r>
              <a:rPr lang="zh-CN" altLang="zh-CN" dirty="0"/>
              <a:t>文件中添加对该资源的注册。</a:t>
            </a:r>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spTree>
    <p:extLst>
      <p:ext uri="{BB962C8B-B14F-4D97-AF65-F5344CB8AC3E}">
        <p14:creationId xmlns:p14="http://schemas.microsoft.com/office/powerpoint/2010/main" val="368244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11212286" cy="4800600"/>
          </a:xfrm>
        </p:spPr>
        <p:txBody>
          <a:bodyPr/>
          <a:lstStyle/>
          <a:p>
            <a:r>
              <a:rPr lang="en-US" altLang="zh-CN" sz="2800" b="1" dirty="0"/>
              <a:t>2. </a:t>
            </a:r>
            <a:r>
              <a:rPr lang="zh-CN" altLang="zh-CN" sz="2800" b="1" dirty="0"/>
              <a:t>界面布局文件（</a:t>
            </a:r>
            <a:r>
              <a:rPr lang="en-US" altLang="zh-CN" sz="2800" b="1" dirty="0"/>
              <a:t>res</a:t>
            </a:r>
            <a:r>
              <a:rPr lang="zh-CN" altLang="zh-CN" sz="2800" b="1" dirty="0"/>
              <a:t>目录中文件）</a:t>
            </a:r>
            <a:endParaRPr lang="zh-CN" altLang="zh-CN" sz="2800" dirty="0"/>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8918987"/>
              </p:ext>
            </p:extLst>
          </p:nvPr>
        </p:nvGraphicFramePr>
        <p:xfrm>
          <a:off x="261619" y="1957093"/>
          <a:ext cx="11494951" cy="4572000"/>
        </p:xfrm>
        <a:graphic>
          <a:graphicData uri="http://schemas.openxmlformats.org/drawingml/2006/table">
            <a:tbl>
              <a:tblPr firstRow="1" firstCol="1" bandRow="1">
                <a:tableStyleId>{5C22544A-7EE6-4342-B048-85BDC9FD1C3A}</a:tableStyleId>
              </a:tblPr>
              <a:tblGrid>
                <a:gridCol w="11494951">
                  <a:extLst>
                    <a:ext uri="{9D8B030D-6E8A-4147-A177-3AD203B41FA5}">
                      <a16:colId xmlns:a16="http://schemas.microsoft.com/office/drawing/2014/main" val="20000"/>
                    </a:ext>
                  </a:extLst>
                </a:gridCol>
              </a:tblGrid>
              <a:tr h="0">
                <a:tc>
                  <a:txBody>
                    <a:bodyPr/>
                    <a:lstStyle/>
                    <a:p>
                      <a:pPr indent="266700" algn="l">
                        <a:spcAft>
                          <a:spcPts val="0"/>
                        </a:spcAft>
                      </a:pPr>
                      <a:r>
                        <a:rPr lang="en-US" sz="2000" kern="100" dirty="0">
                          <a:effectLst/>
                        </a:rPr>
                        <a:t>&lt;?xml version="1.0" encoding="utf-8"?&gt;</a:t>
                      </a:r>
                      <a:endParaRPr lang="zh-CN" sz="2000" kern="100" dirty="0">
                        <a:effectLst/>
                      </a:endParaRPr>
                    </a:p>
                    <a:p>
                      <a:pPr indent="266700" algn="l">
                        <a:spcAft>
                          <a:spcPts val="0"/>
                        </a:spcAft>
                      </a:pPr>
                      <a:r>
                        <a:rPr lang="en-US" sz="2000" kern="100" dirty="0">
                          <a:effectLst/>
                        </a:rPr>
                        <a:t>&lt;</a:t>
                      </a:r>
                      <a:r>
                        <a:rPr lang="en-US" sz="2000" kern="100" dirty="0" err="1">
                          <a:effectLst/>
                        </a:rPr>
                        <a:t>RelativeLayout</a:t>
                      </a:r>
                      <a:r>
                        <a:rPr lang="en-US" sz="2000" kern="100" dirty="0">
                          <a:effectLst/>
                        </a:rPr>
                        <a:t> </a:t>
                      </a:r>
                      <a:endParaRPr lang="zh-CN" sz="2000" kern="100" dirty="0">
                        <a:effectLst/>
                      </a:endParaRPr>
                    </a:p>
                    <a:p>
                      <a:pPr indent="533400" algn="l">
                        <a:spcAft>
                          <a:spcPts val="0"/>
                        </a:spcAft>
                      </a:pPr>
                      <a:r>
                        <a:rPr lang="en-US" sz="2000" kern="100" dirty="0" err="1">
                          <a:effectLst/>
                        </a:rPr>
                        <a:t>xmlns:android</a:t>
                      </a:r>
                      <a:r>
                        <a:rPr lang="en-US" sz="2000" kern="100" dirty="0">
                          <a:effectLst/>
                        </a:rPr>
                        <a:t>="http://schemas.android.com/</a:t>
                      </a:r>
                      <a:r>
                        <a:rPr lang="en-US" sz="2000" kern="100" dirty="0" err="1">
                          <a:effectLst/>
                        </a:rPr>
                        <a:t>apk</a:t>
                      </a:r>
                      <a:r>
                        <a:rPr lang="en-US" sz="2000" kern="100" dirty="0">
                          <a:effectLst/>
                        </a:rPr>
                        <a:t>/res/android"</a:t>
                      </a:r>
                      <a:endParaRPr lang="zh-CN" sz="2000" kern="100" dirty="0">
                        <a:effectLst/>
                      </a:endParaRPr>
                    </a:p>
                    <a:p>
                      <a:pPr indent="266700" algn="l">
                        <a:spcAft>
                          <a:spcPts val="0"/>
                        </a:spcAft>
                      </a:pPr>
                      <a:r>
                        <a:rPr lang="en-US" sz="2000" kern="100" dirty="0">
                          <a:effectLst/>
                        </a:rPr>
                        <a:t>    </a:t>
                      </a:r>
                      <a:r>
                        <a:rPr lang="en-US" sz="2000" kern="100" dirty="0" err="1">
                          <a:effectLst/>
                        </a:rPr>
                        <a:t>xmlns:tools</a:t>
                      </a:r>
                      <a:r>
                        <a:rPr lang="en-US" sz="2000" kern="100" dirty="0">
                          <a:effectLst/>
                        </a:rPr>
                        <a:t>="http://schemas.android.com/tools" </a:t>
                      </a:r>
                      <a:endParaRPr lang="zh-CN" sz="2000" kern="100" dirty="0">
                        <a:effectLst/>
                      </a:endParaRPr>
                    </a:p>
                    <a:p>
                      <a:pPr indent="266700" algn="l">
                        <a:spcAft>
                          <a:spcPts val="0"/>
                        </a:spcAft>
                      </a:pPr>
                      <a:r>
                        <a:rPr lang="en-US" sz="2000" kern="100" dirty="0">
                          <a:effectLst/>
                        </a:rPr>
                        <a:t>    </a:t>
                      </a:r>
                      <a:r>
                        <a:rPr lang="en-US" sz="2000" kern="100" dirty="0" err="1">
                          <a:effectLst/>
                        </a:rPr>
                        <a:t>android:layout_width</a:t>
                      </a:r>
                      <a:r>
                        <a:rPr lang="en-US" sz="2000" kern="100" dirty="0">
                          <a:effectLst/>
                        </a:rPr>
                        <a:t>="</a:t>
                      </a:r>
                      <a:r>
                        <a:rPr lang="en-US" sz="2000" kern="100" dirty="0" err="1">
                          <a:effectLst/>
                        </a:rPr>
                        <a:t>match_parent</a:t>
                      </a:r>
                      <a:r>
                        <a:rPr lang="en-US" sz="2000" kern="100" dirty="0">
                          <a:effectLst/>
                        </a:rPr>
                        <a:t>"</a:t>
                      </a:r>
                      <a:endParaRPr lang="zh-CN" sz="2000" kern="100" dirty="0">
                        <a:effectLst/>
                      </a:endParaRPr>
                    </a:p>
                    <a:p>
                      <a:pPr indent="266700" algn="l">
                        <a:spcAft>
                          <a:spcPts val="0"/>
                        </a:spcAft>
                      </a:pPr>
                      <a:r>
                        <a:rPr lang="en-US" sz="2000" kern="100" dirty="0">
                          <a:effectLst/>
                        </a:rPr>
                        <a:t>    </a:t>
                      </a:r>
                      <a:r>
                        <a:rPr lang="en-US" sz="2000" kern="100" dirty="0" err="1">
                          <a:effectLst/>
                        </a:rPr>
                        <a:t>android:layout_height</a:t>
                      </a:r>
                      <a:r>
                        <a:rPr lang="en-US" sz="2000" kern="100" dirty="0">
                          <a:effectLst/>
                        </a:rPr>
                        <a:t>="</a:t>
                      </a:r>
                      <a:r>
                        <a:rPr lang="en-US" sz="2000" kern="100" dirty="0" err="1">
                          <a:effectLst/>
                        </a:rPr>
                        <a:t>match_parent</a:t>
                      </a:r>
                      <a:r>
                        <a:rPr lang="en-US" sz="2000" kern="100" dirty="0">
                          <a:effectLst/>
                        </a:rPr>
                        <a:t>" </a:t>
                      </a:r>
                      <a:endParaRPr lang="zh-CN" sz="2000" kern="100" dirty="0">
                        <a:effectLst/>
                      </a:endParaRPr>
                    </a:p>
                    <a:p>
                      <a:pPr indent="266700" algn="l">
                        <a:spcAft>
                          <a:spcPts val="0"/>
                        </a:spcAft>
                      </a:pPr>
                      <a:r>
                        <a:rPr lang="en-US" sz="2000" kern="100" dirty="0">
                          <a:effectLst/>
                        </a:rPr>
                        <a:t>    </a:t>
                      </a:r>
                      <a:r>
                        <a:rPr lang="en-US" sz="2000" kern="100" dirty="0" err="1">
                          <a:effectLst/>
                        </a:rPr>
                        <a:t>android:paddingLeft</a:t>
                      </a:r>
                      <a:r>
                        <a:rPr lang="en-US" sz="2000" kern="100" dirty="0">
                          <a:effectLst/>
                        </a:rPr>
                        <a:t>="@</a:t>
                      </a:r>
                      <a:r>
                        <a:rPr lang="en-US" sz="2000" kern="100" dirty="0" err="1">
                          <a:effectLst/>
                        </a:rPr>
                        <a:t>dimen</a:t>
                      </a:r>
                      <a:r>
                        <a:rPr lang="en-US" sz="2000" kern="100" dirty="0">
                          <a:effectLst/>
                        </a:rPr>
                        <a:t>/</a:t>
                      </a:r>
                      <a:r>
                        <a:rPr lang="en-US" sz="2000" kern="100" dirty="0" err="1">
                          <a:effectLst/>
                        </a:rPr>
                        <a:t>activity_horizontal_margin</a:t>
                      </a:r>
                      <a:r>
                        <a:rPr lang="en-US" sz="2000" kern="100" dirty="0">
                          <a:effectLst/>
                        </a:rPr>
                        <a:t>"</a:t>
                      </a:r>
                      <a:endParaRPr lang="zh-CN" sz="2000" kern="100" dirty="0">
                        <a:effectLst/>
                      </a:endParaRPr>
                    </a:p>
                    <a:p>
                      <a:pPr indent="266700" algn="l">
                        <a:spcAft>
                          <a:spcPts val="0"/>
                        </a:spcAft>
                      </a:pPr>
                      <a:r>
                        <a:rPr lang="en-US" sz="2000" kern="100" dirty="0">
                          <a:effectLst/>
                        </a:rPr>
                        <a:t>    </a:t>
                      </a:r>
                      <a:r>
                        <a:rPr lang="en-US" sz="2000" kern="100" dirty="0" err="1">
                          <a:effectLst/>
                        </a:rPr>
                        <a:t>android:paddingRight</a:t>
                      </a:r>
                      <a:r>
                        <a:rPr lang="en-US" sz="2000" kern="100" dirty="0">
                          <a:effectLst/>
                        </a:rPr>
                        <a:t>="@</a:t>
                      </a:r>
                      <a:r>
                        <a:rPr lang="en-US" sz="2000" kern="100" dirty="0" err="1">
                          <a:effectLst/>
                        </a:rPr>
                        <a:t>dimen</a:t>
                      </a:r>
                      <a:r>
                        <a:rPr lang="en-US" sz="2000" kern="100" dirty="0">
                          <a:effectLst/>
                        </a:rPr>
                        <a:t>/</a:t>
                      </a:r>
                      <a:r>
                        <a:rPr lang="en-US" sz="2000" kern="100" dirty="0" err="1">
                          <a:effectLst/>
                        </a:rPr>
                        <a:t>activity_horizontal_margin</a:t>
                      </a:r>
                      <a:r>
                        <a:rPr lang="en-US" sz="2000" kern="100" dirty="0">
                          <a:effectLst/>
                        </a:rPr>
                        <a:t>"</a:t>
                      </a:r>
                      <a:endParaRPr lang="zh-CN" sz="2000" kern="100" dirty="0">
                        <a:effectLst/>
                      </a:endParaRPr>
                    </a:p>
                    <a:p>
                      <a:pPr indent="266700" algn="l">
                        <a:spcAft>
                          <a:spcPts val="0"/>
                        </a:spcAft>
                      </a:pPr>
                      <a:r>
                        <a:rPr lang="en-US" sz="2000" kern="100" dirty="0">
                          <a:effectLst/>
                        </a:rPr>
                        <a:t>    </a:t>
                      </a:r>
                      <a:r>
                        <a:rPr lang="en-US" sz="2000" kern="100" dirty="0" err="1">
                          <a:effectLst/>
                        </a:rPr>
                        <a:t>android:paddingTop</a:t>
                      </a:r>
                      <a:r>
                        <a:rPr lang="en-US" sz="2000" kern="100" dirty="0">
                          <a:effectLst/>
                        </a:rPr>
                        <a:t>="@</a:t>
                      </a:r>
                      <a:r>
                        <a:rPr lang="en-US" sz="2000" kern="100" dirty="0" err="1">
                          <a:effectLst/>
                        </a:rPr>
                        <a:t>dimen</a:t>
                      </a:r>
                      <a:r>
                        <a:rPr lang="en-US" sz="2000" kern="100" dirty="0">
                          <a:effectLst/>
                        </a:rPr>
                        <a:t>/</a:t>
                      </a:r>
                      <a:r>
                        <a:rPr lang="en-US" sz="2000" kern="100" dirty="0" err="1">
                          <a:effectLst/>
                        </a:rPr>
                        <a:t>activity_vertical_margin</a:t>
                      </a:r>
                      <a:r>
                        <a:rPr lang="en-US" sz="2000" kern="100" dirty="0">
                          <a:effectLst/>
                        </a:rPr>
                        <a:t>"</a:t>
                      </a:r>
                      <a:endParaRPr lang="zh-CN" sz="2000" kern="100" dirty="0">
                        <a:effectLst/>
                      </a:endParaRPr>
                    </a:p>
                    <a:p>
                      <a:pPr marL="533400" indent="-266700" algn="l">
                        <a:spcAft>
                          <a:spcPts val="0"/>
                        </a:spcAft>
                      </a:pPr>
                      <a:r>
                        <a:rPr lang="en-US" sz="2000" kern="100" dirty="0">
                          <a:effectLst/>
                        </a:rPr>
                        <a:t>    </a:t>
                      </a:r>
                      <a:r>
                        <a:rPr lang="en-US" sz="2000" kern="100" dirty="0" err="1">
                          <a:effectLst/>
                        </a:rPr>
                        <a:t>android:paddingBottom</a:t>
                      </a:r>
                      <a:r>
                        <a:rPr lang="en-US" sz="2000" kern="100" dirty="0">
                          <a:effectLst/>
                        </a:rPr>
                        <a:t>="@</a:t>
                      </a:r>
                      <a:r>
                        <a:rPr lang="en-US" sz="2000" kern="100" dirty="0" err="1">
                          <a:effectLst/>
                        </a:rPr>
                        <a:t>dimen</a:t>
                      </a:r>
                      <a:r>
                        <a:rPr lang="en-US" sz="2000" kern="100" dirty="0">
                          <a:effectLst/>
                        </a:rPr>
                        <a:t>/</a:t>
                      </a:r>
                      <a:r>
                        <a:rPr lang="en-US" sz="2000" kern="100" dirty="0" err="1">
                          <a:effectLst/>
                        </a:rPr>
                        <a:t>activity_vertical_margin</a:t>
                      </a:r>
                      <a:r>
                        <a:rPr lang="en-US" sz="2000" kern="100" dirty="0">
                          <a:effectLst/>
                        </a:rPr>
                        <a:t>" </a:t>
                      </a:r>
                      <a:r>
                        <a:rPr lang="en-US" sz="2000" kern="100" dirty="0" err="1">
                          <a:effectLst/>
                        </a:rPr>
                        <a:t>tools:context</a:t>
                      </a:r>
                      <a:r>
                        <a:rPr lang="en-US" sz="2000" kern="100" dirty="0">
                          <a:effectLst/>
                        </a:rPr>
                        <a:t>=".</a:t>
                      </a:r>
                      <a:r>
                        <a:rPr lang="en-US" sz="2000" kern="100" dirty="0" err="1">
                          <a:effectLst/>
                        </a:rPr>
                        <a:t>MainActivity</a:t>
                      </a:r>
                      <a:r>
                        <a:rPr lang="en-US" sz="2000" kern="100" dirty="0">
                          <a:effectLst/>
                        </a:rPr>
                        <a:t>"&gt;</a:t>
                      </a:r>
                      <a:endParaRPr lang="zh-CN" sz="2000" kern="100" dirty="0">
                        <a:effectLst/>
                      </a:endParaRPr>
                    </a:p>
                    <a:p>
                      <a:pPr indent="266700" algn="l">
                        <a:spcAft>
                          <a:spcPts val="0"/>
                        </a:spcAft>
                      </a:pPr>
                      <a:r>
                        <a:rPr lang="en-US" sz="2000" kern="100" dirty="0">
                          <a:effectLst/>
                        </a:rPr>
                        <a:t> </a:t>
                      </a:r>
                      <a:endParaRPr lang="zh-CN" sz="2000" kern="100" dirty="0">
                        <a:effectLst/>
                      </a:endParaRPr>
                    </a:p>
                    <a:p>
                      <a:pPr indent="266700" algn="l">
                        <a:spcAft>
                          <a:spcPts val="0"/>
                        </a:spcAft>
                      </a:pPr>
                      <a:r>
                        <a:rPr lang="en-US" sz="2000" kern="100" dirty="0">
                          <a:effectLst/>
                        </a:rPr>
                        <a:t>    &lt;</a:t>
                      </a:r>
                      <a:r>
                        <a:rPr lang="en-US" sz="2000" kern="100" dirty="0" err="1">
                          <a:effectLst/>
                        </a:rPr>
                        <a:t>TextView</a:t>
                      </a:r>
                      <a:r>
                        <a:rPr lang="en-US" sz="2000" kern="100" dirty="0">
                          <a:effectLst/>
                        </a:rPr>
                        <a:t> </a:t>
                      </a:r>
                      <a:r>
                        <a:rPr lang="en-US" sz="2000" kern="100" dirty="0" err="1">
                          <a:effectLst/>
                        </a:rPr>
                        <a:t>android:text</a:t>
                      </a:r>
                      <a:r>
                        <a:rPr lang="en-US" sz="2000" kern="100" dirty="0">
                          <a:effectLst/>
                        </a:rPr>
                        <a:t>="Hello World!" </a:t>
                      </a:r>
                      <a:endParaRPr lang="zh-CN" sz="2000" kern="100" dirty="0">
                        <a:effectLst/>
                      </a:endParaRPr>
                    </a:p>
                    <a:p>
                      <a:pPr indent="266700" algn="l">
                        <a:spcAft>
                          <a:spcPts val="0"/>
                        </a:spcAft>
                      </a:pPr>
                      <a:r>
                        <a:rPr lang="en-US" sz="2000" kern="100" dirty="0">
                          <a:effectLst/>
                        </a:rPr>
                        <a:t>        </a:t>
                      </a:r>
                      <a:r>
                        <a:rPr lang="en-US" sz="2000" kern="100" dirty="0" err="1">
                          <a:effectLst/>
                        </a:rPr>
                        <a:t>android:layout_width</a:t>
                      </a:r>
                      <a:r>
                        <a:rPr lang="en-US" sz="2000" kern="100" dirty="0">
                          <a:effectLst/>
                        </a:rPr>
                        <a:t>="</a:t>
                      </a:r>
                      <a:r>
                        <a:rPr lang="en-US" sz="2000" kern="100" dirty="0" err="1">
                          <a:effectLst/>
                        </a:rPr>
                        <a:t>wrap_content</a:t>
                      </a:r>
                      <a:r>
                        <a:rPr lang="en-US" sz="2000" kern="100" dirty="0">
                          <a:effectLst/>
                        </a:rPr>
                        <a:t>"</a:t>
                      </a:r>
                      <a:endParaRPr lang="zh-CN" sz="2000" kern="100" dirty="0">
                        <a:effectLst/>
                      </a:endParaRPr>
                    </a:p>
                    <a:p>
                      <a:pPr indent="266700" algn="l">
                        <a:spcAft>
                          <a:spcPts val="0"/>
                        </a:spcAft>
                      </a:pPr>
                      <a:r>
                        <a:rPr lang="en-US" sz="2000" kern="100" dirty="0">
                          <a:effectLst/>
                        </a:rPr>
                        <a:t>        </a:t>
                      </a:r>
                      <a:r>
                        <a:rPr lang="en-US" sz="2000" kern="100" dirty="0" err="1">
                          <a:effectLst/>
                        </a:rPr>
                        <a:t>android:layout_height</a:t>
                      </a:r>
                      <a:r>
                        <a:rPr lang="en-US" sz="2000" kern="100" dirty="0">
                          <a:effectLst/>
                        </a:rPr>
                        <a:t>="</a:t>
                      </a:r>
                      <a:r>
                        <a:rPr lang="en-US" sz="2000" kern="100" dirty="0" err="1">
                          <a:effectLst/>
                        </a:rPr>
                        <a:t>wrap_content</a:t>
                      </a:r>
                      <a:r>
                        <a:rPr lang="en-US" sz="2000" kern="100" dirty="0">
                          <a:effectLst/>
                        </a:rPr>
                        <a:t>" /&gt;</a:t>
                      </a:r>
                      <a:endParaRPr lang="zh-CN" sz="2000" kern="100" dirty="0">
                        <a:effectLst/>
                      </a:endParaRPr>
                    </a:p>
                    <a:p>
                      <a:pPr indent="266700" algn="l">
                        <a:spcAft>
                          <a:spcPts val="0"/>
                        </a:spcAft>
                      </a:pPr>
                      <a:r>
                        <a:rPr lang="en-US" sz="2000" kern="100" dirty="0">
                          <a:effectLst/>
                        </a:rPr>
                        <a:t>&lt;/</a:t>
                      </a:r>
                      <a:r>
                        <a:rPr lang="en-US" sz="2000" kern="100" dirty="0" err="1">
                          <a:effectLst/>
                        </a:rPr>
                        <a:t>RelativeLayout</a:t>
                      </a:r>
                      <a:r>
                        <a:rPr lang="en-US" sz="2000" kern="100" dirty="0">
                          <a:effectLst/>
                        </a:rPr>
                        <a:t>&gt;</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7528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11212286" cy="4800600"/>
          </a:xfrm>
        </p:spPr>
        <p:txBody>
          <a:bodyPr/>
          <a:lstStyle/>
          <a:p>
            <a:r>
              <a:rPr lang="en-US" altLang="zh-CN" sz="2800" b="1" dirty="0"/>
              <a:t>2.2.1 </a:t>
            </a:r>
            <a:r>
              <a:rPr lang="zh-CN" altLang="zh-CN" sz="2800" b="1" dirty="0"/>
              <a:t>资源文件</a:t>
            </a:r>
            <a:endParaRPr lang="en-US" altLang="zh-CN" sz="2800" b="1" dirty="0"/>
          </a:p>
          <a:p>
            <a:pPr lvl="1"/>
            <a:r>
              <a:rPr lang="en-US" altLang="zh-CN" b="1" dirty="0"/>
              <a:t>3. R.java</a:t>
            </a:r>
            <a:r>
              <a:rPr lang="zh-CN" altLang="zh-CN" b="1" dirty="0"/>
              <a:t>文件</a:t>
            </a:r>
            <a:endParaRPr lang="zh-CN" altLang="zh-CN" dirty="0"/>
          </a:p>
          <a:p>
            <a:pPr lvl="2"/>
            <a:r>
              <a:rPr lang="en-US" altLang="zh-CN" sz="2800" dirty="0"/>
              <a:t>Android</a:t>
            </a:r>
            <a:r>
              <a:rPr lang="zh-CN" altLang="zh-CN" sz="2800" dirty="0"/>
              <a:t>项目包含一个重要的文件</a:t>
            </a:r>
            <a:r>
              <a:rPr lang="en-US" altLang="zh-CN" sz="2800" dirty="0"/>
              <a:t>R.java</a:t>
            </a:r>
            <a:r>
              <a:rPr lang="zh-CN" altLang="zh-CN" sz="2800" dirty="0"/>
              <a:t>。项目中所有的资源都有一个唯一的</a:t>
            </a:r>
            <a:r>
              <a:rPr lang="en-US" altLang="zh-CN" sz="2800" dirty="0"/>
              <a:t>ID</a:t>
            </a:r>
            <a:r>
              <a:rPr lang="zh-CN" altLang="zh-CN" sz="2800" dirty="0"/>
              <a:t>标识，而且必须在该文件中注册。该文件自动生成，自动维护，程序开发人员不能对其修改，否则可能造成程序错误。</a:t>
            </a:r>
          </a:p>
          <a:p>
            <a:pPr lvl="2"/>
            <a:endParaRPr lang="zh-CN" altLang="zh-CN" sz="2800" b="1" dirty="0"/>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spTree>
    <p:extLst>
      <p:ext uri="{BB962C8B-B14F-4D97-AF65-F5344CB8AC3E}">
        <p14:creationId xmlns:p14="http://schemas.microsoft.com/office/powerpoint/2010/main" val="51217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11212286" cy="4800600"/>
          </a:xfrm>
        </p:spPr>
        <p:txBody>
          <a:bodyPr/>
          <a:lstStyle/>
          <a:p>
            <a:r>
              <a:rPr lang="en-US" altLang="zh-CN" sz="2800" b="1" dirty="0"/>
              <a:t>2.2.1 </a:t>
            </a:r>
            <a:r>
              <a:rPr lang="zh-CN" altLang="zh-CN" sz="2800" b="1" dirty="0"/>
              <a:t>资源文件</a:t>
            </a:r>
            <a:endParaRPr lang="en-US" altLang="zh-CN" sz="2800" b="1" dirty="0"/>
          </a:p>
          <a:p>
            <a:pPr lvl="1"/>
            <a:r>
              <a:rPr lang="en-US" altLang="zh-CN" b="1" dirty="0"/>
              <a:t>3. R.java</a:t>
            </a:r>
            <a:r>
              <a:rPr lang="zh-CN" altLang="zh-CN" b="1" dirty="0"/>
              <a:t>文件</a:t>
            </a:r>
            <a:endParaRPr lang="en-US" altLang="zh-CN" b="1" dirty="0"/>
          </a:p>
          <a:p>
            <a:pPr lvl="2"/>
            <a:r>
              <a:rPr lang="en-US" altLang="zh-CN" dirty="0"/>
              <a:t>R</a:t>
            </a:r>
            <a:r>
              <a:rPr lang="zh-CN" altLang="en-US" dirty="0"/>
              <a:t>文件路径如右：</a:t>
            </a:r>
            <a:endParaRPr lang="zh-CN" altLang="zh-CN" dirty="0"/>
          </a:p>
          <a:p>
            <a:pPr lvl="3"/>
            <a:endParaRPr lang="zh-CN" altLang="zh-CN" sz="2700" b="1" dirty="0"/>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pic>
        <p:nvPicPr>
          <p:cNvPr id="4" name="图片 3"/>
          <p:cNvPicPr/>
          <p:nvPr/>
        </p:nvPicPr>
        <p:blipFill>
          <a:blip r:embed="rId2"/>
          <a:stretch>
            <a:fillRect/>
          </a:stretch>
        </p:blipFill>
        <p:spPr>
          <a:xfrm>
            <a:off x="7090320" y="1110342"/>
            <a:ext cx="4579166" cy="5225143"/>
          </a:xfrm>
          <a:prstGeom prst="rect">
            <a:avLst/>
          </a:prstGeom>
        </p:spPr>
      </p:pic>
    </p:spTree>
    <p:extLst>
      <p:ext uri="{BB962C8B-B14F-4D97-AF65-F5344CB8AC3E}">
        <p14:creationId xmlns:p14="http://schemas.microsoft.com/office/powerpoint/2010/main" val="131588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69258" y="0"/>
            <a:ext cx="10972800" cy="1143000"/>
          </a:xfrm>
        </p:spPr>
        <p:txBody>
          <a:bodyPr/>
          <a:lstStyle/>
          <a:p>
            <a:r>
              <a:rPr lang="zh-CN" altLang="en-US" dirty="0"/>
              <a:t>项目导学</a:t>
            </a:r>
          </a:p>
        </p:txBody>
      </p:sp>
      <p:sp>
        <p:nvSpPr>
          <p:cNvPr id="6" name="文本框 5"/>
          <p:cNvSpPr txBox="1"/>
          <p:nvPr/>
        </p:nvSpPr>
        <p:spPr>
          <a:xfrm>
            <a:off x="7342094" y="722533"/>
            <a:ext cx="4079630" cy="5632311"/>
          </a:xfrm>
          <a:prstGeom prst="rect">
            <a:avLst/>
          </a:prstGeom>
          <a:noFill/>
          <a:ln>
            <a:solidFill>
              <a:schemeClr val="bg2"/>
            </a:solidFill>
          </a:ln>
        </p:spPr>
        <p:txBody>
          <a:bodyPr wrap="square" rtlCol="0">
            <a:spAutoFit/>
          </a:bodyPr>
          <a:lstStyle/>
          <a:p>
            <a:r>
              <a:rPr lang="en-US" altLang="zh-CN" sz="2400" dirty="0"/>
              <a:t>Android</a:t>
            </a:r>
            <a:r>
              <a:rPr lang="zh-CN" altLang="zh-CN" sz="2400" dirty="0"/>
              <a:t>应用程序有着自己的结构框架，首先必须了解</a:t>
            </a:r>
            <a:r>
              <a:rPr lang="en-US" altLang="zh-CN" sz="2400" dirty="0"/>
              <a:t>Android</a:t>
            </a:r>
            <a:r>
              <a:rPr lang="zh-CN" altLang="zh-CN" sz="2400" dirty="0"/>
              <a:t>项目的构成与运行过程，然后才能按照项目构成，将资源文件和代码存放入到对应的目录下，或者对各文件做出正确的修改以实现最终的运行效果。也才能按照</a:t>
            </a:r>
            <a:r>
              <a:rPr lang="en-US" altLang="zh-CN" sz="2400" dirty="0"/>
              <a:t>Android</a:t>
            </a:r>
            <a:r>
              <a:rPr lang="zh-CN" altLang="zh-CN" sz="2400" dirty="0"/>
              <a:t>程序的运行过程，编写代码，实现正确的业务逻辑控制。第一个</a:t>
            </a:r>
            <a:r>
              <a:rPr lang="en-US" altLang="zh-CN" sz="2400" dirty="0"/>
              <a:t>Android</a:t>
            </a:r>
            <a:r>
              <a:rPr lang="zh-CN" altLang="zh-CN" sz="2400" dirty="0"/>
              <a:t>应用程序创建后，用户如何修改它，达到</a:t>
            </a:r>
            <a:r>
              <a:rPr lang="zh-CN" altLang="en-US" sz="2400" dirty="0"/>
              <a:t>左图</a:t>
            </a:r>
            <a:r>
              <a:rPr lang="zh-CN" altLang="zh-CN" sz="2400" dirty="0"/>
              <a:t>所示的效果，是本章的学习目的。</a:t>
            </a:r>
          </a:p>
        </p:txBody>
      </p:sp>
      <p:pic>
        <p:nvPicPr>
          <p:cNvPr id="7" name="图片 6"/>
          <p:cNvPicPr/>
          <p:nvPr/>
        </p:nvPicPr>
        <p:blipFill>
          <a:blip r:embed="rId2"/>
          <a:stretch>
            <a:fillRect/>
          </a:stretch>
        </p:blipFill>
        <p:spPr>
          <a:xfrm>
            <a:off x="815862" y="2611028"/>
            <a:ext cx="4038525" cy="1382748"/>
          </a:xfrm>
          <a:prstGeom prst="rect">
            <a:avLst/>
          </a:prstGeom>
        </p:spPr>
      </p:pic>
      <p:pic>
        <p:nvPicPr>
          <p:cNvPr id="8" name="图片 7"/>
          <p:cNvPicPr/>
          <p:nvPr/>
        </p:nvPicPr>
        <p:blipFill>
          <a:blip r:embed="rId3"/>
          <a:stretch>
            <a:fillRect/>
          </a:stretch>
        </p:blipFill>
        <p:spPr>
          <a:xfrm>
            <a:off x="815861" y="4850483"/>
            <a:ext cx="4038525" cy="1200693"/>
          </a:xfrm>
          <a:prstGeom prst="rect">
            <a:avLst/>
          </a:prstGeom>
        </p:spPr>
      </p:pic>
      <p:sp>
        <p:nvSpPr>
          <p:cNvPr id="9" name="标题 2"/>
          <p:cNvSpPr txBox="1">
            <a:spLocks/>
          </p:cNvSpPr>
          <p:nvPr/>
        </p:nvSpPr>
        <p:spPr>
          <a:xfrm>
            <a:off x="815863" y="1984216"/>
            <a:ext cx="3675529" cy="488218"/>
          </a:xfrm>
          <a:prstGeom prst="rect">
            <a:avLst/>
          </a:prstGeom>
        </p:spPr>
        <p:txBody>
          <a:bodyPr vert="horz" lIns="0" rIns="0" bIns="0" anchor="b">
            <a:normAutofit fontScale="7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a:t>默认程序执行效果</a:t>
            </a:r>
          </a:p>
        </p:txBody>
      </p:sp>
      <p:sp>
        <p:nvSpPr>
          <p:cNvPr id="10" name="标题 2"/>
          <p:cNvSpPr txBox="1">
            <a:spLocks/>
          </p:cNvSpPr>
          <p:nvPr/>
        </p:nvSpPr>
        <p:spPr>
          <a:xfrm>
            <a:off x="815861" y="4261252"/>
            <a:ext cx="3675529" cy="488218"/>
          </a:xfrm>
          <a:prstGeom prst="rect">
            <a:avLst/>
          </a:prstGeom>
        </p:spPr>
        <p:txBody>
          <a:bodyPr vert="horz" lIns="0" rIns="0" bIns="0" anchor="b">
            <a:normAutofit fontScale="7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a:t>修改程序执行效果</a:t>
            </a:r>
          </a:p>
        </p:txBody>
      </p:sp>
    </p:spTree>
    <p:extLst>
      <p:ext uri="{BB962C8B-B14F-4D97-AF65-F5344CB8AC3E}">
        <p14:creationId xmlns:p14="http://schemas.microsoft.com/office/powerpoint/2010/main" val="421669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4245429" cy="4800600"/>
          </a:xfrm>
        </p:spPr>
        <p:txBody>
          <a:bodyPr/>
          <a:lstStyle/>
          <a:p>
            <a:r>
              <a:rPr lang="en-US" altLang="zh-CN" sz="2800" b="1" dirty="0"/>
              <a:t>2.2.1 </a:t>
            </a:r>
            <a:r>
              <a:rPr lang="zh-CN" altLang="zh-CN" sz="2800" b="1" dirty="0"/>
              <a:t>资源文件</a:t>
            </a:r>
            <a:endParaRPr lang="en-US" altLang="zh-CN" sz="2800" b="1" dirty="0"/>
          </a:p>
          <a:p>
            <a:pPr lvl="1"/>
            <a:r>
              <a:rPr lang="en-US" altLang="zh-CN" b="1" dirty="0"/>
              <a:t>3. R.java</a:t>
            </a:r>
            <a:r>
              <a:rPr lang="zh-CN" altLang="zh-CN" b="1" dirty="0"/>
              <a:t>文件</a:t>
            </a:r>
            <a:endParaRPr lang="en-US" altLang="zh-CN" b="1" dirty="0"/>
          </a:p>
          <a:p>
            <a:pPr lvl="2"/>
            <a:r>
              <a:rPr lang="zh-CN" altLang="zh-CN" dirty="0"/>
              <a:t>打开</a:t>
            </a:r>
            <a:r>
              <a:rPr lang="en-US" altLang="zh-CN" dirty="0"/>
              <a:t>R.java</a:t>
            </a:r>
            <a:r>
              <a:rPr lang="zh-CN" altLang="zh-CN" dirty="0"/>
              <a:t>文件，读者会发现该文件内容很长，可以将各部分展开的内容一一收起（单击编辑区域左侧显示的“</a:t>
            </a:r>
            <a:r>
              <a:rPr lang="en-US" altLang="zh-CN" dirty="0"/>
              <a:t>-</a:t>
            </a:r>
            <a:r>
              <a:rPr lang="zh-CN" altLang="zh-CN" dirty="0"/>
              <a:t>”），如</a:t>
            </a:r>
            <a:r>
              <a:rPr lang="zh-CN" altLang="en-US" dirty="0"/>
              <a:t>右：</a:t>
            </a:r>
            <a:r>
              <a:rPr lang="en-US" altLang="zh-CN" dirty="0"/>
              <a:t>	</a:t>
            </a:r>
            <a:endParaRPr lang="zh-CN" altLang="zh-CN" dirty="0"/>
          </a:p>
          <a:p>
            <a:pPr marL="667512" lvl="2" indent="0">
              <a:buNone/>
            </a:pPr>
            <a:endParaRPr lang="zh-CN" altLang="zh-CN" dirty="0"/>
          </a:p>
          <a:p>
            <a:pPr lvl="3"/>
            <a:endParaRPr lang="zh-CN" altLang="zh-CN" sz="2700" b="1" dirty="0"/>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pic>
        <p:nvPicPr>
          <p:cNvPr id="5" name="图片 4"/>
          <p:cNvPicPr/>
          <p:nvPr/>
        </p:nvPicPr>
        <p:blipFill>
          <a:blip r:embed="rId2"/>
          <a:stretch>
            <a:fillRect/>
          </a:stretch>
        </p:blipFill>
        <p:spPr>
          <a:xfrm>
            <a:off x="4855209" y="1175657"/>
            <a:ext cx="5834561" cy="5029200"/>
          </a:xfrm>
          <a:prstGeom prst="rect">
            <a:avLst/>
          </a:prstGeom>
        </p:spPr>
      </p:pic>
    </p:spTree>
    <p:extLst>
      <p:ext uri="{BB962C8B-B14F-4D97-AF65-F5344CB8AC3E}">
        <p14:creationId xmlns:p14="http://schemas.microsoft.com/office/powerpoint/2010/main" val="424179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4855209" cy="4800600"/>
          </a:xfrm>
        </p:spPr>
        <p:txBody>
          <a:bodyPr>
            <a:normAutofit lnSpcReduction="10000"/>
          </a:bodyPr>
          <a:lstStyle/>
          <a:p>
            <a:r>
              <a:rPr lang="en-US" altLang="zh-CN" sz="2800" b="1" dirty="0"/>
              <a:t>2.2.1 </a:t>
            </a:r>
            <a:r>
              <a:rPr lang="zh-CN" altLang="zh-CN" sz="2800" b="1" dirty="0"/>
              <a:t>资源文件</a:t>
            </a:r>
            <a:endParaRPr lang="en-US" altLang="zh-CN" sz="2800" b="1" dirty="0"/>
          </a:p>
          <a:p>
            <a:pPr lvl="1"/>
            <a:r>
              <a:rPr lang="en-US" altLang="zh-CN" b="1" dirty="0"/>
              <a:t>3. R.java</a:t>
            </a:r>
            <a:r>
              <a:rPr lang="zh-CN" altLang="zh-CN" b="1" dirty="0"/>
              <a:t>文件</a:t>
            </a:r>
            <a:endParaRPr lang="en-US" altLang="zh-CN" b="1" dirty="0"/>
          </a:p>
          <a:p>
            <a:pPr lvl="2"/>
            <a:r>
              <a:rPr lang="zh-CN" altLang="zh-CN" dirty="0"/>
              <a:t>打开</a:t>
            </a:r>
            <a:r>
              <a:rPr lang="en-US" altLang="zh-CN" dirty="0"/>
              <a:t>R.java</a:t>
            </a:r>
            <a:r>
              <a:rPr lang="zh-CN" altLang="zh-CN" dirty="0"/>
              <a:t>文件，读者会发现该文件内容很长，可以将各部分展开的内容一一收起（单击编辑区域左侧显示的“</a:t>
            </a:r>
            <a:r>
              <a:rPr lang="en-US" altLang="zh-CN" dirty="0"/>
              <a:t>-</a:t>
            </a:r>
            <a:r>
              <a:rPr lang="zh-CN" altLang="zh-CN" dirty="0"/>
              <a:t>”），如</a:t>
            </a:r>
            <a:r>
              <a:rPr lang="zh-CN" altLang="en-US" dirty="0"/>
              <a:t>右：</a:t>
            </a:r>
            <a:endParaRPr lang="en-US" altLang="zh-CN" dirty="0"/>
          </a:p>
          <a:p>
            <a:pPr lvl="2"/>
            <a:r>
              <a:rPr lang="en-US" altLang="zh-CN" dirty="0"/>
              <a:t>R.java</a:t>
            </a:r>
            <a:r>
              <a:rPr lang="zh-CN" altLang="zh-CN" dirty="0"/>
              <a:t>文件中默认生成了若干个静态内部类。每个静态内部类分别对应着一种资源，如</a:t>
            </a:r>
            <a:r>
              <a:rPr lang="en-US" altLang="zh-CN" dirty="0"/>
              <a:t>layout</a:t>
            </a:r>
            <a:r>
              <a:rPr lang="zh-CN" altLang="zh-CN" dirty="0"/>
              <a:t>静态内部类对应</a:t>
            </a:r>
            <a:r>
              <a:rPr lang="en-US" altLang="zh-CN" dirty="0"/>
              <a:t>layout</a:t>
            </a:r>
            <a:r>
              <a:rPr lang="zh-CN" altLang="zh-CN" dirty="0"/>
              <a:t>目录中的界面文件，</a:t>
            </a:r>
            <a:r>
              <a:rPr lang="en-US" altLang="zh-CN" dirty="0" err="1"/>
              <a:t>mipmap</a:t>
            </a:r>
            <a:r>
              <a:rPr lang="zh-CN" altLang="zh-CN" dirty="0"/>
              <a:t>静态内部类对应</a:t>
            </a:r>
            <a:r>
              <a:rPr lang="en-US" altLang="zh-CN" dirty="0" err="1"/>
              <a:t>mipmap</a:t>
            </a:r>
            <a:r>
              <a:rPr lang="zh-CN" altLang="zh-CN" dirty="0"/>
              <a:t>目录中的图片文件。大部分的内部类是灰色显示，表明相关资源尚未在程序中引用。</a:t>
            </a:r>
          </a:p>
          <a:p>
            <a:pPr lvl="2"/>
            <a:endParaRPr lang="zh-CN" altLang="zh-CN" dirty="0"/>
          </a:p>
          <a:p>
            <a:pPr marL="667512" lvl="2" indent="0">
              <a:buNone/>
            </a:pPr>
            <a:endParaRPr lang="zh-CN" altLang="zh-CN" dirty="0"/>
          </a:p>
          <a:p>
            <a:pPr lvl="3"/>
            <a:endParaRPr lang="zh-CN" altLang="zh-CN" sz="2700" b="1" dirty="0"/>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pic>
        <p:nvPicPr>
          <p:cNvPr id="5" name="图片 4"/>
          <p:cNvPicPr/>
          <p:nvPr/>
        </p:nvPicPr>
        <p:blipFill>
          <a:blip r:embed="rId2"/>
          <a:stretch>
            <a:fillRect/>
          </a:stretch>
        </p:blipFill>
        <p:spPr>
          <a:xfrm>
            <a:off x="4855209" y="1175657"/>
            <a:ext cx="5834561" cy="5029200"/>
          </a:xfrm>
          <a:prstGeom prst="rect">
            <a:avLst/>
          </a:prstGeom>
        </p:spPr>
      </p:pic>
    </p:spTree>
    <p:extLst>
      <p:ext uri="{BB962C8B-B14F-4D97-AF65-F5344CB8AC3E}">
        <p14:creationId xmlns:p14="http://schemas.microsoft.com/office/powerpoint/2010/main" val="68392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06286"/>
            <a:ext cx="12192000" cy="4800600"/>
          </a:xfrm>
        </p:spPr>
        <p:txBody>
          <a:bodyPr>
            <a:normAutofit/>
          </a:bodyPr>
          <a:lstStyle/>
          <a:p>
            <a:r>
              <a:rPr lang="en-US" altLang="zh-CN" sz="2800" b="1" dirty="0"/>
              <a:t>2.2.2 </a:t>
            </a:r>
            <a:r>
              <a:rPr lang="zh-CN" altLang="zh-CN" sz="2800" b="1" dirty="0"/>
              <a:t>代码文件</a:t>
            </a:r>
          </a:p>
          <a:p>
            <a:pPr lvl="1"/>
            <a:r>
              <a:rPr lang="zh-CN" altLang="zh-CN" dirty="0"/>
              <a:t>打开</a:t>
            </a:r>
            <a:r>
              <a:rPr lang="en-US" altLang="zh-CN" dirty="0" err="1"/>
              <a:t>HelloAndroid</a:t>
            </a:r>
            <a:r>
              <a:rPr lang="zh-CN" altLang="zh-CN" dirty="0"/>
              <a:t>项目的</a:t>
            </a:r>
            <a:r>
              <a:rPr lang="en-US" altLang="zh-CN" dirty="0" err="1"/>
              <a:t>src</a:t>
            </a:r>
            <a:r>
              <a:rPr lang="zh-CN" altLang="zh-CN" dirty="0"/>
              <a:t>目录下的</a:t>
            </a:r>
            <a:r>
              <a:rPr lang="en-US" altLang="zh-CN" dirty="0"/>
              <a:t>MainActivity.java</a:t>
            </a:r>
            <a:r>
              <a:rPr lang="zh-CN" altLang="zh-CN" dirty="0"/>
              <a:t>文件</a:t>
            </a:r>
          </a:p>
          <a:p>
            <a:pPr marL="667512" lvl="2" indent="0">
              <a:buNone/>
            </a:pPr>
            <a:endParaRPr lang="zh-CN" altLang="zh-CN" dirty="0"/>
          </a:p>
          <a:p>
            <a:pPr lvl="3"/>
            <a:endParaRPr lang="zh-CN" altLang="zh-CN" sz="2700" b="1" dirty="0"/>
          </a:p>
          <a:p>
            <a:endParaRPr lang="zh-CN" altLang="en-US" dirty="0"/>
          </a:p>
        </p:txBody>
      </p:sp>
      <p:sp>
        <p:nvSpPr>
          <p:cNvPr id="3" name="标题 2"/>
          <p:cNvSpPr>
            <a:spLocks noGrp="1"/>
          </p:cNvSpPr>
          <p:nvPr>
            <p:ph type="title"/>
          </p:nvPr>
        </p:nvSpPr>
        <p:spPr>
          <a:xfrm>
            <a:off x="500743" y="0"/>
            <a:ext cx="10972800" cy="1143000"/>
          </a:xfrm>
        </p:spPr>
        <p:txBody>
          <a:bodyPr>
            <a:normAutofit/>
          </a:bodyPr>
          <a:lstStyle/>
          <a:p>
            <a:r>
              <a:rPr lang="en-US" altLang="zh-CN" b="1" dirty="0"/>
              <a:t>2.2 Android</a:t>
            </a:r>
            <a:r>
              <a:rPr lang="zh-CN" altLang="zh-CN" b="1" dirty="0"/>
              <a:t>应用程序结构解析</a:t>
            </a:r>
            <a:endParaRPr lang="zh-CN" altLang="en-US" dirty="0"/>
          </a:p>
        </p:txBody>
      </p:sp>
      <p:pic>
        <p:nvPicPr>
          <p:cNvPr id="6" name="图片 5"/>
          <p:cNvPicPr/>
          <p:nvPr/>
        </p:nvPicPr>
        <p:blipFill>
          <a:blip r:embed="rId2"/>
          <a:stretch>
            <a:fillRect/>
          </a:stretch>
        </p:blipFill>
        <p:spPr>
          <a:xfrm>
            <a:off x="500743" y="2257425"/>
            <a:ext cx="10624458" cy="4034518"/>
          </a:xfrm>
          <a:prstGeom prst="rect">
            <a:avLst/>
          </a:prstGeom>
        </p:spPr>
      </p:pic>
    </p:spTree>
    <p:extLst>
      <p:ext uri="{BB962C8B-B14F-4D97-AF65-F5344CB8AC3E}">
        <p14:creationId xmlns:p14="http://schemas.microsoft.com/office/powerpoint/2010/main" val="3087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2.3 AndroidManifest.xml</a:t>
            </a:r>
            <a:r>
              <a:rPr lang="zh-CN" altLang="zh-CN" b="1" dirty="0"/>
              <a:t>文件</a:t>
            </a:r>
          </a:p>
        </p:txBody>
      </p:sp>
      <p:sp>
        <p:nvSpPr>
          <p:cNvPr id="4" name="内容占位符 3"/>
          <p:cNvSpPr>
            <a:spLocks noGrp="1"/>
          </p:cNvSpPr>
          <p:nvPr>
            <p:ph idx="1"/>
          </p:nvPr>
        </p:nvSpPr>
        <p:spPr>
          <a:xfrm>
            <a:off x="304800" y="1328057"/>
            <a:ext cx="11669486" cy="4996543"/>
          </a:xfrm>
        </p:spPr>
        <p:txBody>
          <a:bodyPr/>
          <a:lstStyle/>
          <a:p>
            <a:r>
              <a:rPr lang="en-US" altLang="zh-CN" dirty="0"/>
              <a:t>AndroidManifest.xml</a:t>
            </a:r>
            <a:r>
              <a:rPr lang="zh-CN" altLang="zh-CN" dirty="0"/>
              <a:t>文件，位于整个项目的根目录下，是</a:t>
            </a:r>
            <a:r>
              <a:rPr lang="en-US" altLang="zh-CN" dirty="0"/>
              <a:t>Android</a:t>
            </a:r>
            <a:r>
              <a:rPr lang="zh-CN" altLang="zh-CN" dirty="0"/>
              <a:t>应用程序中重要的清单文件。它包含了应用程序运行前</a:t>
            </a:r>
            <a:r>
              <a:rPr lang="en-US" altLang="zh-CN" dirty="0"/>
              <a:t>Android</a:t>
            </a:r>
            <a:r>
              <a:rPr lang="zh-CN" altLang="zh-CN" dirty="0"/>
              <a:t>系统必须了解的重要信息，主要内容如下。</a:t>
            </a:r>
          </a:p>
          <a:p>
            <a:r>
              <a:rPr lang="zh-CN" altLang="zh-CN" dirty="0"/>
              <a:t>（</a:t>
            </a:r>
            <a:r>
              <a:rPr lang="en-US" altLang="zh-CN" dirty="0"/>
              <a:t>1</a:t>
            </a:r>
            <a:r>
              <a:rPr lang="zh-CN" altLang="zh-CN" dirty="0"/>
              <a:t>）应用程序包名称。</a:t>
            </a:r>
          </a:p>
          <a:p>
            <a:r>
              <a:rPr lang="zh-CN" altLang="zh-CN" dirty="0"/>
              <a:t>（</a:t>
            </a:r>
            <a:r>
              <a:rPr lang="en-US" altLang="zh-CN" dirty="0"/>
              <a:t>2</a:t>
            </a:r>
            <a:r>
              <a:rPr lang="zh-CN" altLang="zh-CN" dirty="0"/>
              <a:t>）应用程序申请的自身所需要的权限。</a:t>
            </a:r>
          </a:p>
          <a:p>
            <a:r>
              <a:rPr lang="zh-CN" altLang="zh-CN" dirty="0"/>
              <a:t>（</a:t>
            </a:r>
            <a:r>
              <a:rPr lang="en-US" altLang="zh-CN" dirty="0"/>
              <a:t>3</a:t>
            </a:r>
            <a:r>
              <a:rPr lang="zh-CN" altLang="zh-CN" dirty="0"/>
              <a:t>）应用程序中包含的组件。 </a:t>
            </a:r>
          </a:p>
          <a:p>
            <a:r>
              <a:rPr lang="zh-CN" altLang="zh-CN" dirty="0"/>
              <a:t>当新创建一个应用项目时，系统会自动生成该项目的</a:t>
            </a:r>
            <a:r>
              <a:rPr lang="en-US" altLang="zh-CN" dirty="0"/>
              <a:t>AndroidManifest.xml</a:t>
            </a:r>
            <a:r>
              <a:rPr lang="zh-CN" altLang="zh-CN" dirty="0"/>
              <a:t>文件。</a:t>
            </a:r>
            <a:endParaRPr lang="en-US" altLang="zh-CN" dirty="0"/>
          </a:p>
          <a:p>
            <a:r>
              <a:rPr lang="zh-CN" altLang="zh-CN" dirty="0"/>
              <a:t>如新建的项目为</a:t>
            </a:r>
            <a:r>
              <a:rPr lang="en-US" altLang="zh-CN" dirty="0" err="1"/>
              <a:t>HelloAndroid</a:t>
            </a:r>
            <a:r>
              <a:rPr lang="zh-CN" altLang="zh-CN" dirty="0"/>
              <a:t>，包名为</a:t>
            </a:r>
            <a:r>
              <a:rPr lang="en-US" altLang="zh-CN" dirty="0" err="1"/>
              <a:t>cn.edu.neusoft.helloandroid</a:t>
            </a:r>
            <a:r>
              <a:rPr lang="zh-CN" altLang="zh-CN" dirty="0"/>
              <a:t>，那么</a:t>
            </a:r>
            <a:r>
              <a:rPr lang="en-US" altLang="zh-CN" dirty="0"/>
              <a:t>AndroidManifest.xml</a:t>
            </a:r>
            <a:r>
              <a:rPr lang="zh-CN" altLang="zh-CN" dirty="0"/>
              <a:t>文件的内容如下</a:t>
            </a:r>
            <a:r>
              <a:rPr lang="zh-CN" altLang="en-US" dirty="0"/>
              <a:t>页</a:t>
            </a:r>
            <a:r>
              <a:rPr lang="zh-CN" altLang="zh-CN" dirty="0"/>
              <a:t>。</a:t>
            </a:r>
          </a:p>
          <a:p>
            <a:endParaRPr lang="zh-CN" altLang="en-US" dirty="0"/>
          </a:p>
        </p:txBody>
      </p:sp>
    </p:spTree>
    <p:extLst>
      <p:ext uri="{BB962C8B-B14F-4D97-AF65-F5344CB8AC3E}">
        <p14:creationId xmlns:p14="http://schemas.microsoft.com/office/powerpoint/2010/main" val="392364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805543"/>
          </a:xfrm>
        </p:spPr>
        <p:txBody>
          <a:bodyPr>
            <a:normAutofit fontScale="90000"/>
          </a:bodyPr>
          <a:lstStyle/>
          <a:p>
            <a:r>
              <a:rPr lang="en-US" altLang="zh-CN" b="1" dirty="0"/>
              <a:t>2.3 AndroidManifest.xml</a:t>
            </a:r>
            <a:r>
              <a:rPr lang="zh-CN" altLang="zh-CN" b="1" dirty="0"/>
              <a:t>文件</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1515740067"/>
              </p:ext>
            </p:extLst>
          </p:nvPr>
        </p:nvGraphicFramePr>
        <p:xfrm>
          <a:off x="305275" y="847793"/>
          <a:ext cx="11690781" cy="5791200"/>
        </p:xfrm>
        <a:graphic>
          <a:graphicData uri="http://schemas.openxmlformats.org/drawingml/2006/table">
            <a:tbl>
              <a:tblPr firstRow="1" firstCol="1" bandRow="1">
                <a:tableStyleId>{5C22544A-7EE6-4342-B048-85BDC9FD1C3A}</a:tableStyleId>
              </a:tblPr>
              <a:tblGrid>
                <a:gridCol w="11690781">
                  <a:extLst>
                    <a:ext uri="{9D8B030D-6E8A-4147-A177-3AD203B41FA5}">
                      <a16:colId xmlns:a16="http://schemas.microsoft.com/office/drawing/2014/main" val="20000"/>
                    </a:ext>
                  </a:extLst>
                </a:gridCol>
              </a:tblGrid>
              <a:tr h="0">
                <a:tc>
                  <a:txBody>
                    <a:bodyPr/>
                    <a:lstStyle/>
                    <a:p>
                      <a:pPr algn="l">
                        <a:spcAft>
                          <a:spcPts val="0"/>
                        </a:spcAft>
                      </a:pPr>
                      <a:r>
                        <a:rPr lang="en-US" sz="2000" kern="100" dirty="0">
                          <a:effectLst/>
                        </a:rPr>
                        <a:t>&lt;?xml version="1.0" encoding="utf-8"?&gt;</a:t>
                      </a:r>
                      <a:endParaRPr lang="zh-CN" sz="2000" kern="100" dirty="0">
                        <a:effectLst/>
                      </a:endParaRPr>
                    </a:p>
                    <a:p>
                      <a:pPr algn="l">
                        <a:spcAft>
                          <a:spcPts val="0"/>
                        </a:spcAft>
                      </a:pPr>
                      <a:r>
                        <a:rPr lang="en-US" sz="2000" kern="100" dirty="0">
                          <a:effectLst/>
                        </a:rPr>
                        <a:t>&lt;manifest </a:t>
                      </a:r>
                      <a:r>
                        <a:rPr lang="en-US" sz="2000" kern="100" dirty="0" err="1">
                          <a:effectLst/>
                        </a:rPr>
                        <a:t>xmlns:android</a:t>
                      </a:r>
                      <a:r>
                        <a:rPr lang="en-US" sz="2000" kern="100" dirty="0">
                          <a:effectLst/>
                        </a:rPr>
                        <a:t>="http://schemas.android.com/</a:t>
                      </a:r>
                      <a:r>
                        <a:rPr lang="en-US" sz="2000" kern="100" dirty="0" err="1">
                          <a:effectLst/>
                        </a:rPr>
                        <a:t>apk</a:t>
                      </a:r>
                      <a:r>
                        <a:rPr lang="en-US" sz="2000" kern="100" dirty="0">
                          <a:effectLst/>
                        </a:rPr>
                        <a:t>/res/android"</a:t>
                      </a:r>
                      <a:endParaRPr lang="zh-CN" sz="2000" kern="100" dirty="0">
                        <a:effectLst/>
                      </a:endParaRPr>
                    </a:p>
                    <a:p>
                      <a:pPr algn="l">
                        <a:spcAft>
                          <a:spcPts val="0"/>
                        </a:spcAft>
                      </a:pPr>
                      <a:r>
                        <a:rPr lang="en-US" sz="2000" kern="100" dirty="0">
                          <a:effectLst/>
                        </a:rPr>
                        <a:t>    package=" </a:t>
                      </a:r>
                      <a:r>
                        <a:rPr lang="en-US" sz="2000" kern="100" dirty="0" err="1">
                          <a:effectLst/>
                        </a:rPr>
                        <a:t>cn.edu.neusoft.helloandroid</a:t>
                      </a:r>
                      <a:r>
                        <a:rPr lang="en-US" sz="2000" kern="100" dirty="0">
                          <a:effectLst/>
                        </a:rPr>
                        <a:t>" &gt;</a:t>
                      </a:r>
                      <a:endParaRPr lang="zh-CN" sz="2000" kern="100" dirty="0">
                        <a:effectLst/>
                      </a:endParaRPr>
                    </a:p>
                    <a:p>
                      <a:pPr algn="l">
                        <a:spcAft>
                          <a:spcPts val="0"/>
                        </a:spcAft>
                      </a:pPr>
                      <a:r>
                        <a:rPr lang="en-US" sz="2000" kern="100" dirty="0">
                          <a:effectLst/>
                        </a:rPr>
                        <a:t> </a:t>
                      </a:r>
                      <a:endParaRPr lang="zh-CN" sz="2000" kern="100" dirty="0">
                        <a:effectLst/>
                      </a:endParaRPr>
                    </a:p>
                    <a:p>
                      <a:pPr algn="l">
                        <a:spcAft>
                          <a:spcPts val="0"/>
                        </a:spcAft>
                      </a:pPr>
                      <a:r>
                        <a:rPr lang="en-US" sz="2000" kern="100" dirty="0">
                          <a:effectLst/>
                        </a:rPr>
                        <a:t>    &lt;application</a:t>
                      </a:r>
                      <a:endParaRPr lang="zh-CN" sz="2000" kern="100" dirty="0">
                        <a:effectLst/>
                      </a:endParaRPr>
                    </a:p>
                    <a:p>
                      <a:pPr algn="l">
                        <a:spcAft>
                          <a:spcPts val="0"/>
                        </a:spcAft>
                      </a:pPr>
                      <a:r>
                        <a:rPr lang="en-US" sz="2000" kern="100" dirty="0">
                          <a:effectLst/>
                        </a:rPr>
                        <a:t>        </a:t>
                      </a:r>
                      <a:r>
                        <a:rPr lang="en-US" sz="2000" kern="100" dirty="0" err="1">
                          <a:effectLst/>
                        </a:rPr>
                        <a:t>android:allowBackup</a:t>
                      </a:r>
                      <a:r>
                        <a:rPr lang="en-US" sz="2000" kern="100" dirty="0">
                          <a:effectLst/>
                        </a:rPr>
                        <a:t>="true"</a:t>
                      </a:r>
                      <a:endParaRPr lang="zh-CN" sz="2000" kern="100" dirty="0">
                        <a:effectLst/>
                      </a:endParaRPr>
                    </a:p>
                    <a:p>
                      <a:pPr algn="l">
                        <a:spcAft>
                          <a:spcPts val="0"/>
                        </a:spcAft>
                      </a:pPr>
                      <a:r>
                        <a:rPr lang="en-US" sz="2000" kern="100" dirty="0">
                          <a:effectLst/>
                        </a:rPr>
                        <a:t>        </a:t>
                      </a:r>
                      <a:r>
                        <a:rPr lang="en-US" sz="2000" kern="100" dirty="0" err="1">
                          <a:effectLst/>
                        </a:rPr>
                        <a:t>android:icon</a:t>
                      </a:r>
                      <a:r>
                        <a:rPr lang="en-US" sz="2000" kern="100" dirty="0">
                          <a:effectLst/>
                        </a:rPr>
                        <a:t>="@</a:t>
                      </a:r>
                      <a:r>
                        <a:rPr lang="en-US" sz="2000" kern="100" dirty="0" err="1">
                          <a:effectLst/>
                        </a:rPr>
                        <a:t>mipmap</a:t>
                      </a:r>
                      <a:r>
                        <a:rPr lang="en-US" sz="2000" kern="100" dirty="0">
                          <a:effectLst/>
                        </a:rPr>
                        <a:t>/</a:t>
                      </a:r>
                      <a:r>
                        <a:rPr lang="en-US" sz="2000" kern="100" dirty="0" err="1">
                          <a:effectLst/>
                        </a:rPr>
                        <a:t>ic_launcher</a:t>
                      </a:r>
                      <a:r>
                        <a:rPr lang="en-US" sz="2000" kern="100" dirty="0">
                          <a:effectLst/>
                        </a:rPr>
                        <a:t>"</a:t>
                      </a:r>
                      <a:endParaRPr lang="zh-CN" sz="2000" kern="100" dirty="0">
                        <a:effectLst/>
                      </a:endParaRPr>
                    </a:p>
                    <a:p>
                      <a:pPr algn="l">
                        <a:spcAft>
                          <a:spcPts val="0"/>
                        </a:spcAft>
                      </a:pPr>
                      <a:r>
                        <a:rPr lang="en-US" sz="2000" kern="100" dirty="0">
                          <a:effectLst/>
                        </a:rPr>
                        <a:t>        </a:t>
                      </a:r>
                      <a:r>
                        <a:rPr lang="en-US" sz="2000" kern="100" dirty="0" err="1">
                          <a:effectLst/>
                        </a:rPr>
                        <a:t>android:label</a:t>
                      </a:r>
                      <a:r>
                        <a:rPr lang="en-US" sz="2000" kern="100" dirty="0">
                          <a:effectLst/>
                        </a:rPr>
                        <a:t>="@string/</a:t>
                      </a:r>
                      <a:r>
                        <a:rPr lang="en-US" sz="2000" kern="100" dirty="0" err="1">
                          <a:effectLst/>
                        </a:rPr>
                        <a:t>app_name</a:t>
                      </a:r>
                      <a:r>
                        <a:rPr lang="en-US" sz="2000" kern="100" dirty="0">
                          <a:effectLst/>
                        </a:rPr>
                        <a:t>"</a:t>
                      </a:r>
                      <a:endParaRPr lang="zh-CN" sz="2000" kern="100" dirty="0">
                        <a:effectLst/>
                      </a:endParaRPr>
                    </a:p>
                    <a:p>
                      <a:pPr algn="l">
                        <a:spcAft>
                          <a:spcPts val="0"/>
                        </a:spcAft>
                      </a:pPr>
                      <a:r>
                        <a:rPr lang="en-US" sz="2000" kern="100" dirty="0">
                          <a:effectLst/>
                        </a:rPr>
                        <a:t>        </a:t>
                      </a:r>
                      <a:r>
                        <a:rPr lang="en-US" sz="2000" kern="100" dirty="0" err="1">
                          <a:effectLst/>
                        </a:rPr>
                        <a:t>android:supportsRtl</a:t>
                      </a:r>
                      <a:r>
                        <a:rPr lang="en-US" sz="2000" kern="100" dirty="0">
                          <a:effectLst/>
                        </a:rPr>
                        <a:t>="true"</a:t>
                      </a:r>
                      <a:endParaRPr lang="zh-CN" sz="2000" kern="100" dirty="0">
                        <a:effectLst/>
                      </a:endParaRPr>
                    </a:p>
                    <a:p>
                      <a:pPr algn="l">
                        <a:spcAft>
                          <a:spcPts val="0"/>
                        </a:spcAft>
                      </a:pPr>
                      <a:r>
                        <a:rPr lang="en-US" sz="2000" kern="100" dirty="0">
                          <a:effectLst/>
                        </a:rPr>
                        <a:t>        </a:t>
                      </a:r>
                      <a:r>
                        <a:rPr lang="en-US" sz="2000" kern="100" dirty="0" err="1">
                          <a:effectLst/>
                        </a:rPr>
                        <a:t>android:theme</a:t>
                      </a:r>
                      <a:r>
                        <a:rPr lang="en-US" sz="2000" kern="100" dirty="0">
                          <a:effectLst/>
                        </a:rPr>
                        <a:t>="@style/</a:t>
                      </a:r>
                      <a:r>
                        <a:rPr lang="en-US" sz="2000" kern="100" dirty="0" err="1">
                          <a:effectLst/>
                        </a:rPr>
                        <a:t>AppTheme</a:t>
                      </a:r>
                      <a:r>
                        <a:rPr lang="en-US" sz="2000" kern="100" dirty="0">
                          <a:effectLst/>
                        </a:rPr>
                        <a:t>" &gt;</a:t>
                      </a:r>
                      <a:endParaRPr lang="zh-CN" sz="2000" kern="100" dirty="0">
                        <a:effectLst/>
                      </a:endParaRPr>
                    </a:p>
                    <a:p>
                      <a:pPr algn="l">
                        <a:spcAft>
                          <a:spcPts val="0"/>
                        </a:spcAft>
                      </a:pPr>
                      <a:r>
                        <a:rPr lang="en-US" sz="2000" kern="100" dirty="0">
                          <a:effectLst/>
                        </a:rPr>
                        <a:t>        &lt;activity </a:t>
                      </a:r>
                      <a:r>
                        <a:rPr lang="en-US" sz="2000" kern="100" dirty="0" err="1">
                          <a:effectLst/>
                        </a:rPr>
                        <a:t>android:name</a:t>
                      </a:r>
                      <a:r>
                        <a:rPr lang="en-US" sz="2000" kern="100" dirty="0">
                          <a:effectLst/>
                        </a:rPr>
                        <a:t>=".</a:t>
                      </a:r>
                      <a:r>
                        <a:rPr lang="en-US" sz="2000" kern="100" dirty="0" err="1">
                          <a:effectLst/>
                        </a:rPr>
                        <a:t>MainActivity</a:t>
                      </a:r>
                      <a:r>
                        <a:rPr lang="en-US" sz="2000" kern="100" dirty="0">
                          <a:effectLst/>
                        </a:rPr>
                        <a:t>" &gt;</a:t>
                      </a:r>
                      <a:endParaRPr lang="zh-CN" sz="2000" kern="100" dirty="0">
                        <a:effectLst/>
                      </a:endParaRPr>
                    </a:p>
                    <a:p>
                      <a:pPr algn="l">
                        <a:spcAft>
                          <a:spcPts val="0"/>
                        </a:spcAft>
                      </a:pPr>
                      <a:r>
                        <a:rPr lang="en-US" sz="2000" kern="100" dirty="0">
                          <a:effectLst/>
                        </a:rPr>
                        <a:t>            &lt;intent-filter&gt;</a:t>
                      </a:r>
                      <a:endParaRPr lang="zh-CN" sz="2000" kern="100" dirty="0">
                        <a:effectLst/>
                      </a:endParaRPr>
                    </a:p>
                    <a:p>
                      <a:pPr algn="l">
                        <a:spcAft>
                          <a:spcPts val="0"/>
                        </a:spcAft>
                      </a:pPr>
                      <a:r>
                        <a:rPr lang="en-US" sz="2000" kern="100" dirty="0">
                          <a:effectLst/>
                        </a:rPr>
                        <a:t>                &lt;action </a:t>
                      </a:r>
                      <a:r>
                        <a:rPr lang="en-US" sz="2000" kern="100" dirty="0" err="1">
                          <a:effectLst/>
                        </a:rPr>
                        <a:t>android:name</a:t>
                      </a:r>
                      <a:r>
                        <a:rPr lang="en-US" sz="2000" kern="100" dirty="0">
                          <a:effectLst/>
                        </a:rPr>
                        <a:t>="</a:t>
                      </a:r>
                      <a:r>
                        <a:rPr lang="en-US" sz="2000" kern="100" dirty="0" err="1">
                          <a:effectLst/>
                        </a:rPr>
                        <a:t>android.intent.action.MAIN</a:t>
                      </a:r>
                      <a:r>
                        <a:rPr lang="en-US" sz="2000" kern="100" dirty="0">
                          <a:effectLst/>
                        </a:rPr>
                        <a:t>" /&gt;</a:t>
                      </a:r>
                      <a:endParaRPr lang="zh-CN" sz="2000" kern="100" dirty="0">
                        <a:effectLst/>
                      </a:endParaRPr>
                    </a:p>
                    <a:p>
                      <a:pPr algn="l">
                        <a:spcAft>
                          <a:spcPts val="0"/>
                        </a:spcAft>
                      </a:pPr>
                      <a:r>
                        <a:rPr lang="en-US" sz="2000" kern="100" dirty="0">
                          <a:effectLst/>
                        </a:rPr>
                        <a:t>                &lt;category </a:t>
                      </a:r>
                      <a:r>
                        <a:rPr lang="en-US" sz="2000" kern="100" dirty="0" err="1">
                          <a:effectLst/>
                        </a:rPr>
                        <a:t>android:name</a:t>
                      </a:r>
                      <a:r>
                        <a:rPr lang="en-US" sz="2000" kern="100" dirty="0">
                          <a:effectLst/>
                        </a:rPr>
                        <a:t>="</a:t>
                      </a:r>
                      <a:r>
                        <a:rPr lang="en-US" sz="2000" kern="100" dirty="0" err="1">
                          <a:effectLst/>
                        </a:rPr>
                        <a:t>android.intent.category.LAUNCHER</a:t>
                      </a:r>
                      <a:r>
                        <a:rPr lang="en-US" sz="2000" kern="100" dirty="0">
                          <a:effectLst/>
                        </a:rPr>
                        <a:t>" /&gt;</a:t>
                      </a:r>
                      <a:endParaRPr lang="zh-CN" sz="2000" kern="100" dirty="0">
                        <a:effectLst/>
                      </a:endParaRPr>
                    </a:p>
                    <a:p>
                      <a:pPr algn="l">
                        <a:spcAft>
                          <a:spcPts val="0"/>
                        </a:spcAft>
                      </a:pPr>
                      <a:r>
                        <a:rPr lang="en-US" sz="2000" kern="100" dirty="0">
                          <a:effectLst/>
                        </a:rPr>
                        <a:t>            &lt;/intent-filter&gt;</a:t>
                      </a:r>
                      <a:endParaRPr lang="zh-CN" sz="2000" kern="100" dirty="0">
                        <a:effectLst/>
                      </a:endParaRPr>
                    </a:p>
                    <a:p>
                      <a:pPr algn="l">
                        <a:spcAft>
                          <a:spcPts val="0"/>
                        </a:spcAft>
                      </a:pPr>
                      <a:r>
                        <a:rPr lang="en-US" sz="2000" kern="100" dirty="0">
                          <a:effectLst/>
                        </a:rPr>
                        <a:t>        &lt;/activity&gt;</a:t>
                      </a:r>
                      <a:endParaRPr lang="zh-CN" sz="2000" kern="100" dirty="0">
                        <a:effectLst/>
                      </a:endParaRPr>
                    </a:p>
                    <a:p>
                      <a:pPr algn="l">
                        <a:spcAft>
                          <a:spcPts val="0"/>
                        </a:spcAft>
                      </a:pPr>
                      <a:r>
                        <a:rPr lang="en-US" sz="2000" kern="100" dirty="0">
                          <a:effectLst/>
                        </a:rPr>
                        <a:t>    &lt;/application&gt;</a:t>
                      </a:r>
                      <a:endParaRPr lang="zh-CN" sz="2000" kern="100" dirty="0">
                        <a:effectLst/>
                      </a:endParaRPr>
                    </a:p>
                    <a:p>
                      <a:pPr algn="l">
                        <a:spcAft>
                          <a:spcPts val="0"/>
                        </a:spcAft>
                      </a:pPr>
                      <a:r>
                        <a:rPr lang="en-US" sz="2000" kern="100" dirty="0">
                          <a:effectLst/>
                        </a:rPr>
                        <a:t> </a:t>
                      </a:r>
                      <a:endParaRPr lang="zh-CN" sz="2000" kern="100" dirty="0">
                        <a:effectLst/>
                      </a:endParaRPr>
                    </a:p>
                    <a:p>
                      <a:pPr algn="l">
                        <a:spcAft>
                          <a:spcPts val="0"/>
                        </a:spcAft>
                      </a:pPr>
                      <a:r>
                        <a:rPr lang="en-US" sz="2000" kern="100" dirty="0">
                          <a:effectLst/>
                        </a:rPr>
                        <a:t>&lt;/manifest&gt;</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842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2.3 AndroidManifest.xml</a:t>
            </a:r>
            <a:r>
              <a:rPr lang="zh-CN" altLang="zh-CN" b="1" dirty="0"/>
              <a:t>文件</a:t>
            </a:r>
          </a:p>
        </p:txBody>
      </p:sp>
      <p:sp>
        <p:nvSpPr>
          <p:cNvPr id="4" name="内容占位符 3"/>
          <p:cNvSpPr>
            <a:spLocks noGrp="1"/>
          </p:cNvSpPr>
          <p:nvPr>
            <p:ph idx="1"/>
          </p:nvPr>
        </p:nvSpPr>
        <p:spPr>
          <a:xfrm>
            <a:off x="304800" y="1328057"/>
            <a:ext cx="11669486" cy="4996543"/>
          </a:xfrm>
        </p:spPr>
        <p:txBody>
          <a:bodyPr/>
          <a:lstStyle/>
          <a:p>
            <a:r>
              <a:rPr lang="en-US" altLang="zh-CN" dirty="0"/>
              <a:t>AndroidManifest.xml</a:t>
            </a:r>
            <a:r>
              <a:rPr lang="zh-CN" altLang="zh-CN" dirty="0"/>
              <a:t>文件为</a:t>
            </a:r>
            <a:r>
              <a:rPr lang="en-US" altLang="zh-CN" dirty="0"/>
              <a:t>XML</a:t>
            </a:r>
            <a:r>
              <a:rPr lang="zh-CN" altLang="zh-CN" dirty="0"/>
              <a:t>格式，开头都会出现“</a:t>
            </a:r>
            <a:r>
              <a:rPr lang="en-US" altLang="zh-CN" dirty="0"/>
              <a:t>&lt;?xml version="1.0" encoding="utf-8"?&gt;</a:t>
            </a:r>
            <a:r>
              <a:rPr lang="zh-CN" altLang="zh-CN" dirty="0"/>
              <a:t>”文件序言信息。</a:t>
            </a:r>
          </a:p>
          <a:p>
            <a:r>
              <a:rPr lang="en-US" altLang="zh-CN" dirty="0"/>
              <a:t>&lt;manifest&gt;</a:t>
            </a:r>
            <a:r>
              <a:rPr lang="zh-CN" altLang="zh-CN" dirty="0"/>
              <a:t>标签定义了</a:t>
            </a:r>
            <a:r>
              <a:rPr lang="en-US" altLang="zh-CN" dirty="0"/>
              <a:t>manifest</a:t>
            </a:r>
            <a:r>
              <a:rPr lang="zh-CN" altLang="zh-CN" dirty="0"/>
              <a:t>是</a:t>
            </a:r>
            <a:r>
              <a:rPr lang="en-US" altLang="zh-CN" dirty="0"/>
              <a:t>AndroidManifest.xml</a:t>
            </a:r>
            <a:r>
              <a:rPr lang="zh-CN" altLang="zh-CN" dirty="0"/>
              <a:t>的根元素，其他的标签都定义在该元素下面。</a:t>
            </a:r>
            <a:endParaRPr lang="en-US" altLang="zh-CN" dirty="0"/>
          </a:p>
          <a:p>
            <a:pPr lvl="1"/>
            <a:r>
              <a:rPr lang="zh-CN" altLang="zh-CN" dirty="0"/>
              <a:t>默认情况，该节点声明了</a:t>
            </a:r>
            <a:r>
              <a:rPr lang="en-US" altLang="zh-CN" dirty="0" err="1"/>
              <a:t>xmlns:android</a:t>
            </a:r>
            <a:r>
              <a:rPr lang="zh-CN" altLang="zh-CN" dirty="0"/>
              <a:t>和</a:t>
            </a:r>
            <a:r>
              <a:rPr lang="en-US" altLang="zh-CN" dirty="0"/>
              <a:t>package</a:t>
            </a:r>
            <a:r>
              <a:rPr lang="zh-CN" altLang="zh-CN" dirty="0"/>
              <a:t>两个属性。</a:t>
            </a:r>
            <a:endParaRPr lang="en-US" altLang="zh-CN" dirty="0"/>
          </a:p>
          <a:p>
            <a:pPr lvl="2"/>
            <a:r>
              <a:rPr lang="zh-CN" altLang="zh-CN" dirty="0"/>
              <a:t>属性</a:t>
            </a:r>
            <a:r>
              <a:rPr lang="en-US" altLang="zh-CN" dirty="0" err="1"/>
              <a:t>xmlns:android</a:t>
            </a:r>
            <a:r>
              <a:rPr lang="zh-CN" altLang="zh-CN" dirty="0"/>
              <a:t>定义了</a:t>
            </a:r>
            <a:r>
              <a:rPr lang="en-US" altLang="zh-CN" dirty="0"/>
              <a:t>Android</a:t>
            </a:r>
            <a:r>
              <a:rPr lang="zh-CN" altLang="zh-CN" dirty="0"/>
              <a:t>的命名空间，这样使得</a:t>
            </a:r>
            <a:r>
              <a:rPr lang="en-US" altLang="zh-CN" dirty="0"/>
              <a:t>Android</a:t>
            </a:r>
            <a:r>
              <a:rPr lang="zh-CN" altLang="zh-CN" dirty="0"/>
              <a:t>中各种标准属性能在文件中使用。属性</a:t>
            </a:r>
            <a:r>
              <a:rPr lang="en-US" altLang="zh-CN" dirty="0"/>
              <a:t>package</a:t>
            </a:r>
            <a:r>
              <a:rPr lang="zh-CN" altLang="zh-CN" dirty="0"/>
              <a:t>定义了应用程序的包名称。该节点还有两个可选属性：</a:t>
            </a:r>
            <a:r>
              <a:rPr lang="en-US" altLang="zh-CN" dirty="0" err="1"/>
              <a:t>android:versionCode</a:t>
            </a:r>
            <a:r>
              <a:rPr lang="zh-CN" altLang="zh-CN" dirty="0"/>
              <a:t>和</a:t>
            </a:r>
            <a:r>
              <a:rPr lang="en-US" altLang="zh-CN" dirty="0" err="1"/>
              <a:t>android:versionName</a:t>
            </a:r>
            <a:r>
              <a:rPr lang="zh-CN" altLang="zh-CN" dirty="0"/>
              <a:t>。</a:t>
            </a:r>
            <a:endParaRPr lang="en-US" altLang="zh-CN" dirty="0"/>
          </a:p>
          <a:p>
            <a:pPr lvl="2"/>
            <a:r>
              <a:rPr lang="zh-CN" altLang="zh-CN" dirty="0"/>
              <a:t>属性</a:t>
            </a:r>
            <a:r>
              <a:rPr lang="en-US" altLang="zh-CN" dirty="0" err="1"/>
              <a:t>android:versionCode</a:t>
            </a:r>
            <a:r>
              <a:rPr lang="zh-CN" altLang="zh-CN" dirty="0"/>
              <a:t>定义应用程序的版本号，版本号是一个整数值，值越大，版本越新，但仅在应用程序内部使用。属性</a:t>
            </a:r>
            <a:r>
              <a:rPr lang="en-US" altLang="zh-CN" dirty="0" err="1"/>
              <a:t>android:versionName</a:t>
            </a:r>
            <a:r>
              <a:rPr lang="zh-CN" altLang="zh-CN" dirty="0"/>
              <a:t>定义应用程序的版本名称，仅限于为用户提供一个版本信息，一般使用流水号。</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294926222"/>
              </p:ext>
            </p:extLst>
          </p:nvPr>
        </p:nvGraphicFramePr>
        <p:xfrm>
          <a:off x="1393734" y="5624489"/>
          <a:ext cx="5267960" cy="609600"/>
        </p:xfrm>
        <a:graphic>
          <a:graphicData uri="http://schemas.openxmlformats.org/drawingml/2006/table">
            <a:tbl>
              <a:tblPr firstRow="1" firstCol="1" bandRow="1">
                <a:tableStyleId>{5C22544A-7EE6-4342-B048-85BDC9FD1C3A}</a:tableStyleId>
              </a:tblPr>
              <a:tblGrid>
                <a:gridCol w="5267960">
                  <a:extLst>
                    <a:ext uri="{9D8B030D-6E8A-4147-A177-3AD203B41FA5}">
                      <a16:colId xmlns:a16="http://schemas.microsoft.com/office/drawing/2014/main" val="20000"/>
                    </a:ext>
                  </a:extLst>
                </a:gridCol>
              </a:tblGrid>
              <a:tr h="0">
                <a:tc>
                  <a:txBody>
                    <a:bodyPr/>
                    <a:lstStyle/>
                    <a:p>
                      <a:pPr algn="l">
                        <a:spcAft>
                          <a:spcPts val="0"/>
                        </a:spcAft>
                      </a:pPr>
                      <a:r>
                        <a:rPr lang="en-US" sz="2000" kern="100" dirty="0" err="1">
                          <a:effectLst/>
                        </a:rPr>
                        <a:t>android:versionCode</a:t>
                      </a:r>
                      <a:r>
                        <a:rPr lang="en-US" sz="2000" kern="100" dirty="0">
                          <a:effectLst/>
                        </a:rPr>
                        <a:t>="1"</a:t>
                      </a:r>
                      <a:endParaRPr lang="zh-CN" sz="2000" kern="100" dirty="0">
                        <a:effectLst/>
                      </a:endParaRPr>
                    </a:p>
                    <a:p>
                      <a:pPr algn="l">
                        <a:spcAft>
                          <a:spcPts val="0"/>
                        </a:spcAft>
                      </a:pPr>
                      <a:r>
                        <a:rPr lang="en-US" sz="2000" kern="100" dirty="0" err="1">
                          <a:effectLst/>
                        </a:rPr>
                        <a:t>ndroid:versionName</a:t>
                      </a:r>
                      <a:r>
                        <a:rPr lang="en-US" sz="2000" kern="100" dirty="0">
                          <a:effectLst/>
                        </a:rPr>
                        <a:t>="1.0"</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555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2.3 AndroidManifest.xml</a:t>
            </a:r>
            <a:r>
              <a:rPr lang="zh-CN" altLang="zh-CN" b="1" dirty="0"/>
              <a:t>文件</a:t>
            </a:r>
          </a:p>
        </p:txBody>
      </p:sp>
      <p:sp>
        <p:nvSpPr>
          <p:cNvPr id="4" name="内容占位符 3"/>
          <p:cNvSpPr>
            <a:spLocks noGrp="1"/>
          </p:cNvSpPr>
          <p:nvPr>
            <p:ph idx="1"/>
          </p:nvPr>
        </p:nvSpPr>
        <p:spPr>
          <a:xfrm>
            <a:off x="304800" y="1328057"/>
            <a:ext cx="11669486" cy="4996543"/>
          </a:xfrm>
        </p:spPr>
        <p:txBody>
          <a:bodyPr>
            <a:normAutofit/>
          </a:bodyPr>
          <a:lstStyle/>
          <a:p>
            <a:r>
              <a:rPr lang="en-US" altLang="zh-CN" b="1" dirty="0">
                <a:solidFill>
                  <a:schemeClr val="accent6">
                    <a:lumMod val="75000"/>
                  </a:schemeClr>
                </a:solidFill>
              </a:rPr>
              <a:t>application</a:t>
            </a:r>
            <a:r>
              <a:rPr lang="zh-CN" altLang="zh-CN" b="1" dirty="0"/>
              <a:t>元素</a:t>
            </a:r>
            <a:endParaRPr lang="en-US" altLang="zh-CN" b="1" dirty="0"/>
          </a:p>
          <a:p>
            <a:pPr lvl="1"/>
            <a:r>
              <a:rPr lang="en-US" altLang="zh-CN" dirty="0"/>
              <a:t>manifest</a:t>
            </a:r>
            <a:r>
              <a:rPr lang="zh-CN" altLang="zh-CN" dirty="0"/>
              <a:t>标签下，仅能包含一个</a:t>
            </a:r>
            <a:r>
              <a:rPr lang="en-US" altLang="zh-CN" dirty="0">
                <a:solidFill>
                  <a:schemeClr val="accent6">
                    <a:lumMod val="75000"/>
                  </a:schemeClr>
                </a:solidFill>
              </a:rPr>
              <a:t>application</a:t>
            </a:r>
            <a:r>
              <a:rPr lang="zh-CN" altLang="zh-CN" dirty="0"/>
              <a:t>元素。</a:t>
            </a:r>
            <a:endParaRPr lang="en-US" altLang="zh-CN" dirty="0"/>
          </a:p>
          <a:p>
            <a:pPr lvl="1"/>
            <a:r>
              <a:rPr lang="zh-CN" altLang="zh-CN" dirty="0"/>
              <a:t>只要在</a:t>
            </a:r>
            <a:r>
              <a:rPr lang="en-US" altLang="zh-CN" dirty="0"/>
              <a:t>package</a:t>
            </a:r>
            <a:r>
              <a:rPr lang="zh-CN" altLang="zh-CN" dirty="0"/>
              <a:t>中实现的</a:t>
            </a:r>
            <a:r>
              <a:rPr lang="en-US" altLang="zh-CN" dirty="0"/>
              <a:t>Activity</a:t>
            </a:r>
            <a:r>
              <a:rPr lang="zh-CN" altLang="zh-CN" dirty="0"/>
              <a:t>、</a:t>
            </a:r>
            <a:r>
              <a:rPr lang="en-US" altLang="zh-CN" dirty="0"/>
              <a:t>Service</a:t>
            </a:r>
            <a:r>
              <a:rPr lang="zh-CN" altLang="zh-CN" dirty="0"/>
              <a:t>、</a:t>
            </a:r>
            <a:r>
              <a:rPr lang="en-US" altLang="zh-CN" dirty="0" err="1"/>
              <a:t>BroadcastReceiver</a:t>
            </a:r>
            <a:r>
              <a:rPr lang="zh-CN" altLang="zh-CN" dirty="0"/>
              <a:t>和</a:t>
            </a:r>
            <a:r>
              <a:rPr lang="en-US" altLang="zh-CN" dirty="0" err="1"/>
              <a:t>ContentProvide</a:t>
            </a:r>
            <a:r>
              <a:rPr lang="zh-CN" altLang="zh-CN" dirty="0"/>
              <a:t>四大组件信息都需要在</a:t>
            </a:r>
            <a:r>
              <a:rPr lang="en-US" altLang="zh-CN" dirty="0"/>
              <a:t>application</a:t>
            </a:r>
            <a:r>
              <a:rPr lang="zh-CN" altLang="zh-CN" dirty="0"/>
              <a:t>元素下声明。</a:t>
            </a:r>
            <a:endParaRPr lang="en-US" altLang="zh-CN" dirty="0"/>
          </a:p>
          <a:p>
            <a:pPr lvl="1"/>
            <a:r>
              <a:rPr lang="en-US" altLang="zh-CN" dirty="0"/>
              <a:t>application</a:t>
            </a:r>
            <a:r>
              <a:rPr lang="zh-CN" altLang="zh-CN" dirty="0"/>
              <a:t>元素的属性解释如下。</a:t>
            </a:r>
          </a:p>
          <a:p>
            <a:pPr lvl="2"/>
            <a:r>
              <a:rPr lang="en-US" altLang="zh-CN" dirty="0" err="1"/>
              <a:t>android:allowBackup</a:t>
            </a:r>
            <a:r>
              <a:rPr lang="en-US" altLang="zh-CN" dirty="0"/>
              <a:t>="true"</a:t>
            </a:r>
            <a:r>
              <a:rPr lang="zh-CN" altLang="zh-CN" dirty="0"/>
              <a:t>设置允许备份文件。</a:t>
            </a:r>
          </a:p>
          <a:p>
            <a:pPr lvl="2"/>
            <a:r>
              <a:rPr lang="en-US" altLang="zh-CN" sz="2300" dirty="0" err="1"/>
              <a:t>android:icon</a:t>
            </a:r>
            <a:r>
              <a:rPr lang="en-US" altLang="zh-CN" sz="2300" dirty="0"/>
              <a:t>="@ </a:t>
            </a:r>
            <a:r>
              <a:rPr lang="en-US" altLang="zh-CN" sz="2300" dirty="0" err="1"/>
              <a:t>mipmap</a:t>
            </a:r>
            <a:r>
              <a:rPr lang="en-US" altLang="zh-CN" sz="2300" dirty="0"/>
              <a:t>/</a:t>
            </a:r>
            <a:r>
              <a:rPr lang="en-US" altLang="zh-CN" sz="2300" dirty="0" err="1"/>
              <a:t>ic_launcher</a:t>
            </a:r>
            <a:r>
              <a:rPr lang="en-US" altLang="zh-CN" sz="2300" dirty="0"/>
              <a:t>"</a:t>
            </a:r>
            <a:r>
              <a:rPr lang="zh-CN" altLang="zh-CN" sz="2300" dirty="0"/>
              <a:t>定义了应用程序的图标，</a:t>
            </a:r>
            <a:r>
              <a:rPr lang="en-US" altLang="zh-CN" sz="2300" dirty="0"/>
              <a:t>@ </a:t>
            </a:r>
            <a:r>
              <a:rPr lang="en-US" altLang="zh-CN" sz="2300" dirty="0" err="1"/>
              <a:t>mipmap</a:t>
            </a:r>
            <a:r>
              <a:rPr lang="en-US" altLang="zh-CN" sz="2300" dirty="0"/>
              <a:t>/</a:t>
            </a:r>
            <a:r>
              <a:rPr lang="en-US" altLang="zh-CN" sz="2300" dirty="0" err="1"/>
              <a:t>ic_launcher</a:t>
            </a:r>
            <a:r>
              <a:rPr lang="zh-CN" altLang="zh-CN" sz="2300" dirty="0"/>
              <a:t>是一种资源引用方式，标志着图标是在存放在</a:t>
            </a:r>
            <a:r>
              <a:rPr lang="en-US" altLang="zh-CN" sz="2300" dirty="0"/>
              <a:t>/res/</a:t>
            </a:r>
            <a:r>
              <a:rPr lang="en-US" altLang="zh-CN" sz="2300" dirty="0" err="1"/>
              <a:t>mipmap</a:t>
            </a:r>
            <a:r>
              <a:rPr lang="zh-CN" altLang="zh-CN" sz="2300" dirty="0"/>
              <a:t>目录下的资源文件，资源文件的名称为</a:t>
            </a:r>
            <a:r>
              <a:rPr lang="en-US" altLang="zh-CN" sz="2300" dirty="0" err="1"/>
              <a:t>ic_launcher</a:t>
            </a:r>
            <a:r>
              <a:rPr lang="zh-CN" altLang="zh-CN" sz="2300" dirty="0"/>
              <a:t>。</a:t>
            </a:r>
          </a:p>
          <a:p>
            <a:pPr lvl="2"/>
            <a:r>
              <a:rPr lang="en-US" altLang="zh-CN" dirty="0" err="1"/>
              <a:t>android:supportsRtl</a:t>
            </a:r>
            <a:r>
              <a:rPr lang="en-US" altLang="zh-CN" dirty="0"/>
              <a:t>="true"</a:t>
            </a:r>
            <a:r>
              <a:rPr lang="zh-CN" altLang="zh-CN" dirty="0"/>
              <a:t>设置应用程序可以支持</a:t>
            </a:r>
            <a:r>
              <a:rPr lang="en-US" altLang="zh-CN" dirty="0"/>
              <a:t>RTL</a:t>
            </a:r>
            <a:r>
              <a:rPr lang="zh-CN" altLang="zh-CN" dirty="0"/>
              <a:t>布局。此属性只有在</a:t>
            </a:r>
            <a:r>
              <a:rPr lang="en-US" altLang="zh-CN" dirty="0"/>
              <a:t>API 17</a:t>
            </a:r>
            <a:r>
              <a:rPr lang="zh-CN" altLang="zh-CN" dirty="0"/>
              <a:t>之后才生效。</a:t>
            </a:r>
          </a:p>
          <a:p>
            <a:pPr lvl="2"/>
            <a:r>
              <a:rPr lang="en-US" altLang="zh-CN" sz="2300" dirty="0" err="1"/>
              <a:t>android:theme</a:t>
            </a:r>
            <a:r>
              <a:rPr lang="en-US" altLang="zh-CN" sz="2300" dirty="0"/>
              <a:t>="@style/</a:t>
            </a:r>
            <a:r>
              <a:rPr lang="en-US" altLang="zh-CN" sz="2300" dirty="0" err="1"/>
              <a:t>AppTheme</a:t>
            </a:r>
            <a:r>
              <a:rPr lang="en-US" altLang="zh-CN" sz="2300" dirty="0"/>
              <a:t>" &gt;</a:t>
            </a:r>
            <a:r>
              <a:rPr lang="zh-CN" altLang="zh-CN" sz="2300" dirty="0"/>
              <a:t>设置应用程序的主题是</a:t>
            </a:r>
            <a:r>
              <a:rPr lang="en-US" altLang="zh-CN" sz="2300" dirty="0" err="1"/>
              <a:t>AppTheme</a:t>
            </a:r>
            <a:r>
              <a:rPr lang="zh-CN" altLang="zh-CN" sz="2300" dirty="0"/>
              <a:t>。</a:t>
            </a:r>
          </a:p>
          <a:p>
            <a:pPr lvl="3"/>
            <a:endParaRPr lang="en-US" altLang="zh-CN" dirty="0"/>
          </a:p>
          <a:p>
            <a:endParaRPr lang="zh-CN" altLang="en-US" dirty="0"/>
          </a:p>
        </p:txBody>
      </p:sp>
    </p:spTree>
    <p:extLst>
      <p:ext uri="{BB962C8B-B14F-4D97-AF65-F5344CB8AC3E}">
        <p14:creationId xmlns:p14="http://schemas.microsoft.com/office/powerpoint/2010/main" val="41559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2.3 AndroidManifest.xml</a:t>
            </a:r>
            <a:r>
              <a:rPr lang="zh-CN" altLang="zh-CN" b="1" dirty="0"/>
              <a:t>文件</a:t>
            </a:r>
          </a:p>
        </p:txBody>
      </p:sp>
      <p:sp>
        <p:nvSpPr>
          <p:cNvPr id="4" name="内容占位符 3"/>
          <p:cNvSpPr>
            <a:spLocks noGrp="1"/>
          </p:cNvSpPr>
          <p:nvPr>
            <p:ph idx="1"/>
          </p:nvPr>
        </p:nvSpPr>
        <p:spPr>
          <a:xfrm>
            <a:off x="304800" y="1328057"/>
            <a:ext cx="11669486" cy="4996543"/>
          </a:xfrm>
        </p:spPr>
        <p:txBody>
          <a:bodyPr>
            <a:normAutofit/>
          </a:bodyPr>
          <a:lstStyle/>
          <a:p>
            <a:r>
              <a:rPr lang="en-US" altLang="zh-CN" b="1" dirty="0">
                <a:solidFill>
                  <a:schemeClr val="accent6">
                    <a:lumMod val="75000"/>
                  </a:schemeClr>
                </a:solidFill>
              </a:rPr>
              <a:t>activity</a:t>
            </a:r>
            <a:r>
              <a:rPr lang="zh-CN" altLang="zh-CN" b="1" dirty="0"/>
              <a:t>元素</a:t>
            </a:r>
            <a:endParaRPr lang="en-US" altLang="zh-CN" b="1" dirty="0"/>
          </a:p>
          <a:p>
            <a:pPr lvl="1"/>
            <a:r>
              <a:rPr lang="en-US" altLang="zh-CN" dirty="0"/>
              <a:t>activity</a:t>
            </a:r>
            <a:r>
              <a:rPr lang="zh-CN" altLang="zh-CN" dirty="0"/>
              <a:t>元素是对</a:t>
            </a:r>
            <a:r>
              <a:rPr lang="en-US" altLang="zh-CN" dirty="0"/>
              <a:t>Activity</a:t>
            </a:r>
            <a:r>
              <a:rPr lang="zh-CN" altLang="zh-CN" dirty="0"/>
              <a:t>组件的声明。</a:t>
            </a:r>
            <a:endParaRPr lang="en-US" altLang="zh-CN" dirty="0"/>
          </a:p>
          <a:p>
            <a:pPr lvl="1"/>
            <a:r>
              <a:rPr lang="zh-CN" altLang="zh-CN" dirty="0"/>
              <a:t>属性</a:t>
            </a:r>
            <a:r>
              <a:rPr lang="en-US" altLang="zh-CN" dirty="0" err="1"/>
              <a:t>android:name</a:t>
            </a:r>
            <a:r>
              <a:rPr lang="zh-CN" altLang="zh-CN" dirty="0"/>
              <a:t>定义了该</a:t>
            </a:r>
            <a:r>
              <a:rPr lang="en-US" altLang="zh-CN" dirty="0"/>
              <a:t>Activity</a:t>
            </a:r>
            <a:r>
              <a:rPr lang="zh-CN" altLang="zh-CN" dirty="0"/>
              <a:t>的名称。该名称可以是包含着包名的完整的类名，如</a:t>
            </a:r>
            <a:r>
              <a:rPr lang="en-US" altLang="zh-CN" dirty="0" err="1"/>
              <a:t>android:name</a:t>
            </a:r>
            <a:r>
              <a:rPr lang="en-US" altLang="zh-CN" dirty="0"/>
              <a:t>=" </a:t>
            </a:r>
            <a:r>
              <a:rPr lang="en-US" altLang="zh-CN" dirty="0" err="1"/>
              <a:t>cn.edu.neusoft.helloandroid.MainActivity</a:t>
            </a:r>
            <a:r>
              <a:rPr lang="en-US" altLang="zh-CN" dirty="0"/>
              <a:t>"</a:t>
            </a:r>
            <a:r>
              <a:rPr lang="zh-CN" altLang="zh-CN" dirty="0"/>
              <a:t>；也可以省略包名，简化为</a:t>
            </a:r>
            <a:r>
              <a:rPr lang="en-US" altLang="zh-CN" dirty="0" err="1"/>
              <a:t>android:name</a:t>
            </a:r>
            <a:r>
              <a:rPr lang="en-US" altLang="zh-CN" dirty="0"/>
              <a:t>=".</a:t>
            </a:r>
            <a:r>
              <a:rPr lang="en-US" altLang="zh-CN" dirty="0" err="1"/>
              <a:t>MainActivity</a:t>
            </a:r>
            <a:r>
              <a:rPr lang="en-US" altLang="zh-CN" dirty="0"/>
              <a:t>"</a:t>
            </a:r>
            <a:r>
              <a:rPr lang="zh-CN" altLang="zh-CN" dirty="0"/>
              <a:t>。</a:t>
            </a:r>
            <a:endParaRPr lang="en-US" altLang="zh-CN" dirty="0"/>
          </a:p>
          <a:p>
            <a:pPr lvl="1"/>
            <a:r>
              <a:rPr lang="zh-CN" altLang="zh-CN" dirty="0"/>
              <a:t>在</a:t>
            </a:r>
            <a:r>
              <a:rPr lang="en-US" altLang="zh-CN" dirty="0"/>
              <a:t>&lt;activity&gt;</a:t>
            </a:r>
            <a:r>
              <a:rPr lang="zh-CN" altLang="zh-CN" dirty="0"/>
              <a:t>标签下，可以定义</a:t>
            </a:r>
            <a:r>
              <a:rPr lang="en-US" altLang="zh-CN" dirty="0"/>
              <a:t>0</a:t>
            </a:r>
            <a:r>
              <a:rPr lang="zh-CN" altLang="zh-CN" dirty="0"/>
              <a:t>个或多个</a:t>
            </a:r>
            <a:r>
              <a:rPr lang="en-US" altLang="zh-CN" dirty="0"/>
              <a:t>&lt;intent-filter&gt;</a:t>
            </a:r>
            <a:r>
              <a:rPr lang="zh-CN" altLang="zh-CN" dirty="0"/>
              <a:t>标签，该标签用于设定</a:t>
            </a:r>
            <a:r>
              <a:rPr lang="en-US" altLang="zh-CN" dirty="0"/>
              <a:t>Intent</a:t>
            </a:r>
            <a:r>
              <a:rPr lang="zh-CN" altLang="zh-CN" dirty="0"/>
              <a:t>过滤条件</a:t>
            </a:r>
            <a:endParaRPr lang="en-US" altLang="zh-CN" dirty="0"/>
          </a:p>
          <a:p>
            <a:pPr lvl="1"/>
            <a:r>
              <a:rPr lang="en-US" altLang="zh-CN" dirty="0"/>
              <a:t>&lt;activity&gt;</a:t>
            </a:r>
            <a:r>
              <a:rPr lang="zh-CN" altLang="zh-CN" dirty="0"/>
              <a:t>标签下的</a:t>
            </a:r>
            <a:r>
              <a:rPr lang="en-US" altLang="zh-CN" dirty="0"/>
              <a:t>&lt;action </a:t>
            </a:r>
            <a:r>
              <a:rPr lang="en-US" altLang="zh-CN" dirty="0" err="1"/>
              <a:t>android:name</a:t>
            </a:r>
            <a:r>
              <a:rPr lang="en-US" altLang="zh-CN" dirty="0"/>
              <a:t>="</a:t>
            </a:r>
            <a:r>
              <a:rPr lang="en-US" altLang="zh-CN" dirty="0" err="1"/>
              <a:t>android.intent.action.MAIN</a:t>
            </a:r>
            <a:r>
              <a:rPr lang="en-US" altLang="zh-CN" dirty="0"/>
              <a:t>"</a:t>
            </a:r>
            <a:r>
              <a:rPr lang="zh-CN" altLang="zh-CN" dirty="0"/>
              <a:t>和</a:t>
            </a:r>
            <a:r>
              <a:rPr lang="en-US" altLang="zh-CN" dirty="0"/>
              <a:t>&lt;category </a:t>
            </a:r>
            <a:r>
              <a:rPr lang="en-US" altLang="zh-CN" dirty="0" err="1"/>
              <a:t>android:name</a:t>
            </a:r>
            <a:r>
              <a:rPr lang="en-US" altLang="zh-CN" dirty="0"/>
              <a:t>="</a:t>
            </a:r>
            <a:r>
              <a:rPr lang="en-US" altLang="zh-CN" dirty="0" err="1"/>
              <a:t>android.intent.category.LAUNCHER</a:t>
            </a:r>
            <a:r>
              <a:rPr lang="en-US" altLang="zh-CN" dirty="0"/>
              <a:t>" /&gt;</a:t>
            </a:r>
            <a:r>
              <a:rPr lang="zh-CN" altLang="zh-CN" dirty="0"/>
              <a:t>，用于声明本</a:t>
            </a:r>
            <a:r>
              <a:rPr lang="en-US" altLang="zh-CN" dirty="0"/>
              <a:t>Activity</a:t>
            </a:r>
            <a:r>
              <a:rPr lang="zh-CN" altLang="zh-CN" dirty="0"/>
              <a:t>是应用程序启动后首先被执行的</a:t>
            </a:r>
            <a:r>
              <a:rPr lang="en-US" altLang="zh-CN" dirty="0"/>
              <a:t>Activity</a:t>
            </a:r>
            <a:r>
              <a:rPr lang="zh-CN" altLang="zh-CN" dirty="0"/>
              <a:t>。无论应用程序中有多少个</a:t>
            </a:r>
            <a:r>
              <a:rPr lang="en-US" altLang="zh-CN" dirty="0"/>
              <a:t>Activity</a:t>
            </a:r>
            <a:r>
              <a:rPr lang="zh-CN" altLang="zh-CN" dirty="0"/>
              <a:t>，只有一个</a:t>
            </a:r>
            <a:r>
              <a:rPr lang="en-US" altLang="zh-CN" dirty="0"/>
              <a:t>Activity</a:t>
            </a:r>
            <a:r>
              <a:rPr lang="zh-CN" altLang="zh-CN" dirty="0"/>
              <a:t>能这样声明。</a:t>
            </a:r>
          </a:p>
          <a:p>
            <a:pPr lvl="1"/>
            <a:endParaRPr lang="zh-CN" altLang="zh-CN" sz="2000" dirty="0"/>
          </a:p>
          <a:p>
            <a:pPr lvl="1"/>
            <a:endParaRPr lang="zh-CN" altLang="zh-CN" sz="2300" dirty="0"/>
          </a:p>
          <a:p>
            <a:pPr lvl="3"/>
            <a:endParaRPr lang="en-US" altLang="zh-CN" dirty="0"/>
          </a:p>
          <a:p>
            <a:endParaRPr lang="zh-CN" altLang="en-US" dirty="0"/>
          </a:p>
        </p:txBody>
      </p:sp>
    </p:spTree>
    <p:extLst>
      <p:ext uri="{BB962C8B-B14F-4D97-AF65-F5344CB8AC3E}">
        <p14:creationId xmlns:p14="http://schemas.microsoft.com/office/powerpoint/2010/main" val="306977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2.3 AndroidManifest.xml</a:t>
            </a:r>
            <a:r>
              <a:rPr lang="zh-CN" altLang="zh-CN" b="1" dirty="0"/>
              <a:t>文件</a:t>
            </a:r>
          </a:p>
        </p:txBody>
      </p:sp>
      <p:sp>
        <p:nvSpPr>
          <p:cNvPr id="4" name="内容占位符 3"/>
          <p:cNvSpPr>
            <a:spLocks noGrp="1"/>
          </p:cNvSpPr>
          <p:nvPr>
            <p:ph idx="1"/>
          </p:nvPr>
        </p:nvSpPr>
        <p:spPr>
          <a:xfrm>
            <a:off x="304800" y="1328057"/>
            <a:ext cx="11669486" cy="4996543"/>
          </a:xfrm>
        </p:spPr>
        <p:txBody>
          <a:bodyPr>
            <a:normAutofit/>
          </a:bodyPr>
          <a:lstStyle/>
          <a:p>
            <a:r>
              <a:rPr lang="zh-CN" altLang="en-US" sz="2400" dirty="0"/>
              <a:t>若新</a:t>
            </a:r>
            <a:r>
              <a:rPr lang="zh-CN" altLang="zh-CN" sz="2400" dirty="0"/>
              <a:t>创建一个</a:t>
            </a:r>
            <a:r>
              <a:rPr lang="en-US" altLang="zh-CN" sz="2400" dirty="0" err="1"/>
              <a:t>SecondActivityactivity</a:t>
            </a:r>
            <a:r>
              <a:rPr lang="zh-CN" altLang="en-US" sz="2400" dirty="0"/>
              <a:t>，</a:t>
            </a:r>
            <a:r>
              <a:rPr lang="zh-CN" altLang="zh-CN" sz="2400" dirty="0"/>
              <a:t>则必须在</a:t>
            </a:r>
            <a:r>
              <a:rPr lang="en-US" altLang="zh-CN" sz="2400" dirty="0"/>
              <a:t>&lt;application&gt;</a:t>
            </a:r>
            <a:r>
              <a:rPr lang="zh-CN" altLang="zh-CN" sz="2400" dirty="0"/>
              <a:t>标签下</a:t>
            </a:r>
            <a:r>
              <a:rPr lang="zh-CN" altLang="en-US" sz="2400" dirty="0"/>
              <a:t>添加代码：</a:t>
            </a:r>
            <a:endParaRPr lang="en-US" altLang="zh-CN" sz="2400" dirty="0"/>
          </a:p>
          <a:p>
            <a:endParaRPr lang="en-US" altLang="zh-CN" sz="2400" dirty="0"/>
          </a:p>
          <a:p>
            <a:endParaRPr lang="en-US" altLang="zh-CN" sz="800" dirty="0"/>
          </a:p>
          <a:p>
            <a:r>
              <a:rPr lang="zh-CN" altLang="en-US" dirty="0"/>
              <a:t>若</a:t>
            </a:r>
            <a:r>
              <a:rPr lang="zh-CN" altLang="zh-CN" dirty="0"/>
              <a:t>新建一个服务类</a:t>
            </a:r>
            <a:r>
              <a:rPr lang="en-US" altLang="zh-CN" dirty="0" err="1"/>
              <a:t>MyService</a:t>
            </a:r>
            <a:r>
              <a:rPr lang="zh-CN" altLang="zh-CN" dirty="0"/>
              <a:t>，必须在</a:t>
            </a:r>
            <a:r>
              <a:rPr lang="en-US" altLang="zh-CN" dirty="0"/>
              <a:t>&lt;application&gt;</a:t>
            </a:r>
            <a:r>
              <a:rPr lang="zh-CN" altLang="zh-CN" dirty="0"/>
              <a:t>标签下添加代码</a:t>
            </a:r>
            <a:r>
              <a:rPr lang="zh-CN" altLang="en-US" dirty="0"/>
              <a:t>：</a:t>
            </a:r>
            <a:endParaRPr lang="zh-CN" altLang="zh-CN" dirty="0"/>
          </a:p>
          <a:p>
            <a:endParaRPr lang="en-US" altLang="zh-CN" dirty="0"/>
          </a:p>
          <a:p>
            <a:r>
              <a:rPr lang="zh-CN" altLang="en-US" dirty="0"/>
              <a:t>若</a:t>
            </a:r>
            <a:r>
              <a:rPr lang="zh-CN" altLang="zh-CN" dirty="0"/>
              <a:t>新建一个广播接收类</a:t>
            </a:r>
            <a:r>
              <a:rPr lang="en-US" altLang="zh-CN" dirty="0" err="1"/>
              <a:t>MybroadcastReceiver</a:t>
            </a:r>
            <a:r>
              <a:rPr lang="zh-CN" altLang="zh-CN" dirty="0"/>
              <a:t>，必须在</a:t>
            </a:r>
            <a:r>
              <a:rPr lang="en-US" altLang="zh-CN" dirty="0"/>
              <a:t>&lt;application&gt;</a:t>
            </a:r>
            <a:r>
              <a:rPr lang="zh-CN" altLang="zh-CN" dirty="0"/>
              <a:t>标签下添加代码</a:t>
            </a:r>
            <a:r>
              <a:rPr lang="zh-CN" altLang="en-US" dirty="0"/>
              <a:t>：</a:t>
            </a:r>
            <a:endParaRPr lang="en-US" altLang="zh-CN" dirty="0"/>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45815287"/>
              </p:ext>
            </p:extLst>
          </p:nvPr>
        </p:nvGraphicFramePr>
        <p:xfrm>
          <a:off x="1001848" y="1872729"/>
          <a:ext cx="11190152" cy="365760"/>
        </p:xfrm>
        <a:graphic>
          <a:graphicData uri="http://schemas.openxmlformats.org/drawingml/2006/table">
            <a:tbl>
              <a:tblPr firstRow="1" firstCol="1" bandRow="1">
                <a:tableStyleId>{5C22544A-7EE6-4342-B048-85BDC9FD1C3A}</a:tableStyleId>
              </a:tblPr>
              <a:tblGrid>
                <a:gridCol w="11190152">
                  <a:extLst>
                    <a:ext uri="{9D8B030D-6E8A-4147-A177-3AD203B41FA5}">
                      <a16:colId xmlns:a16="http://schemas.microsoft.com/office/drawing/2014/main" val="20000"/>
                    </a:ext>
                  </a:extLst>
                </a:gridCol>
              </a:tblGrid>
              <a:tr h="0">
                <a:tc>
                  <a:txBody>
                    <a:bodyPr/>
                    <a:lstStyle/>
                    <a:p>
                      <a:pPr algn="l">
                        <a:spcAft>
                          <a:spcPts val="0"/>
                        </a:spcAft>
                      </a:pPr>
                      <a:r>
                        <a:rPr lang="en-US" sz="2400" kern="100" dirty="0">
                          <a:effectLst/>
                        </a:rPr>
                        <a:t>    &lt;activity </a:t>
                      </a:r>
                      <a:r>
                        <a:rPr lang="en-US" sz="2400" kern="100" dirty="0" err="1">
                          <a:effectLst/>
                        </a:rPr>
                        <a:t>android:name</a:t>
                      </a:r>
                      <a:r>
                        <a:rPr lang="en-US" sz="2400" kern="100" dirty="0">
                          <a:effectLst/>
                        </a:rPr>
                        <a:t>=".</a:t>
                      </a:r>
                      <a:r>
                        <a:rPr lang="en-US" sz="2400" kern="100" dirty="0" err="1">
                          <a:effectLst/>
                        </a:rPr>
                        <a:t>SecondActivity</a:t>
                      </a:r>
                      <a:r>
                        <a:rPr lang="en-US" sz="2400" kern="100" dirty="0">
                          <a:effectLst/>
                        </a:rPr>
                        <a:t>"/&gt;</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86336360"/>
              </p:ext>
            </p:extLst>
          </p:nvPr>
        </p:nvGraphicFramePr>
        <p:xfrm>
          <a:off x="1001486" y="2786742"/>
          <a:ext cx="11190514" cy="365760"/>
        </p:xfrm>
        <a:graphic>
          <a:graphicData uri="http://schemas.openxmlformats.org/drawingml/2006/table">
            <a:tbl>
              <a:tblPr firstRow="1" firstCol="1" bandRow="1">
                <a:tableStyleId>{5C22544A-7EE6-4342-B048-85BDC9FD1C3A}</a:tableStyleId>
              </a:tblPr>
              <a:tblGrid>
                <a:gridCol w="11190514">
                  <a:extLst>
                    <a:ext uri="{9D8B030D-6E8A-4147-A177-3AD203B41FA5}">
                      <a16:colId xmlns:a16="http://schemas.microsoft.com/office/drawing/2014/main" val="20000"/>
                    </a:ext>
                  </a:extLst>
                </a:gridCol>
              </a:tblGrid>
              <a:tr h="169817">
                <a:tc>
                  <a:txBody>
                    <a:bodyPr/>
                    <a:lstStyle/>
                    <a:p>
                      <a:pPr algn="l">
                        <a:spcAft>
                          <a:spcPts val="0"/>
                        </a:spcAft>
                      </a:pPr>
                      <a:r>
                        <a:rPr lang="en-US" sz="2400" kern="100" dirty="0">
                          <a:effectLst/>
                        </a:rPr>
                        <a:t>    </a:t>
                      </a:r>
                      <a:r>
                        <a:rPr kumimoji="0" lang="en-US" altLang="zh-CN" sz="2400" b="1" kern="1200" dirty="0">
                          <a:solidFill>
                            <a:schemeClr val="lt1"/>
                          </a:solidFill>
                          <a:effectLst/>
                          <a:latin typeface="+mn-lt"/>
                          <a:ea typeface="+mn-ea"/>
                          <a:cs typeface="+mn-cs"/>
                        </a:rPr>
                        <a:t>&lt;service </a:t>
                      </a:r>
                      <a:r>
                        <a:rPr kumimoji="0" lang="en-US" altLang="zh-CN" sz="2400" b="1" kern="1200" dirty="0" err="1">
                          <a:solidFill>
                            <a:schemeClr val="lt1"/>
                          </a:solidFill>
                          <a:effectLst/>
                          <a:latin typeface="+mn-lt"/>
                          <a:ea typeface="+mn-ea"/>
                          <a:cs typeface="+mn-cs"/>
                        </a:rPr>
                        <a:t>android:name</a:t>
                      </a:r>
                      <a:r>
                        <a:rPr kumimoji="0" lang="en-US" altLang="zh-CN" sz="2400" b="1" kern="1200" dirty="0">
                          <a:solidFill>
                            <a:schemeClr val="lt1"/>
                          </a:solidFill>
                          <a:effectLst/>
                          <a:latin typeface="+mn-lt"/>
                          <a:ea typeface="+mn-ea"/>
                          <a:cs typeface="+mn-cs"/>
                        </a:rPr>
                        <a:t>=".</a:t>
                      </a:r>
                      <a:r>
                        <a:rPr kumimoji="0" lang="en-US" altLang="zh-CN" sz="2400" b="1" kern="1200" dirty="0" err="1">
                          <a:solidFill>
                            <a:schemeClr val="lt1"/>
                          </a:solidFill>
                          <a:effectLst/>
                          <a:latin typeface="+mn-lt"/>
                          <a:ea typeface="+mn-ea"/>
                          <a:cs typeface="+mn-cs"/>
                        </a:rPr>
                        <a:t>MyService</a:t>
                      </a:r>
                      <a:r>
                        <a:rPr kumimoji="0" lang="en-US" altLang="zh-CN" sz="2400" b="1" kern="1200" dirty="0">
                          <a:solidFill>
                            <a:schemeClr val="lt1"/>
                          </a:solidFill>
                          <a:effectLst/>
                          <a:latin typeface="+mn-lt"/>
                          <a:ea typeface="+mn-ea"/>
                          <a:cs typeface="+mn-cs"/>
                        </a:rPr>
                        <a:t>"/&gt;</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344006914"/>
              </p:ext>
            </p:extLst>
          </p:nvPr>
        </p:nvGraphicFramePr>
        <p:xfrm>
          <a:off x="849448" y="4128793"/>
          <a:ext cx="11168380" cy="2560320"/>
        </p:xfrm>
        <a:graphic>
          <a:graphicData uri="http://schemas.openxmlformats.org/drawingml/2006/table">
            <a:tbl>
              <a:tblPr firstRow="1" firstCol="1" bandRow="1">
                <a:tableStyleId>{5C22544A-7EE6-4342-B048-85BDC9FD1C3A}</a:tableStyleId>
              </a:tblPr>
              <a:tblGrid>
                <a:gridCol w="11168380">
                  <a:extLst>
                    <a:ext uri="{9D8B030D-6E8A-4147-A177-3AD203B41FA5}">
                      <a16:colId xmlns:a16="http://schemas.microsoft.com/office/drawing/2014/main" val="20000"/>
                    </a:ext>
                  </a:extLst>
                </a:gridCol>
              </a:tblGrid>
              <a:tr h="0">
                <a:tc>
                  <a:txBody>
                    <a:bodyPr/>
                    <a:lstStyle/>
                    <a:p>
                      <a:pPr algn="l">
                        <a:spcAft>
                          <a:spcPts val="0"/>
                        </a:spcAft>
                      </a:pPr>
                      <a:r>
                        <a:rPr lang="en-US" sz="2400" kern="100" dirty="0">
                          <a:effectLst/>
                        </a:rPr>
                        <a:t>     &lt;receiver </a:t>
                      </a:r>
                      <a:r>
                        <a:rPr lang="en-US" sz="2400" kern="100" dirty="0" err="1">
                          <a:effectLst/>
                        </a:rPr>
                        <a:t>android:name</a:t>
                      </a:r>
                      <a:r>
                        <a:rPr lang="en-US" sz="2400" kern="100" dirty="0">
                          <a:effectLst/>
                        </a:rPr>
                        <a:t>=".</a:t>
                      </a:r>
                      <a:r>
                        <a:rPr lang="en-US" sz="2400" kern="100" dirty="0" err="1">
                          <a:effectLst/>
                        </a:rPr>
                        <a:t>MyBroadcastReceiver</a:t>
                      </a:r>
                      <a:r>
                        <a:rPr lang="en-US" sz="2400" kern="100" dirty="0">
                          <a:effectLst/>
                        </a:rPr>
                        <a:t>"&gt;</a:t>
                      </a:r>
                      <a:endParaRPr lang="zh-CN" sz="2400" kern="100" dirty="0">
                        <a:effectLst/>
                      </a:endParaRPr>
                    </a:p>
                    <a:p>
                      <a:pPr algn="l">
                        <a:spcAft>
                          <a:spcPts val="0"/>
                        </a:spcAft>
                      </a:pPr>
                      <a:r>
                        <a:rPr lang="en-US" sz="2400" kern="100" dirty="0">
                          <a:effectLst/>
                        </a:rPr>
                        <a:t>         &lt;intent-filter&gt;</a:t>
                      </a:r>
                      <a:endParaRPr lang="zh-CN" sz="2400" kern="100" dirty="0">
                        <a:effectLst/>
                      </a:endParaRPr>
                    </a:p>
                    <a:p>
                      <a:pPr algn="l">
                        <a:spcAft>
                          <a:spcPts val="0"/>
                        </a:spcAft>
                      </a:pPr>
                      <a:r>
                        <a:rPr lang="en-US" sz="2400" kern="100" dirty="0">
                          <a:effectLst/>
                        </a:rPr>
                        <a:t>             &lt;action </a:t>
                      </a:r>
                      <a:r>
                        <a:rPr lang="en-US" sz="2400" kern="100" dirty="0" err="1">
                          <a:effectLst/>
                        </a:rPr>
                        <a:t>android:name</a:t>
                      </a:r>
                      <a:r>
                        <a:rPr lang="en-US" sz="2400" kern="100" dirty="0">
                          <a:effectLst/>
                        </a:rPr>
                        <a:t>="</a:t>
                      </a:r>
                      <a:r>
                        <a:rPr lang="en-US" sz="2400" kern="100" dirty="0" err="1">
                          <a:effectLst/>
                        </a:rPr>
                        <a:t>cn.edu.neusoft.manifestdemo.mybroadcastreceiver</a:t>
                      </a:r>
                      <a:r>
                        <a:rPr lang="en-US" sz="2400" kern="100" dirty="0">
                          <a:effectLst/>
                        </a:rPr>
                        <a:t>"/&gt;</a:t>
                      </a:r>
                      <a:endParaRPr lang="zh-CN" sz="2400" kern="100" dirty="0">
                        <a:effectLst/>
                      </a:endParaRPr>
                    </a:p>
                    <a:p>
                      <a:pPr algn="l">
                        <a:spcAft>
                          <a:spcPts val="0"/>
                        </a:spcAft>
                      </a:pPr>
                      <a:r>
                        <a:rPr lang="en-US" sz="2400" kern="100" dirty="0">
                          <a:effectLst/>
                        </a:rPr>
                        <a:t>             &lt;category/&gt;</a:t>
                      </a:r>
                      <a:endParaRPr lang="zh-CN" sz="2400" kern="100" dirty="0">
                        <a:effectLst/>
                      </a:endParaRPr>
                    </a:p>
                    <a:p>
                      <a:pPr algn="l">
                        <a:spcAft>
                          <a:spcPts val="0"/>
                        </a:spcAft>
                      </a:pPr>
                      <a:r>
                        <a:rPr lang="en-US" sz="2400" kern="100" dirty="0">
                          <a:effectLst/>
                        </a:rPr>
                        <a:t>         &lt;/intent-filter&gt;</a:t>
                      </a:r>
                      <a:endParaRPr lang="zh-CN" sz="2400" kern="100" dirty="0">
                        <a:effectLst/>
                      </a:endParaRPr>
                    </a:p>
                    <a:p>
                      <a:pPr algn="l">
                        <a:spcAft>
                          <a:spcPts val="0"/>
                        </a:spcAft>
                      </a:pPr>
                      <a:r>
                        <a:rPr lang="en-US" sz="2400" kern="100" dirty="0">
                          <a:effectLst/>
                        </a:rPr>
                        <a:t>&lt;/receiver&gt;</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704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2.3 AndroidManifest.xml</a:t>
            </a:r>
            <a:r>
              <a:rPr lang="zh-CN" altLang="zh-CN" b="1" dirty="0"/>
              <a:t>文件</a:t>
            </a:r>
          </a:p>
        </p:txBody>
      </p:sp>
      <p:sp>
        <p:nvSpPr>
          <p:cNvPr id="4" name="内容占位符 3"/>
          <p:cNvSpPr>
            <a:spLocks noGrp="1"/>
          </p:cNvSpPr>
          <p:nvPr>
            <p:ph idx="1"/>
          </p:nvPr>
        </p:nvSpPr>
        <p:spPr>
          <a:xfrm>
            <a:off x="304800" y="1328057"/>
            <a:ext cx="11669486" cy="4996543"/>
          </a:xfrm>
        </p:spPr>
        <p:txBody>
          <a:bodyPr>
            <a:normAutofit/>
          </a:bodyPr>
          <a:lstStyle/>
          <a:p>
            <a:r>
              <a:rPr lang="zh-CN" altLang="en-US" sz="2400" dirty="0"/>
              <a:t>若</a:t>
            </a:r>
            <a:r>
              <a:rPr lang="zh-CN" altLang="zh-CN" sz="2400" dirty="0"/>
              <a:t>新建一个</a:t>
            </a:r>
            <a:r>
              <a:rPr lang="en-US" altLang="zh-CN" sz="2400" dirty="0" err="1"/>
              <a:t>ContentProvider</a:t>
            </a:r>
            <a:r>
              <a:rPr lang="zh-CN" altLang="zh-CN" sz="2400" dirty="0"/>
              <a:t>类</a:t>
            </a:r>
            <a:r>
              <a:rPr lang="en-US" altLang="zh-CN" sz="2400" dirty="0" err="1"/>
              <a:t>MyContentProvider</a:t>
            </a:r>
            <a:r>
              <a:rPr lang="zh-CN" altLang="zh-CN" sz="2400" dirty="0"/>
              <a:t>，必须在</a:t>
            </a:r>
            <a:r>
              <a:rPr lang="en-US" altLang="zh-CN" sz="2400" dirty="0"/>
              <a:t>&lt;application&gt;</a:t>
            </a:r>
            <a:r>
              <a:rPr lang="zh-CN" altLang="zh-CN" sz="2400" dirty="0"/>
              <a:t>标签下添加代码如下</a:t>
            </a:r>
            <a:r>
              <a:rPr lang="zh-CN" altLang="en-US" sz="2400" dirty="0"/>
              <a:t>：</a:t>
            </a:r>
            <a:endParaRPr lang="en-US" altLang="zh-CN" sz="2400" dirty="0"/>
          </a:p>
          <a:p>
            <a:endParaRPr lang="en-US" altLang="zh-CN" sz="2400" dirty="0"/>
          </a:p>
          <a:p>
            <a:endParaRPr lang="en-US" altLang="zh-CN" sz="800" dirty="0"/>
          </a:p>
        </p:txBody>
      </p:sp>
      <p:graphicFrame>
        <p:nvGraphicFramePr>
          <p:cNvPr id="6" name="表格 5"/>
          <p:cNvGraphicFramePr>
            <a:graphicFrameLocks noGrp="1"/>
          </p:cNvGraphicFramePr>
          <p:nvPr>
            <p:extLst>
              <p:ext uri="{D42A27DB-BD31-4B8C-83A1-F6EECF244321}">
                <p14:modId xmlns:p14="http://schemas.microsoft.com/office/powerpoint/2010/main" val="3816691886"/>
              </p:ext>
            </p:extLst>
          </p:nvPr>
        </p:nvGraphicFramePr>
        <p:xfrm>
          <a:off x="936171" y="2373472"/>
          <a:ext cx="11255829" cy="1097280"/>
        </p:xfrm>
        <a:graphic>
          <a:graphicData uri="http://schemas.openxmlformats.org/drawingml/2006/table">
            <a:tbl>
              <a:tblPr firstRow="1" firstCol="1" bandRow="1">
                <a:tableStyleId>{5C22544A-7EE6-4342-B048-85BDC9FD1C3A}</a:tableStyleId>
              </a:tblPr>
              <a:tblGrid>
                <a:gridCol w="11255829">
                  <a:extLst>
                    <a:ext uri="{9D8B030D-6E8A-4147-A177-3AD203B41FA5}">
                      <a16:colId xmlns:a16="http://schemas.microsoft.com/office/drawing/2014/main" val="20000"/>
                    </a:ext>
                  </a:extLst>
                </a:gridCol>
              </a:tblGrid>
              <a:tr h="979328">
                <a:tc>
                  <a:txBody>
                    <a:bodyPr/>
                    <a:lstStyle/>
                    <a:p>
                      <a:r>
                        <a:rPr kumimoji="0" lang="en-US" altLang="zh-CN" sz="2400" b="1" kern="1200" dirty="0">
                          <a:solidFill>
                            <a:schemeClr val="lt1"/>
                          </a:solidFill>
                          <a:effectLst/>
                          <a:latin typeface="+mn-lt"/>
                          <a:ea typeface="+mn-ea"/>
                          <a:cs typeface="+mn-cs"/>
                        </a:rPr>
                        <a:t>&lt;provider</a:t>
                      </a:r>
                      <a:endParaRPr kumimoji="0" lang="zh-CN" altLang="zh-CN" sz="2400" b="1" kern="1200" dirty="0">
                        <a:solidFill>
                          <a:schemeClr val="lt1"/>
                        </a:solidFill>
                        <a:effectLst/>
                        <a:latin typeface="+mn-lt"/>
                        <a:ea typeface="+mn-ea"/>
                        <a:cs typeface="+mn-cs"/>
                      </a:endParaRPr>
                    </a:p>
                    <a:p>
                      <a:r>
                        <a:rPr kumimoji="0" lang="en-US" altLang="zh-CN" sz="2400" b="1" kern="1200" dirty="0">
                          <a:solidFill>
                            <a:schemeClr val="lt1"/>
                          </a:solidFill>
                          <a:effectLst/>
                          <a:latin typeface="+mn-lt"/>
                          <a:ea typeface="+mn-ea"/>
                          <a:cs typeface="+mn-cs"/>
                        </a:rPr>
                        <a:t>            </a:t>
                      </a:r>
                      <a:r>
                        <a:rPr kumimoji="0" lang="en-US" altLang="zh-CN" sz="2400" b="1" kern="1200" dirty="0" err="1">
                          <a:solidFill>
                            <a:schemeClr val="lt1"/>
                          </a:solidFill>
                          <a:effectLst/>
                          <a:latin typeface="+mn-lt"/>
                          <a:ea typeface="+mn-ea"/>
                          <a:cs typeface="+mn-cs"/>
                        </a:rPr>
                        <a:t>android:authorities</a:t>
                      </a:r>
                      <a:r>
                        <a:rPr kumimoji="0" lang="en-US" altLang="zh-CN" sz="2400" b="1" kern="1200" dirty="0">
                          <a:solidFill>
                            <a:schemeClr val="lt1"/>
                          </a:solidFill>
                          <a:effectLst/>
                          <a:latin typeface="+mn-lt"/>
                          <a:ea typeface="+mn-ea"/>
                          <a:cs typeface="+mn-cs"/>
                        </a:rPr>
                        <a:t>="</a:t>
                      </a:r>
                      <a:r>
                        <a:rPr kumimoji="0" lang="en-US" altLang="zh-CN" sz="2400" b="1" kern="1200" dirty="0" err="1">
                          <a:solidFill>
                            <a:schemeClr val="lt1"/>
                          </a:solidFill>
                          <a:effectLst/>
                          <a:latin typeface="+mn-lt"/>
                          <a:ea typeface="+mn-ea"/>
                          <a:cs typeface="+mn-cs"/>
                        </a:rPr>
                        <a:t>cn.edu.neusoft.manifestdemo.mycontentprovider</a:t>
                      </a:r>
                      <a:r>
                        <a:rPr kumimoji="0" lang="en-US" altLang="zh-CN" sz="2400" b="1" kern="1200" dirty="0">
                          <a:solidFill>
                            <a:schemeClr val="lt1"/>
                          </a:solidFill>
                          <a:effectLst/>
                          <a:latin typeface="+mn-lt"/>
                          <a:ea typeface="+mn-ea"/>
                          <a:cs typeface="+mn-cs"/>
                        </a:rPr>
                        <a:t>"</a:t>
                      </a:r>
                      <a:endParaRPr kumimoji="0" lang="zh-CN" altLang="zh-CN" sz="2400" b="1" kern="1200" dirty="0">
                        <a:solidFill>
                          <a:schemeClr val="lt1"/>
                        </a:solidFill>
                        <a:effectLst/>
                        <a:latin typeface="+mn-lt"/>
                        <a:ea typeface="+mn-ea"/>
                        <a:cs typeface="+mn-cs"/>
                      </a:endParaRPr>
                    </a:p>
                    <a:p>
                      <a:r>
                        <a:rPr kumimoji="0" lang="en-US" altLang="zh-CN" sz="2400" b="1" kern="1200" dirty="0">
                          <a:solidFill>
                            <a:schemeClr val="lt1"/>
                          </a:solidFill>
                          <a:effectLst/>
                          <a:latin typeface="+mn-lt"/>
                          <a:ea typeface="+mn-ea"/>
                          <a:cs typeface="+mn-cs"/>
                        </a:rPr>
                        <a:t>            </a:t>
                      </a:r>
                      <a:r>
                        <a:rPr kumimoji="0" lang="en-US" altLang="zh-CN" sz="2400" b="1" kern="1200" dirty="0" err="1">
                          <a:solidFill>
                            <a:schemeClr val="lt1"/>
                          </a:solidFill>
                          <a:effectLst/>
                          <a:latin typeface="+mn-lt"/>
                          <a:ea typeface="+mn-ea"/>
                          <a:cs typeface="+mn-cs"/>
                        </a:rPr>
                        <a:t>android:name</a:t>
                      </a:r>
                      <a:r>
                        <a:rPr kumimoji="0" lang="en-US" altLang="zh-CN" sz="2400" b="1" kern="1200" dirty="0">
                          <a:solidFill>
                            <a:schemeClr val="lt1"/>
                          </a:solidFill>
                          <a:effectLst/>
                          <a:latin typeface="+mn-lt"/>
                          <a:ea typeface="+mn-ea"/>
                          <a:cs typeface="+mn-cs"/>
                        </a:rPr>
                        <a:t>=".</a:t>
                      </a:r>
                      <a:r>
                        <a:rPr kumimoji="0" lang="en-US" altLang="zh-CN" sz="2400" b="1" kern="1200" dirty="0" err="1">
                          <a:solidFill>
                            <a:schemeClr val="lt1"/>
                          </a:solidFill>
                          <a:effectLst/>
                          <a:latin typeface="+mn-lt"/>
                          <a:ea typeface="+mn-ea"/>
                          <a:cs typeface="+mn-cs"/>
                        </a:rPr>
                        <a:t>MyContentProvider</a:t>
                      </a:r>
                      <a:r>
                        <a:rPr kumimoji="0" lang="en-US" altLang="zh-CN" sz="2400" b="1" kern="1200" dirty="0">
                          <a:solidFill>
                            <a:schemeClr val="lt1"/>
                          </a:solidFill>
                          <a:effectLst/>
                          <a:latin typeface="+mn-lt"/>
                          <a:ea typeface="+mn-ea"/>
                          <a:cs typeface="+mn-cs"/>
                        </a:rPr>
                        <a:t>"/&gt;</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414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3047" y="1331259"/>
            <a:ext cx="10972800" cy="4803162"/>
          </a:xfrm>
        </p:spPr>
        <p:txBody>
          <a:bodyPr>
            <a:normAutofit fontScale="85000" lnSpcReduction="20000"/>
          </a:bodyPr>
          <a:lstStyle/>
          <a:p>
            <a:r>
              <a:rPr lang="en-US" altLang="zh-CN" b="1" dirty="0"/>
              <a:t>2.1 </a:t>
            </a:r>
            <a:r>
              <a:rPr lang="zh-CN" altLang="zh-CN" b="1" dirty="0"/>
              <a:t>目录结构分析</a:t>
            </a:r>
          </a:p>
          <a:p>
            <a:r>
              <a:rPr lang="en-US" altLang="zh-CN" b="1" dirty="0"/>
              <a:t>2.2 Android</a:t>
            </a:r>
            <a:r>
              <a:rPr lang="zh-CN" altLang="zh-CN" b="1" dirty="0"/>
              <a:t>应用程序结构解析</a:t>
            </a:r>
          </a:p>
          <a:p>
            <a:pPr lvl="1"/>
            <a:r>
              <a:rPr lang="en-US" altLang="zh-CN" dirty="0"/>
              <a:t>2.2.1 </a:t>
            </a:r>
            <a:r>
              <a:rPr lang="zh-CN" altLang="zh-CN" dirty="0"/>
              <a:t>资源文件</a:t>
            </a:r>
            <a:endParaRPr lang="en-US" altLang="zh-CN" dirty="0"/>
          </a:p>
          <a:p>
            <a:pPr lvl="1"/>
            <a:r>
              <a:rPr lang="en-US" altLang="zh-CN" sz="2700" dirty="0"/>
              <a:t>2.2.2 </a:t>
            </a:r>
            <a:r>
              <a:rPr lang="zh-CN" altLang="zh-CN" sz="2700" dirty="0"/>
              <a:t>代码文件</a:t>
            </a:r>
            <a:endParaRPr lang="zh-CN" altLang="zh-CN" sz="2600" dirty="0"/>
          </a:p>
          <a:p>
            <a:r>
              <a:rPr lang="en-US" altLang="zh-CN" b="1" dirty="0"/>
              <a:t>2.3 AndroidManifest.xml</a:t>
            </a:r>
            <a:r>
              <a:rPr lang="zh-CN" altLang="zh-CN" b="1" dirty="0"/>
              <a:t>文件</a:t>
            </a:r>
            <a:endParaRPr lang="en-US" altLang="zh-CN" b="1" dirty="0"/>
          </a:p>
          <a:p>
            <a:r>
              <a:rPr lang="en-US" altLang="zh-CN" b="1" dirty="0"/>
              <a:t>2.4 </a:t>
            </a:r>
            <a:r>
              <a:rPr lang="zh-CN" altLang="zh-CN" b="1" dirty="0"/>
              <a:t>应用程序运行分析</a:t>
            </a:r>
            <a:endParaRPr lang="en-US" altLang="zh-CN" b="1" dirty="0"/>
          </a:p>
          <a:p>
            <a:pPr lvl="1"/>
            <a:r>
              <a:rPr lang="en-US" altLang="zh-CN" dirty="0"/>
              <a:t>2.4.1 AndroidManifest.xml</a:t>
            </a:r>
            <a:r>
              <a:rPr lang="zh-CN" altLang="zh-CN" dirty="0"/>
              <a:t>修改</a:t>
            </a:r>
            <a:endParaRPr lang="en-US" altLang="zh-CN" dirty="0"/>
          </a:p>
          <a:p>
            <a:pPr lvl="1"/>
            <a:r>
              <a:rPr lang="en-US" altLang="zh-CN" dirty="0"/>
              <a:t>2.4.2 </a:t>
            </a:r>
            <a:r>
              <a:rPr lang="zh-CN" altLang="zh-CN" dirty="0"/>
              <a:t>资源文件修改</a:t>
            </a:r>
          </a:p>
          <a:p>
            <a:pPr lvl="1"/>
            <a:r>
              <a:rPr lang="en-US" altLang="zh-CN" dirty="0"/>
              <a:t>2.4.3 </a:t>
            </a:r>
            <a:r>
              <a:rPr lang="zh-CN" altLang="zh-CN" dirty="0"/>
              <a:t>语言国际化</a:t>
            </a:r>
            <a:endParaRPr lang="zh-CN" altLang="zh-CN" b="1" dirty="0"/>
          </a:p>
          <a:p>
            <a:r>
              <a:rPr lang="en-US" altLang="zh-CN" b="1" dirty="0"/>
              <a:t>2.5 Android</a:t>
            </a:r>
            <a:r>
              <a:rPr lang="zh-CN" altLang="zh-CN" b="1" dirty="0"/>
              <a:t>的基本组件</a:t>
            </a:r>
            <a:endParaRPr lang="en-US" altLang="zh-CN" b="1" dirty="0"/>
          </a:p>
          <a:p>
            <a:pPr lvl="1"/>
            <a:r>
              <a:rPr lang="en-US" altLang="zh-CN" dirty="0"/>
              <a:t>2.5.1 Activity</a:t>
            </a:r>
          </a:p>
          <a:p>
            <a:pPr lvl="1"/>
            <a:r>
              <a:rPr lang="en-US" altLang="zh-CN" dirty="0"/>
              <a:t>2.5.2 </a:t>
            </a:r>
            <a:r>
              <a:rPr lang="en-US" altLang="zh-CN" dirty="0" err="1"/>
              <a:t>BroadcastReceiver</a:t>
            </a:r>
            <a:endParaRPr lang="zh-CN" altLang="zh-CN" dirty="0"/>
          </a:p>
          <a:p>
            <a:pPr lvl="1"/>
            <a:r>
              <a:rPr lang="en-US" altLang="zh-CN" dirty="0"/>
              <a:t>2.5.3 Service</a:t>
            </a:r>
            <a:endParaRPr lang="zh-CN" altLang="zh-CN" dirty="0"/>
          </a:p>
          <a:p>
            <a:pPr lvl="1"/>
            <a:r>
              <a:rPr lang="en-US" altLang="zh-CN" dirty="0"/>
              <a:t>2.5.4 </a:t>
            </a:r>
            <a:r>
              <a:rPr lang="en-US" altLang="zh-CN" dirty="0" err="1"/>
              <a:t>ContentProvider</a:t>
            </a:r>
            <a:endParaRPr lang="zh-CN" altLang="zh-CN" dirty="0"/>
          </a:p>
        </p:txBody>
      </p:sp>
      <p:sp>
        <p:nvSpPr>
          <p:cNvPr id="3" name="Title 2"/>
          <p:cNvSpPr>
            <a:spLocks noGrp="1"/>
          </p:cNvSpPr>
          <p:nvPr>
            <p:ph type="title"/>
          </p:nvPr>
        </p:nvSpPr>
        <p:spPr>
          <a:xfrm>
            <a:off x="574382" y="0"/>
            <a:ext cx="10972800" cy="1143000"/>
          </a:xfrm>
        </p:spPr>
        <p:txBody>
          <a:bodyPr/>
          <a:lstStyle/>
          <a:p>
            <a:r>
              <a:rPr lang="zh-CN" altLang="en-US" dirty="0"/>
              <a:t>内容安排</a:t>
            </a:r>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2.4 </a:t>
            </a:r>
            <a:r>
              <a:rPr lang="zh-CN" altLang="en-US" b="1" dirty="0"/>
              <a:t>应用程序运行分析</a:t>
            </a:r>
            <a:endParaRPr lang="zh-CN" altLang="zh-CN" b="1" dirty="0"/>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2800" b="1" dirty="0"/>
              <a:t>2.4.1 AndroidManifest.xml</a:t>
            </a:r>
            <a:r>
              <a:rPr lang="zh-CN" altLang="zh-CN" sz="2800" b="1" dirty="0"/>
              <a:t>修改</a:t>
            </a:r>
          </a:p>
          <a:p>
            <a:r>
              <a:rPr lang="zh-CN" altLang="zh-CN" sz="2400" dirty="0"/>
              <a:t>以</a:t>
            </a:r>
            <a:r>
              <a:rPr lang="en-US" altLang="zh-CN" sz="2400" dirty="0" err="1"/>
              <a:t>HelloAndroid</a:t>
            </a:r>
            <a:r>
              <a:rPr lang="zh-CN" altLang="zh-CN" sz="2400" dirty="0"/>
              <a:t>项目为例，</a:t>
            </a:r>
            <a:r>
              <a:rPr lang="zh-CN" altLang="en-US" sz="2400" dirty="0">
                <a:solidFill>
                  <a:srgbClr val="0070C0"/>
                </a:solidFill>
              </a:rPr>
              <a:t>分析</a:t>
            </a:r>
            <a:r>
              <a:rPr lang="en-US" altLang="zh-CN" sz="2400" dirty="0">
                <a:solidFill>
                  <a:srgbClr val="0070C0"/>
                </a:solidFill>
              </a:rPr>
              <a:t>Android</a:t>
            </a:r>
            <a:r>
              <a:rPr lang="zh-CN" altLang="zh-CN" sz="2400" dirty="0">
                <a:solidFill>
                  <a:srgbClr val="0070C0"/>
                </a:solidFill>
              </a:rPr>
              <a:t>应用程序的启动过程</a:t>
            </a:r>
            <a:endParaRPr lang="en-US" altLang="zh-CN" sz="2400" dirty="0">
              <a:solidFill>
                <a:srgbClr val="0070C0"/>
              </a:solidFill>
            </a:endParaRPr>
          </a:p>
          <a:p>
            <a:pPr lvl="1"/>
            <a:r>
              <a:rPr lang="zh-CN" altLang="zh-CN" sz="2000" dirty="0"/>
              <a:t>首先</a:t>
            </a:r>
            <a:r>
              <a:rPr lang="zh-CN" altLang="en-US" sz="2000" dirty="0"/>
              <a:t>，</a:t>
            </a:r>
            <a:r>
              <a:rPr lang="en-US" altLang="zh-CN" sz="2000" dirty="0"/>
              <a:t>Android</a:t>
            </a:r>
            <a:r>
              <a:rPr lang="zh-CN" altLang="zh-CN" sz="2000" dirty="0"/>
              <a:t>系统启动程序之前，查看该程序的</a:t>
            </a:r>
            <a:r>
              <a:rPr lang="en-US" altLang="zh-CN" sz="2000" dirty="0"/>
              <a:t>AndroidManifest.xml</a:t>
            </a:r>
            <a:r>
              <a:rPr lang="zh-CN" altLang="zh-CN" sz="2000" dirty="0"/>
              <a:t>文件，查找一个“主</a:t>
            </a:r>
            <a:r>
              <a:rPr lang="en-US" altLang="zh-CN" sz="2000" dirty="0"/>
              <a:t>Activity</a:t>
            </a:r>
            <a:r>
              <a:rPr lang="zh-CN" altLang="zh-CN" sz="2000" dirty="0"/>
              <a:t>”，即程序启动时默认执行的第一个</a:t>
            </a:r>
            <a:r>
              <a:rPr lang="en-US" altLang="zh-CN" sz="2000" dirty="0"/>
              <a:t>Activity</a:t>
            </a:r>
            <a:r>
              <a:rPr lang="zh-CN" altLang="zh-CN" sz="2000" dirty="0"/>
              <a:t>。这两者表示该</a:t>
            </a:r>
            <a:r>
              <a:rPr lang="en-US" altLang="zh-CN" sz="2000" dirty="0"/>
              <a:t>Activity</a:t>
            </a:r>
            <a:r>
              <a:rPr lang="zh-CN" altLang="zh-CN" sz="2000" dirty="0"/>
              <a:t>是</a:t>
            </a:r>
            <a:r>
              <a:rPr lang="en-US" altLang="zh-CN" sz="2000" dirty="0"/>
              <a:t>Android</a:t>
            </a:r>
            <a:r>
              <a:rPr lang="zh-CN" altLang="zh-CN" sz="2000" dirty="0"/>
              <a:t>程序的入口点，作用如同</a:t>
            </a:r>
            <a:r>
              <a:rPr lang="en-US" altLang="zh-CN" sz="2000" dirty="0"/>
              <a:t>Java</a:t>
            </a:r>
            <a:r>
              <a:rPr lang="zh-CN" altLang="zh-CN" sz="2000" dirty="0"/>
              <a:t>程序中的</a:t>
            </a:r>
            <a:r>
              <a:rPr lang="en-US" altLang="zh-CN" sz="2000" dirty="0"/>
              <a:t>main()</a:t>
            </a:r>
            <a:r>
              <a:rPr lang="zh-CN" altLang="zh-CN" sz="2000" dirty="0"/>
              <a:t>方法一样。</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然后，</a:t>
            </a:r>
            <a:r>
              <a:rPr lang="zh-CN" altLang="zh-CN" sz="2000" dirty="0"/>
              <a:t>确定了“主</a:t>
            </a:r>
            <a:r>
              <a:rPr lang="en-US" altLang="zh-CN" sz="2000" dirty="0"/>
              <a:t>Activity</a:t>
            </a:r>
            <a:r>
              <a:rPr lang="zh-CN" altLang="zh-CN" sz="2000" dirty="0"/>
              <a:t>”之后，启动该</a:t>
            </a:r>
            <a:r>
              <a:rPr lang="en-US" altLang="zh-CN" sz="2000" dirty="0"/>
              <a:t>Activity</a:t>
            </a:r>
            <a:r>
              <a:rPr lang="zh-CN" altLang="zh-CN" sz="2000" dirty="0"/>
              <a:t>，并执行它的</a:t>
            </a:r>
            <a:r>
              <a:rPr lang="en-US" altLang="zh-CN" sz="2000" dirty="0" err="1"/>
              <a:t>onCreate</a:t>
            </a:r>
            <a:r>
              <a:rPr lang="en-US" altLang="zh-CN" sz="2000" dirty="0"/>
              <a:t>()</a:t>
            </a:r>
            <a:r>
              <a:rPr lang="zh-CN" altLang="zh-CN" sz="2000" dirty="0"/>
              <a:t>方法。该方法的功能一般是进行布局文件的加载，</a:t>
            </a:r>
            <a:r>
              <a:rPr lang="en-US" altLang="zh-CN" sz="2000" dirty="0"/>
              <a:t>Activity</a:t>
            </a:r>
            <a:r>
              <a:rPr lang="zh-CN" altLang="zh-CN" sz="2000" dirty="0"/>
              <a:t>的初始化等。自此应用程序启动完毕。</a:t>
            </a:r>
          </a:p>
          <a:p>
            <a:pPr lvl="1"/>
            <a:endParaRPr lang="en-US" altLang="zh-CN" sz="2000" dirty="0"/>
          </a:p>
          <a:p>
            <a:pPr lvl="1"/>
            <a:endParaRPr lang="en-US" altLang="zh-CN" sz="2200" dirty="0"/>
          </a:p>
          <a:p>
            <a:endParaRPr lang="en-US" altLang="zh-CN" sz="800" dirty="0"/>
          </a:p>
        </p:txBody>
      </p:sp>
      <p:graphicFrame>
        <p:nvGraphicFramePr>
          <p:cNvPr id="2" name="表格 1"/>
          <p:cNvGraphicFramePr>
            <a:graphicFrameLocks noGrp="1"/>
          </p:cNvGraphicFramePr>
          <p:nvPr>
            <p:extLst>
              <p:ext uri="{D42A27DB-BD31-4B8C-83A1-F6EECF244321}">
                <p14:modId xmlns:p14="http://schemas.microsoft.com/office/powerpoint/2010/main" val="3395599302"/>
              </p:ext>
            </p:extLst>
          </p:nvPr>
        </p:nvGraphicFramePr>
        <p:xfrm>
          <a:off x="675278" y="3301479"/>
          <a:ext cx="11168380" cy="1828800"/>
        </p:xfrm>
        <a:graphic>
          <a:graphicData uri="http://schemas.openxmlformats.org/drawingml/2006/table">
            <a:tbl>
              <a:tblPr firstRow="1" firstCol="1" bandRow="1">
                <a:tableStyleId>{5C22544A-7EE6-4342-B048-85BDC9FD1C3A}</a:tableStyleId>
              </a:tblPr>
              <a:tblGrid>
                <a:gridCol w="11168380">
                  <a:extLst>
                    <a:ext uri="{9D8B030D-6E8A-4147-A177-3AD203B41FA5}">
                      <a16:colId xmlns:a16="http://schemas.microsoft.com/office/drawing/2014/main" val="20000"/>
                    </a:ext>
                  </a:extLst>
                </a:gridCol>
              </a:tblGrid>
              <a:tr h="0">
                <a:tc>
                  <a:txBody>
                    <a:bodyPr/>
                    <a:lstStyle/>
                    <a:p>
                      <a:pPr algn="l">
                        <a:spcAft>
                          <a:spcPts val="0"/>
                        </a:spcAft>
                      </a:pPr>
                      <a:r>
                        <a:rPr lang="en-US" sz="2000" kern="100" dirty="0">
                          <a:effectLst/>
                        </a:rPr>
                        <a:t>    &lt;activity </a:t>
                      </a:r>
                      <a:r>
                        <a:rPr lang="en-US" sz="2000" kern="100" dirty="0" err="1">
                          <a:effectLst/>
                        </a:rPr>
                        <a:t>android:name</a:t>
                      </a:r>
                      <a:r>
                        <a:rPr lang="en-US" sz="2000" kern="100" dirty="0">
                          <a:effectLst/>
                        </a:rPr>
                        <a:t>=".</a:t>
                      </a:r>
                      <a:r>
                        <a:rPr lang="en-US" sz="2000" kern="100" dirty="0" err="1">
                          <a:effectLst/>
                        </a:rPr>
                        <a:t>MainActivity</a:t>
                      </a:r>
                      <a:r>
                        <a:rPr lang="en-US" sz="2000" kern="100" dirty="0">
                          <a:effectLst/>
                        </a:rPr>
                        <a:t>" &gt;</a:t>
                      </a:r>
                      <a:endParaRPr lang="zh-CN" sz="2000" kern="100" dirty="0">
                        <a:effectLst/>
                      </a:endParaRPr>
                    </a:p>
                    <a:p>
                      <a:pPr algn="l">
                        <a:spcAft>
                          <a:spcPts val="0"/>
                        </a:spcAft>
                      </a:pPr>
                      <a:r>
                        <a:rPr lang="en-US" sz="2000" kern="100" dirty="0">
                          <a:effectLst/>
                        </a:rPr>
                        <a:t>         &lt;intent-filter&gt;</a:t>
                      </a:r>
                      <a:endParaRPr lang="zh-CN" sz="2000" kern="100" dirty="0">
                        <a:effectLst/>
                      </a:endParaRPr>
                    </a:p>
                    <a:p>
                      <a:pPr algn="l">
                        <a:spcAft>
                          <a:spcPts val="0"/>
                        </a:spcAft>
                      </a:pPr>
                      <a:r>
                        <a:rPr lang="en-US" sz="2000" kern="100" dirty="0">
                          <a:effectLst/>
                        </a:rPr>
                        <a:t>             </a:t>
                      </a:r>
                      <a:r>
                        <a:rPr lang="en-US" sz="2000" kern="100" dirty="0">
                          <a:solidFill>
                            <a:srgbClr val="FFFF00"/>
                          </a:solidFill>
                          <a:effectLst/>
                        </a:rPr>
                        <a:t>&lt;action </a:t>
                      </a:r>
                      <a:r>
                        <a:rPr lang="en-US" sz="2000" kern="100" dirty="0" err="1">
                          <a:solidFill>
                            <a:srgbClr val="FFFF00"/>
                          </a:solidFill>
                          <a:effectLst/>
                        </a:rPr>
                        <a:t>android:name</a:t>
                      </a:r>
                      <a:r>
                        <a:rPr lang="en-US" sz="2000" kern="100" dirty="0">
                          <a:solidFill>
                            <a:srgbClr val="FFFF00"/>
                          </a:solidFill>
                          <a:effectLst/>
                        </a:rPr>
                        <a:t>="</a:t>
                      </a:r>
                      <a:r>
                        <a:rPr lang="en-US" sz="2000" kern="100" dirty="0" err="1">
                          <a:solidFill>
                            <a:srgbClr val="FFFF00"/>
                          </a:solidFill>
                          <a:effectLst/>
                        </a:rPr>
                        <a:t>android.intent.action.MAIN</a:t>
                      </a:r>
                      <a:r>
                        <a:rPr lang="en-US" sz="2000" kern="100" dirty="0">
                          <a:solidFill>
                            <a:srgbClr val="FFFF00"/>
                          </a:solidFill>
                          <a:effectLst/>
                        </a:rPr>
                        <a:t>" /&gt;</a:t>
                      </a:r>
                      <a:endParaRPr lang="zh-CN" sz="2000" kern="100" dirty="0">
                        <a:solidFill>
                          <a:srgbClr val="FFFF00"/>
                        </a:solidFill>
                        <a:effectLst/>
                      </a:endParaRPr>
                    </a:p>
                    <a:p>
                      <a:pPr algn="l">
                        <a:spcAft>
                          <a:spcPts val="0"/>
                        </a:spcAft>
                      </a:pPr>
                      <a:r>
                        <a:rPr lang="en-US" sz="2000" kern="100" dirty="0">
                          <a:solidFill>
                            <a:srgbClr val="FFFF00"/>
                          </a:solidFill>
                          <a:effectLst/>
                        </a:rPr>
                        <a:t>             &lt;category </a:t>
                      </a:r>
                      <a:r>
                        <a:rPr lang="en-US" sz="2000" kern="100" dirty="0" err="1">
                          <a:solidFill>
                            <a:srgbClr val="FFFF00"/>
                          </a:solidFill>
                          <a:effectLst/>
                        </a:rPr>
                        <a:t>android:name</a:t>
                      </a:r>
                      <a:r>
                        <a:rPr lang="en-US" sz="2000" kern="100" dirty="0">
                          <a:solidFill>
                            <a:srgbClr val="FFFF00"/>
                          </a:solidFill>
                          <a:effectLst/>
                        </a:rPr>
                        <a:t>="</a:t>
                      </a:r>
                      <a:r>
                        <a:rPr lang="en-US" sz="2000" kern="100" dirty="0" err="1">
                          <a:solidFill>
                            <a:srgbClr val="FFFF00"/>
                          </a:solidFill>
                          <a:effectLst/>
                        </a:rPr>
                        <a:t>android.intent.category.LAUNCHER</a:t>
                      </a:r>
                      <a:r>
                        <a:rPr lang="en-US" sz="2000" kern="100" dirty="0">
                          <a:solidFill>
                            <a:srgbClr val="FFFF00"/>
                          </a:solidFill>
                          <a:effectLst/>
                        </a:rPr>
                        <a:t>" /&gt;</a:t>
                      </a:r>
                      <a:endParaRPr lang="zh-CN" sz="2000" kern="100" dirty="0">
                        <a:solidFill>
                          <a:srgbClr val="FFFF00"/>
                        </a:solidFill>
                        <a:effectLst/>
                      </a:endParaRPr>
                    </a:p>
                    <a:p>
                      <a:pPr algn="l">
                        <a:spcAft>
                          <a:spcPts val="0"/>
                        </a:spcAft>
                      </a:pPr>
                      <a:r>
                        <a:rPr lang="en-US" sz="2000" kern="100" dirty="0">
                          <a:effectLst/>
                        </a:rPr>
                        <a:t>         &lt;/intent-filter&gt;</a:t>
                      </a:r>
                      <a:endParaRPr lang="zh-CN" sz="2000" kern="100" dirty="0">
                        <a:effectLst/>
                      </a:endParaRPr>
                    </a:p>
                    <a:p>
                      <a:pPr algn="l">
                        <a:spcAft>
                          <a:spcPts val="0"/>
                        </a:spcAft>
                      </a:pPr>
                      <a:r>
                        <a:rPr lang="en-US" sz="2000" kern="100" dirty="0">
                          <a:effectLst/>
                        </a:rPr>
                        <a:t>    &lt;/activity&gt; </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328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2.4 </a:t>
            </a:r>
            <a:r>
              <a:rPr lang="zh-CN" altLang="en-US" b="1" dirty="0"/>
              <a:t>应用程序运行分析</a:t>
            </a:r>
            <a:endParaRPr lang="zh-CN" altLang="zh-CN" b="1" dirty="0"/>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2800" b="1" dirty="0"/>
              <a:t>2.4.1 AndroidManifest.xml</a:t>
            </a:r>
            <a:r>
              <a:rPr lang="zh-CN" altLang="zh-CN" sz="2800" b="1" dirty="0"/>
              <a:t>修改</a:t>
            </a:r>
          </a:p>
          <a:p>
            <a:r>
              <a:rPr lang="zh-CN" altLang="zh-CN" sz="2400" dirty="0"/>
              <a:t>【</a:t>
            </a:r>
            <a:r>
              <a:rPr lang="zh-CN" altLang="zh-CN" sz="2400" b="1" dirty="0"/>
              <a:t>例</a:t>
            </a:r>
            <a:r>
              <a:rPr lang="en-US" altLang="zh-CN" sz="2400" b="1" dirty="0"/>
              <a:t>2-1</a:t>
            </a:r>
            <a:r>
              <a:rPr lang="zh-CN" altLang="zh-CN" sz="2400" dirty="0"/>
              <a:t>】更换应用程序的图标和标题。</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200" dirty="0"/>
          </a:p>
          <a:p>
            <a:endParaRPr lang="en-US" altLang="zh-CN" sz="800" dirty="0"/>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574470"/>
            <a:ext cx="6556315" cy="3695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3088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2.4 </a:t>
            </a:r>
            <a:r>
              <a:rPr lang="zh-CN" altLang="en-US" b="1" dirty="0"/>
              <a:t>应用程序运行分析</a:t>
            </a:r>
            <a:endParaRPr lang="zh-CN" altLang="zh-CN" b="1" dirty="0"/>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2800" b="1" dirty="0"/>
              <a:t>2.4.2 </a:t>
            </a:r>
            <a:r>
              <a:rPr lang="zh-CN" altLang="en-US" sz="2800" b="1" dirty="0"/>
              <a:t>资源文件修改</a:t>
            </a:r>
            <a:endParaRPr lang="en-US" altLang="zh-CN" sz="2800" b="1" dirty="0"/>
          </a:p>
          <a:p>
            <a:pPr marL="0" indent="0">
              <a:buNone/>
            </a:pPr>
            <a:r>
              <a:rPr lang="en-US" altLang="zh-CN" sz="2000" b="1" dirty="0"/>
              <a:t>【</a:t>
            </a:r>
            <a:r>
              <a:rPr lang="zh-CN" altLang="zh-CN" sz="2000" b="1" dirty="0"/>
              <a:t>例</a:t>
            </a:r>
            <a:r>
              <a:rPr lang="en-US" altLang="zh-CN" sz="2000" b="1" dirty="0"/>
              <a:t>2-2</a:t>
            </a:r>
            <a:r>
              <a:rPr lang="zh-CN" altLang="zh-CN" sz="2000" dirty="0"/>
              <a:t>】</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200" dirty="0"/>
          </a:p>
          <a:p>
            <a:endParaRPr lang="en-US" altLang="zh-CN" sz="800" dirty="0"/>
          </a:p>
        </p:txBody>
      </p:sp>
      <p:pic>
        <p:nvPicPr>
          <p:cNvPr id="20484" name="图片 1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39" y="2987305"/>
            <a:ext cx="4824303" cy="1998351"/>
          </a:xfrm>
          <a:prstGeom prst="rect">
            <a:avLst/>
          </a:prstGeom>
          <a:noFill/>
          <a:extLst>
            <a:ext uri="{909E8E84-426E-40DD-AFC4-6F175D3DCCD1}">
              <a14:hiddenFill xmlns:a14="http://schemas.microsoft.com/office/drawing/2010/main">
                <a:solidFill>
                  <a:srgbClr val="FFFFFF"/>
                </a:solidFill>
              </a14:hiddenFill>
            </a:ext>
          </a:extLst>
        </p:spPr>
      </p:pic>
      <p:pic>
        <p:nvPicPr>
          <p:cNvPr id="20483" name="图片 1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115" y="2987305"/>
            <a:ext cx="4888795" cy="19983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13947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2.4 </a:t>
            </a:r>
            <a:r>
              <a:rPr lang="zh-CN" altLang="en-US" b="1" dirty="0"/>
              <a:t>应用程序运行分析</a:t>
            </a:r>
            <a:endParaRPr lang="zh-CN" altLang="zh-CN" b="1" dirty="0"/>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2800" b="1" dirty="0"/>
              <a:t>2.4.3</a:t>
            </a:r>
            <a:r>
              <a:rPr lang="zh-CN" altLang="en-US" sz="2800" b="1" dirty="0"/>
              <a:t>语言国际化</a:t>
            </a:r>
            <a:endParaRPr lang="en-US" altLang="zh-CN" sz="2800" b="1" dirty="0"/>
          </a:p>
          <a:p>
            <a:pPr marL="0" indent="0">
              <a:buNone/>
            </a:pPr>
            <a:r>
              <a:rPr lang="en-US" altLang="zh-CN" sz="2000" b="1" dirty="0"/>
              <a:t>【</a:t>
            </a:r>
            <a:r>
              <a:rPr lang="zh-CN" altLang="zh-CN" sz="2000" b="1" dirty="0"/>
              <a:t>例</a:t>
            </a:r>
            <a:r>
              <a:rPr lang="en-US" altLang="zh-CN" sz="2000" b="1" dirty="0"/>
              <a:t>2-3</a:t>
            </a:r>
            <a:r>
              <a:rPr lang="zh-CN" altLang="zh-CN" sz="2000" dirty="0"/>
              <a:t>】</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2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21506" name="图片 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8" y="2618694"/>
            <a:ext cx="5025957" cy="2192792"/>
          </a:xfrm>
          <a:prstGeom prst="rect">
            <a:avLst/>
          </a:prstGeom>
          <a:noFill/>
          <a:extLst>
            <a:ext uri="{909E8E84-426E-40DD-AFC4-6F175D3DCCD1}">
              <a14:hiddenFill xmlns:a14="http://schemas.microsoft.com/office/drawing/2010/main">
                <a:solidFill>
                  <a:srgbClr val="FFFFFF"/>
                </a:solidFill>
              </a14:hiddenFill>
            </a:ext>
          </a:extLst>
        </p:spPr>
      </p:pic>
      <p:pic>
        <p:nvPicPr>
          <p:cNvPr id="21505" name="图片 1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343" y="2645569"/>
            <a:ext cx="4964358" cy="21659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 name="Rectangle 4"/>
          <p:cNvSpPr>
            <a:spLocks noChangeArrowheads="1"/>
          </p:cNvSpPr>
          <p:nvPr/>
        </p:nvSpPr>
        <p:spPr bwMode="auto">
          <a:xfrm>
            <a:off x="0" y="153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Rectangle 5"/>
          <p:cNvSpPr>
            <a:spLocks noChangeArrowheads="1"/>
          </p:cNvSpPr>
          <p:nvPr/>
        </p:nvSpPr>
        <p:spPr bwMode="auto">
          <a:xfrm>
            <a:off x="0" y="2609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9802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r>
              <a:rPr lang="en-US" altLang="zh-CN" sz="2400" dirty="0"/>
              <a:t>Android</a:t>
            </a:r>
            <a:r>
              <a:rPr lang="zh-CN" altLang="zh-CN" sz="2400" dirty="0"/>
              <a:t>程序拥有四大基本组件</a:t>
            </a:r>
            <a:endParaRPr lang="en-US" altLang="zh-CN" sz="2400" dirty="0"/>
          </a:p>
          <a:p>
            <a:pPr lvl="1"/>
            <a:r>
              <a:rPr lang="en-US" altLang="zh-CN" sz="2200" dirty="0"/>
              <a:t>Activity</a:t>
            </a:r>
          </a:p>
          <a:p>
            <a:pPr lvl="1"/>
            <a:r>
              <a:rPr lang="en-US" altLang="zh-CN" sz="2200" dirty="0" err="1"/>
              <a:t>BroadcastReceiver</a:t>
            </a:r>
            <a:r>
              <a:rPr lang="zh-CN" altLang="zh-CN" sz="2200" dirty="0"/>
              <a:t>广播接收器</a:t>
            </a:r>
            <a:endParaRPr lang="en-US" altLang="zh-CN" sz="2200" dirty="0"/>
          </a:p>
          <a:p>
            <a:pPr lvl="1"/>
            <a:r>
              <a:rPr lang="en-US" altLang="zh-CN" sz="2200" dirty="0"/>
              <a:t>Service</a:t>
            </a:r>
            <a:r>
              <a:rPr lang="zh-CN" altLang="zh-CN" sz="2200" dirty="0"/>
              <a:t>服务</a:t>
            </a:r>
            <a:endParaRPr lang="en-US" altLang="zh-CN" sz="2200" dirty="0"/>
          </a:p>
          <a:p>
            <a:pPr lvl="1"/>
            <a:r>
              <a:rPr lang="en-US" altLang="zh-CN" sz="2200" dirty="0"/>
              <a:t>Content Provider</a:t>
            </a:r>
            <a:r>
              <a:rPr lang="zh-CN" altLang="zh-CN" sz="2200" dirty="0"/>
              <a:t>内容提供者</a:t>
            </a:r>
            <a:endParaRPr lang="en-US" altLang="zh-CN" sz="2200" dirty="0"/>
          </a:p>
          <a:p>
            <a:r>
              <a:rPr lang="zh-CN" altLang="zh-CN" dirty="0"/>
              <a:t>并不是每个程序都必须包含这些组件，但一般都由上面的一个或多个组件构成</a:t>
            </a:r>
            <a:endParaRPr lang="en-US" altLang="zh-CN" dirty="0"/>
          </a:p>
          <a:p>
            <a:r>
              <a:rPr lang="zh-CN" altLang="zh-CN" dirty="0"/>
              <a:t>涉及到的组件信息必须在</a:t>
            </a:r>
            <a:r>
              <a:rPr lang="en-US" altLang="zh-CN" dirty="0"/>
              <a:t>AndroidManifest.xml</a:t>
            </a:r>
            <a:r>
              <a:rPr lang="zh-CN" altLang="zh-CN" dirty="0"/>
              <a:t>文件中声明。</a:t>
            </a:r>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2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4302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2.5.1 Activity</a:t>
            </a:r>
            <a:endParaRPr lang="zh-CN" altLang="zh-CN" sz="3200" b="1" dirty="0"/>
          </a:p>
          <a:p>
            <a:r>
              <a:rPr lang="en-US" altLang="zh-CN" sz="2400" dirty="0"/>
              <a:t>Activity</a:t>
            </a:r>
            <a:r>
              <a:rPr lang="zh-CN" altLang="zh-CN" sz="2400" dirty="0"/>
              <a:t>，一般称之为“活动”。</a:t>
            </a:r>
            <a:r>
              <a:rPr lang="en-US" altLang="zh-CN" sz="2400" dirty="0"/>
              <a:t>Activity</a:t>
            </a:r>
            <a:r>
              <a:rPr lang="zh-CN" altLang="zh-CN" sz="2400" dirty="0"/>
              <a:t>是应用程序的显示层，一个</a:t>
            </a:r>
            <a:r>
              <a:rPr lang="en-US" altLang="zh-CN" sz="2400" dirty="0"/>
              <a:t>Activity</a:t>
            </a:r>
            <a:r>
              <a:rPr lang="zh-CN" altLang="zh-CN" sz="2400" dirty="0"/>
              <a:t>创建一个窗口。</a:t>
            </a:r>
          </a:p>
          <a:p>
            <a:r>
              <a:rPr lang="zh-CN" altLang="zh-CN" sz="2400" dirty="0"/>
              <a:t>新创建应用程序时，默认</a:t>
            </a:r>
            <a:r>
              <a:rPr lang="zh-CN" altLang="en-US" sz="2400" dirty="0"/>
              <a:t>：</a:t>
            </a:r>
            <a:endParaRPr lang="en-US" altLang="zh-CN" sz="2400" dirty="0"/>
          </a:p>
          <a:p>
            <a:pPr lvl="1"/>
            <a:r>
              <a:rPr lang="en-US" altLang="zh-CN" sz="2200" dirty="0"/>
              <a:t>/res/layout</a:t>
            </a:r>
            <a:r>
              <a:rPr lang="zh-CN" altLang="zh-CN" sz="2200" dirty="0"/>
              <a:t>目录下创建了布局文件</a:t>
            </a:r>
            <a:r>
              <a:rPr lang="en-US" altLang="zh-CN" sz="2200" dirty="0"/>
              <a:t>activity_main.xml</a:t>
            </a:r>
          </a:p>
          <a:p>
            <a:pPr lvl="1"/>
            <a:r>
              <a:rPr lang="zh-CN" altLang="zh-CN" sz="2200" dirty="0"/>
              <a:t>同时在</a:t>
            </a:r>
            <a:r>
              <a:rPr lang="en-US" altLang="zh-CN" sz="2200" dirty="0"/>
              <a:t>java</a:t>
            </a:r>
            <a:r>
              <a:rPr lang="zh-CN" altLang="zh-CN" sz="2200" dirty="0"/>
              <a:t>源代码目录下创建了</a:t>
            </a:r>
            <a:r>
              <a:rPr lang="en-US" altLang="zh-CN" sz="2200" dirty="0" err="1"/>
              <a:t>MainActivity</a:t>
            </a:r>
            <a:r>
              <a:rPr lang="zh-CN" altLang="zh-CN" sz="2200" dirty="0"/>
              <a:t>类</a:t>
            </a:r>
            <a:endParaRPr lang="en-US" altLang="zh-CN" sz="2200" dirty="0"/>
          </a:p>
          <a:p>
            <a:pPr lvl="1"/>
            <a:r>
              <a:rPr lang="zh-CN" altLang="en-US" sz="2200" dirty="0"/>
              <a:t>截图如下页</a:t>
            </a:r>
            <a:endParaRPr lang="en-US" altLang="zh-CN" sz="2000" dirty="0"/>
          </a:p>
          <a:p>
            <a:pPr lvl="2"/>
            <a:endParaRPr lang="en-US" altLang="zh-CN" sz="1700" dirty="0"/>
          </a:p>
          <a:p>
            <a:pPr lvl="2"/>
            <a:endParaRPr lang="en-US" altLang="zh-CN" sz="1700" dirty="0"/>
          </a:p>
          <a:p>
            <a:pPr lvl="2"/>
            <a:endParaRPr lang="en-US" altLang="zh-CN" sz="1700" dirty="0"/>
          </a:p>
          <a:p>
            <a:pPr lvl="2"/>
            <a:endParaRPr lang="en-US" altLang="zh-CN" sz="19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9525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2.5.1 Activity</a:t>
            </a:r>
            <a:endParaRPr lang="zh-CN" altLang="zh-CN" sz="3200" b="1" dirty="0"/>
          </a:p>
          <a:p>
            <a:pPr lvl="1"/>
            <a:r>
              <a:rPr lang="zh-CN" altLang="en-US" sz="2200" dirty="0"/>
              <a:t>新建工程时，工程截图：</a:t>
            </a:r>
            <a:endParaRPr lang="en-US" altLang="zh-CN" sz="2200" dirty="0"/>
          </a:p>
          <a:p>
            <a:pPr lvl="1"/>
            <a:endParaRPr lang="en-US" altLang="zh-CN" sz="2000" dirty="0"/>
          </a:p>
          <a:p>
            <a:pPr lvl="2"/>
            <a:endParaRPr lang="en-US" altLang="zh-CN" sz="1700" dirty="0"/>
          </a:p>
          <a:p>
            <a:pPr lvl="2"/>
            <a:endParaRPr lang="en-US" altLang="zh-CN" sz="1700" dirty="0"/>
          </a:p>
          <a:p>
            <a:pPr lvl="2"/>
            <a:endParaRPr lang="en-US" altLang="zh-CN" sz="1700" dirty="0"/>
          </a:p>
          <a:p>
            <a:pPr lvl="2"/>
            <a:endParaRPr lang="en-US" altLang="zh-CN" sz="19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7" name="图片 6"/>
          <p:cNvPicPr/>
          <p:nvPr/>
        </p:nvPicPr>
        <p:blipFill>
          <a:blip r:embed="rId2"/>
          <a:stretch>
            <a:fillRect/>
          </a:stretch>
        </p:blipFill>
        <p:spPr>
          <a:xfrm>
            <a:off x="-1" y="2264230"/>
            <a:ext cx="11778343" cy="3940628"/>
          </a:xfrm>
          <a:prstGeom prst="rect">
            <a:avLst/>
          </a:prstGeom>
        </p:spPr>
      </p:pic>
    </p:spTree>
    <p:extLst>
      <p:ext uri="{BB962C8B-B14F-4D97-AF65-F5344CB8AC3E}">
        <p14:creationId xmlns:p14="http://schemas.microsoft.com/office/powerpoint/2010/main" val="339411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2.5.1 Activity</a:t>
            </a:r>
            <a:endParaRPr lang="zh-CN" altLang="zh-CN" sz="3200" b="1" dirty="0"/>
          </a:p>
          <a:p>
            <a:r>
              <a:rPr lang="zh-CN" altLang="zh-CN" sz="2400" dirty="0"/>
              <a:t>在</a:t>
            </a:r>
            <a:r>
              <a:rPr lang="en-US" altLang="zh-CN" sz="2400" dirty="0"/>
              <a:t>Activity</a:t>
            </a:r>
            <a:r>
              <a:rPr lang="zh-CN" altLang="zh-CN" sz="2400" dirty="0"/>
              <a:t>的方法中调用了</a:t>
            </a:r>
            <a:r>
              <a:rPr lang="en-US" altLang="zh-CN" sz="2400" dirty="0" err="1"/>
              <a:t>setContentView</a:t>
            </a:r>
            <a:r>
              <a:rPr lang="en-US" altLang="zh-CN" sz="2400" dirty="0"/>
              <a:t>(View)</a:t>
            </a:r>
            <a:r>
              <a:rPr lang="zh-CN" altLang="zh-CN" sz="2400" dirty="0"/>
              <a:t>方法，将视界面信息放到该窗口上呈现出来。</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zh-CN" sz="2400" dirty="0"/>
              <a:t>除了呈现给用户一个可视的用户界面，</a:t>
            </a:r>
            <a:r>
              <a:rPr lang="en-US" altLang="zh-CN" sz="2400" dirty="0"/>
              <a:t>Activity</a:t>
            </a:r>
            <a:r>
              <a:rPr lang="zh-CN" altLang="zh-CN" sz="2400" dirty="0"/>
              <a:t>同时也要为用户提供和应用程序交互的功能，使程序响应用户的操作。</a:t>
            </a:r>
            <a:r>
              <a:rPr lang="zh-CN" altLang="en-US" sz="2400" dirty="0"/>
              <a:t>如</a:t>
            </a:r>
            <a:r>
              <a:rPr lang="zh-CN" altLang="zh-CN" sz="2400" dirty="0"/>
              <a:t>【例</a:t>
            </a:r>
            <a:r>
              <a:rPr lang="en-US" altLang="zh-CN" sz="2400" dirty="0"/>
              <a:t>2-4</a:t>
            </a:r>
            <a:r>
              <a:rPr lang="zh-CN" altLang="zh-CN" sz="2400" dirty="0"/>
              <a:t>】</a:t>
            </a:r>
          </a:p>
          <a:p>
            <a:endParaRPr lang="en-US" altLang="zh-CN" sz="1700" dirty="0"/>
          </a:p>
          <a:p>
            <a:pPr lvl="2"/>
            <a:endParaRPr lang="en-US" altLang="zh-CN" sz="1700" dirty="0"/>
          </a:p>
          <a:p>
            <a:pPr lvl="2"/>
            <a:endParaRPr lang="en-US" altLang="zh-CN" sz="19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07060700"/>
              </p:ext>
            </p:extLst>
          </p:nvPr>
        </p:nvGraphicFramePr>
        <p:xfrm>
          <a:off x="457563" y="2851354"/>
          <a:ext cx="11734437" cy="2133600"/>
        </p:xfrm>
        <a:graphic>
          <a:graphicData uri="http://schemas.openxmlformats.org/drawingml/2006/table">
            <a:tbl>
              <a:tblPr firstRow="1" firstCol="1" bandRow="1">
                <a:tableStyleId>{5C22544A-7EE6-4342-B048-85BDC9FD1C3A}</a:tableStyleId>
              </a:tblPr>
              <a:tblGrid>
                <a:gridCol w="11734437">
                  <a:extLst>
                    <a:ext uri="{9D8B030D-6E8A-4147-A177-3AD203B41FA5}">
                      <a16:colId xmlns:a16="http://schemas.microsoft.com/office/drawing/2014/main" val="20000"/>
                    </a:ext>
                  </a:extLst>
                </a:gridCol>
              </a:tblGrid>
              <a:tr h="0">
                <a:tc>
                  <a:txBody>
                    <a:bodyPr/>
                    <a:lstStyle/>
                    <a:p>
                      <a:pPr algn="l">
                        <a:spcAft>
                          <a:spcPts val="0"/>
                        </a:spcAft>
                      </a:pPr>
                      <a:r>
                        <a:rPr lang="en-US" sz="2000" kern="100" dirty="0">
                          <a:effectLst/>
                        </a:rPr>
                        <a:t>   public class </a:t>
                      </a:r>
                      <a:r>
                        <a:rPr lang="en-US" sz="2000" kern="100" dirty="0" err="1">
                          <a:solidFill>
                            <a:srgbClr val="FFFF00"/>
                          </a:solidFill>
                          <a:effectLst/>
                        </a:rPr>
                        <a:t>MainActivity</a:t>
                      </a:r>
                      <a:r>
                        <a:rPr lang="en-US" sz="2000" kern="100" dirty="0">
                          <a:solidFill>
                            <a:srgbClr val="FFFF00"/>
                          </a:solidFill>
                          <a:effectLst/>
                        </a:rPr>
                        <a:t> </a:t>
                      </a:r>
                      <a:r>
                        <a:rPr lang="en-US" sz="2000" kern="100" dirty="0">
                          <a:effectLst/>
                        </a:rPr>
                        <a:t>extends  Activity {</a:t>
                      </a:r>
                      <a:endParaRPr lang="zh-CN" sz="2000" kern="100" dirty="0">
                        <a:effectLst/>
                      </a:endParaRPr>
                    </a:p>
                    <a:p>
                      <a:pPr algn="l">
                        <a:spcAft>
                          <a:spcPts val="0"/>
                        </a:spcAft>
                      </a:pPr>
                      <a:r>
                        <a:rPr lang="en-US" sz="2000" kern="100" dirty="0">
                          <a:effectLst/>
                        </a:rPr>
                        <a:t>        @Override</a:t>
                      </a:r>
                      <a:endParaRPr lang="zh-CN" sz="2000" kern="100" dirty="0">
                        <a:effectLst/>
                      </a:endParaRPr>
                    </a:p>
                    <a:p>
                      <a:pPr algn="l">
                        <a:spcAft>
                          <a:spcPts val="0"/>
                        </a:spcAft>
                      </a:pPr>
                      <a:r>
                        <a:rPr lang="en-US" sz="2000" kern="100" dirty="0">
                          <a:effectLst/>
                        </a:rPr>
                        <a:t>        protected void </a:t>
                      </a:r>
                      <a:r>
                        <a:rPr lang="en-US" sz="2000" kern="100" dirty="0" err="1">
                          <a:effectLst/>
                        </a:rPr>
                        <a:t>onCreate</a:t>
                      </a:r>
                      <a:r>
                        <a:rPr lang="en-US" sz="2000" kern="100" dirty="0">
                          <a:effectLst/>
                        </a:rPr>
                        <a:t>(Bundle </a:t>
                      </a:r>
                      <a:r>
                        <a:rPr lang="en-US" sz="2000" kern="100" dirty="0" err="1">
                          <a:effectLst/>
                        </a:rPr>
                        <a:t>savedInstanceState</a:t>
                      </a:r>
                      <a:r>
                        <a:rPr lang="en-US" sz="2000" kern="100" dirty="0">
                          <a:effectLst/>
                        </a:rPr>
                        <a:t>) {</a:t>
                      </a:r>
                      <a:endParaRPr lang="zh-CN" sz="2000" kern="100" dirty="0">
                        <a:effectLst/>
                      </a:endParaRPr>
                    </a:p>
                    <a:p>
                      <a:pPr algn="l">
                        <a:spcAft>
                          <a:spcPts val="0"/>
                        </a:spcAft>
                      </a:pPr>
                      <a:r>
                        <a:rPr lang="en-US" sz="2000" kern="100" dirty="0">
                          <a:effectLst/>
                        </a:rPr>
                        <a:t>            </a:t>
                      </a:r>
                      <a:r>
                        <a:rPr lang="en-US" sz="2000" kern="100" dirty="0" err="1">
                          <a:effectLst/>
                        </a:rPr>
                        <a:t>super.onCreate</a:t>
                      </a:r>
                      <a:r>
                        <a:rPr lang="en-US" sz="2000" kern="100" dirty="0">
                          <a:effectLst/>
                        </a:rPr>
                        <a:t>(</a:t>
                      </a:r>
                      <a:r>
                        <a:rPr lang="en-US" sz="2000" kern="100" dirty="0" err="1">
                          <a:effectLst/>
                        </a:rPr>
                        <a:t>savedInstanceState</a:t>
                      </a:r>
                      <a:r>
                        <a:rPr lang="en-US" sz="2000" kern="100" dirty="0">
                          <a:effectLst/>
                        </a:rPr>
                        <a:t>);</a:t>
                      </a:r>
                      <a:endParaRPr lang="zh-CN" sz="2000" kern="100" dirty="0">
                        <a:effectLst/>
                      </a:endParaRPr>
                    </a:p>
                    <a:p>
                      <a:pPr algn="l">
                        <a:spcAft>
                          <a:spcPts val="0"/>
                        </a:spcAft>
                      </a:pPr>
                      <a:r>
                        <a:rPr lang="en-US" sz="2000" kern="100" dirty="0">
                          <a:effectLst/>
                        </a:rPr>
                        <a:t>          </a:t>
                      </a:r>
                      <a:r>
                        <a:rPr lang="en-US" sz="2000" kern="100" dirty="0">
                          <a:solidFill>
                            <a:srgbClr val="FFFF00"/>
                          </a:solidFill>
                          <a:effectLst/>
                        </a:rPr>
                        <a:t>  </a:t>
                      </a:r>
                      <a:r>
                        <a:rPr lang="en-US" sz="2000" kern="100" dirty="0" err="1">
                          <a:solidFill>
                            <a:srgbClr val="FFFF00"/>
                          </a:solidFill>
                          <a:effectLst/>
                        </a:rPr>
                        <a:t>setContentView</a:t>
                      </a:r>
                      <a:r>
                        <a:rPr lang="en-US" sz="2000" kern="100" dirty="0">
                          <a:solidFill>
                            <a:srgbClr val="FFFF00"/>
                          </a:solidFill>
                          <a:effectLst/>
                        </a:rPr>
                        <a:t>(</a:t>
                      </a:r>
                      <a:r>
                        <a:rPr lang="en-US" sz="2000" kern="100" dirty="0" err="1">
                          <a:solidFill>
                            <a:srgbClr val="FFFF00"/>
                          </a:solidFill>
                          <a:effectLst/>
                        </a:rPr>
                        <a:t>R.layout.activity_main</a:t>
                      </a:r>
                      <a:r>
                        <a:rPr lang="en-US" sz="2000" kern="100" dirty="0">
                          <a:solidFill>
                            <a:srgbClr val="FFFF00"/>
                          </a:solidFill>
                          <a:effectLst/>
                        </a:rPr>
                        <a:t>);</a:t>
                      </a:r>
                      <a:endParaRPr lang="zh-CN" sz="2000" kern="100" dirty="0">
                        <a:solidFill>
                          <a:srgbClr val="FFFF00"/>
                        </a:solidFill>
                        <a:effectLst/>
                      </a:endParaRPr>
                    </a:p>
                    <a:p>
                      <a:pPr algn="l">
                        <a:spcAft>
                          <a:spcPts val="0"/>
                        </a:spcAft>
                      </a:pPr>
                      <a:r>
                        <a:rPr lang="en-US" sz="2000" kern="100" dirty="0">
                          <a:effectLst/>
                        </a:rPr>
                        <a:t>    }</a:t>
                      </a:r>
                      <a:endParaRPr lang="zh-CN" sz="2000" kern="100" dirty="0">
                        <a:effectLst/>
                      </a:endParaRPr>
                    </a:p>
                    <a:p>
                      <a:pPr algn="l">
                        <a:spcAft>
                          <a:spcPts val="0"/>
                        </a:spcAft>
                      </a:pPr>
                      <a:r>
                        <a:rPr lang="en-US" sz="2000" kern="100" dirty="0">
                          <a:effectLst/>
                        </a:rPr>
                        <a:t>}</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9178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2.5.1 Activity</a:t>
            </a:r>
            <a:endParaRPr lang="zh-CN" altLang="zh-CN" sz="3200" b="1" dirty="0"/>
          </a:p>
          <a:p>
            <a:r>
              <a:rPr lang="zh-CN" altLang="zh-CN" sz="2400" dirty="0"/>
              <a:t>【例</a:t>
            </a:r>
            <a:r>
              <a:rPr lang="en-US" altLang="zh-CN" sz="2400" dirty="0"/>
              <a:t>2-4</a:t>
            </a:r>
            <a:r>
              <a:rPr lang="zh-CN" altLang="zh-CN" sz="2400" dirty="0"/>
              <a:t>】在布局文件</a:t>
            </a:r>
            <a:r>
              <a:rPr lang="en-US" altLang="zh-CN" sz="2400" dirty="0"/>
              <a:t>activity_main.xml</a:t>
            </a:r>
            <a:r>
              <a:rPr lang="zh-CN" altLang="zh-CN" sz="2400" dirty="0"/>
              <a:t>中添加三个控件。一个控件是编辑框</a:t>
            </a:r>
            <a:r>
              <a:rPr lang="en-US" altLang="zh-CN" sz="2400" dirty="0" err="1"/>
              <a:t>EditText</a:t>
            </a:r>
            <a:r>
              <a:rPr lang="zh-CN" altLang="zh-CN" sz="2400" dirty="0"/>
              <a:t>，用户可以输入信息；一个控件是文本框</a:t>
            </a:r>
            <a:r>
              <a:rPr lang="en-US" altLang="zh-CN" sz="2400" dirty="0" err="1"/>
              <a:t>TextView</a:t>
            </a:r>
            <a:r>
              <a:rPr lang="zh-CN" altLang="zh-CN" sz="2400" dirty="0"/>
              <a:t>，用于显示信息；一个控件是</a:t>
            </a:r>
            <a:r>
              <a:rPr lang="en-US" altLang="zh-CN" sz="2400" dirty="0"/>
              <a:t>Button</a:t>
            </a:r>
            <a:r>
              <a:rPr lang="zh-CN" altLang="zh-CN" sz="2400" dirty="0"/>
              <a:t>，用户单击</a:t>
            </a:r>
            <a:r>
              <a:rPr lang="en-US" altLang="zh-CN" sz="2400" dirty="0"/>
              <a:t>Button</a:t>
            </a:r>
            <a:r>
              <a:rPr lang="zh-CN" altLang="zh-CN" sz="2400" dirty="0"/>
              <a:t>时，可以将编辑框输入的信息显示在</a:t>
            </a:r>
            <a:r>
              <a:rPr lang="en-US" altLang="zh-CN" sz="2400" dirty="0" err="1"/>
              <a:t>TextView</a:t>
            </a:r>
            <a:r>
              <a:rPr lang="zh-CN" altLang="zh-CN" sz="2400" dirty="0"/>
              <a:t>中。</a:t>
            </a:r>
          </a:p>
          <a:p>
            <a:endParaRPr lang="en-US" altLang="zh-CN" sz="1700" dirty="0"/>
          </a:p>
          <a:p>
            <a:pPr lvl="2"/>
            <a:endParaRPr lang="en-US" altLang="zh-CN" sz="1700" dirty="0"/>
          </a:p>
          <a:p>
            <a:pPr lvl="2"/>
            <a:endParaRPr lang="en-US" altLang="zh-CN" sz="19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792" y="3124654"/>
            <a:ext cx="9473065" cy="320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6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2.5.1 Activity</a:t>
            </a:r>
            <a:endParaRPr lang="zh-CN" altLang="zh-CN" sz="3200" b="1" dirty="0"/>
          </a:p>
          <a:p>
            <a:pPr marL="0" indent="0">
              <a:buNone/>
            </a:pPr>
            <a:r>
              <a:rPr lang="zh-CN" altLang="zh-CN" sz="2400" dirty="0"/>
              <a:t>【例</a:t>
            </a:r>
            <a:r>
              <a:rPr lang="en-US" altLang="zh-CN" sz="2400" dirty="0"/>
              <a:t>2-4</a:t>
            </a:r>
            <a:r>
              <a:rPr lang="zh-CN" altLang="zh-CN" sz="2400" dirty="0"/>
              <a:t>】</a:t>
            </a:r>
            <a:endParaRPr lang="en-US" altLang="zh-CN" sz="2400" dirty="0"/>
          </a:p>
          <a:p>
            <a:r>
              <a:rPr lang="zh-CN" altLang="en-US" sz="2400" b="1" dirty="0"/>
              <a:t>（</a:t>
            </a:r>
            <a:r>
              <a:rPr lang="en-US" altLang="zh-CN" sz="2400" b="1" dirty="0"/>
              <a:t>1</a:t>
            </a:r>
            <a:r>
              <a:rPr lang="zh-CN" altLang="en-US" sz="2400" b="1" dirty="0"/>
              <a:t>）</a:t>
            </a:r>
            <a:r>
              <a:rPr lang="zh-CN" altLang="zh-CN" sz="2400" b="1" dirty="0"/>
              <a:t>在</a:t>
            </a:r>
            <a:r>
              <a:rPr lang="en-US" altLang="zh-CN" sz="2400" b="1" dirty="0"/>
              <a:t>activity_main.xml</a:t>
            </a:r>
            <a:r>
              <a:rPr lang="zh-CN" altLang="zh-CN" sz="2400" b="1" dirty="0"/>
              <a:t>中添加控件：</a:t>
            </a:r>
            <a:r>
              <a:rPr lang="zh-CN" altLang="zh-CN" sz="2400" dirty="0"/>
              <a:t>以拖拽的方式将控件分别拖拽到界面中，新的布局结构如图</a:t>
            </a:r>
            <a:r>
              <a:rPr lang="en-US" altLang="zh-CN" sz="2400" dirty="0"/>
              <a:t>2-15</a:t>
            </a:r>
            <a:r>
              <a:rPr lang="zh-CN" altLang="zh-CN" sz="2400" dirty="0"/>
              <a:t>所示。</a:t>
            </a:r>
            <a:endParaRPr lang="en-US" altLang="zh-CN" sz="1700" dirty="0"/>
          </a:p>
          <a:p>
            <a:pPr lvl="2"/>
            <a:endParaRPr lang="en-US" altLang="zh-CN" sz="1700" dirty="0"/>
          </a:p>
          <a:p>
            <a:pPr lvl="2"/>
            <a:endParaRPr lang="en-US" altLang="zh-CN" sz="19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8" name="图片 7"/>
          <p:cNvPicPr/>
          <p:nvPr/>
        </p:nvPicPr>
        <p:blipFill>
          <a:blip r:embed="rId2"/>
          <a:stretch>
            <a:fillRect/>
          </a:stretch>
        </p:blipFill>
        <p:spPr>
          <a:xfrm>
            <a:off x="1630816" y="3233056"/>
            <a:ext cx="7534956" cy="2601687"/>
          </a:xfrm>
          <a:prstGeom prst="rect">
            <a:avLst/>
          </a:prstGeom>
        </p:spPr>
      </p:pic>
    </p:spTree>
    <p:extLst>
      <p:ext uri="{BB962C8B-B14F-4D97-AF65-F5344CB8AC3E}">
        <p14:creationId xmlns:p14="http://schemas.microsoft.com/office/powerpoint/2010/main" val="158015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2.1 </a:t>
            </a:r>
            <a:r>
              <a:rPr lang="zh-CN" altLang="zh-CN" b="1" dirty="0"/>
              <a:t>目录结构分析</a:t>
            </a:r>
          </a:p>
        </p:txBody>
      </p:sp>
      <p:pic>
        <p:nvPicPr>
          <p:cNvPr id="5" name="内容占位符 4"/>
          <p:cNvPicPr>
            <a:picLocks noGrp="1"/>
          </p:cNvPicPr>
          <p:nvPr>
            <p:ph idx="1"/>
          </p:nvPr>
        </p:nvPicPr>
        <p:blipFill>
          <a:blip r:embed="rId2"/>
          <a:stretch>
            <a:fillRect/>
          </a:stretch>
        </p:blipFill>
        <p:spPr>
          <a:xfrm>
            <a:off x="6139543" y="0"/>
            <a:ext cx="5834743" cy="6357257"/>
          </a:xfrm>
          <a:prstGeom prst="rect">
            <a:avLst/>
          </a:prstGeom>
        </p:spPr>
      </p:pic>
      <p:sp>
        <p:nvSpPr>
          <p:cNvPr id="6" name="内容占位符 3"/>
          <p:cNvSpPr txBox="1">
            <a:spLocks/>
          </p:cNvSpPr>
          <p:nvPr/>
        </p:nvSpPr>
        <p:spPr>
          <a:xfrm>
            <a:off x="587829" y="1935480"/>
            <a:ext cx="5007428"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b="1" dirty="0"/>
              <a:t>1. manifests</a:t>
            </a:r>
            <a:r>
              <a:rPr lang="zh-CN" altLang="zh-CN" b="1" dirty="0"/>
              <a:t>目录</a:t>
            </a:r>
            <a:endParaRPr lang="en-US" altLang="zh-CN" b="1" dirty="0"/>
          </a:p>
          <a:p>
            <a:r>
              <a:rPr lang="en-US" altLang="zh-CN" b="1" dirty="0"/>
              <a:t>2. java</a:t>
            </a:r>
            <a:r>
              <a:rPr lang="zh-CN" altLang="zh-CN" b="1" dirty="0"/>
              <a:t>目录</a:t>
            </a:r>
            <a:endParaRPr lang="zh-CN" altLang="zh-CN" dirty="0"/>
          </a:p>
          <a:p>
            <a:r>
              <a:rPr lang="en-US" altLang="zh-CN" b="1" dirty="0"/>
              <a:t>3. res</a:t>
            </a:r>
            <a:r>
              <a:rPr lang="zh-CN" altLang="zh-CN" b="1" dirty="0"/>
              <a:t>目录</a:t>
            </a:r>
            <a:endParaRPr lang="zh-CN" altLang="zh-CN" dirty="0"/>
          </a:p>
          <a:p>
            <a:r>
              <a:rPr lang="en-US" altLang="zh-CN" b="1" dirty="0"/>
              <a:t>4. </a:t>
            </a:r>
            <a:r>
              <a:rPr lang="en-US" altLang="zh-CN" b="1" dirty="0" err="1"/>
              <a:t>Gradle</a:t>
            </a:r>
            <a:r>
              <a:rPr lang="en-US" altLang="zh-CN" b="1" dirty="0"/>
              <a:t> Scripts</a:t>
            </a:r>
            <a:endParaRPr lang="zh-CN" altLang="zh-CN" dirty="0"/>
          </a:p>
          <a:p>
            <a:endParaRPr lang="zh-CN" altLang="zh-CN" dirty="0"/>
          </a:p>
        </p:txBody>
      </p:sp>
    </p:spTree>
    <p:extLst>
      <p:ext uri="{BB962C8B-B14F-4D97-AF65-F5344CB8AC3E}">
        <p14:creationId xmlns:p14="http://schemas.microsoft.com/office/powerpoint/2010/main" val="219397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2.5.1 Activity</a:t>
            </a:r>
            <a:endParaRPr lang="zh-CN" altLang="zh-CN" sz="3200" b="1" dirty="0"/>
          </a:p>
          <a:p>
            <a:pPr marL="0" indent="0">
              <a:buNone/>
            </a:pPr>
            <a:r>
              <a:rPr lang="zh-CN" altLang="zh-CN" sz="2400" dirty="0"/>
              <a:t>【例</a:t>
            </a:r>
            <a:r>
              <a:rPr lang="en-US" altLang="zh-CN" sz="2400" dirty="0"/>
              <a:t>2-4</a:t>
            </a:r>
            <a:r>
              <a:rPr lang="zh-CN" altLang="zh-CN" sz="2400" dirty="0"/>
              <a:t>】</a:t>
            </a:r>
          </a:p>
          <a:p>
            <a:r>
              <a:rPr lang="zh-CN" altLang="zh-CN" sz="2400" dirty="0"/>
              <a:t>（</a:t>
            </a:r>
            <a:r>
              <a:rPr lang="en-US" altLang="zh-CN" sz="2400" dirty="0"/>
              <a:t>2</a:t>
            </a:r>
            <a:r>
              <a:rPr lang="zh-CN" altLang="zh-CN" sz="2400" dirty="0"/>
              <a:t>）</a:t>
            </a:r>
            <a:r>
              <a:rPr lang="zh-CN" altLang="zh-CN" sz="2400" b="1" dirty="0"/>
              <a:t>在</a:t>
            </a:r>
            <a:r>
              <a:rPr lang="en-US" altLang="zh-CN" sz="2400" b="1" dirty="0" err="1"/>
              <a:t>MainActivity</a:t>
            </a:r>
            <a:r>
              <a:rPr lang="zh-CN" altLang="zh-CN" sz="2400" b="1" dirty="0"/>
              <a:t>中添加代码</a:t>
            </a:r>
            <a:r>
              <a:rPr lang="zh-CN" altLang="zh-CN" sz="2400" dirty="0"/>
              <a:t>。</a:t>
            </a:r>
          </a:p>
          <a:p>
            <a:pPr lvl="1"/>
            <a:r>
              <a:rPr lang="zh-CN" altLang="zh-CN" sz="2200" dirty="0"/>
              <a:t>首先，声明与控件相关的属性变量：目的是在代码中通过这些变量实现对界面控件的操控。</a:t>
            </a:r>
            <a:r>
              <a:rPr lang="en-US" altLang="zh-CN" sz="2200" dirty="0"/>
              <a:t>Android</a:t>
            </a:r>
            <a:r>
              <a:rPr lang="zh-CN" altLang="zh-CN" sz="2200" dirty="0"/>
              <a:t>系统中已经定义了许多控件类，如</a:t>
            </a:r>
            <a:r>
              <a:rPr lang="en-US" altLang="zh-CN" sz="2200" dirty="0"/>
              <a:t>Button</a:t>
            </a:r>
            <a:r>
              <a:rPr lang="zh-CN" altLang="zh-CN" sz="2200" dirty="0"/>
              <a:t>，</a:t>
            </a:r>
            <a:r>
              <a:rPr lang="en-US" altLang="zh-CN" sz="2200" dirty="0" err="1"/>
              <a:t>TextView</a:t>
            </a:r>
            <a:r>
              <a:rPr lang="zh-CN" altLang="zh-CN" sz="2200" dirty="0"/>
              <a:t>，</a:t>
            </a:r>
            <a:r>
              <a:rPr lang="en-US" altLang="zh-CN" sz="2200" dirty="0" err="1"/>
              <a:t>EditText</a:t>
            </a:r>
            <a:r>
              <a:rPr lang="zh-CN" altLang="zh-CN" sz="2200" dirty="0"/>
              <a:t>等等，因此声明控件变量时，变量的类型必须与控件类一致。</a:t>
            </a:r>
            <a:endParaRPr lang="en-US" altLang="zh-CN" sz="2200" dirty="0"/>
          </a:p>
          <a:p>
            <a:pPr lvl="1"/>
            <a:r>
              <a:rPr lang="zh-CN" altLang="zh-CN" sz="2400" dirty="0"/>
              <a:t>然后，在</a:t>
            </a:r>
            <a:r>
              <a:rPr lang="en-US" altLang="zh-CN" sz="2400" dirty="0" err="1"/>
              <a:t>MainActivity</a:t>
            </a:r>
            <a:r>
              <a:rPr lang="zh-CN" altLang="zh-CN" sz="2400" dirty="0"/>
              <a:t>的</a:t>
            </a:r>
            <a:r>
              <a:rPr lang="en-US" altLang="zh-CN" sz="2400" dirty="0" err="1"/>
              <a:t>onCreate</a:t>
            </a:r>
            <a:r>
              <a:rPr lang="en-US" altLang="zh-CN" sz="2400" dirty="0"/>
              <a:t>()</a:t>
            </a:r>
            <a:r>
              <a:rPr lang="zh-CN" altLang="zh-CN" sz="2400" dirty="0"/>
              <a:t>方法中，初始化控件变量，绑定变量和控件：调用</a:t>
            </a:r>
            <a:r>
              <a:rPr lang="en-US" altLang="zh-CN" sz="2400" dirty="0" err="1"/>
              <a:t>findViewById</a:t>
            </a:r>
            <a:r>
              <a:rPr lang="en-US" altLang="zh-CN" sz="2400" dirty="0"/>
              <a:t>(id)</a:t>
            </a:r>
            <a:r>
              <a:rPr lang="zh-CN" altLang="zh-CN" sz="2400" dirty="0"/>
              <a:t>方法，通过控件的</a:t>
            </a:r>
            <a:r>
              <a:rPr lang="en-US" altLang="zh-CN" sz="2400" dirty="0"/>
              <a:t>id</a:t>
            </a:r>
            <a:r>
              <a:rPr lang="zh-CN" altLang="zh-CN" sz="2400" dirty="0"/>
              <a:t>编号，引用界面上的控件。</a:t>
            </a:r>
            <a:endParaRPr lang="en-US" altLang="zh-CN" sz="2400" dirty="0"/>
          </a:p>
          <a:p>
            <a:pPr lvl="1"/>
            <a:r>
              <a:rPr lang="zh-CN" altLang="zh-CN" sz="2400" dirty="0"/>
              <a:t>最后，添加</a:t>
            </a:r>
            <a:r>
              <a:rPr lang="en-US" altLang="zh-CN" sz="2400" dirty="0"/>
              <a:t>Button</a:t>
            </a:r>
            <a:r>
              <a:rPr lang="zh-CN" altLang="zh-CN" sz="2400" dirty="0"/>
              <a:t>的</a:t>
            </a:r>
            <a:r>
              <a:rPr lang="en-US" altLang="zh-CN" sz="2400" dirty="0" err="1"/>
              <a:t>OnClickListener</a:t>
            </a:r>
            <a:r>
              <a:rPr lang="zh-CN" altLang="zh-CN" sz="2400" dirty="0"/>
              <a:t>监听器，实现</a:t>
            </a:r>
            <a:r>
              <a:rPr lang="en-US" altLang="zh-CN" sz="2400" dirty="0" err="1"/>
              <a:t>OnClickListener</a:t>
            </a:r>
            <a:r>
              <a:rPr lang="zh-CN" altLang="zh-CN" sz="2400" dirty="0"/>
              <a:t>接口的</a:t>
            </a:r>
            <a:r>
              <a:rPr lang="en-US" altLang="zh-CN" sz="2400" dirty="0" err="1"/>
              <a:t>onClick</a:t>
            </a:r>
            <a:r>
              <a:rPr lang="en-US" altLang="zh-CN" sz="2400" dirty="0"/>
              <a:t>()</a:t>
            </a:r>
            <a:r>
              <a:rPr lang="zh-CN" altLang="zh-CN" sz="2400" dirty="0"/>
              <a:t>方法：用户单击</a:t>
            </a:r>
            <a:r>
              <a:rPr lang="en-US" altLang="zh-CN" sz="2400" dirty="0"/>
              <a:t>Button</a:t>
            </a:r>
            <a:r>
              <a:rPr lang="zh-CN" altLang="zh-CN" sz="2400" dirty="0"/>
              <a:t>时，会触发该监听事件，从而调用该监听器的</a:t>
            </a:r>
            <a:r>
              <a:rPr lang="en-US" altLang="zh-CN" sz="2400" dirty="0" err="1"/>
              <a:t>onClick</a:t>
            </a:r>
            <a:r>
              <a:rPr lang="en-US" altLang="zh-CN" sz="2400" dirty="0"/>
              <a:t>()</a:t>
            </a:r>
            <a:r>
              <a:rPr lang="zh-CN" altLang="zh-CN" sz="2400" dirty="0"/>
              <a:t>方法。</a:t>
            </a:r>
            <a:endParaRPr lang="en-US" altLang="zh-CN" sz="1700" dirty="0"/>
          </a:p>
          <a:p>
            <a:pPr lvl="2"/>
            <a:endParaRPr lang="en-US" altLang="zh-CN" sz="19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18580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740229"/>
          </a:xfrm>
        </p:spPr>
        <p:txBody>
          <a:bodyPr>
            <a:normAutofit fontScale="90000"/>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849087"/>
            <a:ext cx="11669486" cy="5475514"/>
          </a:xfrm>
        </p:spPr>
        <p:txBody>
          <a:bodyPr>
            <a:normAutofit/>
          </a:bodyPr>
          <a:lstStyle/>
          <a:p>
            <a:pPr marL="0" indent="0">
              <a:buNone/>
            </a:pPr>
            <a:r>
              <a:rPr lang="zh-CN" altLang="zh-CN" sz="2400" dirty="0"/>
              <a:t>【例</a:t>
            </a:r>
            <a:r>
              <a:rPr lang="en-US" altLang="zh-CN" sz="2400" dirty="0"/>
              <a:t>2-4</a:t>
            </a:r>
            <a:r>
              <a:rPr lang="zh-CN" altLang="zh-CN" sz="2400" dirty="0"/>
              <a:t>】</a:t>
            </a:r>
            <a:r>
              <a:rPr lang="en-US" altLang="zh-CN" sz="2400" b="1" dirty="0"/>
              <a:t>Activity</a:t>
            </a:r>
            <a:r>
              <a:rPr lang="zh-CN" altLang="en-US" sz="2400" b="1" dirty="0"/>
              <a:t>代码</a:t>
            </a:r>
            <a:endParaRPr lang="en-US" altLang="zh-CN" sz="19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40426760"/>
              </p:ext>
            </p:extLst>
          </p:nvPr>
        </p:nvGraphicFramePr>
        <p:xfrm>
          <a:off x="0" y="1400175"/>
          <a:ext cx="12192000" cy="5760720"/>
        </p:xfrm>
        <a:graphic>
          <a:graphicData uri="http://schemas.openxmlformats.org/drawingml/2006/table">
            <a:tbl>
              <a:tblPr firstRow="1" firstCol="1" bandRow="1">
                <a:tableStyleId>{5C22544A-7EE6-4342-B048-85BDC9FD1C3A}</a:tableStyleId>
              </a:tblPr>
              <a:tblGrid>
                <a:gridCol w="12192000">
                  <a:extLst>
                    <a:ext uri="{9D8B030D-6E8A-4147-A177-3AD203B41FA5}">
                      <a16:colId xmlns:a16="http://schemas.microsoft.com/office/drawing/2014/main" val="20000"/>
                    </a:ext>
                  </a:extLst>
                </a:gridCol>
              </a:tblGrid>
              <a:tr h="0">
                <a:tc>
                  <a:txBody>
                    <a:bodyPr/>
                    <a:lstStyle/>
                    <a:p>
                      <a:pPr algn="l">
                        <a:spcAft>
                          <a:spcPts val="0"/>
                        </a:spcAft>
                      </a:pPr>
                      <a:r>
                        <a:rPr lang="en-US" sz="1800" kern="100" dirty="0">
                          <a:effectLst/>
                        </a:rPr>
                        <a:t>    public class </a:t>
                      </a:r>
                      <a:r>
                        <a:rPr lang="en-US" sz="1800" kern="100" dirty="0" err="1">
                          <a:effectLst/>
                        </a:rPr>
                        <a:t>MainActivity</a:t>
                      </a:r>
                      <a:r>
                        <a:rPr lang="en-US" sz="1800" kern="100" dirty="0">
                          <a:effectLst/>
                        </a:rPr>
                        <a:t> extends Activity {</a:t>
                      </a:r>
                      <a:endParaRPr lang="zh-CN" sz="1800" kern="100" dirty="0">
                        <a:effectLst/>
                      </a:endParaRPr>
                    </a:p>
                    <a:p>
                      <a:pPr algn="l">
                        <a:spcAft>
                          <a:spcPts val="0"/>
                        </a:spcAft>
                      </a:pPr>
                      <a:r>
                        <a:rPr lang="en-US" sz="1800" kern="100" dirty="0">
                          <a:effectLst/>
                        </a:rPr>
                        <a:t>        Button </a:t>
                      </a:r>
                      <a:r>
                        <a:rPr lang="en-US" sz="1800" kern="100" dirty="0" err="1">
                          <a:effectLst/>
                        </a:rPr>
                        <a:t>button</a:t>
                      </a:r>
                      <a:r>
                        <a:rPr lang="en-US" sz="1800" kern="100" dirty="0">
                          <a:effectLst/>
                        </a:rPr>
                        <a:t>;    </a:t>
                      </a:r>
                      <a:endParaRPr lang="zh-CN" sz="1800" kern="100" dirty="0">
                        <a:effectLst/>
                      </a:endParaRPr>
                    </a:p>
                    <a:p>
                      <a:pPr indent="535305" algn="l">
                        <a:spcAft>
                          <a:spcPts val="0"/>
                        </a:spcAft>
                      </a:pPr>
                      <a:r>
                        <a:rPr lang="en-US" sz="1800" kern="100" dirty="0" err="1">
                          <a:effectLst/>
                        </a:rPr>
                        <a:t>TextView</a:t>
                      </a:r>
                      <a:r>
                        <a:rPr lang="en-US" sz="1800" kern="100" dirty="0">
                          <a:effectLst/>
                        </a:rPr>
                        <a:t> </a:t>
                      </a:r>
                      <a:r>
                        <a:rPr lang="en-US" sz="1800" kern="100" dirty="0" err="1">
                          <a:effectLst/>
                        </a:rPr>
                        <a:t>textView</a:t>
                      </a:r>
                      <a:r>
                        <a:rPr lang="en-US" sz="1800" kern="100" dirty="0">
                          <a:effectLst/>
                        </a:rPr>
                        <a:t>;</a:t>
                      </a:r>
                      <a:endParaRPr lang="zh-CN" sz="1800" kern="100" dirty="0">
                        <a:effectLst/>
                      </a:endParaRPr>
                    </a:p>
                    <a:p>
                      <a:pPr algn="l">
                        <a:spcAft>
                          <a:spcPts val="0"/>
                        </a:spcAft>
                      </a:pPr>
                      <a:r>
                        <a:rPr lang="en-US" sz="1800" kern="100" dirty="0">
                          <a:effectLst/>
                        </a:rPr>
                        <a:t>        </a:t>
                      </a:r>
                      <a:r>
                        <a:rPr lang="en-US" sz="1800" kern="100" dirty="0" err="1">
                          <a:effectLst/>
                        </a:rPr>
                        <a:t>EditText</a:t>
                      </a:r>
                      <a:r>
                        <a:rPr lang="en-US" sz="1800" kern="100" dirty="0">
                          <a:effectLst/>
                        </a:rPr>
                        <a:t> </a:t>
                      </a:r>
                      <a:r>
                        <a:rPr lang="en-US" sz="1800" kern="100" dirty="0" err="1">
                          <a:effectLst/>
                        </a:rPr>
                        <a:t>editText</a:t>
                      </a:r>
                      <a:r>
                        <a:rPr lang="en-US" sz="1800" kern="100" dirty="0">
                          <a:effectLst/>
                        </a:rPr>
                        <a:t>;//</a:t>
                      </a:r>
                      <a:r>
                        <a:rPr lang="zh-CN" sz="1800" kern="100" dirty="0">
                          <a:effectLst/>
                        </a:rPr>
                        <a:t>首先，声明属相变量</a:t>
                      </a:r>
                    </a:p>
                    <a:p>
                      <a:pPr algn="l">
                        <a:spcAft>
                          <a:spcPts val="0"/>
                        </a:spcAft>
                      </a:pPr>
                      <a:r>
                        <a:rPr lang="en-US" sz="1800" kern="100" dirty="0">
                          <a:effectLst/>
                        </a:rPr>
                        <a:t>        @Override</a:t>
                      </a:r>
                      <a:endParaRPr lang="zh-CN" sz="1800" kern="100" dirty="0">
                        <a:effectLst/>
                      </a:endParaRPr>
                    </a:p>
                    <a:p>
                      <a:pPr algn="l">
                        <a:spcAft>
                          <a:spcPts val="0"/>
                        </a:spcAft>
                      </a:pPr>
                      <a:r>
                        <a:rPr lang="en-US" sz="1800" kern="100" dirty="0">
                          <a:effectLst/>
                        </a:rPr>
                        <a:t>        protected void </a:t>
                      </a:r>
                      <a:r>
                        <a:rPr lang="en-US" sz="1800" kern="100" dirty="0" err="1">
                          <a:effectLst/>
                        </a:rPr>
                        <a:t>onCreate</a:t>
                      </a:r>
                      <a:r>
                        <a:rPr lang="en-US" sz="1800" kern="100" dirty="0">
                          <a:effectLst/>
                        </a:rPr>
                        <a:t>(Bundle </a:t>
                      </a:r>
                      <a:r>
                        <a:rPr lang="en-US" sz="1800" kern="100" dirty="0" err="1">
                          <a:effectLst/>
                        </a:rPr>
                        <a:t>savedInstanceState</a:t>
                      </a:r>
                      <a:r>
                        <a:rPr lang="en-US" sz="1800" kern="100" dirty="0">
                          <a:effectLst/>
                        </a:rPr>
                        <a:t>) {</a:t>
                      </a:r>
                      <a:endParaRPr lang="zh-CN" sz="1800" kern="100" dirty="0">
                        <a:effectLst/>
                      </a:endParaRPr>
                    </a:p>
                    <a:p>
                      <a:pPr algn="l">
                        <a:spcAft>
                          <a:spcPts val="0"/>
                        </a:spcAft>
                      </a:pPr>
                      <a:r>
                        <a:rPr lang="en-US" sz="1800" kern="100" dirty="0">
                          <a:effectLst/>
                        </a:rPr>
                        <a:t>            </a:t>
                      </a:r>
                      <a:r>
                        <a:rPr lang="en-US" sz="1800" kern="100" dirty="0" err="1">
                          <a:effectLst/>
                        </a:rPr>
                        <a:t>super.onCreate</a:t>
                      </a:r>
                      <a:r>
                        <a:rPr lang="en-US" sz="1800" kern="100" dirty="0">
                          <a:effectLst/>
                        </a:rPr>
                        <a:t>(</a:t>
                      </a:r>
                      <a:r>
                        <a:rPr lang="en-US" sz="1800" kern="100" dirty="0" err="1">
                          <a:effectLst/>
                        </a:rPr>
                        <a:t>savedInstanceState</a:t>
                      </a:r>
                      <a:r>
                        <a:rPr lang="en-US" sz="1800" kern="100" dirty="0">
                          <a:effectLst/>
                        </a:rPr>
                        <a:t>);</a:t>
                      </a:r>
                      <a:endParaRPr lang="zh-CN" sz="1800" kern="100" dirty="0">
                        <a:effectLst/>
                      </a:endParaRPr>
                    </a:p>
                    <a:p>
                      <a:pPr algn="l">
                        <a:spcAft>
                          <a:spcPts val="0"/>
                        </a:spcAft>
                      </a:pPr>
                      <a:r>
                        <a:rPr lang="en-US" sz="1800" kern="100" dirty="0">
                          <a:effectLst/>
                        </a:rPr>
                        <a:t>            </a:t>
                      </a:r>
                      <a:r>
                        <a:rPr lang="en-US" sz="1800" kern="100" dirty="0" err="1">
                          <a:effectLst/>
                        </a:rPr>
                        <a:t>setContentView</a:t>
                      </a:r>
                      <a:r>
                        <a:rPr lang="en-US" sz="1800" kern="100" dirty="0">
                          <a:effectLst/>
                        </a:rPr>
                        <a:t>(</a:t>
                      </a:r>
                      <a:r>
                        <a:rPr lang="en-US" sz="1800" kern="100" dirty="0" err="1">
                          <a:effectLst/>
                        </a:rPr>
                        <a:t>R.layout.activity_main</a:t>
                      </a:r>
                      <a:r>
                        <a:rPr lang="en-US" sz="1800" kern="100" dirty="0">
                          <a:effectLst/>
                        </a:rPr>
                        <a:t>);//</a:t>
                      </a:r>
                      <a:r>
                        <a:rPr lang="zh-CN" sz="1800" kern="100" dirty="0">
                          <a:effectLst/>
                        </a:rPr>
                        <a:t>加载布局</a:t>
                      </a:r>
                    </a:p>
                    <a:p>
                      <a:pPr algn="l">
                        <a:spcAft>
                          <a:spcPts val="0"/>
                        </a:spcAft>
                      </a:pPr>
                      <a:r>
                        <a:rPr lang="en-US" sz="1800" kern="100" dirty="0">
                          <a:effectLst/>
                        </a:rPr>
                        <a:t>            button=(Button)</a:t>
                      </a:r>
                      <a:r>
                        <a:rPr lang="en-US" sz="1800" kern="100" dirty="0" err="1">
                          <a:effectLst/>
                        </a:rPr>
                        <a:t>findViewById</a:t>
                      </a:r>
                      <a:r>
                        <a:rPr lang="en-US" sz="1800" kern="100" dirty="0">
                          <a:effectLst/>
                        </a:rPr>
                        <a:t>(</a:t>
                      </a:r>
                      <a:r>
                        <a:rPr lang="en-US" sz="1800" kern="100" dirty="0" err="1">
                          <a:effectLst/>
                        </a:rPr>
                        <a:t>R.id.button</a:t>
                      </a:r>
                      <a:r>
                        <a:rPr lang="en-US" sz="1800" kern="100" dirty="0">
                          <a:effectLst/>
                        </a:rPr>
                        <a:t>);</a:t>
                      </a:r>
                      <a:endParaRPr lang="zh-CN" sz="1800" kern="100" dirty="0">
                        <a:effectLst/>
                      </a:endParaRPr>
                    </a:p>
                    <a:p>
                      <a:pPr algn="l">
                        <a:spcAft>
                          <a:spcPts val="0"/>
                        </a:spcAft>
                      </a:pPr>
                      <a:r>
                        <a:rPr lang="en-US" sz="1800" kern="100" dirty="0">
                          <a:effectLst/>
                        </a:rPr>
                        <a:t>            </a:t>
                      </a:r>
                      <a:r>
                        <a:rPr lang="en-US" sz="1800" kern="100" dirty="0" err="1">
                          <a:effectLst/>
                        </a:rPr>
                        <a:t>textView</a:t>
                      </a:r>
                      <a:r>
                        <a:rPr lang="en-US" sz="1800" kern="100" dirty="0">
                          <a:effectLst/>
                        </a:rPr>
                        <a:t>=(</a:t>
                      </a:r>
                      <a:r>
                        <a:rPr lang="en-US" sz="1800" kern="100" dirty="0" err="1">
                          <a:effectLst/>
                        </a:rPr>
                        <a:t>TextView</a:t>
                      </a:r>
                      <a:r>
                        <a:rPr lang="en-US" sz="1800" kern="100" dirty="0">
                          <a:effectLst/>
                        </a:rPr>
                        <a:t>)</a:t>
                      </a:r>
                      <a:r>
                        <a:rPr lang="en-US" sz="1800" kern="100" dirty="0" err="1">
                          <a:effectLst/>
                        </a:rPr>
                        <a:t>findViewById</a:t>
                      </a:r>
                      <a:r>
                        <a:rPr lang="en-US" sz="1800" kern="100" dirty="0">
                          <a:effectLst/>
                        </a:rPr>
                        <a:t>(</a:t>
                      </a:r>
                      <a:r>
                        <a:rPr lang="en-US" sz="1800" kern="100" dirty="0" err="1">
                          <a:effectLst/>
                        </a:rPr>
                        <a:t>R.id.textView</a:t>
                      </a:r>
                      <a:r>
                        <a:rPr lang="en-US" sz="1800" kern="100" dirty="0">
                          <a:effectLst/>
                        </a:rPr>
                        <a:t>);</a:t>
                      </a:r>
                      <a:endParaRPr lang="zh-CN" sz="1800" kern="100" dirty="0">
                        <a:effectLst/>
                      </a:endParaRPr>
                    </a:p>
                    <a:p>
                      <a:pPr algn="l">
                        <a:spcAft>
                          <a:spcPts val="0"/>
                        </a:spcAft>
                      </a:pPr>
                      <a:r>
                        <a:rPr lang="en-US" sz="1800" kern="100" dirty="0">
                          <a:effectLst/>
                        </a:rPr>
                        <a:t>            </a:t>
                      </a:r>
                      <a:r>
                        <a:rPr lang="en-US" sz="1800" kern="100" dirty="0" err="1">
                          <a:effectLst/>
                        </a:rPr>
                        <a:t>editText</a:t>
                      </a:r>
                      <a:r>
                        <a:rPr lang="en-US" sz="1800" kern="100" dirty="0">
                          <a:effectLst/>
                        </a:rPr>
                        <a:t>=(</a:t>
                      </a:r>
                      <a:r>
                        <a:rPr lang="en-US" sz="1800" kern="100" dirty="0" err="1">
                          <a:effectLst/>
                        </a:rPr>
                        <a:t>EditText</a:t>
                      </a:r>
                      <a:r>
                        <a:rPr lang="en-US" sz="1800" kern="100" dirty="0">
                          <a:effectLst/>
                        </a:rPr>
                        <a:t>)</a:t>
                      </a:r>
                      <a:r>
                        <a:rPr lang="en-US" sz="1800" kern="100" dirty="0" err="1">
                          <a:effectLst/>
                        </a:rPr>
                        <a:t>findViewById</a:t>
                      </a:r>
                      <a:r>
                        <a:rPr lang="en-US" sz="1800" kern="100" dirty="0">
                          <a:effectLst/>
                        </a:rPr>
                        <a:t>(</a:t>
                      </a:r>
                      <a:r>
                        <a:rPr lang="en-US" sz="1800" kern="100" dirty="0" err="1">
                          <a:effectLst/>
                        </a:rPr>
                        <a:t>R.id.editText</a:t>
                      </a:r>
                      <a:r>
                        <a:rPr lang="en-US" sz="1800" kern="100" dirty="0">
                          <a:effectLst/>
                        </a:rPr>
                        <a:t>);//</a:t>
                      </a:r>
                      <a:r>
                        <a:rPr lang="zh-CN" sz="1800" kern="100" dirty="0">
                          <a:effectLst/>
                        </a:rPr>
                        <a:t>绑定控件</a:t>
                      </a:r>
                    </a:p>
                    <a:p>
                      <a:pPr algn="l">
                        <a:spcAft>
                          <a:spcPts val="0"/>
                        </a:spcAft>
                      </a:pPr>
                      <a:r>
                        <a:rPr lang="en-US" sz="1800" kern="100" dirty="0">
                          <a:effectLst/>
                        </a:rPr>
                        <a:t> </a:t>
                      </a:r>
                      <a:endParaRPr lang="zh-CN" sz="1800" kern="100" dirty="0">
                        <a:effectLst/>
                      </a:endParaRPr>
                    </a:p>
                    <a:p>
                      <a:pPr algn="l">
                        <a:spcAft>
                          <a:spcPts val="0"/>
                        </a:spcAft>
                      </a:pPr>
                      <a:r>
                        <a:rPr lang="en-US" sz="1800" kern="100" dirty="0">
                          <a:effectLst/>
                        </a:rPr>
                        <a:t>            </a:t>
                      </a:r>
                      <a:r>
                        <a:rPr lang="en-US" sz="1800" kern="100" dirty="0" err="1">
                          <a:effectLst/>
                        </a:rPr>
                        <a:t>button.setOnClickListener</a:t>
                      </a:r>
                      <a:r>
                        <a:rPr lang="en-US" sz="1800" kern="100" dirty="0">
                          <a:effectLst/>
                        </a:rPr>
                        <a:t>(new </a:t>
                      </a:r>
                      <a:r>
                        <a:rPr lang="en-US" sz="1800" kern="100" dirty="0" err="1">
                          <a:effectLst/>
                        </a:rPr>
                        <a:t>View.OnClickListener</a:t>
                      </a:r>
                      <a:r>
                        <a:rPr lang="en-US" sz="1800" kern="100" dirty="0">
                          <a:effectLst/>
                        </a:rPr>
                        <a:t>() {//</a:t>
                      </a:r>
                      <a:r>
                        <a:rPr lang="zh-CN" sz="1800" kern="100" dirty="0">
                          <a:effectLst/>
                        </a:rPr>
                        <a:t>设置监听器</a:t>
                      </a:r>
                    </a:p>
                    <a:p>
                      <a:pPr algn="l">
                        <a:spcAft>
                          <a:spcPts val="0"/>
                        </a:spcAft>
                      </a:pPr>
                      <a:r>
                        <a:rPr lang="en-US" sz="1800" kern="100" dirty="0">
                          <a:effectLst/>
                        </a:rPr>
                        <a:t>                @Override</a:t>
                      </a:r>
                      <a:endParaRPr lang="zh-CN" sz="1800" kern="100" dirty="0">
                        <a:effectLst/>
                      </a:endParaRPr>
                    </a:p>
                    <a:p>
                      <a:pPr algn="l">
                        <a:spcAft>
                          <a:spcPts val="0"/>
                        </a:spcAft>
                      </a:pPr>
                      <a:r>
                        <a:rPr lang="en-US" sz="1800" kern="100" dirty="0">
                          <a:effectLst/>
                        </a:rPr>
                        <a:t>                public void </a:t>
                      </a:r>
                      <a:r>
                        <a:rPr lang="en-US" sz="1800" kern="100" dirty="0" err="1">
                          <a:effectLst/>
                        </a:rPr>
                        <a:t>onClick</a:t>
                      </a:r>
                      <a:r>
                        <a:rPr lang="en-US" sz="1800" kern="100" dirty="0">
                          <a:effectLst/>
                        </a:rPr>
                        <a:t>(View v) {</a:t>
                      </a:r>
                      <a:endParaRPr lang="zh-CN" sz="1800" kern="100" dirty="0">
                        <a:effectLst/>
                      </a:endParaRPr>
                    </a:p>
                    <a:p>
                      <a:pPr algn="l">
                        <a:spcAft>
                          <a:spcPts val="0"/>
                        </a:spcAft>
                      </a:pPr>
                      <a:r>
                        <a:rPr lang="en-US" sz="1800" kern="100" dirty="0">
                          <a:effectLst/>
                        </a:rPr>
                        <a:t>                    String text=</a:t>
                      </a:r>
                      <a:r>
                        <a:rPr lang="en-US" sz="1800" kern="100" dirty="0" err="1">
                          <a:effectLst/>
                        </a:rPr>
                        <a:t>editText.getText</a:t>
                      </a:r>
                      <a:r>
                        <a:rPr lang="en-US" sz="1800" kern="100" dirty="0">
                          <a:effectLst/>
                        </a:rPr>
                        <a:t>().</a:t>
                      </a:r>
                      <a:r>
                        <a:rPr lang="en-US" sz="1800" kern="100" dirty="0" err="1">
                          <a:effectLst/>
                        </a:rPr>
                        <a:t>toString</a:t>
                      </a:r>
                      <a:r>
                        <a:rPr lang="en-US" sz="1800" kern="100" dirty="0">
                          <a:effectLst/>
                        </a:rPr>
                        <a:t>();//</a:t>
                      </a:r>
                      <a:r>
                        <a:rPr lang="zh-CN" sz="1800" kern="100" dirty="0">
                          <a:effectLst/>
                        </a:rPr>
                        <a:t>获取用户输入信息</a:t>
                      </a:r>
                    </a:p>
                    <a:p>
                      <a:pPr algn="l">
                        <a:spcAft>
                          <a:spcPts val="0"/>
                        </a:spcAft>
                      </a:pPr>
                      <a:r>
                        <a:rPr lang="en-US" sz="1800" kern="100" dirty="0">
                          <a:effectLst/>
                        </a:rPr>
                        <a:t>                    </a:t>
                      </a:r>
                      <a:r>
                        <a:rPr lang="en-US" sz="1800" kern="100" dirty="0" err="1">
                          <a:effectLst/>
                        </a:rPr>
                        <a:t>textView.setText</a:t>
                      </a:r>
                      <a:r>
                        <a:rPr lang="en-US" sz="1800" kern="100" dirty="0">
                          <a:effectLst/>
                        </a:rPr>
                        <a:t>(text);//</a:t>
                      </a:r>
                      <a:r>
                        <a:rPr lang="zh-CN" sz="1800" kern="100" dirty="0">
                          <a:effectLst/>
                        </a:rPr>
                        <a:t>将输入信息</a:t>
                      </a:r>
                    </a:p>
                    <a:p>
                      <a:pPr algn="l">
                        <a:spcAft>
                          <a:spcPts val="0"/>
                        </a:spcAft>
                      </a:pPr>
                      <a:r>
                        <a:rPr lang="en-US" sz="1800" kern="100" dirty="0">
                          <a:effectLst/>
                        </a:rPr>
                        <a:t>                }</a:t>
                      </a:r>
                      <a:endParaRPr lang="zh-CN" sz="1800" kern="100" dirty="0">
                        <a:effectLst/>
                      </a:endParaRPr>
                    </a:p>
                    <a:p>
                      <a:pPr algn="l">
                        <a:spcAft>
                          <a:spcPts val="0"/>
                        </a:spcAft>
                      </a:pPr>
                      <a:r>
                        <a:rPr lang="en-US" sz="1800" kern="100" dirty="0">
                          <a:effectLst/>
                        </a:rPr>
                        <a:t>            });</a:t>
                      </a:r>
                      <a:endParaRPr lang="zh-CN" sz="1800" kern="100" dirty="0">
                        <a:effectLst/>
                      </a:endParaRPr>
                    </a:p>
                    <a:p>
                      <a:pPr algn="l">
                        <a:spcAft>
                          <a:spcPts val="0"/>
                        </a:spcAft>
                      </a:pPr>
                      <a:r>
                        <a:rPr lang="en-US" sz="1800" kern="100" dirty="0">
                          <a:effectLst/>
                        </a:rPr>
                        <a:t>        }</a:t>
                      </a:r>
                      <a:endParaRPr lang="zh-CN" sz="1800" kern="100" dirty="0">
                        <a:effectLst/>
                      </a:endParaRPr>
                    </a:p>
                    <a:p>
                      <a:pPr indent="266700" algn="l">
                        <a:spcAft>
                          <a:spcPts val="0"/>
                        </a:spcAft>
                      </a:pPr>
                      <a:r>
                        <a:rPr lang="en-US" sz="1800" kern="100" dirty="0">
                          <a:effectLst/>
                        </a:rPr>
                        <a:t>}</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7720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2.5.2 </a:t>
            </a:r>
            <a:r>
              <a:rPr lang="en-US" altLang="zh-CN" sz="3200" b="1" dirty="0" err="1"/>
              <a:t>BroadcastReceiver</a:t>
            </a:r>
            <a:endParaRPr lang="en-US" altLang="zh-CN" sz="3200" b="1" dirty="0"/>
          </a:p>
          <a:p>
            <a:r>
              <a:rPr lang="en-US" altLang="zh-CN" sz="2400" dirty="0" err="1"/>
              <a:t>BroadcastReceiver</a:t>
            </a:r>
            <a:r>
              <a:rPr lang="zh-CN" altLang="zh-CN" sz="2400" dirty="0"/>
              <a:t>是</a:t>
            </a:r>
            <a:r>
              <a:rPr lang="en-US" altLang="zh-CN" sz="2400" dirty="0"/>
              <a:t>Android</a:t>
            </a:r>
            <a:r>
              <a:rPr lang="zh-CN" altLang="zh-CN" sz="2400" dirty="0"/>
              <a:t>系统中用于接收并响应广播消息的组件。</a:t>
            </a:r>
            <a:endParaRPr lang="en-US" altLang="zh-CN" sz="2400" dirty="0"/>
          </a:p>
          <a:p>
            <a:r>
              <a:rPr lang="zh-CN" altLang="zh-CN" sz="2400" dirty="0"/>
              <a:t>大部分的广播消息由系统产生，比如时区改变、电池电量低、语言选项改变等。</a:t>
            </a:r>
            <a:endParaRPr lang="en-US" altLang="zh-CN" sz="2400" dirty="0"/>
          </a:p>
          <a:p>
            <a:r>
              <a:rPr lang="zh-CN" altLang="zh-CN" sz="2400" dirty="0"/>
              <a:t>此外，应用程序同样也可以产生并发送广播消息，通知本应用的其他组件某个事件已经发生或某些数据已经运算完毕等，从而实现组件间的通信。</a:t>
            </a:r>
          </a:p>
          <a:p>
            <a:endParaRPr lang="en-US" altLang="zh-CN" sz="24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11950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2.5.2 </a:t>
            </a:r>
            <a:r>
              <a:rPr lang="en-US" altLang="zh-CN" sz="3200" b="1" dirty="0" err="1"/>
              <a:t>BroadcastReceiver</a:t>
            </a:r>
            <a:endParaRPr lang="en-US" altLang="zh-CN" sz="3200" b="1" dirty="0"/>
          </a:p>
          <a:p>
            <a:r>
              <a:rPr lang="en-US" altLang="zh-CN" sz="2400" dirty="0" err="1"/>
              <a:t>BroadcastReceiver</a:t>
            </a:r>
            <a:r>
              <a:rPr lang="zh-CN" altLang="zh-CN" sz="2400" dirty="0"/>
              <a:t>的工作原理类似于读者所熟识的电台广播。电台是广播的源头，一个区域里可以同时存在多个电台，每个电台的信号频段不同。某位听众只需要将收音机的接收频段设置与某电台信号频段相同，则可接收该电台的信号。</a:t>
            </a:r>
            <a:r>
              <a:rPr lang="en-US" altLang="zh-CN" sz="2400" dirty="0"/>
              <a:t>Android</a:t>
            </a:r>
            <a:r>
              <a:rPr lang="zh-CN" altLang="zh-CN" sz="2400" dirty="0"/>
              <a:t>系统中，每个广播消息都携带特定的动作信息，只要在</a:t>
            </a:r>
            <a:r>
              <a:rPr lang="en-US" altLang="zh-CN" sz="2400" dirty="0" err="1"/>
              <a:t>BroadcastReceiver</a:t>
            </a:r>
            <a:r>
              <a:rPr lang="zh-CN" altLang="zh-CN" sz="2400" dirty="0"/>
              <a:t>中也注册相同的动作信息，该</a:t>
            </a:r>
            <a:r>
              <a:rPr lang="en-US" altLang="zh-CN" sz="2400" dirty="0" err="1"/>
              <a:t>BroadcastReceiver</a:t>
            </a:r>
            <a:r>
              <a:rPr lang="zh-CN" altLang="zh-CN" sz="2400" dirty="0"/>
              <a:t>只可以接收到携带相同动作的广播消息。</a:t>
            </a:r>
          </a:p>
          <a:p>
            <a:r>
              <a:rPr lang="en-US" altLang="zh-CN" sz="2400" dirty="0" err="1"/>
              <a:t>BroadcastReceiver</a:t>
            </a:r>
            <a:r>
              <a:rPr lang="zh-CN" altLang="zh-CN" sz="2400" dirty="0"/>
              <a:t>不包含任何用户界面，但可以通过启动</a:t>
            </a:r>
            <a:r>
              <a:rPr lang="en-US" altLang="zh-CN" sz="2400" dirty="0"/>
              <a:t>Activity</a:t>
            </a:r>
            <a:r>
              <a:rPr lang="zh-CN" altLang="zh-CN" sz="2400" dirty="0"/>
              <a:t>或者</a:t>
            </a:r>
            <a:r>
              <a:rPr lang="en-US" altLang="zh-CN" sz="2400" dirty="0"/>
              <a:t>Notification</a:t>
            </a:r>
            <a:r>
              <a:rPr lang="zh-CN" altLang="zh-CN" sz="2400" dirty="0"/>
              <a:t>通知用户接收到重要消息。</a:t>
            </a:r>
            <a:r>
              <a:rPr lang="en-US" altLang="zh-CN" sz="2400" dirty="0"/>
              <a:t>Notification</a:t>
            </a:r>
            <a:r>
              <a:rPr lang="zh-CN" altLang="zh-CN" sz="2400" dirty="0"/>
              <a:t>能够通过多种方法提示用户，包括闪动背景灯、震动设备、发出声音，或者在状态栏上放置一个持久的图标等。</a:t>
            </a:r>
          </a:p>
          <a:p>
            <a:endParaRPr lang="en-US" altLang="zh-CN" sz="24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6757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2.5.3 Service</a:t>
            </a:r>
          </a:p>
          <a:p>
            <a:r>
              <a:rPr lang="zh-CN" altLang="en-US" sz="2400" dirty="0"/>
              <a:t>由于手机屏幕和硬件资源的限制，通常只允许一个应用程序处于活动状态，呈现用户界面，与用户交互信息，其他的应用则全部处于非活动状态。</a:t>
            </a:r>
            <a:endParaRPr lang="en-US" altLang="zh-CN" sz="2400" dirty="0"/>
          </a:p>
          <a:p>
            <a:r>
              <a:rPr lang="zh-CN" altLang="en-US" sz="2400" dirty="0"/>
              <a:t>但是在很多实际应用中，即使不显示用户界面，也需要程序的长期运行，比如</a:t>
            </a:r>
            <a:r>
              <a:rPr lang="en-US" altLang="zh-CN" sz="2400" dirty="0"/>
              <a:t>MP3</a:t>
            </a:r>
            <a:r>
              <a:rPr lang="zh-CN" altLang="en-US" sz="2400" dirty="0"/>
              <a:t>播放器。</a:t>
            </a:r>
            <a:endParaRPr lang="en-US" altLang="zh-CN" sz="2400" dirty="0"/>
          </a:p>
          <a:p>
            <a:r>
              <a:rPr lang="zh-CN" altLang="en-US" sz="2400" dirty="0"/>
              <a:t>用户在</a:t>
            </a:r>
            <a:r>
              <a:rPr lang="en-US" altLang="zh-CN" sz="2400" dirty="0"/>
              <a:t>MP3</a:t>
            </a:r>
            <a:r>
              <a:rPr lang="zh-CN" altLang="en-US" sz="2400" dirty="0"/>
              <a:t>用户界面中操作，选择</a:t>
            </a:r>
            <a:r>
              <a:rPr lang="en-US" altLang="zh-CN" sz="2400" dirty="0"/>
              <a:t>MP3</a:t>
            </a:r>
            <a:r>
              <a:rPr lang="zh-CN" altLang="en-US" sz="2400" dirty="0"/>
              <a:t>播放后，通常习惯退出该界面，继续使用手机其他的应用，比如听音乐的同时上网、微信等等。</a:t>
            </a:r>
            <a:endParaRPr lang="en-US" altLang="zh-CN" sz="2400" dirty="0"/>
          </a:p>
          <a:p>
            <a:r>
              <a:rPr lang="zh-CN" altLang="en-US" sz="2400" dirty="0"/>
              <a:t>为了满足上述用户需求，</a:t>
            </a:r>
            <a:r>
              <a:rPr lang="en-US" altLang="zh-CN" sz="2400" dirty="0"/>
              <a:t>Android</a:t>
            </a:r>
            <a:r>
              <a:rPr lang="zh-CN" altLang="en-US" sz="2400" dirty="0"/>
              <a:t>系统提供了</a:t>
            </a:r>
            <a:r>
              <a:rPr lang="en-US" altLang="zh-CN" sz="2400" dirty="0"/>
              <a:t>Service</a:t>
            </a:r>
            <a:r>
              <a:rPr lang="zh-CN" altLang="en-US" sz="2400" dirty="0"/>
              <a:t>组件，必须在</a:t>
            </a:r>
            <a:r>
              <a:rPr lang="en-US" altLang="zh-CN" sz="2400" dirty="0"/>
              <a:t>Service</a:t>
            </a:r>
            <a:r>
              <a:rPr lang="zh-CN" altLang="en-US" sz="2400" dirty="0"/>
              <a:t>组件中实现音乐播放功能。</a:t>
            </a:r>
            <a:endParaRPr lang="en-US" altLang="zh-CN" sz="2400" dirty="0"/>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46353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2.5.3 Service</a:t>
            </a:r>
          </a:p>
          <a:p>
            <a:r>
              <a:rPr lang="en-US" altLang="zh-CN" sz="2400" dirty="0"/>
              <a:t>Service</a:t>
            </a:r>
            <a:r>
              <a:rPr lang="zh-CN" altLang="zh-CN" sz="2400" dirty="0"/>
              <a:t>是</a:t>
            </a:r>
            <a:r>
              <a:rPr lang="en-US" altLang="zh-CN" sz="2400" dirty="0"/>
              <a:t>Android</a:t>
            </a:r>
            <a:r>
              <a:rPr lang="zh-CN" altLang="zh-CN" sz="2400" dirty="0"/>
              <a:t>系统的服务组件，适用于开发没有用户界面，但是需要长时间在后台运行的功能。这些功能通常包括音乐的播放，网络数据的获得，耗时的运算等。</a:t>
            </a:r>
          </a:p>
          <a:p>
            <a:r>
              <a:rPr lang="en-US" altLang="zh-CN" sz="2400" dirty="0"/>
              <a:t>Service</a:t>
            </a:r>
            <a:r>
              <a:rPr lang="zh-CN" altLang="zh-CN" sz="2400" dirty="0"/>
              <a:t>一般由</a:t>
            </a:r>
            <a:r>
              <a:rPr lang="en-US" altLang="zh-CN" sz="2400" dirty="0"/>
              <a:t>Activity</a:t>
            </a:r>
            <a:r>
              <a:rPr lang="zh-CN" altLang="zh-CN" sz="2400" dirty="0"/>
              <a:t>组件启动，但是却不依赖于</a:t>
            </a:r>
            <a:r>
              <a:rPr lang="en-US" altLang="zh-CN" sz="2400" dirty="0"/>
              <a:t>Activity</a:t>
            </a:r>
            <a:r>
              <a:rPr lang="zh-CN" altLang="zh-CN" sz="2400" dirty="0"/>
              <a:t>。</a:t>
            </a:r>
            <a:r>
              <a:rPr lang="en-US" altLang="zh-CN" sz="2400" dirty="0"/>
              <a:t>Service</a:t>
            </a:r>
            <a:r>
              <a:rPr lang="zh-CN" altLang="zh-CN" sz="2400" dirty="0"/>
              <a:t>拥有自己的生命周期，及时启动它的</a:t>
            </a:r>
            <a:r>
              <a:rPr lang="en-US" altLang="zh-CN" sz="2400" dirty="0"/>
              <a:t>Activity</a:t>
            </a:r>
            <a:r>
              <a:rPr lang="zh-CN" altLang="zh-CN" sz="2400" dirty="0"/>
              <a:t>销毁，</a:t>
            </a:r>
            <a:r>
              <a:rPr lang="en-US" altLang="zh-CN" sz="2400" dirty="0"/>
              <a:t>Service</a:t>
            </a:r>
            <a:r>
              <a:rPr lang="zh-CN" altLang="zh-CN" sz="2400" dirty="0"/>
              <a:t>依然能够继续运行，直到自己的生命周期结束。</a:t>
            </a:r>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08572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2.5 Android</a:t>
            </a:r>
            <a:r>
              <a:rPr lang="zh-CN" altLang="zh-CN" b="1" dirty="0"/>
              <a:t>的基本组件</a:t>
            </a:r>
          </a:p>
        </p:txBody>
      </p:sp>
      <p:sp>
        <p:nvSpPr>
          <p:cNvPr id="4" name="内容占位符 3"/>
          <p:cNvSpPr>
            <a:spLocks noGrp="1"/>
          </p:cNvSpPr>
          <p:nvPr>
            <p:ph idx="1"/>
          </p:nvPr>
        </p:nvSpPr>
        <p:spPr>
          <a:xfrm>
            <a:off x="304800" y="1328057"/>
            <a:ext cx="11669486" cy="4996543"/>
          </a:xfrm>
        </p:spPr>
        <p:txBody>
          <a:bodyPr>
            <a:normAutofit/>
          </a:bodyPr>
          <a:lstStyle/>
          <a:p>
            <a:pPr marL="0" indent="0">
              <a:buNone/>
            </a:pPr>
            <a:r>
              <a:rPr lang="en-US" altLang="zh-CN" sz="3200" b="1" dirty="0"/>
              <a:t>2.5.4 </a:t>
            </a:r>
            <a:r>
              <a:rPr lang="en-US" altLang="zh-CN" sz="3200" b="1" dirty="0" err="1"/>
              <a:t>ContentProvider</a:t>
            </a:r>
            <a:endParaRPr lang="en-US" altLang="zh-CN" sz="3200" b="1" dirty="0"/>
          </a:p>
          <a:p>
            <a:r>
              <a:rPr lang="en-US" altLang="zh-CN" sz="2400" dirty="0" err="1"/>
              <a:t>ContentProvider</a:t>
            </a:r>
            <a:r>
              <a:rPr lang="zh-CN" altLang="zh-CN" sz="2400" dirty="0"/>
              <a:t>组件是</a:t>
            </a:r>
            <a:r>
              <a:rPr lang="en-US" altLang="zh-CN" sz="2400" dirty="0"/>
              <a:t>Android</a:t>
            </a:r>
            <a:r>
              <a:rPr lang="zh-CN" altLang="zh-CN" sz="2400" dirty="0"/>
              <a:t>系统提供的一种跨应用的数据共享机制。应用程序可以通过</a:t>
            </a:r>
            <a:r>
              <a:rPr lang="en-US" altLang="zh-CN" sz="2400" dirty="0" err="1"/>
              <a:t>ContentProvider</a:t>
            </a:r>
            <a:r>
              <a:rPr lang="zh-CN" altLang="zh-CN" sz="2400" dirty="0"/>
              <a:t>访问其他应用程序的私有数据。这些私有数据可以存储在文件中、数据库中。提供这些数据的应用程序，需要实现</a:t>
            </a:r>
            <a:r>
              <a:rPr lang="en-US" altLang="zh-CN" sz="2400" dirty="0" err="1"/>
              <a:t>ContentProvider</a:t>
            </a:r>
            <a:r>
              <a:rPr lang="zh-CN" altLang="zh-CN" sz="2400" dirty="0"/>
              <a:t>提供的一组标准方法。使用这些数据的应用程序，需要通过</a:t>
            </a:r>
            <a:r>
              <a:rPr lang="en-US" altLang="zh-CN" sz="2400" dirty="0" err="1"/>
              <a:t>ContentResolver</a:t>
            </a:r>
            <a:r>
              <a:rPr lang="zh-CN" altLang="zh-CN" sz="2400" dirty="0"/>
              <a:t>对象来调用标准的方法。</a:t>
            </a:r>
          </a:p>
          <a:p>
            <a:r>
              <a:rPr lang="en-US" altLang="zh-CN" sz="2400" dirty="0"/>
              <a:t>Android</a:t>
            </a:r>
            <a:r>
              <a:rPr lang="zh-CN" altLang="zh-CN" sz="2400" dirty="0"/>
              <a:t>系统提供了一些内置的</a:t>
            </a:r>
            <a:r>
              <a:rPr lang="en-US" altLang="zh-CN" sz="2400" dirty="0" err="1"/>
              <a:t>ContentProvider</a:t>
            </a:r>
            <a:r>
              <a:rPr lang="zh-CN" altLang="zh-CN" sz="2400" dirty="0"/>
              <a:t>，能为用户程序提供一些重要的数据信息，比如短信信息、联系人信息、通话记录信息等。程序设计人员能够利用以上</a:t>
            </a:r>
            <a:r>
              <a:rPr lang="en-US" altLang="zh-CN" sz="2400" dirty="0" err="1"/>
              <a:t>ContentProvider</a:t>
            </a:r>
            <a:r>
              <a:rPr lang="zh-CN" altLang="zh-CN" sz="2400" dirty="0"/>
              <a:t>，方便实现自定义的应用程序功能。程序设计人员也可以根据需要自定义</a:t>
            </a:r>
            <a:r>
              <a:rPr lang="en-US" altLang="zh-CN" sz="2400" dirty="0" err="1"/>
              <a:t>ContentProvider</a:t>
            </a:r>
            <a:r>
              <a:rPr lang="zh-CN" altLang="zh-CN" sz="2400" dirty="0"/>
              <a:t>。</a:t>
            </a:r>
          </a:p>
          <a:p>
            <a:endParaRPr lang="en-US" altLang="zh-CN" sz="800" dirty="0"/>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2504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8972" y="1195252"/>
            <a:ext cx="10972800" cy="4389120"/>
          </a:xfrm>
        </p:spPr>
        <p:txBody>
          <a:bodyPr>
            <a:normAutofit/>
          </a:bodyPr>
          <a:lstStyle/>
          <a:p>
            <a:r>
              <a:rPr lang="zh-CN" altLang="zh-CN" dirty="0"/>
              <a:t>学习本章内容之后，读者可以尝试对项目进行修改，实现以下基本内容：</a:t>
            </a:r>
          </a:p>
          <a:p>
            <a:pPr lvl="2"/>
            <a:r>
              <a:rPr lang="zh-CN" altLang="zh-CN" dirty="0"/>
              <a:t>（</a:t>
            </a:r>
            <a:r>
              <a:rPr lang="en-US" altLang="zh-CN" dirty="0"/>
              <a:t>1</a:t>
            </a:r>
            <a:r>
              <a:rPr lang="zh-CN" altLang="zh-CN" dirty="0"/>
              <a:t>）显示个人信息，包括：照片、专业、姓名、学号等基本信息。</a:t>
            </a:r>
          </a:p>
          <a:p>
            <a:pPr lvl="2"/>
            <a:r>
              <a:rPr lang="zh-CN" altLang="zh-CN" dirty="0"/>
              <a:t>（</a:t>
            </a:r>
            <a:r>
              <a:rPr lang="en-US" altLang="zh-CN" dirty="0"/>
              <a:t>2</a:t>
            </a:r>
            <a:r>
              <a:rPr lang="zh-CN" altLang="zh-CN" dirty="0"/>
              <a:t>）尽量美化界面。</a:t>
            </a:r>
          </a:p>
          <a:p>
            <a:r>
              <a:rPr lang="zh-CN" altLang="zh-CN" dirty="0"/>
              <a:t>参考示例效果如下：</a:t>
            </a:r>
          </a:p>
          <a:p>
            <a:endParaRPr lang="zh-CN" altLang="en-US" dirty="0"/>
          </a:p>
        </p:txBody>
      </p:sp>
      <p:sp>
        <p:nvSpPr>
          <p:cNvPr id="3" name="标题 2"/>
          <p:cNvSpPr>
            <a:spLocks noGrp="1"/>
          </p:cNvSpPr>
          <p:nvPr>
            <p:ph type="title"/>
          </p:nvPr>
        </p:nvSpPr>
        <p:spPr>
          <a:xfrm>
            <a:off x="544285" y="0"/>
            <a:ext cx="10972800" cy="1143000"/>
          </a:xfrm>
        </p:spPr>
        <p:txBody>
          <a:bodyPr/>
          <a:lstStyle/>
          <a:p>
            <a:r>
              <a:rPr lang="zh-CN" altLang="en-US" b="1" dirty="0"/>
              <a:t>项目延伸</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0478" y="2670402"/>
            <a:ext cx="5967865" cy="358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46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2.1 </a:t>
            </a:r>
            <a:r>
              <a:rPr lang="zh-CN" altLang="zh-CN" b="1" dirty="0"/>
              <a:t>目录结构分析</a:t>
            </a:r>
          </a:p>
        </p:txBody>
      </p:sp>
      <p:sp>
        <p:nvSpPr>
          <p:cNvPr id="4" name="内容占位符 3"/>
          <p:cNvSpPr>
            <a:spLocks noGrp="1"/>
          </p:cNvSpPr>
          <p:nvPr>
            <p:ph idx="1"/>
          </p:nvPr>
        </p:nvSpPr>
        <p:spPr/>
        <p:txBody>
          <a:bodyPr/>
          <a:lstStyle/>
          <a:p>
            <a:r>
              <a:rPr lang="en-US" altLang="zh-CN" b="1" dirty="0"/>
              <a:t>1. manifests</a:t>
            </a:r>
            <a:r>
              <a:rPr lang="zh-CN" altLang="zh-CN" b="1" dirty="0"/>
              <a:t>目录</a:t>
            </a:r>
            <a:endParaRPr lang="en-US" altLang="zh-CN" b="1" dirty="0"/>
          </a:p>
          <a:p>
            <a:pPr lvl="1"/>
            <a:r>
              <a:rPr lang="zh-CN" altLang="zh-CN" dirty="0"/>
              <a:t>该目录中的</a:t>
            </a:r>
            <a:r>
              <a:rPr lang="en-US" altLang="zh-CN" dirty="0"/>
              <a:t>AndroidManifest.xml</a:t>
            </a:r>
            <a:r>
              <a:rPr lang="zh-CN" altLang="zh-CN" dirty="0"/>
              <a:t>文件是项目的系统配置文件，或称为清单文件</a:t>
            </a:r>
            <a:endParaRPr lang="en-US" altLang="zh-CN" dirty="0"/>
          </a:p>
          <a:p>
            <a:pPr lvl="1"/>
            <a:r>
              <a:rPr lang="zh-CN" altLang="zh-CN" dirty="0"/>
              <a:t>位于项目的根目录下。</a:t>
            </a:r>
            <a:endParaRPr lang="en-US" altLang="zh-CN" dirty="0"/>
          </a:p>
          <a:p>
            <a:pPr lvl="1"/>
            <a:r>
              <a:rPr lang="zh-CN" altLang="zh-CN" dirty="0"/>
              <a:t>每个</a:t>
            </a:r>
            <a:r>
              <a:rPr lang="en-US" altLang="zh-CN" dirty="0"/>
              <a:t>Android</a:t>
            </a:r>
            <a:r>
              <a:rPr lang="zh-CN" altLang="zh-CN" dirty="0"/>
              <a:t>程序都必须拥有该文件。</a:t>
            </a:r>
            <a:endParaRPr lang="en-US" altLang="zh-CN" dirty="0"/>
          </a:p>
          <a:p>
            <a:pPr lvl="1"/>
            <a:r>
              <a:rPr lang="zh-CN" altLang="zh-CN" dirty="0"/>
              <a:t>它为</a:t>
            </a:r>
            <a:r>
              <a:rPr lang="en-US" altLang="zh-CN" dirty="0"/>
              <a:t>Android</a:t>
            </a:r>
            <a:r>
              <a:rPr lang="zh-CN" altLang="zh-CN" dirty="0"/>
              <a:t>系统提供了启动和运行该项目时所必需要了解的基本信息</a:t>
            </a:r>
          </a:p>
        </p:txBody>
      </p:sp>
    </p:spTree>
    <p:extLst>
      <p:ext uri="{BB962C8B-B14F-4D97-AF65-F5344CB8AC3E}">
        <p14:creationId xmlns:p14="http://schemas.microsoft.com/office/powerpoint/2010/main" val="219397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2.1 </a:t>
            </a:r>
            <a:r>
              <a:rPr lang="zh-CN" altLang="zh-CN" b="1" dirty="0"/>
              <a:t>目录结构分析</a:t>
            </a:r>
          </a:p>
        </p:txBody>
      </p:sp>
      <p:sp>
        <p:nvSpPr>
          <p:cNvPr id="4" name="内容占位符 3"/>
          <p:cNvSpPr>
            <a:spLocks noGrp="1"/>
          </p:cNvSpPr>
          <p:nvPr>
            <p:ph idx="1"/>
          </p:nvPr>
        </p:nvSpPr>
        <p:spPr/>
        <p:txBody>
          <a:bodyPr/>
          <a:lstStyle/>
          <a:p>
            <a:r>
              <a:rPr lang="en-US" altLang="zh-CN" b="1" dirty="0"/>
              <a:t>2. java</a:t>
            </a:r>
            <a:r>
              <a:rPr lang="zh-CN" altLang="zh-CN" b="1" dirty="0"/>
              <a:t>目录</a:t>
            </a:r>
            <a:endParaRPr lang="zh-CN" altLang="zh-CN" dirty="0"/>
          </a:p>
          <a:p>
            <a:pPr lvl="1"/>
            <a:r>
              <a:rPr lang="zh-CN" altLang="zh-CN" dirty="0"/>
              <a:t>该目录是源代码目录，所有用户自己添加的或者允许用户修改的</a:t>
            </a:r>
            <a:r>
              <a:rPr lang="en-US" altLang="zh-CN" dirty="0"/>
              <a:t>java</a:t>
            </a:r>
            <a:r>
              <a:rPr lang="zh-CN" altLang="zh-CN" dirty="0"/>
              <a:t>文件全部存放于该目录下。</a:t>
            </a:r>
            <a:endParaRPr lang="en-US" altLang="zh-CN" dirty="0"/>
          </a:p>
          <a:p>
            <a:pPr lvl="1"/>
            <a:r>
              <a:rPr lang="zh-CN" altLang="zh-CN" dirty="0"/>
              <a:t>该目录下的</a:t>
            </a:r>
            <a:r>
              <a:rPr lang="en-US" altLang="zh-CN" dirty="0"/>
              <a:t>java</a:t>
            </a:r>
            <a:r>
              <a:rPr lang="zh-CN" altLang="zh-CN" dirty="0"/>
              <a:t>文件以用户所声明的包自动组织。</a:t>
            </a:r>
            <a:endParaRPr lang="en-US" altLang="zh-CN" dirty="0"/>
          </a:p>
          <a:p>
            <a:pPr lvl="1"/>
            <a:r>
              <a:rPr lang="zh-CN" altLang="zh-CN" dirty="0"/>
              <a:t>如果在创建项目时，设定的包为</a:t>
            </a:r>
            <a:r>
              <a:rPr lang="en-US" altLang="zh-CN" dirty="0"/>
              <a:t>neusoft.edu.cn</a:t>
            </a:r>
            <a:r>
              <a:rPr lang="zh-CN" altLang="zh-CN" dirty="0"/>
              <a:t>，那么自动建立的</a:t>
            </a:r>
            <a:r>
              <a:rPr lang="en-US" altLang="zh-CN" dirty="0"/>
              <a:t>MainActivity.java</a:t>
            </a:r>
            <a:r>
              <a:rPr lang="zh-CN" altLang="zh-CN" dirty="0"/>
              <a:t>文件就存放在该包内。</a:t>
            </a:r>
            <a:endParaRPr lang="en-US" altLang="zh-CN" dirty="0"/>
          </a:p>
          <a:p>
            <a:pPr lvl="1"/>
            <a:r>
              <a:rPr lang="zh-CN" altLang="zh-CN" dirty="0"/>
              <a:t>程序开发人员可以根据需要，在</a:t>
            </a:r>
            <a:r>
              <a:rPr lang="en-US" altLang="zh-CN" dirty="0"/>
              <a:t>java</a:t>
            </a:r>
            <a:r>
              <a:rPr lang="zh-CN" altLang="zh-CN" dirty="0"/>
              <a:t>目录下添加包或者添加</a:t>
            </a:r>
            <a:r>
              <a:rPr lang="en-US" altLang="zh-CN" dirty="0"/>
              <a:t>java</a:t>
            </a:r>
            <a:r>
              <a:rPr lang="zh-CN" altLang="zh-CN" dirty="0"/>
              <a:t>文件。</a:t>
            </a:r>
          </a:p>
        </p:txBody>
      </p:sp>
    </p:spTree>
    <p:extLst>
      <p:ext uri="{BB962C8B-B14F-4D97-AF65-F5344CB8AC3E}">
        <p14:creationId xmlns:p14="http://schemas.microsoft.com/office/powerpoint/2010/main" val="166155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2.1 </a:t>
            </a:r>
            <a:r>
              <a:rPr lang="zh-CN" altLang="zh-CN" b="1" dirty="0"/>
              <a:t>目录结构分析</a:t>
            </a:r>
          </a:p>
        </p:txBody>
      </p:sp>
      <p:sp>
        <p:nvSpPr>
          <p:cNvPr id="4" name="内容占位符 3"/>
          <p:cNvSpPr>
            <a:spLocks noGrp="1"/>
          </p:cNvSpPr>
          <p:nvPr>
            <p:ph idx="1"/>
          </p:nvPr>
        </p:nvSpPr>
        <p:spPr/>
        <p:txBody>
          <a:bodyPr>
            <a:normAutofit/>
          </a:bodyPr>
          <a:lstStyle/>
          <a:p>
            <a:r>
              <a:rPr lang="en-US" altLang="zh-CN" b="1" dirty="0"/>
              <a:t>3. res</a:t>
            </a:r>
            <a:r>
              <a:rPr lang="zh-CN" altLang="zh-CN" b="1" dirty="0"/>
              <a:t>目录</a:t>
            </a:r>
            <a:endParaRPr lang="zh-CN" altLang="zh-CN" dirty="0"/>
          </a:p>
          <a:p>
            <a:pPr marL="393192" lvl="1" indent="0">
              <a:buNone/>
            </a:pPr>
            <a:r>
              <a:rPr lang="en-US" altLang="zh-CN" dirty="0"/>
              <a:t>    </a:t>
            </a:r>
            <a:r>
              <a:rPr lang="zh-CN" altLang="zh-CN" dirty="0"/>
              <a:t>该目录是资源目录，包含本项目中所使用的全部资源文件。新建一个项目，</a:t>
            </a:r>
            <a:r>
              <a:rPr lang="en-US" altLang="zh-CN" dirty="0"/>
              <a:t>res</a:t>
            </a:r>
            <a:r>
              <a:rPr lang="zh-CN" altLang="zh-CN" dirty="0"/>
              <a:t>目录下会有四类子目录：</a:t>
            </a:r>
            <a:r>
              <a:rPr lang="en-US" altLang="zh-CN" dirty="0" err="1"/>
              <a:t>drawable</a:t>
            </a:r>
            <a:r>
              <a:rPr lang="zh-CN" altLang="zh-CN" dirty="0"/>
              <a:t>、</a:t>
            </a:r>
            <a:r>
              <a:rPr lang="en-US" altLang="zh-CN" dirty="0"/>
              <a:t>layout</a:t>
            </a:r>
            <a:r>
              <a:rPr lang="zh-CN" altLang="zh-CN" dirty="0"/>
              <a:t>、</a:t>
            </a:r>
            <a:r>
              <a:rPr lang="en-US" altLang="zh-CN" dirty="0" err="1"/>
              <a:t>mipmap</a:t>
            </a:r>
            <a:r>
              <a:rPr lang="zh-CN" altLang="zh-CN" dirty="0"/>
              <a:t>和</a:t>
            </a:r>
            <a:r>
              <a:rPr lang="en-US" altLang="zh-CN" dirty="0"/>
              <a:t>values</a:t>
            </a:r>
            <a:r>
              <a:rPr lang="zh-CN" altLang="zh-CN" dirty="0"/>
              <a:t>。</a:t>
            </a:r>
            <a:endParaRPr lang="en-US" altLang="zh-CN" dirty="0"/>
          </a:p>
          <a:p>
            <a:pPr lvl="1"/>
            <a:r>
              <a:rPr lang="en-US" altLang="zh-CN" b="1" dirty="0" err="1"/>
              <a:t>drawable</a:t>
            </a:r>
            <a:r>
              <a:rPr lang="zh-CN" altLang="zh-CN" b="1" dirty="0"/>
              <a:t>：</a:t>
            </a:r>
            <a:r>
              <a:rPr lang="zh-CN" altLang="zh-CN" dirty="0"/>
              <a:t>主要存放一些用户自定义形状和背景选择器（</a:t>
            </a:r>
            <a:r>
              <a:rPr lang="en-US" altLang="zh-CN" dirty="0"/>
              <a:t>Android Selector</a:t>
            </a:r>
            <a:r>
              <a:rPr lang="zh-CN" altLang="zh-CN" dirty="0"/>
              <a:t>）。</a:t>
            </a:r>
            <a:endParaRPr lang="en-US" altLang="zh-CN" dirty="0"/>
          </a:p>
          <a:p>
            <a:pPr lvl="2"/>
            <a:r>
              <a:rPr lang="zh-CN" altLang="zh-CN" dirty="0"/>
              <a:t>这些资源文件都是</a:t>
            </a:r>
            <a:r>
              <a:rPr lang="en-US" altLang="zh-CN" dirty="0"/>
              <a:t>.xml</a:t>
            </a:r>
            <a:r>
              <a:rPr lang="zh-CN" altLang="zh-CN" dirty="0"/>
              <a:t>类型。</a:t>
            </a:r>
            <a:endParaRPr lang="en-US" altLang="zh-CN" dirty="0"/>
          </a:p>
          <a:p>
            <a:pPr lvl="2"/>
            <a:r>
              <a:rPr lang="zh-CN" altLang="zh-CN" dirty="0"/>
              <a:t>背景选择器用于改变</a:t>
            </a:r>
            <a:r>
              <a:rPr lang="en-US" altLang="zh-CN" dirty="0" err="1"/>
              <a:t>ListView</a:t>
            </a:r>
            <a:r>
              <a:rPr lang="zh-CN" altLang="zh-CN" dirty="0"/>
              <a:t>或者</a:t>
            </a:r>
            <a:r>
              <a:rPr lang="en-US" altLang="zh-CN" dirty="0"/>
              <a:t>Button</a:t>
            </a:r>
            <a:r>
              <a:rPr lang="zh-CN" altLang="zh-CN" dirty="0"/>
              <a:t>等控件的背景颜色。</a:t>
            </a:r>
          </a:p>
          <a:p>
            <a:pPr lvl="1"/>
            <a:r>
              <a:rPr lang="en-US" altLang="zh-CN" b="1" dirty="0"/>
              <a:t>layout</a:t>
            </a:r>
            <a:r>
              <a:rPr lang="zh-CN" altLang="zh-CN" b="1" dirty="0"/>
              <a:t>：</a:t>
            </a:r>
            <a:r>
              <a:rPr lang="zh-CN" altLang="zh-CN" dirty="0"/>
              <a:t>存放界面布局文件，文件类型为</a:t>
            </a:r>
            <a:r>
              <a:rPr lang="en-US" altLang="zh-CN" dirty="0"/>
              <a:t>XML</a:t>
            </a:r>
            <a:r>
              <a:rPr lang="zh-CN" altLang="zh-CN" dirty="0"/>
              <a:t>。</a:t>
            </a:r>
            <a:endParaRPr lang="en-US" altLang="zh-CN" dirty="0"/>
          </a:p>
          <a:p>
            <a:pPr lvl="2"/>
            <a:r>
              <a:rPr lang="zh-CN" altLang="zh-CN" dirty="0"/>
              <a:t>与</a:t>
            </a:r>
            <a:r>
              <a:rPr lang="en-US" altLang="zh-CN" dirty="0"/>
              <a:t>Web</a:t>
            </a:r>
            <a:r>
              <a:rPr lang="zh-CN" altLang="zh-CN" dirty="0"/>
              <a:t>应用中所使用的</a:t>
            </a:r>
            <a:r>
              <a:rPr lang="en-US" altLang="zh-CN" dirty="0"/>
              <a:t>HTML</a:t>
            </a:r>
            <a:r>
              <a:rPr lang="zh-CN" altLang="zh-CN" dirty="0"/>
              <a:t>文件一样，</a:t>
            </a:r>
            <a:r>
              <a:rPr lang="en-US" altLang="zh-CN" dirty="0"/>
              <a:t>Android</a:t>
            </a:r>
            <a:r>
              <a:rPr lang="zh-CN" altLang="zh-CN" dirty="0"/>
              <a:t>使用</a:t>
            </a:r>
            <a:r>
              <a:rPr lang="en-US" altLang="zh-CN" dirty="0"/>
              <a:t>XML</a:t>
            </a:r>
            <a:r>
              <a:rPr lang="zh-CN" altLang="zh-CN" dirty="0"/>
              <a:t>元素设定屏幕的布局。</a:t>
            </a:r>
            <a:endParaRPr lang="en-US" altLang="zh-CN" dirty="0"/>
          </a:p>
          <a:p>
            <a:pPr lvl="2"/>
            <a:r>
              <a:rPr lang="zh-CN" altLang="zh-CN" dirty="0"/>
              <a:t>每个布局文件包含整个屏幕或部分屏幕的视图资源。</a:t>
            </a:r>
          </a:p>
          <a:p>
            <a:pPr lvl="1"/>
            <a:endParaRPr lang="zh-CN" altLang="zh-CN" dirty="0"/>
          </a:p>
        </p:txBody>
      </p:sp>
    </p:spTree>
    <p:extLst>
      <p:ext uri="{BB962C8B-B14F-4D97-AF65-F5344CB8AC3E}">
        <p14:creationId xmlns:p14="http://schemas.microsoft.com/office/powerpoint/2010/main" val="293896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2.1 </a:t>
            </a:r>
            <a:r>
              <a:rPr lang="zh-CN" altLang="zh-CN" b="1" dirty="0"/>
              <a:t>目录结构分析</a:t>
            </a:r>
          </a:p>
        </p:txBody>
      </p:sp>
      <p:sp>
        <p:nvSpPr>
          <p:cNvPr id="4" name="内容占位符 3"/>
          <p:cNvSpPr>
            <a:spLocks noGrp="1"/>
          </p:cNvSpPr>
          <p:nvPr>
            <p:ph idx="1"/>
          </p:nvPr>
        </p:nvSpPr>
        <p:spPr/>
        <p:txBody>
          <a:bodyPr>
            <a:normAutofit/>
          </a:bodyPr>
          <a:lstStyle/>
          <a:p>
            <a:r>
              <a:rPr lang="en-US" altLang="zh-CN" b="1" dirty="0"/>
              <a:t>3. res</a:t>
            </a:r>
            <a:r>
              <a:rPr lang="zh-CN" altLang="zh-CN" b="1" dirty="0"/>
              <a:t>目录</a:t>
            </a:r>
            <a:endParaRPr lang="zh-CN" altLang="zh-CN" dirty="0"/>
          </a:p>
          <a:p>
            <a:pPr lvl="1"/>
            <a:r>
              <a:rPr lang="en-US" altLang="zh-CN" b="1" dirty="0" err="1"/>
              <a:t>mipmap</a:t>
            </a:r>
            <a:r>
              <a:rPr lang="zh-CN" altLang="zh-CN" b="1" dirty="0"/>
              <a:t>：</a:t>
            </a:r>
            <a:r>
              <a:rPr lang="zh-CN" altLang="zh-CN" dirty="0"/>
              <a:t>包含一些应用程序可以用的原生图标文件</a:t>
            </a:r>
            <a:r>
              <a:rPr lang="en-US" altLang="zh-CN" dirty="0"/>
              <a:t>(*.</a:t>
            </a:r>
            <a:r>
              <a:rPr lang="en-US" altLang="zh-CN" dirty="0" err="1"/>
              <a:t>png</a:t>
            </a:r>
            <a:r>
              <a:rPr lang="zh-CN" altLang="zh-CN" dirty="0"/>
              <a:t>、</a:t>
            </a:r>
            <a:r>
              <a:rPr lang="en-US" altLang="zh-CN" dirty="0"/>
              <a:t>*.gif</a:t>
            </a:r>
            <a:r>
              <a:rPr lang="zh-CN" altLang="zh-CN" dirty="0"/>
              <a:t>、</a:t>
            </a:r>
            <a:r>
              <a:rPr lang="en-US" altLang="zh-CN" dirty="0"/>
              <a:t>*.jpg)</a:t>
            </a:r>
            <a:r>
              <a:rPr lang="zh-CN" altLang="en-US" dirty="0"/>
              <a:t>。</a:t>
            </a:r>
            <a:endParaRPr lang="en-US" altLang="zh-CN" dirty="0"/>
          </a:p>
          <a:p>
            <a:pPr lvl="2"/>
            <a:r>
              <a:rPr lang="en-US" altLang="zh-CN" dirty="0" err="1"/>
              <a:t>google</a:t>
            </a:r>
            <a:r>
              <a:rPr lang="zh-CN" altLang="zh-CN" dirty="0"/>
              <a:t>强烈建议使用</a:t>
            </a:r>
            <a:r>
              <a:rPr lang="en-US" altLang="zh-CN" dirty="0" err="1"/>
              <a:t>mipmap</a:t>
            </a:r>
            <a:r>
              <a:rPr lang="zh-CN" altLang="zh-CN" dirty="0"/>
              <a:t>存放图片文件。</a:t>
            </a:r>
            <a:endParaRPr lang="en-US" altLang="zh-CN" dirty="0"/>
          </a:p>
          <a:p>
            <a:pPr lvl="2"/>
            <a:r>
              <a:rPr lang="zh-CN" altLang="zh-CN" dirty="0"/>
              <a:t>把图片放到</a:t>
            </a:r>
            <a:r>
              <a:rPr lang="en-US" altLang="zh-CN" dirty="0" err="1"/>
              <a:t>mipmaps</a:t>
            </a:r>
            <a:r>
              <a:rPr lang="zh-CN" altLang="zh-CN" dirty="0"/>
              <a:t>可以提高系统渲染图片的速度，提高图片质量，减少</a:t>
            </a:r>
            <a:r>
              <a:rPr lang="en-US" altLang="zh-CN" dirty="0"/>
              <a:t>GPU</a:t>
            </a:r>
            <a:r>
              <a:rPr lang="zh-CN" altLang="zh-CN" dirty="0"/>
              <a:t>压力。</a:t>
            </a:r>
          </a:p>
          <a:p>
            <a:pPr lvl="1"/>
            <a:r>
              <a:rPr lang="en-US" altLang="zh-CN" b="1" dirty="0"/>
              <a:t>values</a:t>
            </a:r>
            <a:r>
              <a:rPr lang="zh-CN" altLang="zh-CN" b="1" dirty="0"/>
              <a:t>：</a:t>
            </a:r>
            <a:r>
              <a:rPr lang="zh-CN" altLang="zh-CN" dirty="0"/>
              <a:t>存放</a:t>
            </a:r>
            <a:r>
              <a:rPr lang="en-US" altLang="zh-CN" dirty="0"/>
              <a:t>XML</a:t>
            </a:r>
            <a:r>
              <a:rPr lang="zh-CN" altLang="zh-CN" dirty="0"/>
              <a:t>格式的资源描述文件，默认包含颜色（</a:t>
            </a:r>
            <a:r>
              <a:rPr lang="en-US" altLang="zh-CN" dirty="0"/>
              <a:t>colors.xml</a:t>
            </a:r>
            <a:r>
              <a:rPr lang="zh-CN" altLang="zh-CN" dirty="0"/>
              <a:t>）、尺寸（</a:t>
            </a:r>
            <a:r>
              <a:rPr lang="en-US" altLang="zh-CN" dirty="0"/>
              <a:t>dimens.xml</a:t>
            </a:r>
            <a:r>
              <a:rPr lang="zh-CN" altLang="zh-CN" dirty="0"/>
              <a:t>）、字符串（</a:t>
            </a:r>
            <a:r>
              <a:rPr lang="en-US" altLang="zh-CN" dirty="0"/>
              <a:t>string.xml</a:t>
            </a:r>
            <a:r>
              <a:rPr lang="zh-CN" altLang="zh-CN" dirty="0"/>
              <a:t>）和样式（</a:t>
            </a:r>
            <a:r>
              <a:rPr lang="en-US" altLang="zh-CN" dirty="0"/>
              <a:t>styles.xml</a:t>
            </a:r>
            <a:r>
              <a:rPr lang="zh-CN" altLang="zh-CN" dirty="0"/>
              <a:t>）。</a:t>
            </a:r>
          </a:p>
          <a:p>
            <a:pPr lvl="2"/>
            <a:endParaRPr lang="zh-CN" altLang="zh-CN" dirty="0"/>
          </a:p>
        </p:txBody>
      </p:sp>
    </p:spTree>
    <p:extLst>
      <p:ext uri="{BB962C8B-B14F-4D97-AF65-F5344CB8AC3E}">
        <p14:creationId xmlns:p14="http://schemas.microsoft.com/office/powerpoint/2010/main" val="156520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5129" y="0"/>
            <a:ext cx="10972800" cy="1143000"/>
          </a:xfrm>
        </p:spPr>
        <p:txBody>
          <a:bodyPr/>
          <a:lstStyle/>
          <a:p>
            <a:r>
              <a:rPr lang="en-US" altLang="zh-CN" b="1" dirty="0"/>
              <a:t>2.1 </a:t>
            </a:r>
            <a:r>
              <a:rPr lang="zh-CN" altLang="zh-CN" b="1" dirty="0"/>
              <a:t>目录结构分析</a:t>
            </a:r>
          </a:p>
        </p:txBody>
      </p:sp>
      <p:sp>
        <p:nvSpPr>
          <p:cNvPr id="4" name="内容占位符 3"/>
          <p:cNvSpPr>
            <a:spLocks noGrp="1"/>
          </p:cNvSpPr>
          <p:nvPr>
            <p:ph idx="1"/>
          </p:nvPr>
        </p:nvSpPr>
        <p:spPr/>
        <p:txBody>
          <a:bodyPr>
            <a:normAutofit/>
          </a:bodyPr>
          <a:lstStyle/>
          <a:p>
            <a:r>
              <a:rPr lang="en-US" altLang="zh-CN" b="1" dirty="0"/>
              <a:t>4. </a:t>
            </a:r>
            <a:r>
              <a:rPr lang="en-US" altLang="zh-CN" b="1" dirty="0" err="1"/>
              <a:t>Gradle</a:t>
            </a:r>
            <a:r>
              <a:rPr lang="en-US" altLang="zh-CN" b="1" dirty="0"/>
              <a:t> Scripts</a:t>
            </a:r>
            <a:endParaRPr lang="zh-CN" altLang="zh-CN" dirty="0"/>
          </a:p>
          <a:p>
            <a:r>
              <a:rPr lang="zh-CN" altLang="zh-CN" sz="2800" dirty="0"/>
              <a:t>使用</a:t>
            </a:r>
            <a:r>
              <a:rPr lang="en-US" altLang="zh-CN" sz="2800" dirty="0"/>
              <a:t>Android Studio</a:t>
            </a:r>
            <a:r>
              <a:rPr lang="zh-CN" altLang="zh-CN" sz="2800" dirty="0"/>
              <a:t>开发环境创建项目工程时，会在</a:t>
            </a:r>
            <a:r>
              <a:rPr lang="en-US" altLang="zh-CN" sz="2800" dirty="0" err="1"/>
              <a:t>Gradle</a:t>
            </a:r>
            <a:r>
              <a:rPr lang="en-US" altLang="zh-CN" sz="2800" dirty="0"/>
              <a:t> Scripts</a:t>
            </a:r>
            <a:r>
              <a:rPr lang="zh-CN" altLang="zh-CN" sz="2800" dirty="0"/>
              <a:t>目录下面自动创建几个</a:t>
            </a:r>
            <a:r>
              <a:rPr lang="en-US" altLang="zh-CN" sz="2800" dirty="0"/>
              <a:t>.</a:t>
            </a:r>
            <a:r>
              <a:rPr lang="en-US" altLang="zh-CN" sz="2800" dirty="0" err="1"/>
              <a:t>gradle</a:t>
            </a:r>
            <a:r>
              <a:rPr lang="zh-CN" altLang="zh-CN" sz="2800" dirty="0"/>
              <a:t>文件，</a:t>
            </a:r>
            <a:endParaRPr lang="en-US" altLang="zh-CN" sz="2800" dirty="0"/>
          </a:p>
          <a:p>
            <a:r>
              <a:rPr lang="zh-CN" altLang="zh-CN" sz="2800" dirty="0"/>
              <a:t>项目工程需要使用</a:t>
            </a:r>
            <a:r>
              <a:rPr lang="en-US" altLang="zh-CN" sz="2800" dirty="0"/>
              <a:t>.</a:t>
            </a:r>
            <a:r>
              <a:rPr lang="en-US" altLang="zh-CN" sz="2800" dirty="0" err="1"/>
              <a:t>gradle</a:t>
            </a:r>
            <a:r>
              <a:rPr lang="en-US" altLang="zh-CN" sz="2800" dirty="0"/>
              <a:t> </a:t>
            </a:r>
            <a:r>
              <a:rPr lang="zh-CN" altLang="zh-CN" sz="2800" dirty="0"/>
              <a:t>文件来配置，是一个脚本化的工程构建，而非原先</a:t>
            </a:r>
            <a:r>
              <a:rPr lang="en-US" altLang="zh-CN" sz="2800" dirty="0"/>
              <a:t>ADT</a:t>
            </a:r>
            <a:r>
              <a:rPr lang="zh-CN" altLang="zh-CN" sz="2800" dirty="0"/>
              <a:t>中那种</a:t>
            </a:r>
            <a:r>
              <a:rPr lang="en-US" altLang="zh-CN" sz="2800" dirty="0"/>
              <a:t>Eclipse </a:t>
            </a:r>
            <a:r>
              <a:rPr lang="zh-CN" altLang="zh-CN" sz="2800" dirty="0"/>
              <a:t>的可视化构建。</a:t>
            </a:r>
            <a:endParaRPr lang="en-US" altLang="zh-CN" sz="2800" dirty="0"/>
          </a:p>
          <a:p>
            <a:r>
              <a:rPr lang="en-US" altLang="zh-CN" sz="2800" dirty="0" err="1"/>
              <a:t>gradle</a:t>
            </a:r>
            <a:r>
              <a:rPr lang="zh-CN" altLang="zh-CN" sz="2800" dirty="0"/>
              <a:t>的依赖管理能力极其强大，几乎所有的开源项目都可以简单的通过一条</a:t>
            </a:r>
            <a:r>
              <a:rPr lang="en-US" altLang="zh-CN" sz="2800" dirty="0"/>
              <a:t>compile</a:t>
            </a:r>
            <a:r>
              <a:rPr lang="zh-CN" altLang="zh-CN" sz="2800" dirty="0"/>
              <a:t>指令完成依赖的配置。</a:t>
            </a:r>
          </a:p>
          <a:p>
            <a:pPr lvl="2"/>
            <a:endParaRPr lang="zh-CN" altLang="zh-CN" dirty="0"/>
          </a:p>
        </p:txBody>
      </p:sp>
    </p:spTree>
    <p:extLst>
      <p:ext uri="{BB962C8B-B14F-4D97-AF65-F5344CB8AC3E}">
        <p14:creationId xmlns:p14="http://schemas.microsoft.com/office/powerpoint/2010/main" val="427441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3909</Words>
  <Application>Microsoft Office PowerPoint</Application>
  <PresentationFormat>宽屏</PresentationFormat>
  <Paragraphs>398</Paragraphs>
  <Slides>47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宋体</vt:lpstr>
      <vt:lpstr>Arial</vt:lpstr>
      <vt:lpstr>Calibri</vt:lpstr>
      <vt:lpstr>Century Gothic</vt:lpstr>
      <vt:lpstr>Palatino Linotype</vt:lpstr>
      <vt:lpstr>Times New Roman</vt:lpstr>
      <vt:lpstr>Wingdings 2</vt:lpstr>
      <vt:lpstr>Presentation on brainstorming</vt:lpstr>
      <vt:lpstr>第2章  Android应用程序构成分析</vt:lpstr>
      <vt:lpstr>项目导学</vt:lpstr>
      <vt:lpstr>内容安排</vt:lpstr>
      <vt:lpstr>2.1 目录结构分析</vt:lpstr>
      <vt:lpstr>2.1 目录结构分析</vt:lpstr>
      <vt:lpstr>2.1 目录结构分析</vt:lpstr>
      <vt:lpstr>2.1 目录结构分析</vt:lpstr>
      <vt:lpstr>2.1 目录结构分析</vt:lpstr>
      <vt:lpstr>2.1 目录结构分析</vt:lpstr>
      <vt:lpstr>2.1 目录结构分析</vt:lpstr>
      <vt:lpstr>2.1 目录结构分析</vt:lpstr>
      <vt:lpstr>2.1 目录结构分析</vt:lpstr>
      <vt:lpstr>2.2 Android应用程序结构解析</vt:lpstr>
      <vt:lpstr>2.2 Android应用程序结构解析</vt:lpstr>
      <vt:lpstr>2.2 Android应用程序结构解析</vt:lpstr>
      <vt:lpstr>2.2 Android应用程序结构解析</vt:lpstr>
      <vt:lpstr>2.2 Android应用程序结构解析</vt:lpstr>
      <vt:lpstr>2.2 Android应用程序结构解析</vt:lpstr>
      <vt:lpstr>2.2 Android应用程序结构解析</vt:lpstr>
      <vt:lpstr>2.2 Android应用程序结构解析</vt:lpstr>
      <vt:lpstr>2.2 Android应用程序结构解析</vt:lpstr>
      <vt:lpstr>2.2 Android应用程序结构解析</vt:lpstr>
      <vt:lpstr>2.3 AndroidManifest.xml文件</vt:lpstr>
      <vt:lpstr>2.3 AndroidManifest.xml文件</vt:lpstr>
      <vt:lpstr>2.3 AndroidManifest.xml文件</vt:lpstr>
      <vt:lpstr>2.3 AndroidManifest.xml文件</vt:lpstr>
      <vt:lpstr>2.3 AndroidManifest.xml文件</vt:lpstr>
      <vt:lpstr>2.3 AndroidManifest.xml文件</vt:lpstr>
      <vt:lpstr>2.3 AndroidManifest.xml文件</vt:lpstr>
      <vt:lpstr>2.4 应用程序运行分析</vt:lpstr>
      <vt:lpstr>2.4 应用程序运行分析</vt:lpstr>
      <vt:lpstr>2.4 应用程序运行分析</vt:lpstr>
      <vt:lpstr>2.4 应用程序运行分析</vt:lpstr>
      <vt:lpstr>2.5 Android的基本组件</vt:lpstr>
      <vt:lpstr>2.5 Android的基本组件</vt:lpstr>
      <vt:lpstr>2.5 Android的基本组件</vt:lpstr>
      <vt:lpstr>2.5 Android的基本组件</vt:lpstr>
      <vt:lpstr>2.5 Android的基本组件</vt:lpstr>
      <vt:lpstr>2.5 Android的基本组件</vt:lpstr>
      <vt:lpstr>2.5 Android的基本组件</vt:lpstr>
      <vt:lpstr>2.5 Android的基本组件</vt:lpstr>
      <vt:lpstr>2.5 Android的基本组件</vt:lpstr>
      <vt:lpstr>2.5 Android的基本组件</vt:lpstr>
      <vt:lpstr>2.5 Android的基本组件</vt:lpstr>
      <vt:lpstr>2.5 Android的基本组件</vt:lpstr>
      <vt:lpstr>2.5 Android的基本组件</vt:lpstr>
      <vt:lpstr>项目延伸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2016-07-09T07:05:03Z</dcterms:created>
  <dcterms:modified xsi:type="dcterms:W3CDTF">2016-09-12T03:32:16Z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