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9"/>
  </p:notesMasterIdLst>
  <p:sldIdLst>
    <p:sldId id="272" r:id="rId3"/>
    <p:sldId id="280" r:id="rId4"/>
    <p:sldId id="273" r:id="rId5"/>
    <p:sldId id="274" r:id="rId6"/>
    <p:sldId id="282" r:id="rId7"/>
    <p:sldId id="281" r:id="rId8"/>
    <p:sldId id="283" r:id="rId9"/>
    <p:sldId id="284" r:id="rId10"/>
    <p:sldId id="275" r:id="rId11"/>
    <p:sldId id="276" r:id="rId12"/>
    <p:sldId id="285" r:id="rId13"/>
    <p:sldId id="286" r:id="rId14"/>
    <p:sldId id="277" r:id="rId15"/>
    <p:sldId id="278" r:id="rId16"/>
    <p:sldId id="287" r:id="rId17"/>
    <p:sldId id="288" r:id="rId18"/>
    <p:sldId id="289" r:id="rId19"/>
    <p:sldId id="279" r:id="rId20"/>
    <p:sldId id="290" r:id="rId21"/>
    <p:sldId id="292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3" r:id="rId43"/>
    <p:sldId id="314" r:id="rId44"/>
    <p:sldId id="312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6410325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7/27/2016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category-elemen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</a:t>
            </a:r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的应用程序开发教程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生命周期与通信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026"/>
            <a:ext cx="12192001" cy="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全生命周期</a:t>
            </a:r>
            <a:endParaRPr lang="en-US" dirty="0"/>
          </a:p>
          <a:p>
            <a:r>
              <a:rPr lang="zh-CN" altLang="en-US" dirty="0"/>
              <a:t>可视生命周期</a:t>
            </a:r>
            <a:endParaRPr lang="en-US" altLang="zh-CN" dirty="0"/>
          </a:p>
          <a:p>
            <a:r>
              <a:rPr lang="zh-CN" altLang="en-US" dirty="0"/>
              <a:t>前台生命周期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dirty="0"/>
          </a:p>
        </p:txBody>
      </p:sp>
      <p:pic>
        <p:nvPicPr>
          <p:cNvPr id="4" name="图片 3" descr="http://static.oschina.net/uploads/img/201109/18091212_C45n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569" y="846875"/>
            <a:ext cx="4282831" cy="547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86150" y="2390775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86150" y="2397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57912"/>
              </p:ext>
            </p:extLst>
          </p:nvPr>
        </p:nvGraphicFramePr>
        <p:xfrm>
          <a:off x="781538" y="1932732"/>
          <a:ext cx="10652369" cy="4452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014">
                  <a:extLst>
                    <a:ext uri="{9D8B030D-6E8A-4147-A177-3AD203B41FA5}">
                      <a16:colId xmlns:a16="http://schemas.microsoft.com/office/drawing/2014/main" val="226158223"/>
                    </a:ext>
                  </a:extLst>
                </a:gridCol>
                <a:gridCol w="7869586">
                  <a:extLst>
                    <a:ext uri="{9D8B030D-6E8A-4147-A177-3AD203B41FA5}">
                      <a16:colId xmlns:a16="http://schemas.microsoft.com/office/drawing/2014/main" val="2702923706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64298251"/>
                    </a:ext>
                  </a:extLst>
                </a:gridCol>
              </a:tblGrid>
              <a:tr h="513483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下一个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1008913"/>
                  </a:ext>
                </a:extLst>
              </a:tr>
              <a:tr h="585602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onCreate()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第一启动时调用，你可以在这个方法中初始化数据，设置静态变量，创建客户视图，绑定控件数据等。这个方法入参</a:t>
                      </a:r>
                      <a:r>
                        <a:rPr lang="en-US" sz="1400" kern="100">
                          <a:effectLst/>
                        </a:rPr>
                        <a:t> </a:t>
                      </a:r>
                      <a:r>
                        <a:rPr lang="zh-CN" sz="1400" kern="0">
                          <a:effectLst/>
                        </a:rPr>
                        <a:t>为一个捆绑包含了之前状态的对象。随后总是调用</a:t>
                      </a:r>
                      <a:r>
                        <a:rPr lang="en-US" sz="1400" kern="0">
                          <a:effectLst/>
                        </a:rPr>
                        <a:t>onStart</a:t>
                      </a:r>
                      <a:r>
                        <a:rPr lang="zh-CN" sz="1400" kern="0">
                          <a:effectLst/>
                        </a:rPr>
                        <a:t>方法。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onStart()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0282147"/>
                  </a:ext>
                </a:extLst>
              </a:tr>
              <a:tr h="422261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onRestart()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已经停止之后会被调用，仅仅发生在之前启动过的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上。随后总是调用</a:t>
                      </a:r>
                      <a:r>
                        <a:rPr lang="en-US" sz="1400" kern="0">
                          <a:effectLst/>
                        </a:rPr>
                        <a:t>onStart</a:t>
                      </a:r>
                      <a:r>
                        <a:rPr lang="zh-CN" sz="1400" kern="0">
                          <a:effectLst/>
                        </a:rPr>
                        <a:t>方法。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onStart()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5599404"/>
                  </a:ext>
                </a:extLst>
              </a:tr>
              <a:tr h="586315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onStart()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当</a:t>
                      </a:r>
                      <a:r>
                        <a:rPr lang="en-US" sz="1400" kern="0" dirty="0">
                          <a:effectLst/>
                        </a:rPr>
                        <a:t>Activity</a:t>
                      </a:r>
                      <a:r>
                        <a:rPr lang="zh-CN" sz="1400" kern="0" dirty="0">
                          <a:effectLst/>
                        </a:rPr>
                        <a:t>对用户可见时调用，随后有可能执行</a:t>
                      </a: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sz="1400" kern="0" dirty="0">
                          <a:effectLst/>
                        </a:rPr>
                        <a:t>个方法：如果当前</a:t>
                      </a:r>
                      <a:r>
                        <a:rPr lang="en-US" sz="1400" kern="0" dirty="0">
                          <a:effectLst/>
                        </a:rPr>
                        <a:t>Activity</a:t>
                      </a:r>
                      <a:r>
                        <a:rPr lang="zh-CN" sz="1400" kern="0" dirty="0">
                          <a:effectLst/>
                        </a:rPr>
                        <a:t>展现到前端，用户获取输入焦点，则调用</a:t>
                      </a:r>
                      <a:r>
                        <a:rPr lang="en-US" sz="1400" kern="0" dirty="0" err="1">
                          <a:effectLst/>
                        </a:rPr>
                        <a:t>onResume</a:t>
                      </a:r>
                      <a:r>
                        <a:rPr lang="zh-CN" sz="1400" kern="0" dirty="0">
                          <a:effectLst/>
                        </a:rPr>
                        <a:t>；如果对其进行隐藏，则调用</a:t>
                      </a:r>
                      <a:r>
                        <a:rPr lang="en-US" sz="1400" kern="0" dirty="0" err="1">
                          <a:effectLst/>
                        </a:rPr>
                        <a:t>onStop</a:t>
                      </a:r>
                      <a:r>
                        <a:rPr lang="zh-CN" sz="1400" kern="0" dirty="0">
                          <a:effectLst/>
                        </a:rPr>
                        <a:t>方法。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onResume()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br>
                        <a:rPr lang="en-US" sz="1400" kern="0">
                          <a:effectLst/>
                        </a:rPr>
                      </a:br>
                      <a:r>
                        <a:rPr lang="en-US" sz="1400" kern="0">
                          <a:effectLst/>
                        </a:rPr>
                        <a:t>onStop()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6919080"/>
                  </a:ext>
                </a:extLst>
              </a:tr>
              <a:tr h="457712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onResume()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启动并与用户进行交互时调用，此时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处于栈的顶部。随后总是调用</a:t>
                      </a:r>
                      <a:r>
                        <a:rPr lang="en-US" sz="1400" kern="0">
                          <a:effectLst/>
                        </a:rPr>
                        <a:t>onPause</a:t>
                      </a:r>
                      <a:r>
                        <a:rPr lang="zh-CN" sz="1400" kern="0">
                          <a:effectLst/>
                        </a:rPr>
                        <a:t>方法。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onPause()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527262"/>
                  </a:ext>
                </a:extLst>
              </a:tr>
              <a:tr h="788887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onPause()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在用户打算启动其他</a:t>
                      </a:r>
                      <a:r>
                        <a:rPr lang="en-US" sz="1400" kern="0" dirty="0">
                          <a:effectLst/>
                        </a:rPr>
                        <a:t>Activity</a:t>
                      </a:r>
                      <a:r>
                        <a:rPr lang="zh-CN" sz="1400" kern="0" dirty="0">
                          <a:effectLst/>
                        </a:rPr>
                        <a:t>时调用，这个方法典型的工作为：提交未保存的数据，停止动画，及停止其他一切消耗</a:t>
                      </a:r>
                      <a:r>
                        <a:rPr lang="en-US" sz="1400" kern="0" dirty="0">
                          <a:effectLst/>
                        </a:rPr>
                        <a:t>CPU</a:t>
                      </a:r>
                      <a:r>
                        <a:rPr lang="zh-CN" sz="1400" kern="0" dirty="0">
                          <a:effectLst/>
                        </a:rPr>
                        <a:t>的操作。不管应用是否响应速度快，这些都是必须要做的工作，因为下一个</a:t>
                      </a:r>
                      <a:r>
                        <a:rPr lang="en-US" sz="1400" kern="0" dirty="0">
                          <a:effectLst/>
                        </a:rPr>
                        <a:t>Activity</a:t>
                      </a:r>
                      <a:r>
                        <a:rPr lang="zh-CN" sz="1400" kern="0" dirty="0">
                          <a:effectLst/>
                        </a:rPr>
                        <a:t>将不能恢复，直到这个方法返回为止。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onResume()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kern="0">
                          <a:effectLst/>
                        </a:rPr>
                        <a:t>onStop()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3591303"/>
                  </a:ext>
                </a:extLst>
              </a:tr>
              <a:tr h="61627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onStop()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当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对用户不可见的情况下调用，也许是发生在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正在销毁或者其他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恢复将其覆盖的情况。如果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再次回到前台与用户交互则调用</a:t>
                      </a:r>
                      <a:r>
                        <a:rPr lang="en-US" sz="1400" kern="0">
                          <a:effectLst/>
                        </a:rPr>
                        <a:t>onRestart</a:t>
                      </a:r>
                      <a:r>
                        <a:rPr lang="zh-CN" sz="1400" kern="0">
                          <a:effectLst/>
                        </a:rPr>
                        <a:t>，如果关闭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则调用</a:t>
                      </a:r>
                      <a:r>
                        <a:rPr lang="en-US" sz="1400" kern="0">
                          <a:effectLst/>
                        </a:rPr>
                        <a:t>onDestroy</a:t>
                      </a:r>
                      <a:r>
                        <a:rPr lang="zh-CN" sz="1400" kern="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onRestart() </a:t>
                      </a:r>
                      <a:r>
                        <a:rPr lang="zh-CN" sz="1400" kern="0">
                          <a:effectLst/>
                        </a:rPr>
                        <a:t>或</a:t>
                      </a:r>
                      <a:r>
                        <a:rPr lang="en-US" sz="1400" kern="0">
                          <a:effectLst/>
                        </a:rPr>
                        <a:t>onDestroy()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6218931"/>
                  </a:ext>
                </a:extLst>
              </a:tr>
              <a:tr h="457712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onDestory()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</a:t>
                      </a:r>
                      <a:r>
                        <a:rPr lang="en-US" sz="1400" kern="0">
                          <a:effectLst/>
                        </a:rPr>
                        <a:t>Activity</a:t>
                      </a:r>
                      <a:r>
                        <a:rPr lang="zh-CN" sz="1400" kern="0">
                          <a:effectLst/>
                        </a:rPr>
                        <a:t>销毁前调用。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2682612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17925" y="2390775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17925" y="2397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开发环境可以检测到语法错误，根据提示，比较容易修改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但运行时的错误，分析和定位通常就没有那么简单了，尤其是代码量较大，结构比较复杂的应用程序，仅凭直觉是很难达到理想的效果。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提供了</a:t>
            </a:r>
            <a:r>
              <a:rPr lang="en-US" altLang="zh-CN" dirty="0"/>
              <a:t>Logcat</a:t>
            </a:r>
            <a:r>
              <a:rPr lang="zh-CN" altLang="zh-CN" dirty="0"/>
              <a:t>工具，帮助开发人员进行错误分析。</a:t>
            </a:r>
            <a:endParaRPr lang="en-US" altLang="zh-CN" dirty="0"/>
          </a:p>
          <a:p>
            <a:r>
              <a:rPr lang="en-US" altLang="zh-CN" dirty="0"/>
              <a:t>Logcat</a:t>
            </a:r>
            <a:r>
              <a:rPr lang="zh-CN" altLang="zh-CN" dirty="0"/>
              <a:t>是用来获取系统日志信息的工具，集成于</a:t>
            </a:r>
            <a:r>
              <a:rPr lang="en-US" altLang="zh-CN" dirty="0"/>
              <a:t>Android</a:t>
            </a:r>
            <a:r>
              <a:rPr lang="zh-CN" altLang="zh-CN" dirty="0"/>
              <a:t>开发环境中。在</a:t>
            </a:r>
            <a:r>
              <a:rPr lang="en-US" altLang="zh-CN" dirty="0"/>
              <a:t>Android Studio</a:t>
            </a:r>
            <a:r>
              <a:rPr lang="zh-CN" altLang="zh-CN" dirty="0"/>
              <a:t>中，通过</a:t>
            </a:r>
            <a:r>
              <a:rPr lang="en-US" altLang="zh-CN" dirty="0"/>
              <a:t>Tools-&gt;Android-&gt;Android Device Monitor</a:t>
            </a:r>
            <a:r>
              <a:rPr lang="zh-CN" altLang="zh-CN" dirty="0"/>
              <a:t>打开。该窗口下方为</a:t>
            </a:r>
            <a:r>
              <a:rPr lang="en-US" altLang="zh-CN" dirty="0"/>
              <a:t>Logcat</a:t>
            </a:r>
            <a:r>
              <a:rPr lang="zh-CN" altLang="zh-CN" dirty="0"/>
              <a:t>和</a:t>
            </a:r>
            <a:r>
              <a:rPr lang="en-US" altLang="zh-CN" dirty="0"/>
              <a:t>Console </a:t>
            </a:r>
            <a:r>
              <a:rPr lang="zh-CN" altLang="zh-CN" dirty="0"/>
              <a:t>控制台，开发人员可以选择需要追踪的工程，查看详细调试信息。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  <p:pic>
        <p:nvPicPr>
          <p:cNvPr id="4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38" y="1594339"/>
            <a:ext cx="6341094" cy="4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3-1</a:t>
            </a:r>
            <a:r>
              <a:rPr lang="zh-CN" altLang="zh-CN" b="1" dirty="0"/>
              <a:t>】</a:t>
            </a:r>
            <a:r>
              <a:rPr lang="zh-CN" altLang="zh-CN" dirty="0"/>
              <a:t>为了监测生命周期中各回调函数的调用情况，在</a:t>
            </a:r>
            <a:r>
              <a:rPr lang="en-US" altLang="zh-CN" dirty="0"/>
              <a:t>Logcat</a:t>
            </a:r>
            <a:r>
              <a:rPr lang="zh-CN" altLang="zh-CN" dirty="0"/>
              <a:t>中进行打印输出。</a:t>
            </a:r>
          </a:p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新建项目</a:t>
            </a:r>
            <a:r>
              <a:rPr lang="zh-CN" altLang="zh-CN" dirty="0"/>
              <a:t>：项目名称为</a:t>
            </a:r>
            <a:r>
              <a:rPr lang="en-US" altLang="zh-CN" dirty="0" err="1"/>
              <a:t>ActivityLifeDemo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找到</a:t>
            </a:r>
            <a:r>
              <a:rPr lang="en-US" altLang="zh-CN" b="1" dirty="0"/>
              <a:t>Activity</a:t>
            </a:r>
            <a:r>
              <a:rPr lang="zh-CN" altLang="zh-CN" b="1" dirty="0"/>
              <a:t>类（默认为</a:t>
            </a:r>
            <a:r>
              <a:rPr lang="en-US" altLang="zh-CN" b="1" dirty="0" err="1"/>
              <a:t>MainActivity</a:t>
            </a:r>
            <a:r>
              <a:rPr lang="zh-CN" altLang="zh-CN" b="1" dirty="0"/>
              <a:t>）</a:t>
            </a:r>
            <a:r>
              <a:rPr lang="zh-CN" altLang="zh-CN" dirty="0"/>
              <a:t>：查看代码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重构回调函数：</a:t>
            </a:r>
            <a:r>
              <a:rPr lang="zh-CN" altLang="zh-CN" dirty="0"/>
              <a:t>模仿上述代码，完成其他回调函数。借助于</a:t>
            </a:r>
            <a:r>
              <a:rPr lang="en-US" altLang="zh-CN" dirty="0"/>
              <a:t>Android Studio</a:t>
            </a:r>
            <a:r>
              <a:rPr lang="zh-CN" altLang="zh-CN" dirty="0"/>
              <a:t>工具，在</a:t>
            </a:r>
            <a:r>
              <a:rPr lang="en-US" altLang="zh-CN" dirty="0"/>
              <a:t>Code-&gt;Generate-&gt;Override Methods</a:t>
            </a:r>
            <a:r>
              <a:rPr lang="zh-CN" altLang="zh-CN" dirty="0"/>
              <a:t>…下，选取需要重载的函数</a:t>
            </a:r>
            <a:r>
              <a:rPr lang="zh-CN" altLang="en-US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913565" y="1847088"/>
            <a:ext cx="2816957" cy="43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935480"/>
            <a:ext cx="4157785" cy="4389120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运行项目：</a:t>
            </a:r>
            <a:r>
              <a:rPr lang="zh-CN" altLang="zh-CN" dirty="0"/>
              <a:t>此时程序运行，不会有任何特别的效果。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zh-CN" altLang="zh-CN" b="1" dirty="0"/>
              <a:t>代码中增加日志输出信息</a:t>
            </a:r>
            <a:endParaRPr lang="en-US" altLang="zh-CN" b="1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zh-CN" altLang="zh-CN" b="1" dirty="0"/>
              <a:t>运行项目：</a:t>
            </a:r>
            <a:r>
              <a:rPr lang="zh-CN" altLang="zh-CN" dirty="0"/>
              <a:t>查看运行效果，需要注意，此次项目的运行结果不是在模拟器上，而是在</a:t>
            </a:r>
            <a:r>
              <a:rPr lang="en-US" altLang="zh-CN" dirty="0"/>
              <a:t>Logcat</a:t>
            </a:r>
            <a:r>
              <a:rPr lang="zh-CN" altLang="zh-CN" dirty="0"/>
              <a:t>的输出信息。</a:t>
            </a: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25292" y="1935480"/>
            <a:ext cx="625230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(TAG,"--(1)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"--(2)</a:t>
            </a:r>
            <a:r>
              <a:rPr lang="en-US" altLang="zh-CN" sz="2400" dirty="0" err="1"/>
              <a:t>onStart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(TAG,"-- (3)</a:t>
            </a:r>
            <a:r>
              <a:rPr lang="en-US" altLang="zh-CN" sz="2400" dirty="0" err="1"/>
              <a:t>onRestoreInstanceState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(4)</a:t>
            </a:r>
            <a:r>
              <a:rPr lang="en-US" altLang="zh-CN" sz="2400" dirty="0" err="1"/>
              <a:t>onResume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(5)</a:t>
            </a:r>
            <a:r>
              <a:rPr lang="en-US" altLang="zh-CN" sz="2400" dirty="0" err="1"/>
              <a:t>onSaveInstanceState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(6)</a:t>
            </a:r>
            <a:r>
              <a:rPr lang="en-US" altLang="zh-CN" sz="2400" dirty="0" err="1"/>
              <a:t>onRestart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(7)</a:t>
            </a:r>
            <a:r>
              <a:rPr lang="en-US" altLang="zh-CN" sz="2400" dirty="0" err="1"/>
              <a:t>onPause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(8)</a:t>
            </a:r>
            <a:r>
              <a:rPr lang="en-US" altLang="zh-CN" sz="2400" dirty="0" err="1"/>
              <a:t>onStop</a:t>
            </a:r>
            <a:r>
              <a:rPr lang="en-US" altLang="zh-CN" sz="2400" dirty="0"/>
              <a:t>");</a:t>
            </a:r>
            <a:endParaRPr lang="zh-CN" altLang="zh-CN" sz="2400" dirty="0"/>
          </a:p>
          <a:p>
            <a:r>
              <a:rPr lang="en-US" altLang="zh-CN" sz="2400" dirty="0" err="1"/>
              <a:t>Log.i</a:t>
            </a:r>
            <a:r>
              <a:rPr lang="en-US" altLang="zh-CN" sz="2400" dirty="0"/>
              <a:t>(TAG, "-- (9)</a:t>
            </a:r>
            <a:r>
              <a:rPr lang="en-US" altLang="zh-CN" sz="2400" dirty="0" err="1"/>
              <a:t>onDestroy</a:t>
            </a:r>
            <a:r>
              <a:rPr lang="en-US" altLang="zh-CN" sz="2400" dirty="0"/>
              <a:t>");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2148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LogCat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9874" y="2773485"/>
            <a:ext cx="5357666" cy="355111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599" y="2071078"/>
            <a:ext cx="5282811" cy="633046"/>
          </a:xfrm>
        </p:spPr>
        <p:txBody>
          <a:bodyPr>
            <a:normAutofit/>
          </a:bodyPr>
          <a:lstStyle/>
          <a:p>
            <a:r>
              <a:rPr lang="zh-CN" altLang="en-US" dirty="0"/>
              <a:t>结果是否有些混乱？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96150" y="1545175"/>
            <a:ext cx="3486150" cy="241722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17640" y="4967655"/>
            <a:ext cx="5274310" cy="99060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892410" y="3598985"/>
            <a:ext cx="617805" cy="72683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在实际的</a:t>
            </a:r>
            <a:r>
              <a:rPr lang="en-US" altLang="zh-CN" dirty="0"/>
              <a:t>App</a:t>
            </a:r>
            <a:r>
              <a:rPr lang="zh-CN" altLang="zh-CN" dirty="0"/>
              <a:t>软件中，几乎每个应用都涉及到页面跳转的操作，诸如通信录的联系人列表</a:t>
            </a:r>
            <a:r>
              <a:rPr lang="en-US" altLang="zh-CN" dirty="0"/>
              <a:t>-&gt;</a:t>
            </a:r>
            <a:r>
              <a:rPr lang="zh-CN" altLang="zh-CN" dirty="0"/>
              <a:t>联系人详细信息等。这些跳转都是借助于</a:t>
            </a:r>
            <a:r>
              <a:rPr lang="en-US" altLang="zh-CN" dirty="0"/>
              <a:t>Android</a:t>
            </a:r>
            <a:r>
              <a:rPr lang="zh-CN" altLang="zh-CN" dirty="0"/>
              <a:t>的</a:t>
            </a:r>
            <a:r>
              <a:rPr lang="en-US" altLang="zh-CN" dirty="0"/>
              <a:t>Intent</a:t>
            </a:r>
            <a:r>
              <a:rPr lang="zh-CN" altLang="zh-CN" dirty="0"/>
              <a:t>实现的。</a:t>
            </a:r>
            <a:endParaRPr lang="en-US" altLang="zh-CN" dirty="0"/>
          </a:p>
          <a:p>
            <a:r>
              <a:rPr lang="en-US" altLang="zh-CN" dirty="0"/>
              <a:t>Intent</a:t>
            </a:r>
            <a:r>
              <a:rPr lang="zh-CN" altLang="zh-CN" dirty="0"/>
              <a:t>，中文意思是“意图，意向”，可以理解为，应用程序要</a:t>
            </a:r>
            <a:r>
              <a:rPr lang="zh-CN" altLang="en-US" dirty="0"/>
              <a:t>启动</a:t>
            </a:r>
            <a:r>
              <a:rPr lang="zh-CN" altLang="zh-CN" dirty="0"/>
              <a:t>另一个组件就需要用到</a:t>
            </a:r>
            <a:r>
              <a:rPr lang="en-US" altLang="zh-CN" dirty="0"/>
              <a:t>Intent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Intent</a:t>
            </a:r>
            <a:r>
              <a:rPr lang="zh-CN" altLang="zh-CN" dirty="0"/>
              <a:t>负责对应用中一次操作的动作、涉及的数据、附加数据进行描述，</a:t>
            </a:r>
            <a:r>
              <a:rPr lang="en-US" altLang="zh-CN" dirty="0"/>
              <a:t>Android</a:t>
            </a:r>
            <a:r>
              <a:rPr lang="zh-CN" altLang="zh-CN" dirty="0"/>
              <a:t>则根据此</a:t>
            </a:r>
            <a:r>
              <a:rPr lang="en-US" altLang="zh-CN" dirty="0"/>
              <a:t>Intent</a:t>
            </a:r>
            <a:r>
              <a:rPr lang="zh-CN" altLang="zh-CN" dirty="0"/>
              <a:t>的描述，负责找到对应的组件，将</a:t>
            </a:r>
            <a:r>
              <a:rPr lang="en-US" altLang="zh-CN" dirty="0"/>
              <a:t> Intent</a:t>
            </a:r>
            <a:r>
              <a:rPr lang="zh-CN" altLang="zh-CN" dirty="0"/>
              <a:t>传递给调用的组件，并完成组件的调用。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646664" cy="1091184"/>
          </a:xfrm>
        </p:spPr>
        <p:txBody>
          <a:bodyPr/>
          <a:lstStyle/>
          <a:p>
            <a:r>
              <a:rPr lang="zh-CN" altLang="zh-CN" dirty="0"/>
              <a:t>两个</a:t>
            </a:r>
            <a:r>
              <a:rPr lang="en-US" altLang="zh-CN" dirty="0"/>
              <a:t>Activity</a:t>
            </a:r>
            <a:r>
              <a:rPr lang="zh-CN" altLang="zh-CN" dirty="0"/>
              <a:t>进行通信。根据</a:t>
            </a:r>
            <a:r>
              <a:rPr lang="en-US" altLang="zh-CN" dirty="0"/>
              <a:t>Activity</a:t>
            </a:r>
            <a:r>
              <a:rPr lang="zh-CN" altLang="zh-CN" dirty="0"/>
              <a:t>的启动方式，</a:t>
            </a:r>
            <a:r>
              <a:rPr lang="en-US" altLang="zh-CN" dirty="0"/>
              <a:t>Intent</a:t>
            </a:r>
            <a:r>
              <a:rPr lang="zh-CN" altLang="zh-CN" dirty="0"/>
              <a:t>支持显式启动和隐式启动。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4128" y="3198720"/>
            <a:ext cx="932688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SubActivity.class</a:t>
            </a:r>
            <a:r>
              <a:rPr lang="en-US" altLang="zh-CN" dirty="0"/>
              <a:t>); //</a:t>
            </a:r>
            <a:r>
              <a:rPr lang="zh-CN" altLang="zh-CN" dirty="0"/>
              <a:t>定义一个</a:t>
            </a:r>
            <a:r>
              <a:rPr lang="en-US" altLang="zh-CN" dirty="0"/>
              <a:t>Intent</a:t>
            </a:r>
            <a:endParaRPr lang="zh-CN" altLang="zh-CN" dirty="0"/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 //</a:t>
            </a:r>
            <a:r>
              <a:rPr lang="zh-CN" altLang="zh-CN" dirty="0"/>
              <a:t>启动</a:t>
            </a:r>
            <a:r>
              <a:rPr lang="en-US" altLang="zh-CN" dirty="0"/>
              <a:t>Activity</a:t>
            </a:r>
            <a:endParaRPr lang="zh-CN" altLang="en-US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1024128" y="4663440"/>
            <a:ext cx="93268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Intent intent=new Intent(</a:t>
            </a:r>
            <a:r>
              <a:rPr lang="en-US" altLang="zh-CN" dirty="0" err="1"/>
              <a:t>Intent.ACTION_VIEW,Uri.parse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com.android.contacts</a:t>
            </a:r>
            <a:r>
              <a:rPr lang="en-US" altLang="zh-CN" dirty="0"/>
              <a:t>/contacts"));</a:t>
            </a:r>
            <a:endParaRPr lang="zh-CN" altLang="zh-CN" dirty="0"/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11871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项目导学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13932"/>
            <a:ext cx="2314575" cy="369585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57685" y="2407136"/>
            <a:ext cx="2243137" cy="36196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77169" y="2324138"/>
            <a:ext cx="5517661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启动页虽然简单，但是都是经过精挑细选来表达自己的设计和品牌。</a:t>
            </a:r>
            <a:r>
              <a:rPr lang="zh-CN" altLang="en-US" sz="2400" dirty="0"/>
              <a:t>开发人员</a:t>
            </a:r>
            <a:r>
              <a:rPr lang="zh-CN" altLang="zh-CN" sz="2400" dirty="0"/>
              <a:t>可以将充满情感或故事的启动页放于应用程序启动之前，同时启动页也提供了充分的时间，让应用程序进行系统资源加载和准备。</a:t>
            </a:r>
            <a:endParaRPr lang="en-US" altLang="zh-CN" sz="2400" dirty="0"/>
          </a:p>
          <a:p>
            <a:r>
              <a:rPr lang="zh-CN" altLang="zh-CN" sz="2400" dirty="0"/>
              <a:t>想要完成该案例，读者只需要对</a:t>
            </a:r>
            <a:r>
              <a:rPr lang="en-US" altLang="zh-CN" sz="2400" dirty="0"/>
              <a:t>Intent</a:t>
            </a:r>
            <a:r>
              <a:rPr lang="zh-CN" altLang="zh-CN" sz="2400" dirty="0"/>
              <a:t>进行合理的启动，当然只有掌握了回调函数的知识，才能了解</a:t>
            </a:r>
            <a:r>
              <a:rPr lang="en-US" altLang="zh-CN" sz="2400" dirty="0"/>
              <a:t>Intent</a:t>
            </a:r>
            <a:r>
              <a:rPr lang="zh-CN" altLang="zh-CN" sz="2400" dirty="0"/>
              <a:t>该在何处进行使用。</a:t>
            </a:r>
          </a:p>
        </p:txBody>
      </p:sp>
    </p:spTree>
    <p:extLst>
      <p:ext uri="{BB962C8B-B14F-4D97-AF65-F5344CB8AC3E}">
        <p14:creationId xmlns:p14="http://schemas.microsoft.com/office/powerpoint/2010/main" val="42166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24663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当隐式启动时，</a:t>
            </a:r>
            <a:r>
              <a:rPr lang="en-US" altLang="zh-CN" dirty="0"/>
              <a:t>Android</a:t>
            </a:r>
            <a:r>
              <a:rPr lang="zh-CN" altLang="zh-CN" dirty="0"/>
              <a:t>系统则需要通过某种匹配机制，来寻找目标组件。这种匹配机制就是依赖于</a:t>
            </a:r>
            <a:r>
              <a:rPr lang="en-US" altLang="zh-CN" dirty="0"/>
              <a:t>Android</a:t>
            </a:r>
            <a:r>
              <a:rPr lang="zh-CN" altLang="zh-CN" dirty="0"/>
              <a:t>系统中的</a:t>
            </a:r>
            <a:r>
              <a:rPr lang="en-US" altLang="zh-CN" dirty="0"/>
              <a:t>Intent</a:t>
            </a:r>
            <a:r>
              <a:rPr lang="zh-CN" altLang="zh-CN" dirty="0"/>
              <a:t>过滤器（</a:t>
            </a:r>
            <a:r>
              <a:rPr lang="en-US" altLang="zh-CN" dirty="0"/>
              <a:t>Intent filters</a:t>
            </a:r>
            <a:r>
              <a:rPr lang="zh-CN" altLang="zh-CN" dirty="0"/>
              <a:t>）来实现的。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3337560"/>
            <a:ext cx="5989320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17448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zh-CN" dirty="0"/>
              <a:t>过滤器是根据</a:t>
            </a:r>
            <a:r>
              <a:rPr lang="en-US" altLang="zh-CN" dirty="0"/>
              <a:t>Intent</a:t>
            </a:r>
            <a:r>
              <a:rPr lang="zh-CN" altLang="zh-CN" dirty="0"/>
              <a:t>中的动作（</a:t>
            </a:r>
            <a:r>
              <a:rPr lang="en-US" altLang="zh-CN" dirty="0"/>
              <a:t>action</a:t>
            </a:r>
            <a:r>
              <a:rPr lang="zh-CN" altLang="zh-CN" dirty="0"/>
              <a:t>）、类别（</a:t>
            </a:r>
            <a:r>
              <a:rPr lang="en-US" altLang="zh-CN" dirty="0"/>
              <a:t>category</a:t>
            </a:r>
            <a:r>
              <a:rPr lang="zh-CN" altLang="zh-CN" dirty="0"/>
              <a:t>）和数据（</a:t>
            </a:r>
            <a:r>
              <a:rPr lang="en-US" altLang="zh-CN" dirty="0"/>
              <a:t>data</a:t>
            </a:r>
            <a:r>
              <a:rPr lang="zh-CN" altLang="zh-CN" dirty="0"/>
              <a:t>）内容，对目标组件进行匹配和筛选的机制。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3080" y="2941320"/>
            <a:ext cx="7918704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ShareActivity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   &lt;!-- This activity handles "SEND" actions with text data --&gt;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  </a:t>
            </a:r>
            <a:r>
              <a:rPr lang="en-US" altLang="zh-CN" b="1" dirty="0">
                <a:solidFill>
                  <a:srgbClr val="FF0000"/>
                </a:solidFill>
              </a:rPr>
              <a:t>  &lt;intent-filter&gt;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       &lt;action </a:t>
            </a:r>
            <a:r>
              <a:rPr lang="en-US" altLang="zh-CN" b="1" dirty="0" err="1">
                <a:solidFill>
                  <a:srgbClr val="FF0000"/>
                </a:solidFill>
              </a:rPr>
              <a:t>android:name</a:t>
            </a:r>
            <a:r>
              <a:rPr lang="en-US" altLang="zh-CN" b="1" dirty="0">
                <a:solidFill>
                  <a:srgbClr val="FF0000"/>
                </a:solidFill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</a:rPr>
              <a:t>android.intent.action.SEND</a:t>
            </a:r>
            <a:r>
              <a:rPr lang="en-US" altLang="zh-CN" b="1" dirty="0">
                <a:solidFill>
                  <a:srgbClr val="FF0000"/>
                </a:solidFill>
              </a:rPr>
              <a:t>"/&gt;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       &lt;category </a:t>
            </a:r>
            <a:r>
              <a:rPr lang="en-US" altLang="zh-CN" b="1" dirty="0" err="1">
                <a:solidFill>
                  <a:srgbClr val="FF0000"/>
                </a:solidFill>
              </a:rPr>
              <a:t>android:name</a:t>
            </a:r>
            <a:r>
              <a:rPr lang="en-US" altLang="zh-CN" b="1" dirty="0">
                <a:solidFill>
                  <a:srgbClr val="FF0000"/>
                </a:solidFill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</a:rPr>
              <a:t>android.intent.category.DEFAULT</a:t>
            </a:r>
            <a:r>
              <a:rPr lang="en-US" altLang="zh-CN" b="1" dirty="0">
                <a:solidFill>
                  <a:srgbClr val="FF0000"/>
                </a:solidFill>
              </a:rPr>
              <a:t>"/&gt;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       &lt;data </a:t>
            </a:r>
            <a:r>
              <a:rPr lang="en-US" altLang="zh-CN" b="1" dirty="0" err="1">
                <a:solidFill>
                  <a:srgbClr val="FF0000"/>
                </a:solidFill>
              </a:rPr>
              <a:t>android:mimeType</a:t>
            </a:r>
            <a:r>
              <a:rPr lang="en-US" altLang="zh-CN" b="1" dirty="0">
                <a:solidFill>
                  <a:srgbClr val="FF0000"/>
                </a:solidFill>
              </a:rPr>
              <a:t>="text/plain"/&gt;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    &lt;/intent-filter&gt;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en-US" altLang="zh-CN" dirty="0"/>
              <a:t>&lt;/activity&gt;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23115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63751"/>
              </p:ext>
            </p:extLst>
          </p:nvPr>
        </p:nvGraphicFramePr>
        <p:xfrm>
          <a:off x="733806" y="2084830"/>
          <a:ext cx="10848594" cy="4224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5232">
                  <a:extLst>
                    <a:ext uri="{9D8B030D-6E8A-4147-A177-3AD203B41FA5}">
                      <a16:colId xmlns:a16="http://schemas.microsoft.com/office/drawing/2014/main" val="2176958408"/>
                    </a:ext>
                  </a:extLst>
                </a:gridCol>
                <a:gridCol w="7673362">
                  <a:extLst>
                    <a:ext uri="{9D8B030D-6E8A-4147-A177-3AD203B41FA5}">
                      <a16:colId xmlns:a16="http://schemas.microsoft.com/office/drawing/2014/main" val="2327291820"/>
                    </a:ext>
                  </a:extLst>
                </a:gridCol>
              </a:tblGrid>
              <a:tr h="373399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Action</a:t>
                      </a:r>
                      <a:r>
                        <a:rPr lang="zh-CN" sz="2000" kern="0">
                          <a:effectLst/>
                        </a:rPr>
                        <a:t>常量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5231176"/>
                  </a:ext>
                </a:extLst>
              </a:tr>
              <a:tr h="1216381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ACTION_VIEW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最常用的动作，对以</a:t>
                      </a:r>
                      <a:r>
                        <a:rPr lang="en-US" sz="1800" kern="0" dirty="0">
                          <a:effectLst/>
                        </a:rPr>
                        <a:t>Uri</a:t>
                      </a:r>
                      <a:r>
                        <a:rPr lang="zh-CN" sz="1800" kern="0" dirty="0">
                          <a:effectLst/>
                        </a:rPr>
                        <a:t>方式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CN" sz="1800" kern="0" dirty="0">
                          <a:effectLst/>
                        </a:rPr>
                        <a:t>传递过来的数据，根据协议部分以最佳方式启动。例如：</a:t>
                      </a:r>
                      <a:r>
                        <a:rPr lang="en-US" sz="1800" kern="0" dirty="0" err="1">
                          <a:effectLst/>
                        </a:rPr>
                        <a:t>geo:latitude,longtitude</a:t>
                      </a:r>
                      <a:r>
                        <a:rPr lang="zh-CN" sz="1800" kern="0" dirty="0">
                          <a:effectLst/>
                        </a:rPr>
                        <a:t>将打开地图应用程序并显示指定的纬度和经度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8047227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ACTION_MAIN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应用程序入口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592184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ACTION_CALL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打开电话应用程序并将</a:t>
                      </a:r>
                      <a:r>
                        <a:rPr lang="en-US" sz="1800" kern="0">
                          <a:effectLst/>
                        </a:rPr>
                        <a:t>Uri</a:t>
                      </a:r>
                      <a:r>
                        <a:rPr lang="zh-CN" sz="1800" kern="0">
                          <a:effectLst/>
                        </a:rPr>
                        <a:t>中的数据部分作为电话号码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389576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ACTION_DIAL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打开电话应用程序并显示</a:t>
                      </a:r>
                      <a:r>
                        <a:rPr lang="en-US" sz="1800" kern="0">
                          <a:effectLst/>
                        </a:rPr>
                        <a:t>Uri</a:t>
                      </a:r>
                      <a:r>
                        <a:rPr lang="zh-CN" sz="1800" kern="0">
                          <a:effectLst/>
                        </a:rPr>
                        <a:t>中的数据部分作为电话号码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195327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ACTION_SEND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启动一个可以发送数据的</a:t>
                      </a:r>
                      <a:r>
                        <a:rPr lang="en-US" sz="1800" kern="0">
                          <a:effectLst/>
                        </a:rPr>
                        <a:t>Activity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474084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ACTION_EDIT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打开一个</a:t>
                      </a:r>
                      <a:r>
                        <a:rPr lang="en-US" sz="1800" kern="0">
                          <a:effectLst/>
                        </a:rPr>
                        <a:t>Activity</a:t>
                      </a:r>
                      <a:r>
                        <a:rPr lang="zh-CN" sz="1800" kern="0">
                          <a:effectLst/>
                        </a:rPr>
                        <a:t>，对所提供的数据进行编辑操作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22550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ACTION_PICK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从列表中选择某项，并返回所选的数据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0057200"/>
                  </a:ext>
                </a:extLst>
              </a:tr>
              <a:tr h="376393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ACTION_CHOOSE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显示一个</a:t>
                      </a:r>
                      <a:r>
                        <a:rPr lang="en-US" sz="1800" kern="0" dirty="0">
                          <a:effectLst/>
                        </a:rPr>
                        <a:t>Activity</a:t>
                      </a:r>
                      <a:r>
                        <a:rPr lang="zh-CN" sz="1800" kern="0" dirty="0">
                          <a:effectLst/>
                        </a:rPr>
                        <a:t>选择器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113923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33805" y="2472832"/>
            <a:ext cx="156716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通过一个或多个属性来指定响应的</a:t>
            </a:r>
            <a:r>
              <a:rPr lang="en-US" altLang="zh-CN" dirty="0"/>
              <a:t>scheme, host, port, path</a:t>
            </a:r>
            <a:r>
              <a:rPr lang="zh-CN" altLang="zh-CN" dirty="0"/>
              <a:t>和</a:t>
            </a:r>
            <a:r>
              <a:rPr lang="en-US" altLang="zh-CN" dirty="0"/>
              <a:t> MIME type</a:t>
            </a:r>
            <a:r>
              <a:rPr lang="zh-CN" altLang="zh-CN" dirty="0"/>
              <a:t>等值。接受的是一个</a:t>
            </a:r>
            <a:r>
              <a:rPr lang="en-US" altLang="zh-CN" dirty="0"/>
              <a:t>Uri</a:t>
            </a:r>
            <a:r>
              <a:rPr lang="zh-CN" altLang="zh-CN" dirty="0"/>
              <a:t>对象，形式如下：</a:t>
            </a:r>
          </a:p>
          <a:p>
            <a:pPr lvl="1"/>
            <a:r>
              <a:rPr lang="en-US" altLang="zh-CN" sz="2800" b="1" dirty="0"/>
              <a:t>content://com.android.contacts/contacts/1</a:t>
            </a:r>
          </a:p>
          <a:p>
            <a:r>
              <a:rPr lang="zh-CN" altLang="zh-CN" dirty="0"/>
              <a:t>其中</a:t>
            </a:r>
            <a:r>
              <a:rPr lang="en-US" altLang="zh-CN" dirty="0"/>
              <a:t>content</a:t>
            </a:r>
            <a:r>
              <a:rPr lang="zh-CN" altLang="zh-CN" dirty="0"/>
              <a:t>是</a:t>
            </a:r>
            <a:r>
              <a:rPr lang="en-US" altLang="zh-CN" dirty="0"/>
              <a:t>scheme</a:t>
            </a:r>
            <a:r>
              <a:rPr lang="zh-CN" altLang="zh-CN" dirty="0"/>
              <a:t>部分，</a:t>
            </a:r>
            <a:r>
              <a:rPr lang="en-US" altLang="zh-CN" dirty="0" err="1"/>
              <a:t>com.android.contacts</a:t>
            </a:r>
            <a:r>
              <a:rPr lang="zh-CN" altLang="zh-CN" dirty="0"/>
              <a:t>是</a:t>
            </a:r>
            <a:r>
              <a:rPr lang="en-US" altLang="zh-CN" dirty="0"/>
              <a:t>host</a:t>
            </a:r>
            <a:r>
              <a:rPr lang="zh-CN" altLang="zh-CN" dirty="0"/>
              <a:t>部分，</a:t>
            </a:r>
            <a:r>
              <a:rPr lang="en-US" altLang="zh-CN" dirty="0"/>
              <a:t>/contacts/1</a:t>
            </a:r>
            <a:r>
              <a:rPr lang="zh-CN" altLang="zh-CN" dirty="0"/>
              <a:t>是</a:t>
            </a:r>
            <a:r>
              <a:rPr lang="en-US" altLang="zh-CN" dirty="0"/>
              <a:t>path</a:t>
            </a:r>
            <a:r>
              <a:rPr lang="zh-CN" altLang="zh-CN" dirty="0"/>
              <a:t>部分。例子中主要定义了</a:t>
            </a:r>
            <a:r>
              <a:rPr lang="en-US" altLang="zh-CN" dirty="0"/>
              <a:t>MIME type</a:t>
            </a:r>
            <a:r>
              <a:rPr lang="zh-CN" altLang="zh-CN" dirty="0"/>
              <a:t>属性，用于声明该组件所能匹配的</a:t>
            </a:r>
            <a:r>
              <a:rPr lang="en-US" altLang="zh-CN" dirty="0"/>
              <a:t>Intent</a:t>
            </a:r>
            <a:r>
              <a:rPr lang="zh-CN" altLang="zh-CN" dirty="0"/>
              <a:t>的</a:t>
            </a:r>
            <a:r>
              <a:rPr lang="en-US" altLang="zh-CN" dirty="0"/>
              <a:t>Type</a:t>
            </a:r>
            <a:r>
              <a:rPr lang="zh-CN" altLang="zh-CN" dirty="0"/>
              <a:t>属性。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4020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34796"/>
              </p:ext>
            </p:extLst>
          </p:nvPr>
        </p:nvGraphicFramePr>
        <p:xfrm>
          <a:off x="609600" y="2743200"/>
          <a:ext cx="10375392" cy="3612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2999">
                  <a:extLst>
                    <a:ext uri="{9D8B030D-6E8A-4147-A177-3AD203B41FA5}">
                      <a16:colId xmlns:a16="http://schemas.microsoft.com/office/drawing/2014/main" val="703986111"/>
                    </a:ext>
                  </a:extLst>
                </a:gridCol>
                <a:gridCol w="7012393">
                  <a:extLst>
                    <a:ext uri="{9D8B030D-6E8A-4147-A177-3AD203B41FA5}">
                      <a16:colId xmlns:a16="http://schemas.microsoft.com/office/drawing/2014/main" val="2838331375"/>
                    </a:ext>
                  </a:extLst>
                </a:gridCol>
              </a:tblGrid>
              <a:tr h="333922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Category</a:t>
                      </a:r>
                      <a:r>
                        <a:rPr lang="zh-CN" sz="2000" kern="0">
                          <a:effectLst/>
                        </a:rPr>
                        <a:t>常量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056190"/>
                  </a:ext>
                </a:extLst>
              </a:tr>
              <a:tr h="535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CATEGORY_DEFAULT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</a:t>
                      </a:r>
                      <a:r>
                        <a:rPr lang="zh-CN" sz="2000">
                          <a:effectLst/>
                        </a:rPr>
                        <a:t>系统中默认的执行方式，按照普通</a:t>
                      </a:r>
                      <a:r>
                        <a:rPr lang="en-US" sz="2000">
                          <a:effectLst/>
                        </a:rPr>
                        <a:t>Activity</a:t>
                      </a:r>
                      <a:r>
                        <a:rPr lang="zh-CN" sz="2000">
                          <a:effectLst/>
                        </a:rPr>
                        <a:t>的执行方式执行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743962"/>
                  </a:ext>
                </a:extLst>
              </a:tr>
              <a:tr h="267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CATEGORY_HOME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设置该组件随系统启动而运行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2571199"/>
                  </a:ext>
                </a:extLst>
              </a:tr>
              <a:tr h="535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CATEGORY_PREFERENCE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设置该组件为参数面板　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931827"/>
                  </a:ext>
                </a:extLst>
              </a:tr>
              <a:tr h="535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CATEGORY_LAUNCHER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设置该组件为在当前应用程序启动器中优先级最高的</a:t>
                      </a:r>
                      <a:r>
                        <a:rPr lang="en-US" sz="2000" dirty="0">
                          <a:effectLst/>
                        </a:rPr>
                        <a:t>Activity</a:t>
                      </a:r>
                      <a:r>
                        <a:rPr lang="zh-CN" sz="2000" dirty="0">
                          <a:effectLst/>
                        </a:rPr>
                        <a:t>，通常为入口</a:t>
                      </a:r>
                      <a:r>
                        <a:rPr lang="en-US" sz="2000" dirty="0">
                          <a:effectLst/>
                        </a:rPr>
                        <a:t>ACTION_MAIN</a:t>
                      </a:r>
                      <a:r>
                        <a:rPr lang="zh-CN" sz="2000" dirty="0">
                          <a:effectLst/>
                        </a:rPr>
                        <a:t>配合使用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907202"/>
                  </a:ext>
                </a:extLst>
              </a:tr>
              <a:tr h="535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CATEGORY_BROWSABLE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设置该组件可以使用浏览器启动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322781"/>
                  </a:ext>
                </a:extLst>
              </a:tr>
              <a:tr h="267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CATEGORY_TAB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设置该组件为</a:t>
                      </a:r>
                      <a:r>
                        <a:rPr lang="en-US" sz="2000">
                          <a:effectLst/>
                        </a:rPr>
                        <a:t>TabActivity</a:t>
                      </a:r>
                      <a:r>
                        <a:rPr lang="zh-CN" sz="2000">
                          <a:effectLst/>
                        </a:rPr>
                        <a:t>的</a:t>
                      </a:r>
                      <a:r>
                        <a:rPr lang="en-US" sz="2000">
                          <a:effectLst/>
                        </a:rPr>
                        <a:t>Tab</a:t>
                      </a:r>
                      <a:r>
                        <a:rPr lang="zh-CN" sz="2000">
                          <a:effectLst/>
                        </a:rPr>
                        <a:t>页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397990"/>
                  </a:ext>
                </a:extLst>
              </a:tr>
              <a:tr h="267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CATEGORY_INFO</a:t>
                      </a:r>
                      <a:endParaRPr lang="zh-C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用于提供包信息</a:t>
                      </a:r>
                      <a:endParaRPr lang="zh-C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52448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" y="1913989"/>
            <a:ext cx="10546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android:name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属性指定组件能响应的服务方式，用字符串表示。每个过滤器可以定义多个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&lt;category&gt;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6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3-2</a:t>
            </a:r>
            <a:r>
              <a:rPr lang="zh-CN" altLang="zh-CN" b="1" dirty="0"/>
              <a:t>】</a:t>
            </a:r>
            <a:r>
              <a:rPr lang="zh-CN" altLang="zh-CN" dirty="0"/>
              <a:t>在项目</a:t>
            </a:r>
            <a:r>
              <a:rPr lang="en-US" altLang="zh-CN" dirty="0" err="1"/>
              <a:t>ActivityIntentDemo</a:t>
            </a:r>
            <a:r>
              <a:rPr lang="zh-CN" altLang="zh-CN" dirty="0"/>
              <a:t>中的主界面里，有两个按钮，单击后，分别进入到</a:t>
            </a:r>
            <a:r>
              <a:rPr lang="en-US" altLang="zh-CN" dirty="0"/>
              <a:t>SubActivity1</a:t>
            </a:r>
            <a:r>
              <a:rPr lang="zh-CN" altLang="zh-CN" dirty="0"/>
              <a:t>和</a:t>
            </a:r>
            <a:r>
              <a:rPr lang="en-US" altLang="zh-CN" dirty="0"/>
              <a:t>SubActivity2</a:t>
            </a:r>
            <a:r>
              <a:rPr lang="zh-CN" altLang="zh-CN" dirty="0"/>
              <a:t>中，效果如下所示。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9811" y="3413210"/>
            <a:ext cx="2876619" cy="203411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43198" y="3413209"/>
            <a:ext cx="3368987" cy="203411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064920" y="3413210"/>
            <a:ext cx="3001969" cy="21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81258"/>
          </a:xfrm>
        </p:spPr>
        <p:txBody>
          <a:bodyPr/>
          <a:lstStyle/>
          <a:p>
            <a:r>
              <a:rPr lang="zh-CN" altLang="zh-CN" dirty="0"/>
              <a:t>实现步骤：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新建项目</a:t>
            </a:r>
            <a:r>
              <a:rPr lang="en-US" altLang="zh-CN" b="1" dirty="0" err="1"/>
              <a:t>ActivityIntentDemo</a:t>
            </a:r>
            <a:r>
              <a:rPr lang="zh-CN" altLang="zh-CN" dirty="0"/>
              <a:t>：并在该项目下增加两个</a:t>
            </a:r>
            <a:r>
              <a:rPr lang="en-US" altLang="zh-CN" dirty="0"/>
              <a:t>Activity</a:t>
            </a:r>
            <a:r>
              <a:rPr lang="zh-CN" altLang="zh-CN" dirty="0"/>
              <a:t>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23798" y="3391608"/>
            <a:ext cx="3335094" cy="2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409505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activity_main</a:t>
            </a:r>
            <a:r>
              <a:rPr lang="zh-CN" altLang="zh-CN" b="1" dirty="0"/>
              <a:t>布局文件：</a:t>
            </a:r>
            <a:r>
              <a:rPr lang="zh-CN" altLang="zh-CN" dirty="0"/>
              <a:t>增加两个按钮，并为其设置</a:t>
            </a:r>
            <a:r>
              <a:rPr lang="en-US" altLang="zh-CN" dirty="0"/>
              <a:t>id</a:t>
            </a:r>
            <a:r>
              <a:rPr lang="zh-CN" altLang="zh-CN" dirty="0"/>
              <a:t>值分别为</a:t>
            </a:r>
            <a:r>
              <a:rPr lang="en-US" altLang="zh-CN" dirty="0"/>
              <a:t>button1</a:t>
            </a:r>
            <a:r>
              <a:rPr lang="zh-CN" altLang="zh-CN" dirty="0"/>
              <a:t>和</a:t>
            </a:r>
            <a:r>
              <a:rPr lang="en-US" altLang="zh-CN" dirty="0"/>
              <a:t>button2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在对应的</a:t>
            </a:r>
            <a:r>
              <a:rPr lang="en-US" altLang="zh-CN" dirty="0" err="1"/>
              <a:t>MainActivity</a:t>
            </a:r>
            <a:r>
              <a:rPr lang="zh-CN" altLang="zh-CN" dirty="0"/>
              <a:t>类中完成以下代码：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8523" y="3433377"/>
            <a:ext cx="797169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Activity {</a:t>
            </a:r>
            <a:br>
              <a:rPr lang="en-US" altLang="zh-CN" dirty="0"/>
            </a:br>
            <a:r>
              <a:rPr lang="en-US" altLang="zh-CN" dirty="0"/>
              <a:t>    private Button button1,button2;</a:t>
            </a:r>
            <a:br>
              <a:rPr lang="en-US" altLang="zh-CN" dirty="0"/>
            </a:br>
            <a:r>
              <a:rPr lang="en-US" altLang="zh-CN" dirty="0"/>
              <a:t>    @Override</a:t>
            </a:r>
            <a:br>
              <a:rPr lang="en-US" altLang="zh-CN" dirty="0"/>
            </a:br>
            <a:r>
              <a:rPr lang="en-US" altLang="zh-CN" dirty="0"/>
              <a:t>    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//</a:t>
            </a:r>
            <a:r>
              <a:rPr lang="zh-CN" altLang="zh-CN" dirty="0"/>
              <a:t>映射</a:t>
            </a:r>
            <a:r>
              <a:rPr lang="en-US" altLang="zh-CN" dirty="0"/>
              <a:t>activity_main.xml</a:t>
            </a:r>
            <a:r>
              <a:rPr lang="zh-CN" altLang="zh-CN" dirty="0"/>
              <a:t>中的</a:t>
            </a:r>
            <a:r>
              <a:rPr lang="en-US" altLang="zh-CN" dirty="0"/>
              <a:t>id=button1</a:t>
            </a:r>
            <a:r>
              <a:rPr lang="zh-CN" altLang="zh-CN" dirty="0"/>
              <a:t>按钮</a:t>
            </a:r>
            <a:br>
              <a:rPr lang="en-US" altLang="zh-CN" dirty="0"/>
            </a:br>
            <a:r>
              <a:rPr lang="en-US" altLang="zh-CN" dirty="0"/>
              <a:t>        button1=(Button)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(R.id.button1);  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映射</a:t>
            </a:r>
            <a:r>
              <a:rPr lang="en-US" altLang="zh-CN" dirty="0"/>
              <a:t>activity_main.xml</a:t>
            </a:r>
            <a:r>
              <a:rPr lang="zh-CN" altLang="zh-CN" dirty="0"/>
              <a:t>中的</a:t>
            </a:r>
            <a:r>
              <a:rPr lang="en-US" altLang="zh-CN" dirty="0"/>
              <a:t>id=button2</a:t>
            </a:r>
            <a:r>
              <a:rPr lang="zh-CN" altLang="zh-CN" dirty="0"/>
              <a:t>按钮</a:t>
            </a:r>
            <a:br>
              <a:rPr lang="en-US" altLang="zh-CN" dirty="0"/>
            </a:br>
            <a:r>
              <a:rPr lang="en-US" altLang="zh-CN" dirty="0"/>
              <a:t>        button2=(Button)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(R.id.button2); 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7969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599" y="1743634"/>
            <a:ext cx="9675447" cy="50321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71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button1.setOnClickListener(new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@Override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(View v) {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Intent intent1=new Intent(MainActivity.this,SubActivity1.class);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(intent1);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button2.setOnClickListener(new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@Override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(View v) {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Intent intent2=new Intent();//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响应方式</a:t>
            </a:r>
            <a:b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intent2.setAction(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Intent.ACTON_VIEW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//Data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内容：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scheme://host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b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intent2.setData(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Uri.parse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intentdemo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cn.edu.neusoft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")); 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(intent2);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81074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增加过滤器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4" name="矩形 3"/>
          <p:cNvSpPr/>
          <p:nvPr/>
        </p:nvSpPr>
        <p:spPr>
          <a:xfrm>
            <a:off x="1320800" y="2516554"/>
            <a:ext cx="6096000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&lt;activity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android:name</a:t>
            </a:r>
            <a:r>
              <a:rPr lang="en-US" altLang="zh-CN" kern="100" dirty="0">
                <a:latin typeface="Times New Roman" panose="02020603050405020304" pitchFamily="18" charset="0"/>
              </a:rPr>
              <a:t>=".SubActivity1" &gt;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&lt;/activity&gt;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&lt;activity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android:name</a:t>
            </a:r>
            <a:r>
              <a:rPr lang="en-US" altLang="zh-CN" kern="100" dirty="0">
                <a:latin typeface="Times New Roman" panose="02020603050405020304" pitchFamily="18" charset="0"/>
              </a:rPr>
              <a:t>=".SubActivity2" &gt;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&lt;intent-filter&gt;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&lt;action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android:name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android.intent.action.VIEW</a:t>
            </a:r>
            <a:r>
              <a:rPr lang="en-US" altLang="zh-CN" b="1" kern="100" dirty="0">
                <a:latin typeface="Times New Roman" panose="02020603050405020304" pitchFamily="18" charset="0"/>
              </a:rPr>
              <a:t>"/&gt;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&lt;category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android:name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android.intent.category.DEFAULT</a:t>
            </a:r>
            <a:r>
              <a:rPr lang="en-US" altLang="zh-CN" b="1" kern="100" dirty="0">
                <a:latin typeface="Times New Roman" panose="02020603050405020304" pitchFamily="18" charset="0"/>
              </a:rPr>
              <a:t>"&gt;&lt;/category&gt;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&lt;data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android:scheme</a:t>
            </a:r>
            <a:r>
              <a:rPr lang="en-US" altLang="zh-CN" b="1" kern="100" dirty="0"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intentdemo</a:t>
            </a:r>
            <a:r>
              <a:rPr lang="en-US" altLang="zh-CN" b="1" kern="100" dirty="0">
                <a:latin typeface="Times New Roman" panose="02020603050405020304" pitchFamily="18" charset="0"/>
              </a:rPr>
              <a:t>"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android:host</a:t>
            </a:r>
            <a:r>
              <a:rPr lang="en-US" altLang="zh-CN" b="1" kern="100" dirty="0"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cn.edu.neusoft</a:t>
            </a:r>
            <a:r>
              <a:rPr lang="en-US" altLang="zh-CN" b="1" kern="100" dirty="0">
                <a:latin typeface="Times New Roman" panose="02020603050405020304" pitchFamily="18" charset="0"/>
              </a:rPr>
              <a:t>"&gt;&lt;/data&gt;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&lt;/intent-filter&gt;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&lt;/activity&gt;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57628"/>
          </a:xfrm>
        </p:spPr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）调整两个布局文件的内容：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过滤器</a:t>
            </a:r>
          </a:p>
        </p:txBody>
      </p:sp>
      <p:sp>
        <p:nvSpPr>
          <p:cNvPr id="4" name="矩形 3"/>
          <p:cNvSpPr/>
          <p:nvPr/>
        </p:nvSpPr>
        <p:spPr>
          <a:xfrm>
            <a:off x="6604001" y="1766451"/>
            <a:ext cx="4470400" cy="424731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TextView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android:text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第一个子页面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android:id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="@+id/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android:layout_alignParentTop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android:layout_alignParentStart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 /&gt;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&lt;Button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android:text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android:id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="@+id/button"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android:layout_below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="@+id/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textView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android:layout_alignParentStart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 /&gt;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0708" y="3249583"/>
            <a:ext cx="4681415" cy="20313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TextView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wrap_content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android:text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第二个子页面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android:id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="@+id/textView2"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android:layout_alignParentTop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android:layout_alignParentStart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 /&gt;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72312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zh-CN" dirty="0"/>
              <a:t>在实现两个组件之间跳转的同时，经常也需要传递数据。就是在</a:t>
            </a:r>
            <a:r>
              <a:rPr lang="en-US" altLang="zh-CN" dirty="0"/>
              <a:t>Intent</a:t>
            </a:r>
            <a:r>
              <a:rPr lang="zh-CN" altLang="zh-CN" dirty="0"/>
              <a:t>对象上附加</a:t>
            </a:r>
            <a:r>
              <a:rPr lang="en-US" altLang="zh-CN" dirty="0"/>
              <a:t>Bundle</a:t>
            </a:r>
            <a:r>
              <a:rPr lang="zh-CN" altLang="zh-CN" dirty="0"/>
              <a:t>对象的数据。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5152" y="2996184"/>
            <a:ext cx="9104376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Bundle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bundle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Bundle();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bundle.putString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("data", “test”);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Intent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Intent(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SubActivity.class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intent.putExtras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(bundle);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startActivity</a:t>
            </a:r>
            <a:r>
              <a:rPr lang="en-US" altLang="zh-CN" kern="100" dirty="0">
                <a:latin typeface="Times New Roman" panose="02020603050405020304" pitchFamily="18" charset="0"/>
              </a:rPr>
              <a:t>(intent);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5382691"/>
            <a:ext cx="4934712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Bundle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bundle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this.getIntent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().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getExtras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</a:rPr>
              <a:t>String result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bundle.getString</a:t>
            </a:r>
            <a:r>
              <a:rPr lang="en-US" altLang="zh-CN" b="1" kern="100" dirty="0">
                <a:latin typeface="Times New Roman" panose="02020603050405020304" pitchFamily="18" charset="0"/>
              </a:rPr>
              <a:t> ("data");</a:t>
            </a:r>
            <a:endParaRPr lang="zh-CN" altLang="en-US" dirty="0"/>
          </a:p>
        </p:txBody>
      </p:sp>
      <p:sp>
        <p:nvSpPr>
          <p:cNvPr id="6" name="箭头: 下 5"/>
          <p:cNvSpPr/>
          <p:nvPr/>
        </p:nvSpPr>
        <p:spPr>
          <a:xfrm>
            <a:off x="3831336" y="4584153"/>
            <a:ext cx="1088136" cy="7741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9472" y="4736592"/>
            <a:ext cx="941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40052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</a:t>
            </a:r>
            <a:r>
              <a:rPr lang="en-US" altLang="zh-CN" dirty="0" err="1"/>
              <a:t>startActivity</a:t>
            </a:r>
            <a:r>
              <a:rPr lang="zh-CN" altLang="zh-CN" dirty="0"/>
              <a:t>方法启动其他界面以后，两个</a:t>
            </a:r>
            <a:r>
              <a:rPr lang="en-US" altLang="zh-CN" dirty="0"/>
              <a:t>Activity</a:t>
            </a:r>
            <a:r>
              <a:rPr lang="zh-CN" altLang="zh-CN" dirty="0"/>
              <a:t>之间便失去了联系。但是，在一些情况下，启动的</a:t>
            </a:r>
            <a:r>
              <a:rPr lang="en-US" altLang="zh-CN" dirty="0"/>
              <a:t>Activity</a:t>
            </a:r>
            <a:r>
              <a:rPr lang="zh-CN" altLang="zh-CN" dirty="0"/>
              <a:t>（父</a:t>
            </a:r>
            <a:r>
              <a:rPr lang="en-US" altLang="zh-CN" dirty="0"/>
              <a:t>Activity</a:t>
            </a:r>
            <a:r>
              <a:rPr lang="zh-CN" altLang="zh-CN" dirty="0"/>
              <a:t>）希望能够获得被启动</a:t>
            </a:r>
            <a:r>
              <a:rPr lang="en-US" altLang="zh-CN" dirty="0"/>
              <a:t>Activity</a:t>
            </a:r>
            <a:r>
              <a:rPr lang="zh-CN" altLang="zh-CN" dirty="0"/>
              <a:t>（子</a:t>
            </a:r>
            <a:r>
              <a:rPr lang="en-US" altLang="zh-CN" dirty="0"/>
              <a:t>Activity</a:t>
            </a:r>
            <a:r>
              <a:rPr lang="zh-CN" altLang="zh-CN" dirty="0"/>
              <a:t>）的返回结果。具体的实施步骤如下：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）父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dirty="0" err="1"/>
              <a:t>startActivityForResult</a:t>
            </a:r>
            <a:r>
              <a:rPr lang="zh-CN" altLang="zh-CN" dirty="0"/>
              <a:t>方法启动</a:t>
            </a:r>
            <a:r>
              <a:rPr lang="en-US" altLang="zh-CN" dirty="0"/>
              <a:t>Intent</a:t>
            </a:r>
            <a:r>
              <a:rPr lang="zh-CN" altLang="zh-CN" dirty="0"/>
              <a:t>对象；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）子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dirty="0" err="1"/>
              <a:t>setResult</a:t>
            </a:r>
            <a:r>
              <a:rPr lang="zh-CN" altLang="zh-CN" dirty="0"/>
              <a:t>方法设置返回结果；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）父</a:t>
            </a:r>
            <a:r>
              <a:rPr lang="en-US" altLang="zh-CN" dirty="0"/>
              <a:t>Activity</a:t>
            </a:r>
            <a:r>
              <a:rPr lang="zh-CN" altLang="zh-CN" dirty="0"/>
              <a:t>通过</a:t>
            </a:r>
            <a:r>
              <a:rPr lang="en-US" altLang="zh-CN" dirty="0" err="1"/>
              <a:t>onActivityResult</a:t>
            </a:r>
            <a:r>
              <a:rPr lang="zh-CN" altLang="zh-CN" dirty="0"/>
              <a:t>方法获取子</a:t>
            </a:r>
            <a:r>
              <a:rPr lang="en-US" altLang="zh-CN" dirty="0"/>
              <a:t>Activity</a:t>
            </a:r>
            <a:r>
              <a:rPr lang="zh-CN" altLang="zh-CN" dirty="0"/>
              <a:t>返回的结果，并进行处理。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14484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3-3</a:t>
            </a:r>
            <a:r>
              <a:rPr lang="zh-CN" altLang="zh-CN" b="1" dirty="0"/>
              <a:t>】</a:t>
            </a:r>
            <a:r>
              <a:rPr lang="zh-CN" altLang="zh-CN" dirty="0"/>
              <a:t>修改例</a:t>
            </a:r>
            <a:r>
              <a:rPr lang="en-US" altLang="zh-CN" dirty="0"/>
              <a:t>3-2</a:t>
            </a:r>
            <a:r>
              <a:rPr lang="zh-CN" altLang="zh-CN" dirty="0"/>
              <a:t>：显示启动第一个子页面后，在第一个子页面中随机生成一个随机数，单击“返回”按钮后，将该随机数显示在第一个页面中。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3286" y="3794761"/>
            <a:ext cx="2591162" cy="15970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81500" y="3794761"/>
            <a:ext cx="2458212" cy="160271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491158" y="2926081"/>
            <a:ext cx="2100898" cy="31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08888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b="1" dirty="0"/>
              <a:t>修改启动方法（</a:t>
            </a:r>
            <a:r>
              <a:rPr lang="en-US" altLang="zh-CN" b="1" dirty="0" err="1"/>
              <a:t>startActivity</a:t>
            </a:r>
            <a:r>
              <a:rPr lang="en-US" altLang="zh-CN" b="1" dirty="0"/>
              <a:t>-&gt; </a:t>
            </a:r>
            <a:r>
              <a:rPr lang="en-US" altLang="zh-CN" b="1" dirty="0" err="1"/>
              <a:t>startActivityForResult</a:t>
            </a:r>
            <a:r>
              <a:rPr lang="zh-CN" altLang="zh-CN" b="1" dirty="0"/>
              <a:t>）：</a:t>
            </a:r>
            <a:r>
              <a:rPr lang="zh-CN" altLang="zh-CN" dirty="0"/>
              <a:t>将</a:t>
            </a:r>
            <a:r>
              <a:rPr lang="en-US" altLang="zh-CN" dirty="0" err="1"/>
              <a:t>MainActivity</a:t>
            </a:r>
            <a:r>
              <a:rPr lang="zh-CN" altLang="zh-CN" dirty="0"/>
              <a:t>类中的显式启动按钮监听事件修改：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5" name="矩形 4"/>
          <p:cNvSpPr/>
          <p:nvPr/>
        </p:nvSpPr>
        <p:spPr>
          <a:xfrm>
            <a:off x="2508504" y="3270195"/>
            <a:ext cx="637032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button1.setOnClickListener(new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Intent intent1=new Intent(MainActivity.this,SubActivity1.class);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此处的第二个参数用在（</a:t>
            </a: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）步中的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requestCode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参数上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startActivityForResult</a:t>
            </a:r>
            <a:r>
              <a:rPr lang="en-US" altLang="zh-CN" b="1" kern="100" dirty="0">
                <a:latin typeface="Times New Roman" panose="02020603050405020304" pitchFamily="18" charset="0"/>
              </a:rPr>
              <a:t>(intent1,1);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15696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b="1" dirty="0"/>
              <a:t>通过</a:t>
            </a:r>
            <a:r>
              <a:rPr lang="en-US" altLang="zh-CN" b="1" dirty="0" err="1"/>
              <a:t>setResult</a:t>
            </a:r>
            <a:r>
              <a:rPr lang="zh-CN" altLang="zh-CN" b="1" dirty="0"/>
              <a:t>方法设置返回结果：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4" name="矩形 3"/>
          <p:cNvSpPr/>
          <p:nvPr/>
        </p:nvSpPr>
        <p:spPr>
          <a:xfrm>
            <a:off x="1048512" y="2418231"/>
            <a:ext cx="10533888" cy="39703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Button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btn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=(Button)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findViewById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R.id.button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btn.setOnClickListener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View.OnClickListener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public void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(View v)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Random rand =new Random(); //1.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生成随机数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r=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rand.nextInt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(100);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Bundle bundle=new Bundle(); //2.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准备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Bundle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对象传递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bundle.putInt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random",r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Intent intent3=new Intent();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intent3.putExtras(bundle);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setResult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(RESULT_OK, intent3);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//3.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设置返回结果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intent3,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并且其中包含传递的参数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finish();//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关闭当前页面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63168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b="1" dirty="0"/>
              <a:t>父</a:t>
            </a:r>
            <a:r>
              <a:rPr lang="en-US" altLang="zh-CN" b="1" dirty="0"/>
              <a:t>Activity</a:t>
            </a:r>
            <a:r>
              <a:rPr lang="zh-CN" altLang="zh-CN" b="1" dirty="0"/>
              <a:t>通过</a:t>
            </a:r>
            <a:r>
              <a:rPr lang="en-US" altLang="zh-CN" b="1" dirty="0" err="1"/>
              <a:t>onActivityResult</a:t>
            </a:r>
            <a:r>
              <a:rPr lang="zh-CN" altLang="zh-CN" b="1" dirty="0"/>
              <a:t>方法获取子</a:t>
            </a:r>
            <a:r>
              <a:rPr lang="en-US" altLang="zh-CN" b="1" dirty="0"/>
              <a:t>Activity</a:t>
            </a:r>
            <a:r>
              <a:rPr lang="zh-CN" altLang="zh-CN" b="1" dirty="0"/>
              <a:t>返回的结果，并进行处理：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  <p:sp>
        <p:nvSpPr>
          <p:cNvPr id="4" name="矩形 3"/>
          <p:cNvSpPr/>
          <p:nvPr/>
        </p:nvSpPr>
        <p:spPr>
          <a:xfrm>
            <a:off x="1063752" y="2807637"/>
            <a:ext cx="9918192" cy="313932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@Override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protected void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onActivityResult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requestCode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resultCode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, Intent data)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if(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requestCode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==1)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if(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resultCode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==RESULT_OK)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{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Bundle random=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data.getExtras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Toast.makeText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MainActivity.this,random.getInt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("random")+"",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Toast.LENGTH_LONG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).show();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生命周期，顾名思义，即是从开始到结束的过程，应用于</a:t>
            </a:r>
            <a:r>
              <a:rPr lang="en-US" altLang="zh-CN" dirty="0"/>
              <a:t>Android</a:t>
            </a:r>
            <a:r>
              <a:rPr lang="zh-CN" altLang="zh-CN" dirty="0"/>
              <a:t>应用程序的组件中，从而为其赋予生命。</a:t>
            </a:r>
            <a:endParaRPr lang="en-US" altLang="zh-CN" dirty="0"/>
          </a:p>
          <a:p>
            <a:r>
              <a:rPr lang="zh-CN" altLang="zh-CN" dirty="0"/>
              <a:t>开发人员可以根据</a:t>
            </a:r>
            <a:r>
              <a:rPr lang="en-US" altLang="zh-CN" dirty="0"/>
              <a:t>Android</a:t>
            </a:r>
            <a:r>
              <a:rPr lang="zh-CN" altLang="zh-CN" dirty="0"/>
              <a:t>各组件生命的起始，设置它应完成的使命</a:t>
            </a:r>
            <a:r>
              <a:rPr lang="zh-CN" altLang="en-US" dirty="0"/>
              <a:t>：</a:t>
            </a:r>
            <a:r>
              <a:rPr lang="zh-CN" altLang="zh-CN" dirty="0"/>
              <a:t>在生命开始，进行界面初始化工作；在生命即将结束，进行资源释放和销毁等工作。</a:t>
            </a:r>
            <a:endParaRPr lang="en-US" altLang="zh-CN" dirty="0"/>
          </a:p>
          <a:p>
            <a:r>
              <a:rPr lang="zh-CN" altLang="zh-CN" dirty="0"/>
              <a:t>本章以</a:t>
            </a:r>
            <a:r>
              <a:rPr lang="en-US" altLang="zh-CN" dirty="0"/>
              <a:t>Activity</a:t>
            </a:r>
            <a:r>
              <a:rPr lang="zh-CN" altLang="zh-CN" dirty="0"/>
              <a:t>组件为例，说明</a:t>
            </a:r>
            <a:r>
              <a:rPr lang="en-US" altLang="zh-CN" dirty="0"/>
              <a:t>Android</a:t>
            </a:r>
            <a:r>
              <a:rPr lang="zh-CN" altLang="zh-CN" dirty="0"/>
              <a:t>系统如何管理程序组件的生命周期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r>
              <a:rPr lang="en-US" altLang="zh-CN" dirty="0"/>
              <a:t>——</a:t>
            </a:r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zh-CN" altLang="zh-CN" b="1" dirty="0"/>
              <a:t>运行项目。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【项目拓展】</a:t>
            </a:r>
            <a:r>
              <a:rPr lang="zh-CN" altLang="zh-CN" dirty="0"/>
              <a:t>尝试在第二个页面中增加返回按钮，并准备内容（诸如开发人员的名字），在父</a:t>
            </a:r>
            <a:r>
              <a:rPr lang="en-US" altLang="zh-CN" dirty="0"/>
              <a:t>Activity</a:t>
            </a:r>
            <a:r>
              <a:rPr lang="zh-CN" altLang="zh-CN" dirty="0"/>
              <a:t>中显示。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3241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914144"/>
          </a:xfrm>
        </p:spPr>
        <p:txBody>
          <a:bodyPr/>
          <a:lstStyle/>
          <a:p>
            <a:r>
              <a:rPr lang="zh-CN" altLang="zh-CN" b="1" dirty="0"/>
              <a:t>【效果要求】</a:t>
            </a:r>
            <a:r>
              <a:rPr lang="zh-CN" altLang="zh-CN" dirty="0"/>
              <a:t>应用程序启动后，在启动页停留</a:t>
            </a:r>
            <a:r>
              <a:rPr lang="en-US" altLang="zh-CN" dirty="0"/>
              <a:t>3s</a:t>
            </a:r>
            <a:r>
              <a:rPr lang="zh-CN" altLang="zh-CN" dirty="0"/>
              <a:t>，跳转到应用程序主页面。 </a:t>
            </a:r>
            <a:endParaRPr lang="en-US" altLang="zh-CN" dirty="0"/>
          </a:p>
          <a:p>
            <a:r>
              <a:rPr lang="zh-CN" altLang="zh-CN" dirty="0"/>
              <a:t>实现步骤：（</a:t>
            </a:r>
            <a:r>
              <a:rPr lang="en-US" altLang="zh-CN" dirty="0"/>
              <a:t>1</a:t>
            </a:r>
            <a:r>
              <a:rPr lang="zh-CN" altLang="zh-CN" dirty="0"/>
              <a:t>）新建项目</a:t>
            </a:r>
            <a:r>
              <a:rPr lang="en-US" altLang="zh-CN" dirty="0" err="1"/>
              <a:t>StartPageDemo</a:t>
            </a:r>
            <a:r>
              <a:rPr lang="zh-CN" altLang="zh-CN" dirty="0"/>
              <a:t>，选择</a:t>
            </a:r>
            <a:r>
              <a:rPr lang="en-US" altLang="zh-CN" dirty="0"/>
              <a:t>Empty Activity</a:t>
            </a:r>
            <a:r>
              <a:rPr lang="zh-CN" altLang="zh-CN" dirty="0"/>
              <a:t>，并将</a:t>
            </a:r>
            <a:r>
              <a:rPr lang="en-US" altLang="zh-CN" dirty="0"/>
              <a:t>Activity Name</a:t>
            </a:r>
            <a:r>
              <a:rPr lang="zh-CN" altLang="zh-CN" dirty="0"/>
              <a:t>输入</a:t>
            </a:r>
            <a:r>
              <a:rPr lang="en-US" altLang="zh-CN" dirty="0"/>
              <a:t>“</a:t>
            </a:r>
            <a:r>
              <a:rPr lang="en-US" altLang="zh-CN" dirty="0" err="1"/>
              <a:t>SplashScreen</a:t>
            </a:r>
            <a:r>
              <a:rPr lang="en-US" altLang="zh-CN" dirty="0"/>
              <a:t>”</a:t>
            </a:r>
            <a:r>
              <a:rPr lang="zh-CN" altLang="zh-CN" dirty="0"/>
              <a:t>，然后</a:t>
            </a:r>
            <a:r>
              <a:rPr lang="en-US" altLang="zh-CN" dirty="0"/>
              <a:t>finish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14656" y="2275918"/>
            <a:ext cx="5486792" cy="39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24256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）在上述过程中，生成</a:t>
            </a:r>
            <a:r>
              <a:rPr lang="en-US" altLang="zh-CN" dirty="0"/>
              <a:t>activity_splash_screen.xml</a:t>
            </a:r>
            <a:r>
              <a:rPr lang="zh-CN" altLang="zh-CN" dirty="0"/>
              <a:t>布局文件。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</a:p>
        </p:txBody>
      </p:sp>
      <p:sp>
        <p:nvSpPr>
          <p:cNvPr id="4" name="矩形 3"/>
          <p:cNvSpPr/>
          <p:nvPr/>
        </p:nvSpPr>
        <p:spPr>
          <a:xfrm>
            <a:off x="1758696" y="2548128"/>
            <a:ext cx="8235696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RelativeLayout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xmlns:android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="http://schemas.android.com/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apk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/res/android"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xmlns:tools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="http://schemas.android.com/tools"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match_parent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match_parent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 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tools:context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=".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SplashScreenActivity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"&gt;</a:t>
            </a:r>
            <a:b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ImageView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android:layout_width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fill_parent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android:layout_height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fill_parent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android:id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="@+id/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imageView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android:src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="@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drawable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/jimi1"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android:layout_alignParentTop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android:layout_alignParentStart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="true"/&gt;</a:t>
            </a:r>
            <a:b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RelativeLayout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90600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）准备启动后进入的主页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 err="1"/>
              <a:t>onCreate</a:t>
            </a:r>
            <a:r>
              <a:rPr lang="zh-CN" altLang="zh-CN" dirty="0"/>
              <a:t>方法中加入以下代码：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</a:p>
        </p:txBody>
      </p:sp>
      <p:sp>
        <p:nvSpPr>
          <p:cNvPr id="4" name="矩形 3"/>
          <p:cNvSpPr/>
          <p:nvPr/>
        </p:nvSpPr>
        <p:spPr>
          <a:xfrm>
            <a:off x="2179320" y="3087315"/>
            <a:ext cx="6096000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new Handler().</a:t>
            </a:r>
            <a:r>
              <a:rPr lang="en-US" altLang="zh-CN" kern="100" dirty="0" err="1">
                <a:latin typeface="Times New Roman" panose="02020603050405020304" pitchFamily="18" charset="0"/>
              </a:rPr>
              <a:t>postDelayed</a:t>
            </a:r>
            <a:r>
              <a:rPr lang="en-US" altLang="zh-CN" kern="100" dirty="0">
                <a:latin typeface="Times New Roman" panose="02020603050405020304" pitchFamily="18" charset="0"/>
              </a:rPr>
              <a:t>(new Runnable()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@Override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public void run() {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  Intent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mainIntent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new Intent(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SplashScreenActivity.this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MainActivity.class</a:t>
            </a:r>
            <a:r>
              <a:rPr lang="en-US" altLang="zh-CN" b="1" kern="100" dirty="0">
                <a:latin typeface="Times New Roman" panose="02020603050405020304" pitchFamily="18" charset="0"/>
              </a:rPr>
              <a:t>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startActivity</a:t>
            </a:r>
            <a:r>
              <a:rPr lang="en-US" altLang="zh-CN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mainIntent</a:t>
            </a:r>
            <a:r>
              <a:rPr lang="en-US" altLang="zh-CN" b="1" kern="100" dirty="0">
                <a:latin typeface="Times New Roman" panose="02020603050405020304" pitchFamily="18" charset="0"/>
              </a:rPr>
              <a:t>);</a:t>
            </a:r>
            <a:br>
              <a:rPr lang="en-US" altLang="zh-CN" b="1" kern="100" dirty="0">
                <a:latin typeface="Times New Roman" panose="02020603050405020304" pitchFamily="18" charset="0"/>
              </a:rPr>
            </a:br>
            <a:r>
              <a:rPr lang="en-US" altLang="zh-CN" b="1" kern="100" dirty="0">
                <a:latin typeface="Times New Roman" panose="02020603050405020304" pitchFamily="18" charset="0"/>
              </a:rPr>
              <a:t>        finish();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br>
              <a:rPr lang="en-US" altLang="zh-CN" kern="100" dirty="0">
                <a:latin typeface="Times New Roman" panose="02020603050405020304" pitchFamily="18" charset="0"/>
              </a:rPr>
            </a:br>
            <a:r>
              <a:rPr lang="en-US" altLang="zh-CN" kern="100" dirty="0">
                <a:latin typeface="Times New Roman" panose="02020603050405020304" pitchFamily="18" charset="0"/>
              </a:rPr>
              <a:t>}, 3000);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【项目延伸】</a:t>
            </a:r>
          </a:p>
          <a:p>
            <a:r>
              <a:rPr lang="zh-CN" altLang="zh-CN" dirty="0"/>
              <a:t>可以在该项目的基础上进行以下尝试：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）增加动画效果；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）去掉启动页面的标题效果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01354" y="1787770"/>
            <a:ext cx="3001108" cy="4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altLang="zh-CN" dirty="0"/>
          </a:p>
          <a:p>
            <a:pPr lvl="1"/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7153913" y="320671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0774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同一个时间只能有一个活动的应用程序对用户可见。由于手机内存有限，每多执行一个应用程序，就会多消耗一部分系统可用的内存，程序运行的越多内存消耗就越大，系统运行就越慢，甚至不稳定，导致用户体验越来越糟糕。</a:t>
            </a:r>
            <a:endParaRPr lang="en-US" altLang="zh-CN" dirty="0"/>
          </a:p>
          <a:p>
            <a:r>
              <a:rPr lang="zh-CN" altLang="zh-CN" dirty="0"/>
              <a:t>为了解决这个问题，提高手机内存的利用率，</a:t>
            </a:r>
            <a:r>
              <a:rPr lang="en-US" altLang="zh-CN" dirty="0"/>
              <a:t>Android</a:t>
            </a:r>
            <a:r>
              <a:rPr lang="zh-CN" altLang="zh-CN" dirty="0"/>
              <a:t>系统主动管理资源，完成对系统资源的调度工作。</a:t>
            </a:r>
          </a:p>
          <a:p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r>
              <a:rPr lang="en-US" altLang="zh-CN" dirty="0"/>
              <a:t>——</a:t>
            </a:r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进程：</a:t>
            </a:r>
            <a:r>
              <a:rPr lang="zh-CN" altLang="zh-CN" dirty="0"/>
              <a:t>把进程划分为</a:t>
            </a:r>
            <a:r>
              <a:rPr lang="en-US" altLang="zh-CN" dirty="0"/>
              <a:t>5</a:t>
            </a:r>
            <a:r>
              <a:rPr lang="zh-CN" altLang="zh-CN" dirty="0"/>
              <a:t>种不同重要程度的等级。</a:t>
            </a:r>
            <a:endParaRPr lang="en-US" altLang="zh-CN" dirty="0"/>
          </a:p>
          <a:p>
            <a:pPr lvl="1"/>
            <a:r>
              <a:rPr lang="zh-CN" altLang="en-US" dirty="0"/>
              <a:t>前台进程：</a:t>
            </a:r>
            <a:r>
              <a:rPr lang="zh-CN" altLang="zh-CN" dirty="0"/>
              <a:t>目前显示在屏幕上正和用户交互的进程</a:t>
            </a:r>
            <a:endParaRPr lang="en-US" altLang="zh-CN" dirty="0"/>
          </a:p>
          <a:p>
            <a:pPr lvl="1"/>
            <a:r>
              <a:rPr lang="zh-CN" altLang="en-US" dirty="0"/>
              <a:t>可见进程：</a:t>
            </a:r>
            <a:r>
              <a:rPr lang="zh-CN" altLang="zh-CN" dirty="0"/>
              <a:t>可以被用户看见，只是目前不是最上层界面</a:t>
            </a:r>
            <a:endParaRPr lang="en-US" altLang="zh-CN" dirty="0"/>
          </a:p>
          <a:p>
            <a:pPr lvl="1"/>
            <a:r>
              <a:rPr lang="zh-CN" altLang="en-US" dirty="0"/>
              <a:t>服务进程：</a:t>
            </a:r>
            <a:r>
              <a:rPr lang="zh-CN" altLang="zh-CN" dirty="0"/>
              <a:t>一个包含已启动服务的进程就是服务进程</a:t>
            </a:r>
            <a:endParaRPr lang="en-US" altLang="zh-CN" dirty="0"/>
          </a:p>
          <a:p>
            <a:pPr lvl="1"/>
            <a:r>
              <a:rPr lang="zh-CN" altLang="en-US" dirty="0"/>
              <a:t>后台进程：</a:t>
            </a:r>
            <a:r>
              <a:rPr lang="zh-CN" altLang="zh-CN" dirty="0"/>
              <a:t>不包含任何已经启动的服务，而且没有任何用户可见的</a:t>
            </a:r>
            <a:r>
              <a:rPr lang="en-US" altLang="zh-CN" dirty="0"/>
              <a:t>Activity</a:t>
            </a:r>
            <a:r>
              <a:rPr lang="zh-CN" altLang="zh-CN" dirty="0"/>
              <a:t>的进程</a:t>
            </a:r>
            <a:endParaRPr lang="en-US" altLang="zh-CN" dirty="0"/>
          </a:p>
          <a:p>
            <a:pPr lvl="1"/>
            <a:r>
              <a:rPr lang="zh-CN" altLang="en-US" dirty="0"/>
              <a:t>空进程：</a:t>
            </a:r>
            <a:r>
              <a:rPr lang="zh-CN" altLang="zh-CN" dirty="0"/>
              <a:t>不包含任何活跃组件的进程</a:t>
            </a:r>
            <a:endParaRPr lang="en-US" altLang="zh-CN" dirty="0"/>
          </a:p>
          <a:p>
            <a:r>
              <a:rPr lang="zh-CN" altLang="en-US" dirty="0"/>
              <a:t>线程</a:t>
            </a:r>
            <a:endParaRPr lang="en-US" altLang="zh-CN" dirty="0"/>
          </a:p>
          <a:p>
            <a:pPr lvl="1"/>
            <a:r>
              <a:rPr lang="zh-CN" altLang="zh-CN" dirty="0"/>
              <a:t>一个进程中，可以有一个或多个线程。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r>
              <a:rPr lang="en-US" altLang="zh-CN" dirty="0"/>
              <a:t>——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4856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dirty="0"/>
          </a:p>
          <a:p>
            <a:pPr lvl="1"/>
            <a:r>
              <a:rPr lang="zh-CN" altLang="en-US" dirty="0"/>
              <a:t>概述</a:t>
            </a:r>
            <a:endParaRPr lang="en-US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altLang="zh-CN" dirty="0"/>
          </a:p>
          <a:p>
            <a:pPr lvl="1"/>
            <a:r>
              <a:rPr lang="en-US" altLang="zh-CN" dirty="0" err="1"/>
              <a:t>LogCat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组件间的通信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en-US" altLang="zh-CN" dirty="0"/>
              <a:t>Intent</a:t>
            </a:r>
            <a:r>
              <a:rPr lang="zh-CN" altLang="en-US" dirty="0"/>
              <a:t>传递数据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项目实现</a:t>
            </a:r>
            <a:r>
              <a:rPr lang="en-US" altLang="zh-CN" dirty="0"/>
              <a:t>——</a:t>
            </a:r>
            <a:r>
              <a:rPr lang="zh-CN" altLang="en-US" dirty="0"/>
              <a:t>启动页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6" y="2000738"/>
            <a:ext cx="5259752" cy="37904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355" y="2117969"/>
            <a:ext cx="5400431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Android</a:t>
            </a:r>
            <a:r>
              <a:rPr lang="zh-CN" altLang="zh-CN" sz="2400" dirty="0"/>
              <a:t>操作系统跟踪所有运行的</a:t>
            </a:r>
            <a:r>
              <a:rPr lang="en-US" altLang="zh-CN" sz="2400" dirty="0"/>
              <a:t>Activity</a:t>
            </a:r>
            <a:r>
              <a:rPr lang="zh-CN" altLang="zh-CN" sz="2400" dirty="0"/>
              <a:t>对象，将这些对象统一放进一个</a:t>
            </a:r>
            <a:r>
              <a:rPr lang="en-US" altLang="zh-CN" sz="2400" dirty="0"/>
              <a:t>Activity</a:t>
            </a:r>
            <a:r>
              <a:rPr lang="zh-CN" altLang="zh-CN" sz="2400" dirty="0"/>
              <a:t>栈中。</a:t>
            </a:r>
            <a:endParaRPr lang="en-US" altLang="zh-CN" sz="2400" dirty="0"/>
          </a:p>
          <a:p>
            <a:r>
              <a:rPr lang="zh-CN" altLang="zh-CN" sz="2400" dirty="0"/>
              <a:t>当一个新的</a:t>
            </a:r>
            <a:r>
              <a:rPr lang="en-US" altLang="zh-CN" sz="2400" dirty="0"/>
              <a:t>Activity</a:t>
            </a:r>
            <a:r>
              <a:rPr lang="zh-CN" altLang="zh-CN" sz="2400" dirty="0"/>
              <a:t>启动时，处于栈顶的</a:t>
            </a:r>
            <a:r>
              <a:rPr lang="en-US" altLang="zh-CN" sz="2400" dirty="0"/>
              <a:t>Activity</a:t>
            </a:r>
            <a:r>
              <a:rPr lang="zh-CN" altLang="zh-CN" sz="2400" dirty="0"/>
              <a:t>将暂停，而这个新的</a:t>
            </a:r>
            <a:r>
              <a:rPr lang="en-US" altLang="zh-CN" sz="2400" dirty="0"/>
              <a:t>Activity</a:t>
            </a:r>
            <a:r>
              <a:rPr lang="zh-CN" altLang="zh-CN" sz="2400" dirty="0"/>
              <a:t>将被放入栈顶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当用户按下</a:t>
            </a:r>
            <a:r>
              <a:rPr lang="zh-CN" altLang="en-US" sz="2400" dirty="0"/>
              <a:t>返回</a:t>
            </a:r>
            <a:r>
              <a:rPr lang="en-US" altLang="zh-CN" sz="2400" dirty="0"/>
              <a:t> </a:t>
            </a:r>
            <a:r>
              <a:rPr lang="zh-CN" altLang="zh-CN" sz="2400" dirty="0"/>
              <a:t>键的时候</a:t>
            </a:r>
            <a:r>
              <a:rPr lang="en-US" altLang="zh-CN" sz="2400" dirty="0"/>
              <a:t> </a:t>
            </a:r>
            <a:r>
              <a:rPr lang="zh-CN" altLang="zh-CN" sz="2400" dirty="0"/>
              <a:t>，当前</a:t>
            </a:r>
            <a:r>
              <a:rPr lang="en-US" altLang="zh-CN" sz="2400" dirty="0"/>
              <a:t>Activity </a:t>
            </a:r>
            <a:r>
              <a:rPr lang="zh-CN" altLang="zh-CN" sz="2400" dirty="0"/>
              <a:t>出栈，而前一个恢复为当前运行的</a:t>
            </a:r>
            <a:r>
              <a:rPr lang="en-US" altLang="zh-CN" sz="2400" dirty="0"/>
              <a:t>Activity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栈中只会进行压入或弹出操作。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5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</a:t>
            </a:r>
            <a:r>
              <a:rPr lang="en-US" altLang="zh-CN" dirty="0"/>
              <a:t>Activity</a:t>
            </a:r>
            <a:r>
              <a:rPr lang="zh-CN" altLang="zh-CN" dirty="0"/>
              <a:t>从启动到销毁，会经历多种状态，而且状态之间会进行转化。这些状态主要包括：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）活动状态。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）非活动状态。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）暂停状态。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）停止状态。</a:t>
            </a:r>
            <a:endParaRPr lang="en-US" altLang="zh-CN" dirty="0"/>
          </a:p>
          <a:p>
            <a:r>
              <a:rPr lang="zh-CN" altLang="zh-CN" dirty="0"/>
              <a:t>随着</a:t>
            </a:r>
            <a:r>
              <a:rPr lang="en-US" altLang="zh-CN" dirty="0"/>
              <a:t>Activity</a:t>
            </a:r>
            <a:r>
              <a:rPr lang="zh-CN" altLang="zh-CN" dirty="0"/>
              <a:t>状态的不断变化，</a:t>
            </a:r>
            <a:r>
              <a:rPr lang="en-US" altLang="zh-CN" dirty="0"/>
              <a:t>Android</a:t>
            </a:r>
            <a:r>
              <a:rPr lang="zh-CN" altLang="zh-CN" dirty="0"/>
              <a:t>系统会调用不同的事件回调函数，开发人员在回调函数中添加代码，就可以在</a:t>
            </a:r>
            <a:r>
              <a:rPr lang="en-US" altLang="zh-CN" dirty="0"/>
              <a:t>Activity</a:t>
            </a:r>
            <a:r>
              <a:rPr lang="zh-CN" altLang="zh-CN" dirty="0"/>
              <a:t>状态变化时完成适当的工作。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2509</Words>
  <Application>Microsoft Office PowerPoint</Application>
  <PresentationFormat>宽屏</PresentationFormat>
  <Paragraphs>315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第3章 Android生命周期与通信</vt:lpstr>
      <vt:lpstr>项目导学</vt:lpstr>
      <vt:lpstr>内容安排</vt:lpstr>
      <vt:lpstr>生命周期——概述</vt:lpstr>
      <vt:lpstr>生命周期——概述</vt:lpstr>
      <vt:lpstr>生命周期——概述</vt:lpstr>
      <vt:lpstr>内容安排</vt:lpstr>
      <vt:lpstr>Activity生命周期的方法</vt:lpstr>
      <vt:lpstr>Activity生命周期的方法</vt:lpstr>
      <vt:lpstr>Activity生命周期的方法</vt:lpstr>
      <vt:lpstr>Activity生命周期的方法</vt:lpstr>
      <vt:lpstr>内容安排</vt:lpstr>
      <vt:lpstr>LogCat</vt:lpstr>
      <vt:lpstr>LogCat</vt:lpstr>
      <vt:lpstr>LogCat</vt:lpstr>
      <vt:lpstr>LogCat</vt:lpstr>
      <vt:lpstr>内容安排</vt:lpstr>
      <vt:lpstr>Intent对象</vt:lpstr>
      <vt:lpstr>Intent对象</vt:lpstr>
      <vt:lpstr>内容安排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内容安排</vt:lpstr>
      <vt:lpstr>Intent传递数据</vt:lpstr>
      <vt:lpstr>内容安排</vt:lpstr>
      <vt:lpstr>获取Activity返回值</vt:lpstr>
      <vt:lpstr>获取Activity返回值</vt:lpstr>
      <vt:lpstr>获取Activity返回值</vt:lpstr>
      <vt:lpstr>获取Activity返回值</vt:lpstr>
      <vt:lpstr>获取Activity返回值</vt:lpstr>
      <vt:lpstr>获取Activity返回值</vt:lpstr>
      <vt:lpstr>内容安排</vt:lpstr>
      <vt:lpstr>项目实现——启动页</vt:lpstr>
      <vt:lpstr>项目实现——启动页</vt:lpstr>
      <vt:lpstr>项目实现——启动页</vt:lpstr>
      <vt:lpstr>项目实现——启动页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2016-07-09T07:05:03Z</dcterms:created>
  <dcterms:modified xsi:type="dcterms:W3CDTF">2016-07-27T02:50:30Z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