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52"/>
  </p:notesMasterIdLst>
  <p:sldIdLst>
    <p:sldId id="272" r:id="rId3"/>
    <p:sldId id="280" r:id="rId4"/>
    <p:sldId id="273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2" r:id="rId37"/>
    <p:sldId id="391" r:id="rId38"/>
    <p:sldId id="393" r:id="rId39"/>
    <p:sldId id="394" r:id="rId40"/>
    <p:sldId id="395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404" r:id="rId50"/>
    <p:sldId id="4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3" autoAdjust="0"/>
    <p:restoredTop sz="94660"/>
  </p:normalViewPr>
  <p:slideViewPr>
    <p:cSldViewPr snapToGrid="0">
      <p:cViewPr varScale="1">
        <p:scale>
          <a:sx n="44" d="100"/>
          <a:sy n="44" d="100"/>
        </p:scale>
        <p:origin x="-120" y="-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8/29/2016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0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6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137" y="6410325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3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8/29/2016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4988" y="3363007"/>
            <a:ext cx="10472928" cy="1752600"/>
          </a:xfrm>
        </p:spPr>
        <p:txBody>
          <a:bodyPr/>
          <a:lstStyle/>
          <a:p>
            <a:r>
              <a:rPr lang="en-US" altLang="zh-CN" dirty="0"/>
              <a:t>——《</a:t>
            </a:r>
            <a:r>
              <a:rPr lang="zh-CN" altLang="en-US" dirty="0"/>
              <a:t>基于</a:t>
            </a:r>
            <a:r>
              <a:rPr lang="en-US" altLang="zh-CN" dirty="0"/>
              <a:t>Android Studio</a:t>
            </a:r>
            <a:r>
              <a:rPr lang="zh-CN" altLang="en-US" dirty="0"/>
              <a:t>的应用程序开发教程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1199" y="1371600"/>
            <a:ext cx="11154229" cy="1828800"/>
          </a:xfrm>
        </p:spPr>
        <p:txBody>
          <a:bodyPr>
            <a:normAutofit/>
          </a:bodyPr>
          <a:lstStyle/>
          <a:p>
            <a:pPr algn="ctr"/>
            <a:r>
              <a:rPr lang="zh-CN" altLang="zh-CN" dirty="0" smtClean="0"/>
              <a:t>第</a:t>
            </a:r>
            <a:r>
              <a:rPr lang="en-US" altLang="zh-CN" dirty="0" smtClean="0"/>
              <a:t>6</a:t>
            </a:r>
            <a:r>
              <a:rPr lang="zh-CN" altLang="zh-CN" dirty="0" smtClean="0"/>
              <a:t>章</a:t>
            </a:r>
            <a:r>
              <a:rPr lang="en-US" altLang="zh-CN" dirty="0" smtClean="0"/>
              <a:t>  </a:t>
            </a:r>
            <a:r>
              <a:rPr lang="zh-CN" altLang="en-US" dirty="0" smtClean="0"/>
              <a:t>系统服务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0026"/>
            <a:ext cx="12192001" cy="61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6.1 </a:t>
            </a:r>
            <a:r>
              <a:rPr lang="zh-CN" altLang="en-US" b="1" dirty="0"/>
              <a:t>服务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930743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6.1.1 Service</a:t>
            </a:r>
            <a:r>
              <a:rPr lang="zh-CN" altLang="en-US" sz="3200" b="1" dirty="0"/>
              <a:t>的原理和用</a:t>
            </a:r>
            <a:r>
              <a:rPr lang="zh-CN" altLang="en-US" sz="3200" b="1" dirty="0" smtClean="0"/>
              <a:t>途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6-1</a:t>
            </a:r>
            <a:r>
              <a:rPr lang="zh-CN" altLang="zh-CN" sz="2400" dirty="0"/>
              <a:t>】以</a:t>
            </a:r>
            <a:r>
              <a:rPr lang="en-US" altLang="zh-CN" sz="2400" dirty="0" err="1"/>
              <a:t>startService</a:t>
            </a:r>
            <a:r>
              <a:rPr lang="zh-CN" altLang="zh-CN" sz="2400" dirty="0"/>
              <a:t>方式启动</a:t>
            </a:r>
            <a:r>
              <a:rPr lang="en-US" altLang="zh-CN" sz="2400" dirty="0" smtClean="0"/>
              <a:t>Service  ,</a:t>
            </a:r>
            <a:r>
              <a:rPr lang="zh-CN" altLang="en-US" sz="2400" dirty="0" smtClean="0"/>
              <a:t>关键</a:t>
            </a:r>
            <a:r>
              <a:rPr lang="zh-CN" altLang="en-US" sz="2400" dirty="0"/>
              <a:t>代</a:t>
            </a:r>
            <a:r>
              <a:rPr lang="zh-CN" altLang="en-US" sz="2400" dirty="0" smtClean="0"/>
              <a:t>码：</a:t>
            </a:r>
            <a:endParaRPr lang="en-US" altLang="zh-CN" sz="2400" b="1" dirty="0" smtClean="0"/>
          </a:p>
          <a:p>
            <a:r>
              <a:rPr lang="zh-CN" altLang="zh-CN" sz="2800" b="1" dirty="0"/>
              <a:t>“启动</a:t>
            </a:r>
            <a:r>
              <a:rPr lang="en-US" altLang="zh-CN" sz="2800" b="1" dirty="0"/>
              <a:t>Service</a:t>
            </a:r>
            <a:r>
              <a:rPr lang="zh-CN" altLang="zh-CN" sz="2800" b="1" dirty="0"/>
              <a:t>”</a:t>
            </a:r>
            <a:r>
              <a:rPr lang="en-US" altLang="zh-CN" sz="2800" b="1" dirty="0"/>
              <a:t>Button</a:t>
            </a:r>
            <a:r>
              <a:rPr lang="zh-CN" altLang="zh-CN" sz="2800" b="1" dirty="0"/>
              <a:t>的代码实</a:t>
            </a:r>
            <a:r>
              <a:rPr lang="zh-CN" altLang="zh-CN" sz="2800" b="1" dirty="0" smtClean="0"/>
              <a:t>现</a:t>
            </a:r>
            <a:endParaRPr lang="en-US" altLang="zh-CN" sz="2800" b="1" dirty="0" smtClean="0"/>
          </a:p>
          <a:p>
            <a:endParaRPr lang="en-US" altLang="zh-CN" sz="2800" b="1" dirty="0"/>
          </a:p>
          <a:p>
            <a:endParaRPr lang="en-US" altLang="zh-CN" sz="2000" b="1" dirty="0" smtClean="0"/>
          </a:p>
          <a:p>
            <a:r>
              <a:rPr lang="zh-CN" altLang="zh-CN" sz="2800" b="1" dirty="0" smtClean="0"/>
              <a:t>“停</a:t>
            </a:r>
            <a:r>
              <a:rPr lang="zh-CN" altLang="zh-CN" sz="2800" b="1" dirty="0"/>
              <a:t>止</a:t>
            </a:r>
            <a:r>
              <a:rPr lang="en-US" altLang="zh-CN" sz="2800" b="1" dirty="0"/>
              <a:t>Service</a:t>
            </a:r>
            <a:r>
              <a:rPr lang="zh-CN" altLang="zh-CN" sz="2800" b="1" dirty="0"/>
              <a:t>”</a:t>
            </a:r>
            <a:r>
              <a:rPr lang="en-US" altLang="zh-CN" sz="2800" b="1" dirty="0"/>
              <a:t>Button</a:t>
            </a:r>
            <a:r>
              <a:rPr lang="zh-CN" altLang="zh-CN" sz="2800" b="1" dirty="0"/>
              <a:t>的代码实</a:t>
            </a:r>
            <a:r>
              <a:rPr lang="zh-CN" altLang="zh-CN" sz="2800" b="1" dirty="0" smtClean="0"/>
              <a:t>现</a:t>
            </a:r>
            <a:endParaRPr lang="en-US" altLang="zh-CN" sz="2800" b="1" dirty="0" smtClean="0"/>
          </a:p>
          <a:p>
            <a:endParaRPr lang="en-US" altLang="zh-CN" sz="2800" b="1" dirty="0"/>
          </a:p>
          <a:p>
            <a:endParaRPr lang="en-US" altLang="zh-CN" sz="2800" b="1" dirty="0" smtClean="0"/>
          </a:p>
          <a:p>
            <a:r>
              <a:rPr lang="zh-CN" altLang="zh-CN" sz="2800" b="1" dirty="0"/>
              <a:t>在</a:t>
            </a:r>
            <a:r>
              <a:rPr lang="en-US" altLang="zh-CN" sz="2800" b="1" dirty="0"/>
              <a:t>AndroidManifest.xml</a:t>
            </a:r>
            <a:r>
              <a:rPr lang="zh-CN" altLang="zh-CN" sz="2800" b="1" dirty="0"/>
              <a:t>文件中添加对</a:t>
            </a:r>
            <a:r>
              <a:rPr lang="en-US" altLang="zh-CN" sz="2800" b="1" dirty="0"/>
              <a:t>Service</a:t>
            </a:r>
            <a:r>
              <a:rPr lang="zh-CN" altLang="zh-CN" sz="2800" b="1" dirty="0"/>
              <a:t>的声明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66979"/>
              </p:ext>
            </p:extLst>
          </p:nvPr>
        </p:nvGraphicFramePr>
        <p:xfrm>
          <a:off x="781012" y="2396555"/>
          <a:ext cx="11213764" cy="609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13764"/>
              </a:tblGrid>
              <a:tr h="0">
                <a:tc>
                  <a:txBody>
                    <a:bodyPr/>
                    <a:lstStyle/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Intent </a:t>
                      </a:r>
                      <a:r>
                        <a:rPr lang="en-US" sz="2000" kern="100" dirty="0" err="1">
                          <a:effectLst/>
                        </a:rPr>
                        <a:t>serviceIntent</a:t>
                      </a:r>
                      <a:r>
                        <a:rPr lang="en-US" sz="2000" kern="100" dirty="0">
                          <a:effectLst/>
                        </a:rPr>
                        <a:t>=new Intent(</a:t>
                      </a:r>
                      <a:r>
                        <a:rPr lang="en-US" sz="2000" kern="100" dirty="0" err="1">
                          <a:effectLst/>
                        </a:rPr>
                        <a:t>getApplicationContext</a:t>
                      </a:r>
                      <a:r>
                        <a:rPr lang="en-US" sz="2000" kern="100" dirty="0">
                          <a:effectLst/>
                        </a:rPr>
                        <a:t>(), </a:t>
                      </a:r>
                      <a:r>
                        <a:rPr lang="en-US" sz="2000" kern="100" dirty="0" err="1">
                          <a:effectLst/>
                        </a:rPr>
                        <a:t>MyService.class</a:t>
                      </a:r>
                      <a:r>
                        <a:rPr lang="en-US" sz="2000" kern="100" dirty="0">
                          <a:effectLst/>
                        </a:rPr>
                        <a:t>);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startService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serviceIntent</a:t>
                      </a:r>
                      <a:r>
                        <a:rPr lang="en-US" sz="2000" kern="100" dirty="0">
                          <a:effectLst/>
                        </a:rPr>
                        <a:t>);    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861548"/>
              </p:ext>
            </p:extLst>
          </p:nvPr>
        </p:nvGraphicFramePr>
        <p:xfrm>
          <a:off x="821877" y="3778623"/>
          <a:ext cx="11119112" cy="6726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19112"/>
              </a:tblGrid>
              <a:tr h="672642">
                <a:tc>
                  <a:txBody>
                    <a:bodyPr/>
                    <a:lstStyle/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Intent </a:t>
                      </a:r>
                      <a:r>
                        <a:rPr lang="en-US" sz="2000" kern="100" dirty="0" err="1">
                          <a:effectLst/>
                        </a:rPr>
                        <a:t>serviceIntent</a:t>
                      </a:r>
                      <a:r>
                        <a:rPr lang="en-US" sz="2000" kern="100" dirty="0">
                          <a:effectLst/>
                        </a:rPr>
                        <a:t>=new Intent(</a:t>
                      </a:r>
                      <a:r>
                        <a:rPr lang="en-US" sz="2000" kern="100" dirty="0" err="1">
                          <a:effectLst/>
                        </a:rPr>
                        <a:t>getApplicationContext</a:t>
                      </a:r>
                      <a:r>
                        <a:rPr lang="en-US" sz="2000" kern="100" dirty="0">
                          <a:effectLst/>
                        </a:rPr>
                        <a:t>(), </a:t>
                      </a:r>
                      <a:r>
                        <a:rPr lang="en-US" sz="2000" kern="100" dirty="0" err="1">
                          <a:effectLst/>
                        </a:rPr>
                        <a:t>MyService.class</a:t>
                      </a:r>
                      <a:r>
                        <a:rPr lang="en-US" sz="2000" kern="100" dirty="0">
                          <a:effectLst/>
                        </a:rPr>
                        <a:t>);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stopService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serviceIntent</a:t>
                      </a:r>
                      <a:r>
                        <a:rPr lang="en-US" sz="2000" kern="100" dirty="0">
                          <a:effectLst/>
                        </a:rPr>
                        <a:t>);    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81501"/>
              </p:ext>
            </p:extLst>
          </p:nvPr>
        </p:nvGraphicFramePr>
        <p:xfrm>
          <a:off x="888589" y="5434917"/>
          <a:ext cx="10958270" cy="5221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58270"/>
              </a:tblGrid>
              <a:tr h="52212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&lt;service </a:t>
                      </a:r>
                      <a:r>
                        <a:rPr lang="en-US" sz="2000" kern="100" dirty="0" err="1">
                          <a:effectLst/>
                        </a:rPr>
                        <a:t>android:name</a:t>
                      </a:r>
                      <a:r>
                        <a:rPr lang="en-US" sz="2000" kern="100" dirty="0">
                          <a:effectLst/>
                        </a:rPr>
                        <a:t>=".</a:t>
                      </a:r>
                      <a:r>
                        <a:rPr lang="en-US" sz="2000" kern="100" dirty="0" err="1">
                          <a:effectLst/>
                        </a:rPr>
                        <a:t>MyService</a:t>
                      </a:r>
                      <a:r>
                        <a:rPr lang="en-US" sz="2000" kern="100" dirty="0">
                          <a:effectLst/>
                        </a:rPr>
                        <a:t>"/&gt;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84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6.1 </a:t>
            </a:r>
            <a:r>
              <a:rPr lang="zh-CN" altLang="en-US" b="1" dirty="0"/>
              <a:t>服务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5198249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6.1.1 Service</a:t>
            </a:r>
            <a:r>
              <a:rPr lang="zh-CN" altLang="en-US" sz="3200" b="1" dirty="0"/>
              <a:t>的原理和用</a:t>
            </a:r>
            <a:r>
              <a:rPr lang="zh-CN" altLang="en-US" sz="3200" b="1" dirty="0" smtClean="0"/>
              <a:t>途</a:t>
            </a:r>
            <a:endParaRPr lang="en-US" altLang="zh-CN" sz="3200" b="1" dirty="0" smtClean="0"/>
          </a:p>
          <a:p>
            <a:r>
              <a:rPr lang="zh-CN" altLang="zh-CN" sz="2800" dirty="0"/>
              <a:t>【例</a:t>
            </a:r>
            <a:r>
              <a:rPr lang="en-US" altLang="zh-CN" sz="2800" dirty="0" smtClean="0"/>
              <a:t>6-2</a:t>
            </a:r>
            <a:r>
              <a:rPr lang="zh-CN" altLang="zh-CN" sz="2800" dirty="0" smtClean="0"/>
              <a:t>】</a:t>
            </a:r>
            <a:r>
              <a:rPr lang="zh-CN" altLang="zh-CN" sz="2800" dirty="0"/>
              <a:t>以</a:t>
            </a:r>
            <a:r>
              <a:rPr lang="en-US" altLang="zh-CN" sz="2800" dirty="0" err="1"/>
              <a:t>bindService</a:t>
            </a:r>
            <a:r>
              <a:rPr lang="zh-CN" altLang="zh-CN" sz="2800" dirty="0"/>
              <a:t>方式启动</a:t>
            </a:r>
            <a:r>
              <a:rPr lang="en-US" altLang="zh-CN" sz="2800" dirty="0"/>
              <a:t>Service</a:t>
            </a:r>
            <a:r>
              <a:rPr lang="zh-CN" altLang="zh-CN" sz="2800" dirty="0"/>
              <a:t>时，</a:t>
            </a:r>
            <a:r>
              <a:rPr lang="en-US" altLang="zh-CN" sz="2800" dirty="0"/>
              <a:t>Service</a:t>
            </a:r>
            <a:r>
              <a:rPr lang="zh-CN" altLang="zh-CN" sz="2800" dirty="0"/>
              <a:t>生命周期演示</a:t>
            </a:r>
            <a:endParaRPr lang="en-US" altLang="zh-CN" sz="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987302" y="228601"/>
            <a:ext cx="4245909" cy="603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5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6.1 </a:t>
            </a:r>
            <a:r>
              <a:rPr lang="zh-CN" altLang="en-US" b="1" dirty="0"/>
              <a:t>服务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930743" cy="49965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200" b="1" dirty="0"/>
              <a:t>6.1.1 Service</a:t>
            </a:r>
            <a:r>
              <a:rPr lang="zh-CN" altLang="en-US" sz="3200" b="1" dirty="0"/>
              <a:t>的原理和用</a:t>
            </a:r>
            <a:r>
              <a:rPr lang="zh-CN" altLang="en-US" sz="3200" b="1" dirty="0" smtClean="0"/>
              <a:t>途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6-2】</a:t>
            </a:r>
            <a:r>
              <a:rPr lang="zh-CN" altLang="en-US" sz="2400" dirty="0"/>
              <a:t>以</a:t>
            </a:r>
            <a:r>
              <a:rPr lang="en-US" altLang="zh-CN" sz="2400" dirty="0" err="1"/>
              <a:t>bindService</a:t>
            </a:r>
            <a:r>
              <a:rPr lang="zh-CN" altLang="en-US" sz="2400" dirty="0"/>
              <a:t>方式启动</a:t>
            </a:r>
            <a:r>
              <a:rPr lang="en-US" altLang="zh-CN" sz="2400" dirty="0" smtClean="0"/>
              <a:t>Service</a:t>
            </a:r>
            <a:endParaRPr lang="en-US" altLang="zh-CN" sz="2400" b="1" dirty="0" smtClean="0"/>
          </a:p>
          <a:p>
            <a:r>
              <a:rPr lang="zh-CN" altLang="zh-CN" sz="2800" dirty="0"/>
              <a:t>创建</a:t>
            </a:r>
            <a:r>
              <a:rPr lang="en-US" altLang="zh-CN" sz="2800" dirty="0" err="1"/>
              <a:t>MyService</a:t>
            </a:r>
            <a:r>
              <a:rPr lang="zh-CN" altLang="zh-CN" sz="2800" dirty="0"/>
              <a:t>类，继承与</a:t>
            </a:r>
            <a:r>
              <a:rPr lang="en-US" altLang="zh-CN" sz="2800" dirty="0"/>
              <a:t>Service</a:t>
            </a:r>
            <a:r>
              <a:rPr lang="zh-CN" altLang="zh-CN" sz="2800" dirty="0"/>
              <a:t>类。该类的设计过程如下。</a:t>
            </a:r>
          </a:p>
          <a:p>
            <a:pPr lvl="1"/>
            <a:r>
              <a:rPr lang="zh-CN" altLang="zh-CN" b="1" dirty="0"/>
              <a:t>重载</a:t>
            </a:r>
            <a:r>
              <a:rPr lang="en-US" altLang="zh-CN" b="1" dirty="0" err="1"/>
              <a:t>onBind</a:t>
            </a:r>
            <a:r>
              <a:rPr lang="en-US" altLang="zh-CN" b="1" dirty="0"/>
              <a:t>()</a:t>
            </a:r>
            <a:r>
              <a:rPr lang="zh-CN" altLang="zh-CN" b="1" dirty="0"/>
              <a:t>方法：</a:t>
            </a:r>
            <a:r>
              <a:rPr lang="zh-CN" altLang="zh-CN" dirty="0"/>
              <a:t> 为了使</a:t>
            </a:r>
            <a:r>
              <a:rPr lang="en-US" altLang="zh-CN" dirty="0"/>
              <a:t>Service</a:t>
            </a:r>
            <a:r>
              <a:rPr lang="zh-CN" altLang="zh-CN" dirty="0"/>
              <a:t>支持绑定，必须在</a:t>
            </a:r>
            <a:r>
              <a:rPr lang="en-US" altLang="zh-CN" dirty="0" err="1"/>
              <a:t>MyService</a:t>
            </a:r>
            <a:r>
              <a:rPr lang="zh-CN" altLang="zh-CN" dirty="0"/>
              <a:t>类中重载</a:t>
            </a:r>
            <a:r>
              <a:rPr lang="en-US" altLang="zh-CN" dirty="0" err="1"/>
              <a:t>onBind</a:t>
            </a:r>
            <a:r>
              <a:rPr lang="en-US" altLang="zh-CN" dirty="0"/>
              <a:t>()</a:t>
            </a:r>
            <a:r>
              <a:rPr lang="zh-CN" altLang="zh-CN" dirty="0"/>
              <a:t>方法，并且在该方法中返回一个</a:t>
            </a:r>
            <a:r>
              <a:rPr lang="en-US" altLang="zh-CN" dirty="0" err="1"/>
              <a:t>MyService</a:t>
            </a:r>
            <a:r>
              <a:rPr lang="zh-CN" altLang="zh-CN" dirty="0"/>
              <a:t>的实例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3"/>
            <a:r>
              <a:rPr lang="zh-CN" altLang="zh-CN" sz="2200" dirty="0"/>
              <a:t>首先，声明一个继承</a:t>
            </a:r>
            <a:r>
              <a:rPr lang="en-US" altLang="zh-CN" sz="2200" dirty="0"/>
              <a:t>Binder</a:t>
            </a:r>
            <a:r>
              <a:rPr lang="zh-CN" altLang="zh-CN" sz="2200" dirty="0"/>
              <a:t>的内部类</a:t>
            </a:r>
            <a:r>
              <a:rPr lang="en-US" altLang="zh-CN" sz="2200" dirty="0" err="1"/>
              <a:t>MyBinder</a:t>
            </a:r>
            <a:r>
              <a:rPr lang="zh-CN" altLang="zh-CN" sz="2200" dirty="0"/>
              <a:t>，并需要在该类中自定义一个</a:t>
            </a:r>
            <a:r>
              <a:rPr lang="en-US" altLang="zh-CN" sz="2200" dirty="0" err="1"/>
              <a:t>getService</a:t>
            </a:r>
            <a:r>
              <a:rPr lang="en-US" altLang="zh-CN" sz="2200" dirty="0"/>
              <a:t>()</a:t>
            </a:r>
            <a:r>
              <a:rPr lang="zh-CN" altLang="zh-CN" sz="2200" dirty="0"/>
              <a:t>方法，该方法需要返回</a:t>
            </a:r>
            <a:r>
              <a:rPr lang="en-US" altLang="zh-CN" sz="2200" dirty="0" err="1"/>
              <a:t>MyService</a:t>
            </a:r>
            <a:r>
              <a:rPr lang="zh-CN" altLang="zh-CN" sz="2200" dirty="0"/>
              <a:t>类的实例</a:t>
            </a:r>
            <a:r>
              <a:rPr lang="zh-CN" altLang="zh-CN" sz="2200" dirty="0" smtClean="0"/>
              <a:t>。</a:t>
            </a:r>
            <a:endParaRPr lang="en-US" altLang="zh-CN" sz="2200" dirty="0" smtClean="0"/>
          </a:p>
          <a:p>
            <a:pPr lvl="3"/>
            <a:r>
              <a:rPr lang="zh-CN" altLang="zh-CN" sz="2200" dirty="0" smtClean="0"/>
              <a:t>然</a:t>
            </a:r>
            <a:r>
              <a:rPr lang="zh-CN" altLang="zh-CN" sz="2200" dirty="0"/>
              <a:t>后，为了能够返回</a:t>
            </a:r>
            <a:r>
              <a:rPr lang="en-US" altLang="zh-CN" sz="2200" dirty="0" err="1"/>
              <a:t>MyService</a:t>
            </a:r>
            <a:r>
              <a:rPr lang="zh-CN" altLang="zh-CN" sz="2200" dirty="0"/>
              <a:t>的实例，必须要重载</a:t>
            </a:r>
            <a:r>
              <a:rPr lang="en-US" altLang="zh-CN" sz="2200" dirty="0" err="1"/>
              <a:t>onBind</a:t>
            </a:r>
            <a:r>
              <a:rPr lang="en-US" altLang="zh-CN" sz="2200" dirty="0"/>
              <a:t>()</a:t>
            </a:r>
            <a:r>
              <a:rPr lang="zh-CN" altLang="zh-CN" sz="2200" dirty="0"/>
              <a:t>方法。</a:t>
            </a:r>
            <a:r>
              <a:rPr lang="en-US" altLang="zh-CN" sz="2200" dirty="0" err="1"/>
              <a:t>onBind</a:t>
            </a:r>
            <a:r>
              <a:rPr lang="en-US" altLang="zh-CN" sz="2200" dirty="0"/>
              <a:t>()</a:t>
            </a:r>
            <a:r>
              <a:rPr lang="zh-CN" altLang="zh-CN" sz="2200" dirty="0"/>
              <a:t>方法的返回值是</a:t>
            </a:r>
            <a:r>
              <a:rPr lang="en-US" altLang="zh-CN" sz="2200" dirty="0" err="1"/>
              <a:t>MyBinder</a:t>
            </a:r>
            <a:r>
              <a:rPr lang="zh-CN" altLang="zh-CN" sz="2200" dirty="0"/>
              <a:t>类的实例，通过该实例调用</a:t>
            </a:r>
            <a:r>
              <a:rPr lang="en-US" altLang="zh-CN" sz="2200" dirty="0" err="1"/>
              <a:t>MyBinder</a:t>
            </a:r>
            <a:r>
              <a:rPr lang="zh-CN" altLang="zh-CN" sz="2200" dirty="0"/>
              <a:t>类的</a:t>
            </a:r>
            <a:r>
              <a:rPr lang="en-US" altLang="zh-CN" sz="2200" dirty="0" err="1"/>
              <a:t>getService</a:t>
            </a:r>
            <a:r>
              <a:rPr lang="en-US" altLang="zh-CN" sz="2200" dirty="0"/>
              <a:t>()</a:t>
            </a:r>
            <a:r>
              <a:rPr lang="zh-CN" altLang="zh-CN" sz="2200" dirty="0"/>
              <a:t>方法，即可获得</a:t>
            </a:r>
            <a:r>
              <a:rPr lang="en-US" altLang="zh-CN" sz="2200" dirty="0" err="1"/>
              <a:t>MyService</a:t>
            </a:r>
            <a:r>
              <a:rPr lang="zh-CN" altLang="zh-CN" sz="2200" dirty="0"/>
              <a:t>类的实例，从而可以利用</a:t>
            </a:r>
            <a:r>
              <a:rPr lang="en-US" altLang="zh-CN" sz="2200" dirty="0" err="1"/>
              <a:t>MyService</a:t>
            </a:r>
            <a:r>
              <a:rPr lang="zh-CN" altLang="zh-CN" sz="2200" dirty="0"/>
              <a:t>类的实例调用该类提供的方法</a:t>
            </a:r>
            <a:r>
              <a:rPr lang="zh-CN" altLang="zh-CN" sz="2200" dirty="0" smtClean="0"/>
              <a:t>。</a:t>
            </a:r>
            <a:endParaRPr lang="en-US" altLang="zh-CN" sz="2200" dirty="0" smtClean="0"/>
          </a:p>
          <a:p>
            <a:r>
              <a:rPr lang="zh-CN" altLang="zh-CN" sz="2800" dirty="0"/>
              <a:t>虽然一个</a:t>
            </a:r>
            <a:r>
              <a:rPr lang="en-US" altLang="zh-CN" sz="2800" dirty="0"/>
              <a:t>Service</a:t>
            </a:r>
            <a:r>
              <a:rPr lang="zh-CN" altLang="zh-CN" sz="2800" dirty="0"/>
              <a:t>可以同时和多个客户端进行连接。但是，系统仅在第一次连接的时候调用</a:t>
            </a:r>
            <a:r>
              <a:rPr lang="en-US" altLang="zh-CN" sz="2800" dirty="0"/>
              <a:t>service</a:t>
            </a:r>
            <a:r>
              <a:rPr lang="zh-CN" altLang="zh-CN" sz="2800" dirty="0"/>
              <a:t>的</a:t>
            </a:r>
            <a:r>
              <a:rPr lang="en-US" altLang="zh-CN" sz="2800" dirty="0" err="1"/>
              <a:t>onBind</a:t>
            </a:r>
            <a:r>
              <a:rPr lang="en-US" altLang="zh-CN" sz="2800" dirty="0"/>
              <a:t>() </a:t>
            </a:r>
            <a:r>
              <a:rPr lang="zh-CN" altLang="zh-CN" sz="2800" dirty="0"/>
              <a:t>方法来获取</a:t>
            </a:r>
            <a:r>
              <a:rPr lang="en-US" altLang="zh-CN" sz="2800" dirty="0" err="1"/>
              <a:t>IBinder</a:t>
            </a:r>
            <a:r>
              <a:rPr lang="zh-CN" altLang="zh-CN" sz="2800" dirty="0"/>
              <a:t>对象</a:t>
            </a:r>
            <a:r>
              <a:rPr lang="zh-CN" altLang="zh-CN" sz="2800" dirty="0" smtClean="0"/>
              <a:t>。</a:t>
            </a:r>
            <a:endParaRPr lang="zh-CN" altLang="zh-CN" sz="2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84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6.1 </a:t>
            </a:r>
            <a:r>
              <a:rPr lang="zh-CN" altLang="en-US" b="1" dirty="0"/>
              <a:t>服务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930743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6.1.1 Service</a:t>
            </a:r>
            <a:r>
              <a:rPr lang="zh-CN" altLang="en-US" sz="3200" b="1" dirty="0"/>
              <a:t>的原理和用</a:t>
            </a:r>
            <a:r>
              <a:rPr lang="zh-CN" altLang="en-US" sz="3200" b="1" dirty="0" smtClean="0"/>
              <a:t>途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6-2】</a:t>
            </a:r>
            <a:r>
              <a:rPr lang="zh-CN" altLang="en-US" sz="2400" dirty="0"/>
              <a:t>以</a:t>
            </a:r>
            <a:r>
              <a:rPr lang="en-US" altLang="zh-CN" sz="2400" dirty="0" err="1"/>
              <a:t>bindService</a:t>
            </a:r>
            <a:r>
              <a:rPr lang="zh-CN" altLang="en-US" sz="2400" dirty="0"/>
              <a:t>方式启动</a:t>
            </a:r>
            <a:r>
              <a:rPr lang="en-US" altLang="zh-CN" sz="2400" dirty="0" smtClean="0"/>
              <a:t>Service</a:t>
            </a:r>
            <a:endParaRPr lang="en-US" altLang="zh-CN" sz="2400" b="1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00936"/>
              </p:ext>
            </p:extLst>
          </p:nvPr>
        </p:nvGraphicFramePr>
        <p:xfrm>
          <a:off x="485700" y="2028778"/>
          <a:ext cx="11293924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93924"/>
              </a:tblGrid>
              <a:tr h="0">
                <a:tc>
                  <a:txBody>
                    <a:bodyPr/>
                    <a:lstStyle/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FF00"/>
                          </a:solidFill>
                          <a:effectLst/>
                        </a:rPr>
                        <a:t>public class </a:t>
                      </a:r>
                      <a:r>
                        <a:rPr lang="en-US" sz="2000" kern="100" dirty="0" err="1">
                          <a:solidFill>
                            <a:srgbClr val="FFFF00"/>
                          </a:solidFill>
                          <a:effectLst/>
                        </a:rPr>
                        <a:t>MyBinder</a:t>
                      </a:r>
                      <a:r>
                        <a:rPr lang="en-US" sz="2000" kern="100" dirty="0">
                          <a:solidFill>
                            <a:srgbClr val="FFFF00"/>
                          </a:solidFill>
                          <a:effectLst/>
                        </a:rPr>
                        <a:t> extends Binder {</a:t>
                      </a:r>
                      <a:endParaRPr lang="zh-CN" sz="2000" kern="100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indent="535305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MyService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getService</a:t>
                      </a:r>
                      <a:r>
                        <a:rPr lang="en-US" sz="2000" kern="100" dirty="0">
                          <a:effectLst/>
                        </a:rPr>
                        <a:t>() {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    return </a:t>
                      </a:r>
                      <a:r>
                        <a:rPr lang="en-US" sz="2000" kern="100" dirty="0" err="1">
                          <a:effectLst/>
                        </a:rPr>
                        <a:t>MyService.this</a:t>
                      </a:r>
                      <a:r>
                        <a:rPr lang="en-US" sz="2000" kern="100" dirty="0">
                          <a:effectLst/>
                        </a:rPr>
                        <a:t>;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}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}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public </a:t>
                      </a:r>
                      <a:r>
                        <a:rPr lang="en-US" sz="2000" kern="100" dirty="0" err="1">
                          <a:effectLst/>
                        </a:rPr>
                        <a:t>IBinder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onBind</a:t>
                      </a:r>
                      <a:r>
                        <a:rPr lang="en-US" sz="2000" kern="100" dirty="0">
                          <a:effectLst/>
                        </a:rPr>
                        <a:t>(Intent arg0) {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// TODO Auto-generated method stub		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cnt</a:t>
                      </a:r>
                      <a:r>
                        <a:rPr lang="en-US" sz="2000" kern="100" dirty="0">
                          <a:effectLst/>
                        </a:rPr>
                        <a:t>++;		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MainActivity.text</a:t>
                      </a:r>
                      <a:r>
                        <a:rPr lang="en-US" sz="2000" kern="100" dirty="0">
                          <a:effectLst/>
                        </a:rPr>
                        <a:t>=</a:t>
                      </a:r>
                      <a:r>
                        <a:rPr lang="en-US" sz="2000" kern="100" dirty="0" err="1">
                          <a:effectLst/>
                        </a:rPr>
                        <a:t>MainActivity.text+"Service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onBind</a:t>
                      </a:r>
                      <a:r>
                        <a:rPr lang="en-US" sz="2000" kern="100" dirty="0">
                          <a:effectLst/>
                        </a:rPr>
                        <a:t>:"+"</a:t>
                      </a:r>
                      <a:r>
                        <a:rPr lang="en-US" sz="2000" kern="100" dirty="0" err="1">
                          <a:effectLst/>
                        </a:rPr>
                        <a:t>cnt</a:t>
                      </a:r>
                      <a:r>
                        <a:rPr lang="en-US" sz="2000" kern="100" dirty="0">
                          <a:effectLst/>
                        </a:rPr>
                        <a:t>="+</a:t>
                      </a:r>
                      <a:r>
                        <a:rPr lang="en-US" sz="2000" kern="100" dirty="0" err="1">
                          <a:effectLst/>
                        </a:rPr>
                        <a:t>cnt</a:t>
                      </a:r>
                      <a:r>
                        <a:rPr lang="en-US" sz="2000" kern="100" dirty="0">
                          <a:effectLst/>
                        </a:rPr>
                        <a:t>+"\n";		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MainActivity.textView.setText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MainActivity.text</a:t>
                      </a:r>
                      <a:r>
                        <a:rPr lang="en-US" sz="2000" kern="100" dirty="0">
                          <a:effectLst/>
                        </a:rPr>
                        <a:t>);		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535305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iBinder</a:t>
                      </a:r>
                      <a:r>
                        <a:rPr lang="en-US" sz="2000" kern="100" dirty="0">
                          <a:effectLst/>
                        </a:rPr>
                        <a:t> = new </a:t>
                      </a:r>
                      <a:r>
                        <a:rPr lang="en-US" sz="2000" kern="100" dirty="0" err="1">
                          <a:effectLst/>
                        </a:rPr>
                        <a:t>MyBinder</a:t>
                      </a:r>
                      <a:r>
                        <a:rPr lang="en-US" sz="2000" kern="100" dirty="0">
                          <a:effectLst/>
                        </a:rPr>
                        <a:t>();		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535305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return </a:t>
                      </a:r>
                      <a:r>
                        <a:rPr lang="en-US" sz="2000" kern="100" dirty="0" err="1">
                          <a:effectLst/>
                        </a:rPr>
                        <a:t>iBinder</a:t>
                      </a:r>
                      <a:r>
                        <a:rPr lang="en-US" sz="2000" kern="100" dirty="0">
                          <a:effectLst/>
                        </a:rPr>
                        <a:t>;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}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11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6.1 </a:t>
            </a:r>
            <a:r>
              <a:rPr lang="zh-CN" altLang="en-US" b="1" dirty="0"/>
              <a:t>服务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930743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6.1.1 Service</a:t>
            </a:r>
            <a:r>
              <a:rPr lang="zh-CN" altLang="en-US" sz="3200" b="1" dirty="0"/>
              <a:t>的原理和用</a:t>
            </a:r>
            <a:r>
              <a:rPr lang="zh-CN" altLang="en-US" sz="3200" b="1" dirty="0" smtClean="0"/>
              <a:t>途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6-2】</a:t>
            </a:r>
            <a:r>
              <a:rPr lang="zh-CN" altLang="en-US" sz="2400" dirty="0"/>
              <a:t>以</a:t>
            </a:r>
            <a:r>
              <a:rPr lang="en-US" altLang="zh-CN" sz="2400" dirty="0" err="1"/>
              <a:t>bindService</a:t>
            </a:r>
            <a:r>
              <a:rPr lang="zh-CN" altLang="en-US" sz="2400" dirty="0"/>
              <a:t>方式启动</a:t>
            </a:r>
            <a:r>
              <a:rPr lang="en-US" altLang="zh-CN" sz="2400" dirty="0" smtClean="0"/>
              <a:t>Service</a:t>
            </a:r>
            <a:endParaRPr lang="en-US" altLang="zh-CN" sz="2400" b="1" dirty="0" smtClean="0"/>
          </a:p>
          <a:p>
            <a:r>
              <a:rPr lang="zh-CN" altLang="zh-CN" sz="2800" b="1" dirty="0"/>
              <a:t>创建</a:t>
            </a:r>
            <a:r>
              <a:rPr lang="en-US" altLang="zh-CN" sz="2800" b="1" dirty="0" err="1"/>
              <a:t>ServiceConnection</a:t>
            </a:r>
            <a:r>
              <a:rPr lang="zh-CN" altLang="zh-CN" sz="2800" b="1" dirty="0"/>
              <a:t>实例</a:t>
            </a:r>
            <a:r>
              <a:rPr lang="zh-CN" altLang="zh-CN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zh-CN" altLang="zh-CN" dirty="0" smtClean="0"/>
              <a:t>当</a:t>
            </a:r>
            <a:r>
              <a:rPr lang="zh-CN" altLang="zh-CN" dirty="0"/>
              <a:t>某个应用组件调用</a:t>
            </a:r>
            <a:r>
              <a:rPr lang="en-US" altLang="zh-CN" dirty="0" err="1"/>
              <a:t>bindService</a:t>
            </a:r>
            <a:r>
              <a:rPr lang="en-US" altLang="zh-CN" dirty="0"/>
              <a:t>()</a:t>
            </a:r>
            <a:r>
              <a:rPr lang="zh-CN" altLang="zh-CN" dirty="0"/>
              <a:t>绑定一个</a:t>
            </a:r>
            <a:r>
              <a:rPr lang="en-US" altLang="zh-CN" dirty="0"/>
              <a:t>Service</a:t>
            </a:r>
            <a:r>
              <a:rPr lang="zh-CN" altLang="zh-CN" dirty="0"/>
              <a:t>时，</a:t>
            </a:r>
            <a:r>
              <a:rPr lang="en-US" altLang="zh-CN" dirty="0"/>
              <a:t>Android</a:t>
            </a:r>
            <a:r>
              <a:rPr lang="zh-CN" altLang="zh-CN" dirty="0"/>
              <a:t>系统会调用</a:t>
            </a:r>
            <a:r>
              <a:rPr lang="en-US" altLang="zh-CN" dirty="0"/>
              <a:t>Service</a:t>
            </a:r>
            <a:r>
              <a:rPr lang="zh-CN" altLang="zh-CN" dirty="0"/>
              <a:t>的</a:t>
            </a:r>
            <a:r>
              <a:rPr lang="en-US" altLang="zh-CN" dirty="0" err="1"/>
              <a:t>onBind</a:t>
            </a:r>
            <a:r>
              <a:rPr lang="en-US" altLang="zh-CN" dirty="0"/>
              <a:t>()</a:t>
            </a:r>
            <a:r>
              <a:rPr lang="zh-CN" altLang="zh-CN" dirty="0"/>
              <a:t>方法，它返回一个用来与</a:t>
            </a:r>
            <a:r>
              <a:rPr lang="en-US" altLang="zh-CN" dirty="0"/>
              <a:t>Service</a:t>
            </a:r>
            <a:r>
              <a:rPr lang="zh-CN" altLang="zh-CN" dirty="0"/>
              <a:t>交互的</a:t>
            </a:r>
            <a:r>
              <a:rPr lang="en-US" altLang="zh-CN" dirty="0" err="1"/>
              <a:t>IBinder</a:t>
            </a:r>
            <a:r>
              <a:rPr lang="zh-CN" altLang="zh-CN" dirty="0"/>
              <a:t>实例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只</a:t>
            </a:r>
            <a:r>
              <a:rPr lang="zh-CN" altLang="zh-CN" dirty="0"/>
              <a:t>是绑定方式是异步的，</a:t>
            </a:r>
            <a:r>
              <a:rPr lang="en-US" altLang="zh-CN" dirty="0" err="1"/>
              <a:t>bindService</a:t>
            </a:r>
            <a:r>
              <a:rPr lang="en-US" altLang="zh-CN" dirty="0"/>
              <a:t>()</a:t>
            </a:r>
            <a:r>
              <a:rPr lang="zh-CN" altLang="zh-CN" dirty="0"/>
              <a:t>方法被调用后会立即返回，它不会返回</a:t>
            </a:r>
            <a:r>
              <a:rPr lang="en-US" altLang="zh-CN" dirty="0" err="1"/>
              <a:t>IBinder</a:t>
            </a:r>
            <a:r>
              <a:rPr lang="zh-CN" altLang="zh-CN" dirty="0"/>
              <a:t>实例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为</a:t>
            </a:r>
            <a:r>
              <a:rPr lang="zh-CN" altLang="zh-CN" dirty="0"/>
              <a:t>了接收</a:t>
            </a:r>
            <a:r>
              <a:rPr lang="en-US" altLang="zh-CN" dirty="0" err="1"/>
              <a:t>IBinder</a:t>
            </a:r>
            <a:r>
              <a:rPr lang="zh-CN" altLang="zh-CN" dirty="0"/>
              <a:t>实例，该应用组件必须创建一个</a:t>
            </a:r>
            <a:r>
              <a:rPr lang="en-US" altLang="zh-CN" dirty="0" err="1"/>
              <a:t>ServiceConnection</a:t>
            </a:r>
            <a:r>
              <a:rPr lang="zh-CN" altLang="zh-CN" dirty="0"/>
              <a:t>的实例并传给</a:t>
            </a:r>
            <a:r>
              <a:rPr lang="en-US" altLang="zh-CN" dirty="0" err="1"/>
              <a:t>bindService</a:t>
            </a:r>
            <a:r>
              <a:rPr lang="en-US" altLang="zh-CN" dirty="0"/>
              <a:t>()</a:t>
            </a:r>
            <a:r>
              <a:rPr lang="zh-CN" altLang="zh-CN" dirty="0"/>
              <a:t>。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04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6.1 </a:t>
            </a:r>
            <a:r>
              <a:rPr lang="zh-CN" altLang="en-US" b="1" dirty="0"/>
              <a:t>服务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930743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6.1.1 Service</a:t>
            </a:r>
            <a:r>
              <a:rPr lang="zh-CN" altLang="en-US" sz="3200" b="1" dirty="0"/>
              <a:t>的原理和用</a:t>
            </a:r>
            <a:r>
              <a:rPr lang="zh-CN" altLang="en-US" sz="3200" b="1" dirty="0" smtClean="0"/>
              <a:t>途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6-2】</a:t>
            </a:r>
            <a:r>
              <a:rPr lang="zh-CN" altLang="en-US" sz="2400" dirty="0"/>
              <a:t>以</a:t>
            </a:r>
            <a:r>
              <a:rPr lang="en-US" altLang="zh-CN" sz="2400" dirty="0" err="1"/>
              <a:t>bindService</a:t>
            </a:r>
            <a:r>
              <a:rPr lang="zh-CN" altLang="en-US" sz="2400" dirty="0"/>
              <a:t>方式启动</a:t>
            </a:r>
            <a:r>
              <a:rPr lang="en-US" altLang="zh-CN" sz="2400" dirty="0" smtClean="0"/>
              <a:t>Service</a:t>
            </a:r>
            <a:endParaRPr lang="en-US" altLang="zh-CN" sz="2400" b="1" dirty="0" smtClean="0"/>
          </a:p>
          <a:p>
            <a:r>
              <a:rPr lang="zh-CN" altLang="zh-CN" sz="2800" dirty="0"/>
              <a:t>实现</a:t>
            </a:r>
            <a:r>
              <a:rPr lang="en-US" altLang="zh-CN" sz="2800" dirty="0" err="1"/>
              <a:t>ServiceConnection</a:t>
            </a:r>
            <a:r>
              <a:rPr lang="zh-CN" altLang="zh-CN" sz="2800" dirty="0"/>
              <a:t>时，必须实现两个回调方</a:t>
            </a:r>
            <a:r>
              <a:rPr lang="zh-CN" altLang="zh-CN" sz="2800" dirty="0" smtClean="0"/>
              <a:t>法</a:t>
            </a:r>
            <a:endParaRPr lang="en-US" altLang="zh-CN" sz="2800" dirty="0" smtClean="0"/>
          </a:p>
          <a:p>
            <a:pPr lvl="2"/>
            <a:r>
              <a:rPr lang="en-US" altLang="zh-CN" sz="2300" dirty="0" err="1" smtClean="0"/>
              <a:t>onServiceConnected</a:t>
            </a:r>
            <a:r>
              <a:rPr lang="en-US" altLang="zh-CN" sz="2300" dirty="0" smtClean="0"/>
              <a:t>()</a:t>
            </a:r>
            <a:r>
              <a:rPr lang="zh-CN" altLang="en-US" sz="2300" dirty="0" smtClean="0"/>
              <a:t>：</a:t>
            </a:r>
            <a:r>
              <a:rPr lang="zh-CN" altLang="zh-CN" sz="2300" dirty="0" smtClean="0"/>
              <a:t>用</a:t>
            </a:r>
            <a:r>
              <a:rPr lang="zh-CN" altLang="zh-CN" sz="2300" dirty="0"/>
              <a:t>于传递要返回的</a:t>
            </a:r>
            <a:r>
              <a:rPr lang="en-US" altLang="zh-CN" sz="2300" dirty="0" err="1"/>
              <a:t>IBinder</a:t>
            </a:r>
            <a:r>
              <a:rPr lang="zh-CN" altLang="zh-CN" sz="2300" dirty="0"/>
              <a:t>实</a:t>
            </a:r>
            <a:r>
              <a:rPr lang="zh-CN" altLang="zh-CN" sz="2300" dirty="0" smtClean="0"/>
              <a:t>例</a:t>
            </a:r>
            <a:endParaRPr lang="en-US" altLang="zh-CN" sz="2300" dirty="0" smtClean="0"/>
          </a:p>
          <a:p>
            <a:pPr lvl="2"/>
            <a:r>
              <a:rPr lang="en-US" altLang="zh-CN" sz="2300" dirty="0" err="1" smtClean="0"/>
              <a:t>onServiceDisconnected</a:t>
            </a:r>
            <a:r>
              <a:rPr lang="en-US" altLang="zh-CN" sz="2300" dirty="0" smtClean="0"/>
              <a:t>()</a:t>
            </a:r>
            <a:r>
              <a:rPr lang="zh-CN" altLang="en-US" sz="2300" dirty="0" smtClean="0"/>
              <a:t>：</a:t>
            </a:r>
            <a:r>
              <a:rPr lang="zh-CN" altLang="zh-CN" sz="2300" dirty="0" smtClean="0"/>
              <a:t>用于绑</a:t>
            </a:r>
            <a:r>
              <a:rPr lang="zh-CN" altLang="zh-CN" sz="2300" dirty="0"/>
              <a:t>定意外断开时的处</a:t>
            </a:r>
            <a:r>
              <a:rPr lang="zh-CN" altLang="zh-CN" sz="2300" dirty="0" smtClean="0"/>
              <a:t>理</a:t>
            </a:r>
            <a:endParaRPr lang="en-US" altLang="zh-CN" sz="2300" dirty="0" smtClean="0"/>
          </a:p>
          <a:p>
            <a:r>
              <a:rPr lang="en-US" altLang="zh-CN" sz="2800" dirty="0" err="1"/>
              <a:t>ServiceConnection</a:t>
            </a:r>
            <a:r>
              <a:rPr lang="zh-CN" altLang="zh-CN" sz="2800" dirty="0"/>
              <a:t>的关键代码如</a:t>
            </a:r>
            <a:r>
              <a:rPr lang="zh-CN" altLang="zh-CN" sz="2800" dirty="0" smtClean="0"/>
              <a:t>下</a:t>
            </a:r>
            <a:r>
              <a:rPr lang="zh-CN" altLang="en-US" sz="2800" dirty="0" smtClean="0"/>
              <a:t>页</a:t>
            </a:r>
            <a:r>
              <a:rPr lang="zh-CN" altLang="zh-CN" sz="2800" dirty="0" smtClean="0"/>
              <a:t>。</a:t>
            </a:r>
            <a:endParaRPr lang="zh-CN" altLang="zh-CN" sz="2800" dirty="0"/>
          </a:p>
          <a:p>
            <a:endParaRPr lang="zh-CN" altLang="zh-CN" sz="2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86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6.1 </a:t>
            </a:r>
            <a:r>
              <a:rPr lang="zh-CN" altLang="en-US" b="1" dirty="0"/>
              <a:t>服务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930743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6.1.1 Service</a:t>
            </a:r>
            <a:r>
              <a:rPr lang="zh-CN" altLang="en-US" sz="3200" b="1" dirty="0"/>
              <a:t>的原理和用</a:t>
            </a:r>
            <a:r>
              <a:rPr lang="zh-CN" altLang="en-US" sz="3200" b="1" dirty="0" smtClean="0"/>
              <a:t>途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6-2】</a:t>
            </a:r>
            <a:r>
              <a:rPr lang="zh-CN" altLang="en-US" sz="2400" dirty="0"/>
              <a:t>以</a:t>
            </a:r>
            <a:r>
              <a:rPr lang="en-US" altLang="zh-CN" sz="2400" dirty="0" err="1"/>
              <a:t>bindService</a:t>
            </a:r>
            <a:r>
              <a:rPr lang="zh-CN" altLang="en-US" sz="2400" dirty="0"/>
              <a:t>方式启动</a:t>
            </a:r>
            <a:r>
              <a:rPr lang="en-US" altLang="zh-CN" sz="2400" dirty="0" smtClean="0"/>
              <a:t>Service</a:t>
            </a:r>
            <a:endParaRPr lang="en-US" altLang="zh-CN" sz="2400" b="1" dirty="0" smtClean="0"/>
          </a:p>
          <a:p>
            <a:r>
              <a:rPr lang="en-US" altLang="zh-CN" sz="2800" dirty="0" err="1" smtClean="0"/>
              <a:t>ServiceConnection</a:t>
            </a:r>
            <a:r>
              <a:rPr lang="zh-CN" altLang="zh-CN" sz="2800" dirty="0"/>
              <a:t>的关键代</a:t>
            </a:r>
            <a:r>
              <a:rPr lang="zh-CN" altLang="zh-CN" sz="2800" dirty="0" smtClean="0"/>
              <a:t>码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endParaRPr lang="zh-CN" altLang="zh-CN" sz="2800" dirty="0"/>
          </a:p>
          <a:p>
            <a:endParaRPr lang="zh-CN" altLang="zh-CN" sz="2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609223"/>
              </p:ext>
            </p:extLst>
          </p:nvPr>
        </p:nvGraphicFramePr>
        <p:xfrm>
          <a:off x="643981" y="2661943"/>
          <a:ext cx="11221448" cy="3352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21448"/>
              </a:tblGrid>
              <a:tr h="0">
                <a:tc>
                  <a:txBody>
                    <a:bodyPr/>
                    <a:lstStyle/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private </a:t>
                      </a:r>
                      <a:r>
                        <a:rPr lang="en-US" sz="2000" kern="100" dirty="0" err="1">
                          <a:effectLst/>
                        </a:rPr>
                        <a:t>ServiceConnection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mServiceConnection</a:t>
                      </a:r>
                      <a:r>
                        <a:rPr lang="en-US" sz="2000" kern="100" dirty="0">
                          <a:effectLst/>
                        </a:rPr>
                        <a:t> = new </a:t>
                      </a:r>
                      <a:r>
                        <a:rPr lang="en-US" sz="2000" kern="100" dirty="0" err="1">
                          <a:effectLst/>
                        </a:rPr>
                        <a:t>ServiceConnection</a:t>
                      </a:r>
                      <a:r>
                        <a:rPr lang="en-US" sz="2000" kern="100" dirty="0">
                          <a:effectLst/>
                        </a:rPr>
                        <a:t>() {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535305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public void </a:t>
                      </a:r>
                      <a:r>
                        <a:rPr lang="en-US" sz="2000" kern="100" dirty="0" err="1">
                          <a:effectLst/>
                        </a:rPr>
                        <a:t>onServiceConnected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ComponentName</a:t>
                      </a:r>
                      <a:r>
                        <a:rPr lang="en-US" sz="2000" kern="100" dirty="0">
                          <a:effectLst/>
                        </a:rPr>
                        <a:t> name, </a:t>
                      </a:r>
                      <a:r>
                        <a:rPr lang="en-US" sz="2000" kern="100" dirty="0" err="1">
                          <a:effectLst/>
                        </a:rPr>
                        <a:t>IBinder</a:t>
                      </a:r>
                      <a:r>
                        <a:rPr lang="en-US" sz="2000" kern="100" dirty="0">
                          <a:effectLst/>
                        </a:rPr>
                        <a:t> service) {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    // TODO Auto-generated method stub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	</a:t>
                      </a:r>
                      <a:r>
                        <a:rPr lang="en-US" sz="2000" kern="100" dirty="0" err="1">
                          <a:effectLst/>
                        </a:rPr>
                        <a:t>myService</a:t>
                      </a:r>
                      <a:r>
                        <a:rPr lang="en-US" sz="2000" kern="100" dirty="0">
                          <a:effectLst/>
                        </a:rPr>
                        <a:t> = ((</a:t>
                      </a:r>
                      <a:r>
                        <a:rPr lang="en-US" sz="2000" kern="100" dirty="0" err="1">
                          <a:effectLst/>
                        </a:rPr>
                        <a:t>MyService.MyBinder</a:t>
                      </a:r>
                      <a:r>
                        <a:rPr lang="en-US" sz="2000" kern="100" dirty="0">
                          <a:effectLst/>
                        </a:rPr>
                        <a:t>) service).</a:t>
                      </a:r>
                      <a:r>
                        <a:rPr lang="en-US" sz="2000" kern="100" dirty="0" err="1">
                          <a:effectLst/>
                        </a:rPr>
                        <a:t>getService</a:t>
                      </a:r>
                      <a:r>
                        <a:rPr lang="en-US" sz="2000" kern="100" dirty="0">
                          <a:effectLst/>
                        </a:rPr>
                        <a:t>();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}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public void </a:t>
                      </a:r>
                      <a:r>
                        <a:rPr lang="en-US" sz="2000" kern="100" dirty="0" err="1">
                          <a:effectLst/>
                        </a:rPr>
                        <a:t>onServiceDisconnected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ComponentName</a:t>
                      </a:r>
                      <a:r>
                        <a:rPr lang="en-US" sz="2000" kern="100" dirty="0">
                          <a:effectLst/>
                        </a:rPr>
                        <a:t> name) {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	// TODO Auto-generated method stub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	</a:t>
                      </a:r>
                      <a:r>
                        <a:rPr lang="en-US" sz="2000" kern="100" dirty="0" err="1">
                          <a:effectLst/>
                        </a:rPr>
                        <a:t>myService</a:t>
                      </a:r>
                      <a:r>
                        <a:rPr lang="en-US" sz="2000" kern="100" dirty="0">
                          <a:effectLst/>
                        </a:rPr>
                        <a:t>=null;//</a:t>
                      </a:r>
                      <a:r>
                        <a:rPr lang="en-US" sz="2000" kern="100" dirty="0" err="1">
                          <a:effectLst/>
                        </a:rPr>
                        <a:t>MyService</a:t>
                      </a:r>
                      <a:r>
                        <a:rPr lang="zh-CN" sz="2000" kern="100" dirty="0">
                          <a:effectLst/>
                        </a:rPr>
                        <a:t>的实例不可再用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}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};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90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6.1 </a:t>
            </a:r>
            <a:r>
              <a:rPr lang="zh-CN" altLang="en-US" b="1" dirty="0"/>
              <a:t>服务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930743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6.1.1 Service</a:t>
            </a:r>
            <a:r>
              <a:rPr lang="zh-CN" altLang="en-US" sz="3200" b="1" dirty="0"/>
              <a:t>的原理和用</a:t>
            </a:r>
            <a:r>
              <a:rPr lang="zh-CN" altLang="en-US" sz="3200" b="1" dirty="0" smtClean="0"/>
              <a:t>途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6-2】</a:t>
            </a:r>
            <a:r>
              <a:rPr lang="zh-CN" altLang="en-US" sz="2400" dirty="0"/>
              <a:t>以</a:t>
            </a:r>
            <a:r>
              <a:rPr lang="en-US" altLang="zh-CN" sz="2400" dirty="0" err="1"/>
              <a:t>bindService</a:t>
            </a:r>
            <a:r>
              <a:rPr lang="zh-CN" altLang="en-US" sz="2400" dirty="0"/>
              <a:t>方式启动</a:t>
            </a:r>
            <a:r>
              <a:rPr lang="en-US" altLang="zh-CN" sz="2400" dirty="0" smtClean="0"/>
              <a:t>Service</a:t>
            </a:r>
            <a:endParaRPr lang="en-US" altLang="zh-CN" sz="2400" b="1" dirty="0" smtClean="0"/>
          </a:p>
          <a:p>
            <a:r>
              <a:rPr lang="zh-CN" altLang="zh-CN" sz="2800" b="1" dirty="0"/>
              <a:t>绑定</a:t>
            </a:r>
            <a:r>
              <a:rPr lang="en-US" altLang="zh-CN" sz="2800" b="1" dirty="0"/>
              <a:t>Service</a:t>
            </a:r>
            <a:r>
              <a:rPr lang="zh-CN" altLang="zh-CN" sz="2800" b="1" dirty="0"/>
              <a:t>”</a:t>
            </a:r>
            <a:r>
              <a:rPr lang="en-US" altLang="zh-CN" sz="2800" b="1" dirty="0"/>
              <a:t>Button</a:t>
            </a:r>
            <a:r>
              <a:rPr lang="zh-CN" altLang="zh-CN" sz="2800" b="1" dirty="0"/>
              <a:t>的代码实现</a:t>
            </a:r>
            <a:r>
              <a:rPr lang="zh-CN" altLang="zh-CN" sz="2800" dirty="0"/>
              <a:t>：</a:t>
            </a:r>
          </a:p>
          <a:p>
            <a:endParaRPr lang="zh-CN" altLang="zh-CN" sz="2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701843"/>
              </p:ext>
            </p:extLst>
          </p:nvPr>
        </p:nvGraphicFramePr>
        <p:xfrm>
          <a:off x="740228" y="2590800"/>
          <a:ext cx="10929257" cy="11974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29257"/>
              </a:tblGrid>
              <a:tr h="1197429">
                <a:tc>
                  <a:txBody>
                    <a:bodyPr/>
                    <a:lstStyle/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Intent </a:t>
                      </a:r>
                      <a:r>
                        <a:rPr lang="en-US" sz="2000" kern="100" dirty="0" err="1">
                          <a:effectLst/>
                        </a:rPr>
                        <a:t>serviceIntent</a:t>
                      </a:r>
                      <a:r>
                        <a:rPr lang="en-US" sz="2000" kern="100" dirty="0">
                          <a:effectLst/>
                        </a:rPr>
                        <a:t>=new Intent(</a:t>
                      </a:r>
                      <a:r>
                        <a:rPr lang="en-US" sz="2000" kern="100" dirty="0" err="1">
                          <a:effectLst/>
                        </a:rPr>
                        <a:t>MainActivity.this,MyService.class</a:t>
                      </a:r>
                      <a:r>
                        <a:rPr lang="en-US" sz="2000" kern="100" dirty="0">
                          <a:effectLst/>
                        </a:rPr>
                        <a:t>);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bindService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serviceIntent</a:t>
                      </a:r>
                      <a:r>
                        <a:rPr lang="en-US" sz="2000" kern="100" dirty="0">
                          <a:effectLst/>
                        </a:rPr>
                        <a:t>, </a:t>
                      </a:r>
                      <a:r>
                        <a:rPr lang="en-US" sz="2000" kern="100" dirty="0" err="1">
                          <a:effectLst/>
                        </a:rPr>
                        <a:t>mServiceConnection</a:t>
                      </a:r>
                      <a:r>
                        <a:rPr lang="en-US" sz="2000" kern="100" dirty="0">
                          <a:effectLst/>
                        </a:rPr>
                        <a:t>, </a:t>
                      </a:r>
                      <a:r>
                        <a:rPr lang="en-US" sz="2000" kern="100" dirty="0" err="1">
                          <a:effectLst/>
                        </a:rPr>
                        <a:t>Context.BIND_AUTO_CREATE</a:t>
                      </a:r>
                      <a:r>
                        <a:rPr lang="en-US" sz="2000" kern="100" dirty="0">
                          <a:effectLst/>
                        </a:rPr>
                        <a:t>);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isBind</a:t>
                      </a:r>
                      <a:r>
                        <a:rPr lang="en-US" sz="2000" kern="100" dirty="0">
                          <a:effectLst/>
                        </a:rPr>
                        <a:t>=true;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0" y="3893795"/>
            <a:ext cx="121919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bindService</a:t>
            </a:r>
            <a:r>
              <a:rPr lang="en-US" altLang="zh-CN" sz="2400" b="1" dirty="0"/>
              <a:t>()</a:t>
            </a:r>
            <a:r>
              <a:rPr lang="zh-CN" altLang="zh-CN" sz="2400" b="1" dirty="0"/>
              <a:t>方法拥有三个参</a:t>
            </a:r>
            <a:r>
              <a:rPr lang="zh-CN" altLang="zh-CN" sz="2400" b="1" dirty="0" smtClean="0"/>
              <a:t>数</a:t>
            </a:r>
            <a:r>
              <a:rPr lang="zh-CN" altLang="en-US" sz="2400" b="1" dirty="0" smtClean="0"/>
              <a:t>：</a:t>
            </a:r>
            <a:endParaRPr lang="zh-CN" altLang="zh-CN" sz="2400" b="1" dirty="0"/>
          </a:p>
          <a:p>
            <a:pPr marL="800100" lvl="1" indent="-342900">
              <a:buFont typeface="Wingdings" pitchFamily="2" charset="2"/>
              <a:buChar char="l"/>
            </a:pPr>
            <a:r>
              <a:rPr lang="zh-CN" altLang="zh-CN" sz="2400" dirty="0"/>
              <a:t>第一个参</a:t>
            </a:r>
            <a:r>
              <a:rPr lang="zh-CN" altLang="zh-CN" sz="2400" dirty="0" smtClean="0"/>
              <a:t>数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明</a:t>
            </a:r>
            <a:r>
              <a:rPr lang="zh-CN" altLang="zh-CN" sz="2400" dirty="0"/>
              <a:t>确指定了要绑定的</a:t>
            </a:r>
            <a:r>
              <a:rPr lang="en-US" altLang="zh-CN" sz="2400" dirty="0"/>
              <a:t>Service</a:t>
            </a:r>
            <a:r>
              <a:rPr lang="zh-CN" altLang="zh-CN" sz="2400" dirty="0"/>
              <a:t>的</a:t>
            </a:r>
            <a:r>
              <a:rPr lang="en-US" altLang="zh-CN" sz="2400" dirty="0" smtClean="0"/>
              <a:t>Intent</a:t>
            </a:r>
          </a:p>
          <a:p>
            <a:pPr marL="800100" lvl="1" indent="-342900">
              <a:buFont typeface="Wingdings" pitchFamily="2" charset="2"/>
              <a:buChar char="l"/>
            </a:pPr>
            <a:r>
              <a:rPr lang="zh-CN" altLang="zh-CN" sz="2400" dirty="0" smtClean="0"/>
              <a:t>第</a:t>
            </a:r>
            <a:r>
              <a:rPr lang="zh-CN" altLang="zh-CN" sz="2400" dirty="0"/>
              <a:t>二个参</a:t>
            </a:r>
            <a:r>
              <a:rPr lang="zh-CN" altLang="zh-CN" sz="2400" dirty="0" smtClean="0"/>
              <a:t>数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前</a:t>
            </a:r>
            <a:r>
              <a:rPr lang="zh-CN" altLang="zh-CN" sz="2400" dirty="0"/>
              <a:t>面过程中介绍的</a:t>
            </a:r>
            <a:r>
              <a:rPr lang="en-US" altLang="zh-CN" sz="2400" dirty="0" err="1"/>
              <a:t>ServiceConnection</a:t>
            </a:r>
            <a:r>
              <a:rPr lang="zh-CN" altLang="zh-CN" sz="2400" dirty="0"/>
              <a:t>对象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800100" lvl="1" indent="-342900">
              <a:buFont typeface="Wingdings" pitchFamily="2" charset="2"/>
              <a:buChar char="l"/>
            </a:pPr>
            <a:r>
              <a:rPr lang="zh-CN" altLang="zh-CN" sz="2400" dirty="0" smtClean="0"/>
              <a:t>第</a:t>
            </a:r>
            <a:r>
              <a:rPr lang="zh-CN" altLang="zh-CN" sz="2400" dirty="0"/>
              <a:t>三个参</a:t>
            </a:r>
            <a:r>
              <a:rPr lang="zh-CN" altLang="zh-CN" sz="2400" dirty="0" smtClean="0"/>
              <a:t>数</a:t>
            </a:r>
            <a:r>
              <a:rPr lang="en-US" altLang="zh-CN" sz="2400" dirty="0" smtClean="0"/>
              <a:t>:</a:t>
            </a:r>
            <a:r>
              <a:rPr lang="zh-CN" altLang="zh-CN" sz="2400" dirty="0" smtClean="0"/>
              <a:t>一</a:t>
            </a:r>
            <a:r>
              <a:rPr lang="zh-CN" altLang="zh-CN" sz="2400" dirty="0"/>
              <a:t>个标志，表明绑定中的操作</a:t>
            </a:r>
            <a:r>
              <a:rPr lang="zh-CN" altLang="zh-CN" sz="2400" dirty="0" smtClean="0"/>
              <a:t>。标</a:t>
            </a:r>
            <a:r>
              <a:rPr lang="zh-CN" altLang="zh-CN" sz="2400" dirty="0"/>
              <a:t>志一般应是</a:t>
            </a:r>
            <a:r>
              <a:rPr lang="en-US" altLang="zh-CN" sz="2400" dirty="0"/>
              <a:t>BIND_AUTO_CREATE</a:t>
            </a:r>
            <a:r>
              <a:rPr lang="zh-CN" altLang="zh-CN" sz="2400" dirty="0"/>
              <a:t>，这样就会在</a:t>
            </a:r>
            <a:r>
              <a:rPr lang="en-US" altLang="zh-CN" sz="2400" dirty="0"/>
              <a:t>Service</a:t>
            </a:r>
            <a:r>
              <a:rPr lang="zh-CN" altLang="zh-CN" sz="2400" dirty="0"/>
              <a:t>不存在时创建一个实例。其他可选的值是</a:t>
            </a:r>
            <a:r>
              <a:rPr lang="en-US" altLang="zh-CN" sz="2400" dirty="0"/>
              <a:t>BIND_DEBUG_UNBIND</a:t>
            </a:r>
            <a:r>
              <a:rPr lang="zh-CN" altLang="zh-CN" sz="2400" dirty="0"/>
              <a:t>和</a:t>
            </a:r>
            <a:r>
              <a:rPr lang="en-US" altLang="zh-CN" sz="2400" dirty="0"/>
              <a:t>BIND_NOT_FOREGROUND</a:t>
            </a:r>
            <a:r>
              <a:rPr lang="zh-CN" altLang="zh-CN" sz="2400" dirty="0"/>
              <a:t>，不想指定时设为</a:t>
            </a:r>
            <a:r>
              <a:rPr lang="en-US" altLang="zh-CN" sz="2400" dirty="0"/>
              <a:t>0</a:t>
            </a:r>
            <a:r>
              <a:rPr lang="zh-CN" altLang="zh-CN" sz="2400" dirty="0"/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400714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6.1 </a:t>
            </a:r>
            <a:r>
              <a:rPr lang="zh-CN" altLang="en-US" b="1" dirty="0"/>
              <a:t>服务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930743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6.1.1 Service</a:t>
            </a:r>
            <a:r>
              <a:rPr lang="zh-CN" altLang="en-US" sz="3200" b="1" dirty="0"/>
              <a:t>的原理和用</a:t>
            </a:r>
            <a:r>
              <a:rPr lang="zh-CN" altLang="en-US" sz="3200" b="1" dirty="0" smtClean="0"/>
              <a:t>途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6-2】</a:t>
            </a:r>
            <a:r>
              <a:rPr lang="zh-CN" altLang="en-US" sz="2400" dirty="0"/>
              <a:t>以</a:t>
            </a:r>
            <a:r>
              <a:rPr lang="en-US" altLang="zh-CN" sz="2400" dirty="0" err="1"/>
              <a:t>bindService</a:t>
            </a:r>
            <a:r>
              <a:rPr lang="zh-CN" altLang="en-US" sz="2400" dirty="0"/>
              <a:t>方式启动</a:t>
            </a:r>
            <a:r>
              <a:rPr lang="en-US" altLang="zh-CN" sz="2400" dirty="0" smtClean="0"/>
              <a:t>Service</a:t>
            </a:r>
            <a:endParaRPr lang="en-US" altLang="zh-CN" sz="2400" b="1" dirty="0" smtClean="0"/>
          </a:p>
          <a:p>
            <a:r>
              <a:rPr lang="zh-CN" altLang="zh-CN" sz="2800" b="1" dirty="0"/>
              <a:t>“解除绑定</a:t>
            </a:r>
            <a:r>
              <a:rPr lang="en-US" altLang="zh-CN" sz="2800" b="1" dirty="0"/>
              <a:t>Service</a:t>
            </a:r>
            <a:r>
              <a:rPr lang="zh-CN" altLang="zh-CN" sz="2800" b="1" dirty="0"/>
              <a:t>”</a:t>
            </a:r>
            <a:r>
              <a:rPr lang="en-US" altLang="zh-CN" sz="2800" b="1" dirty="0"/>
              <a:t>Button</a:t>
            </a:r>
            <a:r>
              <a:rPr lang="zh-CN" altLang="zh-CN" sz="2800" b="1" dirty="0"/>
              <a:t>的代码实现</a:t>
            </a:r>
            <a:r>
              <a:rPr lang="zh-CN" altLang="zh-CN" sz="2800" dirty="0"/>
              <a:t>：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endParaRPr lang="zh-CN" altLang="zh-CN" sz="2800" dirty="0"/>
          </a:p>
          <a:p>
            <a:endParaRPr lang="zh-CN" altLang="zh-CN" sz="2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546534"/>
              </p:ext>
            </p:extLst>
          </p:nvPr>
        </p:nvGraphicFramePr>
        <p:xfrm>
          <a:off x="643981" y="2661943"/>
          <a:ext cx="11221448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21448"/>
              </a:tblGrid>
              <a:tr h="0">
                <a:tc>
                  <a:txBody>
                    <a:bodyPr/>
                    <a:lstStyle/>
                    <a:p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</a:t>
                      </a:r>
                      <a:r>
                        <a:rPr kumimoji="0" lang="en-US" altLang="zh-CN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isBind</a:t>
                      </a:r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  <a:endParaRPr kumimoji="0" lang="zh-CN" altLang="zh-CN" sz="24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en-US" altLang="zh-CN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unbindService</a:t>
                      </a:r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mServiceConnection</a:t>
                      </a:r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kumimoji="0" lang="zh-CN" altLang="zh-CN" sz="24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en-US" altLang="zh-CN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isBind</a:t>
                      </a:r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=false;</a:t>
                      </a:r>
                      <a:endParaRPr kumimoji="0" lang="zh-CN" altLang="zh-CN" sz="24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78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6.1 </a:t>
            </a:r>
            <a:r>
              <a:rPr lang="zh-CN" altLang="en-US" b="1" dirty="0"/>
              <a:t>服务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930743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6.1.1 Service</a:t>
            </a:r>
            <a:r>
              <a:rPr lang="zh-CN" altLang="en-US" sz="3200" b="1" dirty="0"/>
              <a:t>的原理和用</a:t>
            </a:r>
            <a:r>
              <a:rPr lang="zh-CN" altLang="en-US" sz="3200" b="1" dirty="0" smtClean="0"/>
              <a:t>途</a:t>
            </a:r>
            <a:endParaRPr lang="en-US" altLang="zh-CN" sz="3200" b="1" dirty="0" smtClean="0"/>
          </a:p>
          <a:p>
            <a:r>
              <a:rPr lang="zh-CN" altLang="zh-CN" sz="2800" dirty="0" smtClean="0"/>
              <a:t>媒</a:t>
            </a:r>
            <a:r>
              <a:rPr lang="zh-CN" altLang="zh-CN" sz="2800" dirty="0"/>
              <a:t>体播放器</a:t>
            </a:r>
            <a:r>
              <a:rPr lang="en-US" altLang="zh-CN" sz="2800" dirty="0" err="1" smtClean="0"/>
              <a:t>MediaPlayer</a:t>
            </a:r>
            <a:r>
              <a:rPr lang="zh-CN" altLang="en-US" sz="2800" dirty="0"/>
              <a:t>常</a:t>
            </a:r>
            <a:r>
              <a:rPr lang="zh-CN" altLang="en-US" sz="2800" dirty="0" smtClean="0"/>
              <a:t>用方法</a:t>
            </a:r>
            <a:endParaRPr lang="zh-CN" altLang="zh-CN" sz="2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26377"/>
              </p:ext>
            </p:extLst>
          </p:nvPr>
        </p:nvGraphicFramePr>
        <p:xfrm>
          <a:off x="0" y="2167187"/>
          <a:ext cx="11996057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6514"/>
                <a:gridCol w="9949543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方法名称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create()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创建</a:t>
                      </a:r>
                      <a:r>
                        <a:rPr lang="en-US" sz="2000" kern="100" dirty="0" err="1">
                          <a:effectLst/>
                        </a:rPr>
                        <a:t>Mediaplayer</a:t>
                      </a:r>
                      <a:r>
                        <a:rPr lang="zh-CN" sz="2000" kern="100" dirty="0">
                          <a:effectLst/>
                        </a:rPr>
                        <a:t>实例，如果</a:t>
                      </a:r>
                      <a:r>
                        <a:rPr lang="en-US" sz="2000" kern="100" dirty="0" err="1">
                          <a:effectLst/>
                        </a:rPr>
                        <a:t>MediaPlayer</a:t>
                      </a:r>
                      <a:r>
                        <a:rPr lang="zh-CN" sz="2000" kern="100" dirty="0">
                          <a:effectLst/>
                        </a:rPr>
                        <a:t>实例是由</a:t>
                      </a:r>
                      <a:r>
                        <a:rPr lang="en-US" sz="2000" kern="100" dirty="0">
                          <a:effectLst/>
                        </a:rPr>
                        <a:t>create</a:t>
                      </a:r>
                      <a:r>
                        <a:rPr lang="zh-CN" sz="2000" kern="100" dirty="0">
                          <a:effectLst/>
                        </a:rPr>
                        <a:t>方法创建，那么第一次启动播放前不需要再调用</a:t>
                      </a:r>
                      <a:r>
                        <a:rPr lang="en-US" sz="2000" kern="100" dirty="0">
                          <a:effectLst/>
                        </a:rPr>
                        <a:t>prepare</a:t>
                      </a:r>
                      <a:r>
                        <a:rPr lang="zh-CN" sz="2000" kern="100" dirty="0">
                          <a:effectLst/>
                        </a:rPr>
                        <a:t>（），因为</a:t>
                      </a:r>
                      <a:r>
                        <a:rPr lang="en-US" sz="2000" kern="100" dirty="0">
                          <a:effectLst/>
                        </a:rPr>
                        <a:t>create()</a:t>
                      </a:r>
                      <a:r>
                        <a:rPr lang="zh-CN" sz="2000" kern="100" dirty="0">
                          <a:effectLst/>
                        </a:rPr>
                        <a:t>方法里已经调用过了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prepare()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同步方式设置播放器进入</a:t>
                      </a:r>
                      <a:r>
                        <a:rPr lang="en-US" sz="2000" kern="100">
                          <a:effectLst/>
                        </a:rPr>
                        <a:t>prepare</a:t>
                      </a:r>
                      <a:r>
                        <a:rPr lang="zh-CN" sz="2000" kern="100">
                          <a:effectLst/>
                        </a:rPr>
                        <a:t>状态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prepareAsync()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异步方式设置播放器进入</a:t>
                      </a:r>
                      <a:r>
                        <a:rPr lang="en-US" sz="2000" kern="100" dirty="0">
                          <a:effectLst/>
                        </a:rPr>
                        <a:t>prepare</a:t>
                      </a:r>
                      <a:r>
                        <a:rPr lang="zh-CN" sz="2000" kern="100" dirty="0">
                          <a:effectLst/>
                        </a:rPr>
                        <a:t>状态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setDataSource()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设置播放文件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start()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启动文件播放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pause()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暂停播放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reset()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使播放器从</a:t>
                      </a:r>
                      <a:r>
                        <a:rPr lang="en-US" sz="2000" kern="100">
                          <a:effectLst/>
                        </a:rPr>
                        <a:t>Error</a:t>
                      </a:r>
                      <a:r>
                        <a:rPr lang="zh-CN" sz="2000" kern="100">
                          <a:effectLst/>
                        </a:rPr>
                        <a:t>状态中恢复，重新回到</a:t>
                      </a:r>
                      <a:r>
                        <a:rPr lang="en-US" sz="2000" kern="100">
                          <a:effectLst/>
                        </a:rPr>
                        <a:t>Idle</a:t>
                      </a:r>
                      <a:r>
                        <a:rPr lang="zh-CN" sz="2000" kern="100">
                          <a:effectLst/>
                        </a:rPr>
                        <a:t>状态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stop()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停止播放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seekto()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定位方法，可以让播放器从指定的位置开始播放，需要注意的是该方法是个异步方法</a:t>
                      </a:r>
                      <a:r>
                        <a:rPr lang="zh-CN" sz="2000" kern="100" dirty="0" smtClean="0">
                          <a:effectLst/>
                        </a:rPr>
                        <a:t>，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release()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释放播放器占用的资源，一旦确定不再使用播放器时应当尽早调用它释放资源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33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69258" y="0"/>
            <a:ext cx="10972800" cy="1143000"/>
          </a:xfrm>
        </p:spPr>
        <p:txBody>
          <a:bodyPr/>
          <a:lstStyle/>
          <a:p>
            <a:r>
              <a:rPr lang="zh-CN" altLang="en-US" dirty="0"/>
              <a:t>项目导学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3029" y="1506304"/>
            <a:ext cx="11138695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每款手机在出厂时都已经安装了音乐播放器。虽然手机款式不同，音乐播放器的功能也不尽相同，但是有一点是一致的：用户启动音乐播放器播放音乐后，即使关闭相关界面，音乐播放仍能正常进行，而且还允许用户通过通知栏里提供的接口控制音乐播放器的运行。请读者在了解本章内容后思考音乐播放器的实现方式。</a:t>
            </a:r>
          </a:p>
        </p:txBody>
      </p:sp>
    </p:spTree>
    <p:extLst>
      <p:ext uri="{BB962C8B-B14F-4D97-AF65-F5344CB8AC3E}">
        <p14:creationId xmlns:p14="http://schemas.microsoft.com/office/powerpoint/2010/main" val="421669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6.1 </a:t>
            </a:r>
            <a:r>
              <a:rPr lang="zh-CN" altLang="en-US" b="1" dirty="0"/>
              <a:t>服务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930743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6.1.2 </a:t>
            </a:r>
            <a:r>
              <a:rPr lang="zh-CN" altLang="zh-CN" sz="3200" b="1" dirty="0"/>
              <a:t>使用线程</a:t>
            </a:r>
          </a:p>
          <a:p>
            <a:r>
              <a:rPr lang="en-US" altLang="zh-CN" sz="2800" dirty="0"/>
              <a:t>Android</a:t>
            </a:r>
            <a:r>
              <a:rPr lang="zh-CN" altLang="zh-CN" sz="2800" dirty="0"/>
              <a:t>系统中，</a:t>
            </a:r>
            <a:r>
              <a:rPr lang="en-US" altLang="zh-CN" sz="2800" dirty="0"/>
              <a:t>App</a:t>
            </a:r>
            <a:r>
              <a:rPr lang="zh-CN" altLang="zh-CN" sz="2800" dirty="0"/>
              <a:t>运行后默认创建一个线程，即主线</a:t>
            </a:r>
            <a:r>
              <a:rPr lang="zh-CN" altLang="zh-CN" sz="2800" dirty="0" smtClean="0"/>
              <a:t>程</a:t>
            </a:r>
            <a:endParaRPr lang="en-US" altLang="zh-CN" sz="2800" dirty="0" smtClean="0"/>
          </a:p>
          <a:p>
            <a:pPr lvl="1"/>
            <a:r>
              <a:rPr lang="en-US" altLang="zh-CN" dirty="0" smtClean="0"/>
              <a:t>Activity</a:t>
            </a:r>
            <a:r>
              <a:rPr lang="zh-CN" altLang="zh-CN" dirty="0"/>
              <a:t>、</a:t>
            </a:r>
            <a:r>
              <a:rPr lang="en-US" altLang="zh-CN" dirty="0"/>
              <a:t>Service</a:t>
            </a:r>
            <a:r>
              <a:rPr lang="zh-CN" altLang="zh-CN" dirty="0"/>
              <a:t>和</a:t>
            </a:r>
            <a:r>
              <a:rPr lang="en-US" altLang="zh-CN" dirty="0" err="1"/>
              <a:t>BroadcastReceiver</a:t>
            </a:r>
            <a:r>
              <a:rPr lang="zh-CN" altLang="zh-CN" dirty="0"/>
              <a:t>都是工作在主线程</a:t>
            </a:r>
            <a:r>
              <a:rPr lang="zh-CN" altLang="zh-CN" dirty="0" smtClean="0"/>
              <a:t>上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线</a:t>
            </a:r>
            <a:r>
              <a:rPr lang="zh-CN" altLang="zh-CN" dirty="0"/>
              <a:t>程主要用于处理</a:t>
            </a:r>
            <a:r>
              <a:rPr lang="en-US" altLang="zh-CN" dirty="0"/>
              <a:t>UI</a:t>
            </a:r>
            <a:r>
              <a:rPr lang="zh-CN" altLang="zh-CN" dirty="0"/>
              <a:t>的操作并为视图组件和小部件分发事件等，因此主线程也被称作</a:t>
            </a:r>
            <a:r>
              <a:rPr lang="en-US" altLang="zh-CN" dirty="0"/>
              <a:t>UI</a:t>
            </a:r>
            <a:r>
              <a:rPr lang="zh-CN" altLang="zh-CN" dirty="0"/>
              <a:t>线程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任何耗时的操作都会的降低用户界面的响应速度，甚至导致用户界面失去响应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zh-CN" dirty="0"/>
              <a:t>默认为当用户界面失去响应超过</a:t>
            </a:r>
            <a:r>
              <a:rPr lang="en-US" altLang="zh-CN" dirty="0"/>
              <a:t>5000ms</a:t>
            </a:r>
            <a:r>
              <a:rPr lang="zh-CN" altLang="zh-CN" dirty="0"/>
              <a:t>，即</a:t>
            </a:r>
            <a:r>
              <a:rPr lang="en-US" altLang="zh-CN" dirty="0"/>
              <a:t>5</a:t>
            </a:r>
            <a:r>
              <a:rPr lang="zh-CN" altLang="zh-CN" dirty="0"/>
              <a:t>秒时，弹出</a:t>
            </a:r>
            <a:r>
              <a:rPr lang="en-US" altLang="zh-CN" b="1" dirty="0"/>
              <a:t>ANR</a:t>
            </a:r>
            <a:r>
              <a:rPr lang="zh-CN" altLang="zh-CN" dirty="0"/>
              <a:t>（</a:t>
            </a:r>
            <a:r>
              <a:rPr lang="en-US" altLang="zh-CN" dirty="0"/>
              <a:t>Application Not Responding</a:t>
            </a:r>
            <a:r>
              <a:rPr lang="zh-CN" altLang="zh-CN" dirty="0"/>
              <a:t>）窗口，窗口中为用户提供两个按钮，一个是强行关闭，另外一个是继续等待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为避免</a:t>
            </a:r>
            <a:r>
              <a:rPr lang="en-US" altLang="zh-CN" dirty="0"/>
              <a:t>ANR</a:t>
            </a:r>
            <a:r>
              <a:rPr lang="zh-CN" altLang="zh-CN" dirty="0"/>
              <a:t>错误，可单独</a:t>
            </a:r>
            <a:r>
              <a:rPr lang="zh-CN" altLang="zh-CN" dirty="0" smtClean="0"/>
              <a:t>开</a:t>
            </a:r>
            <a:r>
              <a:rPr lang="zh-CN" altLang="en-US" dirty="0" smtClean="0"/>
              <a:t>子</a:t>
            </a:r>
            <a:r>
              <a:rPr lang="zh-CN" altLang="zh-CN" dirty="0" smtClean="0"/>
              <a:t>线程</a:t>
            </a:r>
            <a:r>
              <a:rPr lang="zh-CN" altLang="en-US" dirty="0" smtClean="0"/>
              <a:t>，</a:t>
            </a:r>
            <a:r>
              <a:rPr lang="zh-CN" altLang="zh-CN" dirty="0" smtClean="0"/>
              <a:t>通</a:t>
            </a:r>
            <a:r>
              <a:rPr lang="zh-CN" altLang="zh-CN" dirty="0"/>
              <a:t>过独立的</a:t>
            </a:r>
            <a:r>
              <a:rPr lang="en-US" altLang="zh-CN" dirty="0"/>
              <a:t>Thread</a:t>
            </a:r>
            <a:r>
              <a:rPr lang="zh-CN" altLang="zh-CN" dirty="0"/>
              <a:t>或使用</a:t>
            </a:r>
            <a:r>
              <a:rPr lang="en-US" altLang="zh-CN" dirty="0" err="1"/>
              <a:t>AsyncTask</a:t>
            </a:r>
            <a:r>
              <a:rPr lang="zh-CN" altLang="zh-CN" dirty="0"/>
              <a:t>等方式来处理耗时操作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33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6.1 </a:t>
            </a:r>
            <a:r>
              <a:rPr lang="zh-CN" altLang="en-US" b="1" dirty="0"/>
              <a:t>服务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930743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6.1.2 </a:t>
            </a:r>
            <a:r>
              <a:rPr lang="zh-CN" altLang="zh-CN" sz="3200" b="1" dirty="0"/>
              <a:t>使用线程</a:t>
            </a:r>
          </a:p>
          <a:p>
            <a:r>
              <a:rPr lang="zh-CN" altLang="zh-CN" sz="2800" dirty="0"/>
              <a:t>线程定义的代码</a:t>
            </a:r>
            <a:r>
              <a:rPr lang="zh-CN" altLang="zh-CN" sz="2800" dirty="0" smtClean="0"/>
              <a:t>示例</a:t>
            </a:r>
            <a:endParaRPr lang="zh-CN" altLang="zh-CN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788488"/>
              </p:ext>
            </p:extLst>
          </p:nvPr>
        </p:nvGraphicFramePr>
        <p:xfrm>
          <a:off x="566057" y="2242457"/>
          <a:ext cx="10668000" cy="3413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8000"/>
              </a:tblGrid>
              <a:tr h="25275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class </a:t>
                      </a:r>
                      <a:r>
                        <a:rPr lang="en-US" sz="2800" kern="100" dirty="0" err="1">
                          <a:effectLst/>
                        </a:rPr>
                        <a:t>MyThread</a:t>
                      </a:r>
                      <a:r>
                        <a:rPr lang="en-US" sz="2800" kern="100" dirty="0">
                          <a:effectLst/>
                        </a:rPr>
                        <a:t> extends Thread</a:t>
                      </a:r>
                      <a:br>
                        <a:rPr lang="en-US" sz="2800" kern="100" dirty="0">
                          <a:effectLst/>
                        </a:rPr>
                      </a:br>
                      <a:r>
                        <a:rPr lang="en-US" sz="2800" kern="100" dirty="0">
                          <a:effectLst/>
                        </a:rPr>
                        <a:t>{</a:t>
                      </a:r>
                      <a:br>
                        <a:rPr lang="en-US" sz="2800" kern="100" dirty="0">
                          <a:effectLst/>
                        </a:rPr>
                      </a:br>
                      <a:r>
                        <a:rPr lang="en-US" sz="2800" kern="100" dirty="0">
                          <a:effectLst/>
                        </a:rPr>
                        <a:t>    @Override</a:t>
                      </a:r>
                      <a:br>
                        <a:rPr lang="en-US" sz="2800" kern="100" dirty="0">
                          <a:effectLst/>
                        </a:rPr>
                      </a:br>
                      <a:r>
                        <a:rPr lang="en-US" sz="2800" kern="100" dirty="0">
                          <a:effectLst/>
                        </a:rPr>
                        <a:t>    public void run() {</a:t>
                      </a:r>
                      <a:br>
                        <a:rPr lang="en-US" sz="2800" kern="100" dirty="0">
                          <a:effectLst/>
                        </a:rPr>
                      </a:br>
                      <a:r>
                        <a:rPr lang="en-US" sz="2800" kern="100" dirty="0">
                          <a:effectLst/>
                        </a:rPr>
                        <a:t>       </a:t>
                      </a:r>
                      <a:r>
                        <a:rPr lang="zh-CN" sz="2800" kern="100" dirty="0">
                          <a:effectLst/>
                        </a:rPr>
                        <a:t>……</a:t>
                      </a:r>
                      <a:r>
                        <a:rPr lang="en-US" sz="2800" kern="100" dirty="0">
                          <a:effectLst/>
                        </a:rPr>
                        <a:t/>
                      </a:r>
                      <a:br>
                        <a:rPr lang="en-US" sz="2800" kern="100" dirty="0">
                          <a:effectLst/>
                        </a:rPr>
                      </a:br>
                      <a:r>
                        <a:rPr lang="en-US" sz="2800" kern="100" dirty="0">
                          <a:effectLst/>
                        </a:rPr>
                        <a:t>    }</a:t>
                      </a:r>
                      <a:br>
                        <a:rPr lang="en-US" sz="2800" kern="100" dirty="0">
                          <a:effectLst/>
                        </a:rPr>
                      </a:br>
                      <a:r>
                        <a:rPr lang="en-US" sz="2800" kern="100" dirty="0">
                          <a:effectLst/>
                        </a:rPr>
                        <a:t>}</a:t>
                      </a:r>
                      <a:br>
                        <a:rPr lang="en-US" sz="2800" kern="100" dirty="0">
                          <a:effectLst/>
                        </a:rPr>
                      </a:br>
                      <a:r>
                        <a:rPr lang="en-US" sz="2800" kern="100" dirty="0" err="1">
                          <a:effectLst/>
                        </a:rPr>
                        <a:t>MyThread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800" kern="100" dirty="0" err="1">
                          <a:effectLst/>
                        </a:rPr>
                        <a:t>myThread</a:t>
                      </a:r>
                      <a:r>
                        <a:rPr lang="en-US" sz="2800" kern="100" dirty="0">
                          <a:effectLst/>
                        </a:rPr>
                        <a:t>=new </a:t>
                      </a:r>
                      <a:r>
                        <a:rPr lang="en-US" sz="2800" kern="100" dirty="0" err="1">
                          <a:effectLst/>
                        </a:rPr>
                        <a:t>MyThread</a:t>
                      </a:r>
                      <a:r>
                        <a:rPr lang="en-US" sz="2800" kern="100" dirty="0">
                          <a:effectLst/>
                        </a:rPr>
                        <a:t>();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35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6.1 </a:t>
            </a:r>
            <a:r>
              <a:rPr lang="zh-CN" altLang="en-US" b="1" dirty="0"/>
              <a:t>服务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930743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6.1.2 </a:t>
            </a:r>
            <a:r>
              <a:rPr lang="zh-CN" altLang="zh-CN" sz="3200" b="1" dirty="0"/>
              <a:t>使用线程</a:t>
            </a:r>
          </a:p>
          <a:p>
            <a:r>
              <a:rPr lang="zh-CN" altLang="zh-CN" sz="2800" dirty="0" smtClean="0"/>
              <a:t>启动</a:t>
            </a:r>
            <a:r>
              <a:rPr lang="zh-CN" altLang="en-US" sz="2800" dirty="0" smtClean="0"/>
              <a:t>线程的代码</a:t>
            </a:r>
            <a:r>
              <a:rPr lang="zh-CN" altLang="zh-CN" sz="2800" dirty="0" smtClean="0"/>
              <a:t>：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zh-CN" sz="2800" dirty="0"/>
              <a:t>当线程在</a:t>
            </a:r>
            <a:r>
              <a:rPr lang="en-US" altLang="zh-CN" sz="2800" dirty="0"/>
              <a:t>run()</a:t>
            </a:r>
            <a:r>
              <a:rPr lang="zh-CN" altLang="zh-CN" sz="2800" dirty="0"/>
              <a:t>方法返回后，线</a:t>
            </a:r>
            <a:r>
              <a:rPr lang="zh-CN" altLang="zh-CN" sz="2800" dirty="0" smtClean="0"/>
              <a:t>程自</a:t>
            </a:r>
            <a:r>
              <a:rPr lang="zh-CN" altLang="zh-CN" sz="2800" dirty="0"/>
              <a:t>动终</a:t>
            </a:r>
            <a:r>
              <a:rPr lang="zh-CN" altLang="zh-CN" sz="2800" dirty="0" smtClean="0"/>
              <a:t>止。</a:t>
            </a:r>
            <a:r>
              <a:rPr lang="zh-CN" altLang="zh-CN" sz="2800" dirty="0"/>
              <a:t>或</a:t>
            </a:r>
            <a:r>
              <a:rPr lang="zh-CN" altLang="zh-CN" sz="2800" dirty="0" smtClean="0"/>
              <a:t>者通</a:t>
            </a:r>
            <a:r>
              <a:rPr lang="zh-CN" altLang="zh-CN" sz="2800" dirty="0"/>
              <a:t>知线程自行终止，一般调用</a:t>
            </a:r>
            <a:r>
              <a:rPr lang="en-US" altLang="zh-CN" sz="2800" dirty="0"/>
              <a:t>interrupt()</a:t>
            </a:r>
            <a:r>
              <a:rPr lang="zh-CN" altLang="zh-CN" sz="2800" dirty="0"/>
              <a:t>方法通告线程准备终</a:t>
            </a:r>
            <a:r>
              <a:rPr lang="zh-CN" altLang="zh-CN" sz="2800" dirty="0" smtClean="0"/>
              <a:t>止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interrupt</a:t>
            </a:r>
            <a:r>
              <a:rPr lang="en-US" altLang="zh-CN" sz="2800" dirty="0"/>
              <a:t>()</a:t>
            </a:r>
            <a:r>
              <a:rPr lang="zh-CN" altLang="zh-CN" sz="2800" dirty="0"/>
              <a:t>方</a:t>
            </a:r>
            <a:r>
              <a:rPr lang="zh-CN" altLang="zh-CN" sz="2800" dirty="0" smtClean="0"/>
              <a:t>法仅</a:t>
            </a:r>
            <a:r>
              <a:rPr lang="zh-CN" altLang="zh-CN" sz="2800" dirty="0"/>
              <a:t>是改变了线程内部的一个布尔值，</a:t>
            </a:r>
            <a:r>
              <a:rPr lang="en-US" altLang="zh-CN" sz="2800" dirty="0"/>
              <a:t>run()</a:t>
            </a:r>
            <a:r>
              <a:rPr lang="zh-CN" altLang="zh-CN" sz="2800" dirty="0"/>
              <a:t>方法能够检测到这个布尔值的改变，从而在适当的时候释放资源和终止线程</a:t>
            </a:r>
            <a:r>
              <a:rPr lang="zh-CN" altLang="zh-CN" sz="2800" dirty="0" smtClean="0"/>
              <a:t>。</a:t>
            </a:r>
            <a:endParaRPr lang="zh-CN" altLang="zh-CN" sz="2800" dirty="0"/>
          </a:p>
          <a:p>
            <a:endParaRPr lang="zh-CN" altLang="zh-CN" sz="2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29922"/>
              </p:ext>
            </p:extLst>
          </p:nvPr>
        </p:nvGraphicFramePr>
        <p:xfrm>
          <a:off x="631371" y="1981200"/>
          <a:ext cx="10602686" cy="9361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02686"/>
              </a:tblGrid>
              <a:tr h="936171">
                <a:tc>
                  <a:txBody>
                    <a:bodyPr/>
                    <a:lstStyle/>
                    <a:p>
                      <a:r>
                        <a:rPr kumimoji="0"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If(!</a:t>
                      </a:r>
                      <a:r>
                        <a:rPr kumimoji="0" lang="en-US" altLang="zh-CN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myThread.isAlive</a:t>
                      </a:r>
                      <a:r>
                        <a:rPr kumimoji="0"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  <a:endParaRPr kumimoji="0" lang="zh-CN" altLang="zh-CN" sz="2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myThread.start</a:t>
                      </a:r>
                      <a:r>
                        <a:rPr kumimoji="0"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462703"/>
              </p:ext>
            </p:extLst>
          </p:nvPr>
        </p:nvGraphicFramePr>
        <p:xfrm>
          <a:off x="642438" y="3918857"/>
          <a:ext cx="10471694" cy="30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71694"/>
              </a:tblGrid>
              <a:tr h="2173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000" kern="100" dirty="0" err="1">
                          <a:effectLst/>
                        </a:rPr>
                        <a:t>myThread</a:t>
                      </a:r>
                      <a:r>
                        <a:rPr lang="en-US" sz="2000" kern="100" dirty="0">
                          <a:effectLst/>
                        </a:rPr>
                        <a:t>. interrupt ();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41094"/>
              </p:ext>
            </p:extLst>
          </p:nvPr>
        </p:nvGraphicFramePr>
        <p:xfrm>
          <a:off x="675277" y="5435622"/>
          <a:ext cx="10428152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28152"/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while (!</a:t>
                      </a:r>
                      <a:r>
                        <a:rPr lang="en-US" sz="2000" kern="100" dirty="0" err="1">
                          <a:effectLst/>
                        </a:rPr>
                        <a:t>Thread.interrupted</a:t>
                      </a:r>
                      <a:r>
                        <a:rPr lang="en-US" sz="2000" kern="100" dirty="0">
                          <a:effectLst/>
                        </a:rPr>
                        <a:t>()) {  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466725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//</a:t>
                      </a:r>
                      <a:r>
                        <a:rPr lang="zh-CN" sz="2000" kern="100" dirty="0">
                          <a:effectLst/>
                        </a:rPr>
                        <a:t>线程代码</a:t>
                      </a:r>
                      <a:r>
                        <a:rPr lang="en-US" sz="2000" kern="100" dirty="0">
                          <a:effectLst/>
                        </a:rPr>
                        <a:t>  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}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94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6.1 </a:t>
            </a:r>
            <a:r>
              <a:rPr lang="zh-CN" altLang="en-US" b="1" dirty="0"/>
              <a:t>服务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930743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6.1.2 </a:t>
            </a:r>
            <a:r>
              <a:rPr lang="zh-CN" altLang="zh-CN" sz="3200" b="1" dirty="0"/>
              <a:t>使用线程</a:t>
            </a:r>
          </a:p>
          <a:p>
            <a:r>
              <a:rPr lang="zh-CN" altLang="zh-CN" sz="2800" dirty="0"/>
              <a:t>【</a:t>
            </a:r>
            <a:r>
              <a:rPr lang="zh-CN" altLang="zh-CN" sz="2800" b="1" dirty="0"/>
              <a:t>例</a:t>
            </a:r>
            <a:r>
              <a:rPr lang="en-US" altLang="zh-CN" sz="2800" b="1" dirty="0"/>
              <a:t>6-5</a:t>
            </a:r>
            <a:r>
              <a:rPr lang="zh-CN" altLang="zh-CN" sz="2800" dirty="0"/>
              <a:t>】</a:t>
            </a:r>
            <a:r>
              <a:rPr lang="zh-CN" altLang="zh-CN" sz="2800" b="1" dirty="0"/>
              <a:t>幸运大抽奖。</a:t>
            </a:r>
            <a:r>
              <a:rPr lang="zh-CN" altLang="zh-CN" sz="2800" dirty="0"/>
              <a:t>用户单击“开始抽奖”</a:t>
            </a:r>
            <a:r>
              <a:rPr lang="en-US" altLang="zh-CN" sz="2800" dirty="0"/>
              <a:t>Button</a:t>
            </a:r>
            <a:r>
              <a:rPr lang="zh-CN" altLang="zh-CN" sz="2800" dirty="0"/>
              <a:t>后启动线程，开始抽奖过程，在界面上随机出现抽奖名单。用户单击“大奖揭晓”</a:t>
            </a:r>
            <a:r>
              <a:rPr lang="en-US" altLang="zh-CN" sz="2800" dirty="0"/>
              <a:t>Button</a:t>
            </a:r>
            <a:r>
              <a:rPr lang="zh-CN" altLang="zh-CN" sz="2800" dirty="0"/>
              <a:t>后，终止线程运行。</a:t>
            </a:r>
            <a:endParaRPr lang="en-US" altLang="zh-CN" sz="2800" dirty="0"/>
          </a:p>
          <a:p>
            <a:endParaRPr lang="en-US" altLang="zh-CN" sz="2800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235" y="2151971"/>
            <a:ext cx="7993897" cy="4205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4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6.2 Timer</a:t>
            </a:r>
            <a:r>
              <a:rPr lang="zh-CN" altLang="zh-CN" b="1" dirty="0"/>
              <a:t>和</a:t>
            </a:r>
            <a:r>
              <a:rPr lang="en-US" altLang="zh-CN" b="1" dirty="0"/>
              <a:t>Alarm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930743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6.2.1 </a:t>
            </a:r>
            <a:r>
              <a:rPr lang="en-US" altLang="zh-CN" sz="3200" b="1" dirty="0" smtClean="0"/>
              <a:t>Timer</a:t>
            </a:r>
            <a:endParaRPr lang="zh-CN" altLang="zh-CN" sz="3200" b="1" dirty="0" smtClean="0"/>
          </a:p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UI</a:t>
            </a:r>
            <a:r>
              <a:rPr lang="zh-CN" altLang="en-US" sz="2800" dirty="0" smtClean="0"/>
              <a:t>中即时更新时间显示，</a:t>
            </a:r>
            <a:r>
              <a:rPr lang="zh-CN" altLang="zh-CN" sz="2800" dirty="0" smtClean="0"/>
              <a:t>可</a:t>
            </a:r>
            <a:r>
              <a:rPr lang="zh-CN" altLang="zh-CN" sz="2800" dirty="0"/>
              <a:t>以使用</a:t>
            </a:r>
            <a:r>
              <a:rPr lang="en-US" altLang="zh-CN" sz="2800" dirty="0"/>
              <a:t>Java</a:t>
            </a:r>
            <a:r>
              <a:rPr lang="zh-CN" altLang="zh-CN" sz="2800" dirty="0"/>
              <a:t>提供的计时器的工具类，即</a:t>
            </a:r>
            <a:r>
              <a:rPr lang="en-US" altLang="zh-CN" sz="2800" dirty="0"/>
              <a:t>Timer</a:t>
            </a:r>
            <a:r>
              <a:rPr lang="zh-CN" altLang="zh-CN" sz="2800" dirty="0"/>
              <a:t>和</a:t>
            </a:r>
            <a:r>
              <a:rPr lang="en-US" altLang="zh-CN" sz="2800" dirty="0" err="1" smtClean="0"/>
              <a:t>TimerTask</a:t>
            </a:r>
            <a:endParaRPr lang="en-US" altLang="zh-CN" sz="2800" dirty="0" smtClean="0"/>
          </a:p>
          <a:p>
            <a:r>
              <a:rPr lang="en-US" altLang="zh-CN" sz="2800" dirty="0" smtClean="0"/>
              <a:t>Timer</a:t>
            </a:r>
            <a:r>
              <a:rPr lang="zh-CN" altLang="zh-CN" sz="2800" dirty="0"/>
              <a:t>是一个普通的类。而</a:t>
            </a:r>
            <a:r>
              <a:rPr lang="en-US" altLang="zh-CN" sz="2800" dirty="0" err="1"/>
              <a:t>TimerTask</a:t>
            </a:r>
            <a:r>
              <a:rPr lang="zh-CN" altLang="zh-CN" sz="2800" dirty="0"/>
              <a:t>则是一个抽象类，创建</a:t>
            </a:r>
            <a:r>
              <a:rPr lang="en-US" altLang="zh-CN" sz="2800" dirty="0" err="1"/>
              <a:t>TimerTask</a:t>
            </a:r>
            <a:r>
              <a:rPr lang="zh-CN" altLang="zh-CN" sz="2800" dirty="0"/>
              <a:t>类的实例时，必须重载其中的抽象方法</a:t>
            </a:r>
            <a:r>
              <a:rPr lang="en-US" altLang="zh-CN" sz="2800" dirty="0"/>
              <a:t>run()</a:t>
            </a:r>
            <a:r>
              <a:rPr lang="zh-CN" altLang="zh-CN" sz="2800" dirty="0"/>
              <a:t>，该方法类似线程中的</a:t>
            </a:r>
            <a:r>
              <a:rPr lang="en-US" altLang="zh-CN" sz="2800" dirty="0"/>
              <a:t>run()</a:t>
            </a:r>
            <a:r>
              <a:rPr lang="zh-CN" altLang="zh-CN" sz="2800" dirty="0"/>
              <a:t>方法，实现周期性执行的任务。</a:t>
            </a:r>
            <a:endParaRPr lang="en-US" altLang="zh-CN" sz="2800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18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6.2 Timer</a:t>
            </a:r>
            <a:r>
              <a:rPr lang="zh-CN" altLang="zh-CN" b="1" dirty="0"/>
              <a:t>和</a:t>
            </a:r>
            <a:r>
              <a:rPr lang="en-US" altLang="zh-CN" b="1" dirty="0"/>
              <a:t>Alarm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930743" cy="49965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200" b="1" dirty="0"/>
              <a:t>6.2.1 </a:t>
            </a:r>
            <a:r>
              <a:rPr lang="en-US" altLang="zh-CN" sz="3200" b="1" dirty="0" smtClean="0"/>
              <a:t>Timer</a:t>
            </a:r>
            <a:endParaRPr lang="zh-CN" altLang="zh-CN" sz="3200" b="1" dirty="0" smtClean="0"/>
          </a:p>
          <a:p>
            <a:r>
              <a:rPr lang="zh-CN" altLang="zh-CN" sz="2800" dirty="0"/>
              <a:t>使用</a:t>
            </a:r>
            <a:r>
              <a:rPr lang="en-US" altLang="zh-CN" sz="2800" dirty="0"/>
              <a:t>Timer</a:t>
            </a:r>
            <a:r>
              <a:rPr lang="zh-CN" altLang="zh-CN" sz="2800" dirty="0"/>
              <a:t>创</a:t>
            </a:r>
            <a:r>
              <a:rPr lang="zh-CN" altLang="zh-CN" sz="2800" dirty="0" smtClean="0"/>
              <a:t>建实</a:t>
            </a:r>
            <a:r>
              <a:rPr lang="zh-CN" altLang="zh-CN" sz="2800" dirty="0"/>
              <a:t>例时，需要调用</a:t>
            </a:r>
            <a:r>
              <a:rPr lang="en-US" altLang="zh-CN" sz="2800" dirty="0"/>
              <a:t>schedule()</a:t>
            </a:r>
            <a:r>
              <a:rPr lang="zh-CN" altLang="zh-CN" sz="2800" dirty="0"/>
              <a:t>方法来完成这种周期性执行的任务。</a:t>
            </a:r>
          </a:p>
          <a:p>
            <a:r>
              <a:rPr lang="en-US" altLang="zh-CN" sz="2800" dirty="0"/>
              <a:t>schedule()</a:t>
            </a:r>
            <a:r>
              <a:rPr lang="zh-CN" altLang="zh-CN" sz="2800" dirty="0"/>
              <a:t>方法有三个参数时：</a:t>
            </a:r>
          </a:p>
          <a:p>
            <a:pPr lvl="1"/>
            <a:r>
              <a:rPr lang="zh-CN" altLang="zh-CN" dirty="0"/>
              <a:t>第一个参数就是</a:t>
            </a:r>
            <a:r>
              <a:rPr lang="en-US" altLang="zh-CN" dirty="0" err="1"/>
              <a:t>TimerTask</a:t>
            </a:r>
            <a:r>
              <a:rPr lang="zh-CN" altLang="zh-CN" dirty="0"/>
              <a:t>类型的对象，需要重载</a:t>
            </a:r>
            <a:r>
              <a:rPr lang="en-US" altLang="zh-CN" dirty="0" err="1"/>
              <a:t>TimerTask</a:t>
            </a:r>
            <a:r>
              <a:rPr lang="zh-CN" altLang="zh-CN" dirty="0"/>
              <a:t>的</a:t>
            </a:r>
            <a:r>
              <a:rPr lang="en-US" altLang="zh-CN" dirty="0"/>
              <a:t>run()</a:t>
            </a:r>
            <a:r>
              <a:rPr lang="zh-CN" altLang="zh-CN" dirty="0"/>
              <a:t>方法，；</a:t>
            </a:r>
          </a:p>
          <a:p>
            <a:pPr lvl="1"/>
            <a:r>
              <a:rPr lang="zh-CN" altLang="zh-CN" dirty="0"/>
              <a:t>第二个参数有两种类型，第一种是</a:t>
            </a:r>
            <a:r>
              <a:rPr lang="en-US" altLang="zh-CN" dirty="0"/>
              <a:t>long</a:t>
            </a:r>
            <a:r>
              <a:rPr lang="zh-CN" altLang="zh-CN" dirty="0"/>
              <a:t>类型，表示多长时间后开始执行，另一种是</a:t>
            </a:r>
            <a:r>
              <a:rPr lang="en-US" altLang="zh-CN" dirty="0"/>
              <a:t>Date</a:t>
            </a:r>
            <a:r>
              <a:rPr lang="zh-CN" altLang="zh-CN" dirty="0"/>
              <a:t>类型，表示从此时间后开始执行；</a:t>
            </a:r>
          </a:p>
          <a:p>
            <a:pPr lvl="1"/>
            <a:r>
              <a:rPr lang="zh-CN" altLang="zh-CN" dirty="0"/>
              <a:t>第三个参数就是执行的周期，即时间间隔，为</a:t>
            </a:r>
            <a:r>
              <a:rPr lang="en-US" altLang="zh-CN" dirty="0"/>
              <a:t>long</a:t>
            </a:r>
            <a:r>
              <a:rPr lang="zh-CN" altLang="zh-CN" dirty="0"/>
              <a:t>类型。</a:t>
            </a:r>
          </a:p>
          <a:p>
            <a:r>
              <a:rPr lang="en-US" altLang="zh-CN" sz="2800" dirty="0"/>
              <a:t>schedule()</a:t>
            </a:r>
            <a:r>
              <a:rPr lang="zh-CN" altLang="zh-CN" sz="2800" dirty="0"/>
              <a:t>方法有两个参数时：</a:t>
            </a:r>
          </a:p>
          <a:p>
            <a:pPr lvl="1"/>
            <a:r>
              <a:rPr lang="zh-CN" altLang="zh-CN" dirty="0"/>
              <a:t>第一个参数仍然是</a:t>
            </a:r>
            <a:r>
              <a:rPr lang="en-US" altLang="zh-CN" dirty="0" err="1"/>
              <a:t>TimerTask</a:t>
            </a:r>
            <a:r>
              <a:rPr lang="zh-CN" altLang="zh-CN" dirty="0"/>
              <a:t>；</a:t>
            </a:r>
          </a:p>
          <a:p>
            <a:pPr lvl="1"/>
            <a:r>
              <a:rPr lang="zh-CN" altLang="zh-CN" dirty="0"/>
              <a:t>第二个表示为</a:t>
            </a:r>
            <a:r>
              <a:rPr lang="en-US" altLang="zh-CN" dirty="0"/>
              <a:t>long</a:t>
            </a:r>
            <a:r>
              <a:rPr lang="zh-CN" altLang="zh-CN" dirty="0"/>
              <a:t>的形式表示多长时间后执行一次，为</a:t>
            </a:r>
            <a:r>
              <a:rPr lang="en-US" altLang="zh-CN" dirty="0"/>
              <a:t>Date</a:t>
            </a:r>
            <a:r>
              <a:rPr lang="zh-CN" altLang="zh-CN" dirty="0"/>
              <a:t>就表示某个时间后执行一次。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51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6.2 Timer</a:t>
            </a:r>
            <a:r>
              <a:rPr lang="zh-CN" altLang="zh-CN" b="1" dirty="0"/>
              <a:t>和</a:t>
            </a:r>
            <a:r>
              <a:rPr lang="en-US" altLang="zh-CN" b="1" dirty="0"/>
              <a:t>Alarm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" y="914400"/>
            <a:ext cx="12192000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6.2.1 </a:t>
            </a:r>
            <a:r>
              <a:rPr lang="en-US" altLang="zh-CN" sz="3200" b="1" dirty="0" smtClean="0"/>
              <a:t>Timer</a:t>
            </a:r>
            <a:endParaRPr lang="zh-CN" altLang="zh-CN" sz="3200" b="1" dirty="0" smtClean="0"/>
          </a:p>
          <a:p>
            <a:r>
              <a:rPr lang="zh-CN" altLang="zh-CN" sz="2800" dirty="0"/>
              <a:t>【例</a:t>
            </a:r>
            <a:r>
              <a:rPr lang="en-US" altLang="zh-CN" sz="2800" dirty="0"/>
              <a:t>6-6</a:t>
            </a:r>
            <a:r>
              <a:rPr lang="zh-CN" altLang="zh-CN" sz="2800" dirty="0"/>
              <a:t>】火箭点火到计时。在</a:t>
            </a:r>
            <a:r>
              <a:rPr lang="en-US" altLang="zh-CN" sz="2800" dirty="0"/>
              <a:t>UI</a:t>
            </a:r>
            <a:r>
              <a:rPr lang="zh-CN" altLang="zh-CN" sz="2800" dirty="0"/>
              <a:t>界面上设计一个</a:t>
            </a:r>
            <a:r>
              <a:rPr lang="en-US" altLang="zh-CN" sz="2800" dirty="0" err="1"/>
              <a:t>TextView</a:t>
            </a:r>
            <a:r>
              <a:rPr lang="zh-CN" altLang="zh-CN" sz="2800" dirty="0"/>
              <a:t>和一个</a:t>
            </a:r>
            <a:r>
              <a:rPr lang="en-US" altLang="zh-CN" sz="2800" dirty="0"/>
              <a:t>Button</a:t>
            </a:r>
            <a:r>
              <a:rPr lang="zh-CN" altLang="zh-CN" sz="2800" dirty="0"/>
              <a:t>。当用户单击</a:t>
            </a:r>
            <a:r>
              <a:rPr lang="en-US" altLang="zh-CN" sz="2800" dirty="0"/>
              <a:t>Button</a:t>
            </a:r>
            <a:r>
              <a:rPr lang="zh-CN" altLang="zh-CN" sz="2800" dirty="0"/>
              <a:t>时，启动</a:t>
            </a:r>
            <a:r>
              <a:rPr lang="en-US" altLang="zh-CN" sz="2800" dirty="0"/>
              <a:t>Timer</a:t>
            </a:r>
            <a:r>
              <a:rPr lang="zh-CN" altLang="zh-CN" sz="2800" dirty="0"/>
              <a:t>工作，在</a:t>
            </a:r>
            <a:r>
              <a:rPr lang="en-US" altLang="zh-CN" sz="2800" dirty="0" err="1"/>
              <a:t>TextView</a:t>
            </a:r>
            <a:r>
              <a:rPr lang="zh-CN" altLang="zh-CN" sz="2800" dirty="0"/>
              <a:t>上显示</a:t>
            </a:r>
            <a:r>
              <a:rPr lang="en-US" altLang="zh-CN" sz="2800" dirty="0"/>
              <a:t>10</a:t>
            </a:r>
            <a:r>
              <a:rPr lang="zh-CN" altLang="zh-CN" sz="2800" dirty="0"/>
              <a:t>至</a:t>
            </a:r>
            <a:r>
              <a:rPr lang="en-US" altLang="zh-CN" sz="2800" dirty="0"/>
              <a:t>1</a:t>
            </a:r>
            <a:r>
              <a:rPr lang="zh-CN" altLang="zh-CN" sz="2800" dirty="0"/>
              <a:t>的倒计时数字，数字每秒钟变化一次。当显示到</a:t>
            </a:r>
            <a:r>
              <a:rPr lang="en-US" altLang="zh-CN" sz="2800" dirty="0"/>
              <a:t>1</a:t>
            </a:r>
            <a:r>
              <a:rPr lang="zh-CN" altLang="zh-CN" sz="2800" dirty="0"/>
              <a:t>后，</a:t>
            </a:r>
            <a:r>
              <a:rPr lang="en-US" altLang="zh-CN" sz="2800" dirty="0" err="1"/>
              <a:t>TextView</a:t>
            </a:r>
            <a:r>
              <a:rPr lang="zh-CN" altLang="zh-CN" sz="2800" dirty="0"/>
              <a:t>上显示“点火成功”。</a:t>
            </a:r>
            <a:endParaRPr lang="zh-CN" altLang="zh-CN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9219" name="图片 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6" y="2856139"/>
            <a:ext cx="2438400" cy="360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图片 1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685" y="2856139"/>
            <a:ext cx="2419876" cy="360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图片 18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62" y="2856139"/>
            <a:ext cx="2438400" cy="360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7848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001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6.2 Timer</a:t>
            </a:r>
            <a:r>
              <a:rPr lang="zh-CN" altLang="zh-CN" b="1" dirty="0"/>
              <a:t>和</a:t>
            </a:r>
            <a:r>
              <a:rPr lang="en-US" altLang="zh-CN" b="1" dirty="0"/>
              <a:t>Alarm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" y="914400"/>
            <a:ext cx="12192000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6.2.1 </a:t>
            </a:r>
            <a:r>
              <a:rPr lang="en-US" altLang="zh-CN" sz="3200" b="1" dirty="0" smtClean="0"/>
              <a:t>Timer</a:t>
            </a:r>
            <a:endParaRPr lang="zh-CN" altLang="zh-CN" sz="3200" b="1" dirty="0" smtClean="0"/>
          </a:p>
          <a:p>
            <a:pPr marL="0" indent="0">
              <a:buNone/>
            </a:pPr>
            <a:r>
              <a:rPr lang="zh-CN" altLang="zh-CN" sz="2800" dirty="0"/>
              <a:t>【例</a:t>
            </a:r>
            <a:r>
              <a:rPr lang="en-US" altLang="zh-CN" sz="2800" dirty="0"/>
              <a:t>6-6</a:t>
            </a:r>
            <a:r>
              <a:rPr lang="zh-CN" altLang="zh-CN" sz="2800" dirty="0"/>
              <a:t>】火箭点火到计时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zh-CN" altLang="zh-CN" b="1" dirty="0"/>
              <a:t>声明属性变量：</a:t>
            </a:r>
            <a:r>
              <a:rPr lang="zh-CN" altLang="zh-CN" dirty="0"/>
              <a:t>关键代码如下。</a:t>
            </a: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7848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63006"/>
              </p:ext>
            </p:extLst>
          </p:nvPr>
        </p:nvGraphicFramePr>
        <p:xfrm>
          <a:off x="587829" y="2612571"/>
          <a:ext cx="11125200" cy="1415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25200"/>
              </a:tblGrid>
              <a:tr h="1415143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private </a:t>
                      </a:r>
                      <a:r>
                        <a:rPr lang="en-US" sz="2000" kern="100" dirty="0" err="1">
                          <a:effectLst/>
                        </a:rPr>
                        <a:t>TextView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textView</a:t>
                      </a:r>
                      <a:r>
                        <a:rPr lang="en-US" sz="2000" kern="100" dirty="0">
                          <a:effectLst/>
                        </a:rPr>
                        <a:t>;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private Button </a:t>
                      </a:r>
                      <a:r>
                        <a:rPr lang="en-US" sz="2000" kern="100" dirty="0" err="1">
                          <a:effectLst/>
                        </a:rPr>
                        <a:t>button</a:t>
                      </a:r>
                      <a:r>
                        <a:rPr lang="en-US" sz="2000" kern="100" dirty="0">
                          <a:effectLst/>
                        </a:rPr>
                        <a:t>;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private Timer </a:t>
                      </a:r>
                      <a:r>
                        <a:rPr lang="en-US" sz="2000" kern="100" dirty="0" err="1">
                          <a:effectLst/>
                        </a:rPr>
                        <a:t>timer</a:t>
                      </a:r>
                      <a:r>
                        <a:rPr lang="en-US" sz="2000" kern="100" dirty="0">
                          <a:effectLst/>
                        </a:rPr>
                        <a:t>;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private </a:t>
                      </a:r>
                      <a:r>
                        <a:rPr lang="en-US" sz="2000" kern="100" dirty="0" err="1">
                          <a:effectLst/>
                        </a:rPr>
                        <a:t>TimerTask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timerTask</a:t>
                      </a:r>
                      <a:r>
                        <a:rPr lang="en-US" sz="2000" kern="100" dirty="0">
                          <a:effectLst/>
                        </a:rPr>
                        <a:t>;  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37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6.2 Timer</a:t>
            </a:r>
            <a:r>
              <a:rPr lang="zh-CN" altLang="zh-CN" b="1" dirty="0"/>
              <a:t>和</a:t>
            </a:r>
            <a:r>
              <a:rPr lang="en-US" altLang="zh-CN" b="1" dirty="0"/>
              <a:t>Alarm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" y="914400"/>
            <a:ext cx="12192000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6.2.1 </a:t>
            </a:r>
            <a:r>
              <a:rPr lang="en-US" altLang="zh-CN" sz="3200" b="1" dirty="0" smtClean="0"/>
              <a:t>Timer</a:t>
            </a:r>
            <a:endParaRPr lang="zh-CN" altLang="zh-CN" sz="3200" b="1" dirty="0" smtClean="0"/>
          </a:p>
          <a:p>
            <a:pPr marL="0" indent="0">
              <a:buNone/>
            </a:pPr>
            <a:r>
              <a:rPr lang="zh-CN" altLang="zh-CN" sz="2800" dirty="0"/>
              <a:t>【例</a:t>
            </a:r>
            <a:r>
              <a:rPr lang="en-US" altLang="zh-CN" sz="2800" dirty="0"/>
              <a:t>6-6</a:t>
            </a:r>
            <a:r>
              <a:rPr lang="zh-CN" altLang="zh-CN" sz="2800" dirty="0"/>
              <a:t>】火箭点火到计时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zh-CN" altLang="zh-CN" b="1" dirty="0"/>
              <a:t>创建</a:t>
            </a:r>
            <a:r>
              <a:rPr lang="en-US" altLang="zh-CN" b="1" dirty="0"/>
              <a:t>Handler</a:t>
            </a:r>
            <a:r>
              <a:rPr lang="zh-CN" altLang="zh-CN" b="1" dirty="0"/>
              <a:t>实例：</a:t>
            </a:r>
            <a:r>
              <a:rPr lang="zh-CN" altLang="zh-CN" dirty="0"/>
              <a:t>重载</a:t>
            </a:r>
            <a:r>
              <a:rPr lang="en-US" altLang="zh-CN" dirty="0" err="1"/>
              <a:t>handleMessage</a:t>
            </a:r>
            <a:r>
              <a:rPr lang="en-US" altLang="zh-CN" dirty="0"/>
              <a:t>()</a:t>
            </a:r>
            <a:r>
              <a:rPr lang="zh-CN" altLang="zh-CN" dirty="0"/>
              <a:t>方法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7848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203660"/>
              </p:ext>
            </p:extLst>
          </p:nvPr>
        </p:nvGraphicFramePr>
        <p:xfrm>
          <a:off x="587829" y="2612571"/>
          <a:ext cx="11125200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25200"/>
              </a:tblGrid>
              <a:tr h="1415143">
                <a:tc>
                  <a:txBody>
                    <a:bodyPr/>
                    <a:lstStyle/>
                    <a:p>
                      <a:r>
                        <a:rPr kumimoji="0"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Handler handler=new Handler(){</a:t>
                      </a:r>
                      <a:endParaRPr kumimoji="0" lang="zh-CN" altLang="zh-CN" sz="2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endParaRPr kumimoji="0" lang="zh-CN" altLang="zh-CN" sz="2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public void </a:t>
                      </a:r>
                      <a:r>
                        <a:rPr kumimoji="0" lang="en-US" altLang="zh-CN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handleMessage</a:t>
                      </a:r>
                      <a:r>
                        <a:rPr kumimoji="0"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(Message </a:t>
                      </a:r>
                      <a:r>
                        <a:rPr kumimoji="0" lang="en-US" altLang="zh-CN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kumimoji="0"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  <a:endParaRPr kumimoji="0" lang="zh-CN" altLang="zh-CN" sz="2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en-US" altLang="zh-CN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super.handleMessage</a:t>
                      </a:r>
                      <a:r>
                        <a:rPr kumimoji="0"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kumimoji="0"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kumimoji="0" lang="zh-CN" altLang="zh-CN" sz="2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if (</a:t>
                      </a:r>
                      <a:r>
                        <a:rPr kumimoji="0" lang="en-US" altLang="zh-CN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msg.what</a:t>
                      </a:r>
                      <a:r>
                        <a:rPr kumimoji="0"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&gt;0) {</a:t>
                      </a:r>
                      <a:endParaRPr kumimoji="0" lang="zh-CN" altLang="zh-CN" sz="2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kumimoji="0" lang="en-US" altLang="zh-CN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textView.setText</a:t>
                      </a:r>
                      <a:r>
                        <a:rPr kumimoji="0"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 "+</a:t>
                      </a:r>
                      <a:r>
                        <a:rPr kumimoji="0" lang="en-US" altLang="zh-CN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msg.what</a:t>
                      </a:r>
                      <a:r>
                        <a:rPr kumimoji="0"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kumimoji="0" lang="zh-CN" altLang="zh-CN" sz="2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  <a:endParaRPr kumimoji="0" lang="zh-CN" altLang="zh-CN" sz="2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else {</a:t>
                      </a:r>
                      <a:endParaRPr kumimoji="0" lang="zh-CN" altLang="zh-CN" sz="2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//</a:t>
                      </a:r>
                      <a:r>
                        <a:rPr kumimoji="0" lang="zh-CN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kumimoji="0"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handler</a:t>
                      </a:r>
                      <a:r>
                        <a:rPr kumimoji="0" lang="zh-CN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里可以更改</a:t>
                      </a:r>
                      <a:r>
                        <a:rPr kumimoji="0"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kumimoji="0" lang="zh-CN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组件</a:t>
                      </a:r>
                    </a:p>
                    <a:p>
                      <a:r>
                        <a:rPr kumimoji="0"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kumimoji="0" lang="en-US" altLang="zh-CN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textView.setText</a:t>
                      </a:r>
                      <a:r>
                        <a:rPr kumimoji="0"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zh-CN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开始点火</a:t>
                      </a:r>
                      <a:r>
                        <a:rPr kumimoji="0"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  <a:endParaRPr kumimoji="0" lang="zh-CN" altLang="zh-CN" sz="2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kumimoji="0" lang="en-US" altLang="zh-CN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timer.cancel</a:t>
                      </a:r>
                      <a:r>
                        <a:rPr kumimoji="0"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kumimoji="0" lang="zh-CN" altLang="zh-CN" sz="2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  <a:endParaRPr kumimoji="0" lang="zh-CN" altLang="zh-CN" sz="2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  <a:endParaRPr kumimoji="0" lang="zh-CN" altLang="zh-CN" sz="2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77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6.2 Timer</a:t>
            </a:r>
            <a:r>
              <a:rPr lang="zh-CN" altLang="zh-CN" b="1" dirty="0"/>
              <a:t>和</a:t>
            </a:r>
            <a:r>
              <a:rPr lang="en-US" altLang="zh-CN" b="1" dirty="0"/>
              <a:t>Alarm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" y="914400"/>
            <a:ext cx="12192000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6.2.1 </a:t>
            </a:r>
            <a:r>
              <a:rPr lang="en-US" altLang="zh-CN" sz="3200" b="1" dirty="0" smtClean="0"/>
              <a:t>Timer</a:t>
            </a:r>
            <a:endParaRPr lang="zh-CN" altLang="zh-CN" sz="3200" b="1" dirty="0" smtClean="0"/>
          </a:p>
          <a:p>
            <a:pPr marL="0" indent="0">
              <a:buNone/>
            </a:pPr>
            <a:r>
              <a:rPr lang="zh-CN" altLang="zh-CN" sz="2800" dirty="0"/>
              <a:t>【例</a:t>
            </a:r>
            <a:r>
              <a:rPr lang="en-US" altLang="zh-CN" sz="2800" dirty="0"/>
              <a:t>6-6</a:t>
            </a:r>
            <a:r>
              <a:rPr lang="zh-CN" altLang="zh-CN" sz="2800" dirty="0"/>
              <a:t>】火箭点火到计时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b="1" dirty="0"/>
              <a:t>“点火倒计时”</a:t>
            </a:r>
            <a:r>
              <a:rPr lang="en-US" altLang="zh-CN" b="1" dirty="0"/>
              <a:t>Button</a:t>
            </a:r>
            <a:r>
              <a:rPr lang="zh-CN" altLang="zh-CN" b="1" dirty="0"/>
              <a:t>的代码实</a:t>
            </a:r>
            <a:r>
              <a:rPr lang="zh-CN" altLang="zh-CN" b="1" dirty="0" smtClean="0"/>
              <a:t>现</a:t>
            </a:r>
            <a:endParaRPr lang="en-US" altLang="zh-CN" b="1" dirty="0" smtClean="0"/>
          </a:p>
          <a:p>
            <a:pPr lvl="1"/>
            <a:r>
              <a:rPr lang="zh-CN" altLang="zh-CN" dirty="0"/>
              <a:t>实例化</a:t>
            </a:r>
            <a:r>
              <a:rPr lang="en-US" altLang="zh-CN" dirty="0" err="1"/>
              <a:t>TimerTast</a:t>
            </a:r>
            <a:r>
              <a:rPr lang="zh-CN" altLang="zh-CN" dirty="0" smtClean="0"/>
              <a:t>对象</a:t>
            </a:r>
            <a:endParaRPr lang="zh-CN" altLang="zh-CN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7848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842325"/>
              </p:ext>
            </p:extLst>
          </p:nvPr>
        </p:nvGraphicFramePr>
        <p:xfrm>
          <a:off x="653504" y="3019538"/>
          <a:ext cx="11168381" cy="304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68381"/>
              </a:tblGrid>
              <a:tr h="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timerTask</a:t>
                      </a:r>
                      <a:r>
                        <a:rPr lang="en-US" sz="2000" kern="100" dirty="0">
                          <a:effectLst/>
                        </a:rPr>
                        <a:t>=new </a:t>
                      </a:r>
                      <a:r>
                        <a:rPr lang="en-US" sz="2000" kern="100" dirty="0" err="1">
                          <a:effectLst/>
                        </a:rPr>
                        <a:t>TimerTask</a:t>
                      </a:r>
                      <a:r>
                        <a:rPr lang="en-US" sz="2000" kern="100" dirty="0">
                          <a:effectLst/>
                        </a:rPr>
                        <a:t>() {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522605" algn="l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int</a:t>
                      </a:r>
                      <a:r>
                        <a:rPr lang="en-US" sz="2000" kern="100" dirty="0">
                          <a:effectLst/>
                        </a:rPr>
                        <a:t> i=10;//</a:t>
                      </a:r>
                      <a:r>
                        <a:rPr lang="zh-CN" sz="2000" kern="100" dirty="0">
                          <a:effectLst/>
                        </a:rPr>
                        <a:t>倒计时数目</a:t>
                      </a: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@Override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public void run() {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    Message message=</a:t>
                      </a:r>
                      <a:r>
                        <a:rPr lang="en-US" sz="2000" kern="100" dirty="0" err="1">
                          <a:effectLst/>
                        </a:rPr>
                        <a:t>Message.obtain</a:t>
                      </a:r>
                      <a:r>
                        <a:rPr lang="en-US" sz="2000" kern="100" dirty="0">
                          <a:effectLst/>
                        </a:rPr>
                        <a:t>();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    </a:t>
                      </a:r>
                      <a:r>
                        <a:rPr lang="en-US" sz="2000" kern="100" dirty="0" err="1">
                          <a:effectLst/>
                        </a:rPr>
                        <a:t>message.what</a:t>
                      </a:r>
                      <a:r>
                        <a:rPr lang="en-US" sz="2000" kern="100" dirty="0">
                          <a:effectLst/>
                        </a:rPr>
                        <a:t>=i;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     i--;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     </a:t>
                      </a:r>
                      <a:r>
                        <a:rPr lang="en-US" sz="2000" kern="100" dirty="0" err="1">
                          <a:effectLst/>
                        </a:rPr>
                        <a:t>handler.sendMessage</a:t>
                      </a:r>
                      <a:r>
                        <a:rPr lang="en-US" sz="2000" kern="100" dirty="0">
                          <a:effectLst/>
                        </a:rPr>
                        <a:t>(message);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 }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};    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25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3047" y="874058"/>
            <a:ext cx="10972800" cy="5592055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6.1 </a:t>
            </a:r>
            <a:r>
              <a:rPr lang="zh-CN" altLang="en-US" b="1" dirty="0"/>
              <a:t>服</a:t>
            </a:r>
            <a:r>
              <a:rPr lang="zh-CN" altLang="en-US" b="1" dirty="0" smtClean="0"/>
              <a:t>务</a:t>
            </a:r>
            <a:endParaRPr lang="en-US" altLang="zh-CN" b="1" dirty="0" smtClean="0"/>
          </a:p>
          <a:p>
            <a:pPr lvl="1"/>
            <a:r>
              <a:rPr lang="en-US" altLang="zh-CN" dirty="0"/>
              <a:t>6.1.1 Service</a:t>
            </a:r>
            <a:r>
              <a:rPr lang="zh-CN" altLang="en-US" dirty="0"/>
              <a:t>的原理和用</a:t>
            </a:r>
            <a:r>
              <a:rPr lang="zh-CN" altLang="en-US" dirty="0" smtClean="0"/>
              <a:t>途</a:t>
            </a:r>
            <a:endParaRPr lang="en-US" altLang="zh-CN" dirty="0" smtClean="0"/>
          </a:p>
          <a:p>
            <a:pPr lvl="1"/>
            <a:r>
              <a:rPr lang="en-US" altLang="zh-CN" sz="2700" dirty="0"/>
              <a:t>6.1.2 </a:t>
            </a:r>
            <a:r>
              <a:rPr lang="zh-CN" altLang="en-US" sz="2700" dirty="0"/>
              <a:t>使用线</a:t>
            </a:r>
            <a:r>
              <a:rPr lang="zh-CN" altLang="en-US" sz="2700" dirty="0" smtClean="0"/>
              <a:t>程</a:t>
            </a:r>
            <a:endParaRPr lang="en-US" altLang="zh-CN" sz="2700" dirty="0" smtClean="0"/>
          </a:p>
          <a:p>
            <a:r>
              <a:rPr lang="en-US" altLang="zh-CN" b="1" dirty="0"/>
              <a:t>6.2 Timer</a:t>
            </a:r>
            <a:r>
              <a:rPr lang="zh-CN" altLang="en-US" b="1" dirty="0"/>
              <a:t>和</a:t>
            </a:r>
            <a:r>
              <a:rPr lang="en-US" altLang="zh-CN" b="1" dirty="0" smtClean="0"/>
              <a:t>Alarm</a:t>
            </a:r>
          </a:p>
          <a:p>
            <a:pPr lvl="1"/>
            <a:r>
              <a:rPr lang="en-US" altLang="zh-CN" dirty="0"/>
              <a:t>6.2.1 Timer</a:t>
            </a:r>
            <a:endParaRPr lang="zh-CN" altLang="zh-CN" dirty="0"/>
          </a:p>
          <a:p>
            <a:pPr lvl="1"/>
            <a:r>
              <a:rPr lang="en-US" altLang="zh-CN" dirty="0"/>
              <a:t>6.2.2  </a:t>
            </a:r>
            <a:r>
              <a:rPr lang="en-US" altLang="zh-CN" dirty="0" smtClean="0"/>
              <a:t>Alarm</a:t>
            </a:r>
            <a:endParaRPr lang="en-US" altLang="zh-CN" b="1" dirty="0" smtClean="0"/>
          </a:p>
          <a:p>
            <a:r>
              <a:rPr lang="en-US" altLang="zh-CN" b="1" dirty="0"/>
              <a:t>6.3 Broadcast</a:t>
            </a:r>
            <a:r>
              <a:rPr lang="zh-CN" altLang="en-US" b="1" dirty="0"/>
              <a:t>组</a:t>
            </a:r>
            <a:r>
              <a:rPr lang="zh-CN" altLang="en-US" b="1" dirty="0" smtClean="0"/>
              <a:t>件</a:t>
            </a:r>
            <a:endParaRPr lang="en-US" altLang="zh-CN" b="1" dirty="0" smtClean="0"/>
          </a:p>
          <a:p>
            <a:pPr lvl="1"/>
            <a:r>
              <a:rPr lang="en-US" altLang="zh-CN" dirty="0"/>
              <a:t>6.3.1 </a:t>
            </a:r>
            <a:r>
              <a:rPr lang="zh-CN" altLang="en-US" dirty="0"/>
              <a:t>静态注</a:t>
            </a:r>
            <a:r>
              <a:rPr lang="zh-CN" altLang="en-US" dirty="0" smtClean="0"/>
              <a:t>册</a:t>
            </a:r>
            <a:endParaRPr lang="en-US" altLang="zh-CN" dirty="0" smtClean="0"/>
          </a:p>
          <a:p>
            <a:pPr lvl="1"/>
            <a:r>
              <a:rPr lang="en-US" altLang="zh-CN" dirty="0"/>
              <a:t>6.3.2 </a:t>
            </a:r>
            <a:r>
              <a:rPr lang="zh-CN" altLang="zh-CN" dirty="0"/>
              <a:t>动态注</a:t>
            </a:r>
            <a:r>
              <a:rPr lang="zh-CN" altLang="zh-CN" dirty="0" smtClean="0"/>
              <a:t>册</a:t>
            </a:r>
            <a:endParaRPr lang="en-US" altLang="zh-CN" dirty="0" smtClean="0"/>
          </a:p>
          <a:p>
            <a:r>
              <a:rPr lang="en-US" altLang="zh-CN" b="1" dirty="0"/>
              <a:t>6.4 </a:t>
            </a:r>
            <a:r>
              <a:rPr lang="en-US" altLang="zh-CN" b="1" dirty="0" smtClean="0"/>
              <a:t>Notification</a:t>
            </a:r>
          </a:p>
          <a:p>
            <a:pPr lvl="1"/>
            <a:r>
              <a:rPr lang="en-US" altLang="zh-CN" dirty="0"/>
              <a:t>6.4.1  Notification</a:t>
            </a:r>
            <a:r>
              <a:rPr lang="zh-CN" altLang="zh-CN" dirty="0"/>
              <a:t>简介</a:t>
            </a:r>
          </a:p>
          <a:p>
            <a:pPr lvl="1"/>
            <a:r>
              <a:rPr lang="en-US" altLang="zh-CN" dirty="0"/>
              <a:t>6.4.2 </a:t>
            </a:r>
            <a:r>
              <a:rPr lang="en-US" altLang="zh-CN" dirty="0" err="1"/>
              <a:t>PendingIntent</a:t>
            </a:r>
            <a:endParaRPr lang="zh-CN" altLang="zh-CN" dirty="0"/>
          </a:p>
          <a:p>
            <a:pPr lvl="1"/>
            <a:r>
              <a:rPr lang="en-US" altLang="zh-CN" dirty="0"/>
              <a:t>6.4.3 Notification</a:t>
            </a:r>
            <a:r>
              <a:rPr lang="zh-CN" altLang="zh-CN" dirty="0"/>
              <a:t>的实现</a:t>
            </a:r>
          </a:p>
          <a:p>
            <a:pPr lvl="1"/>
            <a:endParaRPr lang="en-US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4382" y="1"/>
            <a:ext cx="10972800" cy="67491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内容安排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6.2 Timer</a:t>
            </a:r>
            <a:r>
              <a:rPr lang="zh-CN" altLang="zh-CN" b="1" dirty="0"/>
              <a:t>和</a:t>
            </a:r>
            <a:r>
              <a:rPr lang="en-US" altLang="zh-CN" b="1" dirty="0"/>
              <a:t>Alarm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" y="914400"/>
            <a:ext cx="12192000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6.2.1 </a:t>
            </a:r>
            <a:r>
              <a:rPr lang="en-US" altLang="zh-CN" sz="3200" b="1" dirty="0" smtClean="0"/>
              <a:t>Timer</a:t>
            </a:r>
            <a:endParaRPr lang="zh-CN" altLang="zh-CN" sz="3200" b="1" dirty="0" smtClean="0"/>
          </a:p>
          <a:p>
            <a:pPr marL="0" indent="0">
              <a:buNone/>
            </a:pPr>
            <a:r>
              <a:rPr lang="zh-CN" altLang="zh-CN" sz="2800" dirty="0"/>
              <a:t>【例</a:t>
            </a:r>
            <a:r>
              <a:rPr lang="en-US" altLang="zh-CN" sz="2800" dirty="0"/>
              <a:t>6-6</a:t>
            </a:r>
            <a:r>
              <a:rPr lang="zh-CN" altLang="zh-CN" sz="2800" dirty="0"/>
              <a:t>】火箭点火到计时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b="1" dirty="0"/>
              <a:t>“点火倒计时”</a:t>
            </a:r>
            <a:r>
              <a:rPr lang="en-US" altLang="zh-CN" b="1" dirty="0"/>
              <a:t>Button</a:t>
            </a:r>
            <a:r>
              <a:rPr lang="zh-CN" altLang="zh-CN" b="1" dirty="0"/>
              <a:t>的代码实</a:t>
            </a:r>
            <a:r>
              <a:rPr lang="zh-CN" altLang="zh-CN" b="1" dirty="0" smtClean="0"/>
              <a:t>现</a:t>
            </a:r>
            <a:endParaRPr lang="en-US" altLang="zh-CN" b="1" dirty="0" smtClean="0"/>
          </a:p>
          <a:p>
            <a:pPr lvl="1"/>
            <a:r>
              <a:rPr lang="zh-CN" altLang="zh-CN" b="1" dirty="0"/>
              <a:t>调用</a:t>
            </a:r>
            <a:r>
              <a:rPr lang="en-US" altLang="zh-CN" b="1" dirty="0"/>
              <a:t>schedule()</a:t>
            </a:r>
            <a:r>
              <a:rPr lang="zh-CN" altLang="zh-CN" b="1" dirty="0"/>
              <a:t>方法</a:t>
            </a:r>
            <a:r>
              <a:rPr lang="zh-CN" altLang="zh-CN" dirty="0"/>
              <a:t>：执行周期性任务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b="1" dirty="0" smtClean="0"/>
              <a:t>注意：</a:t>
            </a:r>
            <a:r>
              <a:rPr lang="en-US" altLang="zh-CN" dirty="0" err="1" smtClean="0"/>
              <a:t>TimerTask</a:t>
            </a:r>
            <a:r>
              <a:rPr lang="zh-CN" altLang="zh-CN" dirty="0"/>
              <a:t>实例只能使用一次，当</a:t>
            </a:r>
            <a:r>
              <a:rPr lang="en-US" altLang="zh-CN" dirty="0"/>
              <a:t>Timer</a:t>
            </a:r>
            <a:r>
              <a:rPr lang="zh-CN" altLang="zh-CN" dirty="0"/>
              <a:t>实例执行</a:t>
            </a:r>
            <a:r>
              <a:rPr lang="en-US" altLang="zh-CN" dirty="0" err="1"/>
              <a:t>cancle</a:t>
            </a:r>
            <a:r>
              <a:rPr lang="en-US" altLang="zh-CN" dirty="0"/>
              <a:t>()</a:t>
            </a:r>
            <a:r>
              <a:rPr lang="zh-CN" altLang="zh-CN" dirty="0"/>
              <a:t>方法之后，</a:t>
            </a:r>
            <a:r>
              <a:rPr lang="en-US" altLang="zh-CN" dirty="0"/>
              <a:t>Timer</a:t>
            </a:r>
            <a:r>
              <a:rPr lang="zh-CN" altLang="zh-CN" dirty="0"/>
              <a:t>和</a:t>
            </a:r>
            <a:r>
              <a:rPr lang="en-US" altLang="zh-CN" dirty="0" err="1"/>
              <a:t>TimerTask</a:t>
            </a:r>
            <a:r>
              <a:rPr lang="zh-CN" altLang="zh-CN" dirty="0"/>
              <a:t>的实例全部失效。因此，在重新启动定时器的时候，必须重新实例化</a:t>
            </a:r>
            <a:r>
              <a:rPr lang="en-US" altLang="zh-CN" dirty="0"/>
              <a:t>Timer</a:t>
            </a:r>
            <a:r>
              <a:rPr lang="zh-CN" altLang="zh-CN" dirty="0"/>
              <a:t>和</a:t>
            </a:r>
            <a:r>
              <a:rPr lang="en-US" altLang="zh-CN" dirty="0" err="1"/>
              <a:t>TimerTask</a:t>
            </a:r>
            <a:r>
              <a:rPr lang="zh-CN" altLang="zh-CN" dirty="0"/>
              <a:t>，否则会报“</a:t>
            </a:r>
            <a:r>
              <a:rPr lang="en-US" altLang="zh-CN" dirty="0" err="1"/>
              <a:t>java.lang.IllegalStateException:TimerTask</a:t>
            </a:r>
            <a:r>
              <a:rPr lang="en-US" altLang="zh-CN" dirty="0"/>
              <a:t> is scheduled already</a:t>
            </a:r>
            <a:r>
              <a:rPr lang="zh-CN" altLang="zh-CN" dirty="0"/>
              <a:t>”的错误，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7848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331897"/>
              </p:ext>
            </p:extLst>
          </p:nvPr>
        </p:nvGraphicFramePr>
        <p:xfrm>
          <a:off x="653504" y="3019538"/>
          <a:ext cx="11168381" cy="365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68381"/>
              </a:tblGrid>
              <a:tr h="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kumimoji="0" lang="en-US" altLang="zh-CN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timer.schedule</a:t>
                      </a:r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(timerTask,1000,1000); 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58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6.2 Timer</a:t>
            </a:r>
            <a:r>
              <a:rPr lang="zh-CN" altLang="zh-CN" b="1" dirty="0"/>
              <a:t>和</a:t>
            </a:r>
            <a:r>
              <a:rPr lang="en-US" altLang="zh-CN" b="1" dirty="0"/>
              <a:t>Alarm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" y="914400"/>
            <a:ext cx="12192000" cy="53993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200" b="1" dirty="0"/>
              <a:t>6.2.2  Alarm</a:t>
            </a:r>
            <a:endParaRPr lang="zh-CN" altLang="zh-CN" sz="3200" b="1" dirty="0"/>
          </a:p>
          <a:p>
            <a:r>
              <a:rPr lang="en-US" altLang="zh-CN" dirty="0"/>
              <a:t>Android</a:t>
            </a:r>
            <a:r>
              <a:rPr lang="zh-CN" altLang="zh-CN" dirty="0"/>
              <a:t>中还提供了一种</a:t>
            </a:r>
            <a:r>
              <a:rPr lang="en-US" altLang="zh-CN" dirty="0"/>
              <a:t>Alarm</a:t>
            </a:r>
            <a:r>
              <a:rPr lang="zh-CN" altLang="zh-CN" dirty="0"/>
              <a:t>机制，并且控制简单，主要体现在以下几个方面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Alarm</a:t>
            </a:r>
            <a:r>
              <a:rPr lang="zh-CN" altLang="zh-CN" dirty="0"/>
              <a:t>定时不需要程序自身去维护，而由系统来维护，因此可以更好的避免错误；</a:t>
            </a:r>
          </a:p>
          <a:p>
            <a:pPr lvl="1"/>
            <a:r>
              <a:rPr lang="zh-CN" altLang="zh-CN" dirty="0" smtClean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）程序自身不需要担心程序退出后定时功能是否市政</a:t>
            </a:r>
            <a:r>
              <a:rPr lang="en-US" altLang="zh-CN" dirty="0"/>
              <a:t> </a:t>
            </a:r>
            <a:r>
              <a:rPr lang="zh-CN" altLang="zh-CN" dirty="0"/>
              <a:t>，因为系统到时间会自动调用对应组件执行定义好的逻辑。</a:t>
            </a:r>
          </a:p>
          <a:p>
            <a:pPr lvl="1"/>
            <a:r>
              <a:rPr lang="zh-CN" altLang="zh-CN" dirty="0" smtClean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）定时具有多样性，包括一次定时，循环定时（在</a:t>
            </a:r>
            <a:r>
              <a:rPr lang="en-US" altLang="zh-CN" dirty="0"/>
              <a:t>xx</a:t>
            </a:r>
            <a:r>
              <a:rPr lang="zh-CN" altLang="zh-CN" dirty="0"/>
              <a:t>年</a:t>
            </a:r>
            <a:r>
              <a:rPr lang="en-US" altLang="zh-CN" dirty="0"/>
              <a:t>x</a:t>
            </a:r>
            <a:r>
              <a:rPr lang="zh-CN" altLang="zh-CN" dirty="0"/>
              <a:t>月</a:t>
            </a:r>
            <a:r>
              <a:rPr lang="en-US" altLang="zh-CN" dirty="0"/>
              <a:t>x</a:t>
            </a:r>
            <a:r>
              <a:rPr lang="zh-CN" altLang="zh-CN" dirty="0"/>
              <a:t>日执行，周一至周五执行，每天几点几分执行等）。</a:t>
            </a:r>
          </a:p>
          <a:p>
            <a:r>
              <a:rPr lang="en-US" altLang="zh-CN" dirty="0"/>
              <a:t>Alarm</a:t>
            </a:r>
            <a:r>
              <a:rPr lang="zh-CN" altLang="zh-CN" dirty="0"/>
              <a:t>最典型的应用案例就是闹铃应用，用户通过操作</a:t>
            </a:r>
            <a:r>
              <a:rPr lang="en-US" altLang="zh-CN" dirty="0" err="1"/>
              <a:t>AlarmManager</a:t>
            </a:r>
            <a:r>
              <a:rPr lang="zh-CN" altLang="zh-CN" dirty="0"/>
              <a:t>与</a:t>
            </a:r>
            <a:r>
              <a:rPr lang="en-US" altLang="zh-CN" dirty="0" err="1"/>
              <a:t>PendingIntent</a:t>
            </a:r>
            <a:r>
              <a:rPr lang="zh-CN" altLang="zh-CN" dirty="0"/>
              <a:t>即可设定定时功</a:t>
            </a:r>
            <a:r>
              <a:rPr lang="zh-CN" altLang="zh-CN" dirty="0" smtClean="0"/>
              <a:t>能</a:t>
            </a:r>
            <a:endParaRPr lang="en-US" altLang="zh-CN" dirty="0" smtClean="0"/>
          </a:p>
          <a:p>
            <a:r>
              <a:rPr lang="en-US" altLang="zh-CN" dirty="0"/>
              <a:t>Android</a:t>
            </a:r>
            <a:r>
              <a:rPr lang="zh-CN" altLang="zh-CN" dirty="0"/>
              <a:t>的时间计时有两种方</a:t>
            </a:r>
            <a:r>
              <a:rPr lang="zh-CN" altLang="zh-CN" dirty="0" smtClean="0"/>
              <a:t>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一</a:t>
            </a:r>
            <a:r>
              <a:rPr lang="zh-CN" altLang="zh-CN" dirty="0"/>
              <a:t>种是</a:t>
            </a:r>
            <a:r>
              <a:rPr lang="en-US" altLang="zh-CN" dirty="0" err="1"/>
              <a:t>SystemClock.elapsedRealtime</a:t>
            </a:r>
            <a:r>
              <a:rPr lang="en-US" altLang="zh-CN" dirty="0"/>
              <a:t>()</a:t>
            </a:r>
            <a:r>
              <a:rPr lang="zh-CN" altLang="zh-CN" dirty="0"/>
              <a:t>方式计</a:t>
            </a:r>
            <a:r>
              <a:rPr lang="zh-CN" altLang="zh-CN" dirty="0" smtClean="0"/>
              <a:t>时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第</a:t>
            </a:r>
            <a:r>
              <a:rPr lang="zh-CN" altLang="zh-CN" dirty="0"/>
              <a:t>二种是以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</a:t>
            </a:r>
            <a:r>
              <a:rPr lang="zh-CN" altLang="zh-CN" dirty="0"/>
              <a:t>方法计</a:t>
            </a:r>
            <a:r>
              <a:rPr lang="zh-CN" altLang="zh-CN" dirty="0" smtClean="0"/>
              <a:t>时</a:t>
            </a:r>
            <a:endParaRPr lang="zh-CN" altLang="zh-CN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7848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2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6.2 Timer</a:t>
            </a:r>
            <a:r>
              <a:rPr lang="zh-CN" altLang="zh-CN" b="1" dirty="0"/>
              <a:t>和</a:t>
            </a:r>
            <a:r>
              <a:rPr lang="en-US" altLang="zh-CN" b="1" dirty="0"/>
              <a:t>Alarm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" y="914400"/>
            <a:ext cx="12192000" cy="539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6.2.2  Alarm</a:t>
            </a:r>
            <a:endParaRPr lang="zh-CN" altLang="zh-CN" sz="3200" b="1" dirty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 err="1"/>
              <a:t>SystemClock.elapsedRealtime</a:t>
            </a:r>
            <a:r>
              <a:rPr lang="en-US" altLang="zh-CN" dirty="0"/>
              <a:t>()</a:t>
            </a:r>
            <a:r>
              <a:rPr lang="zh-CN" altLang="zh-CN" dirty="0"/>
              <a:t>方式定时，以</a:t>
            </a:r>
            <a:r>
              <a:rPr lang="en-US" altLang="zh-CN" dirty="0"/>
              <a:t>30s</a:t>
            </a:r>
            <a:r>
              <a:rPr lang="zh-CN" altLang="zh-CN" dirty="0"/>
              <a:t>为周期进行定时提醒功能的示例代</a:t>
            </a:r>
            <a:r>
              <a:rPr lang="zh-CN" altLang="zh-CN" dirty="0" smtClean="0"/>
              <a:t>码</a:t>
            </a:r>
            <a:endParaRPr lang="zh-CN" altLang="zh-CN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7848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532406"/>
              </p:ext>
            </p:extLst>
          </p:nvPr>
        </p:nvGraphicFramePr>
        <p:xfrm>
          <a:off x="511809" y="2453481"/>
          <a:ext cx="11168381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68381"/>
              </a:tblGrid>
              <a:tr h="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// We want the alarm to go off 30 seconds from now.  </a:t>
                      </a: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long </a:t>
                      </a:r>
                      <a:r>
                        <a:rPr lang="en-US" sz="2400" kern="100" dirty="0" err="1" smtClean="0">
                          <a:effectLst/>
                        </a:rPr>
                        <a:t>firstTime</a:t>
                      </a:r>
                      <a:r>
                        <a:rPr lang="en-US" sz="2400" kern="100" dirty="0" smtClean="0">
                          <a:effectLst/>
                        </a:rPr>
                        <a:t> = </a:t>
                      </a:r>
                      <a:r>
                        <a:rPr lang="en-US" sz="2400" kern="100" dirty="0" err="1" smtClean="0">
                          <a:effectLst/>
                        </a:rPr>
                        <a:t>SystemClock.elapsedRealtime</a:t>
                      </a:r>
                      <a:r>
                        <a:rPr lang="en-US" sz="2400" kern="100" dirty="0" smtClean="0">
                          <a:effectLst/>
                        </a:rPr>
                        <a:t>();  </a:t>
                      </a: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 err="1" smtClean="0">
                          <a:effectLst/>
                        </a:rPr>
                        <a:t>firstTime</a:t>
                      </a:r>
                      <a:r>
                        <a:rPr lang="en-US" sz="2400" kern="100" dirty="0" smtClean="0">
                          <a:effectLst/>
                        </a:rPr>
                        <a:t> += 15*1000;  </a:t>
                      </a: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 err="1" smtClean="0">
                          <a:effectLst/>
                        </a:rPr>
                        <a:t>AlarmManager</a:t>
                      </a:r>
                      <a:r>
                        <a:rPr lang="en-US" sz="2400" kern="100" dirty="0" smtClean="0">
                          <a:effectLst/>
                        </a:rPr>
                        <a:t> am = (</a:t>
                      </a:r>
                      <a:r>
                        <a:rPr lang="en-US" sz="2400" kern="100" dirty="0" err="1" smtClean="0">
                          <a:effectLst/>
                        </a:rPr>
                        <a:t>AlarmManager</a:t>
                      </a:r>
                      <a:r>
                        <a:rPr lang="en-US" sz="2400" kern="100" dirty="0" smtClean="0">
                          <a:effectLst/>
                        </a:rPr>
                        <a:t>)</a:t>
                      </a:r>
                      <a:r>
                        <a:rPr lang="en-US" sz="2400" kern="100" dirty="0" err="1" smtClean="0">
                          <a:effectLst/>
                        </a:rPr>
                        <a:t>mcontext.getSystemService</a:t>
                      </a:r>
                      <a:r>
                        <a:rPr lang="en-US" sz="2400" kern="100" dirty="0" smtClean="0">
                          <a:effectLst/>
                        </a:rPr>
                        <a:t>(</a:t>
                      </a:r>
                      <a:r>
                        <a:rPr lang="en-US" sz="2400" kern="100" dirty="0" err="1" smtClean="0">
                          <a:effectLst/>
                        </a:rPr>
                        <a:t>Context.ALARM_SERVICE</a:t>
                      </a:r>
                      <a:r>
                        <a:rPr lang="en-US" sz="2400" kern="100" dirty="0" smtClean="0">
                          <a:effectLst/>
                        </a:rPr>
                        <a:t>);  </a:t>
                      </a: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// Schedule the alarm!  </a:t>
                      </a: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 err="1" smtClean="0">
                          <a:effectLst/>
                        </a:rPr>
                        <a:t>am.setRepeating</a:t>
                      </a:r>
                      <a:r>
                        <a:rPr lang="en-US" sz="2400" kern="100" dirty="0" smtClean="0">
                          <a:effectLst/>
                        </a:rPr>
                        <a:t>(</a:t>
                      </a:r>
                      <a:r>
                        <a:rPr lang="en-US" sz="2400" kern="100" dirty="0" err="1" smtClean="0">
                          <a:effectLst/>
                        </a:rPr>
                        <a:t>AlarmManager.ELAPSED_REALTIME_WAKEUP</a:t>
                      </a:r>
                      <a:r>
                        <a:rPr lang="en-US" sz="2400" kern="100" dirty="0" smtClean="0">
                          <a:effectLst/>
                        </a:rPr>
                        <a:t>, </a:t>
                      </a:r>
                      <a:r>
                        <a:rPr lang="en-US" sz="2400" kern="100" dirty="0" err="1" smtClean="0">
                          <a:effectLst/>
                        </a:rPr>
                        <a:t>firstTime</a:t>
                      </a:r>
                      <a:r>
                        <a:rPr lang="en-US" sz="2400" kern="100" dirty="0" smtClean="0">
                          <a:effectLst/>
                        </a:rPr>
                        <a:t>, 30*1000, sender);</a:t>
                      </a:r>
                      <a:endParaRPr lang="en-US" sz="240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80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6.2 Timer</a:t>
            </a:r>
            <a:r>
              <a:rPr lang="zh-CN" altLang="zh-CN" b="1" dirty="0"/>
              <a:t>和</a:t>
            </a:r>
            <a:r>
              <a:rPr lang="en-US" altLang="zh-CN" b="1" dirty="0"/>
              <a:t>Alarm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" y="914400"/>
            <a:ext cx="12192000" cy="539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6.2.2  Alarm</a:t>
            </a:r>
            <a:endParaRPr lang="zh-CN" altLang="zh-CN" sz="3200" b="1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</a:t>
            </a:r>
            <a:r>
              <a:rPr lang="zh-CN" altLang="zh-CN" dirty="0"/>
              <a:t>方法定时，以</a:t>
            </a:r>
            <a:r>
              <a:rPr lang="en-US" altLang="zh-CN" dirty="0"/>
              <a:t>30s</a:t>
            </a:r>
            <a:r>
              <a:rPr lang="zh-CN" altLang="zh-CN" dirty="0"/>
              <a:t>为周期进行定时提醒功能的示例代码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7848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083382"/>
              </p:ext>
            </p:extLst>
          </p:nvPr>
        </p:nvGraphicFramePr>
        <p:xfrm>
          <a:off x="511809" y="2453481"/>
          <a:ext cx="11168381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68381"/>
              </a:tblGrid>
              <a:tr h="0">
                <a:tc>
                  <a:txBody>
                    <a:bodyPr/>
                    <a:lstStyle/>
                    <a:p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 </a:t>
                      </a:r>
                      <a:r>
                        <a:rPr kumimoji="0" lang="en-US" altLang="zh-CN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</a:t>
                      </a:r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altLang="zh-CN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Calendar.getInstance</a:t>
                      </a:r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 </a:t>
                      </a:r>
                      <a:endParaRPr kumimoji="0" lang="zh-CN" altLang="zh-CN" sz="24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calendar.setTimeInMillis</a:t>
                      </a:r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System.currentTimeMillis</a:t>
                      </a:r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());  </a:t>
                      </a:r>
                      <a:endParaRPr kumimoji="0" lang="zh-CN" altLang="zh-CN" sz="24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calendar.add</a:t>
                      </a:r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Calendar.SECOND</a:t>
                      </a:r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30);  </a:t>
                      </a:r>
                      <a:endParaRPr kumimoji="0" lang="zh-CN" altLang="zh-CN" sz="24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AlarmManager</a:t>
                      </a:r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am = (</a:t>
                      </a:r>
                      <a:r>
                        <a:rPr kumimoji="0" lang="en-US" altLang="zh-CN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AlarmManager</a:t>
                      </a:r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US" altLang="zh-CN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mcontext.getSystemService</a:t>
                      </a:r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Context.ALARM_SERVICE</a:t>
                      </a:r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 </a:t>
                      </a:r>
                      <a:endParaRPr kumimoji="0" lang="zh-CN" altLang="zh-CN" sz="24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Schedule the alarm!  </a:t>
                      </a:r>
                      <a:endParaRPr kumimoji="0" lang="zh-CN" altLang="zh-CN" sz="24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am.set</a:t>
                      </a:r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AlarmManager.RTC_WAKEUP</a:t>
                      </a:r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zh-CN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calendar.getTimeInMillis</a:t>
                      </a:r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sender); </a:t>
                      </a:r>
                      <a:endParaRPr kumimoji="0" lang="zh-CN" altLang="zh-C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08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6.3 Broadcast</a:t>
            </a:r>
            <a:r>
              <a:rPr lang="zh-CN" altLang="zh-CN" b="1" dirty="0"/>
              <a:t>组件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" y="914400"/>
            <a:ext cx="12192000" cy="5399314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广</a:t>
            </a:r>
            <a:r>
              <a:rPr lang="zh-CN" altLang="zh-CN" dirty="0"/>
              <a:t>播</a:t>
            </a:r>
            <a:r>
              <a:rPr lang="en-US" altLang="zh-CN" dirty="0"/>
              <a:t>Broadcast</a:t>
            </a:r>
            <a:r>
              <a:rPr lang="zh-CN" altLang="zh-CN" dirty="0"/>
              <a:t>是一种广泛运用的在应用程序之间传输信息的机</a:t>
            </a:r>
            <a:r>
              <a:rPr lang="zh-CN" altLang="zh-CN" dirty="0" smtClean="0"/>
              <a:t>制</a:t>
            </a:r>
            <a:endParaRPr lang="en-US" altLang="zh-CN" dirty="0" smtClean="0"/>
          </a:p>
          <a:p>
            <a:r>
              <a:rPr lang="zh-CN" altLang="zh-CN" dirty="0" smtClean="0"/>
              <a:t>广</a:t>
            </a:r>
            <a:r>
              <a:rPr lang="zh-CN" altLang="zh-CN" dirty="0"/>
              <a:t>播消息可以是应用程序的数据信息，也可以是</a:t>
            </a:r>
            <a:r>
              <a:rPr lang="en-US" altLang="zh-CN" dirty="0"/>
              <a:t>Android</a:t>
            </a:r>
            <a:r>
              <a:rPr lang="zh-CN" altLang="zh-CN" dirty="0"/>
              <a:t>的系统消息，比如网络连接变化、电池电量变化、接收到的短信信息或系统设置的变化等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应用程序和</a:t>
            </a:r>
            <a:r>
              <a:rPr lang="en-US" altLang="zh-CN" dirty="0"/>
              <a:t>Android</a:t>
            </a:r>
            <a:r>
              <a:rPr lang="zh-CN" altLang="zh-CN" dirty="0"/>
              <a:t>系统都可以使用</a:t>
            </a:r>
            <a:r>
              <a:rPr lang="en-US" altLang="zh-CN" dirty="0"/>
              <a:t>Intent</a:t>
            </a:r>
            <a:r>
              <a:rPr lang="zh-CN" altLang="zh-CN" dirty="0"/>
              <a:t>，通过</a:t>
            </a:r>
            <a:r>
              <a:rPr lang="en-US" altLang="zh-CN" dirty="0" err="1"/>
              <a:t>sendBroadcast</a:t>
            </a:r>
            <a:r>
              <a:rPr lang="en-US" altLang="zh-CN" dirty="0"/>
              <a:t>()</a:t>
            </a:r>
            <a:r>
              <a:rPr lang="zh-CN" altLang="zh-CN" dirty="0"/>
              <a:t>方法发送广播消息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构造</a:t>
            </a:r>
            <a:r>
              <a:rPr lang="en-US" altLang="zh-CN" dirty="0"/>
              <a:t>Intent</a:t>
            </a:r>
            <a:r>
              <a:rPr lang="zh-CN" altLang="zh-CN" dirty="0"/>
              <a:t>时，其中的</a:t>
            </a:r>
            <a:r>
              <a:rPr lang="en-US" altLang="zh-CN" dirty="0"/>
              <a:t>action</a:t>
            </a:r>
            <a:r>
              <a:rPr lang="zh-CN" altLang="zh-CN" dirty="0"/>
              <a:t>信息用来标识要执行的动作信</a:t>
            </a:r>
            <a:r>
              <a:rPr lang="zh-CN" altLang="zh-CN" dirty="0" smtClean="0"/>
              <a:t>息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必</a:t>
            </a:r>
            <a:r>
              <a:rPr lang="zh-CN" altLang="zh-CN" dirty="0"/>
              <a:t>须定义一个全局唯一的字符串，通常可以设置为应用程序的包名。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7848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82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6.3 Broadcast</a:t>
            </a:r>
            <a:r>
              <a:rPr lang="zh-CN" altLang="zh-CN" b="1" dirty="0"/>
              <a:t>组件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" y="914400"/>
            <a:ext cx="12192000" cy="5399314"/>
          </a:xfrm>
        </p:spPr>
        <p:txBody>
          <a:bodyPr>
            <a:normAutofit/>
          </a:bodyPr>
          <a:lstStyle/>
          <a:p>
            <a:r>
              <a:rPr lang="zh-CN" altLang="zh-CN" dirty="0"/>
              <a:t>如果需要在广播中传输数据信息，则可以调用</a:t>
            </a:r>
            <a:r>
              <a:rPr lang="en-US" altLang="zh-CN" dirty="0"/>
              <a:t>Intent</a:t>
            </a:r>
            <a:r>
              <a:rPr lang="zh-CN" altLang="zh-CN" dirty="0"/>
              <a:t>的</a:t>
            </a:r>
            <a:r>
              <a:rPr lang="en-US" altLang="zh-CN" dirty="0" err="1"/>
              <a:t>putExtra</a:t>
            </a:r>
            <a:r>
              <a:rPr lang="en-US" altLang="zh-CN" dirty="0"/>
              <a:t>()</a:t>
            </a:r>
            <a:r>
              <a:rPr lang="zh-CN" altLang="zh-CN" dirty="0"/>
              <a:t>方法，将数据封装到</a:t>
            </a:r>
            <a:r>
              <a:rPr lang="en-US" altLang="zh-CN" dirty="0"/>
              <a:t>Intent</a:t>
            </a:r>
            <a:r>
              <a:rPr lang="zh-CN" altLang="zh-CN" dirty="0"/>
              <a:t>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BroadcastReceiver</a:t>
            </a:r>
            <a:r>
              <a:rPr lang="zh-CN" altLang="zh-CN" dirty="0"/>
              <a:t>也是</a:t>
            </a:r>
            <a:r>
              <a:rPr lang="en-US" altLang="zh-CN" dirty="0"/>
              <a:t>Android</a:t>
            </a:r>
            <a:r>
              <a:rPr lang="zh-CN" altLang="zh-CN" dirty="0"/>
              <a:t>的四大组件之一。应用程序需要接收广播消息时，必须在</a:t>
            </a:r>
            <a:r>
              <a:rPr lang="en-US" altLang="zh-CN" dirty="0"/>
              <a:t>AndroidManifest.xml</a:t>
            </a:r>
            <a:r>
              <a:rPr lang="zh-CN" altLang="zh-CN" dirty="0"/>
              <a:t>清单文件或者代码中注册一个</a:t>
            </a:r>
            <a:r>
              <a:rPr lang="en-US" altLang="zh-CN" dirty="0" err="1"/>
              <a:t>BroadcastReceiver</a:t>
            </a:r>
            <a:r>
              <a:rPr lang="zh-CN" altLang="zh-CN" dirty="0"/>
              <a:t>，并在其中定义</a:t>
            </a:r>
            <a:r>
              <a:rPr lang="en-US" altLang="zh-CN" dirty="0"/>
              <a:t>&lt;intent-filter&gt;</a:t>
            </a:r>
            <a:r>
              <a:rPr lang="zh-CN" altLang="zh-CN" dirty="0"/>
              <a:t>节点，该节点下的</a:t>
            </a:r>
            <a:r>
              <a:rPr lang="en-US" altLang="zh-CN" dirty="0"/>
              <a:t>&lt;action&gt;</a:t>
            </a:r>
            <a:r>
              <a:rPr lang="zh-CN" altLang="zh-CN" dirty="0"/>
              <a:t>标签定义的动作信息，必须与要接收的广播消息中的</a:t>
            </a:r>
            <a:r>
              <a:rPr lang="en-US" altLang="zh-CN" dirty="0"/>
              <a:t>action</a:t>
            </a:r>
            <a:r>
              <a:rPr lang="zh-CN" altLang="zh-CN" dirty="0"/>
              <a:t>信息一致。</a:t>
            </a:r>
          </a:p>
          <a:p>
            <a:endParaRPr lang="en-US" altLang="zh-CN" dirty="0" smtClean="0"/>
          </a:p>
          <a:p>
            <a:endParaRPr lang="zh-CN" altLang="zh-CN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7848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910741"/>
              </p:ext>
            </p:extLst>
          </p:nvPr>
        </p:nvGraphicFramePr>
        <p:xfrm>
          <a:off x="478971" y="1981200"/>
          <a:ext cx="11255829" cy="14804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55829"/>
              </a:tblGrid>
              <a:tr h="1480457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String action=" </a:t>
                      </a:r>
                      <a:r>
                        <a:rPr lang="en-US" sz="2000" kern="100" dirty="0" err="1">
                          <a:effectLst/>
                        </a:rPr>
                        <a:t>cn.edu.neusoft</a:t>
                      </a:r>
                      <a:r>
                        <a:rPr lang="en-US" sz="2000" kern="100" dirty="0">
                          <a:effectLst/>
                        </a:rPr>
                        <a:t>. </a:t>
                      </a:r>
                      <a:r>
                        <a:rPr lang="en-US" sz="2000" kern="100" dirty="0" err="1">
                          <a:effectLst/>
                        </a:rPr>
                        <a:t>broadcastreceiverselfdemo</a:t>
                      </a:r>
                      <a:r>
                        <a:rPr lang="en-US" sz="2000" kern="100" dirty="0">
                          <a:effectLst/>
                        </a:rPr>
                        <a:t>";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Intent intent=new Intent(action);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intent.putExtra</a:t>
                      </a:r>
                      <a:r>
                        <a:rPr lang="en-US" sz="2000" kern="100" dirty="0">
                          <a:effectLst/>
                        </a:rPr>
                        <a:t>("name", </a:t>
                      </a:r>
                      <a:r>
                        <a:rPr lang="en-US" sz="2000" kern="100" dirty="0" err="1">
                          <a:effectLst/>
                        </a:rPr>
                        <a:t>luckman</a:t>
                      </a:r>
                      <a:r>
                        <a:rPr lang="en-US" sz="2000" kern="100" dirty="0">
                          <a:effectLst/>
                        </a:rPr>
                        <a:t>);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sendBroadcast</a:t>
                      </a:r>
                      <a:r>
                        <a:rPr lang="en-US" sz="2000" kern="100" dirty="0">
                          <a:effectLst/>
                        </a:rPr>
                        <a:t>(intent);//</a:t>
                      </a:r>
                      <a:r>
                        <a:rPr lang="zh-CN" sz="2000" kern="100" dirty="0">
                          <a:effectLst/>
                        </a:rPr>
                        <a:t>发送广播消息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61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6.3 Broadcast</a:t>
            </a:r>
            <a:r>
              <a:rPr lang="zh-CN" altLang="zh-CN" b="1" dirty="0"/>
              <a:t>组件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" y="914400"/>
            <a:ext cx="12192000" cy="539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6.3.1 </a:t>
            </a:r>
            <a:r>
              <a:rPr lang="zh-CN" altLang="en-US" sz="3200" b="1" dirty="0"/>
              <a:t>静态注</a:t>
            </a:r>
            <a:r>
              <a:rPr lang="zh-CN" altLang="en-US" sz="3200" b="1" dirty="0" smtClean="0"/>
              <a:t>册</a:t>
            </a:r>
            <a:endParaRPr lang="en-US" altLang="zh-CN" sz="3200" b="1" dirty="0" smtClean="0"/>
          </a:p>
          <a:p>
            <a:r>
              <a:rPr lang="zh-CN" altLang="zh-CN" dirty="0"/>
              <a:t>如果在</a:t>
            </a:r>
            <a:r>
              <a:rPr lang="en-US" altLang="zh-CN" dirty="0"/>
              <a:t>AndroidManifest.xml</a:t>
            </a:r>
            <a:r>
              <a:rPr lang="zh-CN" altLang="zh-CN" dirty="0"/>
              <a:t>清单文件中静态注册，示例代码如下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7848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3706"/>
              </p:ext>
            </p:extLst>
          </p:nvPr>
        </p:nvGraphicFramePr>
        <p:xfrm>
          <a:off x="522877" y="2096974"/>
          <a:ext cx="10776493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76493"/>
              </a:tblGrid>
              <a:tr h="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&lt;receiver </a:t>
                      </a:r>
                      <a:r>
                        <a:rPr lang="en-US" sz="2400" kern="100" dirty="0" err="1">
                          <a:effectLst/>
                        </a:rPr>
                        <a:t>android:name</a:t>
                      </a:r>
                      <a:r>
                        <a:rPr lang="en-US" sz="2400" kern="100" dirty="0">
                          <a:effectLst/>
                        </a:rPr>
                        <a:t>=".</a:t>
                      </a:r>
                      <a:r>
                        <a:rPr lang="en-US" sz="2400" kern="100" dirty="0" err="1">
                          <a:effectLst/>
                        </a:rPr>
                        <a:t>MyBroadcastReceiver</a:t>
                      </a:r>
                      <a:r>
                        <a:rPr lang="en-US" sz="2400" kern="100" dirty="0">
                          <a:effectLst/>
                        </a:rPr>
                        <a:t>"&gt;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5334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&lt;intent-filter&gt;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    &lt;action </a:t>
                      </a:r>
                      <a:r>
                        <a:rPr lang="en-US" sz="2400" kern="100" dirty="0" err="1">
                          <a:effectLst/>
                        </a:rPr>
                        <a:t>android:name</a:t>
                      </a:r>
                      <a:r>
                        <a:rPr lang="en-US" sz="2400" kern="100" dirty="0">
                          <a:effectLst/>
                        </a:rPr>
                        <a:t>=" </a:t>
                      </a:r>
                      <a:r>
                        <a:rPr lang="en-US" sz="2400" kern="100" dirty="0" err="1">
                          <a:effectLst/>
                        </a:rPr>
                        <a:t>cn.edu.neusoft</a:t>
                      </a:r>
                      <a:r>
                        <a:rPr lang="en-US" sz="2400" kern="100" dirty="0">
                          <a:effectLst/>
                        </a:rPr>
                        <a:t>. </a:t>
                      </a:r>
                      <a:r>
                        <a:rPr lang="en-US" sz="2400" kern="100" dirty="0" err="1">
                          <a:effectLst/>
                        </a:rPr>
                        <a:t>broadcastreceiverselfdemo</a:t>
                      </a:r>
                      <a:r>
                        <a:rPr lang="en-US" sz="2400" kern="100" dirty="0">
                          <a:effectLst/>
                        </a:rPr>
                        <a:t> "/&gt;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&lt;/intent-filter&gt;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&lt;/receiver&gt;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6.3 Broadcast</a:t>
            </a:r>
            <a:r>
              <a:rPr lang="zh-CN" altLang="zh-CN" b="1" dirty="0"/>
              <a:t>组件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" y="914400"/>
            <a:ext cx="12192000" cy="539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6.3.1 </a:t>
            </a:r>
            <a:r>
              <a:rPr lang="zh-CN" altLang="en-US" sz="3200" b="1" dirty="0"/>
              <a:t>静态注</a:t>
            </a:r>
            <a:r>
              <a:rPr lang="zh-CN" altLang="en-US" sz="3200" b="1" dirty="0" smtClean="0"/>
              <a:t>册</a:t>
            </a:r>
            <a:endParaRPr lang="en-US" altLang="zh-CN" sz="3200" b="1" dirty="0" smtClean="0"/>
          </a:p>
          <a:p>
            <a:r>
              <a:rPr lang="zh-CN" altLang="zh-CN" dirty="0"/>
              <a:t>应用程序只能接收与注册的</a:t>
            </a:r>
            <a:r>
              <a:rPr lang="en-US" altLang="zh-CN" dirty="0" err="1"/>
              <a:t>BroadcastReceiver</a:t>
            </a:r>
            <a:r>
              <a:rPr lang="zh-CN" altLang="zh-CN" dirty="0"/>
              <a:t>相匹配的广播消息，接收到广播消息后，</a:t>
            </a:r>
            <a:r>
              <a:rPr lang="en-US" altLang="zh-CN" dirty="0" err="1"/>
              <a:t>BroadcastReceiver</a:t>
            </a:r>
            <a:r>
              <a:rPr lang="zh-CN" altLang="zh-CN" dirty="0"/>
              <a:t>的</a:t>
            </a:r>
            <a:r>
              <a:rPr lang="en-US" altLang="zh-CN" dirty="0" err="1"/>
              <a:t>onReceive</a:t>
            </a:r>
            <a:r>
              <a:rPr lang="en-US" altLang="zh-CN" dirty="0"/>
              <a:t>()</a:t>
            </a:r>
            <a:r>
              <a:rPr lang="zh-CN" altLang="zh-CN" dirty="0"/>
              <a:t>方法会被自动调用。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7848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60227"/>
              </p:ext>
            </p:extLst>
          </p:nvPr>
        </p:nvGraphicFramePr>
        <p:xfrm>
          <a:off x="707753" y="2721429"/>
          <a:ext cx="10776493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76493"/>
              </a:tblGrid>
              <a:tr h="2009888">
                <a:tc>
                  <a:txBody>
                    <a:bodyPr/>
                    <a:lstStyle/>
                    <a:p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kumimoji="0" lang="en-US" altLang="zh-CN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MyBroadcastReceiver</a:t>
                      </a:r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extends </a:t>
                      </a:r>
                      <a:r>
                        <a:rPr kumimoji="0" lang="en-US" altLang="zh-CN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BroadcastReceiver</a:t>
                      </a:r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kumimoji="0" lang="zh-CN" altLang="zh-CN" sz="24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@Override</a:t>
                      </a:r>
                      <a:endParaRPr kumimoji="0" lang="zh-CN" altLang="zh-CN" sz="24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public void </a:t>
                      </a:r>
                      <a:r>
                        <a:rPr kumimoji="0" lang="en-US" altLang="zh-CN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onReceive</a:t>
                      </a:r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(Context </a:t>
                      </a:r>
                      <a:r>
                        <a:rPr kumimoji="0" lang="en-US" altLang="zh-CN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Intent intent) {</a:t>
                      </a:r>
                      <a:endParaRPr kumimoji="0" lang="zh-CN" altLang="zh-CN" sz="24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//</a:t>
                      </a:r>
                      <a:r>
                        <a:rPr kumimoji="0" lang="zh-CN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处理广播消息</a:t>
                      </a:r>
                    </a:p>
                    <a:p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String </a:t>
                      </a:r>
                      <a:r>
                        <a:rPr kumimoji="0" lang="en-US" altLang="zh-CN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luckman</a:t>
                      </a:r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altLang="zh-CN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intent.getStringExtra</a:t>
                      </a:r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("name");</a:t>
                      </a:r>
                      <a:endParaRPr kumimoji="0" lang="zh-CN" altLang="zh-CN" sz="24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en-US" altLang="zh-CN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MainActivity.tv_result.setText</a:t>
                      </a:r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luckman</a:t>
                      </a:r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endParaRPr kumimoji="0" lang="zh-CN" altLang="zh-CN" sz="24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  <a:endParaRPr kumimoji="0" lang="zh-CN" altLang="zh-CN" sz="24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29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6.3 Broadcast</a:t>
            </a:r>
            <a:r>
              <a:rPr lang="zh-CN" altLang="zh-CN" b="1" dirty="0"/>
              <a:t>组件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" y="914400"/>
            <a:ext cx="12192000" cy="539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6.3.1 </a:t>
            </a:r>
            <a:r>
              <a:rPr lang="zh-CN" altLang="en-US" sz="3200" b="1" dirty="0"/>
              <a:t>静态注</a:t>
            </a:r>
            <a:r>
              <a:rPr lang="zh-CN" altLang="en-US" sz="3200" b="1" dirty="0" smtClean="0"/>
              <a:t>册</a:t>
            </a:r>
            <a:endParaRPr lang="en-US" altLang="zh-CN" sz="3200" b="1" dirty="0" smtClean="0"/>
          </a:p>
          <a:p>
            <a:r>
              <a:rPr lang="zh-CN" altLang="zh-CN" b="1" dirty="0"/>
              <a:t>【例</a:t>
            </a:r>
            <a:r>
              <a:rPr lang="en-US" altLang="zh-CN" b="1" dirty="0" smtClean="0"/>
              <a:t>6-7</a:t>
            </a:r>
            <a:r>
              <a:rPr lang="zh-CN" altLang="zh-CN" b="1" dirty="0"/>
              <a:t>】</a:t>
            </a:r>
            <a:r>
              <a:rPr lang="zh-CN" altLang="zh-CN" dirty="0"/>
              <a:t>短信收</a:t>
            </a:r>
            <a:r>
              <a:rPr lang="zh-CN" altLang="zh-CN" dirty="0" smtClean="0"/>
              <a:t>发</a:t>
            </a:r>
            <a:endParaRPr lang="zh-CN" altLang="zh-CN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7848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922" y="799645"/>
            <a:ext cx="8879318" cy="533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93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6.3 Broadcast</a:t>
            </a:r>
            <a:r>
              <a:rPr lang="zh-CN" altLang="zh-CN" b="1" dirty="0"/>
              <a:t>组件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" y="914400"/>
            <a:ext cx="12192000" cy="539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 smtClean="0"/>
              <a:t>6.3.1 </a:t>
            </a:r>
            <a:r>
              <a:rPr lang="zh-CN" altLang="zh-CN" sz="3200" b="1" dirty="0" smtClean="0"/>
              <a:t>动</a:t>
            </a:r>
            <a:r>
              <a:rPr lang="zh-CN" altLang="zh-CN" sz="3200" b="1" dirty="0"/>
              <a:t>态</a:t>
            </a:r>
            <a:r>
              <a:rPr lang="zh-CN" altLang="en-US" sz="3200" b="1" dirty="0" smtClean="0"/>
              <a:t>注册</a:t>
            </a:r>
            <a:endParaRPr lang="en-US" altLang="zh-CN" sz="3200" b="1" dirty="0" smtClean="0"/>
          </a:p>
          <a:p>
            <a:r>
              <a:rPr lang="zh-CN" altLang="zh-CN" dirty="0"/>
              <a:t>程序中动态注</a:t>
            </a:r>
            <a:r>
              <a:rPr lang="zh-CN" altLang="zh-CN" dirty="0" smtClean="0"/>
              <a:t>册</a:t>
            </a:r>
            <a:r>
              <a:rPr lang="zh-CN" altLang="en-US" dirty="0" smtClean="0"/>
              <a:t>：</a:t>
            </a:r>
            <a:r>
              <a:rPr lang="zh-CN" altLang="zh-CN" dirty="0" smtClean="0"/>
              <a:t>程</a:t>
            </a:r>
            <a:r>
              <a:rPr lang="zh-CN" altLang="zh-CN" dirty="0"/>
              <a:t>序动态注册的接收者只在程序运行过程中有效，当用来注册的</a:t>
            </a:r>
            <a:r>
              <a:rPr lang="en-US" altLang="zh-CN" dirty="0"/>
              <a:t> Activity </a:t>
            </a:r>
            <a:r>
              <a:rPr lang="zh-CN" altLang="zh-CN" dirty="0"/>
              <a:t>关掉后，广播也就失效了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以</a:t>
            </a:r>
            <a:r>
              <a:rPr lang="zh-CN" altLang="zh-CN" dirty="0"/>
              <a:t>幸运大抽奖为例简单介</a:t>
            </a:r>
            <a:r>
              <a:rPr lang="zh-CN" altLang="zh-CN" dirty="0" smtClean="0"/>
              <a:t>绍</a:t>
            </a:r>
            <a:endParaRPr lang="en-US" altLang="zh-CN" dirty="0" smtClean="0"/>
          </a:p>
          <a:p>
            <a:r>
              <a:rPr lang="zh-CN" altLang="zh-CN" b="1" dirty="0"/>
              <a:t>（</a:t>
            </a:r>
            <a:r>
              <a:rPr lang="en-US" altLang="zh-CN" b="1" dirty="0"/>
              <a:t>1</a:t>
            </a:r>
            <a:r>
              <a:rPr lang="zh-CN" altLang="zh-CN" b="1" dirty="0"/>
              <a:t>）在</a:t>
            </a:r>
            <a:r>
              <a:rPr lang="en-US" altLang="zh-CN" b="1" dirty="0" err="1"/>
              <a:t>MainActivity</a:t>
            </a:r>
            <a:r>
              <a:rPr lang="zh-CN" altLang="zh-CN" b="1" dirty="0"/>
              <a:t>中添加关于</a:t>
            </a:r>
            <a:r>
              <a:rPr lang="en-US" altLang="zh-CN" b="1" dirty="0" err="1"/>
              <a:t>MyBroadcastReceiver</a:t>
            </a:r>
            <a:r>
              <a:rPr lang="zh-CN" altLang="zh-CN" b="1" dirty="0"/>
              <a:t>的对象声明</a:t>
            </a:r>
            <a:endParaRPr lang="zh-CN" altLang="zh-CN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7848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062125"/>
              </p:ext>
            </p:extLst>
          </p:nvPr>
        </p:nvGraphicFramePr>
        <p:xfrm>
          <a:off x="631734" y="3483814"/>
          <a:ext cx="10798266" cy="365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98266"/>
              </a:tblGrid>
              <a:tr h="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private </a:t>
                      </a:r>
                      <a:r>
                        <a:rPr lang="en-US" sz="2400" kern="100" dirty="0" err="1">
                          <a:effectLst/>
                        </a:rPr>
                        <a:t>MyBroadcastReceiver</a:t>
                      </a:r>
                      <a:r>
                        <a:rPr lang="en-US" sz="2400" kern="100" dirty="0">
                          <a:effectLst/>
                        </a:rPr>
                        <a:t> receiver;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79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6.1 </a:t>
            </a:r>
            <a:r>
              <a:rPr lang="zh-CN" altLang="en-US" b="1" dirty="0"/>
              <a:t>服务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6.1.1 Service</a:t>
            </a:r>
            <a:r>
              <a:rPr lang="zh-CN" altLang="en-US" sz="3200" b="1" dirty="0"/>
              <a:t>的原理和用</a:t>
            </a:r>
            <a:r>
              <a:rPr lang="zh-CN" altLang="en-US" sz="3200" b="1" dirty="0" smtClean="0"/>
              <a:t>途</a:t>
            </a:r>
            <a:endParaRPr lang="en-US" altLang="zh-CN" sz="3200" b="1" dirty="0" smtClean="0"/>
          </a:p>
          <a:p>
            <a:r>
              <a:rPr lang="en-US" altLang="zh-CN" sz="2400" dirty="0"/>
              <a:t>Service</a:t>
            </a:r>
            <a:r>
              <a:rPr lang="zh-CN" altLang="zh-CN" sz="2400" dirty="0"/>
              <a:t>（服务）是一个没有用户界面，且在后台运行的应用组</a:t>
            </a:r>
            <a:r>
              <a:rPr lang="zh-CN" altLang="zh-CN" sz="2400" dirty="0" smtClean="0"/>
              <a:t>件</a:t>
            </a:r>
            <a:endParaRPr lang="en-US" altLang="zh-CN" sz="2400" dirty="0" smtClean="0"/>
          </a:p>
          <a:p>
            <a:r>
              <a:rPr lang="zh-CN" altLang="zh-CN" sz="2400" dirty="0"/>
              <a:t>其他的应用组件能够启动</a:t>
            </a:r>
            <a:r>
              <a:rPr lang="en-US" altLang="zh-CN" sz="2400" dirty="0" smtClean="0"/>
              <a:t>Service</a:t>
            </a:r>
          </a:p>
          <a:p>
            <a:r>
              <a:rPr lang="zh-CN" altLang="zh-CN" sz="2400" dirty="0" smtClean="0"/>
              <a:t>组</a:t>
            </a:r>
            <a:r>
              <a:rPr lang="zh-CN" altLang="zh-CN" sz="2400" dirty="0"/>
              <a:t>件能够绑定到一个</a:t>
            </a:r>
            <a:r>
              <a:rPr lang="en-US" altLang="zh-CN" sz="2400" dirty="0"/>
              <a:t>Service</a:t>
            </a:r>
            <a:r>
              <a:rPr lang="zh-CN" altLang="zh-CN" sz="2400" dirty="0"/>
              <a:t>并与之交互，或者进行进程间通信（</a:t>
            </a:r>
            <a:r>
              <a:rPr lang="en-US" altLang="zh-CN" sz="2400" dirty="0"/>
              <a:t>IPC</a:t>
            </a:r>
            <a:r>
              <a:rPr lang="zh-CN" altLang="zh-CN" sz="2400" dirty="0" smtClean="0"/>
              <a:t>）</a:t>
            </a:r>
            <a:endParaRPr lang="en-US" altLang="zh-CN" sz="2400" dirty="0" smtClean="0"/>
          </a:p>
          <a:p>
            <a:r>
              <a:rPr lang="zh-CN" altLang="zh-CN" sz="2400" dirty="0" smtClean="0"/>
              <a:t>例</a:t>
            </a:r>
            <a:r>
              <a:rPr lang="zh-CN" altLang="zh-CN" sz="2400" dirty="0"/>
              <a:t>如，一个</a:t>
            </a:r>
            <a:r>
              <a:rPr lang="en-US" altLang="zh-CN" sz="2400" dirty="0"/>
              <a:t>Service</a:t>
            </a:r>
            <a:r>
              <a:rPr lang="zh-CN" altLang="zh-CN" sz="2400" dirty="0"/>
              <a:t>可能会处理网络操作，播放音乐，操作文件</a:t>
            </a:r>
            <a:r>
              <a:rPr lang="en-US" altLang="zh-CN" sz="2400" dirty="0"/>
              <a:t>I/O</a:t>
            </a:r>
            <a:r>
              <a:rPr lang="zh-CN" altLang="zh-CN" sz="2400" dirty="0"/>
              <a:t>，或者与内容提供者（</a:t>
            </a:r>
            <a:r>
              <a:rPr lang="en-US" altLang="zh-CN" sz="2400" dirty="0"/>
              <a:t>content provider</a:t>
            </a:r>
            <a:r>
              <a:rPr lang="zh-CN" altLang="zh-CN" sz="2400" dirty="0"/>
              <a:t>）交互，所有这些活动都是在后台进行。</a:t>
            </a:r>
          </a:p>
          <a:p>
            <a:r>
              <a:rPr lang="en-US" altLang="zh-CN" sz="2400" dirty="0"/>
              <a:t>Android</a:t>
            </a:r>
            <a:r>
              <a:rPr lang="zh-CN" altLang="zh-CN" sz="2400" dirty="0"/>
              <a:t>中的服务不能自己启动，因此需要通过某个</a:t>
            </a:r>
            <a:r>
              <a:rPr lang="en-US" altLang="zh-CN" sz="2400" dirty="0"/>
              <a:t>Activity</a:t>
            </a:r>
            <a:r>
              <a:rPr lang="zh-CN" altLang="zh-CN" sz="2400" dirty="0"/>
              <a:t>、</a:t>
            </a:r>
            <a:r>
              <a:rPr lang="en-US" altLang="zh-CN" sz="2400" dirty="0"/>
              <a:t>Service</a:t>
            </a:r>
            <a:r>
              <a:rPr lang="zh-CN" altLang="zh-CN" sz="2400" dirty="0"/>
              <a:t>或者其他</a:t>
            </a:r>
            <a:r>
              <a:rPr lang="en-US" altLang="zh-CN" sz="2400" dirty="0"/>
              <a:t>Context</a:t>
            </a:r>
            <a:r>
              <a:rPr lang="zh-CN" altLang="zh-CN" sz="2400" dirty="0"/>
              <a:t>对象来启动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服</a:t>
            </a:r>
            <a:r>
              <a:rPr lang="zh-CN" altLang="zh-CN" sz="2400" dirty="0"/>
              <a:t>务有两种启动方</a:t>
            </a:r>
            <a:r>
              <a:rPr lang="zh-CN" altLang="zh-CN" sz="2400" dirty="0" smtClean="0"/>
              <a:t>法</a:t>
            </a:r>
            <a:endParaRPr lang="en-US" altLang="zh-CN" sz="2400" dirty="0" smtClean="0"/>
          </a:p>
          <a:p>
            <a:pPr lvl="1"/>
            <a:r>
              <a:rPr lang="en-US" altLang="zh-CN" sz="2200" dirty="0" err="1" smtClean="0"/>
              <a:t>Context.startService</a:t>
            </a:r>
            <a:endParaRPr lang="en-US" altLang="zh-CN" sz="2200" dirty="0" smtClean="0"/>
          </a:p>
          <a:p>
            <a:pPr lvl="1"/>
            <a:r>
              <a:rPr lang="en-US" altLang="zh-CN" sz="2200" dirty="0" err="1" smtClean="0"/>
              <a:t>Context.bindService</a:t>
            </a:r>
            <a:r>
              <a:rPr lang="en-US" altLang="zh-CN" sz="2200" dirty="0" smtClean="0"/>
              <a:t>()</a:t>
            </a:r>
          </a:p>
          <a:p>
            <a:endParaRPr lang="en-US" altLang="zh-CN" sz="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72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6.3 Broadcast</a:t>
            </a:r>
            <a:r>
              <a:rPr lang="zh-CN" altLang="zh-CN" b="1" dirty="0"/>
              <a:t>组件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" y="914400"/>
            <a:ext cx="12192000" cy="539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 smtClean="0"/>
              <a:t>6.3.1 </a:t>
            </a:r>
            <a:r>
              <a:rPr lang="zh-CN" altLang="zh-CN" sz="3200" b="1" dirty="0" smtClean="0"/>
              <a:t>动</a:t>
            </a:r>
            <a:r>
              <a:rPr lang="zh-CN" altLang="zh-CN" sz="3200" b="1" dirty="0"/>
              <a:t>态</a:t>
            </a:r>
            <a:r>
              <a:rPr lang="zh-CN" altLang="en-US" sz="3200" b="1" dirty="0" smtClean="0"/>
              <a:t>注册</a:t>
            </a:r>
            <a:endParaRPr lang="en-US" altLang="zh-CN" sz="3200" b="1" dirty="0" smtClean="0"/>
          </a:p>
          <a:p>
            <a:r>
              <a:rPr lang="zh-CN" altLang="zh-CN" b="1" dirty="0" smtClean="0"/>
              <a:t>（</a:t>
            </a:r>
            <a:r>
              <a:rPr lang="en-US" altLang="zh-CN" b="1" dirty="0"/>
              <a:t>1</a:t>
            </a:r>
            <a:r>
              <a:rPr lang="zh-CN" altLang="zh-CN" b="1" dirty="0"/>
              <a:t>）在</a:t>
            </a:r>
            <a:r>
              <a:rPr lang="en-US" altLang="zh-CN" b="1" dirty="0" err="1"/>
              <a:t>MainActivity</a:t>
            </a:r>
            <a:r>
              <a:rPr lang="zh-CN" altLang="zh-CN" b="1" dirty="0"/>
              <a:t>中添加关于</a:t>
            </a:r>
            <a:r>
              <a:rPr lang="en-US" altLang="zh-CN" b="1" dirty="0" err="1"/>
              <a:t>MyBroadcastReceiver</a:t>
            </a:r>
            <a:r>
              <a:rPr lang="zh-CN" altLang="zh-CN" b="1" dirty="0"/>
              <a:t>的对象声</a:t>
            </a:r>
            <a:r>
              <a:rPr lang="zh-CN" altLang="zh-CN" b="1" dirty="0" smtClean="0"/>
              <a:t>明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）动态注册广播：</a:t>
            </a:r>
            <a:r>
              <a:rPr lang="zh-CN" altLang="zh-CN" dirty="0"/>
              <a:t>在</a:t>
            </a:r>
            <a:r>
              <a:rPr lang="en-US" altLang="zh-CN" dirty="0" err="1"/>
              <a:t>onCreate</a:t>
            </a:r>
            <a:r>
              <a:rPr lang="en-US" altLang="zh-CN" dirty="0"/>
              <a:t>()</a:t>
            </a:r>
            <a:r>
              <a:rPr lang="zh-CN" altLang="zh-CN" dirty="0"/>
              <a:t>方法中添加动态注册的代</a:t>
            </a:r>
            <a:r>
              <a:rPr lang="zh-CN" altLang="zh-CN" dirty="0" smtClean="0"/>
              <a:t>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zh-CN" altLang="zh-CN" b="1" dirty="0"/>
              <a:t>解除广播</a:t>
            </a:r>
            <a:r>
              <a:rPr lang="zh-CN" altLang="zh-CN" dirty="0"/>
              <a:t>：重载</a:t>
            </a:r>
            <a:r>
              <a:rPr lang="en-US" altLang="zh-CN" dirty="0" err="1"/>
              <a:t>onDestroy</a:t>
            </a:r>
            <a:r>
              <a:rPr lang="en-US" altLang="zh-CN" dirty="0"/>
              <a:t>()</a:t>
            </a:r>
            <a:r>
              <a:rPr lang="zh-CN" altLang="zh-CN" dirty="0"/>
              <a:t>方法</a:t>
            </a:r>
            <a:endParaRPr lang="en-US" altLang="zh-CN" dirty="0" smtClean="0"/>
          </a:p>
          <a:p>
            <a:endParaRPr lang="zh-CN" altLang="zh-CN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7848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088701"/>
              </p:ext>
            </p:extLst>
          </p:nvPr>
        </p:nvGraphicFramePr>
        <p:xfrm>
          <a:off x="696867" y="2046899"/>
          <a:ext cx="10798266" cy="365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98266"/>
              </a:tblGrid>
              <a:tr h="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private </a:t>
                      </a:r>
                      <a:r>
                        <a:rPr lang="en-US" sz="2400" kern="100" dirty="0" err="1">
                          <a:effectLst/>
                        </a:rPr>
                        <a:t>MyBroadcastReceiver</a:t>
                      </a:r>
                      <a:r>
                        <a:rPr lang="en-US" sz="2400" kern="100" dirty="0">
                          <a:effectLst/>
                        </a:rPr>
                        <a:t> receiver;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177070"/>
              </p:ext>
            </p:extLst>
          </p:nvPr>
        </p:nvGraphicFramePr>
        <p:xfrm>
          <a:off x="631733" y="3541508"/>
          <a:ext cx="10841809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41809"/>
              </a:tblGrid>
              <a:tr h="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receiver=new </a:t>
                      </a:r>
                      <a:r>
                        <a:rPr lang="en-US" sz="2400" kern="100" dirty="0" err="1">
                          <a:effectLst/>
                        </a:rPr>
                        <a:t>MyBroadcastReceiver</a:t>
                      </a:r>
                      <a:r>
                        <a:rPr lang="en-US" sz="2400" kern="100" dirty="0">
                          <a:effectLst/>
                        </a:rPr>
                        <a:t>();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IntentFilter</a:t>
                      </a:r>
                      <a:r>
                        <a:rPr lang="en-US" sz="2400" kern="100" dirty="0">
                          <a:effectLst/>
                        </a:rPr>
                        <a:t> filter=new </a:t>
                      </a:r>
                      <a:r>
                        <a:rPr lang="en-US" sz="2400" kern="100" dirty="0" err="1">
                          <a:effectLst/>
                        </a:rPr>
                        <a:t>IntentFilter</a:t>
                      </a:r>
                      <a:r>
                        <a:rPr lang="en-US" sz="2400" kern="100" dirty="0">
                          <a:effectLst/>
                        </a:rPr>
                        <a:t>("</a:t>
                      </a:r>
                      <a:r>
                        <a:rPr lang="en-US" sz="2400" kern="100" dirty="0" err="1">
                          <a:effectLst/>
                        </a:rPr>
                        <a:t>cn.edu.neusoft</a:t>
                      </a:r>
                      <a:r>
                        <a:rPr lang="en-US" sz="2400" kern="100" dirty="0">
                          <a:effectLst/>
                        </a:rPr>
                        <a:t>. </a:t>
                      </a:r>
                      <a:r>
                        <a:rPr lang="en-US" sz="2400" kern="100" dirty="0" err="1">
                          <a:effectLst/>
                        </a:rPr>
                        <a:t>broadcastreceivercodedemo</a:t>
                      </a:r>
                      <a:r>
                        <a:rPr lang="en-US" sz="2400" kern="100" dirty="0">
                          <a:effectLst/>
                        </a:rPr>
                        <a:t>");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registerReceiver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receiver,filter</a:t>
                      </a:r>
                      <a:r>
                        <a:rPr lang="en-US" sz="2400" kern="100" dirty="0">
                          <a:effectLst/>
                        </a:rPr>
                        <a:t>);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936893"/>
              </p:ext>
            </p:extLst>
          </p:nvPr>
        </p:nvGraphicFramePr>
        <p:xfrm>
          <a:off x="609963" y="5900442"/>
          <a:ext cx="10863580" cy="365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63580"/>
              </a:tblGrid>
              <a:tr h="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unregisterReceiver</a:t>
                      </a:r>
                      <a:r>
                        <a:rPr lang="en-US" sz="2400" kern="100" dirty="0">
                          <a:effectLst/>
                        </a:rPr>
                        <a:t>(receiver);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60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6.4 Notification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" y="914400"/>
            <a:ext cx="12192000" cy="539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6.4.1  Notification</a:t>
            </a:r>
            <a:r>
              <a:rPr lang="zh-CN" altLang="zh-CN" sz="3200" b="1" dirty="0"/>
              <a:t>简介</a:t>
            </a:r>
          </a:p>
          <a:p>
            <a:r>
              <a:rPr lang="en-US" altLang="zh-CN" dirty="0"/>
              <a:t>Notification</a:t>
            </a:r>
            <a:r>
              <a:rPr lang="zh-CN" altLang="zh-CN" dirty="0"/>
              <a:t>，俗称通知，是一种具有全局效果的通知，它展示在屏幕的顶端，实时提醒用户有什么软件应该更新，有什么最新消息到达。它首先会呈现为一个图标的形式，当用户向下滑动状态栏时，展示出通知具体的内</a:t>
            </a:r>
            <a:r>
              <a:rPr lang="zh-CN" altLang="zh-CN" dirty="0" smtClean="0"/>
              <a:t>容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标注</a:t>
            </a:r>
            <a:r>
              <a:rPr lang="en-US" altLang="zh-CN" dirty="0"/>
              <a:t>1</a:t>
            </a:r>
            <a:r>
              <a:rPr lang="zh-CN" altLang="zh-CN" dirty="0"/>
              <a:t>为图标，标注</a:t>
            </a:r>
            <a:r>
              <a:rPr lang="en-US" altLang="zh-CN" dirty="0"/>
              <a:t>2</a:t>
            </a:r>
            <a:r>
              <a:rPr lang="zh-CN" altLang="zh-CN" dirty="0"/>
              <a:t>为标题，标注</a:t>
            </a:r>
            <a:r>
              <a:rPr lang="en-US" altLang="zh-CN" dirty="0"/>
              <a:t>3</a:t>
            </a:r>
            <a:r>
              <a:rPr lang="zh-CN" altLang="zh-CN" dirty="0"/>
              <a:t>为通知内容，标注</a:t>
            </a:r>
            <a:r>
              <a:rPr lang="en-US" altLang="zh-CN" dirty="0"/>
              <a:t>4</a:t>
            </a:r>
            <a:r>
              <a:rPr lang="zh-CN" altLang="zh-CN" dirty="0"/>
              <a:t>为接收到该通知的时间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7848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337582" y="3135085"/>
            <a:ext cx="8786132" cy="200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9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6.4 Notification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" y="914400"/>
            <a:ext cx="12192000" cy="539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6.4.2 </a:t>
            </a:r>
            <a:r>
              <a:rPr lang="en-US" altLang="zh-CN" sz="3200" b="1" dirty="0" err="1" smtClean="0"/>
              <a:t>PendingIntent</a:t>
            </a:r>
            <a:endParaRPr lang="en-US" altLang="zh-CN" sz="3200" b="1" dirty="0" smtClean="0"/>
          </a:p>
          <a:p>
            <a:r>
              <a:rPr lang="zh-CN" altLang="zh-CN" dirty="0" smtClean="0"/>
              <a:t>当</a:t>
            </a:r>
            <a:r>
              <a:rPr lang="zh-CN" altLang="zh-CN" dirty="0"/>
              <a:t>用户单击</a:t>
            </a:r>
            <a:r>
              <a:rPr lang="en-US" altLang="zh-CN" dirty="0"/>
              <a:t>Notification</a:t>
            </a:r>
            <a:r>
              <a:rPr lang="zh-CN" altLang="zh-CN" dirty="0"/>
              <a:t>的时候，通过这个</a:t>
            </a:r>
            <a:r>
              <a:rPr lang="en-US" altLang="zh-CN" dirty="0"/>
              <a:t>Intent</a:t>
            </a:r>
            <a:r>
              <a:rPr lang="zh-CN" altLang="zh-CN" dirty="0"/>
              <a:t>启动一个</a:t>
            </a:r>
            <a:r>
              <a:rPr lang="en-US" altLang="zh-CN" dirty="0"/>
              <a:t>Activity</a:t>
            </a:r>
            <a:r>
              <a:rPr lang="zh-CN" altLang="zh-CN" dirty="0"/>
              <a:t>来显示详细内容。在</a:t>
            </a:r>
            <a:r>
              <a:rPr lang="en-US" altLang="zh-CN" dirty="0"/>
              <a:t>Notification</a:t>
            </a:r>
            <a:r>
              <a:rPr lang="zh-CN" altLang="zh-CN" dirty="0"/>
              <a:t>中，并不使用常规的</a:t>
            </a:r>
            <a:r>
              <a:rPr lang="en-US" altLang="zh-CN" dirty="0"/>
              <a:t>Intent</a:t>
            </a:r>
            <a:r>
              <a:rPr lang="zh-CN" altLang="zh-CN" dirty="0"/>
              <a:t>去传递一个意图，而是使用</a:t>
            </a:r>
            <a:r>
              <a:rPr lang="en-US" altLang="zh-CN" dirty="0" err="1"/>
              <a:t>PendingIntent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PendingIntent</a:t>
            </a:r>
            <a:r>
              <a:rPr lang="zh-CN" altLang="zh-CN" dirty="0"/>
              <a:t>可以看作是对</a:t>
            </a:r>
            <a:r>
              <a:rPr lang="en-US" altLang="zh-CN" dirty="0"/>
              <a:t>Intent</a:t>
            </a:r>
            <a:r>
              <a:rPr lang="zh-CN" altLang="zh-CN" dirty="0"/>
              <a:t>的一个封装，但它不是立刻执行某个行为，根据字面意思就知道是延迟的</a:t>
            </a:r>
            <a:r>
              <a:rPr lang="en-US" altLang="zh-CN" dirty="0"/>
              <a:t>intent</a:t>
            </a:r>
            <a:r>
              <a:rPr lang="zh-CN" altLang="zh-CN" dirty="0"/>
              <a:t>，而是满足某些条件或触发某些事件后才执行指定的行为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PendingIntent</a:t>
            </a:r>
            <a:r>
              <a:rPr lang="zh-CN" altLang="zh-CN" dirty="0"/>
              <a:t>包含了</a:t>
            </a:r>
            <a:r>
              <a:rPr lang="en-US" altLang="zh-CN" dirty="0"/>
              <a:t>Intent</a:t>
            </a:r>
            <a:r>
              <a:rPr lang="zh-CN" altLang="zh-CN" dirty="0"/>
              <a:t>及</a:t>
            </a:r>
            <a:r>
              <a:rPr lang="en-US" altLang="zh-CN" dirty="0"/>
              <a:t>Context</a:t>
            </a:r>
            <a:r>
              <a:rPr lang="zh-CN" altLang="zh-CN" dirty="0"/>
              <a:t>，因此就算</a:t>
            </a:r>
            <a:r>
              <a:rPr lang="en-US" altLang="zh-CN" dirty="0"/>
              <a:t>Intent</a:t>
            </a:r>
            <a:r>
              <a:rPr lang="zh-CN" altLang="zh-CN" dirty="0"/>
              <a:t>所属程序结束，</a:t>
            </a:r>
            <a:r>
              <a:rPr lang="en-US" altLang="zh-CN" dirty="0" err="1"/>
              <a:t>PendingIntent</a:t>
            </a:r>
            <a:r>
              <a:rPr lang="zh-CN" altLang="zh-CN" dirty="0"/>
              <a:t>依然有效，可以在其他程序中使用。常用在通知栏及短信发送系统中。</a:t>
            </a:r>
          </a:p>
          <a:p>
            <a:endParaRPr lang="zh-CN" altLang="zh-CN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7848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88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6.4 Notification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" y="914400"/>
            <a:ext cx="12192000" cy="539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6.4.2 </a:t>
            </a:r>
            <a:r>
              <a:rPr lang="en-US" altLang="zh-CN" sz="3200" b="1" dirty="0" err="1" smtClean="0"/>
              <a:t>PendingIntent</a:t>
            </a:r>
            <a:endParaRPr lang="en-US" altLang="zh-CN" sz="3200" b="1" dirty="0" smtClean="0"/>
          </a:p>
          <a:p>
            <a:r>
              <a:rPr lang="en-US" altLang="zh-CN" dirty="0" err="1"/>
              <a:t>PendingIntent</a:t>
            </a:r>
            <a:r>
              <a:rPr lang="zh-CN" altLang="zh-CN" dirty="0"/>
              <a:t>提供了多个静态的方法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7848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86489"/>
              </p:ext>
            </p:extLst>
          </p:nvPr>
        </p:nvGraphicFramePr>
        <p:xfrm>
          <a:off x="573903" y="2264068"/>
          <a:ext cx="1104419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55221"/>
                <a:gridCol w="4288972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方法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描述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getActivity(Context context, int requestCode, Intent intent, int flags)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启动一个</a:t>
                      </a:r>
                      <a:r>
                        <a:rPr lang="en-US" sz="2400" kern="100">
                          <a:effectLst/>
                        </a:rPr>
                        <a:t>Activity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getService(Context context, int requestCode, Intent intent, int flags)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启动一个</a:t>
                      </a:r>
                      <a:r>
                        <a:rPr lang="en-US" sz="2400" kern="100">
                          <a:effectLst/>
                        </a:rPr>
                        <a:t>Service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getBroadcast(Context context, int requestCode, Intent intent, int flags)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取得一个广播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61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6.4 Notification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" y="914400"/>
            <a:ext cx="12192000" cy="539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6.4.2 </a:t>
            </a:r>
            <a:r>
              <a:rPr lang="en-US" altLang="zh-CN" sz="3200" b="1" dirty="0" err="1" smtClean="0"/>
              <a:t>PendingIntent</a:t>
            </a:r>
            <a:endParaRPr lang="en-US" altLang="zh-CN" sz="3200" b="1" dirty="0" smtClean="0"/>
          </a:p>
          <a:p>
            <a:r>
              <a:rPr lang="en-US" altLang="zh-CN" dirty="0" err="1"/>
              <a:t>PendingIntent</a:t>
            </a:r>
            <a:r>
              <a:rPr lang="zh-CN" altLang="zh-CN" dirty="0"/>
              <a:t>提</a:t>
            </a:r>
            <a:r>
              <a:rPr lang="zh-CN" altLang="zh-CN" dirty="0" smtClean="0"/>
              <a:t>供</a:t>
            </a:r>
            <a:r>
              <a:rPr lang="zh-CN" altLang="en-US" dirty="0" smtClean="0"/>
              <a:t>的</a:t>
            </a:r>
            <a:r>
              <a:rPr lang="zh-CN" altLang="zh-CN" dirty="0" smtClean="0"/>
              <a:t>静</a:t>
            </a:r>
            <a:r>
              <a:rPr lang="zh-CN" altLang="zh-CN" dirty="0"/>
              <a:t>态的方</a:t>
            </a:r>
            <a:r>
              <a:rPr lang="zh-CN" altLang="zh-CN" dirty="0" smtClean="0"/>
              <a:t>法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：</a:t>
            </a:r>
            <a:r>
              <a:rPr lang="zh-CN" altLang="zh-CN" dirty="0"/>
              <a:t>用于标识</a:t>
            </a:r>
            <a:r>
              <a:rPr lang="en-US" altLang="zh-CN" dirty="0" err="1"/>
              <a:t>PendingIntent</a:t>
            </a:r>
            <a:r>
              <a:rPr lang="zh-CN" altLang="zh-CN" dirty="0"/>
              <a:t>的构造选择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7848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900153"/>
              </p:ext>
            </p:extLst>
          </p:nvPr>
        </p:nvGraphicFramePr>
        <p:xfrm>
          <a:off x="252367" y="2091531"/>
          <a:ext cx="11678376" cy="44249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4833"/>
                <a:gridCol w="7663543"/>
              </a:tblGrid>
              <a:tr h="7393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flag</a:t>
                      </a:r>
                      <a:r>
                        <a:rPr lang="zh-CN" sz="2400" kern="100" dirty="0">
                          <a:effectLst/>
                        </a:rPr>
                        <a:t>参数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含义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455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FLAG_CANCEL_CURRENT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如果构建的</a:t>
                      </a:r>
                      <a:r>
                        <a:rPr lang="en-US" sz="2400" kern="100">
                          <a:effectLst/>
                        </a:rPr>
                        <a:t>PendingIntent</a:t>
                      </a:r>
                      <a:r>
                        <a:rPr lang="zh-CN" sz="2400" kern="100">
                          <a:effectLst/>
                        </a:rPr>
                        <a:t>已经存在，则取消前一个，重新构建一个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455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FLAG_NO_CREATE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如果前一个</a:t>
                      </a:r>
                      <a:r>
                        <a:rPr lang="en-US" sz="2400" kern="100" dirty="0" err="1">
                          <a:effectLst/>
                        </a:rPr>
                        <a:t>PendingIntent</a:t>
                      </a:r>
                      <a:r>
                        <a:rPr lang="zh-CN" sz="2400" kern="100" dirty="0">
                          <a:effectLst/>
                        </a:rPr>
                        <a:t>已经不存在了，将不再构建它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455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FLAG_ONE_SHOT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表明这里构建的</a:t>
                      </a:r>
                      <a:r>
                        <a:rPr lang="en-US" sz="2400" kern="100">
                          <a:effectLst/>
                        </a:rPr>
                        <a:t>PendingIntent</a:t>
                      </a:r>
                      <a:r>
                        <a:rPr lang="zh-CN" sz="2400" kern="100">
                          <a:effectLst/>
                        </a:rPr>
                        <a:t>只能使用一次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455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FLAG_UPDATE_CURRENT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如果构建的</a:t>
                      </a:r>
                      <a:r>
                        <a:rPr lang="en-US" sz="2400" kern="100" dirty="0" err="1">
                          <a:effectLst/>
                        </a:rPr>
                        <a:t>PendingIntent</a:t>
                      </a:r>
                      <a:r>
                        <a:rPr lang="zh-CN" sz="2400" kern="100" dirty="0">
                          <a:effectLst/>
                        </a:rPr>
                        <a:t>已经存在，则替换它，经常使用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04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6.4 Notification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914400"/>
            <a:ext cx="5725885" cy="539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6.4.3  Notification</a:t>
            </a:r>
            <a:r>
              <a:rPr lang="zh-CN" altLang="en-US" sz="3200" b="1" dirty="0"/>
              <a:t>的实</a:t>
            </a:r>
            <a:r>
              <a:rPr lang="zh-CN" altLang="en-US" sz="3200" b="1" dirty="0" smtClean="0"/>
              <a:t>现</a:t>
            </a:r>
            <a:endParaRPr lang="en-US" altLang="zh-CN" sz="3200" b="1" dirty="0" smtClean="0"/>
          </a:p>
          <a:p>
            <a:r>
              <a:rPr lang="zh-CN" altLang="zh-CN" sz="3200" b="1" dirty="0"/>
              <a:t>【例</a:t>
            </a:r>
            <a:r>
              <a:rPr lang="en-US" altLang="zh-CN" sz="3200" b="1" dirty="0"/>
              <a:t>6-8</a:t>
            </a:r>
            <a:r>
              <a:rPr lang="zh-CN" altLang="zh-CN" sz="3200" b="1" dirty="0"/>
              <a:t>】</a:t>
            </a:r>
            <a:r>
              <a:rPr lang="en-US" altLang="zh-CN" sz="3200" dirty="0"/>
              <a:t>Notification</a:t>
            </a:r>
            <a:r>
              <a:rPr lang="zh-CN" altLang="zh-CN" sz="3200" dirty="0"/>
              <a:t>的简单应用：设计两个</a:t>
            </a:r>
            <a:r>
              <a:rPr lang="en-US" altLang="zh-CN" sz="3200" dirty="0"/>
              <a:t>Button</a:t>
            </a:r>
            <a:r>
              <a:rPr lang="zh-CN" altLang="zh-CN" sz="3200" dirty="0"/>
              <a:t>，一个</a:t>
            </a:r>
            <a:r>
              <a:rPr lang="en-US" altLang="zh-CN" sz="3200" dirty="0"/>
              <a:t>Button</a:t>
            </a:r>
            <a:r>
              <a:rPr lang="zh-CN" altLang="zh-CN" sz="3200" dirty="0"/>
              <a:t>用于发送通知消息，另一个</a:t>
            </a:r>
            <a:r>
              <a:rPr lang="en-US" altLang="zh-CN" sz="3200" dirty="0"/>
              <a:t>Button</a:t>
            </a:r>
            <a:r>
              <a:rPr lang="zh-CN" altLang="zh-CN" sz="3200" dirty="0"/>
              <a:t>用于取消通知消息。当单击发送广播消息的</a:t>
            </a:r>
            <a:r>
              <a:rPr lang="en-US" altLang="zh-CN" sz="3200" dirty="0"/>
              <a:t>Button</a:t>
            </a:r>
            <a:r>
              <a:rPr lang="zh-CN" altLang="zh-CN" sz="3200" dirty="0"/>
              <a:t>时，可以在通知栏里查看到此消息的存在，实现效果如</a:t>
            </a:r>
            <a:r>
              <a:rPr lang="zh-CN" altLang="zh-CN" sz="3200" dirty="0" smtClean="0"/>
              <a:t>图所</a:t>
            </a:r>
            <a:r>
              <a:rPr lang="zh-CN" altLang="zh-CN" sz="3200" dirty="0"/>
              <a:t>示。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7848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7563938" y="632596"/>
            <a:ext cx="4083776" cy="56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6.4 Notification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914400"/>
            <a:ext cx="11996057" cy="539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6.4.3  Notification</a:t>
            </a:r>
            <a:r>
              <a:rPr lang="zh-CN" altLang="en-US" sz="3200" b="1" dirty="0"/>
              <a:t>的实</a:t>
            </a:r>
            <a:r>
              <a:rPr lang="zh-CN" altLang="en-US" sz="3200" b="1" dirty="0" smtClean="0"/>
              <a:t>现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zh-CN" altLang="zh-CN" sz="3200" b="1" dirty="0"/>
              <a:t>【例</a:t>
            </a:r>
            <a:r>
              <a:rPr lang="en-US" altLang="zh-CN" sz="3200" b="1" dirty="0"/>
              <a:t>6-8</a:t>
            </a:r>
            <a:r>
              <a:rPr lang="zh-CN" altLang="zh-CN" sz="3200" b="1" dirty="0"/>
              <a:t>】</a:t>
            </a:r>
            <a:r>
              <a:rPr lang="en-US" altLang="zh-CN" sz="3200" dirty="0"/>
              <a:t>Notification</a:t>
            </a:r>
            <a:r>
              <a:rPr lang="zh-CN" altLang="zh-CN" sz="3200" dirty="0"/>
              <a:t>的简单应用</a:t>
            </a:r>
            <a:r>
              <a:rPr lang="zh-CN" altLang="zh-CN" sz="3200" dirty="0" smtClean="0"/>
              <a:t>：</a:t>
            </a:r>
            <a:endParaRPr lang="en-US" altLang="zh-CN" sz="3200" dirty="0" smtClean="0"/>
          </a:p>
          <a:p>
            <a:r>
              <a:rPr lang="en-US" altLang="zh-CN" sz="3200" b="1" dirty="0"/>
              <a:t>Notification</a:t>
            </a:r>
            <a:r>
              <a:rPr lang="zh-CN" altLang="zh-CN" sz="3200" b="1" dirty="0"/>
              <a:t>使用的第一步骤</a:t>
            </a:r>
            <a:r>
              <a:rPr lang="zh-CN" altLang="zh-CN" sz="3200" dirty="0"/>
              <a:t>：获得状态通知栏的管理</a:t>
            </a:r>
            <a:r>
              <a:rPr lang="en-US" altLang="zh-CN" sz="3200" dirty="0" err="1"/>
              <a:t>NotificationManager</a:t>
            </a:r>
            <a:r>
              <a:rPr lang="zh-CN" altLang="zh-CN" sz="3200" dirty="0"/>
              <a:t>。它是一个系统</a:t>
            </a:r>
            <a:r>
              <a:rPr lang="en-US" altLang="zh-CN" sz="3200" dirty="0"/>
              <a:t>Service</a:t>
            </a:r>
            <a:r>
              <a:rPr lang="zh-CN" altLang="zh-CN" sz="3200" dirty="0"/>
              <a:t>，需要通过调用</a:t>
            </a:r>
            <a:r>
              <a:rPr lang="en-US" altLang="zh-CN" sz="3200" dirty="0" err="1"/>
              <a:t>getSystemService</a:t>
            </a:r>
            <a:r>
              <a:rPr lang="en-US" altLang="zh-CN" sz="3200" dirty="0"/>
              <a:t>()</a:t>
            </a:r>
            <a:r>
              <a:rPr lang="zh-CN" altLang="zh-CN" sz="3200" dirty="0"/>
              <a:t>方法获得实例</a:t>
            </a:r>
            <a:r>
              <a:rPr lang="zh-CN" altLang="zh-CN" sz="3200" dirty="0" smtClean="0"/>
              <a:t>。</a:t>
            </a:r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r>
              <a:rPr lang="en-US" altLang="zh-CN" sz="3200" b="1" dirty="0"/>
              <a:t>Notification</a:t>
            </a:r>
            <a:r>
              <a:rPr lang="zh-CN" altLang="zh-CN" sz="3200" b="1" dirty="0"/>
              <a:t>使用的第二步骤</a:t>
            </a:r>
            <a:r>
              <a:rPr lang="zh-CN" altLang="zh-CN" sz="3200" dirty="0"/>
              <a:t>：实例化通知栏构造器</a:t>
            </a:r>
            <a:r>
              <a:rPr lang="en-US" altLang="zh-CN" sz="3200" dirty="0" err="1" smtClean="0"/>
              <a:t>NotificationCompat.Builder</a:t>
            </a:r>
            <a:endParaRPr lang="en-US" altLang="zh-CN" sz="3200" dirty="0" smtClean="0"/>
          </a:p>
          <a:p>
            <a:endParaRPr lang="zh-CN" altLang="zh-CN" sz="3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7848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588391"/>
              </p:ext>
            </p:extLst>
          </p:nvPr>
        </p:nvGraphicFramePr>
        <p:xfrm>
          <a:off x="609600" y="3839232"/>
          <a:ext cx="11321142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1142"/>
              </a:tblGrid>
              <a:tr h="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mNotificationManager</a:t>
                      </a:r>
                      <a:r>
                        <a:rPr lang="en-US" sz="2400" kern="100" dirty="0">
                          <a:effectLst/>
                        </a:rPr>
                        <a:t>=(</a:t>
                      </a:r>
                      <a:r>
                        <a:rPr lang="en-US" sz="2400" kern="100" dirty="0" err="1">
                          <a:effectLst/>
                        </a:rPr>
                        <a:t>NotificationManager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r>
                        <a:rPr lang="en-US" sz="2400" kern="100" dirty="0" err="1">
                          <a:effectLst/>
                        </a:rPr>
                        <a:t>getSystemService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Context.NOTIFICATION_SERVICE</a:t>
                      </a:r>
                      <a:r>
                        <a:rPr lang="en-US" sz="2400" kern="100" dirty="0">
                          <a:effectLst/>
                        </a:rPr>
                        <a:t>);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240033"/>
              </p:ext>
            </p:extLst>
          </p:nvPr>
        </p:nvGraphicFramePr>
        <p:xfrm>
          <a:off x="631733" y="5900443"/>
          <a:ext cx="11211923" cy="365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11923"/>
              </a:tblGrid>
              <a:tr h="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mNotificationBuilder</a:t>
                      </a:r>
                      <a:r>
                        <a:rPr lang="en-US" sz="2400" kern="100" dirty="0">
                          <a:effectLst/>
                        </a:rPr>
                        <a:t>=new </a:t>
                      </a:r>
                      <a:r>
                        <a:rPr lang="en-US" sz="2400" kern="100" dirty="0" err="1">
                          <a:effectLst/>
                        </a:rPr>
                        <a:t>NotificationCompat.Builder</a:t>
                      </a:r>
                      <a:r>
                        <a:rPr lang="en-US" sz="2400" kern="100" dirty="0">
                          <a:effectLst/>
                        </a:rPr>
                        <a:t>(context);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85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6.4 Notification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914400"/>
            <a:ext cx="11996057" cy="539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6.4.3  Notification</a:t>
            </a:r>
            <a:r>
              <a:rPr lang="zh-CN" altLang="en-US" sz="3200" b="1" dirty="0"/>
              <a:t>的实</a:t>
            </a:r>
            <a:r>
              <a:rPr lang="zh-CN" altLang="en-US" sz="3200" b="1" dirty="0" smtClean="0"/>
              <a:t>现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zh-CN" altLang="zh-CN" sz="3200" b="1" dirty="0"/>
              <a:t>【例</a:t>
            </a:r>
            <a:r>
              <a:rPr lang="en-US" altLang="zh-CN" sz="3200" b="1" dirty="0"/>
              <a:t>6-8</a:t>
            </a:r>
            <a:r>
              <a:rPr lang="zh-CN" altLang="zh-CN" sz="3200" b="1" dirty="0"/>
              <a:t>】</a:t>
            </a:r>
            <a:r>
              <a:rPr lang="en-US" altLang="zh-CN" sz="3200" dirty="0"/>
              <a:t>Notification</a:t>
            </a:r>
            <a:r>
              <a:rPr lang="zh-CN" altLang="zh-CN" sz="3200" dirty="0"/>
              <a:t>的简单应用</a:t>
            </a:r>
            <a:r>
              <a:rPr lang="zh-CN" altLang="zh-CN" sz="3200" dirty="0" smtClean="0"/>
              <a:t>：</a:t>
            </a:r>
            <a:endParaRPr lang="en-US" altLang="zh-CN" sz="3200" dirty="0" smtClean="0"/>
          </a:p>
          <a:p>
            <a:r>
              <a:rPr lang="en-US" altLang="zh-CN" sz="3200" b="1" dirty="0"/>
              <a:t>Notification</a:t>
            </a:r>
            <a:r>
              <a:rPr lang="zh-CN" altLang="zh-CN" sz="3200" b="1" dirty="0"/>
              <a:t>使用的第三步骤</a:t>
            </a:r>
            <a:r>
              <a:rPr lang="zh-CN" altLang="zh-CN" sz="3200" dirty="0"/>
              <a:t>：对</a:t>
            </a:r>
            <a:r>
              <a:rPr lang="en-US" altLang="zh-CN" sz="3200" dirty="0"/>
              <a:t>Builder</a:t>
            </a:r>
            <a:r>
              <a:rPr lang="zh-CN" altLang="zh-CN" sz="3200" dirty="0"/>
              <a:t>实例进行配置</a:t>
            </a:r>
            <a:endParaRPr lang="en-US" altLang="zh-CN" sz="3200" dirty="0"/>
          </a:p>
          <a:p>
            <a:endParaRPr lang="en-US" altLang="zh-CN" sz="3200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7848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918212"/>
              </p:ext>
            </p:extLst>
          </p:nvPr>
        </p:nvGraphicFramePr>
        <p:xfrm>
          <a:off x="0" y="2834640"/>
          <a:ext cx="12192000" cy="402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2000"/>
              </a:tblGrid>
              <a:tr h="232503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Intent </a:t>
                      </a:r>
                      <a:r>
                        <a:rPr lang="en-US" sz="2400" kern="100" dirty="0" err="1">
                          <a:effectLst/>
                        </a:rPr>
                        <a:t>notificationIntent</a:t>
                      </a:r>
                      <a:r>
                        <a:rPr lang="en-US" sz="2400" kern="100" dirty="0">
                          <a:effectLst/>
                        </a:rPr>
                        <a:t>=new Intent(context, </a:t>
                      </a:r>
                      <a:r>
                        <a:rPr lang="en-US" sz="2400" kern="100" dirty="0" err="1">
                          <a:effectLst/>
                        </a:rPr>
                        <a:t>MainActivity.class</a:t>
                      </a:r>
                      <a:r>
                        <a:rPr lang="en-US" sz="2400" kern="100" dirty="0">
                          <a:effectLst/>
                        </a:rPr>
                        <a:t>);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PendingIntent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contentIntent</a:t>
                      </a:r>
                      <a:r>
                        <a:rPr lang="en-US" sz="2400" kern="100" dirty="0">
                          <a:effectLst/>
                        </a:rPr>
                        <a:t>=</a:t>
                      </a:r>
                      <a:r>
                        <a:rPr lang="en-US" sz="2400" kern="100" dirty="0" err="1">
                          <a:effectLst/>
                        </a:rPr>
                        <a:t>PendingIntent.getActivity</a:t>
                      </a:r>
                      <a:r>
                        <a:rPr lang="en-US" sz="2400" kern="100" dirty="0">
                          <a:effectLst/>
                        </a:rPr>
                        <a:t>(context, 0, </a:t>
                      </a:r>
                      <a:r>
                        <a:rPr lang="en-US" sz="2400" kern="100" dirty="0" err="1">
                          <a:effectLst/>
                        </a:rPr>
                        <a:t>notificationIntent</a:t>
                      </a:r>
                      <a:r>
                        <a:rPr lang="en-US" sz="2400" kern="100" dirty="0">
                          <a:effectLst/>
                        </a:rPr>
                        <a:t>, 0);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mNotificationBuilder.setContentTitle</a:t>
                      </a:r>
                      <a:r>
                        <a:rPr lang="en-US" sz="2400" kern="100" dirty="0">
                          <a:effectLst/>
                        </a:rPr>
                        <a:t>("</a:t>
                      </a:r>
                      <a:r>
                        <a:rPr lang="zh-CN" sz="2400" kern="100" dirty="0">
                          <a:effectLst/>
                        </a:rPr>
                        <a:t>通知栏标题</a:t>
                      </a:r>
                      <a:r>
                        <a:rPr lang="en-US" sz="2400" kern="100" dirty="0">
                          <a:effectLst/>
                        </a:rPr>
                        <a:t>")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526415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.</a:t>
                      </a:r>
                      <a:r>
                        <a:rPr lang="en-US" sz="2400" kern="100" dirty="0" err="1">
                          <a:effectLst/>
                        </a:rPr>
                        <a:t>setContentText</a:t>
                      </a:r>
                      <a:r>
                        <a:rPr lang="en-US" sz="2400" kern="100" dirty="0">
                          <a:effectLst/>
                        </a:rPr>
                        <a:t>("</a:t>
                      </a:r>
                      <a:r>
                        <a:rPr lang="zh-CN" sz="2400" kern="100" dirty="0">
                          <a:effectLst/>
                        </a:rPr>
                        <a:t>通知栏内容：</a:t>
                      </a:r>
                      <a:r>
                        <a:rPr lang="en-US" sz="2400" kern="100" dirty="0">
                          <a:effectLst/>
                        </a:rPr>
                        <a:t>")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.</a:t>
                      </a:r>
                      <a:r>
                        <a:rPr lang="en-US" sz="2400" kern="100" dirty="0" err="1">
                          <a:effectLst/>
                        </a:rPr>
                        <a:t>setContentIntent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contentIntent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.</a:t>
                      </a:r>
                      <a:r>
                        <a:rPr lang="en-US" sz="2400" kern="100" dirty="0" err="1">
                          <a:effectLst/>
                        </a:rPr>
                        <a:t>setDefaults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Notification.DEFAULT_VIBRATE</a:t>
                      </a:r>
                      <a:r>
                        <a:rPr lang="en-US" sz="2400" kern="100" dirty="0">
                          <a:effectLst/>
                        </a:rPr>
                        <a:t>)// </a:t>
                      </a:r>
                      <a:r>
                        <a:rPr lang="zh-CN" sz="2400" kern="100" dirty="0">
                          <a:effectLst/>
                        </a:rPr>
                        <a:t>向通知添加声音、闪灯和振动效果的最简单、使用默认（</a:t>
                      </a:r>
                      <a:r>
                        <a:rPr lang="en-US" sz="2400" kern="100" dirty="0">
                          <a:effectLst/>
                        </a:rPr>
                        <a:t>defaults</a:t>
                      </a:r>
                      <a:r>
                        <a:rPr lang="zh-CN" sz="2400" kern="100" dirty="0">
                          <a:effectLst/>
                        </a:rPr>
                        <a:t>）属性，可以组合多个属性</a:t>
                      </a: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.</a:t>
                      </a:r>
                      <a:r>
                        <a:rPr lang="en-US" sz="2400" kern="100" dirty="0" err="1">
                          <a:effectLst/>
                        </a:rPr>
                        <a:t>setTicker</a:t>
                      </a:r>
                      <a:r>
                        <a:rPr lang="en-US" sz="2400" kern="100" dirty="0">
                          <a:effectLst/>
                        </a:rPr>
                        <a:t>("</a:t>
                      </a:r>
                      <a:r>
                        <a:rPr lang="zh-CN" sz="2400" kern="100" dirty="0">
                          <a:effectLst/>
                        </a:rPr>
                        <a:t>通知来了</a:t>
                      </a:r>
                      <a:r>
                        <a:rPr lang="en-US" sz="2400" kern="100" dirty="0">
                          <a:effectLst/>
                        </a:rPr>
                        <a:t>")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.</a:t>
                      </a:r>
                      <a:r>
                        <a:rPr lang="en-US" sz="2400" kern="100" dirty="0" err="1">
                          <a:effectLst/>
                        </a:rPr>
                        <a:t>setWhen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System.currentTimeMillis</a:t>
                      </a:r>
                      <a:r>
                        <a:rPr lang="en-US" sz="2400" kern="100" dirty="0">
                          <a:effectLst/>
                        </a:rPr>
                        <a:t>())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.</a:t>
                      </a:r>
                      <a:r>
                        <a:rPr lang="en-US" sz="2400" kern="100" dirty="0" err="1">
                          <a:effectLst/>
                        </a:rPr>
                        <a:t>setSmallIcon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R.mipmap.gps</a:t>
                      </a:r>
                      <a:r>
                        <a:rPr lang="en-US" sz="2400" kern="100" dirty="0">
                          <a:effectLst/>
                        </a:rPr>
                        <a:t>);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01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6.4 Notification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914400"/>
            <a:ext cx="11996057" cy="539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6.4.3  Notification</a:t>
            </a:r>
            <a:r>
              <a:rPr lang="zh-CN" altLang="en-US" sz="3200" b="1" dirty="0"/>
              <a:t>的实</a:t>
            </a:r>
            <a:r>
              <a:rPr lang="zh-CN" altLang="en-US" sz="3200" b="1" dirty="0" smtClean="0"/>
              <a:t>现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zh-CN" altLang="zh-CN" sz="3200" b="1" dirty="0"/>
              <a:t>【例</a:t>
            </a:r>
            <a:r>
              <a:rPr lang="en-US" altLang="zh-CN" sz="3200" b="1" dirty="0"/>
              <a:t>6-8</a:t>
            </a:r>
            <a:r>
              <a:rPr lang="zh-CN" altLang="zh-CN" sz="3200" b="1" dirty="0"/>
              <a:t>】</a:t>
            </a:r>
            <a:r>
              <a:rPr lang="en-US" altLang="zh-CN" sz="3200" dirty="0"/>
              <a:t>Notification</a:t>
            </a:r>
            <a:r>
              <a:rPr lang="zh-CN" altLang="zh-CN" sz="3200" dirty="0"/>
              <a:t>的简单应用</a:t>
            </a:r>
            <a:r>
              <a:rPr lang="zh-CN" altLang="zh-CN" sz="3200" dirty="0" smtClean="0"/>
              <a:t>：</a:t>
            </a:r>
            <a:endParaRPr lang="en-US" altLang="zh-CN" sz="3200" dirty="0" smtClean="0"/>
          </a:p>
          <a:p>
            <a:r>
              <a:rPr lang="en-US" altLang="zh-CN" sz="3200" b="1" dirty="0" smtClean="0"/>
              <a:t>Notification</a:t>
            </a:r>
            <a:r>
              <a:rPr lang="zh-CN" altLang="zh-CN" sz="3200" b="1" dirty="0"/>
              <a:t>使用的第四步骤</a:t>
            </a:r>
            <a:r>
              <a:rPr lang="zh-CN" altLang="zh-CN" sz="3200" dirty="0"/>
              <a:t>：发送通知请求。在本示例中需要实现“发送通知”</a:t>
            </a:r>
            <a:r>
              <a:rPr lang="en-US" altLang="zh-CN" sz="3200" dirty="0"/>
              <a:t>Button</a:t>
            </a:r>
            <a:r>
              <a:rPr lang="zh-CN" altLang="zh-CN" sz="3200" dirty="0"/>
              <a:t>的</a:t>
            </a:r>
            <a:r>
              <a:rPr lang="en-US" altLang="zh-CN" sz="3200" dirty="0" err="1"/>
              <a:t>OnClickListener</a:t>
            </a:r>
            <a:r>
              <a:rPr lang="zh-CN" altLang="zh-CN" sz="3200" dirty="0"/>
              <a:t>监听</a:t>
            </a:r>
            <a:r>
              <a:rPr lang="zh-CN" altLang="zh-CN" sz="3200" dirty="0" smtClean="0"/>
              <a:t>器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zh-CN" sz="3200" dirty="0"/>
              <a:t>“取消通知”</a:t>
            </a:r>
            <a:r>
              <a:rPr lang="en-US" altLang="zh-CN" sz="3200" dirty="0"/>
              <a:t>Button</a:t>
            </a:r>
            <a:r>
              <a:rPr lang="zh-CN" altLang="zh-CN" sz="3200" dirty="0"/>
              <a:t>的</a:t>
            </a:r>
            <a:r>
              <a:rPr lang="en-US" altLang="zh-CN" sz="3200" dirty="0" err="1"/>
              <a:t>OnClickListener</a:t>
            </a:r>
            <a:r>
              <a:rPr lang="zh-CN" altLang="zh-CN" sz="3200" dirty="0"/>
              <a:t>监听器关键代</a:t>
            </a:r>
            <a:r>
              <a:rPr lang="zh-CN" altLang="zh-CN" sz="3200" dirty="0" smtClean="0"/>
              <a:t>码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7848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961187"/>
              </p:ext>
            </p:extLst>
          </p:nvPr>
        </p:nvGraphicFramePr>
        <p:xfrm>
          <a:off x="468267" y="3135471"/>
          <a:ext cx="11255466" cy="365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55466"/>
              </a:tblGrid>
              <a:tr h="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mNotificationManager.notify</a:t>
                      </a:r>
                      <a:r>
                        <a:rPr lang="en-US" sz="2400" kern="100" dirty="0">
                          <a:effectLst/>
                        </a:rPr>
                        <a:t>(1,mNotificationBuilder.build());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650649"/>
              </p:ext>
            </p:extLst>
          </p:nvPr>
        </p:nvGraphicFramePr>
        <p:xfrm>
          <a:off x="457561" y="4376442"/>
          <a:ext cx="11320781" cy="365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0781"/>
              </a:tblGrid>
              <a:tr h="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mNotificationManager.cancel</a:t>
                      </a:r>
                      <a:r>
                        <a:rPr lang="en-US" sz="2400" kern="100" dirty="0">
                          <a:effectLst/>
                        </a:rPr>
                        <a:t>(1);//</a:t>
                      </a:r>
                      <a:r>
                        <a:rPr lang="zh-CN" sz="2400" kern="100" dirty="0">
                          <a:effectLst/>
                        </a:rPr>
                        <a:t>参数为本通知的标志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59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[</a:t>
            </a:r>
            <a:r>
              <a:rPr lang="zh-CN" altLang="zh-CN" b="1" dirty="0"/>
              <a:t>项目延伸</a:t>
            </a:r>
            <a:r>
              <a:rPr lang="en-US" altLang="zh-CN" b="1" dirty="0"/>
              <a:t>]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" y="914400"/>
            <a:ext cx="12192000" cy="5399314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学习本章内容之后，读者可以继续完善音乐播放器的项目，可完善的地方包括：</a:t>
            </a:r>
          </a:p>
          <a:p>
            <a:pPr lvl="1"/>
            <a:r>
              <a:rPr lang="zh-CN" altLang="zh-CN" sz="3000" dirty="0"/>
              <a:t>（</a:t>
            </a:r>
            <a:r>
              <a:rPr lang="en-US" altLang="zh-CN" sz="3000" dirty="0"/>
              <a:t>1</a:t>
            </a:r>
            <a:r>
              <a:rPr lang="zh-CN" altLang="zh-CN" sz="3000" dirty="0"/>
              <a:t>）在音乐播放器中显示播放列表，显示存放在</a:t>
            </a:r>
            <a:r>
              <a:rPr lang="en-US" altLang="zh-CN" sz="3000" dirty="0"/>
              <a:t>SD</a:t>
            </a:r>
            <a:r>
              <a:rPr lang="zh-CN" altLang="zh-CN" sz="3000" dirty="0"/>
              <a:t>卡中的歌曲信息；可以选择音乐列表中的某个曲目播放；播放方式可以有循环播放、单曲播放等。</a:t>
            </a:r>
          </a:p>
          <a:p>
            <a:pPr lvl="1"/>
            <a:r>
              <a:rPr lang="zh-CN" altLang="zh-CN" sz="3000" dirty="0"/>
              <a:t>（</a:t>
            </a:r>
            <a:r>
              <a:rPr lang="en-US" altLang="zh-CN" sz="3000" dirty="0"/>
              <a:t>2</a:t>
            </a:r>
            <a:r>
              <a:rPr lang="zh-CN" altLang="zh-CN" sz="3000" dirty="0"/>
              <a:t>）将启动服务和绑定服务结合，即使退出音乐播放器界面，仍能控制音乐播放器。</a:t>
            </a:r>
            <a:endParaRPr lang="zh-CN" altLang="zh-CN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7848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847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6.1 </a:t>
            </a:r>
            <a:r>
              <a:rPr lang="zh-CN" altLang="en-US" b="1" dirty="0"/>
              <a:t>服务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6.1.1 Service</a:t>
            </a:r>
            <a:r>
              <a:rPr lang="zh-CN" altLang="en-US" sz="3200" b="1" dirty="0"/>
              <a:t>的原理和用</a:t>
            </a:r>
            <a:r>
              <a:rPr lang="zh-CN" altLang="en-US" sz="3200" b="1" dirty="0" smtClean="0"/>
              <a:t>途</a:t>
            </a:r>
            <a:endParaRPr lang="en-US" altLang="zh-CN" sz="3200" b="1" dirty="0" smtClean="0"/>
          </a:p>
          <a:p>
            <a:r>
              <a:rPr lang="en-US" altLang="zh-CN" sz="2400" dirty="0" err="1"/>
              <a:t>Context.startService</a:t>
            </a:r>
            <a:r>
              <a:rPr lang="en-US" altLang="zh-CN" sz="2400" dirty="0"/>
              <a:t>()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zh-CN" sz="2200" dirty="0" smtClean="0"/>
              <a:t>通</a:t>
            </a:r>
            <a:r>
              <a:rPr lang="zh-CN" altLang="zh-CN" sz="2200" dirty="0"/>
              <a:t>过</a:t>
            </a:r>
            <a:r>
              <a:rPr lang="en-US" altLang="zh-CN" sz="2200" dirty="0" err="1"/>
              <a:t>startService</a:t>
            </a:r>
            <a:r>
              <a:rPr lang="en-US" altLang="zh-CN" sz="2200" dirty="0"/>
              <a:t>()</a:t>
            </a:r>
            <a:r>
              <a:rPr lang="zh-CN" altLang="zh-CN" sz="2200" dirty="0"/>
              <a:t>启动的服务处于“启动”状态</a:t>
            </a:r>
            <a:r>
              <a:rPr lang="zh-CN" altLang="zh-CN" sz="2200" dirty="0" smtClean="0"/>
              <a:t>。</a:t>
            </a:r>
            <a:endParaRPr lang="en-US" altLang="zh-CN" sz="2200" dirty="0" smtClean="0"/>
          </a:p>
          <a:p>
            <a:pPr lvl="1"/>
            <a:r>
              <a:rPr lang="zh-CN" altLang="zh-CN" sz="2200" dirty="0" smtClean="0"/>
              <a:t>一</a:t>
            </a:r>
            <a:r>
              <a:rPr lang="zh-CN" altLang="zh-CN" sz="2200" dirty="0"/>
              <a:t>旦启动，</a:t>
            </a:r>
            <a:r>
              <a:rPr lang="en-US" altLang="zh-CN" sz="2200" dirty="0"/>
              <a:t>Service</a:t>
            </a:r>
            <a:r>
              <a:rPr lang="zh-CN" altLang="zh-CN" sz="2200" dirty="0"/>
              <a:t>就在后台运行，即使启动它的应用组件已经被销毁了</a:t>
            </a:r>
            <a:r>
              <a:rPr lang="zh-CN" altLang="zh-CN" sz="2200" dirty="0" smtClean="0"/>
              <a:t>。</a:t>
            </a:r>
            <a:endParaRPr lang="en-US" altLang="zh-CN" sz="2200" dirty="0" smtClean="0"/>
          </a:p>
          <a:p>
            <a:pPr lvl="1"/>
            <a:r>
              <a:rPr lang="zh-CN" altLang="zh-CN" sz="2200" dirty="0" smtClean="0"/>
              <a:t>通</a:t>
            </a:r>
            <a:r>
              <a:rPr lang="zh-CN" altLang="zh-CN" sz="2200" dirty="0"/>
              <a:t>常，启动状态的</a:t>
            </a:r>
            <a:r>
              <a:rPr lang="en-US" altLang="zh-CN" sz="2200" dirty="0"/>
              <a:t>Service</a:t>
            </a:r>
            <a:r>
              <a:rPr lang="zh-CN" altLang="zh-CN" sz="2200" dirty="0"/>
              <a:t>执行单任务并且不返回任何结果给启动者</a:t>
            </a:r>
            <a:r>
              <a:rPr lang="zh-CN" altLang="zh-CN" sz="2200" dirty="0" smtClean="0"/>
              <a:t>。</a:t>
            </a:r>
            <a:endParaRPr lang="en-US" altLang="zh-CN" sz="2200" dirty="0" smtClean="0"/>
          </a:p>
          <a:p>
            <a:pPr lvl="1"/>
            <a:r>
              <a:rPr lang="zh-CN" altLang="zh-CN" sz="2200" dirty="0" smtClean="0"/>
              <a:t>比</a:t>
            </a:r>
            <a:r>
              <a:rPr lang="zh-CN" altLang="zh-CN" sz="2200" dirty="0"/>
              <a:t>如当下载或上传一个文件，当操作完成时，</a:t>
            </a:r>
            <a:r>
              <a:rPr lang="en-US" altLang="zh-CN" sz="2200" dirty="0"/>
              <a:t>Service</a:t>
            </a:r>
            <a:r>
              <a:rPr lang="zh-CN" altLang="zh-CN" sz="2200" dirty="0"/>
              <a:t>应该停止它本身</a:t>
            </a:r>
            <a:r>
              <a:rPr lang="zh-CN" altLang="zh-CN" sz="2200" dirty="0" smtClean="0"/>
              <a:t>。</a:t>
            </a:r>
            <a:endParaRPr lang="en-US" altLang="zh-CN" sz="2200" dirty="0" smtClean="0"/>
          </a:p>
          <a:p>
            <a:pPr lvl="1"/>
            <a:r>
              <a:rPr lang="zh-CN" altLang="zh-CN" sz="2200" dirty="0" smtClean="0"/>
              <a:t>为</a:t>
            </a:r>
            <a:r>
              <a:rPr lang="zh-CN" altLang="zh-CN" sz="2200" dirty="0"/>
              <a:t>了节省系统资源，一定要停止</a:t>
            </a:r>
            <a:r>
              <a:rPr lang="en-US" altLang="zh-CN" sz="2200" dirty="0"/>
              <a:t>service</a:t>
            </a:r>
            <a:r>
              <a:rPr lang="zh-CN" altLang="zh-CN" sz="2200" dirty="0"/>
              <a:t>，可以通过</a:t>
            </a:r>
            <a:r>
              <a:rPr lang="en-US" altLang="zh-CN" sz="2200" dirty="0" err="1"/>
              <a:t>stopSelf</a:t>
            </a:r>
            <a:r>
              <a:rPr lang="en-US" altLang="zh-CN" sz="2200" dirty="0"/>
              <a:t>()</a:t>
            </a:r>
            <a:r>
              <a:rPr lang="zh-CN" altLang="zh-CN" sz="2200" dirty="0"/>
              <a:t>来停止，也可以在其他组件中通过</a:t>
            </a:r>
            <a:r>
              <a:rPr lang="en-US" altLang="zh-CN" sz="2200" dirty="0" err="1"/>
              <a:t>stopService</a:t>
            </a:r>
            <a:r>
              <a:rPr lang="en-US" altLang="zh-CN" sz="2200" dirty="0"/>
              <a:t>()</a:t>
            </a:r>
            <a:r>
              <a:rPr lang="zh-CN" altLang="zh-CN" sz="2200" dirty="0"/>
              <a:t>来停止。</a:t>
            </a:r>
          </a:p>
          <a:p>
            <a:endParaRPr lang="en-US" altLang="zh-CN" sz="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990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6.1 </a:t>
            </a:r>
            <a:r>
              <a:rPr lang="zh-CN" altLang="en-US" b="1" dirty="0"/>
              <a:t>服务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6.1.1 Service</a:t>
            </a:r>
            <a:r>
              <a:rPr lang="zh-CN" altLang="en-US" sz="3200" b="1" dirty="0"/>
              <a:t>的原理和用</a:t>
            </a:r>
            <a:r>
              <a:rPr lang="zh-CN" altLang="en-US" sz="3200" b="1" dirty="0" smtClean="0"/>
              <a:t>途</a:t>
            </a:r>
            <a:endParaRPr lang="en-US" altLang="zh-CN" sz="3200" b="1" dirty="0" smtClean="0"/>
          </a:p>
          <a:p>
            <a:r>
              <a:rPr lang="en-US" altLang="zh-CN" sz="2800" dirty="0" err="1" smtClean="0"/>
              <a:t>Context.bindService</a:t>
            </a:r>
            <a:r>
              <a:rPr lang="en-US" altLang="zh-CN" sz="2800" dirty="0" smtClean="0"/>
              <a:t>()</a:t>
            </a:r>
          </a:p>
          <a:p>
            <a:pPr lvl="1"/>
            <a:r>
              <a:rPr lang="zh-CN" altLang="zh-CN" dirty="0" smtClean="0"/>
              <a:t>通</a:t>
            </a:r>
            <a:r>
              <a:rPr lang="zh-CN" altLang="zh-CN" dirty="0"/>
              <a:t>过</a:t>
            </a:r>
            <a:r>
              <a:rPr lang="en-US" altLang="zh-CN" dirty="0" err="1"/>
              <a:t>bindService</a:t>
            </a:r>
            <a:r>
              <a:rPr lang="en-US" altLang="zh-CN" dirty="0"/>
              <a:t>()</a:t>
            </a:r>
            <a:r>
              <a:rPr lang="zh-CN" altLang="zh-CN" dirty="0"/>
              <a:t>启动的服务处于“绑定”状态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一</a:t>
            </a:r>
            <a:r>
              <a:rPr lang="zh-CN" altLang="zh-CN" dirty="0"/>
              <a:t>个绑定的</a:t>
            </a:r>
            <a:r>
              <a:rPr lang="en-US" altLang="zh-CN" dirty="0"/>
              <a:t>Service</a:t>
            </a:r>
            <a:r>
              <a:rPr lang="zh-CN" altLang="zh-CN" dirty="0"/>
              <a:t>提供一个允许组件与</a:t>
            </a:r>
            <a:r>
              <a:rPr lang="en-US" altLang="zh-CN" dirty="0"/>
              <a:t>Service</a:t>
            </a:r>
            <a:r>
              <a:rPr lang="zh-CN" altLang="zh-CN" dirty="0"/>
              <a:t>交互的接口，可以发送请求、获取返回结果，还可以通过进程间通信交互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绑</a:t>
            </a:r>
            <a:r>
              <a:rPr lang="zh-CN" altLang="zh-CN" dirty="0"/>
              <a:t>定的</a:t>
            </a:r>
            <a:r>
              <a:rPr lang="en-US" altLang="zh-CN" dirty="0"/>
              <a:t>Service</a:t>
            </a:r>
            <a:r>
              <a:rPr lang="zh-CN" altLang="zh-CN" dirty="0"/>
              <a:t>只有当应用组件绑定后才能运行，多个组件可以绑定一个</a:t>
            </a:r>
            <a:r>
              <a:rPr lang="en-US" altLang="zh-CN" dirty="0"/>
              <a:t>Service</a:t>
            </a:r>
            <a:r>
              <a:rPr lang="zh-CN" altLang="zh-CN" dirty="0"/>
              <a:t>，当所有与之绑定的组件都调用</a:t>
            </a:r>
            <a:r>
              <a:rPr lang="en-US" altLang="zh-CN" dirty="0"/>
              <a:t>unbind()</a:t>
            </a:r>
            <a:r>
              <a:rPr lang="zh-CN" altLang="zh-CN" dirty="0"/>
              <a:t>方法后，这个</a:t>
            </a:r>
            <a:r>
              <a:rPr lang="en-US" altLang="zh-CN" dirty="0"/>
              <a:t>Service</a:t>
            </a:r>
            <a:r>
              <a:rPr lang="zh-CN" altLang="zh-CN" dirty="0"/>
              <a:t>就会被销毁了。</a:t>
            </a:r>
          </a:p>
          <a:p>
            <a:endParaRPr lang="en-US" altLang="zh-CN" sz="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122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6.1 </a:t>
            </a:r>
            <a:r>
              <a:rPr lang="zh-CN" altLang="en-US" b="1" dirty="0"/>
              <a:t>服务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6.1.1 Service</a:t>
            </a:r>
            <a:r>
              <a:rPr lang="zh-CN" altLang="en-US" sz="3200" b="1" dirty="0"/>
              <a:t>的原理和用</a:t>
            </a:r>
            <a:r>
              <a:rPr lang="zh-CN" altLang="en-US" sz="3200" b="1" dirty="0" smtClean="0"/>
              <a:t>途</a:t>
            </a:r>
            <a:endParaRPr lang="en-US" altLang="zh-CN" sz="3200" b="1" dirty="0" smtClean="0"/>
          </a:p>
          <a:p>
            <a:r>
              <a:rPr lang="en-US" altLang="zh-CN" sz="2800" dirty="0"/>
              <a:t>Service</a:t>
            </a:r>
            <a:r>
              <a:rPr lang="zh-CN" altLang="zh-CN" sz="2800" dirty="0"/>
              <a:t>与</a:t>
            </a:r>
            <a:r>
              <a:rPr lang="en-US" altLang="zh-CN" sz="2800" dirty="0"/>
              <a:t>Activity</a:t>
            </a:r>
            <a:r>
              <a:rPr lang="zh-CN" altLang="zh-CN" sz="2800" dirty="0"/>
              <a:t>一样都存在与当前进程的主线程中，所以，一些耗时操作或阻塞</a:t>
            </a:r>
            <a:r>
              <a:rPr lang="en-US" altLang="zh-CN" sz="2800" dirty="0"/>
              <a:t>UI</a:t>
            </a:r>
            <a:r>
              <a:rPr lang="zh-CN" altLang="zh-CN" sz="2800" dirty="0"/>
              <a:t>的操作，比如音乐播放、网络访问等不能放在</a:t>
            </a:r>
            <a:r>
              <a:rPr lang="en-US" altLang="zh-CN" sz="2800" dirty="0"/>
              <a:t>Service</a:t>
            </a:r>
            <a:r>
              <a:rPr lang="zh-CN" altLang="zh-CN" sz="2800" dirty="0"/>
              <a:t>里进行，否则可能会引发</a:t>
            </a:r>
            <a:r>
              <a:rPr lang="en-US" altLang="zh-CN" sz="2800" dirty="0"/>
              <a:t>ANR</a:t>
            </a:r>
            <a:r>
              <a:rPr lang="zh-CN" altLang="zh-CN" sz="2800" dirty="0"/>
              <a:t>警告，弹出一个是强制关闭还是等待的对话框。如果需要在</a:t>
            </a:r>
            <a:r>
              <a:rPr lang="en-US" altLang="zh-CN" sz="2800" dirty="0"/>
              <a:t>Service</a:t>
            </a:r>
            <a:r>
              <a:rPr lang="zh-CN" altLang="zh-CN" sz="2800" dirty="0"/>
              <a:t>里进行耗时或阻塞的操作，则必须另外开启一个线程来来完成此项工作。</a:t>
            </a:r>
          </a:p>
          <a:p>
            <a:endParaRPr lang="en-US" altLang="zh-CN" sz="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35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6.1 </a:t>
            </a:r>
            <a:r>
              <a:rPr lang="zh-CN" altLang="en-US" b="1" dirty="0"/>
              <a:t>服务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11669486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6.1.1 Service</a:t>
            </a:r>
            <a:r>
              <a:rPr lang="zh-CN" altLang="en-US" sz="3200" b="1" dirty="0"/>
              <a:t>的原理和用</a:t>
            </a:r>
            <a:r>
              <a:rPr lang="zh-CN" altLang="en-US" sz="3200" b="1" dirty="0" smtClean="0"/>
              <a:t>途</a:t>
            </a:r>
            <a:endParaRPr lang="en-US" altLang="zh-CN" sz="3200" b="1" dirty="0" smtClean="0"/>
          </a:p>
          <a:p>
            <a:r>
              <a:rPr lang="en-US" altLang="zh-CN" sz="2800" dirty="0"/>
              <a:t>Service</a:t>
            </a:r>
            <a:r>
              <a:rPr lang="zh-CN" altLang="zh-CN" sz="2800" dirty="0"/>
              <a:t>的生命周</a:t>
            </a:r>
            <a:r>
              <a:rPr lang="zh-CN" altLang="zh-CN" sz="2800" dirty="0" smtClean="0"/>
              <a:t>期</a:t>
            </a:r>
            <a:endParaRPr lang="en-US" altLang="zh-CN" sz="2800" dirty="0" smtClean="0"/>
          </a:p>
          <a:p>
            <a:endParaRPr lang="en-US" altLang="zh-CN" sz="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408608" y="0"/>
            <a:ext cx="6347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29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6.1 </a:t>
            </a:r>
            <a:r>
              <a:rPr lang="zh-CN" altLang="en-US" b="1" dirty="0"/>
              <a:t>服务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1257" y="914400"/>
            <a:ext cx="5198249" cy="499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6.1.1 Service</a:t>
            </a:r>
            <a:r>
              <a:rPr lang="zh-CN" altLang="en-US" sz="3200" b="1" dirty="0"/>
              <a:t>的原理和用</a:t>
            </a:r>
            <a:r>
              <a:rPr lang="zh-CN" altLang="en-US" sz="3200" b="1" dirty="0" smtClean="0"/>
              <a:t>途</a:t>
            </a:r>
            <a:endParaRPr lang="en-US" altLang="zh-CN" sz="3200" b="1" dirty="0" smtClean="0"/>
          </a:p>
          <a:p>
            <a:r>
              <a:rPr lang="zh-CN" altLang="zh-CN" sz="2800" dirty="0"/>
              <a:t>【例</a:t>
            </a:r>
            <a:r>
              <a:rPr lang="en-US" altLang="zh-CN" sz="2800" dirty="0"/>
              <a:t>6-1</a:t>
            </a:r>
            <a:r>
              <a:rPr lang="zh-CN" altLang="zh-CN" sz="2800" dirty="0"/>
              <a:t>】以</a:t>
            </a:r>
            <a:r>
              <a:rPr lang="en-US" altLang="zh-CN" sz="2800" dirty="0" err="1"/>
              <a:t>startService</a:t>
            </a:r>
            <a:r>
              <a:rPr lang="zh-CN" altLang="zh-CN" sz="2800" dirty="0"/>
              <a:t>方</a:t>
            </a:r>
            <a:r>
              <a:rPr lang="zh-CN" altLang="zh-CN" sz="2800" dirty="0" smtClean="0"/>
              <a:t>式启</a:t>
            </a:r>
            <a:r>
              <a:rPr lang="zh-CN" altLang="zh-CN" sz="2800" dirty="0"/>
              <a:t>动</a:t>
            </a:r>
            <a:r>
              <a:rPr lang="en-US" altLang="zh-CN" sz="2800" dirty="0"/>
              <a:t>Service</a:t>
            </a:r>
            <a:r>
              <a:rPr lang="zh-CN" altLang="zh-CN" sz="2800" dirty="0"/>
              <a:t>时，演示</a:t>
            </a:r>
            <a:r>
              <a:rPr lang="en-US" altLang="zh-CN" sz="2800" dirty="0"/>
              <a:t>Service</a:t>
            </a:r>
            <a:r>
              <a:rPr lang="zh-CN" altLang="zh-CN" sz="2800" dirty="0"/>
              <a:t>的生命周期</a:t>
            </a:r>
            <a:endParaRPr lang="en-US" altLang="zh-CN" sz="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7954570" y="650743"/>
            <a:ext cx="3650242" cy="550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3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5182</Words>
  <Application>Microsoft Office PowerPoint</Application>
  <PresentationFormat>自定义</PresentationFormat>
  <Paragraphs>474</Paragraphs>
  <Slides>49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Presentation on brainstorming</vt:lpstr>
      <vt:lpstr>第6章  系统服务</vt:lpstr>
      <vt:lpstr>项目导学</vt:lpstr>
      <vt:lpstr>内容安排</vt:lpstr>
      <vt:lpstr>6.1 服务</vt:lpstr>
      <vt:lpstr>6.1 服务</vt:lpstr>
      <vt:lpstr>6.1 服务</vt:lpstr>
      <vt:lpstr>6.1 服务</vt:lpstr>
      <vt:lpstr>6.1 服务</vt:lpstr>
      <vt:lpstr>6.1 服务</vt:lpstr>
      <vt:lpstr>6.1 服务</vt:lpstr>
      <vt:lpstr>6.1 服务</vt:lpstr>
      <vt:lpstr>6.1 服务</vt:lpstr>
      <vt:lpstr>6.1 服务</vt:lpstr>
      <vt:lpstr>6.1 服务</vt:lpstr>
      <vt:lpstr>6.1 服务</vt:lpstr>
      <vt:lpstr>6.1 服务</vt:lpstr>
      <vt:lpstr>6.1 服务</vt:lpstr>
      <vt:lpstr>6.1 服务</vt:lpstr>
      <vt:lpstr>6.1 服务</vt:lpstr>
      <vt:lpstr>6.1 服务</vt:lpstr>
      <vt:lpstr>6.1 服务</vt:lpstr>
      <vt:lpstr>6.1 服务</vt:lpstr>
      <vt:lpstr>6.1 服务</vt:lpstr>
      <vt:lpstr>6.2 Timer和Alarm</vt:lpstr>
      <vt:lpstr>6.2 Timer和Alarm</vt:lpstr>
      <vt:lpstr>6.2 Timer和Alarm</vt:lpstr>
      <vt:lpstr>6.2 Timer和Alarm</vt:lpstr>
      <vt:lpstr>6.2 Timer和Alarm</vt:lpstr>
      <vt:lpstr>6.2 Timer和Alarm</vt:lpstr>
      <vt:lpstr>6.2 Timer和Alarm</vt:lpstr>
      <vt:lpstr>6.2 Timer和Alarm</vt:lpstr>
      <vt:lpstr>6.2 Timer和Alarm</vt:lpstr>
      <vt:lpstr>6.2 Timer和Alarm</vt:lpstr>
      <vt:lpstr>6.3 Broadcast组件</vt:lpstr>
      <vt:lpstr>6.3 Broadcast组件</vt:lpstr>
      <vt:lpstr>6.3 Broadcast组件</vt:lpstr>
      <vt:lpstr>6.3 Broadcast组件</vt:lpstr>
      <vt:lpstr>6.3 Broadcast组件</vt:lpstr>
      <vt:lpstr>6.3 Broadcast组件</vt:lpstr>
      <vt:lpstr>6.3 Broadcast组件</vt:lpstr>
      <vt:lpstr>6.4 Notification</vt:lpstr>
      <vt:lpstr>6.4 Notification</vt:lpstr>
      <vt:lpstr>6.4 Notification</vt:lpstr>
      <vt:lpstr>6.4 Notification</vt:lpstr>
      <vt:lpstr>6.4 Notification</vt:lpstr>
      <vt:lpstr>6.4 Notification</vt:lpstr>
      <vt:lpstr>6.4 Notification</vt:lpstr>
      <vt:lpstr>6.4 Notification</vt:lpstr>
      <vt:lpstr>[项目延伸]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2016-07-09T07:05:03Z</dcterms:created>
  <dcterms:modified xsi:type="dcterms:W3CDTF">2016-08-29T04:37:36Z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