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69"/>
  </p:notesMasterIdLst>
  <p:sldIdLst>
    <p:sldId id="272" r:id="rId3"/>
    <p:sldId id="280" r:id="rId4"/>
    <p:sldId id="412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413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414" r:id="rId39"/>
    <p:sldId id="415" r:id="rId40"/>
    <p:sldId id="416" r:id="rId41"/>
    <p:sldId id="417" r:id="rId42"/>
    <p:sldId id="418" r:id="rId43"/>
    <p:sldId id="392" r:id="rId44"/>
    <p:sldId id="394" r:id="rId45"/>
    <p:sldId id="393" r:id="rId46"/>
    <p:sldId id="395" r:id="rId47"/>
    <p:sldId id="396" r:id="rId48"/>
    <p:sldId id="419" r:id="rId49"/>
    <p:sldId id="420" r:id="rId50"/>
    <p:sldId id="422" r:id="rId51"/>
    <p:sldId id="423" r:id="rId52"/>
    <p:sldId id="424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08" r:id="rId65"/>
    <p:sldId id="409" r:id="rId66"/>
    <p:sldId id="410" r:id="rId67"/>
    <p:sldId id="41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1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7" y="6410325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9/18/2016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14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4988" y="3363007"/>
            <a:ext cx="10472928" cy="1752600"/>
          </a:xfrm>
        </p:spPr>
        <p:txBody>
          <a:bodyPr/>
          <a:lstStyle/>
          <a:p>
            <a:r>
              <a:rPr lang="en-US" altLang="zh-CN" dirty="0"/>
              <a:t>——《</a:t>
            </a:r>
            <a:r>
              <a:rPr lang="zh-CN" altLang="en-US" dirty="0"/>
              <a:t>基于</a:t>
            </a:r>
            <a:r>
              <a:rPr lang="en-US" altLang="zh-CN" dirty="0"/>
              <a:t>Android Studio</a:t>
            </a:r>
            <a:r>
              <a:rPr lang="zh-CN" altLang="en-US" dirty="0"/>
              <a:t>的应用程序开发教程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199" y="1371600"/>
            <a:ext cx="11154229" cy="1828800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7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en-US" dirty="0"/>
              <a:t>数据存储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026"/>
            <a:ext cx="12192001" cy="6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7.2 </a:t>
            </a:r>
            <a:r>
              <a:rPr lang="zh-CN" altLang="zh-CN" b="1" dirty="0"/>
              <a:t>文件存储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4985748" cy="4996543"/>
          </a:xfrm>
        </p:spPr>
        <p:txBody>
          <a:bodyPr>
            <a:normAutofit/>
          </a:bodyPr>
          <a:lstStyle/>
          <a:p>
            <a:r>
              <a:rPr lang="zh-CN" altLang="zh-CN" sz="2800" b="1" dirty="0"/>
              <a:t>【例</a:t>
            </a:r>
            <a:r>
              <a:rPr lang="en-US" altLang="zh-CN" sz="2800" b="1" dirty="0"/>
              <a:t>7-2</a:t>
            </a:r>
            <a:r>
              <a:rPr lang="zh-CN" altLang="zh-CN" sz="2800" b="1" dirty="0"/>
              <a:t>】</a:t>
            </a:r>
            <a:r>
              <a:rPr lang="zh-CN" altLang="zh-CN" sz="2800" dirty="0"/>
              <a:t>下面的示例程序中设置了三个</a:t>
            </a:r>
            <a:r>
              <a:rPr lang="en-US" altLang="zh-CN" sz="2800" dirty="0"/>
              <a:t>Button</a:t>
            </a:r>
            <a:r>
              <a:rPr lang="zh-CN" altLang="zh-CN" sz="2800" dirty="0"/>
              <a:t>，第一个</a:t>
            </a:r>
            <a:r>
              <a:rPr lang="en-US" altLang="zh-CN" sz="2800" dirty="0"/>
              <a:t>Button</a:t>
            </a:r>
            <a:r>
              <a:rPr lang="zh-CN" altLang="zh-CN" sz="2800" dirty="0"/>
              <a:t>实现文件写操作，第二个</a:t>
            </a:r>
            <a:r>
              <a:rPr lang="en-US" altLang="zh-CN" sz="2800" dirty="0"/>
              <a:t>Button</a:t>
            </a:r>
            <a:r>
              <a:rPr lang="zh-CN" altLang="zh-CN" sz="2800" dirty="0"/>
              <a:t>实现文件的追加操作，第三个</a:t>
            </a:r>
            <a:r>
              <a:rPr lang="en-US" altLang="zh-CN" sz="2800" dirty="0"/>
              <a:t>Button</a:t>
            </a:r>
            <a:r>
              <a:rPr lang="zh-CN" altLang="zh-CN" sz="2800" dirty="0"/>
              <a:t>实现文件的读操作。程序运行效果如图</a:t>
            </a:r>
            <a:r>
              <a:rPr lang="en-US" altLang="zh-CN" sz="2800" dirty="0"/>
              <a:t>7-4</a:t>
            </a:r>
            <a:r>
              <a:rPr lang="zh-CN" altLang="zh-CN" sz="2800" dirty="0"/>
              <a:t>所示。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08913" y="762000"/>
            <a:ext cx="4767944" cy="55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2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7.2 </a:t>
            </a:r>
            <a:r>
              <a:rPr lang="zh-CN" altLang="zh-CN" b="1" dirty="0"/>
              <a:t>文件存储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r>
              <a:rPr lang="zh-CN" altLang="zh-CN" sz="2800" b="1" dirty="0"/>
              <a:t>【例</a:t>
            </a:r>
            <a:r>
              <a:rPr lang="en-US" altLang="zh-CN" sz="2800" b="1" dirty="0"/>
              <a:t>7-2</a:t>
            </a:r>
            <a:r>
              <a:rPr lang="zh-CN" altLang="zh-CN" sz="2800" b="1" dirty="0"/>
              <a:t>】文件写操作</a:t>
            </a:r>
            <a:r>
              <a:rPr lang="zh-CN" altLang="en-US" sz="2800" b="1" dirty="0"/>
              <a:t>部分代码</a:t>
            </a:r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51475"/>
              </p:ext>
            </p:extLst>
          </p:nvPr>
        </p:nvGraphicFramePr>
        <p:xfrm>
          <a:off x="429350" y="1611085"/>
          <a:ext cx="10717621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185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button1.setOnClickListener(new </a:t>
                      </a:r>
                      <a:r>
                        <a:rPr lang="en-US" sz="1200" kern="100" dirty="0" err="1">
                          <a:effectLst/>
                        </a:rPr>
                        <a:t>OnClickListener</a:t>
                      </a:r>
                      <a:r>
                        <a:rPr lang="en-US" sz="1200" kern="100" dirty="0">
                          <a:effectLst/>
                        </a:rPr>
                        <a:t>() {//</a:t>
                      </a:r>
                      <a:r>
                        <a:rPr lang="zh-CN" sz="1200" kern="100" dirty="0">
                          <a:effectLst/>
                        </a:rPr>
                        <a:t>写入文件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public void </a:t>
                      </a:r>
                      <a:r>
                        <a:rPr lang="en-US" sz="1200" kern="100" dirty="0" err="1">
                          <a:effectLst/>
                        </a:rPr>
                        <a:t>onClick</a:t>
                      </a:r>
                      <a:r>
                        <a:rPr lang="en-US" sz="1200" kern="100" dirty="0">
                          <a:effectLst/>
                        </a:rPr>
                        <a:t>(View v) {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</a:t>
                      </a:r>
                      <a:r>
                        <a:rPr lang="en-US" sz="1200" kern="100" dirty="0" err="1">
                          <a:effectLst/>
                        </a:rPr>
                        <a:t>FileOutputStream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fos</a:t>
                      </a:r>
                      <a:r>
                        <a:rPr lang="en-US" sz="1200" kern="100" dirty="0">
                          <a:effectLst/>
                        </a:rPr>
                        <a:t>=null;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try {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1338580"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fos</a:t>
                      </a:r>
                      <a:r>
                        <a:rPr lang="en-US" sz="1200" kern="100" dirty="0">
                          <a:effectLst/>
                        </a:rPr>
                        <a:t>=</a:t>
                      </a:r>
                      <a:r>
                        <a:rPr lang="en-US" sz="1200" kern="100" dirty="0" err="1">
                          <a:effectLst/>
                        </a:rPr>
                        <a:t>openFileOutput</a:t>
                      </a:r>
                      <a:r>
                        <a:rPr lang="en-US" sz="1200" kern="100" dirty="0">
                          <a:effectLst/>
                        </a:rPr>
                        <a:t>(FILENAME, </a:t>
                      </a:r>
                      <a:r>
                        <a:rPr lang="en-US" sz="1200" kern="100" dirty="0" err="1">
                          <a:effectLst/>
                        </a:rPr>
                        <a:t>Context.MODE_PRIVATE</a:t>
                      </a:r>
                      <a:r>
                        <a:rPr lang="en-US" sz="1200" kern="100" dirty="0">
                          <a:effectLst/>
                        </a:rPr>
                        <a:t>);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String text=</a:t>
                      </a:r>
                      <a:r>
                        <a:rPr lang="en-US" sz="1200" kern="100" dirty="0" err="1">
                          <a:effectLst/>
                        </a:rPr>
                        <a:t>editText.getText</a:t>
                      </a:r>
                      <a:r>
                        <a:rPr lang="en-US" sz="1200" kern="100" dirty="0">
                          <a:effectLst/>
                        </a:rPr>
                        <a:t>().</a:t>
                      </a:r>
                      <a:r>
                        <a:rPr lang="en-US" sz="1200" kern="100" dirty="0" err="1">
                          <a:effectLst/>
                        </a:rPr>
                        <a:t>toString</a:t>
                      </a:r>
                      <a:r>
                        <a:rPr lang="en-US" sz="1200" kern="100" dirty="0">
                          <a:effectLst/>
                        </a:rPr>
                        <a:t>();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</a:t>
                      </a:r>
                      <a:r>
                        <a:rPr lang="en-US" sz="1200" kern="100" dirty="0" err="1">
                          <a:effectLst/>
                        </a:rPr>
                        <a:t>fos.write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text.getBytes</a:t>
                      </a:r>
                      <a:r>
                        <a:rPr lang="en-US" sz="1200" kern="100" dirty="0">
                          <a:effectLst/>
                        </a:rPr>
                        <a:t>());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</a:t>
                      </a:r>
                      <a:r>
                        <a:rPr lang="en-US" sz="1200" kern="100" dirty="0" err="1">
                          <a:effectLst/>
                        </a:rPr>
                        <a:t>Toast.makeText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MainActivity.this</a:t>
                      </a:r>
                      <a:r>
                        <a:rPr lang="en-US" sz="1200" kern="100" dirty="0">
                          <a:effectLst/>
                        </a:rPr>
                        <a:t>, "</a:t>
                      </a:r>
                      <a:r>
                        <a:rPr lang="zh-CN" sz="1200" kern="100" dirty="0">
                          <a:effectLst/>
                        </a:rPr>
                        <a:t>文件写入成功！</a:t>
                      </a:r>
                      <a:r>
                        <a:rPr lang="en-US" sz="1200" kern="100" dirty="0">
                          <a:effectLst/>
                        </a:rPr>
                        <a:t>", </a:t>
                      </a:r>
                      <a:r>
                        <a:rPr lang="en-US" sz="1200" kern="100" dirty="0" err="1">
                          <a:effectLst/>
                        </a:rPr>
                        <a:t>Toast.LENGTH_SHORT</a:t>
                      </a:r>
                      <a:r>
                        <a:rPr lang="en-US" sz="1200" kern="100" dirty="0">
                          <a:effectLst/>
                        </a:rPr>
                        <a:t>).show();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} catch (Exception e) {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// TODO Auto-generated catch block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</a:t>
                      </a:r>
                      <a:r>
                        <a:rPr lang="en-US" sz="1200" kern="100" dirty="0" err="1">
                          <a:effectLst/>
                        </a:rPr>
                        <a:t>e.printStackTrace</a:t>
                      </a:r>
                      <a:r>
                        <a:rPr lang="en-US" sz="1200" kern="100" dirty="0">
                          <a:effectLst/>
                        </a:rPr>
                        <a:t>();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}finally{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if (</a:t>
                      </a:r>
                      <a:r>
                        <a:rPr lang="en-US" sz="1200" kern="100" dirty="0" err="1">
                          <a:effectLst/>
                        </a:rPr>
                        <a:t>fos</a:t>
                      </a:r>
                      <a:r>
                        <a:rPr lang="en-US" sz="1200" kern="100" dirty="0">
                          <a:effectLst/>
                        </a:rPr>
                        <a:t>!=null) {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   try {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       </a:t>
                      </a:r>
                      <a:r>
                        <a:rPr lang="en-US" sz="1200" kern="100" dirty="0" err="1">
                          <a:effectLst/>
                        </a:rPr>
                        <a:t>fos.flush</a:t>
                      </a:r>
                      <a:r>
                        <a:rPr lang="en-US" sz="1200" kern="100" dirty="0">
                          <a:effectLst/>
                        </a:rPr>
                        <a:t>();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       </a:t>
                      </a:r>
                      <a:r>
                        <a:rPr lang="en-US" sz="1200" kern="100" dirty="0" err="1">
                          <a:effectLst/>
                        </a:rPr>
                        <a:t>fos.close</a:t>
                      </a:r>
                      <a:r>
                        <a:rPr lang="en-US" sz="1200" kern="100" dirty="0">
                          <a:effectLst/>
                        </a:rPr>
                        <a:t>();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   } catch (</a:t>
                      </a:r>
                      <a:r>
                        <a:rPr lang="en-US" sz="1200" kern="100" dirty="0" err="1">
                          <a:effectLst/>
                        </a:rPr>
                        <a:t>IOException</a:t>
                      </a:r>
                      <a:r>
                        <a:rPr lang="en-US" sz="1200" kern="100" dirty="0">
                          <a:effectLst/>
                        </a:rPr>
                        <a:t> e) {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       // TODO Auto-generated catch block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       </a:t>
                      </a:r>
                      <a:r>
                        <a:rPr lang="en-US" sz="1200" kern="100" dirty="0" err="1">
                          <a:effectLst/>
                        </a:rPr>
                        <a:t>e.printStackTrace</a:t>
                      </a:r>
                      <a:r>
                        <a:rPr lang="en-US" sz="1200" kern="100" dirty="0">
                          <a:effectLst/>
                        </a:rPr>
                        <a:t>();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   }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}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}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}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});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7.2 </a:t>
            </a:r>
            <a:r>
              <a:rPr lang="zh-CN" altLang="zh-CN" b="1" dirty="0"/>
              <a:t>文件存储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r>
              <a:rPr lang="zh-CN" altLang="zh-CN" sz="2800" b="1" dirty="0"/>
              <a:t>【例</a:t>
            </a:r>
            <a:r>
              <a:rPr lang="en-US" altLang="zh-CN" sz="2800" b="1" dirty="0"/>
              <a:t>7-2</a:t>
            </a:r>
            <a:r>
              <a:rPr lang="zh-CN" altLang="zh-CN" sz="2800" b="1" dirty="0"/>
              <a:t>】文件</a:t>
            </a:r>
            <a:r>
              <a:rPr lang="zh-CN" altLang="en-US" sz="2800" b="1" dirty="0"/>
              <a:t>读</a:t>
            </a:r>
            <a:r>
              <a:rPr lang="zh-CN" altLang="zh-CN" sz="2800" b="1" dirty="0"/>
              <a:t>操作</a:t>
            </a:r>
            <a:r>
              <a:rPr lang="zh-CN" altLang="en-US" sz="2800" b="1" dirty="0"/>
              <a:t>部分代码</a:t>
            </a:r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7836"/>
              </p:ext>
            </p:extLst>
          </p:nvPr>
        </p:nvGraphicFramePr>
        <p:xfrm>
          <a:off x="566057" y="1400175"/>
          <a:ext cx="11146972" cy="490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9936">
                <a:tc>
                  <a:txBody>
                    <a:bodyPr/>
                    <a:lstStyle/>
                    <a:p>
                      <a:pPr indent="261620"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button3.setOnClickListener(new </a:t>
                      </a:r>
                      <a:r>
                        <a:rPr lang="en-US" sz="1400" kern="0" dirty="0" err="1">
                          <a:effectLst/>
                        </a:rPr>
                        <a:t>OnClickListener</a:t>
                      </a:r>
                      <a:r>
                        <a:rPr lang="en-US" sz="1400" kern="0" dirty="0">
                          <a:effectLst/>
                        </a:rPr>
                        <a:t>() {//</a:t>
                      </a:r>
                      <a:r>
                        <a:rPr lang="zh-CN" sz="1400" kern="0" dirty="0">
                          <a:effectLst/>
                        </a:rPr>
                        <a:t>读出文件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public void </a:t>
                      </a:r>
                      <a:r>
                        <a:rPr lang="en-US" sz="1400" kern="0" dirty="0" err="1">
                          <a:effectLst/>
                        </a:rPr>
                        <a:t>onClick</a:t>
                      </a:r>
                      <a:r>
                        <a:rPr lang="en-US" sz="1400" kern="0" dirty="0">
                          <a:effectLst/>
                        </a:rPr>
                        <a:t>(View v) {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</a:t>
                      </a:r>
                      <a:r>
                        <a:rPr lang="en-US" sz="1400" kern="0" dirty="0" err="1">
                          <a:effectLst/>
                        </a:rPr>
                        <a:t>textView.setText</a:t>
                      </a:r>
                      <a:r>
                        <a:rPr lang="en-US" sz="1400" kern="0" dirty="0">
                          <a:effectLst/>
                        </a:rPr>
                        <a:t>("");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</a:t>
                      </a:r>
                      <a:r>
                        <a:rPr lang="en-US" sz="1400" kern="0" dirty="0" err="1">
                          <a:effectLst/>
                        </a:rPr>
                        <a:t>FileInputStream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en-US" sz="1400" kern="0" dirty="0" err="1">
                          <a:effectLst/>
                        </a:rPr>
                        <a:t>fis</a:t>
                      </a:r>
                      <a:r>
                        <a:rPr lang="en-US" sz="1400" kern="0" dirty="0">
                          <a:effectLst/>
                        </a:rPr>
                        <a:t>=null;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try {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</a:t>
                      </a:r>
                      <a:r>
                        <a:rPr lang="en-US" sz="1400" kern="0" dirty="0" err="1">
                          <a:effectLst/>
                        </a:rPr>
                        <a:t>fis</a:t>
                      </a:r>
                      <a:r>
                        <a:rPr lang="en-US" sz="1400" kern="0" dirty="0">
                          <a:effectLst/>
                        </a:rPr>
                        <a:t>=</a:t>
                      </a:r>
                      <a:r>
                        <a:rPr lang="en-US" sz="1400" kern="0" dirty="0" err="1">
                          <a:effectLst/>
                        </a:rPr>
                        <a:t>openFileInput</a:t>
                      </a:r>
                      <a:r>
                        <a:rPr lang="en-US" sz="1400" kern="0" dirty="0">
                          <a:effectLst/>
                        </a:rPr>
                        <a:t>(FILENAME);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if (</a:t>
                      </a:r>
                      <a:r>
                        <a:rPr lang="en-US" sz="1400" kern="0" dirty="0" err="1">
                          <a:effectLst/>
                        </a:rPr>
                        <a:t>fis.available</a:t>
                      </a:r>
                      <a:r>
                        <a:rPr lang="en-US" sz="1400" kern="0" dirty="0">
                          <a:effectLst/>
                        </a:rPr>
                        <a:t>()==0) {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    </a:t>
                      </a:r>
                      <a:r>
                        <a:rPr lang="en-US" sz="1400" kern="0" dirty="0" err="1">
                          <a:effectLst/>
                        </a:rPr>
                        <a:t>textView.setText</a:t>
                      </a:r>
                      <a:r>
                        <a:rPr lang="en-US" sz="1400" kern="0" dirty="0">
                          <a:effectLst/>
                        </a:rPr>
                        <a:t>("</a:t>
                      </a:r>
                      <a:r>
                        <a:rPr lang="zh-CN" sz="1400" kern="0" dirty="0">
                          <a:effectLst/>
                        </a:rPr>
                        <a:t>对不起</a:t>
                      </a:r>
                      <a:r>
                        <a:rPr lang="en-US" sz="1400" kern="0" dirty="0">
                          <a:effectLst/>
                        </a:rPr>
                        <a:t>,</a:t>
                      </a:r>
                      <a:r>
                        <a:rPr lang="zh-CN" sz="1400" kern="0" dirty="0">
                          <a:effectLst/>
                        </a:rPr>
                        <a:t>该文件内容为空</a:t>
                      </a:r>
                      <a:r>
                        <a:rPr lang="en-US" sz="1400" kern="0" dirty="0">
                          <a:effectLst/>
                        </a:rPr>
                        <a:t>");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    return;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}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byte[] bytes=new byte[</a:t>
                      </a:r>
                      <a:r>
                        <a:rPr lang="en-US" sz="1400" kern="0" dirty="0" err="1">
                          <a:effectLst/>
                        </a:rPr>
                        <a:t>fis.available</a:t>
                      </a:r>
                      <a:r>
                        <a:rPr lang="en-US" sz="1400" kern="0" dirty="0">
                          <a:effectLst/>
                        </a:rPr>
                        <a:t>()];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while(</a:t>
                      </a:r>
                      <a:r>
                        <a:rPr lang="en-US" sz="1400" kern="0" dirty="0" err="1">
                          <a:effectLst/>
                        </a:rPr>
                        <a:t>fis.read</a:t>
                      </a:r>
                      <a:r>
                        <a:rPr lang="en-US" sz="1400" kern="0" dirty="0">
                          <a:effectLst/>
                        </a:rPr>
                        <a:t>(bytes)!=-1);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String text=new String(bytes);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</a:t>
                      </a:r>
                      <a:r>
                        <a:rPr lang="en-US" sz="1400" kern="0" dirty="0" err="1">
                          <a:effectLst/>
                        </a:rPr>
                        <a:t>textView.setText</a:t>
                      </a:r>
                      <a:r>
                        <a:rPr lang="en-US" sz="1400" kern="0" dirty="0">
                          <a:effectLst/>
                        </a:rPr>
                        <a:t>(text);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</a:t>
                      </a:r>
                      <a:r>
                        <a:rPr lang="en-US" sz="1400" kern="0" dirty="0" err="1">
                          <a:effectLst/>
                        </a:rPr>
                        <a:t>Toast.makeText</a:t>
                      </a:r>
                      <a:r>
                        <a:rPr lang="en-US" sz="1400" kern="0" dirty="0">
                          <a:effectLst/>
                        </a:rPr>
                        <a:t>(</a:t>
                      </a:r>
                      <a:r>
                        <a:rPr lang="en-US" sz="1400" kern="0" dirty="0" err="1">
                          <a:effectLst/>
                        </a:rPr>
                        <a:t>MainActivity.this</a:t>
                      </a:r>
                      <a:r>
                        <a:rPr lang="en-US" sz="1400" kern="0" dirty="0">
                          <a:effectLst/>
                        </a:rPr>
                        <a:t>, "</a:t>
                      </a:r>
                      <a:r>
                        <a:rPr lang="zh-CN" sz="1400" kern="0" dirty="0">
                          <a:effectLst/>
                        </a:rPr>
                        <a:t>文件读取完毕！</a:t>
                      </a:r>
                      <a:r>
                        <a:rPr lang="en-US" sz="1400" kern="0" dirty="0">
                          <a:effectLst/>
                        </a:rPr>
                        <a:t>", 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1620"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                     </a:t>
                      </a:r>
                      <a:r>
                        <a:rPr lang="en-US" sz="1400" kern="0" dirty="0" err="1">
                          <a:effectLst/>
                        </a:rPr>
                        <a:t>Toast.LENGTH_SHORT</a:t>
                      </a:r>
                      <a:r>
                        <a:rPr lang="en-US" sz="1400" kern="0" dirty="0">
                          <a:effectLst/>
                        </a:rPr>
                        <a:t>).show();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} catch (Exception e) {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// TODO Auto-generated catch block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    </a:t>
                      </a:r>
                      <a:r>
                        <a:rPr lang="en-US" sz="1400" kern="0" dirty="0" err="1">
                          <a:effectLst/>
                        </a:rPr>
                        <a:t>e.printStackTrace</a:t>
                      </a:r>
                      <a:r>
                        <a:rPr lang="en-US" sz="1400" kern="0" dirty="0">
                          <a:effectLst/>
                        </a:rPr>
                        <a:t>();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    }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    }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    });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600" b="1" dirty="0"/>
              <a:t>7.3.1 SQLite</a:t>
            </a:r>
            <a:r>
              <a:rPr lang="zh-CN" altLang="zh-CN" sz="3600" b="1" dirty="0"/>
              <a:t>简介</a:t>
            </a:r>
            <a:endParaRPr lang="en-US" altLang="zh-CN" sz="3600" b="1" dirty="0"/>
          </a:p>
          <a:p>
            <a:r>
              <a:rPr lang="en-US" altLang="zh-CN" sz="2800" dirty="0"/>
              <a:t>SQLite</a:t>
            </a:r>
            <a:r>
              <a:rPr lang="zh-CN" altLang="zh-CN" sz="2800" dirty="0"/>
              <a:t>数据库的特点如下。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）支持</a:t>
            </a:r>
            <a:r>
              <a:rPr lang="en-US" altLang="zh-CN" dirty="0"/>
              <a:t>ACID</a:t>
            </a:r>
            <a:r>
              <a:rPr lang="zh-CN" altLang="zh-CN" dirty="0"/>
              <a:t>事务。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）无需安装和管理配置。</a:t>
            </a:r>
            <a:endParaRPr lang="en-US" altLang="zh-CN" dirty="0"/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）储存在单一磁盘文件中的一个完整的数据库。</a:t>
            </a:r>
            <a:endParaRPr lang="en-US" altLang="zh-CN" sz="2800" dirty="0"/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4</a:t>
            </a:r>
            <a:r>
              <a:rPr lang="zh-CN" altLang="zh-CN" sz="2800" dirty="0"/>
              <a:t>）数据库文件可以在不同字节顺序的机器间自由的共享。</a:t>
            </a:r>
            <a:endParaRPr lang="en-US" altLang="zh-CN" sz="2800" dirty="0"/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5</a:t>
            </a:r>
            <a:r>
              <a:rPr lang="zh-CN" altLang="zh-CN" sz="2800" dirty="0"/>
              <a:t>）支持数据库大小至</a:t>
            </a:r>
            <a:r>
              <a:rPr lang="en-US" altLang="zh-CN" sz="2800" dirty="0"/>
              <a:t>2TB</a:t>
            </a:r>
            <a:r>
              <a:rPr lang="zh-CN" altLang="zh-CN" sz="2800" dirty="0"/>
              <a:t>。 </a:t>
            </a:r>
            <a:endParaRPr lang="en-US" altLang="zh-CN" sz="2800" dirty="0"/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6</a:t>
            </a:r>
            <a:r>
              <a:rPr lang="zh-CN" altLang="zh-CN" sz="2800" dirty="0"/>
              <a:t>）足够小，大致</a:t>
            </a:r>
            <a:r>
              <a:rPr lang="en-US" altLang="zh-CN" sz="2800" dirty="0"/>
              <a:t>3</a:t>
            </a:r>
            <a:r>
              <a:rPr lang="zh-CN" altLang="zh-CN" sz="2800" dirty="0"/>
              <a:t>万行</a:t>
            </a:r>
            <a:r>
              <a:rPr lang="en-US" altLang="zh-CN" sz="2800" dirty="0"/>
              <a:t>C</a:t>
            </a:r>
            <a:r>
              <a:rPr lang="zh-CN" altLang="zh-CN" sz="2800" dirty="0"/>
              <a:t>代码，</a:t>
            </a:r>
            <a:r>
              <a:rPr lang="en-US" altLang="zh-CN" sz="2800" dirty="0"/>
              <a:t>250K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7</a:t>
            </a:r>
            <a:r>
              <a:rPr lang="zh-CN" altLang="zh-CN" sz="2800" dirty="0"/>
              <a:t>）比一些流行的数据库在大部分普通数据库操作要快。</a:t>
            </a:r>
            <a:r>
              <a:rPr lang="en-US" altLang="zh-CN" sz="2800" dirty="0"/>
              <a:t> </a:t>
            </a:r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8</a:t>
            </a:r>
            <a:r>
              <a:rPr lang="zh-CN" altLang="zh-CN" sz="2800" dirty="0"/>
              <a:t>）良好注释的源代码，并且有着</a:t>
            </a:r>
            <a:r>
              <a:rPr lang="en-US" altLang="zh-CN" sz="2800" dirty="0"/>
              <a:t>90%</a:t>
            </a:r>
            <a:r>
              <a:rPr lang="zh-CN" altLang="zh-CN" sz="2800" dirty="0"/>
              <a:t>以上的测试覆盖率。 </a:t>
            </a:r>
            <a:endParaRPr lang="en-US" altLang="zh-CN" sz="2800" dirty="0"/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9</a:t>
            </a:r>
            <a:r>
              <a:rPr lang="zh-CN" altLang="zh-CN" sz="2800" dirty="0"/>
              <a:t>）没有额外依赖，独立性强。 </a:t>
            </a:r>
            <a:endParaRPr lang="en-US" altLang="zh-CN" sz="2800" dirty="0"/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10</a:t>
            </a:r>
            <a:r>
              <a:rPr lang="zh-CN" altLang="zh-CN" sz="2800" dirty="0"/>
              <a:t>）源代码完全开源，可以用于任何用途，包括出售。 </a:t>
            </a:r>
            <a:endParaRPr lang="en-US" altLang="zh-CN" sz="2800" dirty="0"/>
          </a:p>
          <a:p>
            <a:pPr lvl="1"/>
            <a:r>
              <a:rPr lang="zh-CN" altLang="zh-CN" sz="2800" dirty="0"/>
              <a:t>（</a:t>
            </a:r>
            <a:r>
              <a:rPr lang="en-US" altLang="zh-CN" sz="2800" dirty="0"/>
              <a:t>11</a:t>
            </a:r>
            <a:r>
              <a:rPr lang="zh-CN" altLang="zh-CN" sz="2800" dirty="0"/>
              <a:t>）支持多种开发语言，包括：</a:t>
            </a:r>
            <a:r>
              <a:rPr lang="en-US" altLang="zh-CN" sz="2800" dirty="0"/>
              <a:t>C</a:t>
            </a:r>
            <a:r>
              <a:rPr lang="zh-CN" altLang="zh-CN" sz="2800" dirty="0"/>
              <a:t>，</a:t>
            </a:r>
            <a:r>
              <a:rPr lang="en-US" altLang="zh-CN" sz="2800" dirty="0"/>
              <a:t>PHP</a:t>
            </a:r>
            <a:r>
              <a:rPr lang="zh-CN" altLang="zh-CN" sz="2800" dirty="0"/>
              <a:t>，</a:t>
            </a:r>
            <a:r>
              <a:rPr lang="en-US" altLang="zh-CN" sz="2800" dirty="0"/>
              <a:t>Perl</a:t>
            </a:r>
            <a:r>
              <a:rPr lang="zh-CN" altLang="zh-CN" sz="2800" dirty="0"/>
              <a:t>，</a:t>
            </a:r>
            <a:r>
              <a:rPr lang="en-US" altLang="zh-CN" sz="2800" dirty="0"/>
              <a:t>Java</a:t>
            </a:r>
            <a:r>
              <a:rPr lang="zh-CN" altLang="zh-CN" sz="2800" dirty="0"/>
              <a:t>，</a:t>
            </a:r>
            <a:r>
              <a:rPr lang="en-US" altLang="zh-CN" sz="2800" dirty="0"/>
              <a:t>ASP</a:t>
            </a:r>
            <a:r>
              <a:rPr lang="zh-CN" altLang="zh-CN" sz="2800" dirty="0"/>
              <a:t>，</a:t>
            </a:r>
            <a:r>
              <a:rPr lang="en-US" altLang="zh-CN" sz="2800" dirty="0"/>
              <a:t>.NET</a:t>
            </a:r>
            <a:r>
              <a:rPr lang="zh-CN" altLang="zh-CN" sz="2800" dirty="0"/>
              <a:t>等。</a:t>
            </a:r>
          </a:p>
          <a:p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7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7.3.1 SQLite</a:t>
            </a:r>
            <a:r>
              <a:rPr lang="zh-CN" altLang="zh-CN" sz="3600" b="1" dirty="0"/>
              <a:t>简介</a:t>
            </a:r>
            <a:endParaRPr lang="en-US" altLang="zh-CN" sz="3600" b="1" dirty="0"/>
          </a:p>
          <a:p>
            <a:r>
              <a:rPr lang="en-US" altLang="zh-CN" sz="2400" dirty="0"/>
              <a:t>SQLite</a:t>
            </a:r>
            <a:r>
              <a:rPr lang="zh-CN" altLang="zh-CN" sz="2400" dirty="0"/>
              <a:t>的五种数据类型</a:t>
            </a:r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27842"/>
              </p:ext>
            </p:extLst>
          </p:nvPr>
        </p:nvGraphicFramePr>
        <p:xfrm>
          <a:off x="684529" y="2212907"/>
          <a:ext cx="10767241" cy="3708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类型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说明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NULL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空值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INTEGER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有符号整数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REAL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浮点数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TEXT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文本字符串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BLOB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数据块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1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7.3.1 SQLite</a:t>
            </a:r>
            <a:r>
              <a:rPr lang="zh-CN" altLang="zh-CN" sz="3600" b="1" dirty="0"/>
              <a:t>简介</a:t>
            </a:r>
            <a:endParaRPr lang="en-US" altLang="zh-CN" sz="3600" b="1" dirty="0"/>
          </a:p>
          <a:p>
            <a:r>
              <a:rPr lang="en-US" altLang="zh-CN" sz="2400" dirty="0"/>
              <a:t>SQLite3</a:t>
            </a:r>
            <a:r>
              <a:rPr lang="zh-CN" altLang="zh-CN" sz="2400" dirty="0"/>
              <a:t>支持的类型虽然只有五种，但实际上也接受</a:t>
            </a:r>
            <a:r>
              <a:rPr lang="en-US" altLang="zh-CN" sz="2400" dirty="0" err="1"/>
              <a:t>varchar</a:t>
            </a:r>
            <a:r>
              <a:rPr lang="en-US" altLang="zh-CN" sz="2400" dirty="0"/>
              <a:t>(n)</a:t>
            </a:r>
            <a:r>
              <a:rPr lang="zh-CN" altLang="zh-CN" sz="2400" dirty="0"/>
              <a:t>、</a:t>
            </a:r>
            <a:r>
              <a:rPr lang="en-US" altLang="zh-CN" sz="2400" dirty="0"/>
              <a:t>char(n)</a:t>
            </a:r>
            <a:r>
              <a:rPr lang="zh-CN" altLang="zh-CN" sz="2400" dirty="0"/>
              <a:t>、</a:t>
            </a:r>
            <a:r>
              <a:rPr lang="en-US" altLang="zh-CN" sz="2400" dirty="0"/>
              <a:t>decimal(</a:t>
            </a:r>
            <a:r>
              <a:rPr lang="en-US" altLang="zh-CN" sz="2400" dirty="0" err="1"/>
              <a:t>p,s</a:t>
            </a:r>
            <a:r>
              <a:rPr lang="en-US" altLang="zh-CN" sz="2400" dirty="0"/>
              <a:t>) </a:t>
            </a:r>
            <a:r>
              <a:rPr lang="zh-CN" altLang="zh-CN" sz="2400" dirty="0"/>
              <a:t>等数据类型，只不过在运算或保存时会转成对应的五种数据类型。</a:t>
            </a:r>
          </a:p>
          <a:p>
            <a:r>
              <a:rPr lang="zh-CN" altLang="zh-CN" sz="2400" dirty="0"/>
              <a:t>此外，</a:t>
            </a:r>
            <a:r>
              <a:rPr lang="en-US" altLang="zh-CN" sz="2400" dirty="0"/>
              <a:t>SQLite</a:t>
            </a:r>
            <a:r>
              <a:rPr lang="zh-CN" altLang="zh-CN" sz="2400" dirty="0"/>
              <a:t>可以保存任何类型的数据到任何字段中，无论这列声明的数据类型是什么。例如：可以在</a:t>
            </a:r>
            <a:r>
              <a:rPr lang="en-US" altLang="zh-CN" sz="2400" dirty="0"/>
              <a:t>Integer</a:t>
            </a:r>
            <a:r>
              <a:rPr lang="zh-CN" altLang="zh-CN" sz="2400" dirty="0"/>
              <a:t>字段中存放字符串，或者在布尔型字段中存放浮点数，或者在字符型字段中存放日期型值。但有一种情况例外：定义为</a:t>
            </a:r>
            <a:r>
              <a:rPr lang="en-US" altLang="zh-CN" sz="2400" dirty="0"/>
              <a:t>INTEGER PRIMARY KEY</a:t>
            </a:r>
            <a:r>
              <a:rPr lang="zh-CN" altLang="zh-CN" sz="2400" dirty="0"/>
              <a:t>的字段只能存储</a:t>
            </a:r>
            <a:r>
              <a:rPr lang="en-US" altLang="zh-CN" sz="2400" dirty="0"/>
              <a:t>64</a:t>
            </a:r>
            <a:r>
              <a:rPr lang="zh-CN" altLang="zh-CN" sz="2400" dirty="0"/>
              <a:t>位整数， 当向这种字段中保存除整数以外的数据时，将会产生错误。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04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7.3.2</a:t>
            </a:r>
            <a:r>
              <a:rPr lang="zh-CN" altLang="zh-CN" sz="3600" b="1" dirty="0"/>
              <a:t>手动建库</a:t>
            </a:r>
          </a:p>
          <a:p>
            <a:r>
              <a:rPr lang="en-US" altLang="zh-CN" sz="2400" dirty="0"/>
              <a:t>SQLite</a:t>
            </a:r>
            <a:r>
              <a:rPr lang="zh-CN" altLang="zh-CN" sz="2400" dirty="0"/>
              <a:t>数据库也可以利用</a:t>
            </a:r>
            <a:r>
              <a:rPr lang="en-US" altLang="zh-CN" sz="2400" dirty="0"/>
              <a:t>sqlite3</a:t>
            </a:r>
            <a:r>
              <a:rPr lang="zh-CN" altLang="zh-CN" sz="2400" dirty="0"/>
              <a:t>工具，通过手工输入</a:t>
            </a:r>
            <a:r>
              <a:rPr lang="en-US" altLang="zh-CN" sz="2400" dirty="0"/>
              <a:t>SQL</a:t>
            </a:r>
            <a:r>
              <a:rPr lang="zh-CN" altLang="zh-CN" sz="2400" dirty="0"/>
              <a:t>命令来完成建立数据库的过程。</a:t>
            </a:r>
          </a:p>
          <a:p>
            <a:r>
              <a:rPr lang="en-US" altLang="zh-CN" sz="2400" dirty="0"/>
              <a:t>sqlite3</a:t>
            </a:r>
            <a:r>
              <a:rPr lang="zh-CN" altLang="zh-CN" sz="2400" dirty="0"/>
              <a:t>是</a:t>
            </a:r>
            <a:r>
              <a:rPr lang="en-US" altLang="zh-CN" sz="2400" dirty="0"/>
              <a:t>SQLite</a:t>
            </a:r>
            <a:r>
              <a:rPr lang="zh-CN" altLang="zh-CN" sz="2400" dirty="0"/>
              <a:t>数据库自带的一个</a:t>
            </a:r>
            <a:r>
              <a:rPr lang="en-US" altLang="zh-CN" sz="2400" dirty="0"/>
              <a:t>SQL</a:t>
            </a:r>
            <a:r>
              <a:rPr lang="zh-CN" altLang="zh-CN" sz="2400" dirty="0"/>
              <a:t>命令执行工具，它基于命令行，并可以显示命令执行结果。</a:t>
            </a:r>
            <a:endParaRPr lang="en-US" altLang="zh-CN" sz="2400" dirty="0"/>
          </a:p>
          <a:p>
            <a:r>
              <a:rPr lang="en-US" altLang="zh-CN" sz="2400" dirty="0"/>
              <a:t>sqlite3</a:t>
            </a:r>
            <a:r>
              <a:rPr lang="zh-CN" altLang="zh-CN" sz="2400" dirty="0"/>
              <a:t>工具是被集成在</a:t>
            </a:r>
            <a:r>
              <a:rPr lang="en-US" altLang="zh-CN" sz="2400" dirty="0"/>
              <a:t>Android</a:t>
            </a:r>
            <a:r>
              <a:rPr lang="zh-CN" altLang="zh-CN" sz="2400" dirty="0"/>
              <a:t>系统中，用户在命令行界面中输入</a:t>
            </a:r>
            <a:r>
              <a:rPr lang="en-US" altLang="zh-CN" sz="2400" dirty="0"/>
              <a:t>sqlite3</a:t>
            </a:r>
            <a:r>
              <a:rPr lang="zh-CN" altLang="zh-CN" sz="2400" dirty="0"/>
              <a:t>即可启动</a:t>
            </a:r>
            <a:r>
              <a:rPr lang="en-US" altLang="zh-CN" sz="2400" dirty="0"/>
              <a:t>sqlite3</a:t>
            </a:r>
            <a:r>
              <a:rPr lang="zh-CN" altLang="zh-CN" sz="2400" dirty="0"/>
              <a:t>工具，并显示版本信息。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7.3.2</a:t>
            </a:r>
            <a:r>
              <a:rPr lang="zh-CN" altLang="zh-CN" sz="3600" b="1" dirty="0"/>
              <a:t>手动建库</a:t>
            </a:r>
          </a:p>
          <a:p>
            <a:r>
              <a:rPr lang="en-US" altLang="zh-CN" sz="2400" dirty="0"/>
              <a:t>sqlite3</a:t>
            </a:r>
            <a:r>
              <a:rPr lang="zh-CN" altLang="zh-CN" sz="2400" dirty="0"/>
              <a:t>中的部分常见命令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28856"/>
              </p:ext>
            </p:extLst>
          </p:nvPr>
        </p:nvGraphicFramePr>
        <p:xfrm>
          <a:off x="283029" y="2046511"/>
          <a:ext cx="11234057" cy="4493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5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命令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含义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sqlite&gt;.help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输出帮助信息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sqlite&gt;.database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查看数据库文件信息命令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sqlite&gt;.quit</a:t>
                      </a:r>
                      <a:r>
                        <a:rPr lang="zh-CN" sz="2400" kern="100">
                          <a:effectLst/>
                        </a:rPr>
                        <a:t>或</a:t>
                      </a:r>
                      <a:r>
                        <a:rPr lang="en-US" sz="2400" kern="100">
                          <a:effectLst/>
                        </a:rPr>
                        <a:t>sqlite&gt;.exit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退出终端命令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sqlite&gt;.show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列出当前显示格式的配置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sqlite&gt;.schema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显示数据库结构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sqlite&gt;.dump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将数据库以</a:t>
                      </a:r>
                      <a:r>
                        <a:rPr lang="en-US" sz="2400" kern="100">
                          <a:effectLst/>
                        </a:rPr>
                        <a:t>SQL</a:t>
                      </a:r>
                      <a:r>
                        <a:rPr lang="zh-CN" sz="2400" kern="100">
                          <a:effectLst/>
                        </a:rPr>
                        <a:t>文本形式导出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sqlite&gt;.mode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设置显示模式，有多种显示模式，默认的是</a:t>
                      </a:r>
                      <a:r>
                        <a:rPr lang="en-US" sz="2400" kern="100">
                          <a:effectLst/>
                        </a:rPr>
                        <a:t> list </a:t>
                      </a:r>
                      <a:r>
                        <a:rPr lang="zh-CN" sz="2400" kern="100">
                          <a:effectLst/>
                        </a:rPr>
                        <a:t>显示模式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sqlite&gt;.headers on/off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显示</a:t>
                      </a:r>
                      <a:r>
                        <a:rPr lang="en-US" sz="2400" kern="100">
                          <a:effectLst/>
                        </a:rPr>
                        <a:t>/</a:t>
                      </a:r>
                      <a:r>
                        <a:rPr lang="zh-CN" sz="2400" kern="100">
                          <a:effectLst/>
                        </a:rPr>
                        <a:t>关闭标题栏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sqlite&gt;.separator    </a:t>
                      </a:r>
                      <a:r>
                        <a:rPr lang="zh-CN" sz="2400" kern="100">
                          <a:effectLst/>
                        </a:rPr>
                        <a:t>分隔符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设置分隔符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4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7.3.2</a:t>
            </a:r>
            <a:r>
              <a:rPr lang="zh-CN" altLang="zh-CN" sz="3600" b="1" dirty="0"/>
              <a:t>手动建库</a:t>
            </a:r>
          </a:p>
          <a:p>
            <a:r>
              <a:rPr lang="zh-CN" altLang="zh-CN" sz="2400" dirty="0"/>
              <a:t>本书中选择的是</a:t>
            </a:r>
            <a:r>
              <a:rPr lang="en-US" altLang="zh-CN" sz="2400" dirty="0" err="1"/>
              <a:t>SQLiteSpy</a:t>
            </a:r>
            <a:r>
              <a:rPr lang="zh-CN" altLang="zh-CN" sz="2400" dirty="0"/>
              <a:t>工具</a:t>
            </a:r>
            <a:r>
              <a:rPr lang="zh-CN" altLang="en-US" sz="2400" dirty="0"/>
              <a:t>作为</a:t>
            </a:r>
            <a:r>
              <a:rPr lang="zh-CN" altLang="zh-CN" sz="2400" dirty="0"/>
              <a:t>数据库可视化管理工具进</a:t>
            </a:r>
            <a:endParaRPr lang="en-US" altLang="zh-CN" sz="2400" dirty="0"/>
          </a:p>
          <a:p>
            <a:r>
              <a:rPr lang="en-US" altLang="zh-CN" sz="2400" dirty="0" err="1"/>
              <a:t>SQLiteSpy</a:t>
            </a:r>
            <a:r>
              <a:rPr lang="zh-CN" altLang="zh-CN" sz="2400" dirty="0"/>
              <a:t>是一个快速和紧凑的数据库</a:t>
            </a:r>
            <a:r>
              <a:rPr lang="en-US" altLang="zh-CN" sz="2400" dirty="0"/>
              <a:t>SQLite</a:t>
            </a:r>
            <a:r>
              <a:rPr lang="zh-CN" altLang="zh-CN" sz="2400" dirty="0"/>
              <a:t>的</a:t>
            </a:r>
            <a:r>
              <a:rPr lang="en-US" altLang="zh-CN" sz="2400" dirty="0"/>
              <a:t>GUI</a:t>
            </a:r>
            <a:r>
              <a:rPr lang="zh-CN" altLang="zh-CN" sz="2400" dirty="0"/>
              <a:t>管理软件。</a:t>
            </a:r>
            <a:endParaRPr lang="en-US" altLang="zh-CN" sz="2400" dirty="0"/>
          </a:p>
          <a:p>
            <a:r>
              <a:rPr lang="zh-CN" altLang="zh-CN" sz="2400" dirty="0"/>
              <a:t>该工具为绿色软件，下载解压后，即可使用。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2775" y="2920682"/>
            <a:ext cx="11013168" cy="36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7.3.2</a:t>
            </a:r>
            <a:r>
              <a:rPr lang="zh-CN" altLang="zh-CN" sz="3600" b="1" dirty="0"/>
              <a:t>手动建库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</a:t>
            </a:r>
            <a:r>
              <a:rPr lang="zh-CN" altLang="zh-CN" sz="2400" b="1" dirty="0"/>
              <a:t>新建数据库文件。</a:t>
            </a:r>
            <a:r>
              <a:rPr lang="zh-CN" altLang="zh-CN" sz="2400" dirty="0"/>
              <a:t>在上述界面中，通过</a:t>
            </a:r>
            <a:r>
              <a:rPr lang="en-US" altLang="zh-CN" sz="2400" dirty="0"/>
              <a:t>File-&gt;New Database</a:t>
            </a:r>
            <a:r>
              <a:rPr lang="zh-CN" altLang="zh-CN" sz="2400" dirty="0"/>
              <a:t>新建一个数据库文件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01757" y="2021341"/>
            <a:ext cx="10689499" cy="48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9258" y="0"/>
            <a:ext cx="10972800" cy="1143000"/>
          </a:xfrm>
        </p:spPr>
        <p:txBody>
          <a:bodyPr/>
          <a:lstStyle/>
          <a:p>
            <a:r>
              <a:rPr lang="zh-CN" altLang="en-US" dirty="0"/>
              <a:t>项目导学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029" y="1506304"/>
            <a:ext cx="1113869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自从手机问世以来，通信录便是一直存在的、必不可少的一个手机应用程序。手机用户可以在程序中进行存储、删除和修改联系人等操作。通过本章的学习，读者可以自行开发一个简易通信录程序，从而对数据存储知识做一个总结与提升。下面是本章案例的界面效果，包括联系人列表和详细信息。</a:t>
            </a:r>
          </a:p>
        </p:txBody>
      </p:sp>
      <p:pic>
        <p:nvPicPr>
          <p:cNvPr id="1026" name="图片 1848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09" y="3268373"/>
            <a:ext cx="18367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848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90" y="3345439"/>
            <a:ext cx="1820863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7.3.2</a:t>
            </a:r>
            <a:r>
              <a:rPr lang="zh-CN" altLang="zh-CN" sz="3600" b="1" dirty="0"/>
              <a:t>手动建库</a:t>
            </a:r>
          </a:p>
          <a:p>
            <a:r>
              <a:rPr lang="zh-CN" altLang="zh-CN" sz="2400" b="1" dirty="0"/>
              <a:t>执行</a:t>
            </a:r>
            <a:r>
              <a:rPr lang="en-US" altLang="zh-CN" sz="2400" b="1" dirty="0"/>
              <a:t>SQL</a:t>
            </a:r>
            <a:r>
              <a:rPr lang="zh-CN" altLang="zh-CN" sz="2400" b="1" dirty="0"/>
              <a:t>语句</a:t>
            </a:r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8324" y="1999524"/>
            <a:ext cx="11639505" cy="48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7.3.2</a:t>
            </a:r>
            <a:r>
              <a:rPr lang="zh-CN" altLang="zh-CN" sz="3600" b="1" dirty="0"/>
              <a:t>手动建库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zh-CN" altLang="zh-CN" sz="2400" b="1" dirty="0"/>
              <a:t>查看结果。</a:t>
            </a:r>
            <a:r>
              <a:rPr lang="zh-CN" altLang="zh-CN" sz="2400" dirty="0"/>
              <a:t>可以看到已经生成了</a:t>
            </a:r>
            <a:r>
              <a:rPr lang="en-US" altLang="zh-CN" sz="2400" dirty="0" err="1"/>
              <a:t>personInfo</a:t>
            </a:r>
            <a:r>
              <a:rPr lang="zh-CN" altLang="zh-CN" sz="2400" dirty="0"/>
              <a:t>表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28006" y="2133600"/>
            <a:ext cx="104149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7.3.2</a:t>
            </a:r>
            <a:r>
              <a:rPr lang="zh-CN" altLang="zh-CN" sz="3600" b="1" dirty="0"/>
              <a:t>手动建库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</a:t>
            </a:r>
            <a:r>
              <a:rPr lang="zh-CN" altLang="zh-CN" sz="2400" b="1" dirty="0"/>
              <a:t>增加数据。</a:t>
            </a:r>
            <a:r>
              <a:rPr lang="zh-CN" altLang="zh-CN" sz="2400" dirty="0"/>
              <a:t>表创建完毕后，可以通过</a:t>
            </a:r>
            <a:r>
              <a:rPr lang="en-US" altLang="zh-CN" sz="2400" dirty="0"/>
              <a:t>insert</a:t>
            </a:r>
            <a:r>
              <a:rPr lang="zh-CN" altLang="zh-CN" sz="2400" dirty="0"/>
              <a:t>语句增加相关的数据。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859972" y="1979793"/>
            <a:ext cx="10570028" cy="48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6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383323"/>
            <a:ext cx="10972800" cy="49412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b="1" dirty="0"/>
              <a:t>7.3.2</a:t>
            </a:r>
            <a:r>
              <a:rPr lang="zh-CN" altLang="zh-CN" sz="4000" b="1" dirty="0"/>
              <a:t>手动建库</a:t>
            </a:r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）</a:t>
            </a:r>
            <a:r>
              <a:rPr lang="zh-CN" altLang="en-US" sz="2800" b="1" dirty="0"/>
              <a:t>最后，通过代码导入数据库文件到</a:t>
            </a:r>
            <a:r>
              <a:rPr lang="en-US" altLang="zh-CN" sz="2800" b="1" dirty="0"/>
              <a:t>Android</a:t>
            </a:r>
            <a:r>
              <a:rPr lang="zh-CN" altLang="en-US" sz="2800" b="1" dirty="0"/>
              <a:t>项目下：</a:t>
            </a:r>
            <a:r>
              <a:rPr lang="zh-CN" altLang="zh-CN" dirty="0"/>
              <a:t>将上述数据库文件放入</a:t>
            </a:r>
            <a:r>
              <a:rPr lang="en-US" altLang="zh-CN" dirty="0"/>
              <a:t>Android</a:t>
            </a:r>
            <a:r>
              <a:rPr lang="zh-CN" altLang="zh-CN" dirty="0"/>
              <a:t>应用程序的</a:t>
            </a:r>
            <a:r>
              <a:rPr lang="en-US" altLang="zh-CN" dirty="0"/>
              <a:t>assets</a:t>
            </a:r>
            <a:r>
              <a:rPr lang="zh-CN" altLang="zh-CN" dirty="0"/>
              <a:t>文件夹下，然后通过</a:t>
            </a:r>
            <a:r>
              <a:rPr lang="en-US" altLang="zh-CN" dirty="0"/>
              <a:t>Java</a:t>
            </a:r>
            <a:r>
              <a:rPr lang="zh-CN" altLang="zh-CN" dirty="0"/>
              <a:t>程序复制到</a:t>
            </a:r>
            <a:r>
              <a:rPr lang="en-US" altLang="zh-CN" dirty="0"/>
              <a:t>data/data/&lt;package name&gt;/ databases</a:t>
            </a:r>
            <a:r>
              <a:rPr lang="zh-CN" altLang="zh-CN" dirty="0"/>
              <a:t>目录中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8585" y="94488"/>
            <a:ext cx="10972800" cy="1143000"/>
          </a:xfrm>
        </p:spPr>
        <p:txBody>
          <a:bodyPr/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0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7.3.3</a:t>
            </a:r>
            <a:r>
              <a:rPr lang="zh-CN" altLang="zh-CN" sz="3200" b="1" dirty="0"/>
              <a:t>代码建库</a:t>
            </a:r>
          </a:p>
          <a:p>
            <a:r>
              <a:rPr lang="en-US" altLang="zh-CN" sz="2400" dirty="0"/>
              <a:t>Android </a:t>
            </a:r>
            <a:r>
              <a:rPr lang="zh-CN" altLang="zh-CN" sz="2400" dirty="0"/>
              <a:t>提供了一个非常重要的帮助类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SQLiteOpenHelper</a:t>
            </a:r>
            <a:r>
              <a:rPr lang="en-US" altLang="zh-CN" sz="2400" b="1" dirty="0"/>
              <a:t> </a:t>
            </a:r>
            <a:r>
              <a:rPr lang="zh-CN" altLang="zh-CN" sz="2400" dirty="0"/>
              <a:t>，用于帮助创建、更新和打开一个数据库</a:t>
            </a:r>
            <a:endParaRPr lang="en-US" altLang="zh-CN" sz="2400" dirty="0"/>
          </a:p>
          <a:p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7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7.3.3</a:t>
            </a:r>
            <a:r>
              <a:rPr lang="zh-CN" altLang="zh-CN" sz="3200" b="1" dirty="0"/>
              <a:t>代码建库</a:t>
            </a:r>
          </a:p>
          <a:p>
            <a:r>
              <a:rPr lang="en-US" altLang="zh-CN" sz="2400" dirty="0" err="1"/>
              <a:t>SQLiteOpenHelper</a:t>
            </a:r>
            <a:r>
              <a:rPr lang="zh-CN" altLang="zh-CN" sz="2400" dirty="0"/>
              <a:t>类中的常用方法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36935"/>
              </p:ext>
            </p:extLst>
          </p:nvPr>
        </p:nvGraphicFramePr>
        <p:xfrm>
          <a:off x="0" y="1894114"/>
          <a:ext cx="12170229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1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方法名称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</a:t>
                      </a:r>
                      <a:r>
                        <a:rPr lang="en-US" sz="2400" kern="100" dirty="0" err="1">
                          <a:effectLst/>
                        </a:rPr>
                        <a:t>SQLiteOpenHelper</a:t>
                      </a:r>
                      <a:r>
                        <a:rPr lang="en-US" sz="2400" kern="100" dirty="0">
                          <a:effectLst/>
                        </a:rPr>
                        <a:t>(Context </a:t>
                      </a:r>
                      <a:r>
                        <a:rPr lang="en-US" sz="2400" kern="100" dirty="0" err="1">
                          <a:effectLst/>
                        </a:rPr>
                        <a:t>context</a:t>
                      </a:r>
                      <a:r>
                        <a:rPr lang="en-US" sz="2400" kern="100" dirty="0">
                          <a:effectLst/>
                        </a:rPr>
                        <a:t>, String name, </a:t>
                      </a:r>
                      <a:r>
                        <a:rPr lang="en-US" sz="2400" kern="100" dirty="0" err="1">
                          <a:effectLst/>
                        </a:rPr>
                        <a:t>SQLiteDatabase.CursorFactory</a:t>
                      </a:r>
                      <a:r>
                        <a:rPr lang="en-US" sz="2400" kern="100" dirty="0">
                          <a:effectLst/>
                        </a:rPr>
                        <a:t> factory, 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verson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构造方法，指明要操作的数据库的名称以及版本号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synchronized void close()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关闭数据库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synchronized SQLiteDatabase getReadableDatabase()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以只读的方式创建或者打开数据库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synchronized </a:t>
                      </a:r>
                      <a:r>
                        <a:rPr lang="en-US" sz="2400" kern="100" dirty="0" err="1">
                          <a:effectLst/>
                        </a:rPr>
                        <a:t>SQLiteDatabase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getWriteableDatabase</a:t>
                      </a:r>
                      <a:r>
                        <a:rPr lang="en-US" sz="2400" kern="100" dirty="0">
                          <a:effectLst/>
                        </a:rPr>
                        <a:t>()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以修改的方式创建或者打开数据库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void onCreate(SQLiteDatabase db)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创建数据表格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void onUpgrade(SQLiteDatabase db,</a:t>
                      </a:r>
                      <a:endParaRPr lang="zh-CN" sz="24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int oldVersion, int newVersion)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更新数据库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void </a:t>
                      </a:r>
                      <a:r>
                        <a:rPr lang="en-US" sz="2400" kern="100" dirty="0" err="1">
                          <a:effectLst/>
                        </a:rPr>
                        <a:t>onOpen</a:t>
                      </a:r>
                      <a:r>
                        <a:rPr lang="en-US" sz="2400" kern="100" dirty="0">
                          <a:effectLst/>
                        </a:rPr>
                        <a:t>( </a:t>
                      </a:r>
                      <a:r>
                        <a:rPr lang="en-US" sz="2400" kern="100" dirty="0" err="1">
                          <a:effectLst/>
                        </a:rPr>
                        <a:t>SQLiteDatabase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db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打开数据库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7.3.3</a:t>
            </a:r>
            <a:r>
              <a:rPr lang="zh-CN" altLang="zh-CN" sz="3200" b="1" dirty="0"/>
              <a:t>代码建库</a:t>
            </a:r>
          </a:p>
          <a:p>
            <a:r>
              <a:rPr lang="zh-CN" altLang="zh-CN" sz="2400" dirty="0"/>
              <a:t>继承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SQLiteOpenHelper</a:t>
            </a:r>
            <a:r>
              <a:rPr lang="en-US" altLang="zh-CN" sz="2400" dirty="0"/>
              <a:t> </a:t>
            </a:r>
            <a:r>
              <a:rPr lang="zh-CN" altLang="zh-CN" sz="2400" dirty="0"/>
              <a:t>类时，需要重写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onUpgrade</a:t>
            </a:r>
            <a:r>
              <a:rPr lang="en-US" altLang="zh-CN" sz="2400" dirty="0"/>
              <a:t>()</a:t>
            </a:r>
            <a:r>
              <a:rPr lang="zh-CN" altLang="zh-CN" sz="2400" dirty="0"/>
              <a:t>两个方法。</a:t>
            </a:r>
            <a:endParaRPr lang="en-US" altLang="zh-CN" sz="2400" dirty="0"/>
          </a:p>
          <a:p>
            <a:r>
              <a:rPr lang="en-US" altLang="zh-CN" sz="2400" dirty="0" err="1"/>
              <a:t>onCreate</a:t>
            </a:r>
            <a:r>
              <a:rPr lang="en-US" altLang="zh-CN" sz="2400" dirty="0"/>
              <a:t>()</a:t>
            </a:r>
            <a:r>
              <a:rPr lang="zh-CN" altLang="zh-CN" sz="2400" dirty="0"/>
              <a:t>方法只是在第一次使用数据库时才会被调用，当数据库版本有更新时，才会调用</a:t>
            </a:r>
            <a:r>
              <a:rPr lang="en-US" altLang="zh-CN" sz="2400" dirty="0" err="1"/>
              <a:t>onUpgrade</a:t>
            </a:r>
            <a:r>
              <a:rPr lang="en-US" altLang="zh-CN" sz="2400" dirty="0"/>
              <a:t>()</a:t>
            </a:r>
            <a:r>
              <a:rPr lang="zh-CN" altLang="zh-CN" sz="2400" dirty="0"/>
              <a:t>方法。</a:t>
            </a:r>
            <a:endParaRPr lang="en-US" altLang="zh-CN" sz="2400" dirty="0"/>
          </a:p>
          <a:p>
            <a:r>
              <a:rPr lang="zh-CN" altLang="zh-CN" sz="2400" dirty="0"/>
              <a:t>程序人员不应该直接调用这两个方法，而应由</a:t>
            </a:r>
            <a:r>
              <a:rPr lang="en-US" altLang="zh-CN" sz="2400" dirty="0" err="1"/>
              <a:t>SQLiteOpenHelper</a:t>
            </a:r>
            <a:r>
              <a:rPr lang="zh-CN" altLang="zh-CN" sz="2400" dirty="0"/>
              <a:t>类来决定何时调用这两个函数。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程序员可以直接调用</a:t>
            </a:r>
            <a:r>
              <a:rPr lang="en-US" altLang="zh-CN" sz="2400" dirty="0" err="1"/>
              <a:t>getReadableDatabase</a:t>
            </a:r>
            <a:r>
              <a:rPr lang="en-US" altLang="zh-CN" sz="2400" dirty="0"/>
              <a:t>()</a:t>
            </a:r>
            <a:r>
              <a:rPr lang="zh-CN" altLang="zh-CN" sz="2400" dirty="0"/>
              <a:t>或者</a:t>
            </a:r>
            <a:r>
              <a:rPr lang="en-US" altLang="zh-CN" sz="2400" dirty="0" err="1"/>
              <a:t>getWriteableDatabase</a:t>
            </a:r>
            <a:r>
              <a:rPr lang="en-US" altLang="zh-CN" sz="2400" dirty="0"/>
              <a:t>()</a:t>
            </a:r>
            <a:r>
              <a:rPr lang="zh-CN" altLang="zh-CN" sz="2400" dirty="0"/>
              <a:t>方法，这两个函数会根据数据库是否存在、版本号和是否可写等情况，决定在返回数据库实例前，是否需要建立数据库。一旦函数调用成功，数据库实例将被缓存并且被返回。</a:t>
            </a:r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6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7.3.3</a:t>
            </a:r>
            <a:r>
              <a:rPr lang="zh-CN" altLang="zh-CN" sz="3200" b="1" dirty="0"/>
              <a:t>代码建库</a:t>
            </a:r>
          </a:p>
          <a:p>
            <a:r>
              <a:rPr lang="en-US" altLang="zh-CN" sz="2400" dirty="0" err="1"/>
              <a:t>SQLiteOpenHelper</a:t>
            </a:r>
            <a:r>
              <a:rPr lang="zh-CN" altLang="zh-CN" sz="2400" dirty="0"/>
              <a:t>的示例代码</a:t>
            </a:r>
          </a:p>
          <a:p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88982"/>
              </p:ext>
            </p:extLst>
          </p:nvPr>
        </p:nvGraphicFramePr>
        <p:xfrm>
          <a:off x="0" y="1956003"/>
          <a:ext cx="12192000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private static class </a:t>
                      </a:r>
                      <a:r>
                        <a:rPr lang="en-US" sz="1600" kern="100" dirty="0" err="1">
                          <a:effectLst/>
                        </a:rPr>
                        <a:t>DBOpenHelper</a:t>
                      </a:r>
                      <a:r>
                        <a:rPr lang="en-US" sz="1600" kern="100" dirty="0">
                          <a:effectLst/>
                        </a:rPr>
                        <a:t> extends </a:t>
                      </a:r>
                      <a:r>
                        <a:rPr lang="en-US" sz="1600" kern="100" dirty="0" err="1">
                          <a:effectLst/>
                        </a:rPr>
                        <a:t>SQLiteOpenHelper</a:t>
                      </a:r>
                      <a:r>
                        <a:rPr lang="en-US" sz="1600" kern="100" dirty="0">
                          <a:effectLst/>
                        </a:rPr>
                        <a:t>	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private static final String DB_CREATE=" create table if not exists "+ TABLE_NAME+" ("+ID+" integer primary key </a:t>
                      </a:r>
                      <a:r>
                        <a:rPr lang="en-US" sz="1600" kern="100" dirty="0" err="1">
                          <a:effectLst/>
                        </a:rPr>
                        <a:t>autoincrement</a:t>
                      </a:r>
                      <a:r>
                        <a:rPr lang="en-US" sz="1600" kern="100" dirty="0">
                          <a:effectLst/>
                        </a:rPr>
                        <a:t>,"+NAME+" </a:t>
                      </a:r>
                      <a:r>
                        <a:rPr lang="en-US" sz="1600" kern="100" dirty="0" err="1">
                          <a:effectLst/>
                        </a:rPr>
                        <a:t>varchar</a:t>
                      </a:r>
                      <a:r>
                        <a:rPr lang="en-US" sz="1600" kern="100" dirty="0">
                          <a:effectLst/>
                        </a:rPr>
                        <a:t>,"+ PHONE_NUMBER +" </a:t>
                      </a:r>
                      <a:r>
                        <a:rPr lang="en-US" sz="1600" kern="100" dirty="0" err="1">
                          <a:effectLst/>
                        </a:rPr>
                        <a:t>varchar</a:t>
                      </a:r>
                      <a:r>
                        <a:rPr lang="en-US" sz="1600" kern="100" dirty="0">
                          <a:effectLst/>
                        </a:rPr>
                        <a:t>," +ADDRESS+" </a:t>
                      </a:r>
                      <a:r>
                        <a:rPr lang="en-US" sz="1600" kern="100" dirty="0" err="1">
                          <a:effectLst/>
                        </a:rPr>
                        <a:t>varchar</a:t>
                      </a:r>
                      <a:r>
                        <a:rPr lang="en-US" sz="1600" kern="100" dirty="0">
                          <a:effectLst/>
                        </a:rPr>
                        <a:t>,"+EMAIL+" </a:t>
                      </a:r>
                      <a:r>
                        <a:rPr lang="en-US" sz="1600" kern="100" dirty="0" err="1">
                          <a:effectLst/>
                        </a:rPr>
                        <a:t>varchar</a:t>
                      </a:r>
                      <a:r>
                        <a:rPr lang="en-US" sz="1600" kern="100" dirty="0">
                          <a:effectLst/>
                        </a:rPr>
                        <a:t>)";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public </a:t>
                      </a:r>
                      <a:r>
                        <a:rPr lang="en-US" sz="1600" kern="100" dirty="0" err="1">
                          <a:effectLst/>
                        </a:rPr>
                        <a:t>DBOpenHelper</a:t>
                      </a:r>
                      <a:r>
                        <a:rPr lang="en-US" sz="1600" kern="100" dirty="0">
                          <a:effectLst/>
                        </a:rPr>
                        <a:t>(Context </a:t>
                      </a:r>
                      <a:r>
                        <a:rPr lang="en-US" sz="1600" kern="100" dirty="0" err="1">
                          <a:effectLst/>
                        </a:rPr>
                        <a:t>context</a:t>
                      </a:r>
                      <a:r>
                        <a:rPr lang="en-US" sz="1600" kern="100" dirty="0">
                          <a:effectLst/>
                        </a:rPr>
                        <a:t>, String name,	</a:t>
                      </a:r>
                      <a:r>
                        <a:rPr lang="en-US" sz="1600" kern="100" dirty="0" err="1">
                          <a:effectLst/>
                        </a:rPr>
                        <a:t>SQLiteDatabase.CursorFactory</a:t>
                      </a:r>
                      <a:r>
                        <a:rPr lang="en-US" sz="1600" kern="100" dirty="0">
                          <a:effectLst/>
                        </a:rPr>
                        <a:t> factory, </a:t>
                      </a:r>
                      <a:r>
                        <a:rPr lang="en-US" sz="1600" kern="100" dirty="0" err="1">
                          <a:effectLst/>
                        </a:rPr>
                        <a:t>int</a:t>
                      </a:r>
                      <a:r>
                        <a:rPr lang="en-US" sz="1600" kern="100" dirty="0">
                          <a:effectLst/>
                        </a:rPr>
                        <a:t> version) 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	super(context, name, factory, version);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}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@Override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public void </a:t>
                      </a:r>
                      <a:r>
                        <a:rPr lang="en-US" sz="1600" kern="100" dirty="0" err="1">
                          <a:effectLst/>
                        </a:rPr>
                        <a:t>onCreate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SQLiteDatabase</a:t>
                      </a:r>
                      <a:r>
                        <a:rPr lang="en-US" sz="1600" kern="100" dirty="0">
                          <a:effectLst/>
                        </a:rPr>
                        <a:t> arg0) 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	arg0.execSQL(DB_CREATE); // </a:t>
                      </a:r>
                      <a:r>
                        <a:rPr lang="zh-CN" sz="1600" kern="100" dirty="0">
                          <a:effectLst/>
                        </a:rPr>
                        <a:t>执行时，若表不存在，则创建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}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@Override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public void </a:t>
                      </a:r>
                      <a:r>
                        <a:rPr lang="en-US" sz="1600" kern="100" dirty="0" err="1">
                          <a:effectLst/>
                        </a:rPr>
                        <a:t>onUpgrade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SQLiteDatabase</a:t>
                      </a:r>
                      <a:r>
                        <a:rPr lang="en-US" sz="1600" kern="100" dirty="0">
                          <a:effectLst/>
                        </a:rPr>
                        <a:t> arg0, </a:t>
                      </a:r>
                      <a:r>
                        <a:rPr lang="en-US" sz="1600" kern="100" dirty="0" err="1">
                          <a:effectLst/>
                        </a:rPr>
                        <a:t>int</a:t>
                      </a:r>
                      <a:r>
                        <a:rPr lang="en-US" sz="1600" kern="100" dirty="0">
                          <a:effectLst/>
                        </a:rPr>
                        <a:t> arg1, </a:t>
                      </a:r>
                      <a:r>
                        <a:rPr lang="en-US" sz="1600" kern="100" dirty="0" err="1">
                          <a:effectLst/>
                        </a:rPr>
                        <a:t>int</a:t>
                      </a:r>
                      <a:r>
                        <a:rPr lang="en-US" sz="1600" kern="100" dirty="0">
                          <a:effectLst/>
                        </a:rPr>
                        <a:t> arg2) 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// </a:t>
                      </a:r>
                      <a:r>
                        <a:rPr lang="zh-CN" sz="1600" kern="100" dirty="0">
                          <a:effectLst/>
                        </a:rPr>
                        <a:t>数据库被改变时，将原先的表删除，然后建立新表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	arg0.execSQL("DROP TABLE IF EXISTS "+DB_TABLE);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	</a:t>
                      </a:r>
                      <a:r>
                        <a:rPr lang="en-US" sz="1600" kern="100" dirty="0" err="1">
                          <a:effectLst/>
                        </a:rPr>
                        <a:t>onCreate</a:t>
                      </a:r>
                      <a:r>
                        <a:rPr lang="en-US" sz="1600" kern="100" dirty="0">
                          <a:effectLst/>
                        </a:rPr>
                        <a:t>(arg0);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}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5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7.3.3</a:t>
            </a:r>
            <a:r>
              <a:rPr lang="zh-CN" altLang="zh-CN" sz="3200" b="1" dirty="0"/>
              <a:t>代码建库</a:t>
            </a:r>
          </a:p>
          <a:p>
            <a:r>
              <a:rPr lang="en-US" altLang="zh-CN" sz="2400" dirty="0" err="1"/>
              <a:t>SQLiteOpenHelper</a:t>
            </a:r>
            <a:r>
              <a:rPr lang="zh-CN" altLang="zh-CN" sz="2400" dirty="0"/>
              <a:t>的示例代码</a:t>
            </a:r>
          </a:p>
          <a:p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79300"/>
              </p:ext>
            </p:extLst>
          </p:nvPr>
        </p:nvGraphicFramePr>
        <p:xfrm>
          <a:off x="0" y="2030026"/>
          <a:ext cx="121920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private </a:t>
                      </a:r>
                      <a:r>
                        <a:rPr lang="en-US" sz="2000" kern="100" dirty="0" err="1">
                          <a:effectLst/>
                        </a:rPr>
                        <a:t>DBOpenHelper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dbOpenHelper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private </a:t>
                      </a:r>
                      <a:r>
                        <a:rPr lang="en-US" sz="2000" kern="100" dirty="0" err="1">
                          <a:effectLst/>
                        </a:rPr>
                        <a:t>SQLiteDatabase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db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public void </a:t>
                      </a:r>
                      <a:r>
                        <a:rPr lang="en-US" sz="2000" kern="100" dirty="0" err="1">
                          <a:effectLst/>
                        </a:rPr>
                        <a:t>openDB</a:t>
                      </a:r>
                      <a:r>
                        <a:rPr lang="en-US" sz="2000" kern="100" dirty="0">
                          <a:effectLst/>
                        </a:rPr>
                        <a:t>() throws </a:t>
                      </a:r>
                      <a:r>
                        <a:rPr lang="en-US" sz="2000" kern="100" dirty="0" err="1">
                          <a:effectLst/>
                        </a:rPr>
                        <a:t>SQLiteException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effectLst/>
                        </a:rPr>
                        <a:t>dbOpenHelper</a:t>
                      </a:r>
                      <a:r>
                        <a:rPr lang="en-US" sz="2000" kern="100" dirty="0">
                          <a:effectLst/>
                        </a:rPr>
                        <a:t>=new </a:t>
                      </a:r>
                      <a:r>
                        <a:rPr lang="en-US" sz="2000" kern="100" dirty="0" err="1">
                          <a:effectLst/>
                        </a:rPr>
                        <a:t>DBOpenHelper</a:t>
                      </a:r>
                      <a:r>
                        <a:rPr lang="en-US" sz="2000" kern="100" dirty="0">
                          <a:effectLst/>
                        </a:rPr>
                        <a:t>(context, "</a:t>
                      </a:r>
                      <a:r>
                        <a:rPr lang="en-US" sz="2000" kern="100" dirty="0" err="1">
                          <a:effectLst/>
                        </a:rPr>
                        <a:t>people.db</a:t>
                      </a:r>
                      <a:r>
                        <a:rPr lang="en-US" sz="2000" kern="100" dirty="0">
                          <a:effectLst/>
                        </a:rPr>
                        <a:t>", null, 1);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try{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	</a:t>
                      </a:r>
                      <a:r>
                        <a:rPr lang="en-US" sz="2000" kern="100" dirty="0" err="1">
                          <a:effectLst/>
                        </a:rPr>
                        <a:t>db</a:t>
                      </a:r>
                      <a:r>
                        <a:rPr lang="en-US" sz="2000" kern="100" dirty="0">
                          <a:effectLst/>
                        </a:rPr>
                        <a:t>=</a:t>
                      </a:r>
                      <a:r>
                        <a:rPr lang="en-US" sz="2000" kern="100" dirty="0" err="1">
                          <a:effectLst/>
                        </a:rPr>
                        <a:t>dbOpenHelper.getWritableDatabase</a:t>
                      </a:r>
                      <a:r>
                        <a:rPr lang="en-US" sz="2000" kern="100" dirty="0">
                          <a:effectLst/>
                        </a:rPr>
                        <a:t>();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}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catch(</a:t>
                      </a:r>
                      <a:r>
                        <a:rPr lang="en-US" sz="2000" kern="100" dirty="0" err="1">
                          <a:effectLst/>
                        </a:rPr>
                        <a:t>SQLiteException</a:t>
                      </a:r>
                      <a:r>
                        <a:rPr lang="en-US" sz="2000" kern="100" dirty="0">
                          <a:effectLst/>
                        </a:rPr>
                        <a:t> ex)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	</a:t>
                      </a:r>
                      <a:r>
                        <a:rPr lang="en-US" sz="2000" kern="100" dirty="0" err="1">
                          <a:effectLst/>
                        </a:rPr>
                        <a:t>db</a:t>
                      </a:r>
                      <a:r>
                        <a:rPr lang="en-US" sz="2000" kern="100" dirty="0">
                          <a:effectLst/>
                        </a:rPr>
                        <a:t>=</a:t>
                      </a:r>
                      <a:r>
                        <a:rPr lang="en-US" sz="2000" kern="100" dirty="0" err="1">
                          <a:effectLst/>
                        </a:rPr>
                        <a:t>dbOpenHelper.getReadableDatabase</a:t>
                      </a:r>
                      <a:r>
                        <a:rPr lang="en-US" sz="2000" kern="100" dirty="0">
                          <a:effectLst/>
                        </a:rPr>
                        <a:t>();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}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}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7.3.3</a:t>
            </a:r>
            <a:r>
              <a:rPr lang="zh-CN" altLang="zh-CN" sz="3200" b="1" dirty="0"/>
              <a:t>代码建库</a:t>
            </a:r>
          </a:p>
          <a:p>
            <a:r>
              <a:rPr lang="zh-CN" altLang="zh-CN" sz="2400" dirty="0"/>
              <a:t>如果程序开发人员不希望使用</a:t>
            </a:r>
            <a:r>
              <a:rPr lang="en-US" altLang="zh-CN" sz="2400" dirty="0" err="1"/>
              <a:t>SQLiteOpenHelper</a:t>
            </a:r>
            <a:r>
              <a:rPr lang="zh-CN" altLang="zh-CN" sz="2400" dirty="0"/>
              <a:t>类，也可以直接使用</a:t>
            </a:r>
            <a:r>
              <a:rPr lang="en-US" altLang="zh-CN" sz="2400" dirty="0"/>
              <a:t>SQL</a:t>
            </a:r>
            <a:r>
              <a:rPr lang="zh-CN" altLang="zh-CN" sz="2400" dirty="0"/>
              <a:t>命令建立数据库。</a:t>
            </a:r>
            <a:endParaRPr lang="en-US" altLang="zh-CN" sz="2400" dirty="0"/>
          </a:p>
          <a:p>
            <a:r>
              <a:rPr lang="zh-CN" altLang="zh-CN" sz="2400" dirty="0"/>
              <a:t>使用这种方式时，首先调用</a:t>
            </a:r>
            <a:r>
              <a:rPr lang="en-US" altLang="zh-CN" sz="2400" dirty="0" err="1"/>
              <a:t>openOrCreateDatabases</a:t>
            </a:r>
            <a:r>
              <a:rPr lang="en-US" altLang="zh-CN" sz="2400" dirty="0"/>
              <a:t>()</a:t>
            </a:r>
            <a:r>
              <a:rPr lang="zh-CN" altLang="zh-CN" sz="2400" dirty="0"/>
              <a:t>函数创建数据库实例，然后调用</a:t>
            </a:r>
            <a:r>
              <a:rPr lang="en-US" altLang="zh-CN" sz="2400" dirty="0" err="1"/>
              <a:t>execSQL</a:t>
            </a:r>
            <a:r>
              <a:rPr lang="en-US" altLang="zh-CN" sz="2400" dirty="0"/>
              <a:t>()</a:t>
            </a:r>
            <a:r>
              <a:rPr lang="zh-CN" altLang="zh-CN" sz="2400" dirty="0"/>
              <a:t>函数执行</a:t>
            </a:r>
            <a:r>
              <a:rPr lang="en-US" altLang="zh-CN" sz="2400" dirty="0"/>
              <a:t>SQL</a:t>
            </a:r>
            <a:r>
              <a:rPr lang="zh-CN" altLang="zh-CN" sz="2400" dirty="0"/>
              <a:t>命令，完成数据库和数据库表格的建立。</a:t>
            </a:r>
          </a:p>
          <a:p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32875"/>
              </p:ext>
            </p:extLst>
          </p:nvPr>
        </p:nvGraphicFramePr>
        <p:xfrm>
          <a:off x="731067" y="3207861"/>
          <a:ext cx="10894876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db. </a:t>
                      </a:r>
                      <a:r>
                        <a:rPr lang="en-US" sz="2400" kern="100" dirty="0" err="1">
                          <a:effectLst/>
                        </a:rPr>
                        <a:t>openOrCreateDatabases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my_contact.db</a:t>
                      </a:r>
                      <a:r>
                        <a:rPr lang="en-US" sz="2400" kern="100" dirty="0">
                          <a:effectLst/>
                        </a:rPr>
                        <a:t>", MODE_PRIVATE, null);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db. </a:t>
                      </a:r>
                      <a:r>
                        <a:rPr lang="en-US" sz="2400" kern="100" dirty="0" err="1">
                          <a:effectLst/>
                        </a:rPr>
                        <a:t>execSQL</a:t>
                      </a:r>
                      <a:r>
                        <a:rPr lang="en-US" sz="2400" kern="100" dirty="0">
                          <a:effectLst/>
                        </a:rPr>
                        <a:t>(DB_CREATE);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7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内容安排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/>
              <a:t>7.1</a:t>
            </a:r>
            <a:r>
              <a:rPr lang="zh-CN" altLang="zh-CN" sz="2800" b="1" dirty="0"/>
              <a:t>简单存储</a:t>
            </a:r>
          </a:p>
          <a:p>
            <a:r>
              <a:rPr lang="en-US" altLang="zh-CN" sz="2800" b="1" dirty="0"/>
              <a:t>7.2 </a:t>
            </a:r>
            <a:r>
              <a:rPr lang="zh-CN" altLang="zh-CN" sz="2800" b="1" dirty="0"/>
              <a:t>文件存储</a:t>
            </a:r>
          </a:p>
          <a:p>
            <a:r>
              <a:rPr lang="en-US" altLang="zh-CN" sz="2800" b="1" dirty="0"/>
              <a:t>7.3</a:t>
            </a:r>
            <a:r>
              <a:rPr lang="zh-CN" altLang="zh-CN" sz="2800" b="1" dirty="0"/>
              <a:t>数据库存储</a:t>
            </a:r>
          </a:p>
          <a:p>
            <a:pPr lvl="1"/>
            <a:r>
              <a:rPr lang="en-US" altLang="zh-CN" dirty="0"/>
              <a:t>7.3.1 SQLite</a:t>
            </a:r>
            <a:r>
              <a:rPr lang="zh-CN" altLang="zh-CN" dirty="0"/>
              <a:t>简介</a:t>
            </a:r>
          </a:p>
          <a:p>
            <a:pPr lvl="1"/>
            <a:r>
              <a:rPr lang="en-US" altLang="zh-CN" dirty="0"/>
              <a:t>7.3.2</a:t>
            </a:r>
            <a:r>
              <a:rPr lang="zh-CN" altLang="zh-CN" dirty="0"/>
              <a:t>手动建库</a:t>
            </a:r>
          </a:p>
          <a:p>
            <a:pPr lvl="1"/>
            <a:r>
              <a:rPr lang="en-US" altLang="zh-CN" dirty="0"/>
              <a:t>7.3.3</a:t>
            </a:r>
            <a:r>
              <a:rPr lang="zh-CN" altLang="zh-CN" dirty="0"/>
              <a:t>代码建库</a:t>
            </a:r>
          </a:p>
          <a:p>
            <a:pPr lvl="1"/>
            <a:r>
              <a:rPr lang="en-US" altLang="zh-CN" dirty="0"/>
              <a:t>7.3.4</a:t>
            </a:r>
            <a:r>
              <a:rPr lang="zh-CN" altLang="zh-CN" dirty="0"/>
              <a:t>数据操作</a:t>
            </a:r>
          </a:p>
          <a:p>
            <a:pPr lvl="1"/>
            <a:r>
              <a:rPr lang="en-US" altLang="zh-CN" dirty="0"/>
              <a:t>7.3.5 </a:t>
            </a:r>
            <a:r>
              <a:rPr lang="zh-CN" altLang="zh-CN" dirty="0"/>
              <a:t>第三方工具——</a:t>
            </a:r>
            <a:r>
              <a:rPr lang="en-US" altLang="zh-CN" dirty="0" err="1"/>
              <a:t>Xutils</a:t>
            </a:r>
            <a:endParaRPr lang="zh-CN" altLang="zh-CN" dirty="0"/>
          </a:p>
          <a:p>
            <a:r>
              <a:rPr lang="en-US" altLang="zh-CN" sz="2800" b="1" dirty="0"/>
              <a:t>7.4 </a:t>
            </a:r>
            <a:r>
              <a:rPr lang="en-US" altLang="zh-CN" sz="2800" b="1" dirty="0" err="1"/>
              <a:t>ContentProvider</a:t>
            </a:r>
            <a:endParaRPr lang="zh-CN" altLang="zh-CN" sz="2800" b="1" dirty="0"/>
          </a:p>
          <a:p>
            <a:pPr lvl="1"/>
            <a:r>
              <a:rPr lang="en-US" altLang="zh-CN" dirty="0"/>
              <a:t>7.4.1 </a:t>
            </a:r>
            <a:r>
              <a:rPr lang="en-US" altLang="zh-CN" dirty="0" err="1"/>
              <a:t>ContentProvider</a:t>
            </a:r>
            <a:r>
              <a:rPr lang="zh-CN" altLang="zh-CN" dirty="0"/>
              <a:t>简介</a:t>
            </a:r>
          </a:p>
          <a:p>
            <a:pPr lvl="1"/>
            <a:r>
              <a:rPr lang="en-US" altLang="zh-CN" dirty="0"/>
              <a:t>7.4.2</a:t>
            </a:r>
            <a:r>
              <a:rPr lang="zh-CN" altLang="zh-CN" dirty="0"/>
              <a:t>访问系统</a:t>
            </a:r>
            <a:r>
              <a:rPr lang="en-US" altLang="zh-CN" dirty="0"/>
              <a:t> </a:t>
            </a:r>
            <a:r>
              <a:rPr lang="en-US" altLang="zh-CN" dirty="0" err="1"/>
              <a:t>ContentProvider</a:t>
            </a:r>
            <a:endParaRPr lang="zh-CN" altLang="zh-C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7.3.3</a:t>
            </a:r>
            <a:r>
              <a:rPr lang="zh-CN" altLang="zh-CN" sz="3200" b="1" dirty="0"/>
              <a:t>代码建库</a:t>
            </a:r>
          </a:p>
          <a:p>
            <a:r>
              <a:rPr lang="zh-CN" altLang="zh-CN" sz="2400" dirty="0"/>
              <a:t>数据库不使用时一定要调用</a:t>
            </a:r>
            <a:r>
              <a:rPr lang="en-US" altLang="zh-CN" sz="2400" dirty="0"/>
              <a:t>close()</a:t>
            </a:r>
            <a:r>
              <a:rPr lang="zh-CN" altLang="zh-CN" sz="2400" dirty="0"/>
              <a:t>方法关闭数据库。</a:t>
            </a:r>
            <a:endParaRPr lang="en-US" altLang="zh-CN" sz="2400" dirty="0"/>
          </a:p>
          <a:p>
            <a:r>
              <a:rPr lang="zh-CN" altLang="zh-CN" sz="2400" dirty="0"/>
              <a:t>示例代码</a:t>
            </a:r>
            <a:r>
              <a:rPr lang="zh-CN" altLang="en-US" sz="2400" dirty="0"/>
              <a:t>：</a:t>
            </a:r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25028"/>
              </p:ext>
            </p:extLst>
          </p:nvPr>
        </p:nvGraphicFramePr>
        <p:xfrm>
          <a:off x="556895" y="2474164"/>
          <a:ext cx="11112591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2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public void close(){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	if(</a:t>
                      </a:r>
                      <a:r>
                        <a:rPr lang="en-US" sz="2800" kern="100" dirty="0" err="1">
                          <a:effectLst/>
                        </a:rPr>
                        <a:t>db</a:t>
                      </a:r>
                      <a:r>
                        <a:rPr lang="en-US" sz="2800" kern="100" dirty="0">
                          <a:effectLst/>
                        </a:rPr>
                        <a:t>!=null){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		</a:t>
                      </a:r>
                      <a:r>
                        <a:rPr lang="en-US" sz="2800" kern="100" dirty="0" err="1">
                          <a:effectLst/>
                        </a:rPr>
                        <a:t>db.close</a:t>
                      </a:r>
                      <a:r>
                        <a:rPr lang="en-US" sz="2800" kern="100" dirty="0">
                          <a:effectLst/>
                        </a:rPr>
                        <a:t>();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		</a:t>
                      </a:r>
                      <a:r>
                        <a:rPr lang="en-US" sz="2800" kern="100" dirty="0" err="1">
                          <a:effectLst/>
                        </a:rPr>
                        <a:t>db</a:t>
                      </a:r>
                      <a:r>
                        <a:rPr lang="en-US" sz="2800" kern="100" dirty="0">
                          <a:effectLst/>
                        </a:rPr>
                        <a:t>=null;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	}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}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6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en-US" altLang="zh-CN" sz="2400" dirty="0"/>
              <a:t>Android</a:t>
            </a:r>
            <a:r>
              <a:rPr lang="zh-CN" altLang="zh-CN" sz="2400" dirty="0"/>
              <a:t>提供了一个名为</a:t>
            </a:r>
            <a:r>
              <a:rPr lang="en-US" altLang="zh-CN" sz="2400" dirty="0" err="1"/>
              <a:t>SQLiteDatabase</a:t>
            </a:r>
            <a:r>
              <a:rPr lang="zh-CN" altLang="zh-CN" sz="2400" dirty="0"/>
              <a:t>的类，该类封装了一些操作数据库的</a:t>
            </a:r>
            <a:r>
              <a:rPr lang="en-US" altLang="zh-CN" sz="2400" dirty="0"/>
              <a:t>API</a:t>
            </a:r>
            <a:r>
              <a:rPr lang="zh-CN" altLang="zh-CN" sz="2400" dirty="0"/>
              <a:t>，使用该类可以完成对数据进行添加、查询、更新和删除操作，这些操作简称为</a:t>
            </a:r>
            <a:r>
              <a:rPr lang="en-US" altLang="zh-CN" sz="2400" dirty="0"/>
              <a:t>CRUD</a:t>
            </a:r>
            <a:r>
              <a:rPr lang="zh-CN" altLang="zh-CN" sz="2400" dirty="0"/>
              <a:t>操作。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4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）插入操作</a:t>
            </a:r>
            <a:endParaRPr lang="zh-CN" altLang="zh-CN" sz="2400" dirty="0"/>
          </a:p>
          <a:p>
            <a:r>
              <a:rPr lang="en-US" altLang="zh-CN" sz="2400" dirty="0"/>
              <a:t>public long insert (String table, String </a:t>
            </a:r>
            <a:r>
              <a:rPr lang="en-US" altLang="zh-CN" sz="2400" dirty="0" err="1"/>
              <a:t>nullColumnHack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ContentValues</a:t>
            </a:r>
            <a:r>
              <a:rPr lang="en-US" altLang="zh-CN" sz="2400" dirty="0"/>
              <a:t> values)</a:t>
            </a:r>
            <a:endParaRPr lang="zh-CN" altLang="zh-CN" sz="2400" dirty="0"/>
          </a:p>
          <a:p>
            <a:r>
              <a:rPr lang="zh-CN" altLang="zh-CN" sz="2400" dirty="0"/>
              <a:t>参数解释：</a:t>
            </a:r>
          </a:p>
          <a:p>
            <a:r>
              <a:rPr lang="en-US" altLang="zh-CN" sz="2400" dirty="0"/>
              <a:t>table</a:t>
            </a:r>
            <a:r>
              <a:rPr lang="zh-CN" altLang="zh-CN" sz="2400" dirty="0"/>
              <a:t>：数据库表名。</a:t>
            </a:r>
          </a:p>
          <a:p>
            <a:r>
              <a:rPr lang="en-US" altLang="zh-CN" sz="2400" dirty="0" err="1"/>
              <a:t>nullColumnHack</a:t>
            </a:r>
            <a:r>
              <a:rPr lang="zh-CN" altLang="zh-CN" sz="2400" dirty="0"/>
              <a:t>：代表强行插入</a:t>
            </a:r>
            <a:r>
              <a:rPr lang="en-US" altLang="zh-CN" sz="2400" dirty="0"/>
              <a:t>null</a:t>
            </a:r>
            <a:r>
              <a:rPr lang="zh-CN" altLang="zh-CN" sz="2400" dirty="0"/>
              <a:t>值的数据列的列名。当</a:t>
            </a:r>
            <a:r>
              <a:rPr lang="en-US" altLang="zh-CN" sz="2400" dirty="0"/>
              <a:t>values</a:t>
            </a:r>
            <a:r>
              <a:rPr lang="zh-CN" altLang="zh-CN" sz="2400" dirty="0"/>
              <a:t>参数为</a:t>
            </a:r>
            <a:r>
              <a:rPr lang="en-US" altLang="zh-CN" sz="2400" dirty="0"/>
              <a:t>null</a:t>
            </a:r>
            <a:r>
              <a:rPr lang="zh-CN" altLang="zh-CN" sz="2400" dirty="0"/>
              <a:t>或不包含任何键值对时，该参数有效。</a:t>
            </a:r>
          </a:p>
          <a:p>
            <a:r>
              <a:rPr lang="en-US" altLang="zh-CN" sz="2400" dirty="0"/>
              <a:t>values</a:t>
            </a:r>
            <a:r>
              <a:rPr lang="zh-CN" altLang="zh-CN" sz="2400" dirty="0"/>
              <a:t>：要插入到表格中的一行记录。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向数据表格中添加一条新的记录时，必须借助</a:t>
            </a:r>
            <a:r>
              <a:rPr lang="en-US" altLang="zh-CN" sz="2400" dirty="0" err="1"/>
              <a:t>ContentValues</a:t>
            </a:r>
            <a:r>
              <a:rPr lang="zh-CN" altLang="zh-CN" sz="2400" dirty="0"/>
              <a:t>类。其功能与</a:t>
            </a:r>
            <a:r>
              <a:rPr lang="en-US" altLang="zh-CN" sz="2400" dirty="0" err="1"/>
              <a:t>HaspMap</a:t>
            </a:r>
            <a:r>
              <a:rPr lang="zh-CN" altLang="zh-CN" sz="2400" dirty="0"/>
              <a:t>类的功能类似，都是采用“键</a:t>
            </a:r>
            <a:r>
              <a:rPr lang="en-US" altLang="zh-CN" sz="2400" dirty="0"/>
              <a:t>-</a:t>
            </a:r>
            <a:r>
              <a:rPr lang="zh-CN" altLang="zh-CN" sz="2400" dirty="0"/>
              <a:t>值”对的形式保存数据</a:t>
            </a:r>
            <a:r>
              <a:rPr lang="zh-CN" altLang="en-US" sz="2400" dirty="0"/>
              <a:t>，</a:t>
            </a:r>
            <a:r>
              <a:rPr lang="zh-CN" altLang="zh-CN" sz="2400" dirty="0"/>
              <a:t>在</a:t>
            </a:r>
            <a:r>
              <a:rPr lang="en-US" altLang="zh-CN" sz="2400" dirty="0" err="1"/>
              <a:t>ContentValues</a:t>
            </a:r>
            <a:r>
              <a:rPr lang="zh-CN" altLang="zh-CN" sz="2400" dirty="0"/>
              <a:t>类中所设置的键必须都是</a:t>
            </a:r>
            <a:r>
              <a:rPr lang="en-US" altLang="zh-CN" sz="2400" dirty="0"/>
              <a:t>String</a:t>
            </a:r>
            <a:r>
              <a:rPr lang="zh-CN" altLang="zh-CN" sz="2400" dirty="0"/>
              <a:t>类型的数据，而设置的值都是基本数据类型的封装类。利用</a:t>
            </a:r>
            <a:r>
              <a:rPr lang="en-US" altLang="zh-CN" sz="2400" dirty="0" err="1"/>
              <a:t>ContentValues</a:t>
            </a:r>
            <a:r>
              <a:rPr lang="zh-CN" altLang="zh-CN" sz="2400" dirty="0"/>
              <a:t>类提供的</a:t>
            </a:r>
            <a:r>
              <a:rPr lang="en-US" altLang="zh-CN" sz="2400" dirty="0"/>
              <a:t>put()</a:t>
            </a:r>
            <a:r>
              <a:rPr lang="zh-CN" altLang="zh-CN" sz="2400" dirty="0"/>
              <a:t>方法可以向</a:t>
            </a:r>
            <a:r>
              <a:rPr lang="en-US" altLang="zh-CN" sz="2400" dirty="0" err="1"/>
              <a:t>ContentValues</a:t>
            </a:r>
            <a:r>
              <a:rPr lang="zh-CN" altLang="zh-CN" sz="2400" dirty="0"/>
              <a:t>实例中添加数据元素。</a:t>
            </a:r>
          </a:p>
          <a:p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3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）查询操作</a:t>
            </a:r>
            <a:endParaRPr lang="zh-CN" altLang="zh-CN" sz="2400" dirty="0"/>
          </a:p>
          <a:p>
            <a:r>
              <a:rPr lang="en-US" altLang="zh-CN" sz="2400" dirty="0"/>
              <a:t>public Cursor query (String table, String[] columns, String selection, String[] </a:t>
            </a:r>
            <a:r>
              <a:rPr lang="en-US" altLang="zh-CN" sz="2400" dirty="0" err="1"/>
              <a:t>selectionArgs</a:t>
            </a:r>
            <a:r>
              <a:rPr lang="en-US" altLang="zh-CN" sz="2400" dirty="0"/>
              <a:t>,  String </a:t>
            </a:r>
            <a:r>
              <a:rPr lang="en-US" altLang="zh-CN" sz="2400" dirty="0" err="1"/>
              <a:t>groupBy</a:t>
            </a:r>
            <a:r>
              <a:rPr lang="en-US" altLang="zh-CN" sz="2400" dirty="0"/>
              <a:t>, String having, String </a:t>
            </a:r>
            <a:r>
              <a:rPr lang="en-US" altLang="zh-CN" sz="2400" dirty="0" err="1"/>
              <a:t>orderBy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zh-CN" altLang="zh-CN" sz="2400" dirty="0"/>
              <a:t>参数解释：</a:t>
            </a:r>
          </a:p>
          <a:p>
            <a:r>
              <a:rPr lang="en-US" altLang="zh-CN" sz="2400" dirty="0"/>
              <a:t>table</a:t>
            </a:r>
            <a:r>
              <a:rPr lang="zh-CN" altLang="zh-CN" sz="2400" dirty="0"/>
              <a:t>：数据库表名。</a:t>
            </a:r>
          </a:p>
          <a:p>
            <a:r>
              <a:rPr lang="en-US" altLang="zh-CN" sz="2400" dirty="0"/>
              <a:t>columns</a:t>
            </a:r>
            <a:r>
              <a:rPr lang="zh-CN" altLang="zh-CN" sz="2400" dirty="0"/>
              <a:t>：要查询的列名，相当于</a:t>
            </a:r>
            <a:r>
              <a:rPr lang="en-US" altLang="zh-CN" sz="2400" dirty="0"/>
              <a:t>select</a:t>
            </a:r>
            <a:r>
              <a:rPr lang="zh-CN" altLang="zh-CN" sz="2400" dirty="0"/>
              <a:t>语句中</a:t>
            </a:r>
            <a:r>
              <a:rPr lang="en-US" altLang="zh-CN" sz="2400" dirty="0"/>
              <a:t>select</a:t>
            </a:r>
            <a:r>
              <a:rPr lang="zh-CN" altLang="zh-CN" sz="2400" dirty="0"/>
              <a:t>关键字后面的部分。</a:t>
            </a:r>
          </a:p>
          <a:p>
            <a:r>
              <a:rPr lang="en-US" altLang="zh-CN" sz="2400" dirty="0"/>
              <a:t>selection</a:t>
            </a:r>
            <a:r>
              <a:rPr lang="zh-CN" altLang="zh-CN" sz="2400" dirty="0"/>
              <a:t>：查询条件子句，相当于</a:t>
            </a:r>
            <a:r>
              <a:rPr lang="en-US" altLang="zh-CN" sz="2400" dirty="0"/>
              <a:t>select</a:t>
            </a:r>
            <a:r>
              <a:rPr lang="zh-CN" altLang="zh-CN" sz="2400" dirty="0"/>
              <a:t>语句中</a:t>
            </a:r>
            <a:r>
              <a:rPr lang="en-US" altLang="zh-CN" sz="2400" dirty="0"/>
              <a:t>where</a:t>
            </a:r>
            <a:r>
              <a:rPr lang="zh-CN" altLang="zh-CN" sz="2400" dirty="0"/>
              <a:t>关键字后面的部分，在条件子句中允许使用占位符“？”。</a:t>
            </a:r>
          </a:p>
          <a:p>
            <a:r>
              <a:rPr lang="en-US" altLang="zh-CN" sz="2400" dirty="0" err="1"/>
              <a:t>selectionArgs</a:t>
            </a:r>
            <a:r>
              <a:rPr lang="zh-CN" altLang="zh-CN" sz="2400" dirty="0"/>
              <a:t>：用于为</a:t>
            </a:r>
            <a:r>
              <a:rPr lang="en-US" altLang="zh-CN" sz="2400" dirty="0"/>
              <a:t>selection</a:t>
            </a:r>
            <a:r>
              <a:rPr lang="zh-CN" altLang="zh-CN" sz="2400" dirty="0"/>
              <a:t>子句中的占位符传入数值，值在数据中的位置与占位符在语句中的位置必须一致，否则会出异常。</a:t>
            </a:r>
          </a:p>
          <a:p>
            <a:r>
              <a:rPr lang="en-US" altLang="zh-CN" sz="2400" dirty="0" err="1"/>
              <a:t>groupBy</a:t>
            </a:r>
            <a:r>
              <a:rPr lang="zh-CN" altLang="zh-CN" sz="2400" dirty="0"/>
              <a:t>：分组，相当于</a:t>
            </a:r>
            <a:r>
              <a:rPr lang="en-US" altLang="zh-CN" sz="2400" dirty="0"/>
              <a:t>select</a:t>
            </a:r>
            <a:r>
              <a:rPr lang="zh-CN" altLang="zh-CN" sz="2400" dirty="0"/>
              <a:t>语句中</a:t>
            </a:r>
            <a:r>
              <a:rPr lang="en-US" altLang="zh-CN" sz="2400" dirty="0"/>
              <a:t>group by</a:t>
            </a:r>
            <a:r>
              <a:rPr lang="zh-CN" altLang="zh-CN" sz="2400" dirty="0"/>
              <a:t>关键字后面的部分。</a:t>
            </a:r>
          </a:p>
          <a:p>
            <a:r>
              <a:rPr lang="en-US" altLang="zh-CN" sz="2400" dirty="0"/>
              <a:t>Having</a:t>
            </a:r>
            <a:r>
              <a:rPr lang="zh-CN" altLang="zh-CN" sz="2400" dirty="0"/>
              <a:t>：用于对分组过滤。</a:t>
            </a:r>
          </a:p>
          <a:p>
            <a:r>
              <a:rPr lang="en-US" altLang="zh-CN" sz="2400" dirty="0" err="1"/>
              <a:t>orderBy</a:t>
            </a:r>
            <a:r>
              <a:rPr lang="zh-CN" altLang="zh-CN" sz="2400" dirty="0"/>
              <a:t>：排序。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3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）查询操作</a:t>
            </a:r>
            <a:endParaRPr lang="zh-CN" altLang="zh-CN" sz="2400" dirty="0"/>
          </a:p>
          <a:p>
            <a:r>
              <a:rPr lang="zh-CN" altLang="zh-CN" sz="2400" dirty="0"/>
              <a:t>通过</a:t>
            </a:r>
            <a:r>
              <a:rPr lang="en-US" altLang="zh-CN" sz="2400" dirty="0"/>
              <a:t>query</a:t>
            </a:r>
            <a:r>
              <a:rPr lang="zh-CN" altLang="zh-CN" sz="2400" dirty="0"/>
              <a:t>语句返回的查询结果不是完整的数据集合，而是该集合的指针，该指针是</a:t>
            </a:r>
            <a:r>
              <a:rPr lang="en-US" altLang="zh-CN" sz="2400" dirty="0"/>
              <a:t>Cursor</a:t>
            </a:r>
            <a:r>
              <a:rPr lang="zh-CN" altLang="zh-CN" sz="2400" dirty="0"/>
              <a:t>类型，</a:t>
            </a:r>
            <a:r>
              <a:rPr lang="en-US" altLang="zh-CN" sz="2400" dirty="0"/>
              <a:t>Cursor</a:t>
            </a:r>
            <a:r>
              <a:rPr lang="zh-CN" altLang="zh-CN" sz="2400" dirty="0"/>
              <a:t>类支持在查询结果中以多种方式移动。</a:t>
            </a:r>
            <a:endParaRPr lang="en-US" altLang="zh-CN" sz="2400" dirty="0"/>
          </a:p>
          <a:p>
            <a:r>
              <a:rPr lang="en-US" altLang="zh-CN" sz="2400" dirty="0"/>
              <a:t>Cursor</a:t>
            </a:r>
            <a:r>
              <a:rPr lang="zh-CN" altLang="zh-CN" sz="2400" dirty="0"/>
              <a:t>类常用的方法如表</a:t>
            </a:r>
            <a:r>
              <a:rPr lang="en-US" altLang="zh-CN" sz="2400" dirty="0"/>
              <a:t>7-8</a:t>
            </a:r>
            <a:r>
              <a:rPr lang="zh-CN" altLang="zh-CN" sz="2400" dirty="0"/>
              <a:t>所示。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60971"/>
              </p:ext>
            </p:extLst>
          </p:nvPr>
        </p:nvGraphicFramePr>
        <p:xfrm>
          <a:off x="364036" y="3199152"/>
          <a:ext cx="11523163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方法名称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moveToFirst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将指针移动到第一条数据上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moveToNext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将指针移动到下一条数据上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moveToPrevious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将指针移动到上一条数据上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getCount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获取集合中的条目个数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getColumnIndexOrThrow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返回指定属性名称的列号，如果不存在，则产生异常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getColumnName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返回指定列号的属性名称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getColumnIndex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根据属性名称返回列号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moveToPosition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将指针移动到指定位置的数据上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getPosition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返回当前的指针位置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）更新操作</a:t>
            </a:r>
            <a:endParaRPr lang="zh-CN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update (String table, </a:t>
            </a:r>
            <a:r>
              <a:rPr lang="en-US" altLang="zh-CN" sz="2000" dirty="0" err="1"/>
              <a:t>ContentValues</a:t>
            </a:r>
            <a:r>
              <a:rPr lang="en-US" altLang="zh-CN" sz="2000" dirty="0"/>
              <a:t> values, String </a:t>
            </a:r>
            <a:r>
              <a:rPr lang="en-US" altLang="zh-CN" sz="2000" dirty="0" err="1"/>
              <a:t>whereClause</a:t>
            </a:r>
            <a:r>
              <a:rPr lang="en-US" altLang="zh-CN" sz="2000" dirty="0"/>
              <a:t>, String[] </a:t>
            </a:r>
            <a:r>
              <a:rPr lang="en-US" altLang="zh-CN" sz="2000" dirty="0" err="1"/>
              <a:t>whereArgs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zh-CN" altLang="zh-CN" sz="2000" dirty="0"/>
              <a:t>参数解释：</a:t>
            </a:r>
          </a:p>
          <a:p>
            <a:r>
              <a:rPr lang="en-US" altLang="zh-CN" sz="2000" dirty="0"/>
              <a:t>table</a:t>
            </a:r>
            <a:r>
              <a:rPr lang="zh-CN" altLang="zh-CN" sz="2000" dirty="0"/>
              <a:t>：数据库表名。</a:t>
            </a:r>
          </a:p>
          <a:p>
            <a:r>
              <a:rPr lang="en-US" altLang="zh-CN" sz="2000" dirty="0"/>
              <a:t>values</a:t>
            </a:r>
            <a:r>
              <a:rPr lang="zh-CN" altLang="zh-CN" sz="2000" dirty="0"/>
              <a:t>：更新的数据。</a:t>
            </a:r>
          </a:p>
          <a:p>
            <a:r>
              <a:rPr lang="en-US" altLang="zh-CN" sz="2000" dirty="0" err="1"/>
              <a:t>whereClause</a:t>
            </a:r>
            <a:r>
              <a:rPr lang="zh-CN" altLang="zh-CN" sz="2000" dirty="0"/>
              <a:t>：满足该</a:t>
            </a:r>
            <a:r>
              <a:rPr lang="en-US" altLang="zh-CN" sz="2000" dirty="0" err="1"/>
              <a:t>whereClause</a:t>
            </a:r>
            <a:r>
              <a:rPr lang="zh-CN" altLang="zh-CN" sz="2000" dirty="0"/>
              <a:t>子句的记录将会被更新。</a:t>
            </a:r>
          </a:p>
          <a:p>
            <a:r>
              <a:rPr lang="en-US" altLang="zh-CN" sz="2000" dirty="0" err="1"/>
              <a:t>whereArgs</a:t>
            </a:r>
            <a:r>
              <a:rPr lang="zh-CN" altLang="zh-CN" sz="2000" dirty="0"/>
              <a:t>：用于为</a:t>
            </a:r>
            <a:r>
              <a:rPr lang="en-US" altLang="zh-CN" sz="2000" dirty="0" err="1"/>
              <a:t>whereClause</a:t>
            </a:r>
            <a:r>
              <a:rPr lang="zh-CN" altLang="zh-CN" sz="2000" dirty="0"/>
              <a:t>子句传入参数。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）删除操作</a:t>
            </a:r>
            <a:endParaRPr lang="zh-CN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delete (String table, String </a:t>
            </a:r>
            <a:r>
              <a:rPr lang="en-US" altLang="zh-CN" sz="2000" dirty="0" err="1"/>
              <a:t>whereClause</a:t>
            </a:r>
            <a:r>
              <a:rPr lang="en-US" altLang="zh-CN" sz="2000" dirty="0"/>
              <a:t>, String[] </a:t>
            </a:r>
            <a:r>
              <a:rPr lang="en-US" altLang="zh-CN" sz="2000" dirty="0" err="1"/>
              <a:t>whereArgs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zh-CN" altLang="zh-CN" sz="2000" dirty="0"/>
              <a:t>参数同</a:t>
            </a:r>
            <a:r>
              <a:rPr lang="en-US" altLang="zh-CN" sz="2000" dirty="0"/>
              <a:t>update()</a:t>
            </a:r>
            <a:r>
              <a:rPr lang="zh-CN" altLang="zh-CN" sz="2000" dirty="0"/>
              <a:t>函数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5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sz="2800" b="1" dirty="0"/>
              <a:t>【例</a:t>
            </a:r>
            <a:r>
              <a:rPr lang="en-US" altLang="zh-CN" sz="2800" b="1" dirty="0"/>
              <a:t>7-3</a:t>
            </a:r>
            <a:r>
              <a:rPr lang="zh-CN" altLang="zh-CN" sz="2800" b="1" dirty="0"/>
              <a:t>】</a:t>
            </a:r>
            <a:r>
              <a:rPr lang="zh-CN" altLang="zh-CN" sz="2800" dirty="0"/>
              <a:t>简易通信录。</a:t>
            </a:r>
            <a:endParaRPr lang="en-US" altLang="zh-CN" sz="2800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）布局文件：新建的</a:t>
            </a:r>
            <a:r>
              <a:rPr lang="en-US" altLang="zh-CN" dirty="0" err="1"/>
              <a:t>PhoneBook</a:t>
            </a:r>
            <a:r>
              <a:rPr lang="zh-CN" altLang="zh-CN" dirty="0"/>
              <a:t>项目，在生成的布局文件中，按照</a:t>
            </a:r>
            <a:r>
              <a:rPr lang="zh-CN" altLang="en-US" dirty="0"/>
              <a:t>下图</a:t>
            </a:r>
            <a:r>
              <a:rPr lang="zh-CN" altLang="zh-CN" dirty="0"/>
              <a:t>结构进行界面布局，实现了通信录列表的界面。</a:t>
            </a:r>
          </a:p>
          <a:p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图片 1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89" y="3262190"/>
            <a:ext cx="6019392" cy="293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9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MainActivity</a:t>
            </a:r>
            <a:r>
              <a:rPr lang="zh-CN" altLang="zh-CN" dirty="0"/>
              <a:t>类中进行数据获取：初始化</a:t>
            </a:r>
            <a:r>
              <a:rPr lang="en-US" altLang="zh-CN" dirty="0" err="1"/>
              <a:t>ListView</a:t>
            </a:r>
            <a:r>
              <a:rPr lang="zh-CN" altLang="zh-CN" dirty="0"/>
              <a:t>，并准备相关的适配器类</a:t>
            </a:r>
            <a:r>
              <a:rPr lang="zh-CN" altLang="en-US" dirty="0"/>
              <a:t>（代码参加教材）</a:t>
            </a:r>
            <a:r>
              <a:rPr lang="zh-CN" altLang="zh-CN" dirty="0"/>
              <a:t>和布局文件</a:t>
            </a:r>
            <a:r>
              <a:rPr lang="zh-CN" altLang="en-US" dirty="0"/>
              <a:t>（如下图所示）</a:t>
            </a:r>
            <a:r>
              <a:rPr lang="zh-CN" altLang="zh-CN" dirty="0"/>
              <a:t>。</a:t>
            </a:r>
          </a:p>
          <a:p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图片 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88" y="2806001"/>
            <a:ext cx="4796558" cy="305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6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PeopleInfo</a:t>
            </a:r>
            <a:r>
              <a:rPr lang="zh-CN" altLang="zh-CN" dirty="0"/>
              <a:t>类实现。在第（</a:t>
            </a:r>
            <a:r>
              <a:rPr lang="en-US" altLang="zh-CN" dirty="0"/>
              <a:t>2</a:t>
            </a:r>
            <a:r>
              <a:rPr lang="zh-CN" altLang="zh-CN" dirty="0"/>
              <a:t>）步的适配器类中，为了实现通信录信息的存储，需要借助于</a:t>
            </a:r>
            <a:r>
              <a:rPr lang="en-US" altLang="zh-CN" dirty="0" err="1"/>
              <a:t>PeopleInfo</a:t>
            </a:r>
            <a:r>
              <a:rPr lang="zh-CN" altLang="zh-CN" dirty="0"/>
              <a:t>类来完成，其中包括用户的</a:t>
            </a:r>
            <a:r>
              <a:rPr lang="en-US" altLang="zh-CN" dirty="0"/>
              <a:t>ID</a:t>
            </a:r>
            <a:r>
              <a:rPr lang="zh-CN" altLang="zh-CN" dirty="0"/>
              <a:t>、姓名、电话号码、地址和邮箱。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93708"/>
              </p:ext>
            </p:extLst>
          </p:nvPr>
        </p:nvGraphicFramePr>
        <p:xfrm>
          <a:off x="3163377" y="2297158"/>
          <a:ext cx="8128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68723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/>
                        <a:t>public class </a:t>
                      </a:r>
                      <a:r>
                        <a:rPr lang="en-US" altLang="zh-CN" dirty="0" err="1"/>
                        <a:t>PeopleInfo</a:t>
                      </a:r>
                      <a:r>
                        <a:rPr lang="en-US" altLang="zh-CN" dirty="0"/>
                        <a:t>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public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ID;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public String Name;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public String </a:t>
                      </a:r>
                      <a:r>
                        <a:rPr lang="en-US" altLang="zh-CN" dirty="0" err="1"/>
                        <a:t>Phone_number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public String Address;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public String </a:t>
                      </a:r>
                      <a:r>
                        <a:rPr lang="en-US" altLang="zh-CN" dirty="0" err="1"/>
                        <a:t>E_mail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public </a:t>
                      </a:r>
                      <a:r>
                        <a:rPr lang="en-US" altLang="zh-CN" dirty="0" err="1"/>
                        <a:t>PeopleInfo</a:t>
                      </a:r>
                      <a:r>
                        <a:rPr lang="en-US" altLang="zh-CN" dirty="0"/>
                        <a:t>(String </a:t>
                      </a:r>
                      <a:r>
                        <a:rPr lang="en-US" altLang="zh-CN" dirty="0" err="1"/>
                        <a:t>name,String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phone_number,String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address,String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e_mail</a:t>
                      </a:r>
                      <a:r>
                        <a:rPr lang="en-US" altLang="zh-CN" dirty="0"/>
                        <a:t>)   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 err="1"/>
                        <a:t>this.Name</a:t>
                      </a:r>
                      <a:r>
                        <a:rPr lang="en-US" altLang="zh-CN" dirty="0"/>
                        <a:t>=name;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 err="1"/>
                        <a:t>this.Phone_number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phone_number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 err="1"/>
                        <a:t>this.Address</a:t>
                      </a:r>
                      <a:r>
                        <a:rPr lang="en-US" altLang="zh-CN" dirty="0"/>
                        <a:t>=address;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 err="1"/>
                        <a:t>this.E_mail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e_mail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……//</a:t>
                      </a:r>
                      <a:r>
                        <a:rPr lang="zh-CN" altLang="zh-CN" dirty="0"/>
                        <a:t>上述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zh-CN" dirty="0"/>
                        <a:t>个属性，对应的</a:t>
                      </a:r>
                      <a:r>
                        <a:rPr lang="en-US" altLang="zh-CN" dirty="0"/>
                        <a:t>get/set</a:t>
                      </a:r>
                      <a:r>
                        <a:rPr lang="zh-CN" altLang="zh-CN" dirty="0"/>
                        <a:t>方法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}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2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9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）准备数据。适配器准备完毕后，只需要将需要显示的数据获取，</a:t>
            </a:r>
            <a:r>
              <a:rPr lang="en-US" altLang="zh-CN" dirty="0" err="1"/>
              <a:t>ListView</a:t>
            </a:r>
            <a:r>
              <a:rPr lang="zh-CN" altLang="zh-CN" dirty="0"/>
              <a:t>就可以按照适配器的样式进行数据显示。而本案例的数据来源于数据库，因此为了显示数据，首先需要准备数据库连接方面的工作，然后进行查询。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）将该适配器应用于</a:t>
            </a:r>
            <a:r>
              <a:rPr lang="en-US" altLang="zh-CN" dirty="0" err="1"/>
              <a:t>ListView</a:t>
            </a:r>
            <a:r>
              <a:rPr lang="zh-CN" altLang="zh-CN" dirty="0"/>
              <a:t>控件中。在</a:t>
            </a:r>
            <a:r>
              <a:rPr lang="en-US" altLang="zh-CN" dirty="0" err="1"/>
              <a:t>MainActivity</a:t>
            </a:r>
            <a:r>
              <a:rPr lang="zh-CN" altLang="zh-CN" dirty="0"/>
              <a:t>类的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方法中，增加如下代码：</a:t>
            </a:r>
          </a:p>
          <a:p>
            <a:endParaRPr lang="zh-CN" altLang="zh-C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39112"/>
              </p:ext>
            </p:extLst>
          </p:nvPr>
        </p:nvGraphicFramePr>
        <p:xfrm>
          <a:off x="644902" y="4168039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9253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List&lt;</a:t>
                      </a:r>
                      <a:r>
                        <a:rPr lang="en-US" altLang="zh-CN" dirty="0" err="1"/>
                        <a:t>PeopleInfo</a:t>
                      </a:r>
                      <a:r>
                        <a:rPr lang="en-US" altLang="zh-CN" dirty="0"/>
                        <a:t>&gt; list=</a:t>
                      </a:r>
                      <a:r>
                        <a:rPr lang="en-US" altLang="zh-CN" dirty="0" err="1"/>
                        <a:t>this.getBasicInfo</a:t>
                      </a:r>
                      <a:r>
                        <a:rPr lang="en-US" altLang="zh-CN" dirty="0"/>
                        <a:t>();</a:t>
                      </a:r>
                      <a:endParaRPr lang="zh-CN" altLang="zh-CN" dirty="0"/>
                    </a:p>
                    <a:p>
                      <a:r>
                        <a:rPr lang="en-US" altLang="zh-CN" dirty="0"/>
                        <a:t>adapter=new </a:t>
                      </a:r>
                      <a:r>
                        <a:rPr lang="en-US" altLang="zh-CN" dirty="0" err="1"/>
                        <a:t>MyAdapter</a:t>
                      </a:r>
                      <a:r>
                        <a:rPr lang="en-US" altLang="zh-CN" dirty="0"/>
                        <a:t>(this, list);</a:t>
                      </a:r>
                      <a:endParaRPr lang="zh-CN" altLang="zh-CN" dirty="0"/>
                    </a:p>
                    <a:p>
                      <a:r>
                        <a:rPr lang="en-US" altLang="zh-CN" dirty="0" err="1"/>
                        <a:t>lv.setAdapter</a:t>
                      </a:r>
                      <a:r>
                        <a:rPr lang="en-US" altLang="zh-CN" dirty="0"/>
                        <a:t>(adapter);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6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1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7.1</a:t>
            </a:r>
            <a:r>
              <a:rPr lang="zh-CN" altLang="zh-CN" b="1" dirty="0"/>
              <a:t>简单存储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SharedPreferences</a:t>
            </a:r>
            <a:r>
              <a:rPr lang="zh-CN" altLang="en-US" sz="2800" dirty="0"/>
              <a:t>：</a:t>
            </a:r>
            <a:r>
              <a:rPr lang="zh-CN" altLang="zh-CN" sz="2800" dirty="0"/>
              <a:t>一种轻量级的</a:t>
            </a:r>
            <a:r>
              <a:rPr lang="en-US" altLang="zh-CN" sz="2800" dirty="0"/>
              <a:t> </a:t>
            </a:r>
            <a:r>
              <a:rPr lang="zh-CN" altLang="zh-CN" sz="2800" dirty="0"/>
              <a:t>数据保存方式，开发人员可以将</a:t>
            </a:r>
            <a:r>
              <a:rPr lang="en-US" altLang="zh-CN" sz="2800" dirty="0"/>
              <a:t>NVP(Name/Value Pair</a:t>
            </a:r>
            <a:r>
              <a:rPr lang="zh-CN" altLang="zh-CN" sz="2800" dirty="0"/>
              <a:t>，名称</a:t>
            </a:r>
            <a:r>
              <a:rPr lang="en-US" altLang="zh-CN" sz="2800" dirty="0"/>
              <a:t>/</a:t>
            </a:r>
            <a:r>
              <a:rPr lang="zh-CN" altLang="zh-CN" sz="2800" dirty="0"/>
              <a:t>值 对</a:t>
            </a:r>
            <a:r>
              <a:rPr lang="en-US" altLang="zh-CN" sz="2800" dirty="0"/>
              <a:t>)</a:t>
            </a:r>
            <a:r>
              <a:rPr lang="zh-CN" altLang="zh-CN" sz="2800" dirty="0"/>
              <a:t>保存到</a:t>
            </a:r>
            <a:r>
              <a:rPr lang="en-US" altLang="zh-CN" sz="2800" dirty="0"/>
              <a:t>Android</a:t>
            </a:r>
            <a:r>
              <a:rPr lang="zh-CN" altLang="zh-CN" sz="2800" dirty="0"/>
              <a:t>的文件系统中</a:t>
            </a:r>
            <a:endParaRPr lang="en-US" altLang="zh-CN" sz="2800" dirty="0"/>
          </a:p>
          <a:p>
            <a:r>
              <a:rPr lang="zh-CN" altLang="zh-CN" sz="2800" dirty="0"/>
              <a:t>开发人员仅通过</a:t>
            </a:r>
            <a:r>
              <a:rPr lang="en-US" altLang="zh-CN" sz="2800" dirty="0" err="1"/>
              <a:t>SharedPreferences</a:t>
            </a:r>
            <a:r>
              <a:rPr lang="zh-CN" altLang="zh-CN" sz="2800" dirty="0"/>
              <a:t>提供的函数就能方便的实现对</a:t>
            </a:r>
            <a:r>
              <a:rPr lang="en-US" altLang="zh-CN" sz="2800" dirty="0"/>
              <a:t>NVP</a:t>
            </a:r>
            <a:r>
              <a:rPr lang="zh-CN" altLang="zh-CN" sz="2800" dirty="0"/>
              <a:t>的保存和读取</a:t>
            </a:r>
            <a:endParaRPr lang="en-US" altLang="zh-CN" sz="2800" dirty="0"/>
          </a:p>
          <a:p>
            <a:r>
              <a:rPr lang="en-US" altLang="zh-CN" sz="2800" dirty="0" err="1"/>
              <a:t>SharedPreferences</a:t>
            </a:r>
            <a:r>
              <a:rPr lang="zh-CN" altLang="zh-CN" sz="2800" dirty="0"/>
              <a:t>支持三种访问模式</a:t>
            </a:r>
            <a:r>
              <a:rPr lang="zh-CN" altLang="en-US" sz="2800" dirty="0"/>
              <a:t>：</a:t>
            </a:r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14418"/>
              </p:ext>
            </p:extLst>
          </p:nvPr>
        </p:nvGraphicFramePr>
        <p:xfrm>
          <a:off x="684530" y="3461498"/>
          <a:ext cx="11050270" cy="2525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4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访问模式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解释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4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MODE_PRIVATE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私有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4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MODE_WORLD_READABLE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全局读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4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MODE_WORLD_WRITEABLE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全局写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72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）增加按钮功能实现。增加按钮主要实现界面的跳转，进入增加页。</a:t>
            </a:r>
          </a:p>
          <a:p>
            <a:endParaRPr lang="zh-CN" altLang="zh-C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51977"/>
              </p:ext>
            </p:extLst>
          </p:nvPr>
        </p:nvGraphicFramePr>
        <p:xfrm>
          <a:off x="1257085" y="233249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9136408"/>
                    </a:ext>
                  </a:extLst>
                </a:gridCol>
              </a:tblGrid>
              <a:tr h="1975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btn_add.setOnClickListener</a:t>
                      </a:r>
                      <a:r>
                        <a:rPr lang="en-US" altLang="zh-CN" dirty="0"/>
                        <a:t>(new </a:t>
                      </a:r>
                      <a:r>
                        <a:rPr lang="en-US" altLang="zh-CN" dirty="0" err="1"/>
                        <a:t>OnClickListener</a:t>
                      </a:r>
                      <a:r>
                        <a:rPr lang="en-US" altLang="zh-CN" dirty="0"/>
                        <a:t>() {        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@Override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public void </a:t>
                      </a:r>
                      <a:r>
                        <a:rPr lang="en-US" altLang="zh-CN" dirty="0" err="1"/>
                        <a:t>onClick</a:t>
                      </a:r>
                      <a:r>
                        <a:rPr lang="en-US" altLang="zh-CN" dirty="0"/>
                        <a:t>(View v)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Intent intent=new Intent(</a:t>
                      </a:r>
                      <a:r>
                        <a:rPr lang="en-US" altLang="zh-CN" dirty="0" err="1"/>
                        <a:t>MainActivity.this,</a:t>
                      </a:r>
                      <a:r>
                        <a:rPr lang="en-US" altLang="zh-CN" b="1" dirty="0" err="1"/>
                        <a:t>NewPersonActivity</a:t>
                      </a:r>
                      <a:r>
                        <a:rPr lang="en-US" altLang="zh-CN" dirty="0" err="1"/>
                        <a:t>.class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</a:t>
                      </a:r>
                      <a:r>
                        <a:rPr lang="en-US" altLang="zh-CN" dirty="0" err="1"/>
                        <a:t>startActivity</a:t>
                      </a:r>
                      <a:r>
                        <a:rPr lang="en-US" altLang="zh-CN" dirty="0"/>
                        <a:t>(intent); 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});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20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7.3.4</a:t>
            </a:r>
            <a:r>
              <a:rPr lang="zh-CN" altLang="zh-CN" sz="3200" b="1" dirty="0"/>
              <a:t>数据操作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）清空按钮功能实现。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）新增</a:t>
            </a:r>
            <a:r>
              <a:rPr lang="en-US" altLang="zh-CN" dirty="0"/>
              <a:t>/</a:t>
            </a:r>
            <a:r>
              <a:rPr lang="zh-CN" altLang="zh-CN" dirty="0"/>
              <a:t>修改功能实现。在第（</a:t>
            </a:r>
            <a:r>
              <a:rPr lang="en-US" altLang="zh-CN" dirty="0"/>
              <a:t>5</a:t>
            </a:r>
            <a:r>
              <a:rPr lang="zh-CN" altLang="zh-CN" dirty="0"/>
              <a:t>）步新建的</a:t>
            </a:r>
            <a:r>
              <a:rPr lang="en-US" altLang="zh-CN" dirty="0" err="1"/>
              <a:t>NewPersonActivity</a:t>
            </a:r>
            <a:r>
              <a:rPr lang="zh-CN" altLang="zh-CN" dirty="0"/>
              <a:t>类中，进行新增和修改功能的实现。新增和修改的区别在于跳入当前类时，是否有</a:t>
            </a:r>
            <a:r>
              <a:rPr lang="en-US" altLang="zh-CN" dirty="0"/>
              <a:t>id</a:t>
            </a:r>
            <a:r>
              <a:rPr lang="zh-CN" altLang="zh-CN" dirty="0"/>
              <a:t>的参数传递。如果有，说明是修改；否则是新增，采用</a:t>
            </a:r>
            <a:r>
              <a:rPr lang="en-US" altLang="zh-CN" dirty="0"/>
              <a:t>flag</a:t>
            </a:r>
            <a:r>
              <a:rPr lang="zh-CN" altLang="zh-CN" dirty="0"/>
              <a:t>变量进行标识。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）实现通信录列表中的修改按钮操作。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）实现通信录列表中的删除按钮操作。在</a:t>
            </a:r>
            <a:r>
              <a:rPr lang="en-US" altLang="zh-CN" dirty="0" err="1"/>
              <a:t>MyAdapter</a:t>
            </a:r>
            <a:r>
              <a:rPr lang="zh-CN" altLang="zh-CN" dirty="0"/>
              <a:t>适配器类中，对其中的删除按钮增加监听，并调用</a:t>
            </a:r>
            <a:r>
              <a:rPr lang="en-US" altLang="zh-CN" dirty="0"/>
              <a:t>delete()</a:t>
            </a:r>
            <a:r>
              <a:rPr lang="zh-CN" altLang="zh-CN" dirty="0"/>
              <a:t>方法删除一条记录。</a:t>
            </a:r>
          </a:p>
          <a:p>
            <a:endParaRPr lang="zh-CN" altLang="zh-C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5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zh-CN" altLang="zh-CN" sz="3200" b="1" dirty="0"/>
          </a:p>
          <a:p>
            <a:r>
              <a:rPr lang="en-US" altLang="zh-CN" sz="2800" dirty="0" err="1"/>
              <a:t>Xutils</a:t>
            </a:r>
            <a:r>
              <a:rPr lang="zh-CN" altLang="zh-CN" sz="2800" dirty="0"/>
              <a:t>是</a:t>
            </a:r>
            <a:r>
              <a:rPr lang="en-US" altLang="zh-CN" sz="2800" dirty="0" err="1"/>
              <a:t>github</a:t>
            </a:r>
            <a:r>
              <a:rPr lang="en-US" altLang="zh-CN" sz="2800" dirty="0"/>
              <a:t> </a:t>
            </a:r>
            <a:r>
              <a:rPr lang="zh-CN" altLang="zh-CN" sz="2800" dirty="0"/>
              <a:t>上的一个</a:t>
            </a:r>
            <a:r>
              <a:rPr lang="en-US" altLang="zh-CN" sz="2800" dirty="0"/>
              <a:t>Android</a:t>
            </a:r>
            <a:r>
              <a:rPr lang="zh-CN" altLang="zh-CN" sz="2800" dirty="0"/>
              <a:t>开源工具项目， 最初源于</a:t>
            </a:r>
            <a:r>
              <a:rPr lang="en-US" altLang="zh-CN" sz="2800" dirty="0" err="1"/>
              <a:t>Afinal</a:t>
            </a:r>
            <a:r>
              <a:rPr lang="zh-CN" altLang="zh-CN" sz="2800" dirty="0"/>
              <a:t>框架，进行了大量重构，使得</a:t>
            </a:r>
            <a:r>
              <a:rPr lang="en-US" altLang="zh-CN" sz="2800" dirty="0" err="1"/>
              <a:t>xUtils</a:t>
            </a:r>
            <a:r>
              <a:rPr lang="zh-CN" altLang="zh-CN" sz="2800" dirty="0"/>
              <a:t>支持大文件上传，更全面的</a:t>
            </a:r>
            <a:r>
              <a:rPr lang="en-US" altLang="zh-CN" sz="2800" dirty="0"/>
              <a:t>http</a:t>
            </a:r>
            <a:r>
              <a:rPr lang="zh-CN" altLang="zh-CN" sz="2800" dirty="0"/>
              <a:t>请求协议支持</a:t>
            </a:r>
            <a:r>
              <a:rPr lang="en-US" altLang="zh-CN" sz="2800" dirty="0"/>
              <a:t>(10</a:t>
            </a:r>
            <a:r>
              <a:rPr lang="zh-CN" altLang="zh-CN" sz="2800" dirty="0"/>
              <a:t>种谓词</a:t>
            </a:r>
            <a:r>
              <a:rPr lang="en-US" altLang="zh-CN" sz="2800" dirty="0"/>
              <a:t>)</a:t>
            </a:r>
            <a:r>
              <a:rPr lang="zh-CN" altLang="zh-CN" sz="2800" dirty="0"/>
              <a:t>，拥有更加灵活的</a:t>
            </a:r>
            <a:r>
              <a:rPr lang="en-US" altLang="zh-CN" sz="2800" dirty="0"/>
              <a:t>ORM</a:t>
            </a:r>
            <a:r>
              <a:rPr lang="zh-CN" altLang="zh-CN" sz="2800" dirty="0"/>
              <a:t>，更多的事件注解支持且不受混淆影响。</a:t>
            </a:r>
            <a:endParaRPr lang="en-US" altLang="zh-CN" sz="2800" dirty="0"/>
          </a:p>
          <a:p>
            <a:r>
              <a:rPr lang="zh-CN" altLang="zh-CN" sz="2800" dirty="0"/>
              <a:t>本节中只针对</a:t>
            </a:r>
            <a:r>
              <a:rPr lang="en-US" altLang="zh-CN" sz="2800" dirty="0" err="1"/>
              <a:t>Xutils</a:t>
            </a:r>
            <a:r>
              <a:rPr lang="zh-CN" altLang="zh-CN" sz="2800" dirty="0"/>
              <a:t>的数据库操作进行介绍和使用。其特点集中在强大的功能和简单的使用上。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8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zh-CN" altLang="zh-CN" sz="3200" b="1" dirty="0"/>
          </a:p>
          <a:p>
            <a:r>
              <a:rPr lang="zh-CN" altLang="zh-CN" sz="2800" dirty="0"/>
              <a:t>将数据库的核心操作归纳提取为以下代码：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2624"/>
              </p:ext>
            </p:extLst>
          </p:nvPr>
        </p:nvGraphicFramePr>
        <p:xfrm>
          <a:off x="0" y="2000477"/>
          <a:ext cx="12192000" cy="4389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7">
                <a:tc>
                  <a:txBody>
                    <a:bodyPr/>
                    <a:lstStyle/>
                    <a:p>
                      <a:pPr indent="334645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创建</a:t>
                      </a:r>
                      <a:r>
                        <a:rPr lang="en-US" sz="2400" u="none" strike="noStrike" kern="100" dirty="0" err="1">
                          <a:effectLst/>
                          <a:hlinkClick r:id="rId2" tooltip="MySQL知识库"/>
                        </a:rPr>
                        <a:t>数据库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 </a:t>
                      </a:r>
                      <a:r>
                        <a:rPr lang="en-US" sz="2400" kern="100" dirty="0" err="1">
                          <a:effectLst/>
                        </a:rPr>
                        <a:t>DaoConfig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config</a:t>
                      </a:r>
                      <a:r>
                        <a:rPr lang="en-US" sz="2400" kern="100" dirty="0">
                          <a:effectLst/>
                        </a:rPr>
                        <a:t> = new </a:t>
                      </a:r>
                      <a:r>
                        <a:rPr lang="en-US" sz="2400" kern="100" dirty="0" err="1">
                          <a:effectLst/>
                        </a:rPr>
                        <a:t>DaoConfig</a:t>
                      </a:r>
                      <a:r>
                        <a:rPr lang="en-US" sz="2400" kern="100" dirty="0">
                          <a:effectLst/>
                        </a:rPr>
                        <a:t>(context);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 </a:t>
                      </a:r>
                      <a:r>
                        <a:rPr lang="en-US" sz="2400" kern="100" dirty="0" err="1">
                          <a:effectLst/>
                        </a:rPr>
                        <a:t>config.setDbName</a:t>
                      </a:r>
                      <a:r>
                        <a:rPr lang="en-US" sz="2400" kern="100" dirty="0">
                          <a:effectLst/>
                        </a:rPr>
                        <a:t>("my-contact"); //</a:t>
                      </a:r>
                      <a:r>
                        <a:rPr lang="zh-CN" sz="2400" kern="100" dirty="0">
                          <a:effectLst/>
                        </a:rPr>
                        <a:t>设置数据库名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 </a:t>
                      </a:r>
                      <a:r>
                        <a:rPr lang="en-US" sz="2400" kern="100" dirty="0" err="1">
                          <a:effectLst/>
                        </a:rPr>
                        <a:t>config.setDbVersion</a:t>
                      </a:r>
                      <a:r>
                        <a:rPr lang="en-US" sz="2400" kern="100" dirty="0">
                          <a:effectLst/>
                        </a:rPr>
                        <a:t>(1);  //</a:t>
                      </a:r>
                      <a:r>
                        <a:rPr lang="zh-CN" sz="2400" kern="100" dirty="0">
                          <a:effectLst/>
                        </a:rPr>
                        <a:t>设置数据库版本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 </a:t>
                      </a:r>
                      <a:r>
                        <a:rPr lang="en-US" sz="2400" kern="100" dirty="0" err="1">
                          <a:effectLst/>
                        </a:rPr>
                        <a:t>DbUtils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db</a:t>
                      </a:r>
                      <a:r>
                        <a:rPr lang="en-US" sz="2400" kern="100" dirty="0">
                          <a:effectLst/>
                        </a:rPr>
                        <a:t> = </a:t>
                      </a:r>
                      <a:r>
                        <a:rPr lang="en-US" sz="2400" kern="100" dirty="0" err="1">
                          <a:effectLst/>
                        </a:rPr>
                        <a:t>DbUtils.create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config</a:t>
                      </a:r>
                      <a:r>
                        <a:rPr lang="en-US" sz="2400" kern="100" dirty="0">
                          <a:effectLst/>
                        </a:rPr>
                        <a:t>);//</a:t>
                      </a:r>
                      <a:r>
                        <a:rPr lang="en-US" sz="2400" kern="100" dirty="0" err="1">
                          <a:effectLst/>
                        </a:rPr>
                        <a:t>db</a:t>
                      </a:r>
                      <a:r>
                        <a:rPr lang="zh-CN" sz="2400" kern="100" dirty="0">
                          <a:effectLst/>
                        </a:rPr>
                        <a:t>含有丰富的方法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创建表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 </a:t>
                      </a:r>
                      <a:r>
                        <a:rPr lang="en-US" sz="2400" kern="100" dirty="0" err="1">
                          <a:effectLst/>
                        </a:rPr>
                        <a:t>db.createTableIfNotExist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PeopleInfo.class</a:t>
                      </a:r>
                      <a:r>
                        <a:rPr lang="en-US" sz="2400" kern="100" dirty="0">
                          <a:effectLst/>
                        </a:rPr>
                        <a:t>); //</a:t>
                      </a:r>
                      <a:r>
                        <a:rPr lang="zh-CN" sz="2400" kern="100" dirty="0">
                          <a:effectLst/>
                        </a:rPr>
                        <a:t>创建一个表</a:t>
                      </a:r>
                      <a:r>
                        <a:rPr lang="en-US" sz="2400" kern="100" dirty="0">
                          <a:effectLst/>
                        </a:rPr>
                        <a:t>User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删除表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 </a:t>
                      </a:r>
                      <a:r>
                        <a:rPr lang="en-US" sz="2400" kern="100" dirty="0" err="1">
                          <a:effectLst/>
                        </a:rPr>
                        <a:t>db.dropTable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PeopleInfo.class</a:t>
                      </a:r>
                      <a:r>
                        <a:rPr lang="en-US" sz="2400" kern="100" dirty="0">
                          <a:effectLst/>
                        </a:rPr>
                        <a:t>); 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zh-CN" altLang="zh-CN" sz="3200" b="1" dirty="0"/>
          </a:p>
          <a:p>
            <a:r>
              <a:rPr lang="zh-CN" altLang="zh-CN" sz="2800" dirty="0"/>
              <a:t>将数据库的核心操作归纳提取为以下代码：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33059"/>
              </p:ext>
            </p:extLst>
          </p:nvPr>
        </p:nvGraphicFramePr>
        <p:xfrm>
          <a:off x="0" y="2000477"/>
          <a:ext cx="12192000" cy="4389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7">
                <a:tc>
                  <a:txBody>
                    <a:bodyPr/>
                    <a:lstStyle/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查询数据</a:t>
                      </a:r>
                    </a:p>
                    <a:p>
                      <a:pPr marL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List&lt;</a:t>
                      </a:r>
                      <a:r>
                        <a:rPr lang="en-US" sz="2400" kern="100" dirty="0" err="1">
                          <a:effectLst/>
                        </a:rPr>
                        <a:t>PeopleInfo</a:t>
                      </a:r>
                      <a:r>
                        <a:rPr lang="en-US" sz="2400" kern="100" dirty="0">
                          <a:effectLst/>
                        </a:rPr>
                        <a:t>&gt; results= </a:t>
                      </a:r>
                      <a:r>
                        <a:rPr lang="en-US" sz="2400" kern="100" dirty="0" err="1">
                          <a:effectLst/>
                        </a:rPr>
                        <a:t>db.findAll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Selector.from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PeopleInfo.class</a:t>
                      </a:r>
                      <a:r>
                        <a:rPr lang="en-US" sz="2400" kern="100" dirty="0">
                          <a:effectLst/>
                        </a:rPr>
                        <a:t>));</a:t>
                      </a:r>
                      <a:br>
                        <a:rPr lang="en-US" sz="2400" kern="100" dirty="0">
                          <a:effectLst/>
                        </a:rPr>
                      </a:br>
                      <a:r>
                        <a:rPr lang="en-US" sz="2400" kern="100" dirty="0" err="1">
                          <a:effectLst/>
                        </a:rPr>
                        <a:t>PeopleInfo</a:t>
                      </a:r>
                      <a:r>
                        <a:rPr lang="en-US" sz="2400" kern="100" dirty="0">
                          <a:effectLst/>
                        </a:rPr>
                        <a:t> d = </a:t>
                      </a:r>
                      <a:r>
                        <a:rPr lang="en-US" sz="2400" kern="100" dirty="0" err="1">
                          <a:effectLst/>
                        </a:rPr>
                        <a:t>db.findById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PeopleInfo.class</a:t>
                      </a:r>
                      <a:r>
                        <a:rPr lang="en-US" sz="2400" kern="100" dirty="0">
                          <a:effectLst/>
                        </a:rPr>
                        <a:t>, id);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增加数据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PeopleInfo</a:t>
                      </a:r>
                      <a:r>
                        <a:rPr lang="en-US" sz="2400" kern="100" dirty="0">
                          <a:effectLst/>
                        </a:rPr>
                        <a:t> p=new </a:t>
                      </a:r>
                      <a:r>
                        <a:rPr lang="en-US" sz="2400" kern="100" dirty="0" err="1">
                          <a:effectLst/>
                        </a:rPr>
                        <a:t>PeopleInfo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name,phone_num,address,email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p.setID</a:t>
                      </a:r>
                      <a:r>
                        <a:rPr lang="en-US" sz="2400" kern="100" dirty="0">
                          <a:effectLst/>
                        </a:rPr>
                        <a:t>(id);</a:t>
                      </a:r>
                      <a:br>
                        <a:rPr lang="en-US" sz="2400" kern="100" dirty="0">
                          <a:effectLst/>
                        </a:rPr>
                      </a:b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err="1">
                          <a:effectLst/>
                        </a:rPr>
                        <a:t>db.save</a:t>
                      </a:r>
                      <a:r>
                        <a:rPr lang="en-US" sz="2400" kern="100" dirty="0">
                          <a:effectLst/>
                        </a:rPr>
                        <a:t>(p);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br>
                        <a:rPr lang="en-US" sz="2400" kern="100" dirty="0">
                          <a:effectLst/>
                        </a:rPr>
                      </a:b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zh-CN" altLang="zh-CN" sz="3200" b="1" dirty="0"/>
          </a:p>
          <a:p>
            <a:r>
              <a:rPr lang="zh-CN" altLang="zh-CN" sz="2800" dirty="0"/>
              <a:t>将数据库的核心操作归纳提取为以下代码：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30202"/>
              </p:ext>
            </p:extLst>
          </p:nvPr>
        </p:nvGraphicFramePr>
        <p:xfrm>
          <a:off x="0" y="2000477"/>
          <a:ext cx="12192000" cy="2702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152">
                <a:tc>
                  <a:txBody>
                    <a:bodyPr/>
                    <a:lstStyle/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修改数据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PeopleInfo</a:t>
                      </a:r>
                      <a:r>
                        <a:rPr lang="en-US" sz="2400" kern="100" dirty="0">
                          <a:effectLst/>
                        </a:rPr>
                        <a:t> p=new </a:t>
                      </a:r>
                      <a:r>
                        <a:rPr lang="en-US" sz="2400" kern="100" dirty="0" err="1">
                          <a:effectLst/>
                        </a:rPr>
                        <a:t>PeopleInfo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name,phone_num,address,email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br>
                        <a:rPr lang="en-US" sz="2400" kern="100" dirty="0">
                          <a:effectLst/>
                        </a:rPr>
                      </a:b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err="1">
                          <a:effectLst/>
                        </a:rPr>
                        <a:t>db.update</a:t>
                      </a:r>
                      <a:r>
                        <a:rPr lang="en-US" sz="2400" kern="100" dirty="0">
                          <a:effectLst/>
                        </a:rPr>
                        <a:t>(p);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删除数据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db.deleteAll</a:t>
                      </a:r>
                      <a:r>
                        <a:rPr lang="en-US" sz="2400" kern="100" dirty="0">
                          <a:effectLst/>
                        </a:rPr>
                        <a:t>();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db.deleteById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PeopleInfo.class</a:t>
                      </a:r>
                      <a:r>
                        <a:rPr lang="en-US" sz="2400" kern="100" dirty="0">
                          <a:effectLst/>
                        </a:rPr>
                        <a:t>, id);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185" marR="6718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61257" y="4861450"/>
            <a:ext cx="116041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通过上述示例代码，可以看出使用</a:t>
            </a:r>
            <a:r>
              <a:rPr lang="en-US" altLang="zh-CN" sz="2800" dirty="0" err="1"/>
              <a:t>XUtils</a:t>
            </a:r>
            <a:r>
              <a:rPr lang="zh-CN" altLang="zh-CN" sz="2800" dirty="0"/>
              <a:t>框架，基本摆脱了</a:t>
            </a:r>
            <a:r>
              <a:rPr lang="en-US" altLang="zh-CN" sz="2800" dirty="0"/>
              <a:t>SQL</a:t>
            </a:r>
            <a:r>
              <a:rPr lang="zh-CN" altLang="zh-CN" sz="2800" dirty="0"/>
              <a:t>语句的要求，只需要将</a:t>
            </a:r>
            <a:r>
              <a:rPr lang="en-US" altLang="zh-CN" sz="2800" dirty="0"/>
              <a:t>Java</a:t>
            </a:r>
            <a:r>
              <a:rPr lang="zh-CN" altLang="zh-CN" sz="2800" dirty="0"/>
              <a:t>的实体类（</a:t>
            </a:r>
            <a:r>
              <a:rPr lang="en-US" altLang="zh-CN" sz="2800" dirty="0" err="1"/>
              <a:t>PeopleInfo</a:t>
            </a:r>
            <a:r>
              <a:rPr lang="zh-CN" altLang="zh-CN" sz="2800" dirty="0"/>
              <a:t>类）定义完毕，即可直接映射到数据库的表中。</a:t>
            </a:r>
          </a:p>
        </p:txBody>
      </p:sp>
    </p:spTree>
    <p:extLst>
      <p:ext uri="{BB962C8B-B14F-4D97-AF65-F5344CB8AC3E}">
        <p14:creationId xmlns:p14="http://schemas.microsoft.com/office/powerpoint/2010/main" val="186265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zh-CN" altLang="zh-CN" sz="3200" b="1" dirty="0"/>
          </a:p>
          <a:p>
            <a:r>
              <a:rPr lang="zh-CN" altLang="zh-CN" sz="2800" b="1" dirty="0"/>
              <a:t>【例</a:t>
            </a:r>
            <a:r>
              <a:rPr lang="en-US" altLang="zh-CN" sz="2800" b="1" dirty="0"/>
              <a:t>7-4</a:t>
            </a:r>
            <a:r>
              <a:rPr lang="zh-CN" altLang="zh-CN" sz="2800" b="1" dirty="0"/>
              <a:t>】</a:t>
            </a:r>
            <a:r>
              <a:rPr lang="zh-CN" altLang="zh-CN" sz="2800" dirty="0"/>
              <a:t>通过</a:t>
            </a:r>
            <a:r>
              <a:rPr lang="en-US" altLang="zh-CN" sz="2800" dirty="0" err="1"/>
              <a:t>XUtils</a:t>
            </a:r>
            <a:r>
              <a:rPr lang="zh-CN" altLang="zh-CN" sz="2800" dirty="0"/>
              <a:t>框架重新实现简易通信录的案例。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）新建项目后，导入相关</a:t>
            </a:r>
            <a:r>
              <a:rPr lang="en-US" altLang="zh-CN" dirty="0"/>
              <a:t>jar</a:t>
            </a:r>
            <a:r>
              <a:rPr lang="zh-CN" altLang="zh-CN" dirty="0"/>
              <a:t>包，复制到当前项目的</a:t>
            </a:r>
            <a:r>
              <a:rPr lang="en-US" altLang="zh-CN" dirty="0"/>
              <a:t>app/libs</a:t>
            </a:r>
            <a:r>
              <a:rPr lang="zh-CN" altLang="zh-CN" dirty="0"/>
              <a:t>文件夹下。</a:t>
            </a:r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5" name="图片 18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61" y="3075015"/>
            <a:ext cx="3062677" cy="234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84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039" y="3298062"/>
            <a:ext cx="5776942" cy="1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4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en-US" altLang="zh-CN" sz="3200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）将该</a:t>
            </a:r>
            <a:r>
              <a:rPr lang="en-US" altLang="zh-CN" dirty="0"/>
              <a:t>jar</a:t>
            </a:r>
            <a:r>
              <a:rPr lang="zh-CN" altLang="zh-CN" dirty="0"/>
              <a:t>包进行如</a:t>
            </a:r>
            <a:r>
              <a:rPr lang="zh-CN" altLang="en-US" dirty="0"/>
              <a:t>下图的</a:t>
            </a:r>
            <a:r>
              <a:rPr lang="zh-CN" altLang="zh-CN" dirty="0"/>
              <a:t>设置。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）布局文件：在生成的布局文件中，进行界面布局，实现了通信录列表的界面。（同例</a:t>
            </a:r>
            <a:r>
              <a:rPr lang="en-US" altLang="zh-CN" dirty="0"/>
              <a:t>7-3</a:t>
            </a:r>
            <a:r>
              <a:rPr lang="zh-CN" altLang="zh-CN" dirty="0"/>
              <a:t>的布局文件）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MainActivity</a:t>
            </a:r>
            <a:r>
              <a:rPr lang="zh-CN" altLang="zh-CN" dirty="0"/>
              <a:t>类中进行数据获取：初始化</a:t>
            </a:r>
            <a:r>
              <a:rPr lang="en-US" altLang="zh-CN" dirty="0" err="1"/>
              <a:t>ListView</a:t>
            </a:r>
            <a:r>
              <a:rPr lang="zh-CN" altLang="zh-CN" dirty="0"/>
              <a:t>，并准备相关的适配器类和布局文件。（同例</a:t>
            </a:r>
            <a:r>
              <a:rPr lang="en-US" altLang="zh-CN" dirty="0"/>
              <a:t>7-3</a:t>
            </a:r>
            <a:r>
              <a:rPr lang="zh-CN" altLang="zh-CN" dirty="0"/>
              <a:t>）</a:t>
            </a:r>
          </a:p>
          <a:p>
            <a:endParaRPr lang="zh-CN" altLang="zh-CN" sz="32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75" y="2073451"/>
            <a:ext cx="5003328" cy="19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en-US" altLang="zh-CN" sz="3200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 err="1"/>
              <a:t>PeopleInfo</a:t>
            </a:r>
            <a:r>
              <a:rPr lang="zh-CN" altLang="zh-CN" dirty="0"/>
              <a:t>类实现。</a:t>
            </a:r>
            <a:endParaRPr lang="zh-CN" altLang="zh-CN" sz="32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16893"/>
              </p:ext>
            </p:extLst>
          </p:nvPr>
        </p:nvGraphicFramePr>
        <p:xfrm>
          <a:off x="4064000" y="0"/>
          <a:ext cx="8128000" cy="777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4586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@Table(name = "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PeopleInfo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PeopleInfo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@Id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@Column(column = "ID")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ID;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@Column(column = "Name")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Name;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@Column(column = "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Phone_number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String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Phone_number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@Column(column = "Address")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String Address;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@Column(column = "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E_mail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String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E_mail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kumimoji="0"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如果有其他构造函数，必须有该无参构造函数，否则运行时会出错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PeopleInfo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PeopleInfo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name,String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phone_number,String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address,String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e_mail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  {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this.Name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=name;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this.Phone_number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phone_number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this.Address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=address;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this.E_mail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e_mail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kumimoji="0"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对应的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get/set</a:t>
                      </a:r>
                      <a:r>
                        <a:rPr kumimoji="0"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7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8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en-US" altLang="zh-CN" sz="3200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）准备数据。思路同例</a:t>
            </a:r>
            <a:r>
              <a:rPr lang="en-US" altLang="zh-CN" dirty="0"/>
              <a:t>7-3</a:t>
            </a:r>
            <a:r>
              <a:rPr lang="zh-CN" altLang="zh-CN" dirty="0"/>
              <a:t>，但是不需要借助于</a:t>
            </a:r>
            <a:r>
              <a:rPr lang="en-US" altLang="zh-CN" dirty="0" err="1"/>
              <a:t>SQLiteOpenHelper</a:t>
            </a:r>
            <a:r>
              <a:rPr lang="zh-CN" altLang="zh-CN" dirty="0"/>
              <a:t>子类进行实现，代码量大大缩减。只需要在</a:t>
            </a:r>
            <a:r>
              <a:rPr lang="en-US" altLang="zh-CN" dirty="0" err="1"/>
              <a:t>MainActivity</a:t>
            </a:r>
            <a:r>
              <a:rPr lang="zh-CN" altLang="zh-CN" dirty="0"/>
              <a:t>类中的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方法增加如下代码：</a:t>
            </a:r>
          </a:p>
          <a:p>
            <a:endParaRPr lang="zh-CN" altLang="zh-CN" sz="32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1049"/>
              </p:ext>
            </p:extLst>
          </p:nvPr>
        </p:nvGraphicFramePr>
        <p:xfrm>
          <a:off x="1326827" y="2827435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5111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DbUtils.DaoConfig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DbUtils.DaoConfig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(this);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config.setDbName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my_contact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//</a:t>
                      </a:r>
                      <a:r>
                        <a:rPr kumimoji="0"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设置数据库名</a:t>
                      </a:r>
                    </a:p>
                    <a:p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config.setDbVersion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(1);  //</a:t>
                      </a:r>
                      <a:r>
                        <a:rPr kumimoji="0"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设置数据库版本</a:t>
                      </a:r>
                    </a:p>
                    <a:p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DbUtils.create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);// 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{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db.createTableIfNotExist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PeopleInfo.class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//</a:t>
                      </a:r>
                      <a:r>
                        <a:rPr kumimoji="0"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创建一个表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PeopleInfo</a:t>
                      </a:r>
                      <a:b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List&lt;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PeopleInfo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results=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db.findAll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Selector.from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PeopleInfo.class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}catch (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DbException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1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7.1</a:t>
            </a:r>
            <a:r>
              <a:rPr lang="zh-CN" altLang="zh-CN" b="1" dirty="0"/>
              <a:t>简单存储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SharedPreferences</a:t>
            </a:r>
            <a:r>
              <a:rPr lang="zh-CN" altLang="zh-CN" sz="2800" dirty="0"/>
              <a:t>的常用方法</a:t>
            </a:r>
            <a:r>
              <a:rPr lang="zh-CN" altLang="en-US" sz="2800" dirty="0"/>
              <a:t>：</a:t>
            </a:r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09432"/>
              </p:ext>
            </p:extLst>
          </p:nvPr>
        </p:nvGraphicFramePr>
        <p:xfrm>
          <a:off x="516435" y="1768769"/>
          <a:ext cx="11109507" cy="4565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9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方法名称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public abstract SharedPreferences.Editor edit()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使其处于可编辑状态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public abstract Boolean contains(String key)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判断一个</a:t>
                      </a:r>
                      <a:r>
                        <a:rPr lang="en-US" sz="2000" kern="100">
                          <a:effectLst/>
                        </a:rPr>
                        <a:t>key</a:t>
                      </a:r>
                      <a:r>
                        <a:rPr lang="zh-CN" sz="2000" kern="100">
                          <a:effectLst/>
                        </a:rPr>
                        <a:t>是否存在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public abstract Map&lt;String,?&gt; getAll()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读取全部的数据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public abstract Boolean getBoolean(String key, Boolean defValue)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读取</a:t>
                      </a:r>
                      <a:r>
                        <a:rPr lang="en-US" sz="2000" kern="100">
                          <a:effectLst/>
                        </a:rPr>
                        <a:t>boolean</a:t>
                      </a:r>
                      <a:r>
                        <a:rPr lang="zh-CN" sz="2000" kern="100">
                          <a:effectLst/>
                        </a:rPr>
                        <a:t>型数据，如果读取失败，返回指定的默认值</a:t>
                      </a:r>
                      <a:r>
                        <a:rPr lang="en-US" sz="2000" kern="100">
                          <a:effectLst/>
                        </a:rPr>
                        <a:t>defValue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public abstract float getFloat()(String key, float defValue)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读取</a:t>
                      </a:r>
                      <a:r>
                        <a:rPr lang="en-US" sz="2000" kern="100">
                          <a:effectLst/>
                        </a:rPr>
                        <a:t>float</a:t>
                      </a:r>
                      <a:r>
                        <a:rPr lang="zh-CN" sz="2000" kern="100">
                          <a:effectLst/>
                        </a:rPr>
                        <a:t>型数据，如果读取失败，返回指定的默认值</a:t>
                      </a:r>
                      <a:r>
                        <a:rPr lang="en-US" sz="2000" kern="100">
                          <a:effectLst/>
                        </a:rPr>
                        <a:t>defValue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public abstract int getInt()(String key, int defValue)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读取</a:t>
                      </a:r>
                      <a:r>
                        <a:rPr lang="en-US" sz="2000" kern="100">
                          <a:effectLst/>
                        </a:rPr>
                        <a:t>int</a:t>
                      </a:r>
                      <a:r>
                        <a:rPr lang="zh-CN" sz="2000" kern="100">
                          <a:effectLst/>
                        </a:rPr>
                        <a:t>型数据，如果读取失败，返回指定的默认值</a:t>
                      </a:r>
                      <a:r>
                        <a:rPr lang="en-US" sz="2000" kern="100">
                          <a:effectLst/>
                        </a:rPr>
                        <a:t>defValue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public abstract long getLong()(String key, long defValue)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读取</a:t>
                      </a:r>
                      <a:r>
                        <a:rPr lang="en-US" sz="2000" kern="100">
                          <a:effectLst/>
                        </a:rPr>
                        <a:t>long</a:t>
                      </a:r>
                      <a:r>
                        <a:rPr lang="zh-CN" sz="2000" kern="100">
                          <a:effectLst/>
                        </a:rPr>
                        <a:t>型数据，如果读取失败，返回指定的默认值</a:t>
                      </a:r>
                      <a:r>
                        <a:rPr lang="en-US" sz="2000" kern="100">
                          <a:effectLst/>
                        </a:rPr>
                        <a:t>defValue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public abstract String getSting()(String key, String defValue)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读取</a:t>
                      </a:r>
                      <a:r>
                        <a:rPr lang="en-US" sz="2000" kern="100" dirty="0">
                          <a:effectLst/>
                        </a:rPr>
                        <a:t>String</a:t>
                      </a:r>
                      <a:r>
                        <a:rPr lang="zh-CN" sz="2000" kern="100" dirty="0">
                          <a:effectLst/>
                        </a:rPr>
                        <a:t>型数据，如果读取失败，返回指定的默认值</a:t>
                      </a:r>
                      <a:r>
                        <a:rPr lang="en-US" sz="2000" kern="100" dirty="0" err="1">
                          <a:effectLst/>
                        </a:rPr>
                        <a:t>defValue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en-US" altLang="zh-CN" sz="3200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）将该适配器应用于</a:t>
            </a:r>
            <a:r>
              <a:rPr lang="en-US" altLang="zh-CN" dirty="0" err="1"/>
              <a:t>ListView</a:t>
            </a:r>
            <a:r>
              <a:rPr lang="zh-CN" altLang="zh-CN" dirty="0"/>
              <a:t>控件中。在</a:t>
            </a:r>
            <a:r>
              <a:rPr lang="en-US" altLang="zh-CN" dirty="0" err="1"/>
              <a:t>MainActivity</a:t>
            </a:r>
            <a:r>
              <a:rPr lang="zh-CN" altLang="zh-CN" dirty="0"/>
              <a:t>类的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方法中，增加如下代码，其中第</a:t>
            </a:r>
            <a:r>
              <a:rPr lang="en-US" altLang="zh-CN" dirty="0"/>
              <a:t>3</a:t>
            </a:r>
            <a:r>
              <a:rPr lang="zh-CN" altLang="zh-CN" dirty="0"/>
              <a:t>个参数就是当前的</a:t>
            </a:r>
            <a:r>
              <a:rPr lang="en-US" altLang="zh-CN" dirty="0" err="1"/>
              <a:t>db</a:t>
            </a:r>
            <a:r>
              <a:rPr lang="zh-CN" altLang="zh-CN" dirty="0"/>
              <a:t>对象，省略了适配器类中的初始化。</a:t>
            </a:r>
            <a:endParaRPr lang="en-US" altLang="zh-CN" dirty="0"/>
          </a:p>
          <a:p>
            <a:endParaRPr lang="zh-CN" altLang="zh-CN" dirty="0"/>
          </a:p>
          <a:p>
            <a:endParaRPr lang="zh-CN" altLang="zh-CN" sz="32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82885"/>
              </p:ext>
            </p:extLst>
          </p:nvPr>
        </p:nvGraphicFramePr>
        <p:xfrm>
          <a:off x="1357823" y="2997917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39089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MyAdapter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myAdapter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=new 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MyAdapter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this,results,db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lv.setAdapter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myAdapter</a:t>
                      </a:r>
                      <a:r>
                        <a:rPr kumimoji="0"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zh-C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2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7.3</a:t>
            </a:r>
            <a:r>
              <a:rPr lang="zh-CN" altLang="zh-CN" b="1" dirty="0"/>
              <a:t>数据库存储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7.3.5 </a:t>
            </a:r>
            <a:r>
              <a:rPr lang="zh-CN" altLang="zh-CN" sz="3200" b="1" dirty="0"/>
              <a:t>第三方工具——</a:t>
            </a:r>
            <a:r>
              <a:rPr lang="en-US" altLang="zh-CN" sz="3200" b="1" dirty="0" err="1"/>
              <a:t>Xutils</a:t>
            </a:r>
            <a:endParaRPr lang="en-US" altLang="zh-CN" sz="3200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）增加按钮功能实现。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）清空按钮功能实现。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）新增</a:t>
            </a:r>
            <a:r>
              <a:rPr lang="en-US" altLang="zh-CN" dirty="0"/>
              <a:t>/</a:t>
            </a:r>
            <a:r>
              <a:rPr lang="zh-CN" altLang="zh-CN" dirty="0"/>
              <a:t>修改功能实现。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）实现通信录列表中的修改按钮操作。在</a:t>
            </a:r>
            <a:r>
              <a:rPr lang="en-US" altLang="zh-CN" dirty="0" err="1"/>
              <a:t>MyAdapter</a:t>
            </a:r>
            <a:r>
              <a:rPr lang="zh-CN" altLang="zh-CN" dirty="0"/>
              <a:t>适配器类中，对其中的修改按钮增加监听，跳转到</a:t>
            </a:r>
            <a:r>
              <a:rPr lang="en-US" altLang="zh-CN" dirty="0" err="1"/>
              <a:t>NewPersonActivity</a:t>
            </a:r>
            <a:r>
              <a:rPr lang="zh-CN" altLang="zh-CN" dirty="0"/>
              <a:t>类中，并传递</a:t>
            </a:r>
            <a:r>
              <a:rPr lang="en-US" altLang="zh-CN" dirty="0"/>
              <a:t>id</a:t>
            </a:r>
            <a:r>
              <a:rPr lang="zh-CN" altLang="zh-CN" dirty="0"/>
              <a:t>参数，同例</a:t>
            </a:r>
            <a:r>
              <a:rPr lang="en-US" altLang="zh-CN" dirty="0"/>
              <a:t>7-3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12</a:t>
            </a:r>
            <a:r>
              <a:rPr lang="zh-CN" altLang="zh-CN" dirty="0"/>
              <a:t>）实现通信录列表中的删除按钮操作。在</a:t>
            </a:r>
            <a:r>
              <a:rPr lang="en-US" altLang="zh-CN" dirty="0" err="1"/>
              <a:t>MyAdapter</a:t>
            </a:r>
            <a:r>
              <a:rPr lang="zh-CN" altLang="zh-CN" dirty="0"/>
              <a:t>适配器类中，对其中的删除按钮增加监听，并调用</a:t>
            </a:r>
            <a:r>
              <a:rPr lang="en-US" altLang="zh-CN" dirty="0" err="1"/>
              <a:t>deleteById</a:t>
            </a:r>
            <a:r>
              <a:rPr lang="en-US" altLang="zh-CN" dirty="0"/>
              <a:t> ()</a:t>
            </a:r>
            <a:r>
              <a:rPr lang="zh-CN" altLang="zh-CN" dirty="0"/>
              <a:t>方法删除一条记录。</a:t>
            </a:r>
          </a:p>
          <a:p>
            <a:endParaRPr lang="zh-CN" altLang="zh-CN" sz="32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0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en-US" altLang="zh-CN" sz="2800" dirty="0" err="1"/>
              <a:t>ContentProvider</a:t>
            </a:r>
            <a:r>
              <a:rPr lang="zh-CN" altLang="zh-CN" sz="2800" dirty="0"/>
              <a:t>，即内容提供者。</a:t>
            </a:r>
            <a:r>
              <a:rPr lang="en-US" altLang="zh-CN" sz="2800" dirty="0"/>
              <a:t>Android</a:t>
            </a:r>
            <a:r>
              <a:rPr lang="zh-CN" altLang="zh-CN" sz="2800" dirty="0"/>
              <a:t>中，各应用程序运行在不同的进程空间，因此不同应用程序之间的数据不可以直接访问。</a:t>
            </a:r>
            <a:endParaRPr lang="en-US" altLang="zh-CN" sz="2800" dirty="0"/>
          </a:p>
          <a:p>
            <a:r>
              <a:rPr lang="zh-CN" altLang="zh-CN" sz="2800" dirty="0"/>
              <a:t>但</a:t>
            </a:r>
            <a:r>
              <a:rPr lang="en-US" altLang="zh-CN" sz="2800" dirty="0"/>
              <a:t>Android</a:t>
            </a:r>
            <a:r>
              <a:rPr lang="zh-CN" altLang="zh-CN" sz="2800" dirty="0"/>
              <a:t>中的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机制可支持在多个应用中存储和读取数据。</a:t>
            </a:r>
            <a:endParaRPr lang="en-US" altLang="zh-CN" sz="2800" dirty="0"/>
          </a:p>
          <a:p>
            <a:r>
              <a:rPr lang="zh-CN" altLang="zh-CN" sz="2800" dirty="0"/>
              <a:t>使用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指定需要共享的数据，而其他应用程序则可以在不知道数据来源、存储方式、存储路径的情况下，对共享数据进行增删改查等操作，因此增强了应用程序之间的数据共享能力。</a:t>
            </a:r>
            <a:endParaRPr lang="en-US" altLang="zh-CN" sz="2800" dirty="0"/>
          </a:p>
          <a:p>
            <a:r>
              <a:rPr lang="en-US" altLang="zh-CN" sz="2800" dirty="0"/>
              <a:t>Android</a:t>
            </a:r>
            <a:r>
              <a:rPr lang="zh-CN" altLang="zh-CN" sz="2800" dirty="0"/>
              <a:t>内置的许多数据都是使用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形式，如视频文件，音频文件，图像文件，通信录等。</a:t>
            </a:r>
          </a:p>
          <a:p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3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zh-CN" altLang="zh-CN" sz="2800" dirty="0"/>
              <a:t>在创建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之前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zh-CN" altLang="zh-CN" dirty="0"/>
              <a:t>首先要创建底层的数据源，数据源可以是数据库、文件系统或网络等，</a:t>
            </a:r>
            <a:endParaRPr lang="en-US" altLang="zh-CN" dirty="0"/>
          </a:p>
          <a:p>
            <a:pPr lvl="1"/>
            <a:r>
              <a:rPr lang="zh-CN" altLang="zh-CN" dirty="0"/>
              <a:t>然后继承</a:t>
            </a:r>
            <a:r>
              <a:rPr lang="en-US" altLang="zh-CN" dirty="0" err="1"/>
              <a:t>ContentProvider</a:t>
            </a:r>
            <a:r>
              <a:rPr lang="zh-CN" altLang="zh-CN" dirty="0"/>
              <a:t>类实现基本数据操作的接口函数。</a:t>
            </a:r>
            <a:endParaRPr lang="en-US" altLang="zh-CN" dirty="0"/>
          </a:p>
          <a:p>
            <a:pPr lvl="1"/>
            <a:r>
              <a:rPr lang="zh-CN" altLang="zh-CN" dirty="0"/>
              <a:t>调用者不能调用</a:t>
            </a:r>
            <a:r>
              <a:rPr lang="en-US" altLang="zh-CN" dirty="0" err="1"/>
              <a:t>ContentProvider</a:t>
            </a:r>
            <a:r>
              <a:rPr lang="zh-CN" altLang="zh-CN" dirty="0"/>
              <a:t>的接口函数，而是需要使用</a:t>
            </a:r>
            <a:r>
              <a:rPr lang="en-US" altLang="zh-CN" dirty="0" err="1"/>
              <a:t>ContentResolver</a:t>
            </a:r>
            <a:r>
              <a:rPr lang="zh-CN" altLang="zh-CN" dirty="0"/>
              <a:t>对象，通过</a:t>
            </a:r>
            <a:r>
              <a:rPr lang="en-US" altLang="zh-CN" dirty="0"/>
              <a:t>Uri</a:t>
            </a:r>
            <a:r>
              <a:rPr lang="zh-CN" altLang="zh-CN" dirty="0"/>
              <a:t>间接调用</a:t>
            </a:r>
            <a:r>
              <a:rPr lang="en-US" altLang="zh-CN" dirty="0" err="1"/>
              <a:t>ContentProvider</a:t>
            </a:r>
            <a:r>
              <a:rPr lang="zh-CN" altLang="zh-CN" dirty="0"/>
              <a:t>。</a:t>
            </a:r>
          </a:p>
          <a:p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6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en-US" altLang="zh-CN" sz="2800" dirty="0" err="1"/>
              <a:t>ContentProvider</a:t>
            </a:r>
            <a:r>
              <a:rPr lang="zh-CN" altLang="zh-CN" sz="2800" dirty="0"/>
              <a:t>的常用操作方法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83662"/>
              </p:ext>
            </p:extLst>
          </p:nvPr>
        </p:nvGraphicFramePr>
        <p:xfrm>
          <a:off x="0" y="2022951"/>
          <a:ext cx="12192000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方法名称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int delete(Uri uri, String selection, String selectionArgs)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根据指定的</a:t>
                      </a:r>
                      <a:r>
                        <a:rPr lang="en-US" sz="2400" kern="100">
                          <a:effectLst/>
                        </a:rPr>
                        <a:t>Uri</a:t>
                      </a:r>
                      <a:r>
                        <a:rPr lang="zh-CN" sz="2400" kern="100">
                          <a:effectLst/>
                        </a:rPr>
                        <a:t>删除记录，并返回删除记录的条目数量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String getType(Uri rui)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根据指定的</a:t>
                      </a:r>
                      <a:r>
                        <a:rPr lang="en-US" sz="2400" kern="100">
                          <a:effectLst/>
                        </a:rPr>
                        <a:t>Uri</a:t>
                      </a:r>
                      <a:r>
                        <a:rPr lang="zh-CN" sz="2400" kern="100">
                          <a:effectLst/>
                        </a:rPr>
                        <a:t>，返回操作的</a:t>
                      </a:r>
                      <a:r>
                        <a:rPr lang="en-US" sz="2400" kern="100">
                          <a:effectLst/>
                        </a:rPr>
                        <a:t>MIME</a:t>
                      </a:r>
                      <a:r>
                        <a:rPr lang="zh-CN" sz="2400" kern="100">
                          <a:effectLst/>
                        </a:rPr>
                        <a:t>类型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Uri insert(Uri uri, ContentValues values)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根据指定的</a:t>
                      </a:r>
                      <a:r>
                        <a:rPr lang="en-US" sz="2400" kern="100">
                          <a:effectLst/>
                        </a:rPr>
                        <a:t>Uri</a:t>
                      </a:r>
                      <a:r>
                        <a:rPr lang="zh-CN" sz="2400" kern="100">
                          <a:effectLst/>
                        </a:rPr>
                        <a:t>增加记录，并且返回增加后的</a:t>
                      </a:r>
                      <a:r>
                        <a:rPr lang="en-US" sz="2400" kern="100">
                          <a:effectLst/>
                        </a:rPr>
                        <a:t>Uri</a:t>
                      </a:r>
                      <a:r>
                        <a:rPr lang="zh-CN" sz="2400" kern="100">
                          <a:effectLst/>
                        </a:rPr>
                        <a:t>，在此</a:t>
                      </a:r>
                      <a:r>
                        <a:rPr lang="en-US" sz="2400" kern="100">
                          <a:effectLst/>
                        </a:rPr>
                        <a:t>Uri</a:t>
                      </a:r>
                      <a:r>
                        <a:rPr lang="zh-CN" sz="2400" kern="100">
                          <a:effectLst/>
                        </a:rPr>
                        <a:t>中会附带有新数据的</a:t>
                      </a:r>
                      <a:r>
                        <a:rPr lang="en-US" sz="2400" kern="100">
                          <a:effectLst/>
                        </a:rPr>
                        <a:t>_id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Cursor query(Uri uri, String[] projection, String selection, String[] selectionArgs, String sortOrder)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根据指定的</a:t>
                      </a:r>
                      <a:r>
                        <a:rPr lang="en-US" sz="2400" kern="100">
                          <a:effectLst/>
                        </a:rPr>
                        <a:t>Uri</a:t>
                      </a:r>
                      <a:r>
                        <a:rPr lang="zh-CN" sz="2400" kern="100">
                          <a:effectLst/>
                        </a:rPr>
                        <a:t>执行查询操作，所有的查询结果通过</a:t>
                      </a:r>
                      <a:r>
                        <a:rPr lang="en-US" sz="2400" kern="100">
                          <a:effectLst/>
                        </a:rPr>
                        <a:t>Cursor</a:t>
                      </a:r>
                      <a:r>
                        <a:rPr lang="zh-CN" sz="2400" kern="100">
                          <a:effectLst/>
                        </a:rPr>
                        <a:t>对象返回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int update(Uri uri, ContentValues values, String selection, String[] selectionArgs)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根据指定的</a:t>
                      </a:r>
                      <a:r>
                        <a:rPr lang="en-US" sz="2400" kern="100" dirty="0">
                          <a:effectLst/>
                        </a:rPr>
                        <a:t>Uri</a:t>
                      </a:r>
                      <a:r>
                        <a:rPr lang="zh-CN" sz="2400" kern="100" dirty="0">
                          <a:effectLst/>
                        </a:rPr>
                        <a:t>进行记录的更新操作，并且返回更新记录的条目数量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en-US" altLang="zh-CN" sz="2800" dirty="0"/>
              <a:t>Uri</a:t>
            </a:r>
            <a:r>
              <a:rPr lang="zh-CN" altLang="zh-CN" sz="2800" dirty="0"/>
              <a:t>是通用资源标识符，用来定位远程或本地的可用资源，</a:t>
            </a:r>
            <a:r>
              <a:rPr lang="en-US" altLang="zh-CN" sz="2800" dirty="0"/>
              <a:t>Uri</a:t>
            </a:r>
            <a:r>
              <a:rPr lang="zh-CN" altLang="zh-CN" sz="2800" dirty="0"/>
              <a:t>的语法结构如下。</a:t>
            </a:r>
          </a:p>
          <a:p>
            <a:r>
              <a:rPr lang="en-US" altLang="zh-CN" sz="2800" dirty="0"/>
              <a:t>scheme://&lt;Authority&gt;/&lt;data_path&gt;/&lt;id&gt;</a:t>
            </a:r>
            <a:endParaRPr lang="zh-CN" altLang="zh-CN" sz="2800" dirty="0"/>
          </a:p>
          <a:p>
            <a:r>
              <a:rPr lang="en-US" altLang="zh-CN" sz="2800" dirty="0"/>
              <a:t>Uri</a:t>
            </a:r>
            <a:r>
              <a:rPr lang="zh-CN" altLang="zh-CN" sz="2800" dirty="0"/>
              <a:t>各组成部分的解释如下。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/>
              <a:t>scheme</a:t>
            </a:r>
            <a:r>
              <a:rPr lang="zh-CN" altLang="zh-CN" sz="2800" dirty="0"/>
              <a:t>：</a:t>
            </a:r>
            <a:r>
              <a:rPr lang="en-US" altLang="zh-CN" sz="2800" dirty="0" err="1"/>
              <a:t>ContentProvider</a:t>
            </a:r>
            <a:r>
              <a:rPr lang="en-US" altLang="zh-CN" sz="2800" dirty="0"/>
              <a:t> </a:t>
            </a:r>
            <a:r>
              <a:rPr lang="zh-CN" altLang="zh-CN" sz="2800" dirty="0"/>
              <a:t>的</a:t>
            </a:r>
            <a:r>
              <a:rPr lang="en-US" altLang="zh-CN" sz="2800" dirty="0"/>
              <a:t>scheme</a:t>
            </a:r>
            <a:r>
              <a:rPr lang="zh-CN" altLang="zh-CN" sz="2800" dirty="0"/>
              <a:t>已限定为：</a:t>
            </a:r>
            <a:r>
              <a:rPr lang="en-US" altLang="zh-CN" sz="2800" dirty="0"/>
              <a:t>content://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en-US" altLang="zh-CN" sz="2800" dirty="0"/>
              <a:t>Authority</a:t>
            </a:r>
            <a:r>
              <a:rPr lang="zh-CN" altLang="zh-CN" sz="2800" dirty="0"/>
              <a:t>：主机名，用于唯一标识一个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，外部调用者可以根据此标识访问该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。通常可将</a:t>
            </a:r>
            <a:r>
              <a:rPr lang="en-US" altLang="zh-CN" sz="2800" dirty="0"/>
              <a:t>Authority</a:t>
            </a:r>
            <a:r>
              <a:rPr lang="zh-CN" altLang="zh-CN" sz="2800" dirty="0"/>
              <a:t>设置为包名和类名的全称，以保证唯一性。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</a:t>
            </a:r>
            <a:r>
              <a:rPr lang="en-US" altLang="zh-CN" sz="2800" dirty="0" err="1"/>
              <a:t>data_path</a:t>
            </a:r>
            <a:r>
              <a:rPr lang="zh-CN" altLang="zh-CN" sz="2800" dirty="0"/>
              <a:t>：数据路径，可用来表示待操作的数据。如果该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仅提供一个数据集，数据路径可以省略。但是若该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提供多个数据集，则数据路径必须指明是哪一个数据集。如果数据集是</a:t>
            </a:r>
            <a:r>
              <a:rPr lang="en-US" altLang="zh-CN" sz="2800" dirty="0"/>
              <a:t>contact</a:t>
            </a:r>
            <a:r>
              <a:rPr lang="zh-CN" altLang="zh-CN" sz="2800" dirty="0"/>
              <a:t>，数据路径可设置为</a:t>
            </a:r>
            <a:r>
              <a:rPr lang="en-US" altLang="zh-CN" sz="2800" dirty="0"/>
              <a:t>contact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4</a:t>
            </a:r>
            <a:r>
              <a:rPr lang="zh-CN" altLang="zh-CN" sz="2800" dirty="0"/>
              <a:t>）</a:t>
            </a:r>
            <a:r>
              <a:rPr lang="en-US" altLang="zh-CN" sz="2800" dirty="0"/>
              <a:t>id</a:t>
            </a:r>
            <a:r>
              <a:rPr lang="zh-CN" altLang="zh-CN" sz="2800" dirty="0"/>
              <a:t>：数据集中的每一条记录都有一个唯一的</a:t>
            </a:r>
            <a:r>
              <a:rPr lang="en-US" altLang="zh-CN" sz="2800" dirty="0"/>
              <a:t>id</a:t>
            </a:r>
            <a:r>
              <a:rPr lang="zh-CN" altLang="zh-CN" sz="2800" dirty="0"/>
              <a:t>。如果</a:t>
            </a:r>
            <a:r>
              <a:rPr lang="en-US" altLang="zh-CN" sz="2800" dirty="0"/>
              <a:t>Uri</a:t>
            </a:r>
            <a:r>
              <a:rPr lang="zh-CN" altLang="zh-CN" sz="2800" dirty="0"/>
              <a:t>中包含需要获取的记录的</a:t>
            </a:r>
            <a:r>
              <a:rPr lang="en-US" altLang="zh-CN" sz="2800" dirty="0"/>
              <a:t>id</a:t>
            </a:r>
            <a:r>
              <a:rPr lang="zh-CN" altLang="zh-CN" sz="2800" dirty="0"/>
              <a:t>，则只对该记录进行操作；如果</a:t>
            </a:r>
            <a:r>
              <a:rPr lang="en-US" altLang="zh-CN" sz="2800" dirty="0"/>
              <a:t>Uri</a:t>
            </a:r>
            <a:r>
              <a:rPr lang="zh-CN" altLang="zh-CN" sz="2800" dirty="0"/>
              <a:t>中没有</a:t>
            </a:r>
            <a:r>
              <a:rPr lang="en-US" altLang="zh-CN" sz="2800" dirty="0"/>
              <a:t>id</a:t>
            </a:r>
            <a:r>
              <a:rPr lang="zh-CN" altLang="zh-CN" sz="2800" dirty="0"/>
              <a:t>，则表示操作数据集中的所有记录。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0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en-US" altLang="zh-CN" sz="2400" dirty="0"/>
              <a:t>Uri</a:t>
            </a:r>
            <a:r>
              <a:rPr lang="zh-CN" altLang="zh-CN" sz="2400" dirty="0"/>
              <a:t>类常用操作方法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27227"/>
              </p:ext>
            </p:extLst>
          </p:nvPr>
        </p:nvGraphicFramePr>
        <p:xfrm>
          <a:off x="0" y="1980497"/>
          <a:ext cx="121920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方法名称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static String encode(String s)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对字符串编码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static String decode(String 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对编码后的字符串解码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static Uri </a:t>
                      </a:r>
                      <a:r>
                        <a:rPr lang="en-US" sz="2400" kern="100" dirty="0" err="1">
                          <a:effectLst/>
                        </a:rPr>
                        <a:t>fromFile</a:t>
                      </a:r>
                      <a:r>
                        <a:rPr lang="en-US" sz="2400" kern="100" dirty="0">
                          <a:effectLst/>
                        </a:rPr>
                        <a:t>(File file)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从指定的文件中读取</a:t>
                      </a:r>
                      <a:r>
                        <a:rPr lang="en-US" sz="2400" kern="100">
                          <a:effectLst/>
                        </a:rPr>
                        <a:t>Uri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static Uri </a:t>
                      </a:r>
                      <a:r>
                        <a:rPr lang="en-US" sz="2400" kern="100" dirty="0" err="1">
                          <a:effectLst/>
                        </a:rPr>
                        <a:t>withAppendedPath</a:t>
                      </a:r>
                      <a:r>
                        <a:rPr lang="en-US" sz="2400" kern="100" dirty="0">
                          <a:effectLst/>
                        </a:rPr>
                        <a:t>(Uri </a:t>
                      </a:r>
                      <a:r>
                        <a:rPr lang="en-US" sz="2400" kern="100" dirty="0" err="1">
                          <a:effectLst/>
                        </a:rPr>
                        <a:t>baseUri</a:t>
                      </a:r>
                      <a:r>
                        <a:rPr lang="en-US" sz="2400" kern="100" dirty="0">
                          <a:effectLst/>
                        </a:rPr>
                        <a:t>, String </a:t>
                      </a:r>
                      <a:r>
                        <a:rPr lang="en-US" sz="2400" kern="100" dirty="0" err="1">
                          <a:effectLst/>
                        </a:rPr>
                        <a:t>pathSegment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在已有地址之后添加数据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static Uri parse(String </a:t>
                      </a:r>
                      <a:r>
                        <a:rPr lang="en-US" sz="2400" kern="100" dirty="0" err="1">
                          <a:effectLst/>
                        </a:rPr>
                        <a:t>uriString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将给出的字符串地址变为</a:t>
                      </a:r>
                      <a:r>
                        <a:rPr lang="en-US" sz="2400" kern="100" dirty="0">
                          <a:effectLst/>
                        </a:rPr>
                        <a:t>Uri</a:t>
                      </a:r>
                      <a:r>
                        <a:rPr lang="zh-CN" sz="2400" kern="100" dirty="0">
                          <a:effectLst/>
                        </a:rPr>
                        <a:t>对象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en-US" altLang="zh-CN" sz="2400" dirty="0"/>
              <a:t>Android</a:t>
            </a:r>
            <a:r>
              <a:rPr lang="zh-CN" altLang="zh-CN" sz="2400" dirty="0"/>
              <a:t>系统提供了两个用于操作</a:t>
            </a:r>
            <a:r>
              <a:rPr lang="en-US" altLang="zh-CN" sz="2400" dirty="0"/>
              <a:t>Uri</a:t>
            </a:r>
            <a:r>
              <a:rPr lang="zh-CN" altLang="zh-CN" sz="2400" dirty="0"/>
              <a:t>的工具类</a:t>
            </a:r>
            <a:r>
              <a:rPr lang="en-US" altLang="zh-CN" sz="2400" dirty="0"/>
              <a:t> </a:t>
            </a:r>
            <a:r>
              <a:rPr lang="zh-CN" altLang="zh-CN" sz="2400" dirty="0"/>
              <a:t>，分别为</a:t>
            </a:r>
            <a:r>
              <a:rPr lang="en-US" altLang="zh-CN" sz="2400" dirty="0" err="1"/>
              <a:t>UriMatcher</a:t>
            </a:r>
            <a:r>
              <a:rPr lang="en-US" altLang="zh-CN" sz="2400" dirty="0"/>
              <a:t> 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ContentUris</a:t>
            </a:r>
            <a:r>
              <a:rPr lang="en-US" altLang="zh-CN" sz="2400" dirty="0"/>
              <a:t> </a:t>
            </a:r>
            <a:r>
              <a:rPr lang="zh-CN" altLang="zh-CN" sz="2400" dirty="0"/>
              <a:t>。使用这两个工具类可以轻松方便的解析</a:t>
            </a:r>
            <a:r>
              <a:rPr lang="en-US" altLang="zh-CN" sz="2400" dirty="0"/>
              <a:t>Uri</a:t>
            </a:r>
            <a:r>
              <a:rPr lang="zh-CN" altLang="zh-CN" sz="2400" dirty="0"/>
              <a:t>，并从</a:t>
            </a:r>
            <a:r>
              <a:rPr lang="en-US" altLang="zh-CN" sz="2400" dirty="0"/>
              <a:t>Uri</a:t>
            </a:r>
            <a:r>
              <a:rPr lang="zh-CN" altLang="zh-CN" sz="2400" dirty="0"/>
              <a:t>中获取数据。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）工具类</a:t>
            </a:r>
            <a:r>
              <a:rPr lang="en-US" altLang="zh-CN" sz="2400" dirty="0" err="1"/>
              <a:t>UriMatcher</a:t>
            </a:r>
            <a:r>
              <a:rPr lang="zh-CN" altLang="zh-CN" sz="2400" dirty="0"/>
              <a:t>用于匹配</a:t>
            </a:r>
            <a:r>
              <a:rPr lang="en-US" altLang="zh-CN" sz="2400" dirty="0"/>
              <a:t>Uri</a:t>
            </a:r>
            <a:r>
              <a:rPr lang="zh-CN" altLang="zh-CN" sz="2400" dirty="0"/>
              <a:t>，该类的常用方法如表</a:t>
            </a:r>
            <a:r>
              <a:rPr lang="zh-CN" altLang="en-US" sz="2400" dirty="0"/>
              <a:t>：</a:t>
            </a:r>
            <a:endParaRPr lang="zh-CN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84612"/>
              </p:ext>
            </p:extLst>
          </p:nvPr>
        </p:nvGraphicFramePr>
        <p:xfrm>
          <a:off x="171359" y="2844278"/>
          <a:ext cx="11824697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方法名称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UriMather(int code)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实例化</a:t>
                      </a:r>
                      <a:r>
                        <a:rPr lang="en-US" sz="2400" kern="100">
                          <a:effectLst/>
                        </a:rPr>
                        <a:t>UriMather</a:t>
                      </a:r>
                      <a:r>
                        <a:rPr lang="zh-CN" sz="2400" kern="100">
                          <a:effectLst/>
                        </a:rPr>
                        <a:t>类的对象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void addURI(String authority, String path, int code)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增加一个指定的</a:t>
                      </a:r>
                      <a:r>
                        <a:rPr lang="en-US" sz="2400" kern="100">
                          <a:effectLst/>
                        </a:rPr>
                        <a:t>URI</a:t>
                      </a:r>
                      <a:r>
                        <a:rPr lang="zh-CN" sz="2400" kern="100">
                          <a:effectLst/>
                        </a:rPr>
                        <a:t>地址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int match(Uri uri)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与传入的</a:t>
                      </a:r>
                      <a:r>
                        <a:rPr lang="en-US" sz="2400" kern="100" dirty="0">
                          <a:effectLst/>
                        </a:rPr>
                        <a:t>Uri</a:t>
                      </a:r>
                      <a:r>
                        <a:rPr lang="zh-CN" sz="2400" kern="100" dirty="0">
                          <a:effectLst/>
                        </a:rPr>
                        <a:t>比较，如果匹配成功，则返回相应的</a:t>
                      </a:r>
                      <a:r>
                        <a:rPr lang="en-US" sz="2400" kern="100" dirty="0">
                          <a:effectLst/>
                        </a:rPr>
                        <a:t>code</a:t>
                      </a:r>
                      <a:r>
                        <a:rPr lang="zh-CN" sz="2400" kern="100" dirty="0">
                          <a:effectLst/>
                        </a:rPr>
                        <a:t>；如果匹配失败则返回</a:t>
                      </a:r>
                      <a:r>
                        <a:rPr lang="en-US" sz="2400" kern="100" dirty="0">
                          <a:effectLst/>
                        </a:rPr>
                        <a:t>-1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0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en-US" altLang="zh-CN" sz="2400" b="1" dirty="0" err="1"/>
              <a:t>UriMatcher</a:t>
            </a:r>
            <a:r>
              <a:rPr lang="zh-CN" altLang="zh-CN" sz="2400" b="1" dirty="0"/>
              <a:t>的用法</a:t>
            </a:r>
            <a:endParaRPr lang="en-US" altLang="zh-CN" sz="2400" b="1" dirty="0"/>
          </a:p>
          <a:p>
            <a:pPr lvl="1"/>
            <a:r>
              <a:rPr lang="zh-CN" altLang="zh-CN" dirty="0"/>
              <a:t>首先注册所有的需要匹配的</a:t>
            </a:r>
            <a:r>
              <a:rPr lang="en-US" altLang="zh-CN" dirty="0"/>
              <a:t>Uri</a:t>
            </a:r>
            <a:r>
              <a:rPr lang="zh-CN" altLang="zh-CN" dirty="0"/>
              <a:t>路径，示例代码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zh-CN" altLang="zh-CN" dirty="0"/>
              <a:t>注册完需要匹配的</a:t>
            </a:r>
            <a:r>
              <a:rPr lang="en-US" altLang="zh-CN" dirty="0"/>
              <a:t>Uri</a:t>
            </a:r>
            <a:r>
              <a:rPr lang="zh-CN" altLang="zh-CN" dirty="0"/>
              <a:t>后，就可以使用</a:t>
            </a:r>
            <a:r>
              <a:rPr lang="en-US" altLang="zh-CN" dirty="0" err="1"/>
              <a:t>uriMatcher.match</a:t>
            </a:r>
            <a:r>
              <a:rPr lang="en-US" altLang="zh-CN" dirty="0"/>
              <a:t>(</a:t>
            </a:r>
            <a:r>
              <a:rPr lang="en-US" altLang="zh-CN" dirty="0" err="1"/>
              <a:t>uri</a:t>
            </a:r>
            <a:r>
              <a:rPr lang="en-US" altLang="zh-CN" dirty="0"/>
              <a:t>)</a:t>
            </a:r>
            <a:r>
              <a:rPr lang="zh-CN" altLang="zh-CN" dirty="0"/>
              <a:t>方法对输入的</a:t>
            </a:r>
            <a:r>
              <a:rPr lang="en-US" altLang="zh-CN" dirty="0"/>
              <a:t>Uri</a:t>
            </a:r>
            <a:r>
              <a:rPr lang="zh-CN" altLang="zh-CN" dirty="0"/>
              <a:t>进行匹配，如果匹配成功则返回匹配码，匹配码是调用</a:t>
            </a:r>
            <a:r>
              <a:rPr lang="en-US" altLang="zh-CN" dirty="0" err="1"/>
              <a:t>addURI</a:t>
            </a:r>
            <a:r>
              <a:rPr lang="en-US" altLang="zh-CN" dirty="0"/>
              <a:t>()</a:t>
            </a:r>
            <a:r>
              <a:rPr lang="zh-CN" altLang="zh-CN" dirty="0"/>
              <a:t>方法传入的第三个参数</a:t>
            </a:r>
            <a:endParaRPr lang="zh-CN" altLang="zh-CN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96733"/>
              </p:ext>
            </p:extLst>
          </p:nvPr>
        </p:nvGraphicFramePr>
        <p:xfrm>
          <a:off x="199390" y="2474708"/>
          <a:ext cx="1168781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UriMatcher</a:t>
                      </a:r>
                      <a:r>
                        <a:rPr lang="en-US" sz="2400" kern="100" dirty="0">
                          <a:effectLst/>
                        </a:rPr>
                        <a:t>  </a:t>
                      </a:r>
                      <a:r>
                        <a:rPr lang="en-US" sz="2400" kern="100" dirty="0" err="1">
                          <a:effectLst/>
                        </a:rPr>
                        <a:t>uriMatcher</a:t>
                      </a:r>
                      <a:r>
                        <a:rPr lang="en-US" sz="2400" kern="100" dirty="0">
                          <a:effectLst/>
                        </a:rPr>
                        <a:t> = new </a:t>
                      </a:r>
                      <a:r>
                        <a:rPr lang="en-US" sz="2400" kern="100" dirty="0" err="1">
                          <a:effectLst/>
                        </a:rPr>
                        <a:t>UriMatcher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UriMatcher.NO_MATCH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uriMatcher.addURI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zh-CN" sz="2400" kern="100" dirty="0">
                          <a:effectLst/>
                        </a:rPr>
                        <a:t>“</a:t>
                      </a:r>
                      <a:r>
                        <a:rPr lang="en-US" sz="2400" kern="100" dirty="0" err="1">
                          <a:effectLst/>
                        </a:rPr>
                        <a:t>com.sqlite.provider.contactprovider</a:t>
                      </a:r>
                      <a:r>
                        <a:rPr lang="zh-CN" sz="2400" kern="100" dirty="0">
                          <a:effectLst/>
                        </a:rPr>
                        <a:t>”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zh-CN" sz="2400" kern="100" dirty="0">
                          <a:effectLst/>
                        </a:rPr>
                        <a:t>“</a:t>
                      </a:r>
                      <a:r>
                        <a:rPr lang="en-US" sz="2400" kern="100" dirty="0">
                          <a:effectLst/>
                        </a:rPr>
                        <a:t>contact</a:t>
                      </a:r>
                      <a:r>
                        <a:rPr lang="zh-CN" sz="2400" kern="100" dirty="0">
                          <a:effectLst/>
                        </a:rPr>
                        <a:t>”</a:t>
                      </a:r>
                      <a:r>
                        <a:rPr lang="en-US" sz="2400" kern="100" dirty="0">
                          <a:effectLst/>
                        </a:rPr>
                        <a:t>, 1);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uriMatcher.addURI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zh-CN" sz="2400" kern="100" dirty="0">
                          <a:effectLst/>
                        </a:rPr>
                        <a:t>“</a:t>
                      </a:r>
                      <a:r>
                        <a:rPr lang="en-US" sz="2400" kern="100" dirty="0" err="1">
                          <a:effectLst/>
                        </a:rPr>
                        <a:t>com.sqlite.provider.contactprovider</a:t>
                      </a:r>
                      <a:r>
                        <a:rPr lang="zh-CN" sz="2400" kern="100" dirty="0">
                          <a:effectLst/>
                        </a:rPr>
                        <a:t>”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zh-CN" sz="2400" kern="100" dirty="0">
                          <a:effectLst/>
                        </a:rPr>
                        <a:t>“</a:t>
                      </a:r>
                      <a:r>
                        <a:rPr lang="en-US" sz="2400" kern="100" dirty="0">
                          <a:effectLst/>
                        </a:rPr>
                        <a:t>contact/#</a:t>
                      </a:r>
                      <a:r>
                        <a:rPr lang="zh-CN" sz="2400" kern="100" dirty="0">
                          <a:effectLst/>
                        </a:rPr>
                        <a:t>”</a:t>
                      </a:r>
                      <a:r>
                        <a:rPr lang="en-US" sz="2400" kern="100" dirty="0">
                          <a:effectLst/>
                        </a:rPr>
                        <a:t>, 2);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2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en-US" altLang="zh-CN" sz="2800" dirty="0" err="1"/>
              <a:t>ContentUris</a:t>
            </a:r>
            <a:r>
              <a:rPr lang="zh-CN" altLang="zh-CN" sz="2800" dirty="0"/>
              <a:t>：用于获取</a:t>
            </a:r>
            <a:r>
              <a:rPr lang="en-US" altLang="zh-CN" sz="2800" dirty="0"/>
              <a:t>Uri</a:t>
            </a:r>
            <a:r>
              <a:rPr lang="zh-CN" altLang="zh-CN" sz="2800" dirty="0"/>
              <a:t>路径后面的</a:t>
            </a:r>
            <a:r>
              <a:rPr lang="en-US" altLang="zh-CN" sz="2800" dirty="0"/>
              <a:t>id</a:t>
            </a:r>
            <a:r>
              <a:rPr lang="zh-CN" altLang="zh-CN" sz="2800" dirty="0"/>
              <a:t>部分，它有两个比较实用的方法。</a:t>
            </a:r>
          </a:p>
          <a:p>
            <a:pPr lvl="1"/>
            <a:r>
              <a:rPr lang="en-US" altLang="zh-CN" sz="2800" dirty="0" err="1"/>
              <a:t>withAppendedId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uri</a:t>
            </a:r>
            <a:r>
              <a:rPr lang="en-US" altLang="zh-CN" sz="2800" dirty="0"/>
              <a:t>, id)</a:t>
            </a:r>
            <a:r>
              <a:rPr lang="zh-CN" altLang="zh-CN" sz="2800" dirty="0"/>
              <a:t>用于为路径加上</a:t>
            </a:r>
            <a:r>
              <a:rPr lang="en-US" altLang="zh-CN" sz="2800" dirty="0"/>
              <a:t>id</a:t>
            </a:r>
            <a:r>
              <a:rPr lang="zh-CN" altLang="zh-CN" sz="2800" dirty="0"/>
              <a:t>部分。</a:t>
            </a:r>
          </a:p>
          <a:p>
            <a:pPr lvl="1"/>
            <a:r>
              <a:rPr lang="en-US" altLang="zh-CN" sz="2800" dirty="0" err="1"/>
              <a:t>parseId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uri</a:t>
            </a:r>
            <a:r>
              <a:rPr lang="en-US" altLang="zh-CN" sz="2800" dirty="0"/>
              <a:t>)</a:t>
            </a:r>
            <a:r>
              <a:rPr lang="zh-CN" altLang="zh-CN" sz="2800" dirty="0"/>
              <a:t>方法用于从路径中获取</a:t>
            </a:r>
            <a:r>
              <a:rPr lang="en-US" altLang="zh-CN" sz="2800" dirty="0"/>
              <a:t>id</a:t>
            </a:r>
            <a:r>
              <a:rPr lang="zh-CN" altLang="zh-CN" sz="2800" dirty="0"/>
              <a:t>部分。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</a:t>
            </a:r>
            <a:r>
              <a:rPr lang="en-US" altLang="zh-CN" sz="2800" dirty="0" err="1"/>
              <a:t>ContentResolver</a:t>
            </a:r>
            <a:r>
              <a:rPr lang="zh-CN" altLang="zh-CN" sz="2800" dirty="0"/>
              <a:t>：当外部应用需要对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中的数据进行添加、删除、修改和查询操作时，可以使用</a:t>
            </a:r>
            <a:r>
              <a:rPr lang="en-US" altLang="zh-CN" sz="2800" dirty="0" err="1"/>
              <a:t>ContentResolver</a:t>
            </a:r>
            <a:r>
              <a:rPr lang="en-US" altLang="zh-CN" sz="2800" dirty="0"/>
              <a:t> </a:t>
            </a:r>
            <a:r>
              <a:rPr lang="zh-CN" altLang="zh-CN" sz="2800" dirty="0"/>
              <a:t>类来完成，要获取</a:t>
            </a:r>
            <a:r>
              <a:rPr lang="en-US" altLang="zh-CN" sz="2800" dirty="0" err="1"/>
              <a:t>ContentResolver</a:t>
            </a:r>
            <a:r>
              <a:rPr lang="en-US" altLang="zh-CN" sz="2800" dirty="0"/>
              <a:t> </a:t>
            </a:r>
            <a:r>
              <a:rPr lang="zh-CN" altLang="zh-CN" sz="2800" dirty="0"/>
              <a:t>对象，可以使用</a:t>
            </a:r>
            <a:r>
              <a:rPr lang="en-US" altLang="zh-CN" sz="2800" dirty="0"/>
              <a:t>Activity</a:t>
            </a:r>
            <a:r>
              <a:rPr lang="zh-CN" altLang="zh-CN" sz="2800" dirty="0"/>
              <a:t>提供的</a:t>
            </a:r>
            <a:r>
              <a:rPr lang="en-US" altLang="zh-CN" sz="2800" dirty="0" err="1"/>
              <a:t>getContentResolver</a:t>
            </a:r>
            <a:r>
              <a:rPr lang="en-US" altLang="zh-CN" sz="2800" dirty="0"/>
              <a:t>()</a:t>
            </a:r>
            <a:r>
              <a:rPr lang="zh-CN" altLang="zh-CN" sz="2800" dirty="0"/>
              <a:t>方法。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ContentResolver</a:t>
            </a:r>
            <a:r>
              <a:rPr lang="zh-CN" altLang="zh-CN" sz="2800" dirty="0"/>
              <a:t>使用</a:t>
            </a:r>
            <a:r>
              <a:rPr lang="en-US" altLang="zh-CN" sz="2800" dirty="0"/>
              <a:t>insert</a:t>
            </a:r>
            <a:r>
              <a:rPr lang="zh-CN" altLang="zh-CN" sz="2800" dirty="0"/>
              <a:t>、</a:t>
            </a:r>
            <a:r>
              <a:rPr lang="en-US" altLang="zh-CN" sz="2800" dirty="0"/>
              <a:t>delete</a:t>
            </a:r>
            <a:r>
              <a:rPr lang="zh-CN" altLang="zh-CN" sz="2800" dirty="0"/>
              <a:t>、</a:t>
            </a:r>
            <a:r>
              <a:rPr lang="en-US" altLang="zh-CN" sz="2800" dirty="0"/>
              <a:t>update</a:t>
            </a:r>
            <a:r>
              <a:rPr lang="zh-CN" altLang="zh-CN" sz="2800" dirty="0"/>
              <a:t>、</a:t>
            </a:r>
            <a:r>
              <a:rPr lang="en-US" altLang="zh-CN" sz="2800" dirty="0"/>
              <a:t>query</a:t>
            </a:r>
            <a:r>
              <a:rPr lang="zh-CN" altLang="zh-CN" sz="2800" dirty="0"/>
              <a:t>方法，来操作数据。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2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7.1</a:t>
            </a:r>
            <a:r>
              <a:rPr lang="zh-CN" altLang="zh-CN" b="1" dirty="0"/>
              <a:t>简单存储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使用</a:t>
            </a:r>
            <a:r>
              <a:rPr lang="en-US" altLang="zh-CN" sz="2800" dirty="0" err="1"/>
              <a:t>SharedPreferences</a:t>
            </a:r>
            <a:r>
              <a:rPr lang="zh-CN" altLang="zh-CN" sz="2800" dirty="0"/>
              <a:t>之前，首先需要</a:t>
            </a:r>
            <a:r>
              <a:rPr lang="zh-CN" altLang="zh-CN" sz="2800" b="1" dirty="0"/>
              <a:t>使用</a:t>
            </a:r>
            <a:r>
              <a:rPr lang="en-US" altLang="zh-CN" sz="2800" b="1" dirty="0" err="1"/>
              <a:t>getSharedPreferences</a:t>
            </a:r>
            <a:r>
              <a:rPr lang="en-US" altLang="zh-CN" sz="2800" b="1" dirty="0"/>
              <a:t>()</a:t>
            </a:r>
            <a:r>
              <a:rPr lang="zh-CN" altLang="zh-CN" sz="2800" b="1" dirty="0"/>
              <a:t>函数创建实例</a:t>
            </a:r>
            <a:r>
              <a:rPr lang="zh-CN" altLang="zh-CN" sz="2800" dirty="0"/>
              <a:t>，该函数的格式如下。</a:t>
            </a:r>
          </a:p>
          <a:p>
            <a:pPr marL="0" indent="0">
              <a:buNone/>
            </a:pPr>
            <a:r>
              <a:rPr lang="en-US" altLang="zh-CN" sz="2800" dirty="0"/>
              <a:t>public </a:t>
            </a:r>
            <a:r>
              <a:rPr lang="en-US" altLang="zh-CN" sz="2800" dirty="0" err="1"/>
              <a:t>SharedPreferences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getSharedPreferences</a:t>
            </a:r>
            <a:r>
              <a:rPr lang="en-US" altLang="zh-CN" sz="2800" dirty="0"/>
              <a:t>(String name,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mode)</a:t>
            </a:r>
            <a:r>
              <a:rPr lang="zh-CN" altLang="zh-CN" sz="2800" dirty="0"/>
              <a:t>。</a:t>
            </a:r>
          </a:p>
          <a:p>
            <a:endParaRPr lang="en-US" altLang="zh-CN" sz="2800" dirty="0"/>
          </a:p>
          <a:p>
            <a:r>
              <a:rPr lang="zh-CN" altLang="zh-CN" sz="2800" dirty="0"/>
              <a:t>创建实例后，如果要保存数据，则必须首先通过</a:t>
            </a:r>
            <a:r>
              <a:rPr lang="en-US" altLang="zh-CN" sz="2800" dirty="0" err="1"/>
              <a:t>SharedPreferences</a:t>
            </a:r>
            <a:r>
              <a:rPr lang="zh-CN" altLang="zh-CN" sz="2800" dirty="0"/>
              <a:t>类提供的</a:t>
            </a:r>
            <a:r>
              <a:rPr lang="en-US" altLang="zh-CN" sz="2800" dirty="0"/>
              <a:t>edit</a:t>
            </a:r>
            <a:r>
              <a:rPr lang="zh-CN" altLang="zh-CN" sz="2800" dirty="0"/>
              <a:t>方法才可以使其处于可编辑状态，此方法返回</a:t>
            </a:r>
            <a:r>
              <a:rPr lang="en-US" altLang="zh-CN" sz="2800" dirty="0" err="1"/>
              <a:t>SharedPreferences.Editor</a:t>
            </a:r>
            <a:r>
              <a:rPr lang="zh-CN" altLang="zh-CN" sz="2800" dirty="0"/>
              <a:t>接口实例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26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en-US" altLang="zh-CN" sz="2800" dirty="0" err="1"/>
              <a:t>ContentResolver</a:t>
            </a:r>
            <a:r>
              <a:rPr lang="zh-CN" altLang="zh-CN" sz="2800" dirty="0"/>
              <a:t>类的常用方法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40950"/>
              </p:ext>
            </p:extLst>
          </p:nvPr>
        </p:nvGraphicFramePr>
        <p:xfrm>
          <a:off x="195943" y="2068287"/>
          <a:ext cx="11996057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8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方法名称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final int delete(Uri uri, String selection, String selectionArgs)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调用指定</a:t>
                      </a:r>
                      <a:r>
                        <a:rPr lang="en-US" sz="2400" kern="100">
                          <a:effectLst/>
                        </a:rPr>
                        <a:t>ContentProvider</a:t>
                      </a:r>
                      <a:r>
                        <a:rPr lang="zh-CN" sz="2400" kern="100">
                          <a:effectLst/>
                        </a:rPr>
                        <a:t>对象中的</a:t>
                      </a:r>
                      <a:r>
                        <a:rPr lang="en-US" sz="2400" kern="100">
                          <a:effectLst/>
                        </a:rPr>
                        <a:t>delete()</a:t>
                      </a:r>
                      <a:r>
                        <a:rPr lang="zh-CN" sz="2400" kern="100">
                          <a:effectLst/>
                        </a:rPr>
                        <a:t>方法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final String getType(Uri rui)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调用指定</a:t>
                      </a:r>
                      <a:r>
                        <a:rPr lang="en-US" sz="2400" kern="100">
                          <a:effectLst/>
                        </a:rPr>
                        <a:t>ContentProvider</a:t>
                      </a:r>
                      <a:r>
                        <a:rPr lang="zh-CN" sz="2400" kern="100">
                          <a:effectLst/>
                        </a:rPr>
                        <a:t>对象中的</a:t>
                      </a:r>
                      <a:r>
                        <a:rPr lang="en-US" sz="2400" kern="100">
                          <a:effectLst/>
                        </a:rPr>
                        <a:t>getType ()</a:t>
                      </a:r>
                      <a:r>
                        <a:rPr lang="zh-CN" sz="2400" kern="100">
                          <a:effectLst/>
                        </a:rPr>
                        <a:t>方法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9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final Uri insert(Uri uri, ContentValues values)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调用指定</a:t>
                      </a:r>
                      <a:r>
                        <a:rPr lang="en-US" sz="2400" kern="100">
                          <a:effectLst/>
                        </a:rPr>
                        <a:t>ContentProvider</a:t>
                      </a:r>
                      <a:r>
                        <a:rPr lang="zh-CN" sz="2400" kern="100">
                          <a:effectLst/>
                        </a:rPr>
                        <a:t>对象中的</a:t>
                      </a:r>
                      <a:r>
                        <a:rPr lang="en-US" sz="2400" kern="100">
                          <a:effectLst/>
                        </a:rPr>
                        <a:t>insert ()</a:t>
                      </a:r>
                      <a:r>
                        <a:rPr lang="zh-CN" sz="2400" kern="100">
                          <a:effectLst/>
                        </a:rPr>
                        <a:t>方法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final Cursor query(Uri uri, String[] projection, String selection, String[] selectionArgs, String sortOrder)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调用指定</a:t>
                      </a:r>
                      <a:r>
                        <a:rPr lang="en-US" sz="2400" kern="100">
                          <a:effectLst/>
                        </a:rPr>
                        <a:t>ContentProvider</a:t>
                      </a:r>
                      <a:r>
                        <a:rPr lang="zh-CN" sz="2400" kern="100">
                          <a:effectLst/>
                        </a:rPr>
                        <a:t>对象中的</a:t>
                      </a:r>
                      <a:r>
                        <a:rPr lang="en-US" sz="2400" kern="100">
                          <a:effectLst/>
                        </a:rPr>
                        <a:t>query ()</a:t>
                      </a:r>
                      <a:r>
                        <a:rPr lang="zh-CN" sz="2400" kern="100">
                          <a:effectLst/>
                        </a:rPr>
                        <a:t>方法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final int update(Uri uri, ContentValues values, String selection, String[] selectionArgs)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调用指定</a:t>
                      </a:r>
                      <a:r>
                        <a:rPr lang="en-US" sz="2400" kern="100" dirty="0" err="1">
                          <a:effectLst/>
                        </a:rPr>
                        <a:t>ContentProvider</a:t>
                      </a:r>
                      <a:r>
                        <a:rPr lang="zh-CN" sz="2400" kern="100" dirty="0">
                          <a:effectLst/>
                        </a:rPr>
                        <a:t>对象中的</a:t>
                      </a:r>
                      <a:r>
                        <a:rPr lang="en-US" sz="2400" kern="100" dirty="0">
                          <a:effectLst/>
                        </a:rPr>
                        <a:t>update ()</a:t>
                      </a:r>
                      <a:r>
                        <a:rPr lang="zh-CN" sz="2400" kern="100" dirty="0">
                          <a:effectLst/>
                        </a:rPr>
                        <a:t>方法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7.4.1 </a:t>
            </a:r>
            <a:r>
              <a:rPr lang="en-US" altLang="zh-CN" sz="3200" b="1" dirty="0" err="1"/>
              <a:t>ContentProvider</a:t>
            </a:r>
            <a:r>
              <a:rPr lang="zh-CN" altLang="zh-CN" sz="3200" b="1" dirty="0"/>
              <a:t>简介</a:t>
            </a:r>
          </a:p>
          <a:p>
            <a:r>
              <a:rPr lang="en-US" altLang="zh-CN" sz="2800" dirty="0" err="1"/>
              <a:t>ContentResolver</a:t>
            </a:r>
            <a:r>
              <a:rPr lang="zh-CN" altLang="zh-CN" sz="2800" dirty="0"/>
              <a:t>类是一个抽象类，需要通过</a:t>
            </a:r>
            <a:r>
              <a:rPr lang="en-US" altLang="zh-CN" sz="2800" dirty="0" err="1"/>
              <a:t>android.app.Activity</a:t>
            </a:r>
            <a:r>
              <a:rPr lang="zh-CN" altLang="zh-CN" sz="2800" dirty="0"/>
              <a:t>类中的方法对其实例化</a:t>
            </a:r>
            <a:endParaRPr lang="en-US" altLang="zh-CN" sz="2800" dirty="0"/>
          </a:p>
          <a:p>
            <a:r>
              <a:rPr lang="zh-CN" altLang="zh-CN" sz="2800" dirty="0"/>
              <a:t>该方法如下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59896"/>
              </p:ext>
            </p:extLst>
          </p:nvPr>
        </p:nvGraphicFramePr>
        <p:xfrm>
          <a:off x="168092" y="3055461"/>
          <a:ext cx="11806193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方法名称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描述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public </a:t>
                      </a:r>
                      <a:r>
                        <a:rPr lang="en-US" sz="2800" kern="100" dirty="0" err="1">
                          <a:effectLst/>
                        </a:rPr>
                        <a:t>ContentResolver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getContentResolver</a:t>
                      </a:r>
                      <a:r>
                        <a:rPr lang="en-US" sz="2800" kern="100" dirty="0">
                          <a:effectLst/>
                        </a:rPr>
                        <a:t>()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取得</a:t>
                      </a:r>
                      <a:r>
                        <a:rPr lang="en-US" sz="2800" kern="100" dirty="0" err="1">
                          <a:effectLst/>
                        </a:rPr>
                        <a:t>ContentResolver</a:t>
                      </a:r>
                      <a:r>
                        <a:rPr lang="zh-CN" sz="2800" kern="100" dirty="0">
                          <a:effectLst/>
                        </a:rPr>
                        <a:t>类的对象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1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7.4.2</a:t>
            </a:r>
            <a:r>
              <a:rPr lang="zh-CN" altLang="zh-CN" sz="3200" b="1" dirty="0"/>
              <a:t>访问系统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ContentProvider</a:t>
            </a:r>
            <a:endParaRPr lang="zh-CN" altLang="zh-CN" sz="3200" b="1" dirty="0"/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）通过</a:t>
            </a:r>
            <a:r>
              <a:rPr lang="en-US" altLang="zh-CN" sz="2800" b="1" dirty="0" err="1"/>
              <a:t>ContentProvider</a:t>
            </a:r>
            <a:r>
              <a:rPr lang="zh-CN" altLang="zh-CN" sz="2800" b="1" dirty="0"/>
              <a:t>访问短信</a:t>
            </a:r>
            <a:endParaRPr lang="en-US" altLang="zh-CN" sz="2800" b="1" dirty="0"/>
          </a:p>
          <a:p>
            <a:r>
              <a:rPr lang="zh-CN" altLang="zh-CN" sz="2800" dirty="0"/>
              <a:t>属性变量的声明与初始化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55620"/>
              </p:ext>
            </p:extLst>
          </p:nvPr>
        </p:nvGraphicFramePr>
        <p:xfrm>
          <a:off x="276950" y="2640715"/>
          <a:ext cx="11697335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textView</a:t>
                      </a:r>
                      <a:r>
                        <a:rPr lang="en-US" sz="2800" kern="100" dirty="0">
                          <a:effectLst/>
                        </a:rPr>
                        <a:t> = (</a:t>
                      </a:r>
                      <a:r>
                        <a:rPr lang="en-US" sz="2800" kern="100" dirty="0" err="1">
                          <a:effectLst/>
                        </a:rPr>
                        <a:t>TextView</a:t>
                      </a:r>
                      <a:r>
                        <a:rPr lang="en-US" sz="2800" kern="100" dirty="0">
                          <a:effectLst/>
                        </a:rPr>
                        <a:t>) </a:t>
                      </a:r>
                      <a:r>
                        <a:rPr lang="en-US" sz="2800" kern="100" dirty="0" err="1">
                          <a:effectLst/>
                        </a:rPr>
                        <a:t>findViewById</a:t>
                      </a:r>
                      <a:r>
                        <a:rPr lang="en-US" sz="2800" kern="100" dirty="0">
                          <a:effectLst/>
                        </a:rPr>
                        <a:t>(R.id.textView1);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button=(Button)</a:t>
                      </a:r>
                      <a:r>
                        <a:rPr lang="en-US" sz="2800" kern="100" dirty="0" err="1">
                          <a:effectLst/>
                        </a:rPr>
                        <a:t>findViewById</a:t>
                      </a:r>
                      <a:r>
                        <a:rPr lang="en-US" sz="2800" kern="100" dirty="0">
                          <a:effectLst/>
                        </a:rPr>
                        <a:t>(</a:t>
                      </a:r>
                      <a:r>
                        <a:rPr lang="en-US" sz="2800" kern="100" dirty="0" err="1">
                          <a:effectLst/>
                        </a:rPr>
                        <a:t>R.id.button</a:t>
                      </a:r>
                      <a:r>
                        <a:rPr lang="en-US" sz="2800" kern="100" dirty="0">
                          <a:effectLst/>
                        </a:rPr>
                        <a:t>);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solidFill>
                            <a:srgbClr val="FFFF00"/>
                          </a:solidFill>
                          <a:effectLst/>
                        </a:rPr>
                        <a:t>ContentResolver</a:t>
                      </a: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 resolver = </a:t>
                      </a:r>
                      <a:r>
                        <a:rPr lang="en-US" sz="2800" kern="100" dirty="0" err="1">
                          <a:solidFill>
                            <a:srgbClr val="FFFF00"/>
                          </a:solidFill>
                          <a:effectLst/>
                        </a:rPr>
                        <a:t>getContentResolver</a:t>
                      </a: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();</a:t>
                      </a:r>
                      <a:endParaRPr lang="zh-CN" sz="2800" kern="1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String[] projection = new String[] { "</a:t>
                      </a:r>
                      <a:r>
                        <a:rPr lang="en-US" sz="2800" kern="100" dirty="0" err="1">
                          <a:solidFill>
                            <a:srgbClr val="FFFF00"/>
                          </a:solidFill>
                          <a:effectLst/>
                        </a:rPr>
                        <a:t>address","date","body</a:t>
                      </a: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"};</a:t>
                      </a:r>
                      <a:endParaRPr lang="zh-CN" sz="2800" kern="1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final static Uri SMSURI = </a:t>
                      </a:r>
                      <a:r>
                        <a:rPr lang="en-US" sz="2800" kern="100" dirty="0" err="1">
                          <a:solidFill>
                            <a:srgbClr val="FFFF00"/>
                          </a:solidFill>
                          <a:effectLst/>
                        </a:rPr>
                        <a:t>Uri.parse</a:t>
                      </a: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("content://</a:t>
                      </a:r>
                      <a:r>
                        <a:rPr lang="en-US" sz="2800" kern="100" dirty="0" err="1">
                          <a:solidFill>
                            <a:srgbClr val="FFFF00"/>
                          </a:solidFill>
                          <a:effectLst/>
                        </a:rPr>
                        <a:t>sms</a:t>
                      </a: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/");</a:t>
                      </a:r>
                      <a:endParaRPr lang="zh-CN" sz="2800" kern="1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SimpleDateFormat</a:t>
                      </a:r>
                      <a:r>
                        <a:rPr lang="en-US" sz="2800" kern="100" dirty="0">
                          <a:effectLst/>
                        </a:rPr>
                        <a:t> sfd1 = new </a:t>
                      </a:r>
                      <a:r>
                        <a:rPr lang="en-US" sz="2800" kern="100" dirty="0" err="1">
                          <a:effectLst/>
                        </a:rPr>
                        <a:t>SimpleDateFormat</a:t>
                      </a:r>
                      <a:r>
                        <a:rPr lang="en-US" sz="2800" kern="100" dirty="0">
                          <a:effectLst/>
                        </a:rPr>
                        <a:t>("</a:t>
                      </a:r>
                      <a:r>
                        <a:rPr lang="en-US" sz="2800" kern="100" dirty="0" err="1">
                          <a:effectLst/>
                        </a:rPr>
                        <a:t>yyyy</a:t>
                      </a:r>
                      <a:r>
                        <a:rPr lang="en-US" sz="2800" kern="100" dirty="0">
                          <a:effectLst/>
                        </a:rPr>
                        <a:t>-MM-</a:t>
                      </a:r>
                      <a:r>
                        <a:rPr lang="en-US" sz="2800" kern="100" dirty="0" err="1">
                          <a:effectLst/>
                        </a:rPr>
                        <a:t>dd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hh:mm:ss</a:t>
                      </a:r>
                      <a:r>
                        <a:rPr lang="en-US" sz="2800" kern="100" dirty="0">
                          <a:effectLst/>
                        </a:rPr>
                        <a:t>");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7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7.4.2</a:t>
            </a:r>
            <a:r>
              <a:rPr lang="zh-CN" altLang="zh-CN" sz="3200" b="1" dirty="0"/>
              <a:t>访问系统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ContentProvider</a:t>
            </a:r>
            <a:endParaRPr lang="zh-CN" altLang="zh-CN" sz="3200" b="1" dirty="0"/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）通过</a:t>
            </a:r>
            <a:r>
              <a:rPr lang="en-US" altLang="zh-CN" sz="2800" b="1" dirty="0" err="1"/>
              <a:t>ContentProvider</a:t>
            </a:r>
            <a:r>
              <a:rPr lang="zh-CN" altLang="zh-CN" sz="2800" b="1" dirty="0"/>
              <a:t>访问短信</a:t>
            </a:r>
            <a:endParaRPr lang="en-US" altLang="zh-CN" sz="2800" b="1" dirty="0"/>
          </a:p>
          <a:p>
            <a:r>
              <a:rPr lang="zh-CN" altLang="en-US" sz="2800" dirty="0"/>
              <a:t>“显示”</a:t>
            </a:r>
            <a:r>
              <a:rPr lang="en-US" altLang="zh-CN" sz="2800" dirty="0"/>
              <a:t>Button</a:t>
            </a:r>
            <a:r>
              <a:rPr lang="zh-CN" altLang="en-US" sz="2800" dirty="0"/>
              <a:t>的代码实现</a:t>
            </a:r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10526"/>
              </p:ext>
            </p:extLst>
          </p:nvPr>
        </p:nvGraphicFramePr>
        <p:xfrm>
          <a:off x="189865" y="2663575"/>
          <a:ext cx="11827964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Cursor </a:t>
                      </a:r>
                      <a:r>
                        <a:rPr lang="en-US" sz="2800" kern="100" dirty="0" err="1">
                          <a:effectLst/>
                        </a:rPr>
                        <a:t>cursor</a:t>
                      </a:r>
                      <a:r>
                        <a:rPr lang="en-US" sz="2800" kern="100" dirty="0">
                          <a:effectLst/>
                        </a:rPr>
                        <a:t> = </a:t>
                      </a:r>
                      <a:r>
                        <a:rPr lang="en-US" sz="2800" kern="100" dirty="0" err="1">
                          <a:effectLst/>
                        </a:rPr>
                        <a:t>resolver.query</a:t>
                      </a:r>
                      <a:r>
                        <a:rPr lang="en-US" sz="2800" kern="100" dirty="0">
                          <a:effectLst/>
                        </a:rPr>
                        <a:t>(SMSURI, projection, " address =10086",	null, null);                </a:t>
                      </a:r>
                      <a:endParaRPr lang="zh-CN" sz="28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textView.setText</a:t>
                      </a:r>
                      <a:r>
                        <a:rPr lang="en-US" sz="2800" kern="100" dirty="0">
                          <a:effectLst/>
                        </a:rPr>
                        <a:t>(</a:t>
                      </a:r>
                      <a:r>
                        <a:rPr lang="en-US" sz="2800" kern="100" dirty="0" err="1">
                          <a:effectLst/>
                        </a:rPr>
                        <a:t>convertToSms</a:t>
                      </a:r>
                      <a:r>
                        <a:rPr lang="en-US" sz="2800" kern="100" dirty="0">
                          <a:effectLst/>
                        </a:rPr>
                        <a:t>(cursor));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200" b="1" dirty="0"/>
              <a:t>7.4.2</a:t>
            </a:r>
            <a:r>
              <a:rPr lang="zh-CN" altLang="zh-CN" sz="3200" b="1" dirty="0"/>
              <a:t>访问系统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ContentProvider</a:t>
            </a:r>
            <a:endParaRPr lang="zh-CN" altLang="zh-CN" sz="3200" b="1" dirty="0"/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）通过</a:t>
            </a:r>
            <a:r>
              <a:rPr lang="en-US" altLang="zh-CN" sz="2800" b="1" dirty="0" err="1"/>
              <a:t>ContentProvider</a:t>
            </a:r>
            <a:r>
              <a:rPr lang="zh-CN" altLang="zh-CN" sz="2800" b="1" dirty="0"/>
              <a:t>访问</a:t>
            </a:r>
            <a:r>
              <a:rPr lang="zh-CN" altLang="en-US" sz="2800" b="1" dirty="0"/>
              <a:t>通话记录</a:t>
            </a:r>
            <a:endParaRPr lang="zh-CN" altLang="zh-CN" sz="2800" dirty="0"/>
          </a:p>
          <a:p>
            <a:r>
              <a:rPr lang="en-US" altLang="zh-CN" sz="2800" dirty="0"/>
              <a:t>    </a:t>
            </a:r>
            <a:r>
              <a:rPr lang="zh-CN" altLang="zh-CN" sz="2800" dirty="0"/>
              <a:t>存放通话记录的内容提供者源码路径为：</a:t>
            </a:r>
          </a:p>
          <a:p>
            <a:pPr marL="0" indent="0" algn="ctr">
              <a:buNone/>
            </a:pPr>
            <a:r>
              <a:rPr lang="en-US" altLang="zh-CN" sz="2800" dirty="0"/>
              <a:t>com/android/providers/contacts/CallLogProvider.java</a:t>
            </a:r>
            <a:endParaRPr lang="zh-CN" altLang="zh-CN" sz="2800" dirty="0"/>
          </a:p>
          <a:p>
            <a:r>
              <a:rPr lang="en-US" altLang="zh-CN" sz="2800" dirty="0"/>
              <a:t>    </a:t>
            </a:r>
            <a:r>
              <a:rPr lang="zh-CN" altLang="zh-CN" sz="2800" dirty="0"/>
              <a:t>通话记录的内容提供者提供的常用属性字段有：</a:t>
            </a:r>
          </a:p>
          <a:p>
            <a:r>
              <a:rPr lang="en-US" altLang="zh-CN" sz="2800" dirty="0"/>
              <a:t>1.CallLog.Calls.CONTENT_URI</a:t>
            </a:r>
            <a:r>
              <a:rPr lang="zh-CN" altLang="zh-CN" sz="2800" dirty="0"/>
              <a:t>：通话记录数据库。</a:t>
            </a:r>
          </a:p>
          <a:p>
            <a:r>
              <a:rPr lang="en-US" altLang="zh-CN" sz="2800" dirty="0"/>
              <a:t>2.CallLog.Calls.NUMBER</a:t>
            </a:r>
            <a:r>
              <a:rPr lang="zh-CN" altLang="zh-CN" sz="2800" dirty="0"/>
              <a:t>：通话号码。</a:t>
            </a:r>
          </a:p>
          <a:p>
            <a:r>
              <a:rPr lang="en-US" altLang="zh-CN" sz="2800" dirty="0"/>
              <a:t>3.CallLog.Calls.CACHED_NAME</a:t>
            </a:r>
            <a:r>
              <a:rPr lang="zh-CN" altLang="zh-CN" sz="2800" dirty="0"/>
              <a:t>：通话人姓名。</a:t>
            </a:r>
          </a:p>
          <a:p>
            <a:r>
              <a:rPr lang="en-US" altLang="zh-CN" sz="2800" dirty="0"/>
              <a:t>4.CallLog.Calls.TYPE</a:t>
            </a:r>
            <a:r>
              <a:rPr lang="zh-CN" altLang="zh-CN" sz="2800" dirty="0"/>
              <a:t>：通话类型。</a:t>
            </a:r>
          </a:p>
          <a:p>
            <a:pPr lvl="2"/>
            <a:r>
              <a:rPr lang="zh-CN" altLang="zh-CN" sz="2300" dirty="0"/>
              <a:t>呼叫记录有三种类型：</a:t>
            </a:r>
          </a:p>
          <a:p>
            <a:pPr lvl="4"/>
            <a:r>
              <a:rPr lang="zh-CN" altLang="zh-CN" sz="2200" dirty="0"/>
              <a:t>来电：</a:t>
            </a:r>
            <a:r>
              <a:rPr lang="en-US" altLang="zh-CN" sz="2200" dirty="0" err="1"/>
              <a:t>CallLog.Calls.INCOMING_TYPE</a:t>
            </a:r>
            <a:r>
              <a:rPr lang="en-US" altLang="zh-CN" sz="2200" dirty="0"/>
              <a:t> </a:t>
            </a:r>
            <a:r>
              <a:rPr lang="zh-CN" altLang="zh-CN" sz="2200" dirty="0"/>
              <a:t>（常量值：</a:t>
            </a:r>
            <a:r>
              <a:rPr lang="en-US" altLang="zh-CN" sz="2200" dirty="0"/>
              <a:t>1</a:t>
            </a:r>
            <a:r>
              <a:rPr lang="zh-CN" altLang="zh-CN" sz="2200" dirty="0"/>
              <a:t>）</a:t>
            </a:r>
            <a:r>
              <a:rPr lang="en-US" altLang="zh-CN" sz="2200" dirty="0"/>
              <a:t>       </a:t>
            </a:r>
            <a:endParaRPr lang="zh-CN" altLang="zh-CN" sz="2200" dirty="0"/>
          </a:p>
          <a:p>
            <a:pPr lvl="4"/>
            <a:r>
              <a:rPr lang="zh-CN" altLang="zh-CN" sz="2200" dirty="0"/>
              <a:t>已拨：</a:t>
            </a:r>
            <a:r>
              <a:rPr lang="en-US" altLang="zh-CN" sz="2200" dirty="0" err="1"/>
              <a:t>CallLog.Calls.OUTGOING_TYPE</a:t>
            </a:r>
            <a:r>
              <a:rPr lang="zh-CN" altLang="zh-CN" sz="2200" dirty="0"/>
              <a:t>（常量值：</a:t>
            </a:r>
            <a:r>
              <a:rPr lang="en-US" altLang="zh-CN" sz="2200" dirty="0"/>
              <a:t>2</a:t>
            </a:r>
            <a:r>
              <a:rPr lang="zh-CN" altLang="zh-CN" sz="2200" dirty="0"/>
              <a:t>）</a:t>
            </a:r>
            <a:r>
              <a:rPr lang="en-US" altLang="zh-CN" sz="2200" dirty="0"/>
              <a:t>       </a:t>
            </a:r>
            <a:endParaRPr lang="zh-CN" altLang="zh-CN" sz="2200" dirty="0"/>
          </a:p>
          <a:p>
            <a:pPr lvl="4"/>
            <a:r>
              <a:rPr lang="zh-CN" altLang="zh-CN" sz="2200" dirty="0"/>
              <a:t>未接：</a:t>
            </a:r>
            <a:r>
              <a:rPr lang="en-US" altLang="zh-CN" sz="2200" dirty="0" err="1"/>
              <a:t>CallLog.Calls.MISSED_TYPE</a:t>
            </a:r>
            <a:r>
              <a:rPr lang="zh-CN" altLang="zh-CN" sz="2200" dirty="0"/>
              <a:t>（常量值：</a:t>
            </a:r>
            <a:r>
              <a:rPr lang="en-US" altLang="zh-CN" sz="2200" dirty="0"/>
              <a:t>3</a:t>
            </a:r>
            <a:r>
              <a:rPr lang="zh-CN" altLang="zh-CN" sz="2200" dirty="0"/>
              <a:t>）</a:t>
            </a:r>
          </a:p>
          <a:p>
            <a:r>
              <a:rPr lang="en-US" altLang="zh-CN" sz="2800" dirty="0"/>
              <a:t>5.CallLog.Calls.DATE</a:t>
            </a:r>
            <a:r>
              <a:rPr lang="zh-CN" altLang="zh-CN" sz="2800" dirty="0"/>
              <a:t>：通话时间。</a:t>
            </a:r>
          </a:p>
          <a:p>
            <a:r>
              <a:rPr lang="en-US" altLang="zh-CN" sz="2800" dirty="0"/>
              <a:t>6.CallLog.Calls.DURATION</a:t>
            </a:r>
            <a:r>
              <a:rPr lang="zh-CN" altLang="zh-CN" sz="2800" dirty="0"/>
              <a:t>：通话时长。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0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7.4 </a:t>
            </a:r>
            <a:r>
              <a:rPr lang="en-US" altLang="zh-CN" b="1" dirty="0" err="1"/>
              <a:t>ContentProvider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7.4.2</a:t>
            </a:r>
            <a:r>
              <a:rPr lang="zh-CN" altLang="zh-CN" sz="3200" b="1" dirty="0"/>
              <a:t>访问系统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ContentProvider</a:t>
            </a:r>
            <a:endParaRPr lang="zh-CN" altLang="zh-CN" sz="3200" b="1" dirty="0"/>
          </a:p>
          <a:p>
            <a:r>
              <a:rPr lang="zh-CN" altLang="zh-CN" sz="2400" b="1" dirty="0"/>
              <a:t>【例</a:t>
            </a:r>
            <a:r>
              <a:rPr lang="en-US" altLang="zh-CN" sz="2400" b="1" dirty="0"/>
              <a:t>7-6</a:t>
            </a:r>
            <a:r>
              <a:rPr lang="zh-CN" altLang="zh-CN" sz="2400" b="1" dirty="0"/>
              <a:t>】</a:t>
            </a:r>
            <a:r>
              <a:rPr lang="zh-CN" altLang="zh-CN" sz="2400" dirty="0"/>
              <a:t>通过</a:t>
            </a:r>
            <a:r>
              <a:rPr lang="en-US" altLang="zh-CN" sz="2400" dirty="0" err="1"/>
              <a:t>ContentProvider</a:t>
            </a:r>
            <a:r>
              <a:rPr lang="zh-CN" altLang="zh-CN" sz="2400" dirty="0"/>
              <a:t>调用通话记录</a:t>
            </a:r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50" y="457201"/>
            <a:ext cx="360630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[</a:t>
            </a:r>
            <a:r>
              <a:rPr lang="zh-CN" altLang="zh-CN" b="1" dirty="0"/>
              <a:t>项目延伸</a:t>
            </a:r>
            <a:r>
              <a:rPr lang="en-US" altLang="zh-CN" b="1" dirty="0"/>
              <a:t>]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5377543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在简易通信录的基础上，增加打电话和发短信的功能。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9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7.1</a:t>
            </a:r>
            <a:r>
              <a:rPr lang="zh-CN" altLang="zh-CN" b="1" dirty="0"/>
              <a:t>简单存储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SharedPreferences.Editor</a:t>
            </a:r>
            <a:r>
              <a:rPr lang="zh-CN" altLang="zh-CN" sz="2800" dirty="0"/>
              <a:t>接口方法</a:t>
            </a:r>
            <a:r>
              <a:rPr lang="zh-CN" altLang="en-US" sz="2800" dirty="0"/>
              <a:t>：</a:t>
            </a:r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76010"/>
              </p:ext>
            </p:extLst>
          </p:nvPr>
        </p:nvGraphicFramePr>
        <p:xfrm>
          <a:off x="364036" y="1559219"/>
          <a:ext cx="11523164" cy="4990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方法名称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clear()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清除所有的数据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boolean commit()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提交更新的数据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putBoolean(String key, boolean value)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保存</a:t>
                      </a:r>
                      <a:r>
                        <a:rPr lang="en-US" sz="2400" kern="100">
                          <a:effectLst/>
                        </a:rPr>
                        <a:t>boolean</a:t>
                      </a:r>
                      <a:r>
                        <a:rPr lang="zh-CN" sz="2400" kern="100">
                          <a:effectLst/>
                        </a:rPr>
                        <a:t>类型数据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putFloat(String key, float value)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保存</a:t>
                      </a:r>
                      <a:r>
                        <a:rPr lang="en-US" sz="2400" kern="100">
                          <a:effectLst/>
                        </a:rPr>
                        <a:t>float</a:t>
                      </a:r>
                      <a:r>
                        <a:rPr lang="zh-CN" sz="2400" kern="100">
                          <a:effectLst/>
                        </a:rPr>
                        <a:t>类型数据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putInt(String key, int value)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保存</a:t>
                      </a:r>
                      <a:r>
                        <a:rPr lang="en-US" sz="2400" kern="100">
                          <a:effectLst/>
                        </a:rPr>
                        <a:t>int</a:t>
                      </a:r>
                      <a:r>
                        <a:rPr lang="zh-CN" sz="2400" kern="100">
                          <a:effectLst/>
                        </a:rPr>
                        <a:t>类型数据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putLong(String key, long value)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保存</a:t>
                      </a:r>
                      <a:r>
                        <a:rPr lang="en-US" sz="2400" kern="100">
                          <a:effectLst/>
                        </a:rPr>
                        <a:t>long</a:t>
                      </a:r>
                      <a:r>
                        <a:rPr lang="zh-CN" sz="2400" kern="100">
                          <a:effectLst/>
                        </a:rPr>
                        <a:t>类型数据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putString(String key, String value)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保存</a:t>
                      </a:r>
                      <a:r>
                        <a:rPr lang="en-US" sz="2400" kern="100">
                          <a:effectLst/>
                        </a:rPr>
                        <a:t>String</a:t>
                      </a:r>
                      <a:r>
                        <a:rPr lang="zh-CN" sz="2400" kern="100">
                          <a:effectLst/>
                        </a:rPr>
                        <a:t>类型数据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abstract remove(String key)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删除指定</a:t>
                      </a:r>
                      <a:r>
                        <a:rPr lang="en-US" sz="2400" kern="100" dirty="0">
                          <a:effectLst/>
                        </a:rPr>
                        <a:t>key</a:t>
                      </a:r>
                      <a:r>
                        <a:rPr lang="zh-CN" sz="2400" kern="100" dirty="0">
                          <a:effectLst/>
                        </a:rPr>
                        <a:t>的数据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7.1</a:t>
            </a:r>
            <a:r>
              <a:rPr lang="zh-CN" altLang="zh-CN" b="1" dirty="0"/>
              <a:t>简单存储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5617029" cy="4996543"/>
          </a:xfrm>
        </p:spPr>
        <p:txBody>
          <a:bodyPr>
            <a:normAutofit/>
          </a:bodyPr>
          <a:lstStyle/>
          <a:p>
            <a:r>
              <a:rPr lang="zh-CN" altLang="zh-CN" sz="2800" b="1" dirty="0"/>
              <a:t>【例</a:t>
            </a:r>
            <a:r>
              <a:rPr lang="en-US" altLang="zh-CN" sz="2800" b="1" dirty="0"/>
              <a:t>7-1</a:t>
            </a:r>
            <a:r>
              <a:rPr lang="zh-CN" altLang="zh-CN" sz="2800" b="1" dirty="0"/>
              <a:t>】</a:t>
            </a:r>
            <a:r>
              <a:rPr lang="zh-CN" altLang="zh-CN" sz="2800" dirty="0"/>
              <a:t>本示例程序实现了登录界面中的“记住我”功能：用户选择“记住我”按钮后，下次登录则可以在用户名和密码处，自动调出之前记录的内容。登录界面结果如图</a:t>
            </a:r>
            <a:r>
              <a:rPr lang="en-US" altLang="zh-CN" sz="2800" dirty="0"/>
              <a:t>7-2</a:t>
            </a:r>
            <a:r>
              <a:rPr lang="zh-CN" altLang="zh-CN" sz="2800" dirty="0"/>
              <a:t>所示。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669289"/>
            <a:ext cx="5943600" cy="540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7.2 </a:t>
            </a:r>
            <a:r>
              <a:rPr lang="zh-CN" altLang="zh-CN" b="1" dirty="0"/>
              <a:t>文件存储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SharedPreferences</a:t>
            </a:r>
            <a:r>
              <a:rPr lang="zh-CN" altLang="zh-CN" sz="2800" dirty="0"/>
              <a:t>的本质其实仍然是借助于文件系统实现保存的。另外，使用</a:t>
            </a:r>
            <a:r>
              <a:rPr lang="en-US" altLang="zh-CN" sz="2800" dirty="0" err="1"/>
              <a:t>SharedPreferences</a:t>
            </a:r>
            <a:r>
              <a:rPr lang="zh-CN" altLang="zh-CN" sz="2800" dirty="0"/>
              <a:t>仅能够保存少量的配置数据</a:t>
            </a:r>
            <a:endParaRPr lang="en-US" altLang="zh-CN" sz="2800" dirty="0"/>
          </a:p>
          <a:p>
            <a:r>
              <a:rPr lang="zh-CN" altLang="zh-CN" sz="2800" dirty="0"/>
              <a:t>如果想存储更多类型或复杂的数据，则可以选择文件存储。</a:t>
            </a:r>
            <a:endParaRPr lang="en-US" altLang="zh-CN" sz="2800" dirty="0"/>
          </a:p>
          <a:p>
            <a:r>
              <a:rPr lang="en-US" altLang="zh-CN" sz="2800" dirty="0"/>
              <a:t>Activity</a:t>
            </a:r>
            <a:r>
              <a:rPr lang="zh-CN" altLang="zh-CN" sz="2800" dirty="0"/>
              <a:t>类中对文件操作的常用函数</a:t>
            </a:r>
            <a:r>
              <a:rPr lang="zh-CN" altLang="en-US" sz="2800" dirty="0"/>
              <a:t>：</a:t>
            </a:r>
            <a:endParaRPr lang="zh-CN" altLang="zh-CN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48018"/>
              </p:ext>
            </p:extLst>
          </p:nvPr>
        </p:nvGraphicFramePr>
        <p:xfrm>
          <a:off x="301987" y="2894895"/>
          <a:ext cx="11541669" cy="3375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方法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7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</a:t>
                      </a:r>
                      <a:r>
                        <a:rPr lang="en-US" sz="2400" kern="100" dirty="0" err="1">
                          <a:effectLst/>
                        </a:rPr>
                        <a:t>FileInputStream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openFileInput</a:t>
                      </a:r>
                      <a:r>
                        <a:rPr lang="en-US" sz="2400" kern="100" dirty="0">
                          <a:effectLst/>
                        </a:rPr>
                        <a:t>(String name)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设置要打开的文件输入流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6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public FileOutputStream openFileOutput (String name, int mode)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设置要打开的文件输出流，指定操作的模式。操作的模式可以为</a:t>
                      </a:r>
                      <a:r>
                        <a:rPr lang="en-US" sz="2400" kern="100" dirty="0">
                          <a:effectLst/>
                        </a:rPr>
                        <a:t>MODE_APPEND, MODE_PRIVATE, MODE_WORLD_READABLE, MODE_WORLD_WRITEABLE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4708</Words>
  <Application>Microsoft Office PowerPoint</Application>
  <PresentationFormat>宽屏</PresentationFormat>
  <Paragraphs>670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宋体</vt:lpstr>
      <vt:lpstr>Arial</vt:lpstr>
      <vt:lpstr>Calibri</vt:lpstr>
      <vt:lpstr>Century Gothic</vt:lpstr>
      <vt:lpstr>Palatino Linotype</vt:lpstr>
      <vt:lpstr>Times New Roman</vt:lpstr>
      <vt:lpstr>Wingdings 2</vt:lpstr>
      <vt:lpstr>Presentation on brainstorming</vt:lpstr>
      <vt:lpstr>第7章  数据存储</vt:lpstr>
      <vt:lpstr>项目导学</vt:lpstr>
      <vt:lpstr>内容安排</vt:lpstr>
      <vt:lpstr>7.1简单存储</vt:lpstr>
      <vt:lpstr>7.1简单存储</vt:lpstr>
      <vt:lpstr>7.1简单存储</vt:lpstr>
      <vt:lpstr>7.1简单存储</vt:lpstr>
      <vt:lpstr>7.1简单存储</vt:lpstr>
      <vt:lpstr>7.2 文件存储</vt:lpstr>
      <vt:lpstr>7.2 文件存储</vt:lpstr>
      <vt:lpstr>7.2 文件存储</vt:lpstr>
      <vt:lpstr>7.2 文件存储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7.3数据库存储</vt:lpstr>
      <vt:lpstr>7.4 ContentProvider</vt:lpstr>
      <vt:lpstr>7.4 ContentProvider</vt:lpstr>
      <vt:lpstr>7.4 ContentProvider</vt:lpstr>
      <vt:lpstr>7.4 ContentProvider</vt:lpstr>
      <vt:lpstr>7.4 ContentProvider</vt:lpstr>
      <vt:lpstr>7.4 ContentProvider</vt:lpstr>
      <vt:lpstr>7.4 ContentProvider</vt:lpstr>
      <vt:lpstr>7.4 ContentProvider</vt:lpstr>
      <vt:lpstr>7.4 ContentProvider</vt:lpstr>
      <vt:lpstr>7.4 ContentProvider</vt:lpstr>
      <vt:lpstr>7.4 ContentProvider</vt:lpstr>
      <vt:lpstr>7.4 ContentProvider</vt:lpstr>
      <vt:lpstr>7.4 ContentProvider</vt:lpstr>
      <vt:lpstr>7.4 ContentProvider</vt:lpstr>
      <vt:lpstr>[项目延伸]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2016-07-09T07:05:03Z</dcterms:created>
  <dcterms:modified xsi:type="dcterms:W3CDTF">2016-09-18T03:43:21Z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