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83"/>
  </p:notesMasterIdLst>
  <p:sldIdLst>
    <p:sldId id="272" r:id="rId3"/>
    <p:sldId id="273" r:id="rId4"/>
    <p:sldId id="274" r:id="rId5"/>
    <p:sldId id="275" r:id="rId6"/>
    <p:sldId id="276" r:id="rId7"/>
    <p:sldId id="277" r:id="rId8"/>
    <p:sldId id="280" r:id="rId9"/>
    <p:sldId id="278" r:id="rId10"/>
    <p:sldId id="281" r:id="rId11"/>
    <p:sldId id="279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6" r:id="rId66"/>
    <p:sldId id="335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9/22/2016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0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6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7" y="6410325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3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9/22/2016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pic1.workercn.cn/ufile/201112/20111202145248571.jp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ost[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Android Studio</a:t>
            </a:r>
            <a:r>
              <a:rPr lang="zh-CN" altLang="en-US" dirty="0"/>
              <a:t>的应用程序开发教程</a:t>
            </a:r>
            <a:endParaRPr lang="en-US" altLang="zh-C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</a:t>
            </a:r>
            <a:r>
              <a:rPr lang="zh-CN" altLang="zh-CN" dirty="0"/>
              <a:t>后台处理与网络通信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0026"/>
            <a:ext cx="12192001" cy="61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5650523" cy="4389120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Android</a:t>
            </a:r>
            <a:r>
              <a:rPr lang="zh-CN" altLang="zh-CN" dirty="0"/>
              <a:t>系统中存在着消息队列，通过消息队列可以完成主线程和子线程之间的消息传递。</a:t>
            </a:r>
            <a:endParaRPr lang="en-US" altLang="zh-CN" dirty="0"/>
          </a:p>
          <a:p>
            <a:r>
              <a:rPr lang="zh-CN" altLang="zh-CN" dirty="0"/>
              <a:t>当一个线程发出一个消息之后，首先进入一个消息队列，发送消息的方法即刻返回，而另外一个线程在消息队列中将消息</a:t>
            </a:r>
            <a:r>
              <a:rPr lang="zh-CN" altLang="en-US" dirty="0"/>
              <a:t>逐个</a:t>
            </a:r>
            <a:r>
              <a:rPr lang="zh-CN" altLang="zh-CN" dirty="0"/>
              <a:t>取出，然后对消息进行处理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发送消息和接收消息不是同步的处理。 这种机制通常用来处理相对耗时比较长的操作。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后台线程</a:t>
            </a:r>
            <a:endParaRPr lang="en-US" dirty="0"/>
          </a:p>
        </p:txBody>
      </p:sp>
      <p:pic>
        <p:nvPicPr>
          <p:cNvPr id="4" name="Picture 2" descr="http://www.adamrocker.com/blog/wp-content/uploads/2009/06/handler_syste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60123" y="3087077"/>
            <a:ext cx="5322277" cy="2829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消息处理四个核心类：</a:t>
            </a:r>
            <a:r>
              <a:rPr lang="en-US" altLang="zh-CN" dirty="0"/>
              <a:t>Message</a:t>
            </a:r>
            <a:r>
              <a:rPr lang="zh-CN" altLang="zh-CN" dirty="0"/>
              <a:t>、</a:t>
            </a:r>
            <a:r>
              <a:rPr lang="en-US" altLang="zh-CN" dirty="0" err="1"/>
              <a:t>MessageQueue</a:t>
            </a:r>
            <a:r>
              <a:rPr lang="en-US" altLang="zh-CN" dirty="0"/>
              <a:t> </a:t>
            </a:r>
            <a:r>
              <a:rPr lang="zh-CN" altLang="zh-CN" dirty="0"/>
              <a:t>、</a:t>
            </a:r>
            <a:r>
              <a:rPr lang="en-US" altLang="zh-CN" dirty="0" err="1"/>
              <a:t>Looper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Handler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Message</a:t>
            </a:r>
            <a:r>
              <a:rPr lang="zh-CN" altLang="zh-CN" dirty="0"/>
              <a:t>类的主要功能是进行消息的封装；</a:t>
            </a:r>
            <a:endParaRPr lang="en-US" altLang="zh-CN" dirty="0"/>
          </a:p>
          <a:p>
            <a:pPr lvl="1"/>
            <a:r>
              <a:rPr lang="en-US" altLang="zh-CN" dirty="0" err="1"/>
              <a:t>MessageQueue</a:t>
            </a:r>
            <a:r>
              <a:rPr lang="zh-CN" altLang="zh-CN" dirty="0"/>
              <a:t>用来存放</a:t>
            </a:r>
            <a:r>
              <a:rPr lang="en-US" altLang="zh-CN" dirty="0"/>
              <a:t>Handler</a:t>
            </a:r>
            <a:r>
              <a:rPr lang="zh-CN" altLang="zh-CN" dirty="0"/>
              <a:t>发送过来的消息，并按照先进先出（</a:t>
            </a:r>
            <a:r>
              <a:rPr lang="en-US" altLang="zh-CN" dirty="0"/>
              <a:t>FIFO</a:t>
            </a:r>
            <a:r>
              <a:rPr lang="zh-CN" altLang="zh-CN" dirty="0"/>
              <a:t>）规则执行；</a:t>
            </a:r>
            <a:endParaRPr lang="en-US" altLang="zh-CN" dirty="0"/>
          </a:p>
          <a:p>
            <a:pPr lvl="1"/>
            <a:r>
              <a:rPr lang="en-US" altLang="zh-CN" dirty="0" err="1"/>
              <a:t>Looper</a:t>
            </a:r>
            <a:r>
              <a:rPr lang="zh-CN" altLang="zh-CN" dirty="0"/>
              <a:t>负责不断地从</a:t>
            </a:r>
            <a:r>
              <a:rPr lang="en-US" altLang="zh-CN" dirty="0" err="1"/>
              <a:t>MessageQueue</a:t>
            </a:r>
            <a:r>
              <a:rPr lang="zh-CN" altLang="zh-CN" dirty="0"/>
              <a:t>中抽取</a:t>
            </a:r>
            <a:r>
              <a:rPr lang="en-US" altLang="zh-CN" dirty="0"/>
              <a:t>Message</a:t>
            </a:r>
            <a:r>
              <a:rPr lang="zh-CN" altLang="zh-CN" dirty="0"/>
              <a:t>执行；</a:t>
            </a:r>
            <a:endParaRPr lang="en-US" altLang="zh-CN" dirty="0"/>
          </a:p>
          <a:p>
            <a:pPr lvl="1"/>
            <a:r>
              <a:rPr lang="zh-CN" altLang="zh-CN" dirty="0"/>
              <a:t>最后详细介绍一下</a:t>
            </a:r>
            <a:r>
              <a:rPr lang="en-US" altLang="zh-CN" dirty="0"/>
              <a:t>Handler</a:t>
            </a:r>
            <a:r>
              <a:rPr lang="zh-CN" altLang="zh-CN" dirty="0"/>
              <a:t>的使用。</a:t>
            </a:r>
          </a:p>
          <a:p>
            <a:pPr lvl="2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Handler</a:t>
            </a:r>
            <a:r>
              <a:rPr lang="zh-CN" altLang="zh-CN" dirty="0"/>
              <a:t>创建消息</a:t>
            </a:r>
          </a:p>
          <a:p>
            <a:pPr lvl="2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Handler</a:t>
            </a:r>
            <a:r>
              <a:rPr lang="zh-CN" altLang="zh-CN" dirty="0"/>
              <a:t>发送消息</a:t>
            </a:r>
          </a:p>
          <a:p>
            <a:pPr lvl="2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Handler</a:t>
            </a:r>
            <a:r>
              <a:rPr lang="zh-CN" altLang="zh-CN" dirty="0"/>
              <a:t>处理消息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后台线程</a:t>
            </a:r>
          </a:p>
        </p:txBody>
      </p:sp>
    </p:spTree>
    <p:extLst>
      <p:ext uri="{BB962C8B-B14F-4D97-AF65-F5344CB8AC3E}">
        <p14:creationId xmlns:p14="http://schemas.microsoft.com/office/powerpoint/2010/main" val="176908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</a:t>
            </a:r>
            <a:r>
              <a:rPr lang="zh-CN" altLang="zh-CN" b="1" dirty="0"/>
              <a:t>例</a:t>
            </a:r>
            <a:r>
              <a:rPr lang="en-US" altLang="zh-CN" b="1" dirty="0"/>
              <a:t>8-1</a:t>
            </a:r>
            <a:r>
              <a:rPr lang="zh-CN" altLang="zh-CN" dirty="0"/>
              <a:t>】幸运大抽奖。在</a:t>
            </a:r>
            <a:r>
              <a:rPr lang="en-US" altLang="zh-CN" dirty="0" err="1"/>
              <a:t>HandlerDemo</a:t>
            </a:r>
            <a:r>
              <a:rPr lang="zh-CN" altLang="zh-CN" dirty="0"/>
              <a:t>项目中，有两个按钮，单击</a:t>
            </a:r>
            <a:r>
              <a:rPr lang="en-US" altLang="zh-CN" dirty="0"/>
              <a:t>“</a:t>
            </a:r>
            <a:r>
              <a:rPr lang="zh-CN" altLang="zh-CN" dirty="0"/>
              <a:t>开始抽奖</a:t>
            </a:r>
            <a:r>
              <a:rPr lang="en-US" altLang="zh-CN" dirty="0"/>
              <a:t>”</a:t>
            </a:r>
            <a:r>
              <a:rPr lang="zh-CN" altLang="zh-CN" dirty="0"/>
              <a:t>即进入名单滚动环节，单击</a:t>
            </a:r>
            <a:r>
              <a:rPr lang="en-US" altLang="zh-CN" dirty="0"/>
              <a:t>“</a:t>
            </a:r>
            <a:r>
              <a:rPr lang="zh-CN" altLang="zh-CN" dirty="0"/>
              <a:t>大奖揭晓</a:t>
            </a:r>
            <a:r>
              <a:rPr lang="en-US" altLang="zh-CN" dirty="0"/>
              <a:t>”</a:t>
            </a:r>
            <a:r>
              <a:rPr lang="zh-CN" altLang="zh-CN" dirty="0"/>
              <a:t>按钮，名单停止滚动，显示的名字即为中奖的幸运者。效果如下：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后台线程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85645" y="3401377"/>
            <a:ext cx="1795780" cy="283749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77410" y="3401377"/>
            <a:ext cx="1875790" cy="2923223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7449185" y="3401377"/>
            <a:ext cx="1869440" cy="283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6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331351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实现步骤：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zh-CN" b="1" dirty="0"/>
              <a:t>布局文件：</a:t>
            </a:r>
            <a:r>
              <a:rPr lang="zh-CN" altLang="zh-CN" dirty="0"/>
              <a:t>在新建的</a:t>
            </a:r>
            <a:r>
              <a:rPr lang="en-US" altLang="zh-CN" dirty="0" err="1"/>
              <a:t>HandlerDemo</a:t>
            </a:r>
            <a:r>
              <a:rPr lang="zh-CN" altLang="zh-CN" dirty="0"/>
              <a:t>项目中，按照以下结构进行界面布局（代码略）。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后台线程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68222" y="3598227"/>
            <a:ext cx="4186240" cy="21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4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362524"/>
            <a:ext cx="10972800" cy="917135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b="1" dirty="0"/>
              <a:t>Activity</a:t>
            </a:r>
            <a:r>
              <a:rPr lang="zh-CN" altLang="zh-CN" b="1" dirty="0"/>
              <a:t>类：</a:t>
            </a:r>
            <a:r>
              <a:rPr lang="zh-CN" altLang="zh-CN" dirty="0"/>
              <a:t>完成对应控件的初始化工作，当需要初始化的控件比较多时，建议将其放于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r>
              <a:rPr lang="zh-CN" altLang="zh-CN" dirty="0"/>
              <a:t>方法中，便于理解。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19524"/>
            <a:ext cx="10972800" cy="1143000"/>
          </a:xfrm>
        </p:spPr>
        <p:txBody>
          <a:bodyPr/>
          <a:lstStyle/>
          <a:p>
            <a:r>
              <a:rPr lang="zh-CN" altLang="en-US" dirty="0"/>
              <a:t>后台线程</a:t>
            </a:r>
          </a:p>
        </p:txBody>
      </p:sp>
      <p:sp>
        <p:nvSpPr>
          <p:cNvPr id="4" name="矩形 3"/>
          <p:cNvSpPr/>
          <p:nvPr/>
        </p:nvSpPr>
        <p:spPr>
          <a:xfrm>
            <a:off x="969109" y="2279659"/>
            <a:ext cx="7338646" cy="397031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Button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btn_start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btn_ok</a:t>
            </a:r>
            <a:r>
              <a:rPr lang="en-US" altLang="zh-CN" kern="100" dirty="0">
                <a:latin typeface="Times New Roman" panose="02020603050405020304" pitchFamily="18" charset="0"/>
              </a:rPr>
              <a:t>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 err="1">
                <a:latin typeface="Times New Roman" panose="02020603050405020304" pitchFamily="18" charset="0"/>
              </a:rPr>
              <a:t>TextView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tv_result</a:t>
            </a:r>
            <a:r>
              <a:rPr lang="en-US" altLang="zh-CN" kern="100" dirty="0">
                <a:latin typeface="Times New Roman" panose="02020603050405020304" pitchFamily="18" charset="0"/>
              </a:rPr>
              <a:t>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@Override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protected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onCreate</a:t>
            </a:r>
            <a:r>
              <a:rPr lang="en-US" altLang="zh-CN" kern="100" dirty="0">
                <a:latin typeface="Times New Roman" panose="02020603050405020304" pitchFamily="18" charset="0"/>
              </a:rPr>
              <a:t>(Bundle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savedInstanceState</a:t>
            </a:r>
            <a:r>
              <a:rPr lang="en-US" altLang="zh-CN" kern="100" dirty="0">
                <a:latin typeface="Times New Roman" panose="02020603050405020304" pitchFamily="18" charset="0"/>
              </a:rPr>
              <a:t>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super.onCreate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savedInstanceState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setContentView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R.layout.activity_main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init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private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init</a:t>
            </a:r>
            <a:r>
              <a:rPr lang="en-US" altLang="zh-CN" kern="100" dirty="0">
                <a:latin typeface="Times New Roman" panose="02020603050405020304" pitchFamily="18" charset="0"/>
              </a:rPr>
              <a:t>()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btn_start</a:t>
            </a:r>
            <a:r>
              <a:rPr lang="en-US" altLang="zh-CN" kern="100" dirty="0">
                <a:latin typeface="Times New Roman" panose="02020603050405020304" pitchFamily="18" charset="0"/>
              </a:rPr>
              <a:t> = (Button)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findViewById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R.id.btn_start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btn_ok</a:t>
            </a:r>
            <a:r>
              <a:rPr lang="en-US" altLang="zh-CN" kern="100" dirty="0">
                <a:latin typeface="Times New Roman" panose="02020603050405020304" pitchFamily="18" charset="0"/>
              </a:rPr>
              <a:t>= (Button)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findViewById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R.id.btn_ok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tv_result</a:t>
            </a:r>
            <a:r>
              <a:rPr lang="en-US" altLang="zh-CN" kern="100" dirty="0">
                <a:latin typeface="Times New Roman" panose="02020603050405020304" pitchFamily="18" charset="0"/>
              </a:rPr>
              <a:t> = 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TextView</a:t>
            </a:r>
            <a:r>
              <a:rPr lang="en-US" altLang="zh-CN" kern="100" dirty="0">
                <a:latin typeface="Times New Roman" panose="02020603050405020304" pitchFamily="18" charset="0"/>
              </a:rPr>
              <a:t>)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findViewById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R.id.result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}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81074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zh-CN" altLang="zh-CN" b="1" dirty="0"/>
              <a:t>定义子线程：包括子线程的定义、启动和销毁。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后台线程</a:t>
            </a:r>
          </a:p>
        </p:txBody>
      </p:sp>
      <p:sp>
        <p:nvSpPr>
          <p:cNvPr id="4" name="矩形 3"/>
          <p:cNvSpPr/>
          <p:nvPr/>
        </p:nvSpPr>
        <p:spPr>
          <a:xfrm>
            <a:off x="1671137" y="2516554"/>
            <a:ext cx="2706831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private Thread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luckThread</a:t>
            </a:r>
            <a:r>
              <a:rPr lang="en-US" altLang="zh-CN" kern="100" dirty="0">
                <a:latin typeface="Times New Roman" panose="02020603050405020304" pitchFamily="18" charset="0"/>
              </a:rPr>
              <a:t>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61292" y="3097628"/>
            <a:ext cx="10621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在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onCreate</a:t>
            </a:r>
            <a:r>
              <a:rPr lang="en-US" altLang="zh-CN" kern="100" dirty="0">
                <a:latin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Times New Roman" panose="02020603050405020304" pitchFamily="18" charset="0"/>
              </a:rPr>
              <a:t>方法中对其进行初始化：其中</a:t>
            </a:r>
            <a:r>
              <a:rPr lang="en-US" altLang="zh-CN" kern="100" dirty="0">
                <a:latin typeface="Times New Roman" panose="02020603050405020304" pitchFamily="18" charset="0"/>
              </a:rPr>
              <a:t>run()</a:t>
            </a:r>
            <a:r>
              <a:rPr lang="zh-CN" altLang="zh-CN" kern="100" dirty="0">
                <a:latin typeface="Times New Roman" panose="02020603050405020304" pitchFamily="18" charset="0"/>
              </a:rPr>
              <a:t>方法中实现了每隔</a:t>
            </a:r>
            <a:r>
              <a:rPr lang="en-US" altLang="zh-CN" kern="100" dirty="0">
                <a:latin typeface="Times New Roman" panose="02020603050405020304" pitchFamily="18" charset="0"/>
              </a:rPr>
              <a:t>1000ms</a:t>
            </a:r>
            <a:r>
              <a:rPr lang="zh-CN" altLang="zh-CN" kern="100" dirty="0">
                <a:latin typeface="Times New Roman" panose="02020603050405020304" pitchFamily="18" charset="0"/>
              </a:rPr>
              <a:t>从数组中随机抽选一个幸运者的功能，存放在变量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lunckman</a:t>
            </a:r>
            <a:r>
              <a:rPr lang="zh-CN" altLang="zh-CN" kern="100" dirty="0">
                <a:latin typeface="Times New Roman" panose="02020603050405020304" pitchFamily="18" charset="0"/>
              </a:rPr>
              <a:t>中，该过程放置于</a:t>
            </a:r>
            <a:r>
              <a:rPr lang="en-US" altLang="zh-CN" kern="100" dirty="0">
                <a:latin typeface="Times New Roman" panose="02020603050405020304" pitchFamily="18" charset="0"/>
              </a:rPr>
              <a:t>while</a:t>
            </a:r>
            <a:r>
              <a:rPr lang="zh-CN" altLang="zh-CN" kern="100" dirty="0">
                <a:latin typeface="Times New Roman" panose="02020603050405020304" pitchFamily="18" charset="0"/>
              </a:rPr>
              <a:t>循环中，根据</a:t>
            </a:r>
            <a:r>
              <a:rPr lang="en-US" altLang="zh-CN" kern="100" dirty="0">
                <a:latin typeface="Times New Roman" panose="02020603050405020304" pitchFamily="18" charset="0"/>
              </a:rPr>
              <a:t>flag</a:t>
            </a:r>
            <a:r>
              <a:rPr lang="zh-CN" altLang="zh-CN" kern="100" dirty="0">
                <a:latin typeface="Times New Roman" panose="02020603050405020304" pitchFamily="18" charset="0"/>
              </a:rPr>
              <a:t>变量的设置可以将其终止，</a:t>
            </a:r>
            <a:r>
              <a:rPr lang="en-US" altLang="zh-CN" kern="100" dirty="0">
                <a:latin typeface="Times New Roman" panose="02020603050405020304" pitchFamily="18" charset="0"/>
              </a:rPr>
              <a:t>flag</a:t>
            </a:r>
            <a:r>
              <a:rPr lang="zh-CN" altLang="zh-CN" kern="100" dirty="0">
                <a:latin typeface="Times New Roman" panose="02020603050405020304" pitchFamily="18" charset="0"/>
              </a:rPr>
              <a:t>默认值为</a:t>
            </a:r>
            <a:r>
              <a:rPr lang="en-US" altLang="zh-CN" kern="100" dirty="0">
                <a:latin typeface="Times New Roman" panose="02020603050405020304" pitchFamily="18" charset="0"/>
              </a:rPr>
              <a:t>true</a:t>
            </a:r>
            <a:r>
              <a:rPr lang="zh-CN" altLang="zh-CN" kern="100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774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后台线程</a:t>
            </a:r>
          </a:p>
        </p:txBody>
      </p:sp>
      <p:sp>
        <p:nvSpPr>
          <p:cNvPr id="4" name="矩形 3"/>
          <p:cNvSpPr/>
          <p:nvPr/>
        </p:nvSpPr>
        <p:spPr>
          <a:xfrm>
            <a:off x="765906" y="1762989"/>
            <a:ext cx="81201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luckThread</a:t>
            </a:r>
            <a:r>
              <a:rPr lang="en-US" altLang="zh-CN" kern="100" dirty="0">
                <a:latin typeface="Times New Roman" panose="02020603050405020304" pitchFamily="18" charset="0"/>
              </a:rPr>
              <a:t>=new Thread(){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@Override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public void run()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String[] names={"</a:t>
            </a:r>
            <a:r>
              <a:rPr lang="zh-CN" altLang="zh-CN" kern="100" dirty="0">
                <a:latin typeface="Times New Roman" panose="02020603050405020304" pitchFamily="18" charset="0"/>
              </a:rPr>
              <a:t>张彤</a:t>
            </a:r>
            <a:r>
              <a:rPr lang="en-US" altLang="zh-CN" kern="100" dirty="0">
                <a:latin typeface="Times New Roman" panose="02020603050405020304" pitchFamily="18" charset="0"/>
              </a:rPr>
              <a:t>","</a:t>
            </a:r>
            <a:r>
              <a:rPr lang="zh-CN" altLang="zh-CN" kern="100" dirty="0">
                <a:latin typeface="Times New Roman" panose="02020603050405020304" pitchFamily="18" charset="0"/>
              </a:rPr>
              <a:t>王月月</a:t>
            </a:r>
            <a:r>
              <a:rPr lang="en-US" altLang="zh-CN" kern="100" dirty="0">
                <a:latin typeface="Times New Roman" panose="02020603050405020304" pitchFamily="18" charset="0"/>
              </a:rPr>
              <a:t>","</a:t>
            </a:r>
            <a:r>
              <a:rPr lang="zh-CN" altLang="zh-CN" kern="100" dirty="0">
                <a:latin typeface="Times New Roman" panose="02020603050405020304" pitchFamily="18" charset="0"/>
              </a:rPr>
              <a:t>陈晓遇</a:t>
            </a:r>
            <a:r>
              <a:rPr lang="en-US" altLang="zh-CN" kern="100" dirty="0">
                <a:latin typeface="Times New Roman" panose="02020603050405020304" pitchFamily="18" charset="0"/>
              </a:rPr>
              <a:t>","</a:t>
            </a:r>
            <a:r>
              <a:rPr lang="zh-CN" altLang="zh-CN" kern="100" dirty="0">
                <a:latin typeface="Times New Roman" panose="02020603050405020304" pitchFamily="18" charset="0"/>
              </a:rPr>
              <a:t>孙兆玲</a:t>
            </a:r>
            <a:r>
              <a:rPr lang="en-US" altLang="zh-CN" kern="100" dirty="0">
                <a:latin typeface="Times New Roman" panose="02020603050405020304" pitchFamily="18" charset="0"/>
              </a:rPr>
              <a:t>","</a:t>
            </a:r>
            <a:r>
              <a:rPr lang="zh-CN" altLang="zh-CN" kern="100" dirty="0">
                <a:latin typeface="Times New Roman" panose="02020603050405020304" pitchFamily="18" charset="0"/>
              </a:rPr>
              <a:t>马千里</a:t>
            </a:r>
            <a:r>
              <a:rPr lang="en-US" altLang="zh-CN" kern="100" dirty="0">
                <a:latin typeface="Times New Roman" panose="02020603050405020304" pitchFamily="18" charset="0"/>
              </a:rPr>
              <a:t>"};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while(flag){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try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Thread.sleep</a:t>
            </a:r>
            <a:r>
              <a:rPr lang="en-US" altLang="zh-CN" kern="100" dirty="0">
                <a:latin typeface="Times New Roman" panose="02020603050405020304" pitchFamily="18" charset="0"/>
              </a:rPr>
              <a:t>(1000);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Random rand =new Random();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</a:rPr>
              <a:t> r=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rand.nextInt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names.length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String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lunckman</a:t>
            </a:r>
            <a:r>
              <a:rPr lang="en-US" altLang="zh-CN" kern="100" dirty="0">
                <a:latin typeface="Times New Roman" panose="02020603050405020304" pitchFamily="18" charset="0"/>
              </a:rPr>
              <a:t>=names[r];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} catch 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InterruptedException</a:t>
            </a:r>
            <a:r>
              <a:rPr lang="en-US" altLang="zh-CN" kern="100" dirty="0">
                <a:latin typeface="Times New Roman" panose="02020603050405020304" pitchFamily="18" charset="0"/>
              </a:rPr>
              <a:t> e)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e.printStackTrace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};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5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后台线程</a:t>
            </a:r>
          </a:p>
        </p:txBody>
      </p:sp>
      <p:sp>
        <p:nvSpPr>
          <p:cNvPr id="4" name="矩形 3"/>
          <p:cNvSpPr/>
          <p:nvPr/>
        </p:nvSpPr>
        <p:spPr>
          <a:xfrm>
            <a:off x="524626" y="2009504"/>
            <a:ext cx="3233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6225" algn="just"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</a:rPr>
              <a:t>在开始抽奖中将线程启动：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6358" y="1178507"/>
            <a:ext cx="6096000" cy="203132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btn_start.setOnClickListener</a:t>
            </a:r>
            <a:r>
              <a:rPr lang="en-US" altLang="zh-CN" kern="100" dirty="0">
                <a:latin typeface="Times New Roman" panose="02020603050405020304" pitchFamily="18" charset="0"/>
              </a:rPr>
              <a:t>(new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View.OnClickListener</a:t>
            </a:r>
            <a:r>
              <a:rPr lang="en-US" altLang="zh-CN" kern="100" dirty="0">
                <a:latin typeface="Times New Roman" panose="02020603050405020304" pitchFamily="18" charset="0"/>
              </a:rPr>
              <a:t>()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@Override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public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onClick</a:t>
            </a:r>
            <a:r>
              <a:rPr lang="en-US" altLang="zh-CN" kern="100" dirty="0">
                <a:latin typeface="Times New Roman" panose="02020603050405020304" pitchFamily="18" charset="0"/>
              </a:rPr>
              <a:t>(View v)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if(!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luckThread.isAlive</a:t>
            </a:r>
            <a:r>
              <a:rPr lang="en-US" altLang="zh-CN" kern="100" dirty="0">
                <a:latin typeface="Times New Roman" panose="02020603050405020304" pitchFamily="18" charset="0"/>
              </a:rPr>
              <a:t>())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</a:t>
            </a:r>
            <a:r>
              <a:rPr lang="en-US" altLang="zh-CN" b="1" kern="100" dirty="0">
                <a:latin typeface="Times New Roman" panose="02020603050405020304" pitchFamily="18" charset="0"/>
              </a:rPr>
              <a:t> 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luckThread.start</a:t>
            </a:r>
            <a:r>
              <a:rPr lang="en-US" altLang="zh-CN" b="1" kern="100" dirty="0">
                <a:latin typeface="Times New Roman" panose="02020603050405020304" pitchFamily="18" charset="0"/>
              </a:rPr>
              <a:t>();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});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4023" y="4643288"/>
            <a:ext cx="3233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6225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在大奖揭晓中将线程销毁：</a:t>
            </a:r>
          </a:p>
        </p:txBody>
      </p:sp>
      <p:sp>
        <p:nvSpPr>
          <p:cNvPr id="7" name="矩形 6"/>
          <p:cNvSpPr/>
          <p:nvPr/>
        </p:nvSpPr>
        <p:spPr>
          <a:xfrm>
            <a:off x="3657601" y="3532830"/>
            <a:ext cx="8065476" cy="341632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btn_ok.setOnClickListener</a:t>
            </a:r>
            <a:r>
              <a:rPr lang="en-US" altLang="zh-CN" kern="100" dirty="0">
                <a:latin typeface="Times New Roman" panose="02020603050405020304" pitchFamily="18" charset="0"/>
              </a:rPr>
              <a:t>(new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View.OnClickListener</a:t>
            </a:r>
            <a:r>
              <a:rPr lang="en-US" altLang="zh-CN" kern="100" dirty="0">
                <a:latin typeface="Times New Roman" panose="02020603050405020304" pitchFamily="18" charset="0"/>
              </a:rPr>
              <a:t>()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@Override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public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onClick</a:t>
            </a:r>
            <a:r>
              <a:rPr lang="en-US" altLang="zh-CN" kern="100" dirty="0">
                <a:latin typeface="Times New Roman" panose="02020603050405020304" pitchFamily="18" charset="0"/>
              </a:rPr>
              <a:t>(View v)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if 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luckThread</a:t>
            </a:r>
            <a:r>
              <a:rPr lang="en-US" altLang="zh-CN" kern="100" dirty="0">
                <a:latin typeface="Times New Roman" panose="02020603050405020304" pitchFamily="18" charset="0"/>
              </a:rPr>
              <a:t>!=null  &amp;&amp;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luckThread.isAlive</a:t>
            </a:r>
            <a:r>
              <a:rPr lang="en-US" altLang="zh-CN" kern="100" dirty="0">
                <a:latin typeface="Times New Roman" panose="02020603050405020304" pitchFamily="18" charset="0"/>
              </a:rPr>
              <a:t>())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luckThread.interrupt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luckThread</a:t>
            </a:r>
            <a:r>
              <a:rPr lang="en-US" altLang="zh-CN" kern="100" dirty="0">
                <a:latin typeface="Times New Roman" panose="02020603050405020304" pitchFamily="18" charset="0"/>
              </a:rPr>
              <a:t> = null;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flag=false;//</a:t>
            </a:r>
            <a:r>
              <a:rPr lang="zh-CN" altLang="zh-CN" kern="100" dirty="0">
                <a:latin typeface="Times New Roman" panose="02020603050405020304" pitchFamily="18" charset="0"/>
              </a:rPr>
              <a:t>标识子线程工作结束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Toast.makeText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getApplicationContext</a:t>
            </a:r>
            <a:r>
              <a:rPr lang="en-US" altLang="zh-CN" kern="100" dirty="0">
                <a:latin typeface="Times New Roman" panose="02020603050405020304" pitchFamily="18" charset="0"/>
              </a:rPr>
              <a:t>(), "</a:t>
            </a:r>
            <a:r>
              <a:rPr lang="zh-CN" altLang="zh-CN" kern="100" dirty="0">
                <a:latin typeface="Times New Roman" panose="02020603050405020304" pitchFamily="18" charset="0"/>
              </a:rPr>
              <a:t>大奖已经诞生了！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Toast.LENGTH_LONG</a:t>
            </a:r>
            <a:r>
              <a:rPr lang="en-US" altLang="zh-CN" kern="100" dirty="0">
                <a:latin typeface="Times New Roman" panose="02020603050405020304" pitchFamily="18" charset="0"/>
              </a:rPr>
              <a:t>).show();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});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79"/>
            <a:ext cx="10972800" cy="1862797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zh-CN" altLang="zh-CN" b="1" dirty="0"/>
              <a:t>定义</a:t>
            </a:r>
            <a:r>
              <a:rPr lang="en-US" altLang="zh-CN" b="1" dirty="0"/>
              <a:t>Handler</a:t>
            </a:r>
            <a:r>
              <a:rPr lang="zh-CN" altLang="zh-CN" b="1" dirty="0"/>
              <a:t>对象</a:t>
            </a:r>
            <a:endParaRPr lang="en-US" altLang="zh-CN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zh-CN" altLang="zh-CN" b="1" dirty="0"/>
              <a:t>发送消息</a:t>
            </a:r>
            <a:endParaRPr lang="en-US" altLang="zh-CN" b="1" dirty="0"/>
          </a:p>
          <a:p>
            <a:r>
              <a:rPr lang="zh-CN" altLang="zh-CN" b="1" dirty="0"/>
              <a:t>（</a:t>
            </a:r>
            <a:r>
              <a:rPr lang="en-US" altLang="zh-CN" b="1" dirty="0"/>
              <a:t>6</a:t>
            </a:r>
            <a:r>
              <a:rPr lang="zh-CN" altLang="zh-CN" b="1" dirty="0"/>
              <a:t>）接收消息</a:t>
            </a:r>
            <a:endParaRPr lang="en-US" altLang="zh-CN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</a:t>
            </a:r>
            <a:r>
              <a:rPr lang="zh-CN" altLang="zh-CN" b="1" dirty="0"/>
              <a:t>运行</a:t>
            </a:r>
            <a:r>
              <a:rPr lang="zh-CN" altLang="en-US" b="1" dirty="0"/>
              <a:t>项目</a:t>
            </a:r>
            <a:r>
              <a:rPr lang="zh-CN" altLang="zh-CN" b="1" dirty="0"/>
              <a:t>。</a:t>
            </a:r>
            <a:endParaRPr lang="zh-CN" altLang="zh-CN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后台线程</a:t>
            </a:r>
          </a:p>
        </p:txBody>
      </p:sp>
      <p:sp>
        <p:nvSpPr>
          <p:cNvPr id="4" name="矩形 3"/>
          <p:cNvSpPr/>
          <p:nvPr/>
        </p:nvSpPr>
        <p:spPr>
          <a:xfrm>
            <a:off x="992554" y="4546043"/>
            <a:ext cx="3032369" cy="92333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Message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msg</a:t>
            </a:r>
            <a:r>
              <a:rPr lang="en-US" altLang="zh-CN" kern="100" dirty="0">
                <a:latin typeface="Times New Roman" panose="02020603050405020304" pitchFamily="18" charset="0"/>
              </a:rPr>
              <a:t>=new Message();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msg.obj=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lunckman</a:t>
            </a:r>
            <a:r>
              <a:rPr lang="en-US" altLang="zh-CN" kern="100" dirty="0">
                <a:latin typeface="Times New Roman" panose="02020603050405020304" pitchFamily="18" charset="0"/>
              </a:rPr>
              <a:t>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 err="1">
                <a:latin typeface="Times New Roman" panose="02020603050405020304" pitchFamily="18" charset="0"/>
              </a:rPr>
              <a:t>mHandler.sendMessage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msg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9661" y="4141095"/>
            <a:ext cx="6096000" cy="203132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altLang="zh-CN" kern="100" dirty="0" err="1">
                <a:latin typeface="Times New Roman" panose="02020603050405020304" pitchFamily="18" charset="0"/>
              </a:rPr>
              <a:t>mHandler</a:t>
            </a:r>
            <a:r>
              <a:rPr lang="en-US" altLang="zh-CN" kern="100" dirty="0">
                <a:latin typeface="Times New Roman" panose="02020603050405020304" pitchFamily="18" charset="0"/>
              </a:rPr>
              <a:t>=new Handler(){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@Override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public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handleMessage</a:t>
            </a:r>
            <a:r>
              <a:rPr lang="en-US" altLang="zh-CN" kern="100" dirty="0">
                <a:latin typeface="Times New Roman" panose="02020603050405020304" pitchFamily="18" charset="0"/>
              </a:rPr>
              <a:t>(Message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msg</a:t>
            </a:r>
            <a:r>
              <a:rPr lang="en-US" altLang="zh-CN" kern="100" dirty="0">
                <a:latin typeface="Times New Roman" panose="02020603050405020304" pitchFamily="18" charset="0"/>
              </a:rPr>
              <a:t>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super.handleMessage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msg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</a:t>
            </a:r>
            <a:r>
              <a:rPr lang="en-US" altLang="zh-CN" b="1" kern="100" dirty="0">
                <a:latin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tv_result.setText</a:t>
            </a:r>
            <a:r>
              <a:rPr lang="en-US" altLang="zh-CN" b="1" kern="100" dirty="0">
                <a:latin typeface="Times New Roman" panose="02020603050405020304" pitchFamily="18" charset="0"/>
              </a:rPr>
              <a:t>(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msg.obj.toString</a:t>
            </a:r>
            <a:r>
              <a:rPr lang="en-US" altLang="zh-CN" b="1" kern="100" dirty="0">
                <a:latin typeface="Times New Roman" panose="02020603050405020304" pitchFamily="18" charset="0"/>
              </a:rPr>
              <a:t>());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};</a:t>
            </a:r>
            <a:endParaRPr lang="zh-CN" altLang="en-US" dirty="0"/>
          </a:p>
        </p:txBody>
      </p:sp>
      <p:sp>
        <p:nvSpPr>
          <p:cNvPr id="6" name="箭头: 右 5"/>
          <p:cNvSpPr/>
          <p:nvPr/>
        </p:nvSpPr>
        <p:spPr>
          <a:xfrm>
            <a:off x="4024923" y="4853354"/>
            <a:ext cx="984738" cy="52363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4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FF0000"/>
                </a:solidFill>
              </a:rPr>
              <a:t>【项目延伸】</a:t>
            </a:r>
            <a:r>
              <a:rPr lang="zh-CN" altLang="zh-CN" dirty="0"/>
              <a:t>在上述的代码中，对于多线程编程不是很熟悉的读者，需要正确控制好线程的状态，似乎也不是那么容易的事情，如果处理不当，会增加不少编码负担。而上述的代码，主要是利用多线程做了一个定时处理，每隔一秒抽选一个候选人。</a:t>
            </a:r>
            <a:r>
              <a:rPr lang="en-US" altLang="zh-CN" dirty="0"/>
              <a:t>Handler</a:t>
            </a:r>
            <a:r>
              <a:rPr lang="zh-CN" altLang="zh-CN" dirty="0"/>
              <a:t>的</a:t>
            </a:r>
            <a:r>
              <a:rPr lang="en-US" altLang="zh-CN" dirty="0" err="1"/>
              <a:t>postDelayed</a:t>
            </a:r>
            <a:r>
              <a:rPr lang="zh-CN" altLang="zh-CN" dirty="0"/>
              <a:t>也可以完成该功能。</a:t>
            </a:r>
            <a:r>
              <a:rPr lang="zh-CN" altLang="en-US" dirty="0"/>
              <a:t>（代码参考教材）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后台线程</a:t>
            </a:r>
          </a:p>
        </p:txBody>
      </p:sp>
    </p:spTree>
    <p:extLst>
      <p:ext uri="{BB962C8B-B14F-4D97-AF65-F5344CB8AC3E}">
        <p14:creationId xmlns:p14="http://schemas.microsoft.com/office/powerpoint/2010/main" val="2595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通过本章的学习，读者可以自行开发一个天气预报应用程序，安装到自己的手机中，是可以真实使用的哦。</a:t>
            </a:r>
          </a:p>
          <a:p>
            <a:r>
              <a:rPr lang="zh-CN" altLang="zh-CN" dirty="0"/>
              <a:t>想做一个天气预报软件</a:t>
            </a:r>
            <a:r>
              <a:rPr lang="zh-CN" altLang="en-US" dirty="0"/>
              <a:t>，</a:t>
            </a:r>
            <a:r>
              <a:rPr lang="zh-CN" altLang="zh-CN" dirty="0"/>
              <a:t>主要需要把握以下几点：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）天气信息是通过专业网站进行获取的，因此开发人员需要确定数据来源网站，本节中选择的是中国天气网。因此需要学习网络资源获取文本和图片的相关知识；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）由于网络通信是一件很影响效率的工作，而</a:t>
            </a:r>
            <a:r>
              <a:rPr lang="en-US" altLang="zh-CN" dirty="0"/>
              <a:t>Android</a:t>
            </a:r>
            <a:r>
              <a:rPr lang="zh-CN" altLang="zh-CN" dirty="0"/>
              <a:t>在高版本中已经禁止其运行在主线程上，因此需要引入多线程、异步任务的思想和概念，最后将网络通信</a:t>
            </a:r>
            <a:r>
              <a:rPr lang="en-US" altLang="zh-CN" dirty="0"/>
              <a:t>+</a:t>
            </a:r>
            <a:r>
              <a:rPr lang="zh-CN" altLang="zh-CN" dirty="0"/>
              <a:t>异步任务的理念融合于</a:t>
            </a:r>
            <a:r>
              <a:rPr lang="en-US" altLang="zh-CN" dirty="0"/>
              <a:t>Volley</a:t>
            </a:r>
            <a:r>
              <a:rPr lang="zh-CN" altLang="zh-CN" dirty="0"/>
              <a:t>框架中；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）网络通信过程中通常采用的不是随意的字符串，而是比较专业的格式，由于中国天气网返回的数据格式为</a:t>
            </a:r>
            <a:r>
              <a:rPr lang="en-US" altLang="zh-CN" dirty="0"/>
              <a:t>JSON</a:t>
            </a:r>
            <a:r>
              <a:rPr lang="zh-CN" altLang="zh-CN" dirty="0"/>
              <a:t>，因此需要掌握</a:t>
            </a:r>
            <a:r>
              <a:rPr lang="en-US" altLang="zh-CN" dirty="0"/>
              <a:t>JSON</a:t>
            </a:r>
            <a:r>
              <a:rPr lang="zh-CN" altLang="zh-CN" dirty="0"/>
              <a:t>的定义和解析，并引入</a:t>
            </a:r>
            <a:r>
              <a:rPr lang="en-US" altLang="zh-CN" dirty="0"/>
              <a:t>Google</a:t>
            </a:r>
            <a:r>
              <a:rPr lang="zh-CN" altLang="zh-CN" dirty="0"/>
              <a:t>的</a:t>
            </a:r>
            <a:r>
              <a:rPr lang="en-US" altLang="zh-CN" dirty="0" err="1"/>
              <a:t>Gson</a:t>
            </a:r>
            <a:r>
              <a:rPr lang="zh-CN" altLang="zh-CN" dirty="0"/>
              <a:t>降低了</a:t>
            </a:r>
            <a:r>
              <a:rPr lang="zh-CN" altLang="en-US" dirty="0"/>
              <a:t>解析的</a:t>
            </a:r>
            <a:r>
              <a:rPr lang="zh-CN" altLang="zh-CN" dirty="0"/>
              <a:t>复杂度。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项目导学</a:t>
            </a:r>
            <a:endParaRPr 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84085" y="2589993"/>
            <a:ext cx="4219575" cy="36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Handler</a:t>
            </a:r>
            <a:r>
              <a:rPr lang="zh-CN" altLang="zh-CN" dirty="0"/>
              <a:t>模式需要为每一个任务创建一个新的线程，任务完成后通过</a:t>
            </a:r>
            <a:r>
              <a:rPr lang="en-US" altLang="zh-CN" dirty="0"/>
              <a:t>Handler</a:t>
            </a:r>
            <a:r>
              <a:rPr lang="zh-CN" altLang="zh-CN" dirty="0"/>
              <a:t>实例向</a:t>
            </a:r>
            <a:r>
              <a:rPr lang="en-US" altLang="zh-CN" dirty="0"/>
              <a:t>UI</a:t>
            </a:r>
            <a:r>
              <a:rPr lang="zh-CN" altLang="zh-CN" dirty="0"/>
              <a:t>线程发送消息，完成界面的更新</a:t>
            </a:r>
            <a:r>
              <a:rPr lang="zh-CN" altLang="en-US" dirty="0"/>
              <a:t>。这种方式有什么缺点？</a:t>
            </a:r>
            <a:endParaRPr lang="en-US" altLang="zh-CN" dirty="0"/>
          </a:p>
          <a:p>
            <a:r>
              <a:rPr lang="en-US" altLang="zh-CN" dirty="0"/>
              <a:t>AsyncTask</a:t>
            </a:r>
            <a:r>
              <a:rPr lang="zh-CN" altLang="zh-CN" dirty="0"/>
              <a:t>，是</a:t>
            </a:r>
            <a:r>
              <a:rPr lang="en-US" altLang="zh-CN" dirty="0"/>
              <a:t>Android</a:t>
            </a:r>
            <a:r>
              <a:rPr lang="zh-CN" altLang="zh-CN" dirty="0"/>
              <a:t>提供的轻量级的异步</a:t>
            </a:r>
            <a:r>
              <a:rPr lang="en-US" altLang="zh-CN" dirty="0"/>
              <a:t> </a:t>
            </a:r>
            <a:r>
              <a:rPr lang="zh-CN" altLang="zh-CN" dirty="0"/>
              <a:t>类，是抽象类，位于</a:t>
            </a:r>
            <a:r>
              <a:rPr lang="en-US" altLang="zh-CN" dirty="0" err="1"/>
              <a:t>android.os</a:t>
            </a:r>
            <a:r>
              <a:rPr lang="zh-CN" altLang="zh-CN" dirty="0"/>
              <a:t>包中。因此需要自定义子类，继承于</a:t>
            </a:r>
            <a:r>
              <a:rPr lang="en-US" altLang="zh-CN" dirty="0"/>
              <a:t>AsyncTask</a:t>
            </a:r>
            <a:r>
              <a:rPr lang="zh-CN" altLang="zh-CN" dirty="0"/>
              <a:t>，在类中实现异步操作，并提供接口反馈当前异步执行的程度</a:t>
            </a:r>
            <a:r>
              <a:rPr lang="en-US" altLang="zh-CN" dirty="0"/>
              <a:t>(</a:t>
            </a:r>
            <a:r>
              <a:rPr lang="zh-CN" altLang="zh-CN" dirty="0"/>
              <a:t>可以通过接口实现</a:t>
            </a:r>
            <a:r>
              <a:rPr lang="en-US" altLang="zh-CN" dirty="0"/>
              <a:t>UI</a:t>
            </a:r>
            <a:r>
              <a:rPr lang="zh-CN" altLang="zh-CN" dirty="0"/>
              <a:t>进度更新</a:t>
            </a:r>
            <a:r>
              <a:rPr lang="en-US" altLang="zh-CN" dirty="0"/>
              <a:t>)</a:t>
            </a:r>
            <a:r>
              <a:rPr lang="zh-CN" altLang="zh-CN" dirty="0"/>
              <a:t>，最后反馈执行的结果给</a:t>
            </a:r>
            <a:r>
              <a:rPr lang="en-US" altLang="zh-CN" dirty="0"/>
              <a:t>UI</a:t>
            </a:r>
            <a:r>
              <a:rPr lang="zh-CN" altLang="zh-CN" dirty="0"/>
              <a:t>主线程。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后台线程</a:t>
            </a:r>
          </a:p>
        </p:txBody>
      </p:sp>
      <p:pic>
        <p:nvPicPr>
          <p:cNvPr id="4" name="Picture 3" descr="\\tsclient\C\Users\sungy\Desktop\绘图11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9875" y="2124074"/>
            <a:ext cx="4029075" cy="3933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0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execute(</a:t>
            </a:r>
            <a:r>
              <a:rPr lang="en-US" altLang="zh-CN" dirty="0" err="1"/>
              <a:t>Params</a:t>
            </a:r>
            <a:r>
              <a:rPr lang="en-US" altLang="zh-CN" dirty="0"/>
              <a:t>... </a:t>
            </a:r>
            <a:r>
              <a:rPr lang="en-US" altLang="zh-CN" dirty="0" err="1"/>
              <a:t>params</a:t>
            </a:r>
            <a:r>
              <a:rPr lang="en-US" altLang="zh-CN" dirty="0"/>
              <a:t>)</a:t>
            </a:r>
            <a:r>
              <a:rPr lang="zh-CN" altLang="zh-CN" dirty="0"/>
              <a:t>，执行一个异步任务，需要开发人员在代码中调用此方法，触发异步任务的执行。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onPreExecute</a:t>
            </a:r>
            <a:r>
              <a:rPr lang="en-US" altLang="zh-CN" dirty="0"/>
              <a:t>()</a:t>
            </a:r>
            <a:r>
              <a:rPr lang="zh-CN" altLang="zh-CN" dirty="0"/>
              <a:t>，在</a:t>
            </a:r>
            <a:r>
              <a:rPr lang="en-US" altLang="zh-CN" dirty="0"/>
              <a:t>execute(</a:t>
            </a:r>
            <a:r>
              <a:rPr lang="en-US" altLang="zh-CN" dirty="0" err="1"/>
              <a:t>Params</a:t>
            </a:r>
            <a:r>
              <a:rPr lang="en-US" altLang="zh-CN" dirty="0"/>
              <a:t>... </a:t>
            </a:r>
            <a:r>
              <a:rPr lang="en-US" altLang="zh-CN" dirty="0" err="1"/>
              <a:t>params</a:t>
            </a:r>
            <a:r>
              <a:rPr lang="en-US" altLang="zh-CN" dirty="0"/>
              <a:t>)</a:t>
            </a:r>
            <a:r>
              <a:rPr lang="zh-CN" altLang="zh-CN" dirty="0"/>
              <a:t>被调用后立即执行，一般用来在执行后台任务前对</a:t>
            </a:r>
            <a:r>
              <a:rPr lang="en-US" altLang="zh-CN" dirty="0"/>
              <a:t>UI</a:t>
            </a:r>
            <a:r>
              <a:rPr lang="zh-CN" altLang="zh-CN" dirty="0"/>
              <a:t>做一些标记。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doInBackground</a:t>
            </a:r>
            <a:r>
              <a:rPr lang="en-US" altLang="zh-CN" dirty="0"/>
              <a:t>(</a:t>
            </a:r>
            <a:r>
              <a:rPr lang="en-US" altLang="zh-CN" dirty="0" err="1"/>
              <a:t>Params</a:t>
            </a:r>
            <a:r>
              <a:rPr lang="en-US" altLang="zh-CN" dirty="0"/>
              <a:t>... </a:t>
            </a:r>
            <a:r>
              <a:rPr lang="en-US" altLang="zh-CN" dirty="0" err="1"/>
              <a:t>params</a:t>
            </a:r>
            <a:r>
              <a:rPr lang="en-US" altLang="zh-CN" dirty="0"/>
              <a:t>)</a:t>
            </a:r>
            <a:r>
              <a:rPr lang="zh-CN" altLang="zh-CN" dirty="0"/>
              <a:t>，在</a:t>
            </a:r>
            <a:r>
              <a:rPr lang="en-US" altLang="zh-CN" dirty="0" err="1"/>
              <a:t>onPreExecute</a:t>
            </a:r>
            <a:r>
              <a:rPr lang="en-US" altLang="zh-CN" dirty="0"/>
              <a:t>()</a:t>
            </a:r>
            <a:r>
              <a:rPr lang="zh-CN" altLang="zh-CN" dirty="0"/>
              <a:t>完成后立即执行，用于执行较为费时的操作，此方法将接收输入参数和返回计算结果。在执行过程中可以调用</a:t>
            </a:r>
            <a:r>
              <a:rPr lang="en-US" altLang="zh-CN" dirty="0" err="1"/>
              <a:t>publishProgress</a:t>
            </a:r>
            <a:r>
              <a:rPr lang="en-US" altLang="zh-CN" dirty="0"/>
              <a:t>(Progress... values)</a:t>
            </a:r>
            <a:r>
              <a:rPr lang="zh-CN" altLang="zh-CN" dirty="0"/>
              <a:t>来更新进度信息。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 err="1"/>
              <a:t>onProgressUpdate</a:t>
            </a:r>
            <a:r>
              <a:rPr lang="en-US" altLang="zh-CN" dirty="0"/>
              <a:t>(Progress... values)</a:t>
            </a:r>
            <a:r>
              <a:rPr lang="zh-CN" altLang="zh-CN" dirty="0"/>
              <a:t>，在调用</a:t>
            </a:r>
            <a:r>
              <a:rPr lang="en-US" altLang="zh-CN" dirty="0" err="1"/>
              <a:t>publishProgress</a:t>
            </a:r>
            <a:r>
              <a:rPr lang="en-US" altLang="zh-CN" dirty="0"/>
              <a:t>(Progress... values)</a:t>
            </a:r>
            <a:r>
              <a:rPr lang="zh-CN" altLang="zh-CN" dirty="0"/>
              <a:t>时，此方法被执行，直接将进度信息更新到</a:t>
            </a:r>
            <a:r>
              <a:rPr lang="en-US" altLang="zh-CN" dirty="0"/>
              <a:t>UI</a:t>
            </a:r>
            <a:r>
              <a:rPr lang="zh-CN" altLang="zh-CN" dirty="0"/>
              <a:t>组件上。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en-US" altLang="zh-CN" dirty="0" err="1"/>
              <a:t>onPostExecute</a:t>
            </a:r>
            <a:r>
              <a:rPr lang="en-US" altLang="zh-CN" dirty="0"/>
              <a:t>(Result result)</a:t>
            </a:r>
            <a:r>
              <a:rPr lang="zh-CN" altLang="zh-CN" dirty="0"/>
              <a:t>，当后台操作结束时，此方法将会被调用，计算结果将做为参数</a:t>
            </a:r>
            <a:r>
              <a:rPr lang="en-US" altLang="zh-CN" dirty="0"/>
              <a:t>(Result result)</a:t>
            </a:r>
            <a:r>
              <a:rPr lang="zh-CN" altLang="zh-CN" dirty="0"/>
              <a:t>传递到此方法中，直接将结果显示到</a:t>
            </a:r>
            <a:r>
              <a:rPr lang="en-US" altLang="zh-CN" dirty="0"/>
              <a:t>UI</a:t>
            </a:r>
            <a:r>
              <a:rPr lang="zh-CN" altLang="zh-CN" dirty="0"/>
              <a:t>组件上。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后台线程</a:t>
            </a:r>
          </a:p>
        </p:txBody>
      </p:sp>
    </p:spTree>
    <p:extLst>
      <p:ext uri="{BB962C8B-B14F-4D97-AF65-F5344CB8AC3E}">
        <p14:creationId xmlns:p14="http://schemas.microsoft.com/office/powerpoint/2010/main" val="346976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后台线程</a:t>
            </a:r>
          </a:p>
        </p:txBody>
      </p:sp>
      <p:sp>
        <p:nvSpPr>
          <p:cNvPr id="4" name="矩形 3"/>
          <p:cNvSpPr/>
          <p:nvPr/>
        </p:nvSpPr>
        <p:spPr>
          <a:xfrm>
            <a:off x="3602892" y="895988"/>
            <a:ext cx="6096000" cy="55092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</a:rPr>
              <a:t>public class 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MyActivity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 extends Activity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</a:rPr>
              <a:t>{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</a:rPr>
              <a:t>    public void 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onCreate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(Bundle 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savedInstanceState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)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</a:rPr>
              <a:t>    {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super.onCreate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savedInstanceState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);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setContentView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R.layout.activity_main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);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 indent="533400">
              <a:spcAft>
                <a:spcPts val="0"/>
              </a:spcAft>
            </a:pPr>
            <a:r>
              <a:rPr lang="en-US" altLang="zh-CN" sz="1600" kern="100" dirty="0" err="1">
                <a:latin typeface="Times New Roman" panose="02020603050405020304" pitchFamily="18" charset="0"/>
              </a:rPr>
              <a:t>MyTask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myTask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 = new 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MyTask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 (this);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myTask.</a:t>
            </a:r>
            <a:r>
              <a:rPr lang="en-US" altLang="zh-CN" sz="1600" b="1" kern="100" dirty="0" err="1">
                <a:latin typeface="Times New Roman" panose="02020603050405020304" pitchFamily="18" charset="0"/>
              </a:rPr>
              <a:t>execute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();  }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</a:rPr>
              <a:t>class 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MyTask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 extends AsyncTask{</a:t>
            </a:r>
            <a:br>
              <a:rPr lang="en-US" altLang="zh-CN" sz="1600" kern="100" dirty="0">
                <a:latin typeface="Times New Roman" panose="02020603050405020304" pitchFamily="18" charset="0"/>
              </a:rPr>
            </a:br>
            <a:r>
              <a:rPr lang="en-US" altLang="zh-CN" sz="1600" kern="100" dirty="0">
                <a:latin typeface="Times New Roman" panose="02020603050405020304" pitchFamily="18" charset="0"/>
              </a:rPr>
              <a:t>    @Override</a:t>
            </a:r>
            <a:br>
              <a:rPr lang="en-US" altLang="zh-CN" sz="1600" kern="100" dirty="0">
                <a:latin typeface="Times New Roman" panose="02020603050405020304" pitchFamily="18" charset="0"/>
              </a:rPr>
            </a:br>
            <a:r>
              <a:rPr lang="en-US" altLang="zh-CN" sz="1600" kern="100" dirty="0">
                <a:latin typeface="Times New Roman" panose="02020603050405020304" pitchFamily="18" charset="0"/>
              </a:rPr>
              <a:t>    protected Object </a:t>
            </a:r>
            <a:r>
              <a:rPr lang="en-US" altLang="zh-CN" sz="1600" b="1" kern="100" dirty="0" err="1">
                <a:latin typeface="Times New Roman" panose="02020603050405020304" pitchFamily="18" charset="0"/>
              </a:rPr>
              <a:t>doInBackground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(Object[] 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params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) {</a:t>
            </a:r>
            <a:br>
              <a:rPr lang="en-US" altLang="zh-CN" sz="1600" kern="100" dirty="0">
                <a:latin typeface="Times New Roman" panose="02020603050405020304" pitchFamily="18" charset="0"/>
              </a:rPr>
            </a:br>
            <a:r>
              <a:rPr lang="en-US" altLang="zh-CN" sz="1600" kern="100" dirty="0">
                <a:latin typeface="Times New Roman" panose="02020603050405020304" pitchFamily="18" charset="0"/>
              </a:rPr>
              <a:t>        return null;    }</a:t>
            </a:r>
            <a:br>
              <a:rPr lang="en-US" altLang="zh-CN" sz="1600" kern="100" dirty="0">
                <a:latin typeface="Times New Roman" panose="02020603050405020304" pitchFamily="18" charset="0"/>
              </a:rPr>
            </a:br>
            <a:r>
              <a:rPr lang="en-US" altLang="zh-CN" sz="1600" kern="100" dirty="0">
                <a:latin typeface="Times New Roman" panose="02020603050405020304" pitchFamily="18" charset="0"/>
              </a:rPr>
              <a:t>    @Override</a:t>
            </a:r>
            <a:br>
              <a:rPr lang="en-US" altLang="zh-CN" sz="1600" kern="100" dirty="0">
                <a:latin typeface="Times New Roman" panose="02020603050405020304" pitchFamily="18" charset="0"/>
              </a:rPr>
            </a:br>
            <a:r>
              <a:rPr lang="en-US" altLang="zh-CN" sz="1600" kern="100" dirty="0">
                <a:latin typeface="Times New Roman" panose="02020603050405020304" pitchFamily="18" charset="0"/>
              </a:rPr>
              <a:t>    protected void </a:t>
            </a:r>
            <a:r>
              <a:rPr lang="en-US" altLang="zh-CN" sz="1600" b="1" kern="100" dirty="0" err="1">
                <a:latin typeface="Times New Roman" panose="02020603050405020304" pitchFamily="18" charset="0"/>
              </a:rPr>
              <a:t>onPostExecute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(Object o) {</a:t>
            </a:r>
            <a:br>
              <a:rPr lang="en-US" altLang="zh-CN" sz="1600" kern="100" dirty="0">
                <a:latin typeface="Times New Roman" panose="02020603050405020304" pitchFamily="18" charset="0"/>
              </a:rPr>
            </a:br>
            <a:r>
              <a:rPr lang="en-US" altLang="zh-CN" sz="1600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super.onPostExecute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(o);    }</a:t>
            </a:r>
            <a:br>
              <a:rPr lang="en-US" altLang="zh-CN" sz="1600" kern="100" dirty="0">
                <a:latin typeface="Times New Roman" panose="02020603050405020304" pitchFamily="18" charset="0"/>
              </a:rPr>
            </a:br>
            <a:r>
              <a:rPr lang="en-US" altLang="zh-CN" sz="1600" kern="100" dirty="0">
                <a:latin typeface="Times New Roman" panose="02020603050405020304" pitchFamily="18" charset="0"/>
              </a:rPr>
              <a:t>    @Override</a:t>
            </a:r>
            <a:br>
              <a:rPr lang="en-US" altLang="zh-CN" sz="1600" kern="100" dirty="0">
                <a:latin typeface="Times New Roman" panose="02020603050405020304" pitchFamily="18" charset="0"/>
              </a:rPr>
            </a:br>
            <a:r>
              <a:rPr lang="en-US" altLang="zh-CN" sz="1600" kern="100" dirty="0">
                <a:latin typeface="Times New Roman" panose="02020603050405020304" pitchFamily="18" charset="0"/>
              </a:rPr>
              <a:t>    protected void </a:t>
            </a:r>
            <a:r>
              <a:rPr lang="en-US" altLang="zh-CN" sz="1600" b="1" kern="100" dirty="0" err="1">
                <a:latin typeface="Times New Roman" panose="02020603050405020304" pitchFamily="18" charset="0"/>
              </a:rPr>
              <a:t>onPreExecute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() {</a:t>
            </a:r>
            <a:br>
              <a:rPr lang="en-US" altLang="zh-CN" sz="1600" kern="100" dirty="0">
                <a:latin typeface="Times New Roman" panose="02020603050405020304" pitchFamily="18" charset="0"/>
              </a:rPr>
            </a:br>
            <a:r>
              <a:rPr lang="en-US" altLang="zh-CN" sz="1600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super.onPreExecute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();    }</a:t>
            </a:r>
            <a:br>
              <a:rPr lang="en-US" altLang="zh-CN" sz="1600" kern="100" dirty="0">
                <a:latin typeface="Times New Roman" panose="02020603050405020304" pitchFamily="18" charset="0"/>
              </a:rPr>
            </a:br>
            <a:r>
              <a:rPr lang="en-US" altLang="zh-CN" sz="1600" kern="100" dirty="0">
                <a:latin typeface="Times New Roman" panose="02020603050405020304" pitchFamily="18" charset="0"/>
              </a:rPr>
              <a:t>    @Override</a:t>
            </a:r>
            <a:br>
              <a:rPr lang="en-US" altLang="zh-CN" sz="1600" kern="100" dirty="0">
                <a:latin typeface="Times New Roman" panose="02020603050405020304" pitchFamily="18" charset="0"/>
              </a:rPr>
            </a:br>
            <a:r>
              <a:rPr lang="en-US" altLang="zh-CN" sz="1600" kern="100" dirty="0">
                <a:latin typeface="Times New Roman" panose="02020603050405020304" pitchFamily="18" charset="0"/>
              </a:rPr>
              <a:t>    protected void </a:t>
            </a:r>
            <a:r>
              <a:rPr lang="en-US" altLang="zh-CN" sz="1600" b="1" kern="100" dirty="0" err="1">
                <a:latin typeface="Times New Roman" panose="02020603050405020304" pitchFamily="18" charset="0"/>
              </a:rPr>
              <a:t>onProgressUpdate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(Object[] values) {</a:t>
            </a:r>
            <a:br>
              <a:rPr lang="en-US" altLang="zh-CN" sz="1600" kern="100" dirty="0">
                <a:latin typeface="Times New Roman" panose="02020603050405020304" pitchFamily="18" charset="0"/>
              </a:rPr>
            </a:br>
            <a:r>
              <a:rPr lang="en-US" altLang="zh-CN" sz="1600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super.onProgressUpdate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(values);</a:t>
            </a:r>
            <a:br>
              <a:rPr lang="en-US" altLang="zh-CN" sz="1600" kern="100" dirty="0">
                <a:latin typeface="Times New Roman" panose="02020603050405020304" pitchFamily="18" charset="0"/>
              </a:rPr>
            </a:br>
            <a:r>
              <a:rPr lang="en-US" altLang="zh-CN" sz="1600" kern="100" dirty="0">
                <a:latin typeface="Times New Roman" panose="02020603050405020304" pitchFamily="18" charset="0"/>
              </a:rPr>
              <a:t>    }  }}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547077" y="2298673"/>
            <a:ext cx="25165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</a:rPr>
              <a:t>将上述五个方法进行整理，可以归纳出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右侧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的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代码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结构：</a:t>
            </a:r>
          </a:p>
        </p:txBody>
      </p:sp>
    </p:spTree>
    <p:extLst>
      <p:ext uri="{BB962C8B-B14F-4D97-AF65-F5344CB8AC3E}">
        <p14:creationId xmlns:p14="http://schemas.microsoft.com/office/powerpoint/2010/main" val="13695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在使用的时候，需要注意以下几个问题：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）异步任务的实例必须在</a:t>
            </a:r>
            <a:r>
              <a:rPr lang="en-US" altLang="zh-CN" dirty="0"/>
              <a:t>UI</a:t>
            </a:r>
            <a:r>
              <a:rPr lang="zh-CN" altLang="zh-CN" dirty="0"/>
              <a:t>线程中创建。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execute(</a:t>
            </a:r>
            <a:r>
              <a:rPr lang="en-US" altLang="zh-CN" dirty="0" err="1"/>
              <a:t>Params</a:t>
            </a:r>
            <a:r>
              <a:rPr lang="en-US" altLang="zh-CN" dirty="0"/>
              <a:t>... </a:t>
            </a:r>
            <a:r>
              <a:rPr lang="en-US" altLang="zh-CN" dirty="0" err="1"/>
              <a:t>params</a:t>
            </a:r>
            <a:r>
              <a:rPr lang="en-US" altLang="zh-CN" dirty="0"/>
              <a:t>)</a:t>
            </a:r>
            <a:r>
              <a:rPr lang="zh-CN" altLang="zh-CN" dirty="0"/>
              <a:t>方法必须在</a:t>
            </a:r>
            <a:r>
              <a:rPr lang="en-US" altLang="zh-CN" dirty="0"/>
              <a:t>UI</a:t>
            </a:r>
            <a:r>
              <a:rPr lang="zh-CN" altLang="zh-CN" dirty="0"/>
              <a:t>线程中调用。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）不要手动调用</a:t>
            </a:r>
            <a:r>
              <a:rPr lang="en-US" altLang="zh-CN" dirty="0" err="1"/>
              <a:t>onPreExecute</a:t>
            </a:r>
            <a:r>
              <a:rPr lang="en-US" altLang="zh-CN" dirty="0"/>
              <a:t>()</a:t>
            </a:r>
            <a:r>
              <a:rPr lang="zh-CN" altLang="zh-CN" dirty="0"/>
              <a:t>，</a:t>
            </a:r>
            <a:r>
              <a:rPr lang="en-US" altLang="zh-CN" dirty="0" err="1"/>
              <a:t>doInBackground</a:t>
            </a:r>
            <a:r>
              <a:rPr lang="en-US" altLang="zh-CN" dirty="0"/>
              <a:t>(</a:t>
            </a:r>
            <a:r>
              <a:rPr lang="en-US" altLang="zh-CN" dirty="0" err="1"/>
              <a:t>Params</a:t>
            </a:r>
            <a:r>
              <a:rPr lang="en-US" altLang="zh-CN" dirty="0"/>
              <a:t>... </a:t>
            </a:r>
            <a:r>
              <a:rPr lang="en-US" altLang="zh-CN" dirty="0" err="1"/>
              <a:t>params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 err="1"/>
              <a:t>onProgressUpdate</a:t>
            </a:r>
            <a:r>
              <a:rPr lang="en-US" altLang="zh-CN" dirty="0"/>
              <a:t> (Progress... values)</a:t>
            </a:r>
            <a:r>
              <a:rPr lang="zh-CN" altLang="zh-CN" dirty="0"/>
              <a:t>，</a:t>
            </a:r>
            <a:r>
              <a:rPr lang="en-US" altLang="zh-CN" dirty="0" err="1"/>
              <a:t>onPostExecute</a:t>
            </a:r>
            <a:r>
              <a:rPr lang="en-US" altLang="zh-CN" dirty="0"/>
              <a:t>(Result result)</a:t>
            </a:r>
            <a:r>
              <a:rPr lang="zh-CN" altLang="zh-CN" dirty="0"/>
              <a:t>这几个方法。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）不能在</a:t>
            </a:r>
            <a:r>
              <a:rPr lang="en-US" altLang="zh-CN" dirty="0" err="1"/>
              <a:t>doInBackground</a:t>
            </a:r>
            <a:r>
              <a:rPr lang="en-US" altLang="zh-CN" dirty="0"/>
              <a:t>(</a:t>
            </a:r>
            <a:r>
              <a:rPr lang="en-US" altLang="zh-CN" dirty="0" err="1"/>
              <a:t>Params</a:t>
            </a:r>
            <a:r>
              <a:rPr lang="en-US" altLang="zh-CN" dirty="0"/>
              <a:t>... </a:t>
            </a:r>
            <a:r>
              <a:rPr lang="en-US" altLang="zh-CN" dirty="0" err="1"/>
              <a:t>params</a:t>
            </a:r>
            <a:r>
              <a:rPr lang="en-US" altLang="zh-CN" dirty="0"/>
              <a:t>)</a:t>
            </a:r>
            <a:r>
              <a:rPr lang="zh-CN" altLang="zh-CN" dirty="0"/>
              <a:t>中更改</a:t>
            </a:r>
            <a:r>
              <a:rPr lang="en-US" altLang="zh-CN" dirty="0"/>
              <a:t>UI</a:t>
            </a:r>
            <a:r>
              <a:rPr lang="zh-CN" altLang="zh-CN" dirty="0"/>
              <a:t>组件的信息。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）一个任务实例只能执行一次，如果执行第二次将会抛出异常。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后台线程</a:t>
            </a:r>
          </a:p>
        </p:txBody>
      </p:sp>
    </p:spTree>
    <p:extLst>
      <p:ext uri="{BB962C8B-B14F-4D97-AF65-F5344CB8AC3E}">
        <p14:creationId xmlns:p14="http://schemas.microsoft.com/office/powerpoint/2010/main" val="9409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612335"/>
          </a:xfrm>
        </p:spPr>
        <p:txBody>
          <a:bodyPr/>
          <a:lstStyle/>
          <a:p>
            <a:r>
              <a:rPr lang="zh-CN" altLang="zh-CN" dirty="0"/>
              <a:t>【</a:t>
            </a:r>
            <a:r>
              <a:rPr lang="zh-CN" altLang="zh-CN" b="1" dirty="0"/>
              <a:t>例</a:t>
            </a:r>
            <a:r>
              <a:rPr lang="en-US" altLang="zh-CN" b="1" dirty="0"/>
              <a:t>8-2</a:t>
            </a:r>
            <a:r>
              <a:rPr lang="zh-CN" altLang="zh-CN" dirty="0"/>
              <a:t>】利用后台异步任务更新进度条显示。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后台线程</a:t>
            </a: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87" y="2619213"/>
            <a:ext cx="2262209" cy="3567306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16" y="2625819"/>
            <a:ext cx="2262209" cy="354927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753" y="2547816"/>
            <a:ext cx="2265364" cy="355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018735"/>
          </a:xfrm>
        </p:spPr>
        <p:txBody>
          <a:bodyPr/>
          <a:lstStyle/>
          <a:p>
            <a:r>
              <a:rPr lang="zh-CN" altLang="zh-CN" dirty="0"/>
              <a:t>实现步骤：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zh-CN" b="1" dirty="0"/>
              <a:t>布局文件。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后台线程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34" y="3288029"/>
            <a:ext cx="6260465" cy="23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2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018735"/>
          </a:xfrm>
        </p:spPr>
        <p:txBody>
          <a:bodyPr/>
          <a:lstStyle/>
          <a:p>
            <a:r>
              <a:rPr lang="zh-CN" altLang="zh-CN" b="1"/>
              <a:t>（</a:t>
            </a:r>
            <a:r>
              <a:rPr lang="en-US" altLang="zh-CN" b="1"/>
              <a:t>2</a:t>
            </a:r>
            <a:r>
              <a:rPr lang="zh-CN" altLang="zh-CN" b="1"/>
              <a:t>）</a:t>
            </a:r>
            <a:r>
              <a:rPr lang="en-US" altLang="zh-CN" b="1"/>
              <a:t>Activity</a:t>
            </a:r>
            <a:r>
              <a:rPr lang="zh-CN" altLang="zh-CN" b="1"/>
              <a:t>类：</a:t>
            </a:r>
            <a:r>
              <a:rPr lang="zh-CN" altLang="zh-CN"/>
              <a:t>启动异步任务。在</a:t>
            </a:r>
            <a:r>
              <a:rPr lang="en-US" altLang="zh-CN"/>
              <a:t>execute()</a:t>
            </a:r>
            <a:r>
              <a:rPr lang="zh-CN" altLang="zh-CN"/>
              <a:t>方法中有两个参数，在</a:t>
            </a:r>
            <a:r>
              <a:rPr lang="en-US" altLang="zh-CN"/>
              <a:t>MyAsynTask</a:t>
            </a:r>
            <a:r>
              <a:rPr lang="zh-CN" altLang="zh-CN"/>
              <a:t>类中的</a:t>
            </a:r>
            <a:r>
              <a:rPr lang="en-US" altLang="zh-CN"/>
              <a:t> doInBackground()</a:t>
            </a:r>
            <a:r>
              <a:rPr lang="zh-CN" altLang="zh-CN"/>
              <a:t>中进行获取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后台线程</a:t>
            </a:r>
          </a:p>
        </p:txBody>
      </p:sp>
      <p:sp>
        <p:nvSpPr>
          <p:cNvPr id="6" name="矩形 5"/>
          <p:cNvSpPr/>
          <p:nvPr/>
        </p:nvSpPr>
        <p:spPr>
          <a:xfrm>
            <a:off x="2477477" y="3322099"/>
            <a:ext cx="6096000" cy="230832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altLang="zh-CN" kern="100" dirty="0" err="1">
                <a:latin typeface="Times New Roman" panose="02020603050405020304" pitchFamily="18" charset="0"/>
              </a:rPr>
              <a:t>btn_start.setOnClickListener</a:t>
            </a:r>
            <a:r>
              <a:rPr lang="en-US" altLang="zh-CN" kern="100" dirty="0">
                <a:latin typeface="Times New Roman" panose="02020603050405020304" pitchFamily="18" charset="0"/>
              </a:rPr>
              <a:t>(new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View.OnClickListener</a:t>
            </a:r>
            <a:r>
              <a:rPr lang="en-US" altLang="zh-CN" kern="100" dirty="0">
                <a:latin typeface="Times New Roman" panose="02020603050405020304" pitchFamily="18" charset="0"/>
              </a:rPr>
              <a:t>()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                     @Override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                     public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onClick</a:t>
            </a:r>
            <a:r>
              <a:rPr lang="en-US" altLang="zh-CN" kern="100" dirty="0">
                <a:latin typeface="Times New Roman" panose="02020603050405020304" pitchFamily="18" charset="0"/>
              </a:rPr>
              <a:t>(View v)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                        </a:t>
            </a:r>
            <a:r>
              <a:rPr lang="en-US" altLang="zh-CN" b="1" kern="100" dirty="0">
                <a:latin typeface="Times New Roman" panose="02020603050405020304" pitchFamily="18" charset="0"/>
              </a:rPr>
              <a:t> new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MyAsynTask</a:t>
            </a:r>
            <a:r>
              <a:rPr lang="en-US" altLang="zh-CN" b="1" kern="100" dirty="0">
                <a:latin typeface="Times New Roman" panose="02020603050405020304" pitchFamily="18" charset="0"/>
              </a:rPr>
              <a:t>().execute(1,500);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                     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                 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42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667043"/>
          </a:xfrm>
        </p:spPr>
        <p:txBody>
          <a:bodyPr/>
          <a:lstStyle/>
          <a:p>
            <a:pPr lvl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zh-CN" altLang="zh-CN" b="1" dirty="0"/>
              <a:t>自定义异步任务类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后台线程</a:t>
            </a:r>
          </a:p>
        </p:txBody>
      </p:sp>
      <p:sp>
        <p:nvSpPr>
          <p:cNvPr id="4" name="矩形 3"/>
          <p:cNvSpPr/>
          <p:nvPr/>
        </p:nvSpPr>
        <p:spPr>
          <a:xfrm>
            <a:off x="6174154" y="1847088"/>
            <a:ext cx="5072184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protected String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doInBackground</a:t>
            </a:r>
            <a:r>
              <a:rPr lang="en-US" altLang="zh-CN" kern="100" dirty="0">
                <a:latin typeface="Times New Roman" panose="02020603050405020304" pitchFamily="18" charset="0"/>
              </a:rPr>
              <a:t>(Integer...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params</a:t>
            </a:r>
            <a:r>
              <a:rPr lang="en-US" altLang="zh-CN" kern="100" dirty="0">
                <a:latin typeface="Times New Roman" panose="02020603050405020304" pitchFamily="18" charset="0"/>
              </a:rPr>
              <a:t>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String ret=null;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Integer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bushu,sleeptime</a:t>
            </a:r>
            <a:r>
              <a:rPr lang="en-US" altLang="zh-CN" kern="100" dirty="0">
                <a:latin typeface="Times New Roman" panose="02020603050405020304" pitchFamily="18" charset="0"/>
              </a:rPr>
              <a:t>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535305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//</a:t>
            </a:r>
            <a:r>
              <a:rPr lang="zh-CN" altLang="zh-CN" b="1" kern="100" dirty="0">
                <a:latin typeface="Times New Roman" panose="02020603050405020304" pitchFamily="18" charset="0"/>
              </a:rPr>
              <a:t>对应于</a:t>
            </a:r>
            <a:r>
              <a:rPr lang="en-US" altLang="zh-CN" b="1" kern="100" dirty="0">
                <a:latin typeface="Times New Roman" panose="02020603050405020304" pitchFamily="18" charset="0"/>
              </a:rPr>
              <a:t>execute()</a:t>
            </a:r>
            <a:r>
              <a:rPr lang="zh-CN" altLang="zh-CN" b="1" kern="100" dirty="0">
                <a:latin typeface="Times New Roman" panose="02020603050405020304" pitchFamily="18" charset="0"/>
              </a:rPr>
              <a:t>中的两个参数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bushu</a:t>
            </a:r>
            <a:r>
              <a:rPr lang="en-US" altLang="zh-CN" b="1" kern="100" dirty="0">
                <a:latin typeface="Times New Roman" panose="02020603050405020304" pitchFamily="18" charset="0"/>
              </a:rPr>
              <a:t>=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params</a:t>
            </a:r>
            <a:r>
              <a:rPr lang="en-US" altLang="zh-CN" b="1" kern="100" dirty="0">
                <a:latin typeface="Times New Roman" panose="02020603050405020304" pitchFamily="18" charset="0"/>
              </a:rPr>
              <a:t>[0]; 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b="1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sleeptime</a:t>
            </a:r>
            <a:r>
              <a:rPr lang="en-US" altLang="zh-CN" b="1" kern="100" dirty="0">
                <a:latin typeface="Times New Roman" panose="02020603050405020304" pitchFamily="18" charset="0"/>
              </a:rPr>
              <a:t>=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params</a:t>
            </a:r>
            <a:r>
              <a:rPr lang="en-US" altLang="zh-CN" b="1" kern="100" dirty="0">
                <a:latin typeface="Times New Roman" panose="02020603050405020304" pitchFamily="18" charset="0"/>
              </a:rPr>
              <a:t>[1];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for(Integer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=1;i&lt;=10;i+=</a:t>
            </a:r>
            <a:r>
              <a:rPr lang="en-US" altLang="zh-CN" kern="100" dirty="0" err="1">
                <a:latin typeface="Times New Roman" panose="02020603050405020304" pitchFamily="18" charset="0"/>
              </a:rPr>
              <a:t>bushu</a:t>
            </a:r>
            <a:r>
              <a:rPr lang="en-US" altLang="zh-CN" kern="100" dirty="0">
                <a:latin typeface="Times New Roman" panose="02020603050405020304" pitchFamily="18" charset="0"/>
              </a:rPr>
              <a:t>)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publishProgress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SystemClock.sleep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sleeptime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ret="</a:t>
            </a:r>
            <a:r>
              <a:rPr lang="zh-CN" altLang="zh-CN" kern="100" dirty="0">
                <a:latin typeface="Times New Roman" panose="02020603050405020304" pitchFamily="18" charset="0"/>
              </a:rPr>
              <a:t>更新完毕……</a:t>
            </a:r>
            <a:r>
              <a:rPr lang="en-US" altLang="zh-CN" kern="100" dirty="0">
                <a:latin typeface="Times New Roman" panose="02020603050405020304" pitchFamily="18" charset="0"/>
              </a:rPr>
              <a:t>";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return ret;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3169" y="2602523"/>
            <a:ext cx="5470769" cy="147732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Times New Roman" panose="02020603050405020304" pitchFamily="18" charset="0"/>
              </a:rPr>
              <a:t> protected void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onProgressUpdate</a:t>
            </a:r>
            <a:r>
              <a:rPr lang="en-US" altLang="zh-CN" b="1" kern="100" dirty="0">
                <a:latin typeface="Times New Roman" panose="02020603050405020304" pitchFamily="18" charset="0"/>
              </a:rPr>
              <a:t>(Integer... values) {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b="1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int</a:t>
            </a:r>
            <a:r>
              <a:rPr lang="en-US" altLang="zh-CN" b="1" kern="100" dirty="0">
                <a:latin typeface="Times New Roman" panose="02020603050405020304" pitchFamily="18" charset="0"/>
              </a:rPr>
              <a:t> p=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pb.getMax</a:t>
            </a:r>
            <a:r>
              <a:rPr lang="en-US" altLang="zh-CN" b="1" kern="100" dirty="0">
                <a:latin typeface="Times New Roman" panose="02020603050405020304" pitchFamily="18" charset="0"/>
              </a:rPr>
              <a:t>()/10*values[0];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b="1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pb.setProgress</a:t>
            </a:r>
            <a:r>
              <a:rPr lang="en-US" altLang="zh-CN" b="1" kern="100" dirty="0">
                <a:latin typeface="Times New Roman" panose="02020603050405020304" pitchFamily="18" charset="0"/>
              </a:rPr>
              <a:t>(p);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b="1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super.onProgressUpdate</a:t>
            </a:r>
            <a:r>
              <a:rPr lang="en-US" altLang="zh-CN" b="1" kern="100" dirty="0">
                <a:latin typeface="Times New Roman" panose="02020603050405020304" pitchFamily="18" charset="0"/>
              </a:rPr>
              <a:t>(values);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b="1" kern="100" dirty="0">
                <a:latin typeface="Times New Roman" panose="02020603050405020304" pitchFamily="18" charset="0"/>
              </a:rPr>
              <a:t>    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6984" y="4371340"/>
            <a:ext cx="5658339" cy="175432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 protected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onPostExecute</a:t>
            </a:r>
            <a:r>
              <a:rPr lang="en-US" altLang="zh-CN" kern="100" dirty="0">
                <a:latin typeface="Times New Roman" panose="02020603050405020304" pitchFamily="18" charset="0"/>
              </a:rPr>
              <a:t>(String s)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btn_start.setEnabled</a:t>
            </a:r>
            <a:r>
              <a:rPr lang="en-US" altLang="zh-CN" kern="100" dirty="0">
                <a:latin typeface="Times New Roman" panose="02020603050405020304" pitchFamily="18" charset="0"/>
              </a:rPr>
              <a:t>(true);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Toast.makeText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MainActivity.this,s,Toast.LENGTH_LONG</a:t>
            </a:r>
            <a:r>
              <a:rPr lang="en-US" altLang="zh-CN" kern="100" dirty="0">
                <a:latin typeface="Times New Roman" panose="02020603050405020304" pitchFamily="18" charset="0"/>
              </a:rPr>
              <a:t>).show();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18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后台线程</a:t>
            </a:r>
            <a:endParaRPr lang="en-US" altLang="zh-CN" dirty="0"/>
          </a:p>
          <a:p>
            <a:r>
              <a:rPr lang="zh-CN" altLang="en-US" dirty="0"/>
              <a:t>获取网络数据资源</a:t>
            </a:r>
            <a:endParaRPr lang="en-US" altLang="zh-CN" dirty="0"/>
          </a:p>
          <a:p>
            <a:r>
              <a:rPr lang="en-US" dirty="0"/>
              <a:t>JSON</a:t>
            </a:r>
          </a:p>
          <a:p>
            <a:r>
              <a:rPr lang="zh-CN" altLang="en-US" dirty="0"/>
              <a:t>网络通信框架</a:t>
            </a:r>
            <a:r>
              <a:rPr lang="en-US" altLang="zh-CN" dirty="0"/>
              <a:t>Volley</a:t>
            </a:r>
          </a:p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天气预报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9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除了对传输层的</a:t>
            </a:r>
            <a:r>
              <a:rPr lang="en-US" altLang="zh-CN" dirty="0"/>
              <a:t>TCP/UDP</a:t>
            </a:r>
            <a:r>
              <a:rPr lang="zh-CN" altLang="zh-CN" dirty="0"/>
              <a:t>支持良好外，</a:t>
            </a:r>
            <a:r>
              <a:rPr lang="en-US" altLang="zh-CN" dirty="0"/>
              <a:t>Android</a:t>
            </a:r>
            <a:r>
              <a:rPr lang="zh-CN" altLang="zh-CN" dirty="0"/>
              <a:t>对</a:t>
            </a:r>
            <a:r>
              <a:rPr lang="en-US" altLang="zh-CN" dirty="0"/>
              <a:t>HTTP(</a:t>
            </a:r>
            <a:r>
              <a:rPr lang="zh-CN" altLang="zh-CN" dirty="0"/>
              <a:t>超文本传输协议</a:t>
            </a:r>
            <a:r>
              <a:rPr lang="en-US" altLang="zh-CN" dirty="0"/>
              <a:t>)</a:t>
            </a:r>
            <a:r>
              <a:rPr lang="zh-CN" altLang="zh-CN" dirty="0"/>
              <a:t>也提供了很好的支持，这里包括两种接口</a:t>
            </a:r>
            <a:r>
              <a:rPr lang="en-US" altLang="zh-CN" dirty="0"/>
              <a:t>:</a:t>
            </a:r>
            <a:endParaRPr lang="zh-CN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）标准</a:t>
            </a:r>
            <a:r>
              <a:rPr lang="en-US" altLang="zh-CN" dirty="0"/>
              <a:t>Java</a:t>
            </a:r>
            <a:r>
              <a:rPr lang="zh-CN" altLang="zh-CN" dirty="0"/>
              <a:t>接口</a:t>
            </a:r>
            <a:r>
              <a:rPr lang="en-US" altLang="zh-CN" dirty="0"/>
              <a:t>(java.net) ----URL</a:t>
            </a:r>
            <a:r>
              <a:rPr lang="zh-CN" altLang="zh-CN" dirty="0"/>
              <a:t>和</a:t>
            </a:r>
            <a:r>
              <a:rPr lang="en-US" altLang="zh-CN" dirty="0" err="1"/>
              <a:t>URLConnection</a:t>
            </a:r>
            <a:r>
              <a:rPr lang="zh-CN" altLang="zh-CN" dirty="0"/>
              <a:t>，可以实现简单的基于</a:t>
            </a:r>
            <a:r>
              <a:rPr lang="en-US" altLang="zh-CN" dirty="0"/>
              <a:t>URL</a:t>
            </a:r>
            <a:r>
              <a:rPr lang="zh-CN" altLang="zh-CN" dirty="0"/>
              <a:t>请求、响应功能；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Apache</a:t>
            </a:r>
            <a:r>
              <a:rPr lang="zh-CN" altLang="zh-CN" dirty="0"/>
              <a:t>接口</a:t>
            </a:r>
            <a:r>
              <a:rPr lang="en-US" altLang="zh-CN" dirty="0"/>
              <a:t>(</a:t>
            </a:r>
            <a:r>
              <a:rPr lang="en-US" altLang="zh-CN" dirty="0" err="1"/>
              <a:t>org.appache.http</a:t>
            </a:r>
            <a:r>
              <a:rPr lang="en-US" altLang="zh-CN" dirty="0"/>
              <a:t>)----</a:t>
            </a:r>
            <a:r>
              <a:rPr lang="en-US" altLang="zh-CN" dirty="0" err="1"/>
              <a:t>HttpClient</a:t>
            </a:r>
            <a:r>
              <a:rPr lang="zh-CN" altLang="zh-CN" dirty="0"/>
              <a:t>，使用起来功能更强大。在处理</a:t>
            </a:r>
            <a:r>
              <a:rPr lang="en-US" altLang="zh-CN" dirty="0"/>
              <a:t>Session</a:t>
            </a:r>
            <a:r>
              <a:rPr lang="zh-CN" altLang="zh-CN" dirty="0"/>
              <a:t>、</a:t>
            </a:r>
            <a:r>
              <a:rPr lang="en-US" altLang="zh-CN" dirty="0"/>
              <a:t>Cookie</a:t>
            </a:r>
            <a:r>
              <a:rPr lang="zh-CN" altLang="zh-CN" dirty="0"/>
              <a:t>等细节方面，有更好的支持。</a:t>
            </a:r>
          </a:p>
          <a:p>
            <a:r>
              <a:rPr lang="zh-CN" altLang="zh-CN" dirty="0"/>
              <a:t>使用以上的接口，主要功能集中在：应用程序向服务器端发送请求，服务器端响应请求，返回所需资源。</a:t>
            </a:r>
          </a:p>
          <a:p>
            <a:r>
              <a:rPr lang="zh-CN" altLang="zh-CN" dirty="0"/>
              <a:t>在</a:t>
            </a:r>
            <a:r>
              <a:rPr lang="en-US" altLang="zh-CN" dirty="0"/>
              <a:t>HTTP</a:t>
            </a:r>
            <a:r>
              <a:rPr lang="zh-CN" altLang="zh-CN" dirty="0"/>
              <a:t>协议中，发送请求方式有</a:t>
            </a:r>
            <a:r>
              <a:rPr lang="en-US" altLang="zh-CN" dirty="0"/>
              <a:t>get</a:t>
            </a:r>
            <a:r>
              <a:rPr lang="zh-CN" altLang="zh-CN" dirty="0"/>
              <a:t>和 </a:t>
            </a:r>
            <a:r>
              <a:rPr lang="en-US" altLang="zh-CN" dirty="0"/>
              <a:t>post</a:t>
            </a:r>
            <a:r>
              <a:rPr lang="zh-CN" altLang="zh-CN" dirty="0"/>
              <a:t>两种。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获取网络数据资源</a:t>
            </a:r>
          </a:p>
        </p:txBody>
      </p:sp>
    </p:spTree>
    <p:extLst>
      <p:ext uri="{BB962C8B-B14F-4D97-AF65-F5344CB8AC3E}">
        <p14:creationId xmlns:p14="http://schemas.microsoft.com/office/powerpoint/2010/main" val="58034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后台线程</a:t>
            </a:r>
            <a:endParaRPr lang="en-US" altLang="zh-CN" dirty="0"/>
          </a:p>
          <a:p>
            <a:r>
              <a:rPr lang="zh-CN" altLang="en-US" dirty="0"/>
              <a:t>获取网络数据资源</a:t>
            </a:r>
            <a:endParaRPr lang="en-US" altLang="zh-CN" dirty="0"/>
          </a:p>
          <a:p>
            <a:r>
              <a:rPr lang="en-US" dirty="0"/>
              <a:t>JSON</a:t>
            </a:r>
          </a:p>
          <a:p>
            <a:r>
              <a:rPr lang="zh-CN" altLang="en-US" dirty="0"/>
              <a:t>网络通信框架</a:t>
            </a:r>
            <a:r>
              <a:rPr lang="en-US" altLang="zh-CN" dirty="0"/>
              <a:t>Volley</a:t>
            </a:r>
          </a:p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天气预报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r>
              <a:rPr lang="zh-CN" altLang="zh-CN" dirty="0"/>
              <a:t>（</a:t>
            </a:r>
            <a:r>
              <a:rPr lang="en-US" altLang="zh-CN" dirty="0" err="1"/>
              <a:t>Unifrom</a:t>
            </a:r>
            <a:r>
              <a:rPr lang="en-US" altLang="zh-CN" dirty="0"/>
              <a:t> Resource Locator</a:t>
            </a:r>
            <a:r>
              <a:rPr lang="zh-CN" altLang="zh-CN" dirty="0"/>
              <a:t>）对象代表统一资源定位器，可以定位到互联网的资源上。如果用户已经知道网络上某个资源的</a:t>
            </a:r>
            <a:r>
              <a:rPr lang="en-US" altLang="zh-CN" dirty="0"/>
              <a:t>URL(</a:t>
            </a:r>
            <a:r>
              <a:rPr lang="zh-CN" altLang="zh-CN" dirty="0"/>
              <a:t>如图片、音乐和视频文件等</a:t>
            </a:r>
            <a:r>
              <a:rPr lang="en-US" altLang="zh-CN" dirty="0"/>
              <a:t>)</a:t>
            </a:r>
            <a:r>
              <a:rPr lang="zh-CN" altLang="zh-CN" dirty="0"/>
              <a:t>，那么就可以直接通过使用</a:t>
            </a:r>
            <a:r>
              <a:rPr lang="en-US" altLang="zh-CN" dirty="0"/>
              <a:t>URL</a:t>
            </a:r>
            <a:r>
              <a:rPr lang="zh-CN" altLang="zh-CN" dirty="0"/>
              <a:t>来进行网络连接，获得资源。资源获取过程如下：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）创建</a:t>
            </a:r>
            <a:r>
              <a:rPr lang="en-US" altLang="zh-CN" dirty="0"/>
              <a:t>URL</a:t>
            </a:r>
            <a:r>
              <a:rPr lang="zh-CN" altLang="zh-CN" dirty="0"/>
              <a:t>对象。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）调用常用的方法来获取对应的资源。例如，使用</a:t>
            </a:r>
            <a:r>
              <a:rPr lang="en-US" altLang="zh-CN" dirty="0" err="1"/>
              <a:t>openStream</a:t>
            </a:r>
            <a:r>
              <a:rPr lang="en-US" altLang="zh-CN" dirty="0"/>
              <a:t>()</a:t>
            </a:r>
            <a:r>
              <a:rPr lang="zh-CN" altLang="zh-CN" dirty="0"/>
              <a:t>方法，打开与此</a:t>
            </a:r>
            <a:r>
              <a:rPr lang="en-US" altLang="zh-CN" dirty="0"/>
              <a:t>URL</a:t>
            </a:r>
            <a:r>
              <a:rPr lang="zh-CN" altLang="zh-CN" dirty="0"/>
              <a:t>的连接，并返回读取到的数据流。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）将获得的数据流进行处理。例如，显示到</a:t>
            </a:r>
            <a:r>
              <a:rPr lang="en-US" altLang="zh-CN" dirty="0" err="1"/>
              <a:t>ImageView</a:t>
            </a:r>
            <a:r>
              <a:rPr lang="zh-CN" altLang="zh-CN" dirty="0"/>
              <a:t>上。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获取网络数据资源</a:t>
            </a:r>
          </a:p>
        </p:txBody>
      </p:sp>
    </p:spTree>
    <p:extLst>
      <p:ext uri="{BB962C8B-B14F-4D97-AF65-F5344CB8AC3E}">
        <p14:creationId xmlns:p14="http://schemas.microsoft.com/office/powerpoint/2010/main" val="71916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008888"/>
          </a:xfrm>
        </p:spPr>
        <p:txBody>
          <a:bodyPr/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8-3</a:t>
            </a:r>
            <a:r>
              <a:rPr lang="zh-CN" altLang="zh-CN" b="1" dirty="0"/>
              <a:t>】</a:t>
            </a:r>
            <a:r>
              <a:rPr lang="zh-CN" altLang="zh-CN" dirty="0"/>
              <a:t>下面以获取网络上的图片为例进行图片资源获取（示例网址：</a:t>
            </a:r>
            <a:r>
              <a:rPr lang="en-US" altLang="zh-CN" dirty="0">
                <a:hlinkClick r:id="rId2"/>
              </a:rPr>
              <a:t>http://pic1.workercn.cn/ufile/201112/20111202145248571.jpg</a:t>
            </a:r>
            <a:r>
              <a:rPr lang="zh-CN" altLang="zh-CN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获取网络数据资源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5095287" y="2944368"/>
            <a:ext cx="2161297" cy="325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4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950720"/>
          </a:xfrm>
        </p:spPr>
        <p:txBody>
          <a:bodyPr/>
          <a:lstStyle/>
          <a:p>
            <a:r>
              <a:rPr lang="zh-CN" altLang="zh-CN" dirty="0"/>
              <a:t>具体的实现步骤如下：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zh-CN" b="1" dirty="0"/>
              <a:t>布局文件：</a:t>
            </a:r>
            <a:r>
              <a:rPr lang="zh-CN" altLang="zh-CN" dirty="0"/>
              <a:t>新建项目</a:t>
            </a:r>
            <a:r>
              <a:rPr lang="en-US" altLang="zh-CN" dirty="0" err="1"/>
              <a:t>URLDemo</a:t>
            </a:r>
            <a:r>
              <a:rPr lang="zh-CN" altLang="zh-CN" dirty="0"/>
              <a:t>，在布局文件中，准备一个</a:t>
            </a:r>
            <a:r>
              <a:rPr lang="en-US" altLang="zh-CN" dirty="0" err="1"/>
              <a:t>ImageView</a:t>
            </a:r>
            <a:r>
              <a:rPr lang="zh-CN" altLang="zh-CN" dirty="0"/>
              <a:t>控件。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b="1" dirty="0"/>
              <a:t>初始化并准备异步任务类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获取网络数据资源</a:t>
            </a:r>
          </a:p>
        </p:txBody>
      </p:sp>
      <p:sp>
        <p:nvSpPr>
          <p:cNvPr id="4" name="矩形 3"/>
          <p:cNvSpPr/>
          <p:nvPr/>
        </p:nvSpPr>
        <p:spPr>
          <a:xfrm>
            <a:off x="6074664" y="3315915"/>
            <a:ext cx="5327904" cy="258532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private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ImageView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img</a:t>
            </a:r>
            <a:r>
              <a:rPr lang="en-US" altLang="zh-CN" kern="100" dirty="0">
                <a:latin typeface="Times New Roman" panose="02020603050405020304" pitchFamily="18" charset="0"/>
              </a:rPr>
              <a:t>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@Override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protected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onCreate</a:t>
            </a:r>
            <a:r>
              <a:rPr lang="en-US" altLang="zh-CN" kern="100" dirty="0">
                <a:latin typeface="Times New Roman" panose="02020603050405020304" pitchFamily="18" charset="0"/>
              </a:rPr>
              <a:t>(Bundle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savedInstanceState</a:t>
            </a:r>
            <a:r>
              <a:rPr lang="en-US" altLang="zh-CN" kern="100" dirty="0">
                <a:latin typeface="Times New Roman" panose="02020603050405020304" pitchFamily="18" charset="0"/>
              </a:rPr>
              <a:t>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super.onCreate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savedInstanceState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setContentView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R.layout.activity_main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img</a:t>
            </a:r>
            <a:r>
              <a:rPr lang="en-US" altLang="zh-CN" kern="100" dirty="0">
                <a:latin typeface="Times New Roman" panose="02020603050405020304" pitchFamily="18" charset="0"/>
              </a:rPr>
              <a:t>=(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ImageView</a:t>
            </a:r>
            <a:r>
              <a:rPr lang="en-US" altLang="zh-CN" kern="100" dirty="0">
                <a:latin typeface="Times New Roman" panose="02020603050405020304" pitchFamily="18" charset="0"/>
              </a:rPr>
              <a:t>)</a:t>
            </a:r>
            <a:r>
              <a:rPr lang="en-US" altLang="zh-CN" kern="100" dirty="0" err="1">
                <a:latin typeface="Times New Roman" panose="02020603050405020304" pitchFamily="18" charset="0"/>
              </a:rPr>
              <a:t>findViewById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R.id.imageView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b="1" kern="100" dirty="0">
                <a:latin typeface="Times New Roman" panose="02020603050405020304" pitchFamily="18" charset="0"/>
              </a:rPr>
              <a:t>   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MyTask</a:t>
            </a:r>
            <a:r>
              <a:rPr lang="en-US" altLang="zh-CN" b="1" kern="100" dirty="0">
                <a:latin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myTask</a:t>
            </a:r>
            <a:r>
              <a:rPr lang="en-US" altLang="zh-CN" b="1" kern="100" dirty="0">
                <a:latin typeface="Times New Roman" panose="02020603050405020304" pitchFamily="18" charset="0"/>
              </a:rPr>
              <a:t>=new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MyTask</a:t>
            </a:r>
            <a:r>
              <a:rPr lang="en-US" altLang="zh-CN" b="1" kern="100" dirty="0">
                <a:latin typeface="Times New Roman" panose="02020603050405020304" pitchFamily="18" charset="0"/>
              </a:rPr>
              <a:t>();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b="1" kern="100" dirty="0">
                <a:latin typeface="Times New Roman" panose="02020603050405020304" pitchFamily="18" charset="0"/>
              </a:rPr>
              <a:t>   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myTask.execute</a:t>
            </a:r>
            <a:r>
              <a:rPr lang="en-US" altLang="zh-CN" b="1" kern="100" dirty="0">
                <a:latin typeface="Times New Roman" panose="02020603050405020304" pitchFamily="18" charset="0"/>
              </a:rPr>
              <a:t>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1168" y="3794760"/>
            <a:ext cx="5465064" cy="258532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class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MyTask</a:t>
            </a:r>
            <a:r>
              <a:rPr lang="en-US" altLang="zh-CN" kern="100" dirty="0">
                <a:latin typeface="Times New Roman" panose="02020603050405020304" pitchFamily="18" charset="0"/>
              </a:rPr>
              <a:t> extends AsyncTask{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@Override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protected Object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doInBackground</a:t>
            </a:r>
            <a:r>
              <a:rPr lang="en-US" altLang="zh-CN" kern="100" dirty="0">
                <a:latin typeface="Times New Roman" panose="02020603050405020304" pitchFamily="18" charset="0"/>
              </a:rPr>
              <a:t>(Object[]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params</a:t>
            </a:r>
            <a:r>
              <a:rPr lang="en-US" altLang="zh-CN" kern="100" dirty="0">
                <a:latin typeface="Times New Roman" panose="02020603050405020304" pitchFamily="18" charset="0"/>
              </a:rPr>
              <a:t>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@Override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protected void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onPostExecute</a:t>
            </a:r>
            <a:r>
              <a:rPr lang="en-US" altLang="zh-CN" kern="100" dirty="0">
                <a:latin typeface="Times New Roman" panose="02020603050405020304" pitchFamily="18" charset="0"/>
              </a:rPr>
              <a:t>(Object o)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super.onPostExecute</a:t>
            </a:r>
            <a:r>
              <a:rPr lang="en-US" altLang="zh-CN" kern="100" dirty="0">
                <a:latin typeface="Times New Roman" panose="02020603050405020304" pitchFamily="18" charset="0"/>
              </a:rPr>
              <a:t>(o);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6" name="箭头: 右 5"/>
          <p:cNvSpPr/>
          <p:nvPr/>
        </p:nvSpPr>
        <p:spPr>
          <a:xfrm>
            <a:off x="5666232" y="4992624"/>
            <a:ext cx="496824" cy="6035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8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78536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zh-CN" altLang="zh-CN" b="1" dirty="0"/>
              <a:t>获取网络资源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获取网络数据资源</a:t>
            </a:r>
          </a:p>
        </p:txBody>
      </p:sp>
      <p:sp>
        <p:nvSpPr>
          <p:cNvPr id="4" name="矩形 3"/>
          <p:cNvSpPr/>
          <p:nvPr/>
        </p:nvSpPr>
        <p:spPr>
          <a:xfrm>
            <a:off x="1280160" y="2359152"/>
            <a:ext cx="9957816" cy="397031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protected Object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doInBackground</a:t>
            </a:r>
            <a:r>
              <a:rPr lang="en-US" altLang="zh-CN" kern="100" dirty="0">
                <a:latin typeface="Times New Roman" panose="02020603050405020304" pitchFamily="18" charset="0"/>
              </a:rPr>
              <a:t>(Object[]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params</a:t>
            </a:r>
            <a:r>
              <a:rPr lang="en-US" altLang="zh-CN" kern="100" dirty="0">
                <a:latin typeface="Times New Roman" panose="02020603050405020304" pitchFamily="18" charset="0"/>
              </a:rPr>
              <a:t>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Drawable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drawable</a:t>
            </a:r>
            <a:r>
              <a:rPr lang="en-US" altLang="zh-CN" kern="100" dirty="0">
                <a:latin typeface="Times New Roman" panose="02020603050405020304" pitchFamily="18" charset="0"/>
              </a:rPr>
              <a:t>=null;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try 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533400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//</a:t>
            </a:r>
            <a:r>
              <a:rPr lang="zh-CN" altLang="zh-CN" b="1" kern="100" dirty="0">
                <a:latin typeface="Times New Roman" panose="02020603050405020304" pitchFamily="18" charset="0"/>
              </a:rPr>
              <a:t>设置要读取的资源路径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b="1" kern="100" dirty="0">
                <a:latin typeface="Times New Roman" panose="02020603050405020304" pitchFamily="18" charset="0"/>
              </a:rPr>
              <a:t>String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url</a:t>
            </a:r>
            <a:r>
              <a:rPr lang="en-US" altLang="zh-CN" b="1" kern="100" dirty="0">
                <a:latin typeface="Times New Roman" panose="02020603050405020304" pitchFamily="18" charset="0"/>
              </a:rPr>
              <a:t>="http://pic1.workercn.cn/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ufile</a:t>
            </a:r>
            <a:r>
              <a:rPr lang="en-US" altLang="zh-CN" b="1" kern="100" dirty="0">
                <a:latin typeface="Times New Roman" panose="02020603050405020304" pitchFamily="18" charset="0"/>
              </a:rPr>
              <a:t>/201112/20111202145248571.jpg ";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b="1" kern="100" dirty="0">
                <a:latin typeface="Times New Roman" panose="02020603050405020304" pitchFamily="18" charset="0"/>
              </a:rPr>
              <a:t>URL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objURL</a:t>
            </a:r>
            <a:r>
              <a:rPr lang="en-US" altLang="zh-CN" b="1" kern="100" dirty="0">
                <a:latin typeface="Times New Roman" panose="02020603050405020304" pitchFamily="18" charset="0"/>
              </a:rPr>
              <a:t> = new URL(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url</a:t>
            </a:r>
            <a:r>
              <a:rPr lang="en-US" altLang="zh-CN" b="1" kern="100" dirty="0">
                <a:latin typeface="Times New Roman" panose="02020603050405020304" pitchFamily="18" charset="0"/>
              </a:rPr>
              <a:t>); //1.</a:t>
            </a:r>
            <a:r>
              <a:rPr lang="zh-CN" altLang="zh-CN" b="1" kern="100" dirty="0">
                <a:latin typeface="Times New Roman" panose="02020603050405020304" pitchFamily="18" charset="0"/>
              </a:rPr>
              <a:t>实例化</a:t>
            </a:r>
            <a:r>
              <a:rPr lang="en-US" altLang="zh-CN" b="1" kern="100" dirty="0">
                <a:latin typeface="Times New Roman" panose="02020603050405020304" pitchFamily="18" charset="0"/>
              </a:rPr>
              <a:t>URL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b="1" kern="100" dirty="0" err="1">
                <a:latin typeface="Times New Roman" panose="02020603050405020304" pitchFamily="18" charset="0"/>
              </a:rPr>
              <a:t>InputStream</a:t>
            </a:r>
            <a:r>
              <a:rPr lang="en-US" altLang="zh-CN" b="1" kern="100" dirty="0">
                <a:latin typeface="Times New Roman" panose="02020603050405020304" pitchFamily="18" charset="0"/>
              </a:rPr>
              <a:t> in=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objURL.openStream</a:t>
            </a:r>
            <a:r>
              <a:rPr lang="en-US" altLang="zh-CN" b="1" kern="100" dirty="0">
                <a:latin typeface="Times New Roman" panose="02020603050405020304" pitchFamily="18" charset="0"/>
              </a:rPr>
              <a:t>(); //2.</a:t>
            </a:r>
            <a:r>
              <a:rPr lang="zh-CN" altLang="zh-CN" b="1" kern="100" dirty="0">
                <a:latin typeface="Times New Roman" panose="02020603050405020304" pitchFamily="18" charset="0"/>
              </a:rPr>
              <a:t>读取数据流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b="1" kern="100" dirty="0" err="1">
                <a:latin typeface="Times New Roman" panose="02020603050405020304" pitchFamily="18" charset="0"/>
              </a:rPr>
              <a:t>drawable</a:t>
            </a:r>
            <a:r>
              <a:rPr lang="en-US" altLang="zh-CN" b="1" kern="100" dirty="0">
                <a:latin typeface="Times New Roman" panose="02020603050405020304" pitchFamily="18" charset="0"/>
              </a:rPr>
              <a:t> =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Drawable.createFromStream</a:t>
            </a:r>
            <a:r>
              <a:rPr lang="en-US" altLang="zh-CN" b="1" kern="100" dirty="0">
                <a:latin typeface="Times New Roman" panose="02020603050405020304" pitchFamily="18" charset="0"/>
              </a:rPr>
              <a:t>(in, null); //3.</a:t>
            </a:r>
            <a:r>
              <a:rPr lang="zh-CN" altLang="zh-CN" b="1" kern="100" dirty="0">
                <a:latin typeface="Times New Roman" panose="02020603050405020304" pitchFamily="18" charset="0"/>
              </a:rPr>
              <a:t>处理输入流：转化成图片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}catch 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MalformedURLException</a:t>
            </a:r>
            <a:r>
              <a:rPr lang="en-US" altLang="zh-CN" kern="100" dirty="0">
                <a:latin typeface="Times New Roman" panose="02020603050405020304" pitchFamily="18" charset="0"/>
              </a:rPr>
              <a:t> e)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{</a:t>
            </a:r>
            <a:r>
              <a:rPr lang="zh-CN" altLang="zh-CN" kern="100" dirty="0">
                <a:latin typeface="Times New Roman" panose="02020603050405020304" pitchFamily="18" charset="0"/>
              </a:rPr>
              <a:t>……</a:t>
            </a: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catch 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IOException</a:t>
            </a:r>
            <a:r>
              <a:rPr lang="en-US" altLang="zh-CN" kern="100" dirty="0">
                <a:latin typeface="Times New Roman" panose="02020603050405020304" pitchFamily="18" charset="0"/>
              </a:rPr>
              <a:t> e2)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{</a:t>
            </a:r>
            <a:r>
              <a:rPr lang="zh-CN" altLang="zh-CN" kern="100" dirty="0">
                <a:latin typeface="Times New Roman" panose="02020603050405020304" pitchFamily="18" charset="0"/>
              </a:rPr>
              <a:t>……</a:t>
            </a: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drawable</a:t>
            </a:r>
            <a:r>
              <a:rPr lang="en-US" altLang="zh-CN" kern="100" dirty="0">
                <a:latin typeface="Times New Roman" panose="02020603050405020304" pitchFamily="18" charset="0"/>
              </a:rPr>
              <a:t>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566672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zh-CN" altLang="zh-CN" b="1" dirty="0"/>
              <a:t>资源显示：</a:t>
            </a:r>
            <a:r>
              <a:rPr lang="zh-CN" altLang="zh-CN" dirty="0"/>
              <a:t>在</a:t>
            </a:r>
            <a:r>
              <a:rPr lang="en-US" altLang="zh-CN" dirty="0" err="1"/>
              <a:t>onPostExecute</a:t>
            </a:r>
            <a:r>
              <a:rPr lang="en-US" altLang="zh-CN" dirty="0"/>
              <a:t>()</a:t>
            </a:r>
            <a:r>
              <a:rPr lang="zh-CN" altLang="zh-CN" dirty="0"/>
              <a:t>方法中进行图片显示。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zh-CN" altLang="zh-CN" b="1" dirty="0"/>
              <a:t>增加上网权限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</a:t>
            </a:r>
            <a:r>
              <a:rPr lang="zh-CN" altLang="zh-CN" b="1" dirty="0"/>
              <a:t>运行该项目，查看结果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获取网络数据资源</a:t>
            </a:r>
          </a:p>
        </p:txBody>
      </p:sp>
      <p:sp>
        <p:nvSpPr>
          <p:cNvPr id="4" name="矩形 3"/>
          <p:cNvSpPr/>
          <p:nvPr/>
        </p:nvSpPr>
        <p:spPr>
          <a:xfrm>
            <a:off x="1237488" y="3590544"/>
            <a:ext cx="5794248" cy="156966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</a:rPr>
              <a:t>protected void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onPostExecute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(Object o) {</a:t>
            </a:r>
            <a:br>
              <a:rPr lang="en-US" altLang="zh-CN" sz="2400" kern="100" dirty="0">
                <a:latin typeface="Times New Roman" panose="02020603050405020304" pitchFamily="18" charset="0"/>
              </a:rPr>
            </a:br>
            <a:r>
              <a:rPr lang="en-US" altLang="zh-CN" sz="2400" kern="100" dirty="0">
                <a:latin typeface="Times New Roman" panose="02020603050405020304" pitchFamily="18" charset="0"/>
              </a:rPr>
              <a:t>   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super.onPostExecute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(o);</a:t>
            </a:r>
            <a:br>
              <a:rPr lang="en-US" altLang="zh-CN" sz="2400" kern="100" dirty="0">
                <a:latin typeface="Times New Roman" panose="02020603050405020304" pitchFamily="18" charset="0"/>
              </a:rPr>
            </a:br>
            <a:r>
              <a:rPr lang="en-US" altLang="zh-CN" sz="2400" kern="100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kern="100" dirty="0" err="1">
                <a:latin typeface="Times New Roman" panose="02020603050405020304" pitchFamily="18" charset="0"/>
              </a:rPr>
              <a:t>img.setImageDrawable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((</a:t>
            </a:r>
            <a:r>
              <a:rPr lang="en-US" altLang="zh-CN" sz="2400" b="1" kern="100" dirty="0" err="1">
                <a:latin typeface="Times New Roman" panose="02020603050405020304" pitchFamily="18" charset="0"/>
              </a:rPr>
              <a:t>Drawable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)o);</a:t>
            </a:r>
            <a:br>
              <a:rPr lang="en-US" altLang="zh-CN" sz="2400" kern="100" dirty="0">
                <a:latin typeface="Times New Roman" panose="02020603050405020304" pitchFamily="18" charset="0"/>
              </a:rPr>
            </a:br>
            <a:r>
              <a:rPr lang="en-US" altLang="zh-CN" sz="2400" kern="100" dirty="0">
                <a:latin typeface="Times New Roman" panose="02020603050405020304" pitchFamily="18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483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</a:t>
            </a:r>
            <a:r>
              <a:rPr lang="en-US" altLang="zh-CN" dirty="0" err="1"/>
              <a:t>URLConnection</a:t>
            </a:r>
            <a:r>
              <a:rPr lang="zh-CN" altLang="zh-CN" dirty="0"/>
              <a:t>，</a:t>
            </a:r>
            <a:r>
              <a:rPr lang="zh-CN" altLang="en-US" dirty="0"/>
              <a:t>建立</a:t>
            </a:r>
            <a:r>
              <a:rPr lang="zh-CN" altLang="zh-CN" dirty="0"/>
              <a:t>应用程序和</a:t>
            </a:r>
            <a:r>
              <a:rPr lang="en-US" altLang="zh-CN" dirty="0"/>
              <a:t>URL</a:t>
            </a:r>
            <a:r>
              <a:rPr lang="zh-CN" altLang="zh-CN" dirty="0"/>
              <a:t>之间</a:t>
            </a:r>
            <a:r>
              <a:rPr lang="zh-CN" altLang="en-US" dirty="0"/>
              <a:t>的</a:t>
            </a:r>
            <a:r>
              <a:rPr lang="zh-CN" altLang="zh-CN" dirty="0"/>
              <a:t>连接，借助于</a:t>
            </a:r>
            <a:r>
              <a:rPr lang="zh-CN" altLang="en-US" dirty="0"/>
              <a:t>该</a:t>
            </a:r>
            <a:r>
              <a:rPr lang="en-US" altLang="zh-CN" dirty="0" err="1"/>
              <a:t>URLConnection</a:t>
            </a:r>
            <a:r>
              <a:rPr lang="zh-CN" altLang="zh-CN" dirty="0"/>
              <a:t>桥梁，可以向</a:t>
            </a:r>
            <a:r>
              <a:rPr lang="en-US" altLang="zh-CN" dirty="0"/>
              <a:t>URL</a:t>
            </a:r>
            <a:r>
              <a:rPr lang="zh-CN" altLang="zh-CN" dirty="0"/>
              <a:t>发送请求，读取</a:t>
            </a:r>
            <a:r>
              <a:rPr lang="en-US" altLang="zh-CN" dirty="0"/>
              <a:t>URL</a:t>
            </a:r>
            <a:r>
              <a:rPr lang="zh-CN" altLang="zh-CN" dirty="0"/>
              <a:t>资源。实现步骤如下：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）创建</a:t>
            </a:r>
            <a:r>
              <a:rPr lang="en-US" altLang="zh-CN" dirty="0"/>
              <a:t>URL</a:t>
            </a:r>
            <a:r>
              <a:rPr lang="zh-CN" altLang="zh-CN" dirty="0"/>
              <a:t>对象。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）建立与</a:t>
            </a:r>
            <a:r>
              <a:rPr lang="en-US" altLang="zh-CN" dirty="0"/>
              <a:t>URL</a:t>
            </a:r>
            <a:r>
              <a:rPr lang="zh-CN" altLang="zh-CN" dirty="0"/>
              <a:t>的连接：由于</a:t>
            </a:r>
            <a:r>
              <a:rPr lang="en-US" altLang="zh-CN" dirty="0" err="1"/>
              <a:t>URLConnection</a:t>
            </a:r>
            <a:r>
              <a:rPr lang="zh-CN" altLang="zh-CN" dirty="0"/>
              <a:t>为抽象类，其对象不能直接实例化，通常通过</a:t>
            </a:r>
            <a:r>
              <a:rPr lang="en-US" altLang="zh-CN" dirty="0" err="1"/>
              <a:t>openConnection</a:t>
            </a:r>
            <a:r>
              <a:rPr lang="zh-CN" altLang="zh-CN" dirty="0"/>
              <a:t>方法获得。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）获取返回的</a:t>
            </a:r>
            <a:r>
              <a:rPr lang="en-US" altLang="zh-CN" dirty="0" err="1"/>
              <a:t>InputStream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）将</a:t>
            </a:r>
            <a:r>
              <a:rPr lang="en-US" altLang="zh-CN" dirty="0" err="1"/>
              <a:t>InputStream</a:t>
            </a:r>
            <a:r>
              <a:rPr lang="zh-CN" altLang="zh-CN" dirty="0"/>
              <a:t>进行处理：例如，显示到相应的控件上。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）关闭流操作。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获取网络数据资源</a:t>
            </a:r>
          </a:p>
        </p:txBody>
      </p:sp>
    </p:spTree>
    <p:extLst>
      <p:ext uri="{BB962C8B-B14F-4D97-AF65-F5344CB8AC3E}">
        <p14:creationId xmlns:p14="http://schemas.microsoft.com/office/powerpoint/2010/main" val="32683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97408"/>
          </a:xfrm>
        </p:spPr>
        <p:txBody>
          <a:bodyPr/>
          <a:lstStyle/>
          <a:p>
            <a:r>
              <a:rPr lang="zh-CN" altLang="zh-CN" b="1"/>
              <a:t>【例</a:t>
            </a:r>
            <a:r>
              <a:rPr lang="en-US" altLang="zh-CN" b="1"/>
              <a:t>8-4</a:t>
            </a:r>
            <a:r>
              <a:rPr lang="zh-CN" altLang="zh-CN" b="1"/>
              <a:t>】</a:t>
            </a:r>
            <a:r>
              <a:rPr lang="zh-CN" altLang="zh-CN"/>
              <a:t>将上述代码用</a:t>
            </a:r>
            <a:r>
              <a:rPr lang="en-US" altLang="zh-CN"/>
              <a:t>URLConnection</a:t>
            </a:r>
            <a:r>
              <a:rPr lang="zh-CN" altLang="zh-CN"/>
              <a:t>进行实现。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获取网络数据资源</a:t>
            </a:r>
          </a:p>
        </p:txBody>
      </p:sp>
      <p:sp>
        <p:nvSpPr>
          <p:cNvPr id="4" name="矩形 3"/>
          <p:cNvSpPr/>
          <p:nvPr/>
        </p:nvSpPr>
        <p:spPr>
          <a:xfrm>
            <a:off x="1557528" y="2532888"/>
            <a:ext cx="8491728" cy="341632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indent="267970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String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url</a:t>
            </a:r>
            <a:r>
              <a:rPr lang="en-US" altLang="zh-CN" kern="100" dirty="0">
                <a:latin typeface="Times New Roman" panose="02020603050405020304" pitchFamily="18" charset="0"/>
              </a:rPr>
              <a:t>="http://pic1.workercn.cn/</a:t>
            </a:r>
            <a:r>
              <a:rPr lang="en-US" altLang="zh-CN" kern="100" dirty="0" err="1">
                <a:latin typeface="Times New Roman" panose="02020603050405020304" pitchFamily="18" charset="0"/>
              </a:rPr>
              <a:t>ufile</a:t>
            </a:r>
            <a:r>
              <a:rPr lang="en-US" altLang="zh-CN" kern="100" dirty="0">
                <a:latin typeface="Times New Roman" panose="02020603050405020304" pitchFamily="18" charset="0"/>
              </a:rPr>
              <a:t>/201112/20111202145248571.jpg ";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//1.</a:t>
            </a:r>
            <a:r>
              <a:rPr lang="zh-CN" altLang="zh-CN" kern="100" dirty="0">
                <a:latin typeface="Times New Roman" panose="02020603050405020304" pitchFamily="18" charset="0"/>
              </a:rPr>
              <a:t>实例化</a:t>
            </a:r>
            <a:r>
              <a:rPr lang="en-US" altLang="zh-CN" kern="100" dirty="0">
                <a:latin typeface="Times New Roman" panose="02020603050405020304" pitchFamily="18" charset="0"/>
              </a:rPr>
              <a:t>URL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URL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objURL</a:t>
            </a:r>
            <a:r>
              <a:rPr lang="en-US" altLang="zh-CN" kern="100" dirty="0">
                <a:latin typeface="Times New Roman" panose="02020603050405020304" pitchFamily="18" charset="0"/>
              </a:rPr>
              <a:t> = new URL(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url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//2.</a:t>
            </a:r>
            <a:r>
              <a:rPr lang="zh-CN" altLang="zh-CN" kern="100" dirty="0">
                <a:latin typeface="Times New Roman" panose="02020603050405020304" pitchFamily="18" charset="0"/>
              </a:rPr>
              <a:t>建立与</a:t>
            </a:r>
            <a:r>
              <a:rPr lang="en-US" altLang="zh-CN" kern="100" dirty="0">
                <a:latin typeface="Times New Roman" panose="02020603050405020304" pitchFamily="18" charset="0"/>
              </a:rPr>
              <a:t>URL</a:t>
            </a:r>
            <a:r>
              <a:rPr lang="zh-CN" altLang="zh-CN" kern="100" dirty="0">
                <a:latin typeface="Times New Roman" panose="02020603050405020304" pitchFamily="18" charset="0"/>
              </a:rPr>
              <a:t>的连接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URLConnection</a:t>
            </a:r>
            <a:r>
              <a:rPr lang="en-US" altLang="zh-CN" kern="100" dirty="0">
                <a:latin typeface="Times New Roman" panose="02020603050405020304" pitchFamily="18" charset="0"/>
              </a:rPr>
              <a:t> conn=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objURL.openConnection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conn.connect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//3.</a:t>
            </a:r>
            <a:r>
              <a:rPr lang="zh-CN" altLang="zh-CN" kern="100" dirty="0">
                <a:latin typeface="Times New Roman" panose="02020603050405020304" pitchFamily="18" charset="0"/>
              </a:rPr>
              <a:t>获取返回的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InputStream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InputStream</a:t>
            </a:r>
            <a:r>
              <a:rPr lang="en-US" altLang="zh-CN" kern="100" dirty="0">
                <a:latin typeface="Times New Roman" panose="02020603050405020304" pitchFamily="18" charset="0"/>
              </a:rPr>
              <a:t> is=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conn.getInputStream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//4</a:t>
            </a:r>
            <a:r>
              <a:rPr lang="zh-CN" altLang="zh-CN" kern="100" dirty="0">
                <a:latin typeface="Times New Roman" panose="02020603050405020304" pitchFamily="18" charset="0"/>
              </a:rPr>
              <a:t>将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InputStream</a:t>
            </a:r>
            <a:r>
              <a:rPr lang="zh-CN" altLang="zh-CN" kern="100" dirty="0">
                <a:latin typeface="Times New Roman" panose="02020603050405020304" pitchFamily="18" charset="0"/>
              </a:rPr>
              <a:t>进行处理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drawable</a:t>
            </a:r>
            <a:r>
              <a:rPr lang="en-US" altLang="zh-CN" kern="100" dirty="0">
                <a:latin typeface="Times New Roman" panose="02020603050405020304" pitchFamily="18" charset="0"/>
              </a:rPr>
              <a:t>=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Drawable.createFromStream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is,null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800100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//5.</a:t>
            </a:r>
            <a:r>
              <a:rPr lang="zh-CN" altLang="zh-CN" kern="100" dirty="0">
                <a:latin typeface="Times New Roman" panose="02020603050405020304" pitchFamily="18" charset="0"/>
              </a:rPr>
              <a:t>关闭连接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 err="1">
                <a:latin typeface="Times New Roman" panose="02020603050405020304" pitchFamily="18" charset="0"/>
              </a:rPr>
              <a:t>is.close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zh-CN" dirty="0"/>
              <a:t>除了提供以上标准的</a:t>
            </a:r>
            <a:r>
              <a:rPr lang="en-US" altLang="zh-CN" dirty="0"/>
              <a:t>Java</a:t>
            </a:r>
            <a:r>
              <a:rPr lang="zh-CN" altLang="zh-CN" dirty="0"/>
              <a:t>网络接口</a:t>
            </a:r>
            <a:r>
              <a:rPr lang="en-US" altLang="zh-CN" dirty="0"/>
              <a:t>(java.net)</a:t>
            </a:r>
            <a:r>
              <a:rPr lang="zh-CN" altLang="zh-CN" dirty="0"/>
              <a:t>，还提供了</a:t>
            </a:r>
            <a:r>
              <a:rPr lang="en-US" altLang="zh-CN" dirty="0"/>
              <a:t>Apache</a:t>
            </a:r>
            <a:r>
              <a:rPr lang="zh-CN" altLang="zh-CN" dirty="0"/>
              <a:t>的网络接口和</a:t>
            </a:r>
            <a:r>
              <a:rPr lang="en-US" altLang="zh-CN" dirty="0"/>
              <a:t>Android</a:t>
            </a:r>
            <a:r>
              <a:rPr lang="zh-CN" altLang="zh-CN" dirty="0"/>
              <a:t>的网络接口。</a:t>
            </a:r>
            <a:r>
              <a:rPr lang="en-US" altLang="zh-CN" dirty="0"/>
              <a:t>Android SDK</a:t>
            </a:r>
            <a:r>
              <a:rPr lang="zh-CN" altLang="zh-CN" dirty="0"/>
              <a:t>默认集成了</a:t>
            </a:r>
            <a:r>
              <a:rPr lang="en-US" altLang="zh-CN" dirty="0"/>
              <a:t>Apache</a:t>
            </a:r>
            <a:r>
              <a:rPr lang="zh-CN" altLang="zh-CN" dirty="0"/>
              <a:t>网络接口。一般通过以下步骤来访问网络资源：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）创建</a:t>
            </a:r>
            <a:r>
              <a:rPr lang="en-US" altLang="zh-CN" dirty="0" err="1"/>
              <a:t>HttpGet</a:t>
            </a:r>
            <a:r>
              <a:rPr lang="zh-CN" altLang="zh-CN" dirty="0"/>
              <a:t>或</a:t>
            </a:r>
            <a:r>
              <a:rPr lang="en-US" altLang="zh-CN" dirty="0" err="1"/>
              <a:t>HttpPost</a:t>
            </a:r>
            <a:r>
              <a:rPr lang="zh-CN" altLang="zh-CN" dirty="0"/>
              <a:t>对象，将要请求的</a:t>
            </a:r>
            <a:r>
              <a:rPr lang="en-US" altLang="zh-CN" dirty="0"/>
              <a:t>URL</a:t>
            </a:r>
            <a:r>
              <a:rPr lang="zh-CN" altLang="zh-CN" dirty="0"/>
              <a:t>通过构造方法传入</a:t>
            </a:r>
            <a:r>
              <a:rPr lang="en-US" altLang="zh-CN" dirty="0" err="1"/>
              <a:t>HttpGet</a:t>
            </a:r>
            <a:r>
              <a:rPr lang="zh-CN" altLang="zh-CN" dirty="0"/>
              <a:t>或</a:t>
            </a:r>
            <a:r>
              <a:rPr lang="en-US" altLang="zh-CN" dirty="0" err="1"/>
              <a:t>HttpPost</a:t>
            </a:r>
            <a:r>
              <a:rPr lang="zh-CN" altLang="zh-CN" dirty="0"/>
              <a:t>对象。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）使用</a:t>
            </a:r>
            <a:r>
              <a:rPr lang="en-US" altLang="zh-CN" dirty="0" err="1"/>
              <a:t>DefaultHttpClient</a:t>
            </a:r>
            <a:r>
              <a:rPr lang="zh-CN" altLang="zh-CN" dirty="0"/>
              <a:t>类的</a:t>
            </a:r>
            <a:r>
              <a:rPr lang="en-US" altLang="zh-CN" dirty="0"/>
              <a:t>execute</a:t>
            </a:r>
            <a:r>
              <a:rPr lang="zh-CN" altLang="zh-CN" dirty="0"/>
              <a:t>方法发送</a:t>
            </a:r>
            <a:r>
              <a:rPr lang="en-US" altLang="zh-CN" dirty="0"/>
              <a:t>HTTP GET</a:t>
            </a:r>
            <a:r>
              <a:rPr lang="zh-CN" altLang="zh-CN" dirty="0"/>
              <a:t>或</a:t>
            </a:r>
            <a:r>
              <a:rPr lang="en-US" altLang="zh-CN" dirty="0"/>
              <a:t>HTTP POST</a:t>
            </a:r>
            <a:r>
              <a:rPr lang="zh-CN" altLang="zh-CN" dirty="0"/>
              <a:t>请求，并返回</a:t>
            </a:r>
            <a:r>
              <a:rPr lang="en-US" altLang="zh-CN" dirty="0" err="1"/>
              <a:t>HttpResponse</a:t>
            </a:r>
            <a:r>
              <a:rPr lang="zh-CN" altLang="zh-CN" dirty="0"/>
              <a:t>对象。如果使用</a:t>
            </a:r>
            <a:r>
              <a:rPr lang="en-US" altLang="zh-CN" dirty="0" err="1"/>
              <a:t>HttpPost</a:t>
            </a:r>
            <a:r>
              <a:rPr lang="zh-CN" altLang="zh-CN" dirty="0"/>
              <a:t>方法提交</a:t>
            </a:r>
            <a:r>
              <a:rPr lang="en-US" altLang="zh-CN" dirty="0"/>
              <a:t>HTTP POST</a:t>
            </a:r>
            <a:r>
              <a:rPr lang="zh-CN" altLang="zh-CN" dirty="0"/>
              <a:t>请求，还需要使用</a:t>
            </a:r>
            <a:r>
              <a:rPr lang="en-US" altLang="zh-CN" dirty="0" err="1"/>
              <a:t>HttpPost</a:t>
            </a:r>
            <a:r>
              <a:rPr lang="zh-CN" altLang="zh-CN" dirty="0"/>
              <a:t>类的</a:t>
            </a:r>
            <a:r>
              <a:rPr lang="en-US" altLang="zh-CN" dirty="0" err="1"/>
              <a:t>setEntity</a:t>
            </a:r>
            <a:r>
              <a:rPr lang="zh-CN" altLang="zh-CN" dirty="0"/>
              <a:t>方法设置请求参数。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）通过</a:t>
            </a:r>
            <a:r>
              <a:rPr lang="en-US" altLang="zh-CN" dirty="0" err="1"/>
              <a:t>HttpResponse</a:t>
            </a:r>
            <a:r>
              <a:rPr lang="zh-CN" altLang="zh-CN" dirty="0"/>
              <a:t>接口的</a:t>
            </a:r>
            <a:r>
              <a:rPr lang="en-US" altLang="zh-CN" dirty="0" err="1"/>
              <a:t>getEntity</a:t>
            </a:r>
            <a:r>
              <a:rPr lang="zh-CN" altLang="zh-CN" dirty="0"/>
              <a:t>方法返回响应信息，并进行相应的处理。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获取网络数据资源</a:t>
            </a:r>
          </a:p>
        </p:txBody>
      </p:sp>
    </p:spTree>
    <p:extLst>
      <p:ext uri="{BB962C8B-B14F-4D97-AF65-F5344CB8AC3E}">
        <p14:creationId xmlns:p14="http://schemas.microsoft.com/office/powerpoint/2010/main" val="298181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88889"/>
          </a:xfrm>
        </p:spPr>
        <p:txBody>
          <a:bodyPr/>
          <a:lstStyle/>
          <a:p>
            <a:r>
              <a:rPr lang="en-US" altLang="zh-CN" dirty="0" err="1"/>
              <a:t>HttpGet</a:t>
            </a:r>
            <a:r>
              <a:rPr lang="zh-CN" altLang="zh-CN" dirty="0"/>
              <a:t>的使用方法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获取网络数据资源</a:t>
            </a:r>
          </a:p>
        </p:txBody>
      </p:sp>
      <p:sp>
        <p:nvSpPr>
          <p:cNvPr id="4" name="矩形 3"/>
          <p:cNvSpPr/>
          <p:nvPr/>
        </p:nvSpPr>
        <p:spPr>
          <a:xfrm>
            <a:off x="726830" y="2788476"/>
            <a:ext cx="7729415" cy="175432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DefaultHttpClient</a:t>
            </a:r>
            <a:r>
              <a:rPr lang="en-US" altLang="zh-CN" kern="100" dirty="0">
                <a:latin typeface="Times New Roman" panose="02020603050405020304" pitchFamily="18" charset="0"/>
              </a:rPr>
              <a:t> client = 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DefaultHttpClient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7970">
              <a:spcAft>
                <a:spcPts val="0"/>
              </a:spcAft>
            </a:pPr>
            <a:r>
              <a:rPr lang="en-US" altLang="zh-CN" b="1" kern="100" dirty="0" err="1">
                <a:latin typeface="Times New Roman" panose="02020603050405020304" pitchFamily="18" charset="0"/>
              </a:rPr>
              <a:t>HttpGet</a:t>
            </a:r>
            <a:r>
              <a:rPr lang="en-US" altLang="zh-CN" b="1" kern="100" dirty="0">
                <a:latin typeface="Times New Roman" panose="02020603050405020304" pitchFamily="18" charset="0"/>
              </a:rPr>
              <a:t> get = new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HttpGet</a:t>
            </a:r>
            <a:r>
              <a:rPr lang="en-US" altLang="zh-CN" b="1" kern="100" dirty="0">
                <a:latin typeface="Times New Roman" panose="02020603050405020304" pitchFamily="18" charset="0"/>
              </a:rPr>
              <a:t>("http://10.0.2.2/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AndroidWeb</a:t>
            </a:r>
            <a:r>
              <a:rPr lang="en-US" altLang="zh-CN" b="1" kern="100" dirty="0">
                <a:latin typeface="Times New Roman" panose="02020603050405020304" pitchFamily="18" charset="0"/>
              </a:rPr>
              <a:t>/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TestHello?name</a:t>
            </a:r>
            <a:r>
              <a:rPr lang="en-US" altLang="zh-CN" b="1" kern="100" dirty="0">
                <a:latin typeface="Times New Roman" panose="02020603050405020304" pitchFamily="18" charset="0"/>
              </a:rPr>
              <a:t>=admin");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HttpResponse</a:t>
            </a:r>
            <a:r>
              <a:rPr lang="en-US" altLang="zh-CN" kern="100" dirty="0">
                <a:latin typeface="Times New Roman" panose="02020603050405020304" pitchFamily="18" charset="0"/>
              </a:rPr>
              <a:t> response =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client.execute</a:t>
            </a:r>
            <a:r>
              <a:rPr lang="en-US" altLang="zh-CN" kern="100" dirty="0">
                <a:latin typeface="Times New Roman" panose="02020603050405020304" pitchFamily="18" charset="0"/>
              </a:rPr>
              <a:t>(get);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HttpEntity</a:t>
            </a:r>
            <a:r>
              <a:rPr lang="en-US" altLang="zh-CN" kern="100" dirty="0">
                <a:latin typeface="Times New Roman" panose="02020603050405020304" pitchFamily="18" charset="0"/>
              </a:rPr>
              <a:t> entity =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response.getEntity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r>
              <a:rPr lang="en-US" altLang="zh-CN" kern="1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EntityUtils.toString</a:t>
            </a:r>
            <a:r>
              <a:rPr lang="en-US" altLang="zh-CN" kern="100" dirty="0">
                <a:latin typeface="Times New Roman" panose="02020603050405020304" pitchFamily="18" charset="0"/>
              </a:rPr>
              <a:t>(entity));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21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667043"/>
          </a:xfrm>
        </p:spPr>
        <p:txBody>
          <a:bodyPr/>
          <a:lstStyle/>
          <a:p>
            <a:r>
              <a:rPr lang="en-US" altLang="zh-CN" dirty="0" err="1"/>
              <a:t>HttpPost</a:t>
            </a:r>
            <a:r>
              <a:rPr lang="zh-CN" altLang="zh-CN" dirty="0"/>
              <a:t>的使用方法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获取网络数据资源</a:t>
            </a:r>
          </a:p>
        </p:txBody>
      </p:sp>
      <p:sp>
        <p:nvSpPr>
          <p:cNvPr id="4" name="矩形 3"/>
          <p:cNvSpPr/>
          <p:nvPr/>
        </p:nvSpPr>
        <p:spPr>
          <a:xfrm>
            <a:off x="609600" y="2751188"/>
            <a:ext cx="841717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DefaultHttpClient</a:t>
            </a:r>
            <a:r>
              <a:rPr lang="en-US" altLang="zh-CN" kern="100" dirty="0">
                <a:latin typeface="Times New Roman" panose="02020603050405020304" pitchFamily="18" charset="0"/>
              </a:rPr>
              <a:t> client = 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DefaultHttpClient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 err="1">
                <a:latin typeface="Times New Roman" panose="02020603050405020304" pitchFamily="18" charset="0"/>
              </a:rPr>
              <a:t>HttpPost</a:t>
            </a:r>
            <a:r>
              <a:rPr lang="en-US" altLang="zh-CN" b="1" kern="100" dirty="0">
                <a:latin typeface="Times New Roman" panose="02020603050405020304" pitchFamily="18" charset="0"/>
              </a:rPr>
              <a:t> post = new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HttpPost</a:t>
            </a:r>
            <a:r>
              <a:rPr lang="en-US" altLang="zh-CN" b="1" kern="100" dirty="0">
                <a:latin typeface="Times New Roman" panose="02020603050405020304" pitchFamily="18" charset="0"/>
              </a:rPr>
              <a:t>("http:// 10.0.2.2/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AndroidWeb</a:t>
            </a:r>
            <a:r>
              <a:rPr lang="en-US" altLang="zh-CN" b="1" kern="100" dirty="0">
                <a:latin typeface="Times New Roman" panose="02020603050405020304" pitchFamily="18" charset="0"/>
              </a:rPr>
              <a:t>/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TestHello</a:t>
            </a:r>
            <a:r>
              <a:rPr lang="en-US" altLang="zh-CN" b="1" kern="100" dirty="0">
                <a:latin typeface="Times New Roman" panose="02020603050405020304" pitchFamily="18" charset="0"/>
              </a:rPr>
              <a:t>");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//</a:t>
            </a:r>
            <a:r>
              <a:rPr lang="zh-CN" altLang="zh-CN" kern="100" dirty="0">
                <a:latin typeface="Times New Roman" panose="02020603050405020304" pitchFamily="18" charset="0"/>
              </a:rPr>
              <a:t>设置请求参数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List&lt;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BasicNameValuePair</a:t>
            </a:r>
            <a:r>
              <a:rPr lang="en-US" altLang="zh-CN" kern="100" dirty="0">
                <a:latin typeface="Times New Roman" panose="02020603050405020304" pitchFamily="18" charset="0"/>
              </a:rPr>
              <a:t>&gt;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params</a:t>
            </a:r>
            <a:r>
              <a:rPr lang="en-US" altLang="zh-CN" kern="100" dirty="0">
                <a:latin typeface="Times New Roman" panose="02020603050405020304" pitchFamily="18" charset="0"/>
              </a:rPr>
              <a:t> = 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ArrayList</a:t>
            </a:r>
            <a:r>
              <a:rPr lang="en-US" altLang="zh-CN" kern="100" dirty="0">
                <a:latin typeface="Times New Roman" panose="02020603050405020304" pitchFamily="18" charset="0"/>
              </a:rPr>
              <a:t>&lt;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BasicNameValuePair</a:t>
            </a:r>
            <a:r>
              <a:rPr lang="en-US" altLang="zh-CN" kern="100" dirty="0">
                <a:latin typeface="Times New Roman" panose="02020603050405020304" pitchFamily="18" charset="0"/>
              </a:rPr>
              <a:t>&gt;();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params.add</a:t>
            </a:r>
            <a:r>
              <a:rPr lang="en-US" altLang="zh-CN" kern="100" dirty="0">
                <a:latin typeface="Times New Roman" panose="02020603050405020304" pitchFamily="18" charset="0"/>
              </a:rPr>
              <a:t>(new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BasicNameValuePair</a:t>
            </a:r>
            <a:r>
              <a:rPr lang="en-US" altLang="zh-CN" kern="100" dirty="0">
                <a:latin typeface="Times New Roman" panose="02020603050405020304" pitchFamily="18" charset="0"/>
              </a:rPr>
              <a:t>("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name","admin</a:t>
            </a:r>
            <a:r>
              <a:rPr lang="en-US" altLang="zh-CN" kern="100" dirty="0">
                <a:latin typeface="Times New Roman" panose="02020603050405020304" pitchFamily="18" charset="0"/>
              </a:rPr>
              <a:t>"));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//</a:t>
            </a:r>
            <a:r>
              <a:rPr lang="zh-CN" altLang="zh-CN" kern="100" dirty="0">
                <a:latin typeface="Times New Roman" panose="02020603050405020304" pitchFamily="18" charset="0"/>
              </a:rPr>
              <a:t>设置编码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UrlEncodedFormEntity</a:t>
            </a:r>
            <a:r>
              <a:rPr lang="en-US" altLang="zh-CN" kern="100" dirty="0">
                <a:latin typeface="Times New Roman" panose="02020603050405020304" pitchFamily="18" charset="0"/>
              </a:rPr>
              <a:t> entity = 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UrlEncodedFormEntity</a:t>
            </a:r>
            <a:r>
              <a:rPr lang="en-US" altLang="zh-CN" kern="100" dirty="0">
                <a:latin typeface="Times New Roman" panose="02020603050405020304" pitchFamily="18" charset="0"/>
              </a:rPr>
              <a:t>(params,"UTF-8");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post.setEntity</a:t>
            </a:r>
            <a:r>
              <a:rPr lang="en-US" altLang="zh-CN" kern="100" dirty="0">
                <a:latin typeface="Times New Roman" panose="02020603050405020304" pitchFamily="18" charset="0"/>
              </a:rPr>
              <a:t>(entity);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//</a:t>
            </a:r>
            <a:r>
              <a:rPr lang="zh-CN" altLang="zh-CN" kern="100" dirty="0">
                <a:latin typeface="Times New Roman" panose="02020603050405020304" pitchFamily="18" charset="0"/>
              </a:rPr>
              <a:t>发送请求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HttpResponse</a:t>
            </a:r>
            <a:r>
              <a:rPr lang="en-US" altLang="zh-CN" kern="100" dirty="0">
                <a:latin typeface="Times New Roman" panose="02020603050405020304" pitchFamily="18" charset="0"/>
              </a:rPr>
              <a:t> response =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client.execute</a:t>
            </a:r>
            <a:r>
              <a:rPr lang="en-US" altLang="zh-CN" kern="100" dirty="0">
                <a:latin typeface="Times New Roman" panose="02020603050405020304" pitchFamily="18" charset="0"/>
              </a:rPr>
              <a:t>(post);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HttpEntity</a:t>
            </a:r>
            <a:r>
              <a:rPr lang="en-US" altLang="zh-CN" kern="100" dirty="0">
                <a:latin typeface="Times New Roman" panose="02020603050405020304" pitchFamily="18" charset="0"/>
              </a:rPr>
              <a:t> entity =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response.getEntity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r>
              <a:rPr lang="en-US" altLang="zh-CN" kern="1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EntityUtils.toString</a:t>
            </a:r>
            <a:r>
              <a:rPr lang="en-US" altLang="zh-CN" kern="100" dirty="0">
                <a:latin typeface="Times New Roman" panose="02020603050405020304" pitchFamily="18" charset="0"/>
              </a:rPr>
              <a:t>(entity));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01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针对目前</a:t>
            </a:r>
            <a:r>
              <a:rPr lang="en-US" altLang="zh-CN" dirty="0"/>
              <a:t>Android</a:t>
            </a:r>
            <a:r>
              <a:rPr lang="zh-CN" altLang="zh-CN" dirty="0"/>
              <a:t>的几种常见的网络通信方式：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）针对</a:t>
            </a:r>
            <a:r>
              <a:rPr lang="en-US" altLang="zh-CN" dirty="0"/>
              <a:t>TCP/IP</a:t>
            </a:r>
            <a:r>
              <a:rPr lang="zh-CN" altLang="zh-CN" dirty="0"/>
              <a:t>的</a:t>
            </a:r>
            <a:r>
              <a:rPr lang="en-US" altLang="zh-CN" dirty="0"/>
              <a:t>Socket</a:t>
            </a:r>
            <a:r>
              <a:rPr lang="zh-CN" altLang="zh-CN" dirty="0"/>
              <a:t>、</a:t>
            </a:r>
            <a:r>
              <a:rPr lang="en-US" altLang="zh-CN" dirty="0" err="1"/>
              <a:t>ServerSocket</a:t>
            </a:r>
            <a:r>
              <a:rPr lang="zh-CN" altLang="zh-CN" dirty="0"/>
              <a:t>编程：它在通信的两端各建立一个</a:t>
            </a:r>
            <a:r>
              <a:rPr lang="en-US" altLang="zh-CN" dirty="0"/>
              <a:t>Socket</a:t>
            </a:r>
            <a:r>
              <a:rPr lang="zh-CN" altLang="zh-CN" dirty="0"/>
              <a:t>，从而在通信的两端之间形成网络虚拟链路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）针对</a:t>
            </a:r>
            <a:r>
              <a:rPr lang="en-US" altLang="zh-CN" dirty="0"/>
              <a:t>UDP</a:t>
            </a:r>
            <a:r>
              <a:rPr lang="zh-CN" altLang="zh-CN" dirty="0"/>
              <a:t>的</a:t>
            </a:r>
            <a:r>
              <a:rPr lang="en-US" altLang="zh-CN" dirty="0" err="1"/>
              <a:t>DatagramSocket</a:t>
            </a:r>
            <a:r>
              <a:rPr lang="zh-CN" altLang="zh-CN" dirty="0"/>
              <a:t>、</a:t>
            </a:r>
            <a:r>
              <a:rPr lang="en-US" altLang="zh-CN" dirty="0" err="1"/>
              <a:t>DatagramPackage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）针对直接</a:t>
            </a:r>
            <a:r>
              <a:rPr lang="en-US" altLang="zh-CN" dirty="0"/>
              <a:t>URL</a:t>
            </a:r>
            <a:r>
              <a:rPr lang="zh-CN" altLang="zh-CN" dirty="0"/>
              <a:t>的</a:t>
            </a:r>
            <a:r>
              <a:rPr lang="en-US" altLang="zh-CN" dirty="0" err="1"/>
              <a:t>HttpURLConnection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Google</a:t>
            </a:r>
            <a:r>
              <a:rPr lang="zh-CN" altLang="zh-CN" dirty="0"/>
              <a:t>集成了</a:t>
            </a:r>
            <a:r>
              <a:rPr lang="en-US" altLang="zh-CN" dirty="0"/>
              <a:t>Apache HTTP</a:t>
            </a:r>
            <a:r>
              <a:rPr lang="zh-CN" altLang="zh-CN" dirty="0"/>
              <a:t>客户端，可使用</a:t>
            </a:r>
            <a:r>
              <a:rPr lang="en-US" altLang="zh-CN" dirty="0"/>
              <a:t>HTTP</a:t>
            </a:r>
            <a:r>
              <a:rPr lang="zh-CN" altLang="zh-CN" dirty="0"/>
              <a:t>进行网络编程。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）使用</a:t>
            </a:r>
            <a:r>
              <a:rPr lang="en-US" altLang="zh-CN" dirty="0"/>
              <a:t>Web Service</a:t>
            </a:r>
            <a:r>
              <a:rPr lang="zh-CN" altLang="zh-CN" dirty="0"/>
              <a:t>。</a:t>
            </a:r>
            <a:r>
              <a:rPr lang="en-US" altLang="zh-CN" dirty="0"/>
              <a:t>Android</a:t>
            </a:r>
            <a:r>
              <a:rPr lang="zh-CN" altLang="zh-CN" dirty="0"/>
              <a:t>可以通过开源包如</a:t>
            </a:r>
            <a:r>
              <a:rPr lang="en-US" altLang="zh-CN" dirty="0" err="1"/>
              <a:t>jackson</a:t>
            </a:r>
            <a:r>
              <a:rPr lang="zh-CN" altLang="zh-CN" dirty="0"/>
              <a:t>去支持</a:t>
            </a:r>
            <a:r>
              <a:rPr lang="en-US" altLang="zh-CN" dirty="0" err="1"/>
              <a:t>Xmlrpc</a:t>
            </a:r>
            <a:r>
              <a:rPr lang="zh-CN" altLang="zh-CN" dirty="0"/>
              <a:t>和</a:t>
            </a:r>
            <a:r>
              <a:rPr lang="en-US" altLang="zh-CN" dirty="0" err="1"/>
              <a:t>Jsonrpc</a:t>
            </a:r>
            <a:r>
              <a:rPr lang="zh-CN" altLang="zh-CN" dirty="0"/>
              <a:t>，另外也可以用</a:t>
            </a:r>
            <a:r>
              <a:rPr lang="en-US" altLang="zh-CN" dirty="0"/>
              <a:t>Ksoap2</a:t>
            </a:r>
            <a:r>
              <a:rPr lang="zh-CN" altLang="zh-CN" dirty="0"/>
              <a:t>去实现</a:t>
            </a:r>
            <a:r>
              <a:rPr lang="en-US" altLang="zh-CN" dirty="0"/>
              <a:t>Web Service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）直接使用</a:t>
            </a:r>
            <a:r>
              <a:rPr lang="en-US" altLang="zh-CN" dirty="0" err="1"/>
              <a:t>WebView</a:t>
            </a:r>
            <a:r>
              <a:rPr lang="zh-CN" altLang="zh-CN" dirty="0"/>
              <a:t>视图组件显示网页。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4970585" cy="3621258"/>
          </a:xfrm>
        </p:spPr>
        <p:txBody>
          <a:bodyPr/>
          <a:lstStyle/>
          <a:p>
            <a:r>
              <a:rPr lang="en-US" altLang="zh-CN" b="1" dirty="0"/>
              <a:t>Eclipse</a:t>
            </a:r>
            <a:r>
              <a:rPr lang="zh-CN" altLang="zh-CN" b="1" dirty="0"/>
              <a:t>下的</a:t>
            </a:r>
            <a:r>
              <a:rPr lang="en-US" altLang="zh-CN" b="1" dirty="0"/>
              <a:t>Tomcat</a:t>
            </a:r>
            <a:r>
              <a:rPr lang="zh-CN" altLang="zh-CN" b="1" dirty="0"/>
              <a:t>安装与配置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b="1" dirty="0"/>
              <a:t>JDK</a:t>
            </a:r>
            <a:r>
              <a:rPr lang="zh-CN" altLang="zh-CN" b="1" dirty="0"/>
              <a:t>安装</a:t>
            </a:r>
            <a:endParaRPr lang="en-US" altLang="zh-CN" b="1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b="1" dirty="0"/>
              <a:t>Eclipse</a:t>
            </a:r>
            <a:r>
              <a:rPr lang="zh-CN" altLang="zh-CN" b="1" dirty="0"/>
              <a:t>安装</a:t>
            </a:r>
            <a:endParaRPr lang="en-US" altLang="zh-CN" b="1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b="1" dirty="0"/>
              <a:t>Tomcat</a:t>
            </a:r>
            <a:r>
              <a:rPr lang="zh-CN" altLang="zh-CN" b="1" dirty="0"/>
              <a:t>安装</a:t>
            </a:r>
            <a:endParaRPr lang="en-US" altLang="zh-CN" b="1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zh-CN" altLang="zh-CN" b="1" dirty="0"/>
              <a:t>设置</a:t>
            </a:r>
            <a:r>
              <a:rPr lang="en-US" altLang="zh-CN" b="1" dirty="0"/>
              <a:t>Tomcat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zh-CN" altLang="zh-CN" b="1" dirty="0"/>
              <a:t>新建</a:t>
            </a:r>
            <a:r>
              <a:rPr lang="en-US" altLang="zh-CN" b="1" dirty="0"/>
              <a:t>Servlet</a:t>
            </a:r>
            <a:r>
              <a:rPr lang="zh-CN" altLang="zh-CN" b="1" dirty="0"/>
              <a:t>类</a:t>
            </a:r>
            <a:endParaRPr lang="en-US" altLang="zh-CN" b="1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</a:t>
            </a:r>
            <a:r>
              <a:rPr lang="zh-CN" altLang="zh-CN" b="1" dirty="0"/>
              <a:t>增加代码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获取网络数据资源</a:t>
            </a:r>
          </a:p>
        </p:txBody>
      </p:sp>
      <p:sp>
        <p:nvSpPr>
          <p:cNvPr id="4" name="矩形 3"/>
          <p:cNvSpPr/>
          <p:nvPr/>
        </p:nvSpPr>
        <p:spPr>
          <a:xfrm>
            <a:off x="4196863" y="2385372"/>
            <a:ext cx="7104184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public class 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LoginServlet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extends 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HttpServlet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	@Override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	protected void 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doGet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HttpServletRequest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req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, 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HttpServletResponse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resp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)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			throws 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ServletException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, 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IOException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		</a:t>
            </a:r>
            <a:r>
              <a:rPr lang="en-US" altLang="zh-CN" sz="1400" b="1" kern="100" dirty="0">
                <a:latin typeface="Times New Roman" panose="02020603050405020304" pitchFamily="18" charset="0"/>
              </a:rPr>
              <a:t>String username=</a:t>
            </a:r>
            <a:r>
              <a:rPr lang="en-US" altLang="zh-CN" sz="1400" b="1" kern="100" dirty="0" err="1">
                <a:latin typeface="Times New Roman" panose="02020603050405020304" pitchFamily="18" charset="0"/>
              </a:rPr>
              <a:t>req.getParameter</a:t>
            </a:r>
            <a:r>
              <a:rPr lang="en-US" altLang="zh-CN" sz="1400" b="1" kern="100" dirty="0">
                <a:latin typeface="Times New Roman" panose="02020603050405020304" pitchFamily="18" charset="0"/>
              </a:rPr>
              <a:t>("username");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sz="1400" b="1" kern="100" dirty="0">
                <a:latin typeface="Times New Roman" panose="02020603050405020304" pitchFamily="18" charset="0"/>
              </a:rPr>
              <a:t>		String password=</a:t>
            </a:r>
            <a:r>
              <a:rPr lang="en-US" altLang="zh-CN" sz="1400" b="1" kern="100" dirty="0" err="1">
                <a:latin typeface="Times New Roman" panose="02020603050405020304" pitchFamily="18" charset="0"/>
              </a:rPr>
              <a:t>req.getParameter</a:t>
            </a:r>
            <a:r>
              <a:rPr lang="en-US" altLang="zh-CN" sz="1400" b="1" kern="100" dirty="0">
                <a:latin typeface="Times New Roman" panose="02020603050405020304" pitchFamily="18" charset="0"/>
              </a:rPr>
              <a:t>("password");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sz="1400" b="1" kern="100" dirty="0">
                <a:latin typeface="Times New Roman" panose="02020603050405020304" pitchFamily="18" charset="0"/>
              </a:rPr>
              <a:t>		String result="fail";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sz="1400" b="1" kern="100" dirty="0">
                <a:latin typeface="Times New Roman" panose="02020603050405020304" pitchFamily="18" charset="0"/>
              </a:rPr>
              <a:t>		if(</a:t>
            </a:r>
            <a:r>
              <a:rPr lang="en-US" altLang="zh-CN" sz="1400" b="1" kern="100" dirty="0" err="1">
                <a:latin typeface="Times New Roman" panose="02020603050405020304" pitchFamily="18" charset="0"/>
              </a:rPr>
              <a:t>username.equals</a:t>
            </a:r>
            <a:r>
              <a:rPr lang="en-US" altLang="zh-CN" sz="1400" b="1" kern="100" dirty="0">
                <a:latin typeface="Times New Roman" panose="02020603050405020304" pitchFamily="18" charset="0"/>
              </a:rPr>
              <a:t>("admin")&amp;&amp;</a:t>
            </a:r>
            <a:r>
              <a:rPr lang="en-US" altLang="zh-CN" sz="1400" b="1" kern="100" dirty="0" err="1">
                <a:latin typeface="Times New Roman" panose="02020603050405020304" pitchFamily="18" charset="0"/>
              </a:rPr>
              <a:t>password.equals</a:t>
            </a:r>
            <a:r>
              <a:rPr lang="en-US" altLang="zh-CN" sz="1400" b="1" kern="100" dirty="0">
                <a:latin typeface="Times New Roman" panose="02020603050405020304" pitchFamily="18" charset="0"/>
              </a:rPr>
              <a:t>("123456"))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sz="1400" b="1" kern="100" dirty="0">
                <a:latin typeface="Times New Roman" panose="02020603050405020304" pitchFamily="18" charset="0"/>
              </a:rPr>
              <a:t>			result="success";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sz="1400" b="1" kern="100" dirty="0">
                <a:latin typeface="Times New Roman" panose="02020603050405020304" pitchFamily="18" charset="0"/>
              </a:rPr>
              <a:t>		</a:t>
            </a:r>
            <a:r>
              <a:rPr lang="en-US" altLang="zh-CN" sz="1400" b="1" kern="100" dirty="0" err="1">
                <a:latin typeface="Times New Roman" panose="02020603050405020304" pitchFamily="18" charset="0"/>
              </a:rPr>
              <a:t>PrintWriter</a:t>
            </a:r>
            <a:r>
              <a:rPr lang="en-US" altLang="zh-CN" sz="1400" b="1" kern="100" dirty="0">
                <a:latin typeface="Times New Roman" panose="02020603050405020304" pitchFamily="18" charset="0"/>
              </a:rPr>
              <a:t> out = </a:t>
            </a:r>
            <a:r>
              <a:rPr lang="en-US" altLang="zh-CN" sz="1400" b="1" kern="100" dirty="0" err="1">
                <a:latin typeface="Times New Roman" panose="02020603050405020304" pitchFamily="18" charset="0"/>
              </a:rPr>
              <a:t>resp.getWriter</a:t>
            </a:r>
            <a:r>
              <a:rPr lang="en-US" altLang="zh-CN" sz="1400" b="1" kern="100" dirty="0">
                <a:latin typeface="Times New Roman" panose="02020603050405020304" pitchFamily="18" charset="0"/>
              </a:rPr>
              <a:t>();  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sz="1400" b="1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sz="1400" b="1" kern="100" dirty="0" err="1">
                <a:latin typeface="Times New Roman" panose="02020603050405020304" pitchFamily="18" charset="0"/>
              </a:rPr>
              <a:t>out.write</a:t>
            </a:r>
            <a:r>
              <a:rPr lang="en-US" altLang="zh-CN" sz="1400" b="1" kern="100" dirty="0">
                <a:latin typeface="Times New Roman" panose="02020603050405020304" pitchFamily="18" charset="0"/>
              </a:rPr>
              <a:t>(result); 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	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	@Override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	protected void 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doPost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HttpServletRequest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req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, 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HttpServletResponse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resp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)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			throws 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ServletException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, 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IOException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		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this.doGet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req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, 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resp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);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	}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100" dirty="0">
                <a:latin typeface="Times New Roman" panose="02020603050405020304" pitchFamily="18" charset="0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913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073443"/>
          </a:xfrm>
        </p:spPr>
        <p:txBody>
          <a:bodyPr/>
          <a:lstStyle/>
          <a:p>
            <a:pPr lvl="1"/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</a:t>
            </a:r>
            <a:r>
              <a:rPr lang="zh-CN" altLang="zh-CN" b="1" dirty="0"/>
              <a:t>新建</a:t>
            </a:r>
            <a:r>
              <a:rPr lang="en-US" altLang="zh-CN" b="1" dirty="0"/>
              <a:t>web.xml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</a:t>
            </a:r>
            <a:r>
              <a:rPr lang="zh-CN" altLang="zh-CN" b="1" dirty="0"/>
              <a:t>运行</a:t>
            </a:r>
            <a:r>
              <a:rPr lang="en-US" altLang="zh-CN" b="1" dirty="0"/>
              <a:t>Web</a:t>
            </a:r>
            <a:r>
              <a:rPr lang="zh-CN" altLang="zh-CN" b="1" dirty="0"/>
              <a:t>项目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获取网络数据资源</a:t>
            </a:r>
          </a:p>
        </p:txBody>
      </p:sp>
      <p:sp>
        <p:nvSpPr>
          <p:cNvPr id="4" name="矩形 3"/>
          <p:cNvSpPr/>
          <p:nvPr/>
        </p:nvSpPr>
        <p:spPr>
          <a:xfrm>
            <a:off x="4306277" y="2407312"/>
            <a:ext cx="7155254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&lt;web-app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xmlns:xsi</a:t>
            </a:r>
            <a:r>
              <a:rPr lang="en-US" altLang="zh-CN" kern="100" dirty="0">
                <a:latin typeface="Times New Roman" panose="02020603050405020304" pitchFamily="18" charset="0"/>
              </a:rPr>
              <a:t>="http://www.w3.org/2001/XMLSchema-instance"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xsi:schemaLocation</a:t>
            </a:r>
            <a:r>
              <a:rPr lang="en-US" altLang="zh-CN" kern="100" dirty="0">
                <a:latin typeface="Times New Roman" panose="02020603050405020304" pitchFamily="18" charset="0"/>
              </a:rPr>
              <a:t>="http://java.sun.com/xml/ns/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javaee</a:t>
            </a:r>
            <a:r>
              <a:rPr lang="en-US" altLang="zh-CN" kern="100" dirty="0">
                <a:latin typeface="Times New Roman" panose="02020603050405020304" pitchFamily="18" charset="0"/>
              </a:rPr>
              <a:t> http://java.sun.com/xml/ns/javaee/web-app_2_5.xsd"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&gt;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&lt;servlet&gt;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&lt;servlet-name&gt;Login&lt;/servlet-name&gt;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&lt;servlet-class&gt;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cn.edu.neusoft.LoginServlet</a:t>
            </a:r>
            <a:r>
              <a:rPr lang="en-US" altLang="zh-CN" kern="100" dirty="0">
                <a:latin typeface="Times New Roman" panose="02020603050405020304" pitchFamily="18" charset="0"/>
              </a:rPr>
              <a:t>&lt;/servlet-class&gt;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&lt;/servlet&gt;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&lt;servlet-mapping&gt;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&lt;servlet-name&gt;Login&lt;/servlet-name&gt;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&lt;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url</a:t>
            </a:r>
            <a:r>
              <a:rPr lang="en-US" altLang="zh-CN" kern="100" dirty="0">
                <a:latin typeface="Times New Roman" panose="02020603050405020304" pitchFamily="18" charset="0"/>
              </a:rPr>
              <a:t>-pattern&gt;</a:t>
            </a:r>
            <a:r>
              <a:rPr lang="en-US" altLang="zh-CN" b="1" kern="100" dirty="0">
                <a:latin typeface="Times New Roman" panose="02020603050405020304" pitchFamily="18" charset="0"/>
              </a:rPr>
              <a:t>/login</a:t>
            </a:r>
            <a:r>
              <a:rPr lang="en-US" altLang="zh-CN" kern="100" dirty="0">
                <a:latin typeface="Times New Roman" panose="02020603050405020304" pitchFamily="18" charset="0"/>
              </a:rPr>
              <a:t>&lt;/</a:t>
            </a:r>
            <a:r>
              <a:rPr lang="en-US" altLang="zh-CN" kern="100" dirty="0" err="1">
                <a:latin typeface="Times New Roman" panose="02020603050405020304" pitchFamily="18" charset="0"/>
              </a:rPr>
              <a:t>url</a:t>
            </a:r>
            <a:r>
              <a:rPr lang="en-US" altLang="zh-CN" kern="100" dirty="0">
                <a:latin typeface="Times New Roman" panose="02020603050405020304" pitchFamily="18" charset="0"/>
              </a:rPr>
              <a:t>-pattern&gt;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&lt;/servlet-mapping&gt;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</a:rPr>
              <a:t>&lt;/web-app&gt;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64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5667375" cy="4389120"/>
          </a:xfrm>
        </p:spPr>
        <p:txBody>
          <a:bodyPr/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8-5</a:t>
            </a:r>
            <a:r>
              <a:rPr lang="zh-CN" altLang="zh-CN" b="1" dirty="0"/>
              <a:t>】</a:t>
            </a:r>
            <a:r>
              <a:rPr lang="zh-CN" altLang="zh-CN" dirty="0"/>
              <a:t>针对上一节搭建的服务器，下面进行登录验证。登录的过程就是客户端通过用户名和密码向服务器端发送请求，服务器端根据参数进行处理，返回处理结果：</a:t>
            </a:r>
            <a:r>
              <a:rPr lang="en-US" altLang="zh-CN" dirty="0"/>
              <a:t>success</a:t>
            </a:r>
            <a:r>
              <a:rPr lang="zh-CN" altLang="zh-CN" dirty="0"/>
              <a:t>或</a:t>
            </a:r>
            <a:r>
              <a:rPr lang="en-US" altLang="zh-CN" dirty="0"/>
              <a:t>fail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获取网络数据资源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96137" y="2028825"/>
            <a:ext cx="2671763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112520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zh-CN" b="1" dirty="0"/>
              <a:t>布局文件</a:t>
            </a:r>
            <a:endParaRPr lang="en-US" altLang="zh-CN" b="1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zh-CN" b="1" dirty="0"/>
              <a:t>增加监听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获取网络数据资源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3201" y="2931745"/>
            <a:ext cx="4574223" cy="3340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5217038" y="3613448"/>
            <a:ext cx="5865177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 err="1">
                <a:latin typeface="Times New Roman" panose="02020603050405020304" pitchFamily="18" charset="0"/>
              </a:rPr>
              <a:t>btn_login.setOnClickListener</a:t>
            </a:r>
            <a:r>
              <a:rPr lang="en-US" altLang="zh-CN" kern="100" dirty="0">
                <a:latin typeface="Times New Roman" panose="02020603050405020304" pitchFamily="18" charset="0"/>
              </a:rPr>
              <a:t>(new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View.OnClickListener</a:t>
            </a:r>
            <a:r>
              <a:rPr lang="en-US" altLang="zh-CN" kern="100" dirty="0">
                <a:latin typeface="Times New Roman" panose="02020603050405020304" pitchFamily="18" charset="0"/>
              </a:rPr>
              <a:t>()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@Override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public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onClick</a:t>
            </a:r>
            <a:r>
              <a:rPr lang="en-US" altLang="zh-CN" kern="100" dirty="0">
                <a:latin typeface="Times New Roman" panose="02020603050405020304" pitchFamily="18" charset="0"/>
              </a:rPr>
              <a:t>(View v)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String username =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zhanghao.getText</a:t>
            </a:r>
            <a:r>
              <a:rPr lang="en-US" altLang="zh-CN" kern="100" dirty="0">
                <a:latin typeface="Times New Roman" panose="02020603050405020304" pitchFamily="18" charset="0"/>
              </a:rPr>
              <a:t>().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toString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String password =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mima.getText</a:t>
            </a:r>
            <a:r>
              <a:rPr lang="en-US" altLang="zh-CN" kern="100" dirty="0">
                <a:latin typeface="Times New Roman" panose="02020603050405020304" pitchFamily="18" charset="0"/>
              </a:rPr>
              <a:t>().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toString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MyTask</a:t>
            </a:r>
            <a:r>
              <a:rPr lang="en-US" altLang="zh-CN" b="1" kern="100" dirty="0">
                <a:latin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myTask</a:t>
            </a:r>
            <a:r>
              <a:rPr lang="en-US" altLang="zh-CN" b="1" kern="100" dirty="0">
                <a:latin typeface="Times New Roman" panose="02020603050405020304" pitchFamily="18" charset="0"/>
              </a:rPr>
              <a:t>=new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MyTask</a:t>
            </a:r>
            <a:r>
              <a:rPr lang="en-US" altLang="zh-CN" b="1" kern="100" dirty="0">
                <a:latin typeface="Times New Roman" panose="02020603050405020304" pitchFamily="18" charset="0"/>
              </a:rPr>
              <a:t>();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b="1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myTask.execute</a:t>
            </a:r>
            <a:r>
              <a:rPr lang="en-US" altLang="zh-CN" b="1" kern="100" dirty="0">
                <a:latin typeface="Times New Roman" panose="02020603050405020304" pitchFamily="18" charset="0"/>
              </a:rPr>
              <a:t>(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username,password</a:t>
            </a:r>
            <a:r>
              <a:rPr lang="en-US" altLang="zh-CN" b="1" kern="100" dirty="0">
                <a:latin typeface="Times New Roman" panose="02020603050405020304" pitchFamily="18" charset="0"/>
              </a:rPr>
              <a:t>);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83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607743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zh-CN" altLang="zh-CN" b="1" dirty="0"/>
              <a:t>准备异步任务类</a:t>
            </a:r>
            <a:r>
              <a:rPr lang="en-US" altLang="zh-CN" b="1" dirty="0" err="1"/>
              <a:t>MyTask</a:t>
            </a: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获取网络数据资源</a:t>
            </a:r>
          </a:p>
        </p:txBody>
      </p:sp>
      <p:sp>
        <p:nvSpPr>
          <p:cNvPr id="4" name="矩形 3"/>
          <p:cNvSpPr/>
          <p:nvPr/>
        </p:nvSpPr>
        <p:spPr>
          <a:xfrm>
            <a:off x="871410" y="2658143"/>
            <a:ext cx="772941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protected String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doInBackground</a:t>
            </a:r>
            <a:r>
              <a:rPr lang="en-US" altLang="zh-CN" kern="100" dirty="0">
                <a:latin typeface="Times New Roman" panose="02020603050405020304" pitchFamily="18" charset="0"/>
              </a:rPr>
              <a:t>(String[]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params</a:t>
            </a:r>
            <a:r>
              <a:rPr lang="en-US" altLang="zh-CN" kern="100" dirty="0">
                <a:latin typeface="Times New Roman" panose="02020603050405020304" pitchFamily="18" charset="0"/>
              </a:rPr>
              <a:t>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String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param</a:t>
            </a:r>
            <a:r>
              <a:rPr lang="en-US" altLang="zh-CN" kern="100" dirty="0">
                <a:latin typeface="Times New Roman" panose="02020603050405020304" pitchFamily="18" charset="0"/>
              </a:rPr>
              <a:t> = "username=" +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params</a:t>
            </a:r>
            <a:r>
              <a:rPr lang="en-US" altLang="zh-CN" kern="100" dirty="0">
                <a:latin typeface="Times New Roman" panose="02020603050405020304" pitchFamily="18" charset="0"/>
              </a:rPr>
              <a:t>[0] + "&amp;password=" +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params</a:t>
            </a:r>
            <a:r>
              <a:rPr lang="en-US" altLang="zh-CN" kern="100" dirty="0">
                <a:latin typeface="Times New Roman" panose="02020603050405020304" pitchFamily="18" charset="0"/>
              </a:rPr>
              <a:t>[1];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return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this.sendPost</a:t>
            </a:r>
            <a:r>
              <a:rPr lang="en-US" altLang="zh-CN" kern="100" dirty="0">
                <a:latin typeface="Times New Roman" panose="02020603050405020304" pitchFamily="18" charset="0"/>
              </a:rPr>
              <a:t>("http://10.0.2.2/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LoginTest</a:t>
            </a:r>
            <a:r>
              <a:rPr lang="en-US" altLang="zh-CN" kern="100" dirty="0">
                <a:latin typeface="Times New Roman" panose="02020603050405020304" pitchFamily="18" charset="0"/>
              </a:rPr>
              <a:t>/login",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param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71410" y="4874135"/>
            <a:ext cx="7342559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 protected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onPostExecute</a:t>
            </a:r>
            <a:r>
              <a:rPr lang="en-US" altLang="zh-CN" kern="100" dirty="0">
                <a:latin typeface="Times New Roman" panose="02020603050405020304" pitchFamily="18" charset="0"/>
              </a:rPr>
              <a:t>(String s)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Toast.makeText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MainActivity.this,s,Toast.LENGTH_LONG</a:t>
            </a:r>
            <a:r>
              <a:rPr lang="en-US" altLang="zh-CN" kern="100" dirty="0">
                <a:latin typeface="Times New Roman" panose="02020603050405020304" pitchFamily="18" charset="0"/>
              </a:rPr>
              <a:t>).show();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endParaRPr lang="zh-CN" altLang="en-US" dirty="0"/>
          </a:p>
        </p:txBody>
      </p:sp>
      <p:sp>
        <p:nvSpPr>
          <p:cNvPr id="6" name="箭头: 下 5"/>
          <p:cNvSpPr/>
          <p:nvPr/>
        </p:nvSpPr>
        <p:spPr>
          <a:xfrm>
            <a:off x="4544637" y="4180071"/>
            <a:ext cx="773723" cy="69406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9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zh-CN" altLang="zh-CN" b="1" dirty="0"/>
              <a:t>运行项目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项目引申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r>
              <a:rPr lang="zh-CN" altLang="en-US" dirty="0"/>
              <a:t>本项目是在服务器端验证：用户名为</a:t>
            </a:r>
            <a:r>
              <a:rPr lang="en-US" altLang="zh-CN" dirty="0"/>
              <a:t>admin</a:t>
            </a:r>
            <a:r>
              <a:rPr lang="zh-CN" altLang="en-US" dirty="0"/>
              <a:t>，密码为</a:t>
            </a:r>
            <a:r>
              <a:rPr lang="en-US" altLang="zh-CN" dirty="0"/>
              <a:t>123456</a:t>
            </a:r>
            <a:r>
              <a:rPr lang="zh-CN" altLang="en-US" dirty="0"/>
              <a:t>，代表成功。真实项目中，用户名和密码的内容通常源自数据库，即服务器端应该通过匹配数据库的内容进行登录验证。有兴趣的读者可以将其实现。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获取网络数据资源</a:t>
            </a:r>
          </a:p>
        </p:txBody>
      </p:sp>
    </p:spTree>
    <p:extLst>
      <p:ext uri="{BB962C8B-B14F-4D97-AF65-F5344CB8AC3E}">
        <p14:creationId xmlns:p14="http://schemas.microsoft.com/office/powerpoint/2010/main" val="401012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后台线程</a:t>
            </a:r>
            <a:endParaRPr lang="en-US" altLang="zh-CN" dirty="0"/>
          </a:p>
          <a:p>
            <a:r>
              <a:rPr lang="zh-CN" altLang="en-US" dirty="0"/>
              <a:t>获取网络数据资源</a:t>
            </a:r>
            <a:endParaRPr lang="en-US" altLang="zh-CN" dirty="0"/>
          </a:p>
          <a:p>
            <a:r>
              <a:rPr lang="en-US" dirty="0"/>
              <a:t>JSON</a:t>
            </a:r>
          </a:p>
          <a:p>
            <a:r>
              <a:rPr lang="zh-CN" altLang="en-US" dirty="0"/>
              <a:t>网络通信框架</a:t>
            </a:r>
            <a:r>
              <a:rPr lang="en-US" altLang="zh-CN" dirty="0"/>
              <a:t>Volley</a:t>
            </a:r>
          </a:p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天气预报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6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JSON(JavaScript Object Notation) </a:t>
            </a:r>
            <a:r>
              <a:rPr lang="zh-CN" altLang="zh-CN" dirty="0"/>
              <a:t>是</a:t>
            </a:r>
            <a:r>
              <a:rPr lang="en-US" altLang="zh-CN" dirty="0"/>
              <a:t>JavaScript</a:t>
            </a:r>
            <a:r>
              <a:rPr lang="zh-CN" altLang="zh-CN" dirty="0"/>
              <a:t>的一个子集，是一种轻量级的数据交换格式。</a:t>
            </a:r>
            <a:r>
              <a:rPr lang="en-US" altLang="zh-CN" dirty="0"/>
              <a:t>  </a:t>
            </a:r>
          </a:p>
          <a:p>
            <a:r>
              <a:rPr lang="en-US" altLang="zh-CN" dirty="0"/>
              <a:t>JSON</a:t>
            </a:r>
            <a:r>
              <a:rPr lang="zh-CN" altLang="zh-CN" dirty="0"/>
              <a:t>的结构基于</a:t>
            </a:r>
            <a:r>
              <a:rPr lang="zh-CN" altLang="en-US" dirty="0"/>
              <a:t>以下</a:t>
            </a:r>
            <a:r>
              <a:rPr lang="zh-CN" altLang="zh-CN" dirty="0"/>
              <a:t>两点：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"</a:t>
            </a:r>
            <a:r>
              <a:rPr lang="zh-CN" altLang="zh-CN" dirty="0"/>
              <a:t>名称</a:t>
            </a:r>
            <a:r>
              <a:rPr lang="en-US" altLang="zh-CN" dirty="0"/>
              <a:t>/</a:t>
            </a:r>
            <a:r>
              <a:rPr lang="zh-CN" altLang="zh-CN" dirty="0"/>
              <a:t>值</a:t>
            </a:r>
            <a:r>
              <a:rPr lang="en-US" altLang="zh-CN" dirty="0"/>
              <a:t>"</a:t>
            </a:r>
            <a:r>
              <a:rPr lang="zh-CN" altLang="zh-CN" dirty="0"/>
              <a:t>对的集合 ：不同语言中，它被理解为对象</a:t>
            </a:r>
            <a:r>
              <a:rPr lang="en-US" altLang="zh-CN" dirty="0"/>
              <a:t>(object)</a:t>
            </a:r>
            <a:r>
              <a:rPr lang="zh-CN" altLang="zh-CN" dirty="0"/>
              <a:t>，记录</a:t>
            </a:r>
            <a:r>
              <a:rPr lang="en-US" altLang="zh-CN" dirty="0"/>
              <a:t>(record)</a:t>
            </a:r>
            <a:r>
              <a:rPr lang="zh-CN" altLang="zh-CN" dirty="0"/>
              <a:t>，结构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)</a:t>
            </a:r>
            <a:r>
              <a:rPr lang="zh-CN" altLang="zh-CN" dirty="0"/>
              <a:t>，字典</a:t>
            </a:r>
            <a:r>
              <a:rPr lang="en-US" altLang="zh-CN" dirty="0"/>
              <a:t>(dictionary)</a:t>
            </a:r>
            <a:r>
              <a:rPr lang="zh-CN" altLang="zh-CN" dirty="0"/>
              <a:t>，哈希表</a:t>
            </a:r>
            <a:r>
              <a:rPr lang="en-US" altLang="zh-CN" dirty="0"/>
              <a:t>(hash table)</a:t>
            </a:r>
            <a:r>
              <a:rPr lang="zh-CN" altLang="zh-CN" dirty="0"/>
              <a:t>，键列表</a:t>
            </a:r>
            <a:r>
              <a:rPr lang="en-US" altLang="zh-CN" dirty="0"/>
              <a:t>(keyed list)</a:t>
            </a:r>
            <a:r>
              <a:rPr lang="zh-CN" altLang="zh-CN" dirty="0"/>
              <a:t>等。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）值的有序列表： 多数语言中被理解为数组</a:t>
            </a:r>
            <a:r>
              <a:rPr lang="en-US" altLang="zh-CN" dirty="0"/>
              <a:t>(array)</a:t>
            </a:r>
            <a:r>
              <a:rPr lang="zh-CN" altLang="zh-CN" dirty="0"/>
              <a:t>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44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5050536" cy="1511808"/>
          </a:xfrm>
        </p:spPr>
        <p:txBody>
          <a:bodyPr/>
          <a:lstStyle/>
          <a:p>
            <a:r>
              <a:rPr lang="en-US" altLang="zh-CN"/>
              <a:t>JSON</a:t>
            </a:r>
            <a:r>
              <a:rPr lang="zh-CN" altLang="zh-CN"/>
              <a:t>的形式主要有以下两种：</a:t>
            </a:r>
          </a:p>
          <a:p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</a:t>
            </a:r>
            <a:r>
              <a:rPr lang="zh-CN" altLang="zh-CN" b="1"/>
              <a:t>对象</a:t>
            </a:r>
            <a:endParaRPr lang="en-US" altLang="zh-CN" b="1"/>
          </a:p>
          <a:p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）数组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2288" y="3910875"/>
            <a:ext cx="270052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"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市名</a:t>
            </a:r>
            <a:r>
              <a:rPr lang="en-US" altLang="zh-CN" kern="100" dirty="0">
                <a:latin typeface="Times New Roman" panose="02020603050405020304" pitchFamily="18" charset="0"/>
              </a:rPr>
              <a:t>": "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北京</a:t>
            </a:r>
            <a:r>
              <a:rPr lang="en-US" altLang="zh-CN" kern="100" dirty="0">
                <a:latin typeface="Times New Roman" panose="02020603050405020304" pitchFamily="18" charset="0"/>
              </a:rPr>
              <a:t>",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"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</a:t>
            </a:r>
            <a:r>
              <a:rPr lang="en-US" altLang="zh-CN" kern="100" dirty="0">
                <a:latin typeface="Times New Roman" panose="02020603050405020304" pitchFamily="18" charset="0"/>
              </a:rPr>
              <a:t>": "101010100"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92368" y="2033015"/>
            <a:ext cx="3041904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[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"</a:t>
            </a:r>
            <a:r>
              <a:rPr lang="zh-CN" altLang="zh-CN" kern="100" dirty="0">
                <a:latin typeface="Times New Roman" panose="02020603050405020304" pitchFamily="18" charset="0"/>
              </a:rPr>
              <a:t>市名</a:t>
            </a:r>
            <a:r>
              <a:rPr lang="en-US" altLang="zh-CN" kern="100" dirty="0">
                <a:latin typeface="Times New Roman" panose="02020603050405020304" pitchFamily="18" charset="0"/>
              </a:rPr>
              <a:t>": "</a:t>
            </a:r>
            <a:r>
              <a:rPr lang="zh-CN" altLang="zh-CN" kern="100" dirty="0">
                <a:latin typeface="Times New Roman" panose="02020603050405020304" pitchFamily="18" charset="0"/>
              </a:rPr>
              <a:t>天津</a:t>
            </a:r>
            <a:r>
              <a:rPr lang="en-US" altLang="zh-CN" kern="100" dirty="0">
                <a:latin typeface="Times New Roman" panose="02020603050405020304" pitchFamily="18" charset="0"/>
              </a:rPr>
              <a:t>",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"</a:t>
            </a:r>
            <a:r>
              <a:rPr lang="zh-CN" altLang="zh-CN" kern="100" dirty="0">
                <a:latin typeface="Times New Roman" panose="02020603050405020304" pitchFamily="18" charset="0"/>
              </a:rPr>
              <a:t>编码</a:t>
            </a:r>
            <a:r>
              <a:rPr lang="en-US" altLang="zh-CN" kern="100" dirty="0">
                <a:latin typeface="Times New Roman" panose="02020603050405020304" pitchFamily="18" charset="0"/>
              </a:rPr>
              <a:t>": "101030100"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},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"</a:t>
            </a:r>
            <a:r>
              <a:rPr lang="zh-CN" altLang="zh-CN" kern="100" dirty="0">
                <a:latin typeface="Times New Roman" panose="02020603050405020304" pitchFamily="18" charset="0"/>
              </a:rPr>
              <a:t>市名</a:t>
            </a:r>
            <a:r>
              <a:rPr lang="en-US" altLang="zh-CN" kern="100" dirty="0">
                <a:latin typeface="Times New Roman" panose="02020603050405020304" pitchFamily="18" charset="0"/>
              </a:rPr>
              <a:t>": "</a:t>
            </a:r>
            <a:r>
              <a:rPr lang="zh-CN" altLang="zh-CN" kern="100" dirty="0">
                <a:latin typeface="Times New Roman" panose="02020603050405020304" pitchFamily="18" charset="0"/>
              </a:rPr>
              <a:t>宝坻</a:t>
            </a:r>
            <a:r>
              <a:rPr lang="en-US" altLang="zh-CN" kern="100" dirty="0">
                <a:latin typeface="Times New Roman" panose="02020603050405020304" pitchFamily="18" charset="0"/>
              </a:rPr>
              <a:t>",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"</a:t>
            </a:r>
            <a:r>
              <a:rPr lang="zh-CN" altLang="zh-CN" kern="100" dirty="0">
                <a:latin typeface="Times New Roman" panose="02020603050405020304" pitchFamily="18" charset="0"/>
              </a:rPr>
              <a:t>编码</a:t>
            </a:r>
            <a:r>
              <a:rPr lang="en-US" altLang="zh-CN" kern="100" dirty="0">
                <a:latin typeface="Times New Roman" panose="02020603050405020304" pitchFamily="18" charset="0"/>
              </a:rPr>
              <a:t>": "101030300"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},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"</a:t>
            </a:r>
            <a:r>
              <a:rPr lang="zh-CN" altLang="zh-CN" kern="100" dirty="0">
                <a:latin typeface="Times New Roman" panose="02020603050405020304" pitchFamily="18" charset="0"/>
              </a:rPr>
              <a:t>市名</a:t>
            </a:r>
            <a:r>
              <a:rPr lang="en-US" altLang="zh-CN" kern="100" dirty="0">
                <a:latin typeface="Times New Roman" panose="02020603050405020304" pitchFamily="18" charset="0"/>
              </a:rPr>
              <a:t>": "</a:t>
            </a:r>
            <a:r>
              <a:rPr lang="zh-CN" altLang="zh-CN" kern="100" dirty="0">
                <a:latin typeface="Times New Roman" panose="02020603050405020304" pitchFamily="18" charset="0"/>
              </a:rPr>
              <a:t>东丽</a:t>
            </a:r>
            <a:r>
              <a:rPr lang="en-US" altLang="zh-CN" kern="100" dirty="0">
                <a:latin typeface="Times New Roman" panose="02020603050405020304" pitchFamily="18" charset="0"/>
              </a:rPr>
              <a:t>",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"</a:t>
            </a:r>
            <a:r>
              <a:rPr lang="zh-CN" altLang="zh-CN" kern="100" dirty="0">
                <a:latin typeface="Times New Roman" panose="02020603050405020304" pitchFamily="18" charset="0"/>
              </a:rPr>
              <a:t>编码</a:t>
            </a:r>
            <a:r>
              <a:rPr lang="en-US" altLang="zh-CN" kern="100" dirty="0">
                <a:latin typeface="Times New Roman" panose="02020603050405020304" pitchFamily="18" charset="0"/>
              </a:rPr>
              <a:t>": "101030400"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}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</a:rPr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66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3884246" cy="4389120"/>
          </a:xfrm>
        </p:spPr>
        <p:txBody>
          <a:bodyPr/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8-6</a:t>
            </a:r>
            <a:r>
              <a:rPr lang="zh-CN" altLang="zh-CN" b="1" dirty="0"/>
              <a:t>】</a:t>
            </a:r>
            <a:r>
              <a:rPr lang="zh-CN" altLang="zh-CN" dirty="0"/>
              <a:t>在项目</a:t>
            </a:r>
            <a:r>
              <a:rPr lang="en-US" altLang="zh-CN" dirty="0" err="1"/>
              <a:t>CityCodeDemo</a:t>
            </a:r>
            <a:r>
              <a:rPr lang="zh-CN" altLang="zh-CN" dirty="0"/>
              <a:t>中，通过</a:t>
            </a:r>
            <a:r>
              <a:rPr lang="en-US" altLang="zh-CN" dirty="0"/>
              <a:t>Spinner</a:t>
            </a:r>
            <a:r>
              <a:rPr lang="zh-CN" altLang="zh-CN" dirty="0"/>
              <a:t>控件，读取中国的城市名称，并通过选择获得该城市对应的编码值。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79672" y="1935480"/>
            <a:ext cx="2735898" cy="430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2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HTTP</a:t>
            </a:r>
            <a:r>
              <a:rPr lang="zh-CN" altLang="zh-CN" dirty="0"/>
              <a:t>：超文本传输协议（</a:t>
            </a:r>
            <a:r>
              <a:rPr lang="en-US" altLang="zh-CN" dirty="0"/>
              <a:t>Hypertext Transfer Protocol</a:t>
            </a:r>
            <a:r>
              <a:rPr lang="zh-CN" altLang="zh-CN" dirty="0"/>
              <a:t>）。它是基于应用层的协议，在上网浏览网页的时候，浏览器和</a:t>
            </a:r>
            <a:r>
              <a:rPr lang="en-US" altLang="zh-CN" dirty="0"/>
              <a:t>Web</a:t>
            </a:r>
            <a:r>
              <a:rPr lang="zh-CN" altLang="zh-CN" dirty="0"/>
              <a:t>服务器之间通过</a:t>
            </a:r>
            <a:r>
              <a:rPr lang="en-US" altLang="zh-CN" dirty="0"/>
              <a:t>HTTP</a:t>
            </a:r>
            <a:r>
              <a:rPr lang="zh-CN" altLang="zh-CN" dirty="0"/>
              <a:t>在</a:t>
            </a:r>
            <a:r>
              <a:rPr lang="en-US" altLang="zh-CN" dirty="0"/>
              <a:t>Internet</a:t>
            </a:r>
            <a:r>
              <a:rPr lang="zh-CN" altLang="zh-CN" dirty="0"/>
              <a:t>上进行数据的发送和接收。并且基于请求</a:t>
            </a:r>
            <a:r>
              <a:rPr lang="en-US" altLang="zh-CN" dirty="0"/>
              <a:t>/</a:t>
            </a:r>
            <a:r>
              <a:rPr lang="zh-CN" altLang="zh-CN" dirty="0"/>
              <a:t>响应模式的、无状态的协议。</a:t>
            </a:r>
            <a:r>
              <a:rPr lang="en-US" altLang="zh-CN" dirty="0"/>
              <a:t>    </a:t>
            </a:r>
            <a:endParaRPr lang="zh-CN" altLang="zh-CN" dirty="0"/>
          </a:p>
          <a:p>
            <a:r>
              <a:rPr lang="en-US" altLang="zh-CN" dirty="0"/>
              <a:t>URL</a:t>
            </a:r>
            <a:r>
              <a:rPr lang="zh-CN" altLang="zh-CN" dirty="0"/>
              <a:t>里包含了查找某个资源的路径，给出某</a:t>
            </a:r>
            <a:r>
              <a:rPr lang="en-US" altLang="zh-CN" dirty="0"/>
              <a:t>URL</a:t>
            </a:r>
            <a:r>
              <a:rPr lang="zh-CN" altLang="zh-CN" dirty="0"/>
              <a:t>，浏览器等就可以根据这个</a:t>
            </a:r>
            <a:r>
              <a:rPr lang="en-US" altLang="zh-CN" dirty="0"/>
              <a:t>URL</a:t>
            </a:r>
            <a:r>
              <a:rPr lang="zh-CN" altLang="zh-CN" dirty="0"/>
              <a:t>去找相应的资源。</a:t>
            </a:r>
            <a:endParaRPr lang="en-US" altLang="zh-CN" dirty="0"/>
          </a:p>
          <a:p>
            <a:r>
              <a:rPr lang="en-US" altLang="zh-CN" dirty="0"/>
              <a:t>URL</a:t>
            </a:r>
            <a:r>
              <a:rPr lang="zh-CN" altLang="zh-CN" dirty="0"/>
              <a:t>的格式为：</a:t>
            </a:r>
            <a:r>
              <a:rPr lang="en-US" altLang="zh-CN" u="sng" dirty="0">
                <a:hlinkClick r:id="rId2"/>
              </a:rPr>
              <a:t>http://host[“:”port][</a:t>
            </a:r>
            <a:r>
              <a:rPr lang="en-US" altLang="zh-CN" u="sng" dirty="0" err="1">
                <a:hlinkClick r:id="rId2"/>
              </a:rPr>
              <a:t>abs_path</a:t>
            </a:r>
            <a:r>
              <a:rPr lang="en-US" altLang="zh-CN" dirty="0"/>
              <a:t>]</a:t>
            </a:r>
            <a:r>
              <a:rPr lang="zh-CN" altLang="zh-CN" dirty="0"/>
              <a:t>。其中：</a:t>
            </a:r>
          </a:p>
          <a:p>
            <a:pPr lvl="1"/>
            <a:r>
              <a:rPr lang="en-US" altLang="zh-CN" b="1" dirty="0"/>
              <a:t>host</a:t>
            </a:r>
            <a:r>
              <a:rPr lang="zh-CN" altLang="zh-CN" b="1" dirty="0"/>
              <a:t>：</a:t>
            </a:r>
            <a:r>
              <a:rPr lang="en-US" altLang="zh-CN" dirty="0"/>
              <a:t>Internet</a:t>
            </a:r>
            <a:r>
              <a:rPr lang="zh-CN" altLang="zh-CN" dirty="0"/>
              <a:t>主机域名或</a:t>
            </a:r>
            <a:r>
              <a:rPr lang="en-US" altLang="zh-CN" dirty="0"/>
              <a:t>IP</a:t>
            </a:r>
            <a:r>
              <a:rPr lang="zh-CN" altLang="zh-CN" dirty="0"/>
              <a:t>地址。</a:t>
            </a:r>
          </a:p>
          <a:p>
            <a:pPr lvl="1"/>
            <a:r>
              <a:rPr lang="en-US" altLang="zh-CN" b="1" dirty="0"/>
              <a:t>port</a:t>
            </a:r>
            <a:r>
              <a:rPr lang="zh-CN" altLang="zh-CN" b="1" dirty="0"/>
              <a:t>：</a:t>
            </a:r>
            <a:r>
              <a:rPr lang="zh-CN" altLang="zh-CN" dirty="0"/>
              <a:t>端口号，拥有被请求资源的服务器主机监听该端口的</a:t>
            </a:r>
            <a:r>
              <a:rPr lang="en-US" altLang="zh-CN" dirty="0"/>
              <a:t>TCP</a:t>
            </a:r>
            <a:r>
              <a:rPr lang="zh-CN" altLang="zh-CN" dirty="0"/>
              <a:t>连接，默认为</a:t>
            </a:r>
            <a:r>
              <a:rPr lang="en-US" altLang="zh-CN" dirty="0"/>
              <a:t>80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b="1" dirty="0" err="1"/>
              <a:t>abs_path</a:t>
            </a:r>
            <a:r>
              <a:rPr lang="zh-CN" altLang="zh-CN" b="1" dirty="0"/>
              <a:t>：</a:t>
            </a:r>
            <a:r>
              <a:rPr lang="zh-CN" altLang="zh-CN" dirty="0"/>
              <a:t>请求资源的</a:t>
            </a:r>
            <a:r>
              <a:rPr lang="en-US" altLang="zh-CN" dirty="0"/>
              <a:t>URI</a:t>
            </a:r>
            <a:r>
              <a:rPr lang="zh-CN" altLang="zh-CN" dirty="0"/>
              <a:t>（</a:t>
            </a:r>
            <a:r>
              <a:rPr lang="en-US" altLang="zh-CN" dirty="0"/>
              <a:t>Uniform Resource Identifier</a:t>
            </a:r>
            <a:r>
              <a:rPr lang="zh-CN" altLang="zh-CN" dirty="0"/>
              <a:t>，统一资源标识符）</a:t>
            </a:r>
            <a:r>
              <a:rPr lang="en-US" altLang="zh-CN" dirty="0"/>
              <a:t>,</a:t>
            </a:r>
            <a:r>
              <a:rPr lang="zh-CN" altLang="zh-CN" dirty="0"/>
              <a:t>即资源在服务器上的相对路径。如没有，则</a:t>
            </a:r>
            <a:r>
              <a:rPr lang="en-US" altLang="zh-CN" dirty="0"/>
              <a:t>URL</a:t>
            </a:r>
            <a:r>
              <a:rPr lang="zh-CN" altLang="zh-CN" dirty="0"/>
              <a:t>最后添加</a:t>
            </a:r>
            <a:r>
              <a:rPr lang="en-US" altLang="zh-CN" dirty="0"/>
              <a:t>/</a:t>
            </a:r>
            <a:r>
              <a:rPr lang="zh-CN" altLang="zh-CN" dirty="0"/>
              <a:t>。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【</a:t>
            </a:r>
            <a:r>
              <a:rPr lang="zh-CN" altLang="zh-CN" b="1" dirty="0">
                <a:solidFill>
                  <a:srgbClr val="FF0000"/>
                </a:solidFill>
              </a:rPr>
              <a:t>说明</a:t>
            </a:r>
            <a:r>
              <a:rPr lang="zh-CN" altLang="zh-CN" dirty="0">
                <a:solidFill>
                  <a:srgbClr val="FF0000"/>
                </a:solidFill>
              </a:rPr>
              <a:t>】</a:t>
            </a:r>
            <a:r>
              <a:rPr lang="zh-CN" altLang="zh-CN" dirty="0"/>
              <a:t>在浏览器地址中输入</a:t>
            </a:r>
            <a:r>
              <a:rPr lang="en-US" altLang="zh-CN" dirty="0"/>
              <a:t>www.csdn.net</a:t>
            </a:r>
            <a:r>
              <a:rPr lang="zh-CN" altLang="zh-CN" dirty="0"/>
              <a:t>，浏览器自动转换为</a:t>
            </a:r>
            <a:r>
              <a:rPr lang="en-US" altLang="zh-CN" dirty="0"/>
              <a:t>http://www.csdn.net/,</a:t>
            </a:r>
            <a:r>
              <a:rPr lang="zh-CN" altLang="zh-CN" dirty="0"/>
              <a:t>这里</a:t>
            </a:r>
            <a:r>
              <a:rPr lang="en-US" altLang="zh-CN" dirty="0"/>
              <a:t>www.csdn.net</a:t>
            </a:r>
            <a:r>
              <a:rPr lang="zh-CN" altLang="zh-CN" dirty="0"/>
              <a:t>为主机域名，端口未给出则为</a:t>
            </a:r>
            <a:r>
              <a:rPr lang="en-US" altLang="zh-CN" dirty="0"/>
              <a:t>80</a:t>
            </a:r>
            <a:r>
              <a:rPr lang="zh-CN" altLang="zh-CN" dirty="0"/>
              <a:t>，</a:t>
            </a:r>
            <a:r>
              <a:rPr lang="en-US" altLang="zh-CN" dirty="0" err="1"/>
              <a:t>abs_path</a:t>
            </a:r>
            <a:r>
              <a:rPr lang="zh-CN" altLang="zh-CN" dirty="0"/>
              <a:t>也未给出，则最后添加</a:t>
            </a:r>
            <a:r>
              <a:rPr lang="en-US" altLang="zh-CN" dirty="0"/>
              <a:t>/</a:t>
            </a:r>
            <a:r>
              <a:rPr lang="zh-CN" altLang="zh-CN" dirty="0"/>
              <a:t>。若例子为</a:t>
            </a:r>
            <a:r>
              <a:rPr lang="en-US" altLang="zh-CN" dirty="0"/>
              <a:t>http:// www.csdn.net/index.html</a:t>
            </a:r>
            <a:r>
              <a:rPr lang="zh-CN" altLang="zh-CN" dirty="0"/>
              <a:t>，</a:t>
            </a:r>
            <a:r>
              <a:rPr lang="en-US" altLang="zh-CN" dirty="0" err="1"/>
              <a:t>abs_path</a:t>
            </a:r>
            <a:r>
              <a:rPr lang="zh-CN" altLang="zh-CN" dirty="0"/>
              <a:t>为</a:t>
            </a:r>
            <a:r>
              <a:rPr lang="en-US" altLang="zh-CN" dirty="0"/>
              <a:t>/ index.html</a:t>
            </a:r>
            <a:r>
              <a:rPr lang="zh-CN" altLang="zh-CN" dirty="0"/>
              <a:t>。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096889"/>
          </a:xfrm>
        </p:spPr>
        <p:txBody>
          <a:bodyPr/>
          <a:lstStyle/>
          <a:p>
            <a:r>
              <a:rPr lang="zh-CN" altLang="zh-CN" dirty="0"/>
              <a:t>实现步骤：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zh-CN" b="1" dirty="0"/>
              <a:t>准备</a:t>
            </a:r>
            <a:r>
              <a:rPr lang="en-US" altLang="zh-CN" b="1" dirty="0"/>
              <a:t>JSON</a:t>
            </a:r>
            <a:r>
              <a:rPr lang="zh-CN" altLang="zh-CN" b="1" dirty="0"/>
              <a:t>数据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80353" y="2699237"/>
            <a:ext cx="3912137" cy="28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4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1" y="1935480"/>
            <a:ext cx="5017476" cy="1409505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b="1" dirty="0"/>
              <a:t>布局文件</a:t>
            </a:r>
            <a:r>
              <a:rPr lang="zh-CN" altLang="zh-CN" dirty="0"/>
              <a:t>：分别准备</a:t>
            </a:r>
            <a:r>
              <a:rPr lang="en-US" altLang="zh-CN" dirty="0"/>
              <a:t>id</a:t>
            </a:r>
            <a:r>
              <a:rPr lang="zh-CN" altLang="zh-CN" dirty="0"/>
              <a:t>为</a:t>
            </a:r>
            <a:r>
              <a:rPr lang="en-US" altLang="zh-CN" dirty="0" err="1"/>
              <a:t>cityCode</a:t>
            </a:r>
            <a:r>
              <a:rPr lang="zh-CN" altLang="zh-CN" dirty="0"/>
              <a:t>和</a:t>
            </a:r>
            <a:r>
              <a:rPr lang="en-US" altLang="zh-CN" dirty="0" err="1"/>
              <a:t>cityList</a:t>
            </a:r>
            <a:r>
              <a:rPr lang="zh-CN" altLang="zh-CN" dirty="0"/>
              <a:t>的</a:t>
            </a:r>
            <a:r>
              <a:rPr lang="en-US" altLang="zh-CN" dirty="0" err="1"/>
              <a:t>TextView</a:t>
            </a:r>
            <a:r>
              <a:rPr lang="zh-CN" altLang="zh-CN" dirty="0"/>
              <a:t>和</a:t>
            </a:r>
            <a:r>
              <a:rPr lang="en-US" altLang="zh-CN" dirty="0"/>
              <a:t>Spinner</a:t>
            </a:r>
            <a:r>
              <a:rPr lang="zh-CN" altLang="zh-CN" dirty="0"/>
              <a:t>控件，以便</a:t>
            </a:r>
            <a:r>
              <a:rPr lang="en-US" altLang="zh-CN" dirty="0"/>
              <a:t>Activity</a:t>
            </a:r>
            <a:r>
              <a:rPr lang="zh-CN" altLang="zh-CN" dirty="0"/>
              <a:t>调用。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b="1" dirty="0"/>
              <a:t>启动异步任务，进行文件读取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2953" y="3511848"/>
            <a:ext cx="4900247" cy="28623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protected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onCreate</a:t>
            </a:r>
            <a:r>
              <a:rPr lang="en-US" altLang="zh-CN" kern="100" dirty="0">
                <a:latin typeface="Times New Roman" panose="02020603050405020304" pitchFamily="18" charset="0"/>
              </a:rPr>
              <a:t>(Bundle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savedInstanceState</a:t>
            </a:r>
            <a:r>
              <a:rPr lang="en-US" altLang="zh-CN" kern="100" dirty="0">
                <a:latin typeface="Times New Roman" panose="02020603050405020304" pitchFamily="18" charset="0"/>
              </a:rPr>
              <a:t>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super.onCreate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savedInstanceState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setContentView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R.layout.activity_main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tv</a:t>
            </a:r>
            <a:r>
              <a:rPr lang="en-US" altLang="zh-CN" kern="100" dirty="0">
                <a:latin typeface="Times New Roman" panose="02020603050405020304" pitchFamily="18" charset="0"/>
              </a:rPr>
              <a:t>=(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TextView</a:t>
            </a:r>
            <a:r>
              <a:rPr lang="en-US" altLang="zh-CN" kern="100" dirty="0">
                <a:latin typeface="Times New Roman" panose="02020603050405020304" pitchFamily="18" charset="0"/>
              </a:rPr>
              <a:t>)</a:t>
            </a:r>
            <a:r>
              <a:rPr lang="en-US" altLang="zh-CN" kern="100" dirty="0" err="1">
                <a:latin typeface="Times New Roman" panose="02020603050405020304" pitchFamily="18" charset="0"/>
              </a:rPr>
              <a:t>findViewById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R.id.cityCode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sp</a:t>
            </a:r>
            <a:r>
              <a:rPr lang="en-US" altLang="zh-CN" kern="100" dirty="0">
                <a:latin typeface="Times New Roman" panose="02020603050405020304" pitchFamily="18" charset="0"/>
              </a:rPr>
              <a:t>=(Spinner)</a:t>
            </a:r>
            <a:r>
              <a:rPr lang="en-US" altLang="zh-CN" kern="100" dirty="0" err="1">
                <a:latin typeface="Times New Roman" panose="02020603050405020304" pitchFamily="18" charset="0"/>
              </a:rPr>
              <a:t>findViewById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R.id.cityList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ReadJsonTask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mytask</a:t>
            </a:r>
            <a:r>
              <a:rPr lang="en-US" altLang="zh-CN" kern="100" dirty="0">
                <a:latin typeface="Times New Roman" panose="02020603050405020304" pitchFamily="18" charset="0"/>
              </a:rPr>
              <a:t>=new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ReadJsonTask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mytask.execute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09846" y="834192"/>
            <a:ext cx="6424246" cy="535531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ReadJsonTask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extends AsyncTask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@Override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protected List&lt;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CityCode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doInBackground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(Object[]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params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) 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List&lt;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CityCode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result = new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ArrayList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CityCode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&gt;();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try{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InputStream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in =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MainActivity.this.getResources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().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getAssets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().open("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citycode.json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");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length =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in.available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(); //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获取文件的字节数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byte[]  buffer = new byte[length];//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in.read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(buffer);//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将文件中的数据读到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数组中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String line=new String(buffer);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result=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convertToBean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(line);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catch(Exception e){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return result;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}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9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643597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）定义实体类。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89046" y="1760813"/>
            <a:ext cx="6096000" cy="452431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public class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CityCode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String code;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String city;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public String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getCity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() 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return city;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public void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setCity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(String city) 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this.city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= city;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public String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getCode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() 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return code;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public void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setCode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(String code) 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this.code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= code;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3641969" cy="4389120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zh-CN" altLang="zh-CN" b="1" dirty="0"/>
              <a:t>解析</a:t>
            </a:r>
            <a:r>
              <a:rPr lang="en-US" altLang="zh-CN" b="1" dirty="0"/>
              <a:t>JSON</a:t>
            </a:r>
            <a:r>
              <a:rPr lang="zh-CN" altLang="zh-CN" b="1" dirty="0"/>
              <a:t>内容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80185" y="138291"/>
            <a:ext cx="6096000" cy="618630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public List&lt;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CityCode</a:t>
            </a:r>
            <a:r>
              <a:rPr lang="en-US" altLang="zh-CN" kern="100" dirty="0">
                <a:latin typeface="Times New Roman" panose="02020603050405020304" pitchFamily="18" charset="0"/>
              </a:rPr>
              <a:t>&gt;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convertToBean</a:t>
            </a:r>
            <a:r>
              <a:rPr lang="en-US" altLang="zh-CN" kern="100" dirty="0">
                <a:latin typeface="Times New Roman" panose="02020603050405020304" pitchFamily="18" charset="0"/>
              </a:rPr>
              <a:t>(String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</a:t>
            </a:r>
            <a:r>
              <a:rPr lang="en-US" altLang="zh-CN" kern="100" dirty="0">
                <a:latin typeface="Times New Roman" panose="02020603050405020304" pitchFamily="18" charset="0"/>
              </a:rPr>
              <a:t>)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List&lt;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CityCode</a:t>
            </a:r>
            <a:r>
              <a:rPr lang="en-US" altLang="zh-CN" kern="100" dirty="0">
                <a:latin typeface="Times New Roman" panose="02020603050405020304" pitchFamily="18" charset="0"/>
              </a:rPr>
              <a:t>&gt; result=new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ArrayList</a:t>
            </a:r>
            <a:r>
              <a:rPr lang="en-US" altLang="zh-CN" kern="100" dirty="0">
                <a:latin typeface="Times New Roman" panose="02020603050405020304" pitchFamily="18" charset="0"/>
              </a:rPr>
              <a:t>&lt;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CityCode</a:t>
            </a:r>
            <a:r>
              <a:rPr lang="en-US" altLang="zh-CN" kern="100" dirty="0">
                <a:latin typeface="Times New Roman" panose="02020603050405020304" pitchFamily="18" charset="0"/>
              </a:rPr>
              <a:t>&gt;();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try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JSONObject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obj</a:t>
            </a:r>
            <a:r>
              <a:rPr lang="en-US" altLang="zh-CN" kern="100" dirty="0">
                <a:latin typeface="Times New Roman" panose="02020603050405020304" pitchFamily="18" charset="0"/>
              </a:rPr>
              <a:t> = 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JSONObject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JSONArray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jsons</a:t>
            </a:r>
            <a:r>
              <a:rPr lang="en-US" altLang="zh-CN" kern="100" dirty="0">
                <a:latin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obj.getJSONArray</a:t>
            </a:r>
            <a:r>
              <a:rPr lang="en-US" altLang="zh-CN" kern="100" dirty="0">
                <a:latin typeface="Times New Roman" panose="02020603050405020304" pitchFamily="18" charset="0"/>
              </a:rPr>
              <a:t>("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城市代码</a:t>
            </a:r>
            <a:r>
              <a:rPr lang="en-US" altLang="zh-CN" kern="100" dirty="0">
                <a:latin typeface="Times New Roman" panose="02020603050405020304" pitchFamily="18" charset="0"/>
              </a:rPr>
              <a:t>");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for 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</a:rPr>
              <a:t> n = 0; n &lt;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jsons.length</a:t>
            </a:r>
            <a:r>
              <a:rPr lang="en-US" altLang="zh-CN" kern="100" dirty="0">
                <a:latin typeface="Times New Roman" panose="02020603050405020304" pitchFamily="18" charset="0"/>
              </a:rPr>
              <a:t>(); n++)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JSONObject</a:t>
            </a:r>
            <a:r>
              <a:rPr lang="en-US" altLang="zh-CN" kern="100" dirty="0">
                <a:latin typeface="Times New Roman" panose="02020603050405020304" pitchFamily="18" charset="0"/>
              </a:rPr>
              <a:t> sheng =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jsons.getJSONObject</a:t>
            </a:r>
            <a:r>
              <a:rPr lang="en-US" altLang="zh-CN" kern="100" dirty="0">
                <a:latin typeface="Times New Roman" panose="02020603050405020304" pitchFamily="18" charset="0"/>
              </a:rPr>
              <a:t>(n);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JSONArray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shi</a:t>
            </a:r>
            <a:r>
              <a:rPr lang="en-US" altLang="zh-CN" kern="100" dirty="0">
                <a:latin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sheng.getJSONArray</a:t>
            </a:r>
            <a:r>
              <a:rPr lang="en-US" altLang="zh-CN" kern="100" dirty="0">
                <a:latin typeface="Times New Roman" panose="02020603050405020304" pitchFamily="18" charset="0"/>
              </a:rPr>
              <a:t>("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市</a:t>
            </a:r>
            <a:r>
              <a:rPr lang="en-US" altLang="zh-CN" kern="100" dirty="0">
                <a:latin typeface="Times New Roman" panose="02020603050405020304" pitchFamily="18" charset="0"/>
              </a:rPr>
              <a:t>");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for 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 = 0;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 &lt;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shi.length</a:t>
            </a:r>
            <a:r>
              <a:rPr lang="en-US" altLang="zh-CN" kern="100" dirty="0">
                <a:latin typeface="Times New Roman" panose="02020603050405020304" pitchFamily="18" charset="0"/>
              </a:rPr>
              <a:t>();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++)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JSONObject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rss</a:t>
            </a:r>
            <a:r>
              <a:rPr lang="en-US" altLang="zh-CN" kern="100" dirty="0">
                <a:latin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shi.optJSONObject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CityCode</a:t>
            </a:r>
            <a:r>
              <a:rPr lang="en-US" altLang="zh-CN" kern="100" dirty="0">
                <a:latin typeface="Times New Roman" panose="02020603050405020304" pitchFamily="18" charset="0"/>
              </a:rPr>
              <a:t> m = 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CityCode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m.setCode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rss.getString</a:t>
            </a:r>
            <a:r>
              <a:rPr lang="en-US" altLang="zh-CN" kern="100" dirty="0">
                <a:latin typeface="Times New Roman" panose="02020603050405020304" pitchFamily="18" charset="0"/>
              </a:rPr>
              <a:t>("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</a:t>
            </a:r>
            <a:r>
              <a:rPr lang="en-US" altLang="zh-CN" kern="100" dirty="0">
                <a:latin typeface="Times New Roman" panose="02020603050405020304" pitchFamily="18" charset="0"/>
              </a:rPr>
              <a:t>"));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m.setCity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rss.getString</a:t>
            </a:r>
            <a:r>
              <a:rPr lang="en-US" altLang="zh-CN" kern="100" dirty="0">
                <a:latin typeface="Times New Roman" panose="02020603050405020304" pitchFamily="18" charset="0"/>
              </a:rPr>
              <a:t>("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市名</a:t>
            </a:r>
            <a:r>
              <a:rPr lang="en-US" altLang="zh-CN" kern="100" dirty="0">
                <a:latin typeface="Times New Roman" panose="02020603050405020304" pitchFamily="18" charset="0"/>
              </a:rPr>
              <a:t>"));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result.add</a:t>
            </a:r>
            <a:r>
              <a:rPr lang="en-US" altLang="zh-CN" kern="100" dirty="0">
                <a:latin typeface="Times New Roman" panose="02020603050405020304" pitchFamily="18" charset="0"/>
              </a:rPr>
              <a:t>(m);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}catch 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JSONException</a:t>
            </a:r>
            <a:r>
              <a:rPr lang="en-US" altLang="zh-CN" kern="100" dirty="0">
                <a:latin typeface="Times New Roman" panose="02020603050405020304" pitchFamily="18" charset="0"/>
              </a:rPr>
              <a:t> e)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return result;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61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18551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</a:t>
            </a:r>
            <a:r>
              <a:rPr lang="zh-CN" altLang="zh-CN" b="1" dirty="0"/>
              <a:t>绑定界面控件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800" y="2454031"/>
            <a:ext cx="9104923" cy="397031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@Override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protected void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onPostExecute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(Object result) 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super.onPostExecute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(result);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list=(List&lt;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CityCode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&gt;)result;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String[] cities=new String[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list.size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()];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for(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=0;i&lt;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list.size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();I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++)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cities[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list.get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getCity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();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ArrayAdapter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adapter=new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ArrayAdapter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MainActivity.this,android.R.layout.simple_spinner_item,cities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adapter.setDropDownViewResource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android.R.layout.simple_spinner_dropdown_item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sp.setAdapter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(adapter);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1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39350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为</a:t>
            </a:r>
            <a:r>
              <a:rPr lang="en-US" altLang="zh-CN" dirty="0"/>
              <a:t>Spinner</a:t>
            </a:r>
            <a:r>
              <a:rPr lang="zh-CN" altLang="en-US" dirty="0"/>
              <a:t>控件增加监听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7754" y="2526793"/>
            <a:ext cx="9886462" cy="369331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AdapterView.OnItemSelectedListener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listener = new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AdapterView.OnItemSelectedListener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() 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@Override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public void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onItemSelected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AdapterView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&lt;?&gt; arg0, View arg1,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arg2,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long arg3) 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CityCode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c =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list.get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(arg2);</a:t>
            </a:r>
            <a:b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String id =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c.getCode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();</a:t>
            </a:r>
            <a:b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tv.setText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(id);</a:t>
            </a:r>
            <a:b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}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@Override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public void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onNothingSelected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AdapterView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&lt;?&gt; arg0) 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}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};</a:t>
            </a:r>
          </a:p>
          <a:p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sp.setOnItemSelectedListener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(listener);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00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Gson</a:t>
            </a:r>
            <a:r>
              <a:rPr lang="zh-CN" altLang="zh-CN" dirty="0"/>
              <a:t>（又称</a:t>
            </a:r>
            <a:r>
              <a:rPr lang="en-US" altLang="zh-CN" dirty="0"/>
              <a:t>Google </a:t>
            </a:r>
            <a:r>
              <a:rPr lang="en-US" altLang="zh-CN" dirty="0" err="1"/>
              <a:t>Gson</a:t>
            </a:r>
            <a:r>
              <a:rPr lang="zh-CN" altLang="zh-CN" dirty="0"/>
              <a:t>）是</a:t>
            </a:r>
            <a:r>
              <a:rPr lang="en-US" altLang="zh-CN" dirty="0"/>
              <a:t>Google</a:t>
            </a:r>
            <a:r>
              <a:rPr lang="zh-CN" altLang="zh-CN" dirty="0"/>
              <a:t>公司发布的一个开放源代码的</a:t>
            </a:r>
            <a:r>
              <a:rPr lang="en-US" altLang="zh-CN" dirty="0"/>
              <a:t>Java</a:t>
            </a:r>
            <a:r>
              <a:rPr lang="zh-CN" altLang="zh-CN" dirty="0"/>
              <a:t>库，主要用途为序列化</a:t>
            </a:r>
            <a:r>
              <a:rPr lang="en-US" altLang="zh-CN" dirty="0"/>
              <a:t>Java</a:t>
            </a:r>
            <a:r>
              <a:rPr lang="zh-CN" altLang="zh-CN" dirty="0"/>
              <a:t>对象为</a:t>
            </a:r>
            <a:r>
              <a:rPr lang="en-US" altLang="zh-CN" dirty="0"/>
              <a:t>JSON</a:t>
            </a:r>
            <a:r>
              <a:rPr lang="zh-CN" altLang="zh-CN" dirty="0"/>
              <a:t>字符串，或反序列化</a:t>
            </a:r>
            <a:r>
              <a:rPr lang="en-US" altLang="zh-CN" dirty="0"/>
              <a:t>JSON</a:t>
            </a:r>
            <a:r>
              <a:rPr lang="zh-CN" altLang="zh-CN" dirty="0"/>
              <a:t>字符串成</a:t>
            </a:r>
            <a:r>
              <a:rPr lang="en-US" altLang="zh-CN" dirty="0"/>
              <a:t>Java</a:t>
            </a:r>
            <a:r>
              <a:rPr lang="zh-CN" altLang="zh-CN" dirty="0"/>
              <a:t>对象。</a:t>
            </a:r>
          </a:p>
          <a:p>
            <a:r>
              <a:rPr lang="en-US" altLang="zh-CN" dirty="0" err="1"/>
              <a:t>Gson</a:t>
            </a:r>
            <a:r>
              <a:rPr lang="zh-CN" altLang="zh-CN" dirty="0"/>
              <a:t>的解析非常简单</a:t>
            </a:r>
            <a:r>
              <a:rPr lang="en-US" altLang="zh-CN" dirty="0"/>
              <a:t>:</a:t>
            </a:r>
            <a:r>
              <a:rPr lang="zh-CN" altLang="zh-CN" dirty="0"/>
              <a:t>必须有一个</a:t>
            </a:r>
            <a:r>
              <a:rPr lang="en-US" altLang="zh-CN" dirty="0"/>
              <a:t>JavaBean</a:t>
            </a:r>
            <a:r>
              <a:rPr lang="zh-CN" altLang="zh-CN" dirty="0"/>
              <a:t>文件，这个</a:t>
            </a:r>
            <a:r>
              <a:rPr lang="en-US" altLang="zh-CN" dirty="0"/>
              <a:t>JavaBean</a:t>
            </a:r>
            <a:r>
              <a:rPr lang="zh-CN" altLang="zh-CN" dirty="0"/>
              <a:t>文件的内容跟</a:t>
            </a:r>
            <a:r>
              <a:rPr lang="en-US" altLang="zh-CN" dirty="0"/>
              <a:t>JSON</a:t>
            </a:r>
            <a:r>
              <a:rPr lang="zh-CN" altLang="zh-CN" dirty="0"/>
              <a:t>数据类型是一一对应的。</a:t>
            </a:r>
          </a:p>
          <a:p>
            <a:r>
              <a:rPr lang="en-US" altLang="zh-CN" dirty="0" err="1"/>
              <a:t>Gson</a:t>
            </a:r>
            <a:r>
              <a:rPr lang="zh-CN" altLang="zh-CN" dirty="0"/>
              <a:t>有两个重要的方法，一个就是</a:t>
            </a:r>
            <a:r>
              <a:rPr lang="en-US" altLang="zh-CN" dirty="0" err="1"/>
              <a:t>toJson</a:t>
            </a:r>
            <a:r>
              <a:rPr lang="en-US" altLang="zh-CN" dirty="0"/>
              <a:t>()</a:t>
            </a:r>
            <a:r>
              <a:rPr lang="zh-CN" altLang="zh-CN" dirty="0"/>
              <a:t>，一个就是</a:t>
            </a:r>
            <a:r>
              <a:rPr lang="en-US" altLang="zh-CN" dirty="0" err="1"/>
              <a:t>fromJson</a:t>
            </a:r>
            <a:r>
              <a:rPr lang="en-US" altLang="zh-CN" dirty="0"/>
              <a:t>()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下面以</a:t>
            </a:r>
            <a:r>
              <a:rPr lang="en-US" altLang="zh-CN" dirty="0"/>
              <a:t>Person</a:t>
            </a:r>
            <a:r>
              <a:rPr lang="zh-CN" altLang="zh-CN" dirty="0"/>
              <a:t>为</a:t>
            </a:r>
            <a:r>
              <a:rPr lang="en-US" altLang="zh-CN" dirty="0"/>
              <a:t>bean</a:t>
            </a:r>
            <a:r>
              <a:rPr lang="zh-CN" altLang="zh-CN" dirty="0"/>
              <a:t>类，进行代码讲解。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53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527521"/>
            <a:ext cx="6807200" cy="924951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）准备一个</a:t>
            </a:r>
            <a:r>
              <a:rPr lang="en-US" altLang="zh-CN" dirty="0"/>
              <a:t>Person</a:t>
            </a:r>
            <a:r>
              <a:rPr lang="zh-CN" altLang="zh-CN" dirty="0"/>
              <a:t>类</a:t>
            </a:r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toJson</a:t>
            </a:r>
            <a:r>
              <a:rPr lang="en-US" altLang="zh-CN" dirty="0"/>
              <a:t>()</a:t>
            </a:r>
            <a:r>
              <a:rPr lang="zh-CN" altLang="zh-CN" dirty="0"/>
              <a:t>方法用于将</a:t>
            </a:r>
            <a:r>
              <a:rPr lang="en-US" altLang="zh-CN" dirty="0"/>
              <a:t>bean</a:t>
            </a:r>
            <a:r>
              <a:rPr lang="zh-CN" altLang="zh-CN" dirty="0"/>
              <a:t>对象换为</a:t>
            </a:r>
            <a:r>
              <a:rPr lang="en-US" altLang="zh-CN" dirty="0" err="1"/>
              <a:t>Json</a:t>
            </a:r>
            <a:r>
              <a:rPr lang="zh-CN" altLang="zh-CN" dirty="0"/>
              <a:t>数据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384521"/>
            <a:ext cx="10972800" cy="1143000"/>
          </a:xfrm>
        </p:spPr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94955" y="1439711"/>
            <a:ext cx="3931138" cy="480131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public class Person 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private String name;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private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</a:rPr>
              <a:t> age;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//</a:t>
            </a:r>
            <a:r>
              <a:rPr lang="zh-CN" altLang="zh-CN" kern="100" dirty="0">
                <a:latin typeface="Times New Roman" panose="02020603050405020304" pitchFamily="18" charset="0"/>
              </a:rPr>
              <a:t>下面是对应的</a:t>
            </a:r>
            <a:r>
              <a:rPr lang="en-US" altLang="zh-CN" kern="100" dirty="0">
                <a:latin typeface="Times New Roman" panose="02020603050405020304" pitchFamily="18" charset="0"/>
              </a:rPr>
              <a:t>get/set</a:t>
            </a:r>
            <a:r>
              <a:rPr lang="zh-CN" altLang="zh-CN" kern="100" dirty="0">
                <a:latin typeface="Times New Roman" panose="02020603050405020304" pitchFamily="18" charset="0"/>
              </a:rPr>
              <a:t>方法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public String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getName</a:t>
            </a:r>
            <a:r>
              <a:rPr lang="en-US" altLang="zh-CN" kern="100" dirty="0">
                <a:latin typeface="Times New Roman" panose="02020603050405020304" pitchFamily="18" charset="0"/>
              </a:rPr>
              <a:t>() 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return name;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public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setName</a:t>
            </a:r>
            <a:r>
              <a:rPr lang="en-US" altLang="zh-CN" kern="100" dirty="0">
                <a:latin typeface="Times New Roman" panose="02020603050405020304" pitchFamily="18" charset="0"/>
              </a:rPr>
              <a:t>(String name) 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this.name = name;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public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getAge</a:t>
            </a:r>
            <a:r>
              <a:rPr lang="en-US" altLang="zh-CN" kern="100" dirty="0">
                <a:latin typeface="Times New Roman" panose="02020603050405020304" pitchFamily="18" charset="0"/>
              </a:rPr>
              <a:t>() 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return age;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public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setAge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</a:rPr>
              <a:t> age) 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this.age</a:t>
            </a:r>
            <a:r>
              <a:rPr lang="en-US" altLang="zh-CN" kern="100" dirty="0">
                <a:latin typeface="Times New Roman" panose="02020603050405020304" pitchFamily="18" charset="0"/>
              </a:rPr>
              <a:t> = age;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6478" y="2432378"/>
            <a:ext cx="6096000" cy="258532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Gson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gson</a:t>
            </a:r>
            <a:r>
              <a:rPr lang="en-US" altLang="zh-CN" kern="100" dirty="0">
                <a:latin typeface="Times New Roman" panose="02020603050405020304" pitchFamily="18" charset="0"/>
              </a:rPr>
              <a:t> = 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Gson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List&lt;Person&gt; persons = 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ArrayList</a:t>
            </a:r>
            <a:r>
              <a:rPr lang="en-US" altLang="zh-CN" kern="100" dirty="0">
                <a:latin typeface="Times New Roman" panose="02020603050405020304" pitchFamily="18" charset="0"/>
              </a:rPr>
              <a:t>&lt;Person&gt;();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for 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 = 0;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 &lt; 3;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++) 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Person p = new Person();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p.setName</a:t>
            </a:r>
            <a:r>
              <a:rPr lang="en-US" altLang="zh-CN" kern="100" dirty="0">
                <a:latin typeface="Times New Roman" panose="02020603050405020304" pitchFamily="18" charset="0"/>
              </a:rPr>
              <a:t>("name" +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p.setAge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 * 10);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persons.add</a:t>
            </a:r>
            <a:r>
              <a:rPr lang="en-US" altLang="zh-CN" kern="100" dirty="0">
                <a:latin typeface="Times New Roman" panose="02020603050405020304" pitchFamily="18" charset="0"/>
              </a:rPr>
              <a:t>(p);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r>
              <a:rPr lang="en-US" altLang="zh-CN" b="1" kern="100" dirty="0">
                <a:latin typeface="Times New Roman" panose="02020603050405020304" pitchFamily="18" charset="0"/>
              </a:rPr>
              <a:t>String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str</a:t>
            </a:r>
            <a:r>
              <a:rPr lang="en-US" altLang="zh-CN" b="1" kern="100" dirty="0">
                <a:latin typeface="Times New Roman" panose="02020603050405020304" pitchFamily="18" charset="0"/>
              </a:rPr>
              <a:t> =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gson.toJson</a:t>
            </a:r>
            <a:r>
              <a:rPr lang="en-US" altLang="zh-CN" b="1" kern="100" dirty="0">
                <a:latin typeface="Times New Roman" panose="02020603050405020304" pitchFamily="18" charset="0"/>
              </a:rPr>
              <a:t>(persons);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6478" y="5594694"/>
            <a:ext cx="6096000" cy="64633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[{"name":"name0","age":0},{"name":"name1","age":10},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{"name":"name2","age":20}]</a:t>
            </a:r>
            <a:endParaRPr lang="zh-CN" altLang="en-US" dirty="0"/>
          </a:p>
        </p:txBody>
      </p:sp>
      <p:sp>
        <p:nvSpPr>
          <p:cNvPr id="7" name="箭头: 下 6"/>
          <p:cNvSpPr/>
          <p:nvPr/>
        </p:nvSpPr>
        <p:spPr>
          <a:xfrm>
            <a:off x="1391138" y="5048402"/>
            <a:ext cx="648677" cy="51559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65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682674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fromJson</a:t>
            </a:r>
            <a:r>
              <a:rPr lang="en-US" altLang="zh-CN" dirty="0"/>
              <a:t>()</a:t>
            </a:r>
            <a:r>
              <a:rPr lang="zh-CN" altLang="zh-CN" dirty="0"/>
              <a:t>方法用于将</a:t>
            </a:r>
            <a:r>
              <a:rPr lang="en-US" altLang="zh-CN" dirty="0" err="1"/>
              <a:t>Json</a:t>
            </a:r>
            <a:r>
              <a:rPr lang="zh-CN" altLang="zh-CN" dirty="0"/>
              <a:t>数据转换为</a:t>
            </a:r>
            <a:r>
              <a:rPr lang="en-US" altLang="zh-CN" dirty="0"/>
              <a:t>bean</a:t>
            </a:r>
            <a:r>
              <a:rPr lang="zh-CN" altLang="zh-CN" dirty="0"/>
              <a:t>对象。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7600" y="2799752"/>
            <a:ext cx="6096000" cy="147732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//</a:t>
            </a:r>
            <a:r>
              <a:rPr lang="zh-CN" altLang="zh-CN" kern="100" dirty="0">
                <a:latin typeface="Times New Roman" panose="02020603050405020304" pitchFamily="18" charset="0"/>
              </a:rPr>
              <a:t>转换为</a:t>
            </a:r>
            <a:r>
              <a:rPr lang="en-US" altLang="zh-CN" kern="100" dirty="0">
                <a:latin typeface="Times New Roman" panose="02020603050405020304" pitchFamily="18" charset="0"/>
              </a:rPr>
              <a:t>Person</a:t>
            </a:r>
            <a:r>
              <a:rPr lang="zh-CN" altLang="zh-CN" kern="100" dirty="0">
                <a:latin typeface="Times New Roman" panose="02020603050405020304" pitchFamily="18" charset="0"/>
              </a:rPr>
              <a:t>对象</a:t>
            </a: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Person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person</a:t>
            </a:r>
            <a:r>
              <a:rPr lang="en-US" altLang="zh-CN" b="1" kern="100" dirty="0">
                <a:latin typeface="Times New Roman" panose="02020603050405020304" pitchFamily="18" charset="0"/>
              </a:rPr>
              <a:t> =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gson.fromJson</a:t>
            </a:r>
            <a:r>
              <a:rPr lang="en-US" altLang="zh-CN" b="1" kern="100" dirty="0">
                <a:latin typeface="Times New Roman" panose="02020603050405020304" pitchFamily="18" charset="0"/>
              </a:rPr>
              <a:t>(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str</a:t>
            </a:r>
            <a:r>
              <a:rPr lang="en-US" altLang="zh-CN" b="1" kern="100" dirty="0">
                <a:latin typeface="Times New Roman" panose="02020603050405020304" pitchFamily="18" charset="0"/>
              </a:rPr>
              <a:t>,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Person.class</a:t>
            </a:r>
            <a:r>
              <a:rPr lang="en-US" altLang="zh-CN" b="1" kern="100" dirty="0">
                <a:latin typeface="Times New Roman" panose="02020603050405020304" pitchFamily="18" charset="0"/>
              </a:rPr>
              <a:t>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//</a:t>
            </a:r>
            <a:r>
              <a:rPr lang="zh-CN" altLang="zh-CN" kern="100" dirty="0">
                <a:latin typeface="Times New Roman" panose="02020603050405020304" pitchFamily="18" charset="0"/>
              </a:rPr>
              <a:t>转换为</a:t>
            </a:r>
            <a:r>
              <a:rPr lang="en-US" altLang="zh-CN" kern="100" dirty="0">
                <a:latin typeface="Times New Roman" panose="02020603050405020304" pitchFamily="18" charset="0"/>
              </a:rPr>
              <a:t>Person</a:t>
            </a:r>
            <a:r>
              <a:rPr lang="zh-CN" altLang="zh-CN" kern="100" dirty="0">
                <a:latin typeface="Times New Roman" panose="02020603050405020304" pitchFamily="18" charset="0"/>
              </a:rPr>
              <a:t>对象列表</a:t>
            </a:r>
          </a:p>
          <a:p>
            <a:r>
              <a:rPr lang="en-US" altLang="zh-CN" b="1" kern="100" dirty="0">
                <a:latin typeface="Times New Roman" panose="02020603050405020304" pitchFamily="18" charset="0"/>
              </a:rPr>
              <a:t>List&lt;Person&gt;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ps</a:t>
            </a:r>
            <a:r>
              <a:rPr lang="en-US" altLang="zh-CN" b="1" kern="100" dirty="0">
                <a:latin typeface="Times New Roman" panose="02020603050405020304" pitchFamily="18" charset="0"/>
              </a:rPr>
              <a:t> =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gson.fromJson</a:t>
            </a:r>
            <a:r>
              <a:rPr lang="en-US" altLang="zh-CN" b="1" kern="100" dirty="0">
                <a:latin typeface="Times New Roman" panose="02020603050405020304" pitchFamily="18" charset="0"/>
              </a:rPr>
              <a:t>(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str</a:t>
            </a:r>
            <a:r>
              <a:rPr lang="en-US" altLang="zh-CN" b="1" kern="100" dirty="0">
                <a:latin typeface="Times New Roman" panose="02020603050405020304" pitchFamily="18" charset="0"/>
              </a:rPr>
              <a:t>, new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TypeToken</a:t>
            </a:r>
            <a:r>
              <a:rPr lang="en-US" altLang="zh-CN" b="1" kern="100" dirty="0">
                <a:latin typeface="Times New Roman" panose="02020603050405020304" pitchFamily="18" charset="0"/>
              </a:rPr>
              <a:t>&lt;List&lt;Person&gt;&gt;(){}.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getType</a:t>
            </a:r>
            <a:r>
              <a:rPr lang="en-US" altLang="zh-CN" b="1" kern="100" dirty="0">
                <a:latin typeface="Times New Roman" panose="02020603050405020304" pitchFamily="18" charset="0"/>
              </a:rPr>
              <a:t>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46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643597"/>
          </a:xfrm>
        </p:spPr>
        <p:txBody>
          <a:bodyPr/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8-7</a:t>
            </a:r>
            <a:r>
              <a:rPr lang="zh-CN" altLang="zh-CN" b="1" dirty="0"/>
              <a:t>】</a:t>
            </a:r>
            <a:r>
              <a:rPr lang="zh-CN" altLang="zh-CN" dirty="0"/>
              <a:t>下面在</a:t>
            </a:r>
            <a:r>
              <a:rPr lang="en-US" altLang="zh-CN" dirty="0" err="1"/>
              <a:t>GsonDemo</a:t>
            </a:r>
            <a:r>
              <a:rPr lang="zh-CN" altLang="zh-CN" dirty="0"/>
              <a:t>项目中，通过</a:t>
            </a:r>
            <a:r>
              <a:rPr lang="en-US" altLang="zh-CN" dirty="0" err="1"/>
              <a:t>Gson</a:t>
            </a:r>
            <a:r>
              <a:rPr lang="zh-CN" altLang="zh-CN" dirty="0"/>
              <a:t>实现天气情况显示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83087" y="2667469"/>
            <a:ext cx="3322638" cy="31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9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HTP</a:t>
            </a:r>
            <a:r>
              <a:rPr lang="zh-CN" altLang="zh-CN" dirty="0"/>
              <a:t>协议工作原理可分为四步：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）首先客户机与服务器需要建立连接。输入网址、打开网页或单击超级链接</a:t>
            </a:r>
            <a:r>
              <a:rPr lang="zh-CN" altLang="en-US" dirty="0"/>
              <a:t>即可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）建立连接后，客户机发送一个请求给服务器，请求方式的格式为：统一资源标识符（</a:t>
            </a:r>
            <a:r>
              <a:rPr lang="en-US" altLang="zh-CN" dirty="0"/>
              <a:t>URL</a:t>
            </a:r>
            <a:r>
              <a:rPr lang="zh-CN" altLang="zh-CN" dirty="0"/>
              <a:t>）、协议版本号，后边是</a:t>
            </a:r>
            <a:r>
              <a:rPr lang="en-US" altLang="zh-CN" dirty="0"/>
              <a:t>MIME</a:t>
            </a:r>
            <a:r>
              <a:rPr lang="zh-CN" altLang="zh-CN" dirty="0"/>
              <a:t>信息包括请求修饰符、客户机信息和可能的内容。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）服务器接到请求后，给予相应的响应信息，其格式为一个状态行，包括信息的协议版本号、一个成功或错误的代码，后边是</a:t>
            </a:r>
            <a:r>
              <a:rPr lang="en-US" altLang="zh-CN" dirty="0"/>
              <a:t>MIME</a:t>
            </a:r>
            <a:r>
              <a:rPr lang="zh-CN" altLang="zh-CN" dirty="0"/>
              <a:t>信息包括服务器信息、实体信息和可能的内容。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）客户端接收服务器所返回的信息通过浏览器显示在用户的显示屏上，然后与服务器断开连接。</a:t>
            </a:r>
          </a:p>
          <a:p>
            <a:r>
              <a:rPr lang="zh-CN" altLang="zh-CN" dirty="0"/>
              <a:t>如果在以上过程中的某一步出现错误，那么产生错误的信息将返回到客户端，由显示屏输出。对于用户来说，这些过程是由</a:t>
            </a:r>
            <a:r>
              <a:rPr lang="en-US" altLang="zh-CN" dirty="0"/>
              <a:t>HTTP</a:t>
            </a:r>
            <a:r>
              <a:rPr lang="zh-CN" altLang="zh-CN" dirty="0"/>
              <a:t>自己完成的，用户只要用鼠标单击，等待信息显示即可。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581443"/>
          </a:xfrm>
        </p:spPr>
        <p:txBody>
          <a:bodyPr/>
          <a:lstStyle/>
          <a:p>
            <a:r>
              <a:rPr lang="zh-CN" altLang="zh-CN" dirty="0"/>
              <a:t>实现步骤：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zh-CN" b="1" dirty="0"/>
              <a:t>导入第三方包</a:t>
            </a:r>
            <a:endParaRPr lang="en-US" altLang="zh-CN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b="1" dirty="0"/>
              <a:t>布局文件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25315" y="3113722"/>
            <a:ext cx="4137660" cy="306800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3273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3681046" cy="1972212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zh-CN" altLang="zh-CN" b="1" dirty="0"/>
              <a:t>初始化工作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74830" y="1172091"/>
            <a:ext cx="7635631" cy="507831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 private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TextView</a:t>
            </a:r>
            <a:r>
              <a:rPr lang="en-US" altLang="zh-CN" kern="100" dirty="0">
                <a:latin typeface="Times New Roman" panose="02020603050405020304" pitchFamily="18" charset="0"/>
              </a:rPr>
              <a:t> tvWeatherCity,tvWeather,tvWeatherTemp,tvImg1,tvImg2;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private String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weatherinfo</a:t>
            </a:r>
            <a:r>
              <a:rPr lang="en-US" altLang="zh-CN" kern="100" dirty="0">
                <a:latin typeface="Times New Roman" panose="02020603050405020304" pitchFamily="18" charset="0"/>
              </a:rPr>
              <a:t>="{\"city\":\"</a:t>
            </a:r>
            <a:r>
              <a:rPr lang="zh-CN" altLang="zh-CN" kern="100" dirty="0">
                <a:latin typeface="Times New Roman" panose="02020603050405020304" pitchFamily="18" charset="0"/>
              </a:rPr>
              <a:t>北京</a:t>
            </a:r>
            <a:r>
              <a:rPr lang="en-US" altLang="zh-CN" kern="100" dirty="0">
                <a:latin typeface="Times New Roman" panose="02020603050405020304" pitchFamily="18" charset="0"/>
              </a:rPr>
              <a:t>\",\"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cityid</a:t>
            </a:r>
            <a:r>
              <a:rPr lang="en-US" altLang="zh-CN" kern="100" dirty="0">
                <a:latin typeface="Times New Roman" panose="02020603050405020304" pitchFamily="18" charset="0"/>
              </a:rPr>
              <a:t>\":\"101010100\",\"temp1\":\"-2</a:t>
            </a:r>
            <a:r>
              <a:rPr lang="zh-CN" altLang="zh-CN" kern="100" dirty="0">
                <a:latin typeface="Times New Roman" panose="02020603050405020304" pitchFamily="18" charset="0"/>
              </a:rPr>
              <a:t>℃</a:t>
            </a:r>
            <a:r>
              <a:rPr lang="en-US" altLang="zh-CN" kern="100" dirty="0">
                <a:latin typeface="Times New Roman" panose="02020603050405020304" pitchFamily="18" charset="0"/>
              </a:rPr>
              <a:t>\",\"temp2\":\"16</a:t>
            </a:r>
            <a:r>
              <a:rPr lang="zh-CN" altLang="zh-CN" kern="100" dirty="0">
                <a:latin typeface="Times New Roman" panose="02020603050405020304" pitchFamily="18" charset="0"/>
              </a:rPr>
              <a:t>℃</a:t>
            </a:r>
            <a:r>
              <a:rPr lang="en-US" altLang="zh-CN" kern="100" dirty="0">
                <a:latin typeface="Times New Roman" panose="02020603050405020304" pitchFamily="18" charset="0"/>
              </a:rPr>
              <a:t>\",\"weather\":\"</a:t>
            </a:r>
            <a:r>
              <a:rPr lang="zh-CN" altLang="zh-CN" kern="100" dirty="0">
                <a:latin typeface="Times New Roman" panose="02020603050405020304" pitchFamily="18" charset="0"/>
              </a:rPr>
              <a:t>晴</a:t>
            </a:r>
            <a:r>
              <a:rPr lang="en-US" altLang="zh-CN" kern="100" dirty="0">
                <a:latin typeface="Times New Roman" panose="02020603050405020304" pitchFamily="18" charset="0"/>
              </a:rPr>
              <a:t>\",\"img1\":\"n0.gif\",\"img2\":\"d0.gif\", \"</a:t>
            </a:r>
            <a:r>
              <a:rPr lang="en-US" altLang="zh-CN" kern="100" dirty="0" err="1">
                <a:latin typeface="Times New Roman" panose="02020603050405020304" pitchFamily="18" charset="0"/>
              </a:rPr>
              <a:t>ptime</a:t>
            </a:r>
            <a:r>
              <a:rPr lang="en-US" altLang="zh-CN" kern="100" dirty="0">
                <a:latin typeface="Times New Roman" panose="02020603050405020304" pitchFamily="18" charset="0"/>
              </a:rPr>
              <a:t>\":\"18:00\"}";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@Override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protected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onCreate</a:t>
            </a:r>
            <a:r>
              <a:rPr lang="en-US" altLang="zh-CN" kern="100" dirty="0">
                <a:latin typeface="Times New Roman" panose="02020603050405020304" pitchFamily="18" charset="0"/>
              </a:rPr>
              <a:t>(Bundle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savedInstanceState</a:t>
            </a:r>
            <a:r>
              <a:rPr lang="en-US" altLang="zh-CN" kern="100" dirty="0">
                <a:latin typeface="Times New Roman" panose="02020603050405020304" pitchFamily="18" charset="0"/>
              </a:rPr>
              <a:t>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super.onCreate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savedInstanceState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setContentView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R.layout.activity_main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init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public void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init</a:t>
            </a:r>
            <a:r>
              <a:rPr lang="en-US" altLang="zh-CN" kern="100" dirty="0">
                <a:latin typeface="Times New Roman" panose="02020603050405020304" pitchFamily="18" charset="0"/>
              </a:rPr>
              <a:t>()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tvWeatherCity</a:t>
            </a:r>
            <a:r>
              <a:rPr lang="en-US" altLang="zh-CN" kern="100" dirty="0">
                <a:latin typeface="Times New Roman" panose="02020603050405020304" pitchFamily="18" charset="0"/>
              </a:rPr>
              <a:t>=(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TextView</a:t>
            </a:r>
            <a:r>
              <a:rPr lang="en-US" altLang="zh-CN" kern="100" dirty="0">
                <a:latin typeface="Times New Roman" panose="02020603050405020304" pitchFamily="18" charset="0"/>
              </a:rPr>
              <a:t>)</a:t>
            </a:r>
            <a:r>
              <a:rPr lang="en-US" altLang="zh-CN" kern="100" dirty="0" err="1">
                <a:latin typeface="Times New Roman" panose="02020603050405020304" pitchFamily="18" charset="0"/>
              </a:rPr>
              <a:t>findViewById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R.id.weatherCity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tvWeather</a:t>
            </a:r>
            <a:r>
              <a:rPr lang="en-US" altLang="zh-CN" kern="100" dirty="0">
                <a:latin typeface="Times New Roman" panose="02020603050405020304" pitchFamily="18" charset="0"/>
              </a:rPr>
              <a:t>=(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TextView</a:t>
            </a:r>
            <a:r>
              <a:rPr lang="en-US" altLang="zh-CN" kern="100" dirty="0">
                <a:latin typeface="Times New Roman" panose="02020603050405020304" pitchFamily="18" charset="0"/>
              </a:rPr>
              <a:t>)</a:t>
            </a:r>
            <a:r>
              <a:rPr lang="en-US" altLang="zh-CN" kern="100" dirty="0" err="1">
                <a:latin typeface="Times New Roman" panose="02020603050405020304" pitchFamily="18" charset="0"/>
              </a:rPr>
              <a:t>findViewById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R.id.weather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tvWeatherTemp</a:t>
            </a:r>
            <a:r>
              <a:rPr lang="en-US" altLang="zh-CN" kern="100" dirty="0">
                <a:latin typeface="Times New Roman" panose="02020603050405020304" pitchFamily="18" charset="0"/>
              </a:rPr>
              <a:t>=(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TextView</a:t>
            </a:r>
            <a:r>
              <a:rPr lang="en-US" altLang="zh-CN" kern="100" dirty="0">
                <a:latin typeface="Times New Roman" panose="02020603050405020304" pitchFamily="18" charset="0"/>
              </a:rPr>
              <a:t>)</a:t>
            </a:r>
            <a:r>
              <a:rPr lang="en-US" altLang="zh-CN" kern="100" dirty="0" err="1">
                <a:latin typeface="Times New Roman" panose="02020603050405020304" pitchFamily="18" charset="0"/>
              </a:rPr>
              <a:t>findViewById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R.id.weatherTemp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tvImg1=(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TextView</a:t>
            </a:r>
            <a:r>
              <a:rPr lang="en-US" altLang="zh-CN" kern="100" dirty="0">
                <a:latin typeface="Times New Roman" panose="02020603050405020304" pitchFamily="18" charset="0"/>
              </a:rPr>
              <a:t>)</a:t>
            </a:r>
            <a:r>
              <a:rPr lang="en-US" altLang="zh-CN" kern="100" dirty="0" err="1">
                <a:latin typeface="Times New Roman" panose="02020603050405020304" pitchFamily="18" charset="0"/>
              </a:rPr>
              <a:t>findViewById</a:t>
            </a:r>
            <a:r>
              <a:rPr lang="en-US" altLang="zh-CN" kern="100" dirty="0">
                <a:latin typeface="Times New Roman" panose="02020603050405020304" pitchFamily="18" charset="0"/>
              </a:rPr>
              <a:t>(R.id.img1);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tvImg2=(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TextView</a:t>
            </a:r>
            <a:r>
              <a:rPr lang="en-US" altLang="zh-CN" kern="100" dirty="0">
                <a:latin typeface="Times New Roman" panose="02020603050405020304" pitchFamily="18" charset="0"/>
              </a:rPr>
              <a:t>)</a:t>
            </a:r>
            <a:r>
              <a:rPr lang="en-US" altLang="zh-CN" kern="100" dirty="0" err="1">
                <a:latin typeface="Times New Roman" panose="02020603050405020304" pitchFamily="18" charset="0"/>
              </a:rPr>
              <a:t>findViewById</a:t>
            </a:r>
            <a:r>
              <a:rPr lang="en-US" altLang="zh-CN" kern="100" dirty="0">
                <a:latin typeface="Times New Roman" panose="02020603050405020304" pitchFamily="18" charset="0"/>
              </a:rPr>
              <a:t>(R.id.img2);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3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206892" cy="909320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b="1" dirty="0"/>
              <a:t>JSON</a:t>
            </a:r>
            <a:r>
              <a:rPr lang="zh-CN" altLang="zh-CN" b="1" dirty="0"/>
              <a:t>数据解析</a:t>
            </a:r>
            <a:r>
              <a:rPr lang="en-US" altLang="zh-CN" b="1" dirty="0"/>
              <a:t>:</a:t>
            </a:r>
            <a:r>
              <a:rPr lang="zh-CN" altLang="zh-CN" dirty="0"/>
              <a:t>按照字符串的格式定义一个</a:t>
            </a:r>
            <a:r>
              <a:rPr lang="en-US" altLang="zh-CN" dirty="0"/>
              <a:t>Weather</a:t>
            </a:r>
            <a:r>
              <a:rPr lang="zh-CN" altLang="zh-CN" dirty="0"/>
              <a:t>类</a:t>
            </a:r>
            <a:endParaRPr lang="en-US" altLang="zh-CN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zh-CN" altLang="zh-CN" b="1" dirty="0"/>
              <a:t>数据显示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7261" y="2904587"/>
            <a:ext cx="4064001" cy="341632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public class Weather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private String city;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private String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cityid</a:t>
            </a:r>
            <a:r>
              <a:rPr lang="en-US" altLang="zh-CN" kern="100" dirty="0">
                <a:latin typeface="Times New Roman" panose="02020603050405020304" pitchFamily="18" charset="0"/>
              </a:rPr>
              <a:t>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private String temp1;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private String temp2;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private String weather;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private String img1;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private String img2;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private String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ptime</a:t>
            </a:r>
            <a:r>
              <a:rPr lang="en-US" altLang="zh-CN" kern="100" dirty="0">
                <a:latin typeface="Times New Roman" panose="02020603050405020304" pitchFamily="18" charset="0"/>
              </a:rPr>
              <a:t>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7970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//</a:t>
            </a:r>
            <a:r>
              <a:rPr lang="zh-CN" altLang="zh-CN" b="1" kern="100" dirty="0">
                <a:latin typeface="Times New Roman" panose="02020603050405020304" pitchFamily="18" charset="0"/>
              </a:rPr>
              <a:t>对应的</a:t>
            </a:r>
            <a:r>
              <a:rPr lang="en-US" altLang="zh-CN" b="1" kern="100" dirty="0">
                <a:latin typeface="Times New Roman" panose="02020603050405020304" pitchFamily="18" charset="0"/>
              </a:rPr>
              <a:t>get/set</a:t>
            </a:r>
            <a:r>
              <a:rPr lang="zh-CN" altLang="zh-CN" b="1" kern="100" dirty="0">
                <a:latin typeface="Times New Roman" panose="02020603050405020304" pitchFamily="18" charset="0"/>
              </a:rPr>
              <a:t>方法（省略）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33375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……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14646" y="3615399"/>
            <a:ext cx="5392615" cy="258532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public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setWeatherData</a:t>
            </a:r>
            <a:r>
              <a:rPr lang="en-US" altLang="zh-CN" kern="100" dirty="0">
                <a:latin typeface="Times New Roman" panose="02020603050405020304" pitchFamily="18" charset="0"/>
              </a:rPr>
              <a:t>(Weather weather)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tvWeatherCity.setText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weather.getCity</a:t>
            </a:r>
            <a:r>
              <a:rPr lang="en-US" altLang="zh-CN" kern="100" dirty="0">
                <a:latin typeface="Times New Roman" panose="02020603050405020304" pitchFamily="18" charset="0"/>
              </a:rPr>
              <a:t>());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tvWeather.setText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weather.getWeather</a:t>
            </a:r>
            <a:r>
              <a:rPr lang="en-US" altLang="zh-CN" kern="100" dirty="0">
                <a:latin typeface="Times New Roman" panose="02020603050405020304" pitchFamily="18" charset="0"/>
              </a:rPr>
              <a:t>());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tvWeatherTemp.setText</a:t>
            </a:r>
            <a:r>
              <a:rPr lang="en-US" altLang="zh-CN" kern="100" dirty="0">
                <a:latin typeface="Times New Roman" panose="02020603050405020304" pitchFamily="18" charset="0"/>
              </a:rPr>
              <a:t>(weather.getTemp1()+"-"+ weather.getTemp2());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tvImg1.setText(weather.getImg1());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tvImg2.setText(weather.getImg2());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58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57628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zh-CN" altLang="zh-CN" dirty="0"/>
              <a:t>在</a:t>
            </a:r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r>
              <a:rPr lang="zh-CN" altLang="zh-CN" dirty="0"/>
              <a:t>方法中进行调用</a:t>
            </a:r>
            <a:r>
              <a:rPr lang="zh-CN" altLang="en-US" dirty="0"/>
              <a:t>，并运行该项目。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35200" y="2736840"/>
            <a:ext cx="6096000" cy="341632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protected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onCreate</a:t>
            </a:r>
            <a:r>
              <a:rPr lang="en-US" altLang="zh-CN" kern="100" dirty="0">
                <a:latin typeface="Times New Roman" panose="02020603050405020304" pitchFamily="18" charset="0"/>
              </a:rPr>
              <a:t>(Bundle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savedInstanceState</a:t>
            </a:r>
            <a:r>
              <a:rPr lang="en-US" altLang="zh-CN" kern="100" dirty="0">
                <a:latin typeface="Times New Roman" panose="02020603050405020304" pitchFamily="18" charset="0"/>
              </a:rPr>
              <a:t>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super.onCreate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savedInstanceState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setContentView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R.layout.activity_main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//</a:t>
            </a:r>
            <a:r>
              <a:rPr lang="zh-CN" altLang="zh-CN" kern="100" dirty="0">
                <a:latin typeface="Times New Roman" panose="02020603050405020304" pitchFamily="18" charset="0"/>
              </a:rPr>
              <a:t>初始化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init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//JSON</a:t>
            </a:r>
            <a:r>
              <a:rPr lang="zh-CN" altLang="zh-CN" kern="100" dirty="0">
                <a:latin typeface="Times New Roman" panose="02020603050405020304" pitchFamily="18" charset="0"/>
              </a:rPr>
              <a:t>格式解析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Gson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gson</a:t>
            </a:r>
            <a:r>
              <a:rPr lang="en-US" altLang="zh-CN" kern="100" dirty="0">
                <a:latin typeface="Times New Roman" panose="02020603050405020304" pitchFamily="18" charset="0"/>
              </a:rPr>
              <a:t>=new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Gson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Weather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weather</a:t>
            </a:r>
            <a:r>
              <a:rPr lang="en-US" altLang="zh-CN" kern="100" dirty="0">
                <a:latin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gson.fromJson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weatherinfo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Weather.class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//</a:t>
            </a:r>
            <a:r>
              <a:rPr lang="zh-CN" altLang="zh-CN" kern="100" dirty="0">
                <a:latin typeface="Times New Roman" panose="02020603050405020304" pitchFamily="18" charset="0"/>
              </a:rPr>
              <a:t>设置到对应的控件上显示天气信息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</a:t>
            </a:r>
            <a:r>
              <a:rPr lang="en-US" altLang="zh-CN" b="1" kern="100" dirty="0">
                <a:latin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setWeatherData</a:t>
            </a:r>
            <a:r>
              <a:rPr lang="en-US" altLang="zh-CN" b="1" kern="100" dirty="0">
                <a:latin typeface="Times New Roman" panose="02020603050405020304" pitchFamily="18" charset="0"/>
              </a:rPr>
              <a:t>(weather);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后台线程</a:t>
            </a:r>
            <a:endParaRPr lang="en-US" altLang="zh-CN" dirty="0"/>
          </a:p>
          <a:p>
            <a:r>
              <a:rPr lang="zh-CN" altLang="en-US" dirty="0"/>
              <a:t>获取网络数据资源</a:t>
            </a:r>
            <a:endParaRPr lang="en-US" altLang="zh-CN" dirty="0"/>
          </a:p>
          <a:p>
            <a:r>
              <a:rPr lang="en-US" dirty="0"/>
              <a:t>JSON</a:t>
            </a:r>
          </a:p>
          <a:p>
            <a:r>
              <a:rPr lang="zh-CN" altLang="en-US" dirty="0"/>
              <a:t>网络通信框架</a:t>
            </a:r>
            <a:r>
              <a:rPr lang="en-US" altLang="zh-CN" dirty="0"/>
              <a:t>Volley</a:t>
            </a:r>
          </a:p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天气预报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 I/O 2013</a:t>
            </a:r>
            <a:r>
              <a:rPr lang="zh-CN" altLang="zh-CN" dirty="0"/>
              <a:t>上发布了</a:t>
            </a:r>
            <a:r>
              <a:rPr lang="en-US" altLang="zh-CN" dirty="0"/>
              <a:t>Volley</a:t>
            </a:r>
            <a:r>
              <a:rPr lang="zh-CN" altLang="zh-CN" dirty="0"/>
              <a:t>。</a:t>
            </a:r>
            <a:r>
              <a:rPr lang="en-US" altLang="zh-CN" dirty="0"/>
              <a:t>Volley</a:t>
            </a:r>
            <a:r>
              <a:rPr lang="zh-CN" altLang="zh-CN" dirty="0"/>
              <a:t>是</a:t>
            </a:r>
            <a:r>
              <a:rPr lang="en-US" altLang="zh-CN" dirty="0"/>
              <a:t>Android</a:t>
            </a:r>
            <a:r>
              <a:rPr lang="zh-CN" altLang="zh-CN" dirty="0"/>
              <a:t>平台上的网络通信库，能使网络通信更快，更简单，更健壮。</a:t>
            </a:r>
            <a:endParaRPr lang="en-US" altLang="zh-CN" dirty="0"/>
          </a:p>
          <a:p>
            <a:r>
              <a:rPr lang="en-US" altLang="zh-CN" dirty="0"/>
              <a:t>Volley</a:t>
            </a:r>
            <a:r>
              <a:rPr lang="zh-CN" altLang="zh-CN" dirty="0"/>
              <a:t>特别适合数据量不大但通信频繁的场景。</a:t>
            </a:r>
            <a:endParaRPr lang="en-US" altLang="zh-CN" dirty="0"/>
          </a:p>
          <a:p>
            <a:r>
              <a:rPr lang="zh-CN" altLang="zh-CN" dirty="0"/>
              <a:t>不使用</a:t>
            </a:r>
            <a:r>
              <a:rPr lang="en-US" altLang="zh-CN" dirty="0"/>
              <a:t>Volley</a:t>
            </a:r>
            <a:r>
              <a:rPr lang="zh-CN" altLang="zh-CN" dirty="0"/>
              <a:t>，从网上下载资源的步骤大致如下：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）首先，在</a:t>
            </a:r>
            <a:r>
              <a:rPr lang="en-US" altLang="zh-CN" dirty="0"/>
              <a:t>AsyncTask</a:t>
            </a:r>
            <a:r>
              <a:rPr lang="zh-CN" altLang="zh-CN" dirty="0"/>
              <a:t>的</a:t>
            </a:r>
            <a:r>
              <a:rPr lang="en-US" altLang="zh-CN" dirty="0" err="1"/>
              <a:t>doInBackground</a:t>
            </a:r>
            <a:r>
              <a:rPr lang="en-US" altLang="zh-CN" dirty="0"/>
              <a:t>()</a:t>
            </a:r>
            <a:r>
              <a:rPr lang="zh-CN" altLang="zh-CN" dirty="0"/>
              <a:t>中，使用</a:t>
            </a:r>
            <a:r>
              <a:rPr lang="en-US" altLang="zh-CN" dirty="0" err="1"/>
              <a:t>HttpURLConnection</a:t>
            </a:r>
            <a:r>
              <a:rPr lang="zh-CN" altLang="zh-CN" dirty="0"/>
              <a:t>从服务器获取相关资源。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）然后，将下载的文字或图片资源在</a:t>
            </a:r>
            <a:r>
              <a:rPr lang="en-US" altLang="zh-CN" dirty="0"/>
              <a:t>AsyncTask</a:t>
            </a:r>
            <a:r>
              <a:rPr lang="zh-CN" altLang="zh-CN" dirty="0"/>
              <a:t>类的</a:t>
            </a:r>
            <a:r>
              <a:rPr lang="en-US" altLang="zh-CN" dirty="0" err="1"/>
              <a:t>onPostExecute</a:t>
            </a:r>
            <a:r>
              <a:rPr lang="en-US" altLang="zh-CN" dirty="0"/>
              <a:t>()</a:t>
            </a:r>
            <a:r>
              <a:rPr lang="zh-CN" altLang="zh-CN" dirty="0"/>
              <a:t>里设置到相应的控件中。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而在</a:t>
            </a:r>
            <a:r>
              <a:rPr lang="en-US" altLang="zh-CN" dirty="0">
                <a:solidFill>
                  <a:srgbClr val="FF0000"/>
                </a:solidFill>
              </a:rPr>
              <a:t>Volley</a:t>
            </a:r>
            <a:r>
              <a:rPr lang="zh-CN" altLang="zh-CN" dirty="0">
                <a:solidFill>
                  <a:srgbClr val="FF0000"/>
                </a:solidFill>
              </a:rPr>
              <a:t>下，上述只需要一个函数就可以完成上述步骤。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网络通信框架</a:t>
            </a:r>
            <a:r>
              <a:rPr lang="en-US" altLang="zh-CN" dirty="0"/>
              <a:t>Volley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8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Volley</a:t>
            </a:r>
            <a:r>
              <a:rPr lang="zh-CN" altLang="zh-CN" dirty="0"/>
              <a:t>的使用过程可以总结为以下两步：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）声明</a:t>
            </a:r>
            <a:r>
              <a:rPr lang="en-US" altLang="zh-CN" dirty="0" err="1"/>
              <a:t>RequestQueue</a:t>
            </a:r>
            <a:endParaRPr lang="en-US" altLang="zh-CN" dirty="0"/>
          </a:p>
          <a:p>
            <a:pPr lvl="2"/>
            <a:r>
              <a:rPr lang="en-US" altLang="zh-CN" dirty="0" err="1"/>
              <a:t>RequestQueue</a:t>
            </a:r>
            <a:r>
              <a:rPr lang="zh-CN" altLang="zh-CN" dirty="0"/>
              <a:t>是一个请求队列对象，它可以缓存所有的</a:t>
            </a:r>
            <a:r>
              <a:rPr lang="en-US" altLang="zh-CN" dirty="0"/>
              <a:t>HTTP</a:t>
            </a:r>
            <a:r>
              <a:rPr lang="zh-CN" altLang="zh-CN" dirty="0"/>
              <a:t>请求，然后按照一定的算法并发地发出这些请求。</a:t>
            </a:r>
            <a:r>
              <a:rPr lang="en-US" altLang="zh-CN" dirty="0" err="1"/>
              <a:t>RequestQueue</a:t>
            </a:r>
            <a:r>
              <a:rPr lang="zh-CN" altLang="zh-CN" dirty="0"/>
              <a:t>内部的设计非常</a:t>
            </a:r>
            <a:r>
              <a:rPr lang="zh-CN" altLang="en-US" dirty="0"/>
              <a:t>适合</a:t>
            </a:r>
            <a:r>
              <a:rPr lang="zh-CN" altLang="zh-CN" dirty="0"/>
              <a:t>高并发，因此程序人员不必为每一次</a:t>
            </a:r>
            <a:r>
              <a:rPr lang="en-US" altLang="zh-CN" dirty="0"/>
              <a:t>HTTP</a:t>
            </a:r>
            <a:r>
              <a:rPr lang="zh-CN" altLang="zh-CN" dirty="0"/>
              <a:t>请求都创建一个对象，基本上在每一个需要和网络交互的</a:t>
            </a:r>
            <a:r>
              <a:rPr lang="en-US" altLang="zh-CN" dirty="0"/>
              <a:t>Activity</a:t>
            </a:r>
            <a:r>
              <a:rPr lang="zh-CN" altLang="zh-CN" dirty="0"/>
              <a:t>中创建一个</a:t>
            </a:r>
            <a:r>
              <a:rPr lang="en-US" altLang="zh-CN" dirty="0" err="1"/>
              <a:t>RequestQueue</a:t>
            </a:r>
            <a:r>
              <a:rPr lang="zh-CN" altLang="zh-CN" dirty="0"/>
              <a:t>对象就足够了。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）为了获得请求的响应，我们需要根据响应的结果，调用不同的</a:t>
            </a:r>
            <a:r>
              <a:rPr lang="en-US" altLang="zh-CN" dirty="0"/>
              <a:t>Request</a:t>
            </a:r>
            <a:r>
              <a:rPr lang="zh-CN" altLang="zh-CN" dirty="0"/>
              <a:t>对象。</a:t>
            </a:r>
            <a:endParaRPr lang="en-US" altLang="zh-CN" dirty="0"/>
          </a:p>
          <a:p>
            <a:pPr lvl="2"/>
            <a:r>
              <a:rPr lang="zh-CN" altLang="zh-CN" dirty="0"/>
              <a:t>由于返回结果主要分为字符串，</a:t>
            </a:r>
            <a:r>
              <a:rPr lang="en-US" altLang="zh-CN" dirty="0"/>
              <a:t>JSON</a:t>
            </a:r>
            <a:r>
              <a:rPr lang="zh-CN" altLang="zh-CN" dirty="0"/>
              <a:t>格式和图片类型，因此经常用的是</a:t>
            </a:r>
            <a:r>
              <a:rPr lang="en-US" altLang="zh-CN" dirty="0" err="1"/>
              <a:t>StringRequest</a:t>
            </a:r>
            <a:r>
              <a:rPr lang="zh-CN" altLang="zh-CN" dirty="0"/>
              <a:t>、</a:t>
            </a:r>
            <a:r>
              <a:rPr lang="en-US" altLang="zh-CN" dirty="0" err="1"/>
              <a:t>JsonRequest</a:t>
            </a:r>
            <a:r>
              <a:rPr lang="zh-CN" altLang="zh-CN" dirty="0"/>
              <a:t>和</a:t>
            </a:r>
            <a:r>
              <a:rPr lang="en-US" altLang="zh-CN" dirty="0" err="1"/>
              <a:t>ImageRequest</a:t>
            </a:r>
            <a:r>
              <a:rPr lang="zh-CN" altLang="zh-CN" dirty="0"/>
              <a:t>对象。需要注意的是，每次使用</a:t>
            </a:r>
            <a:r>
              <a:rPr lang="en-US" altLang="zh-CN" dirty="0"/>
              <a:t>Request</a:t>
            </a:r>
            <a:r>
              <a:rPr lang="zh-CN" altLang="zh-CN" dirty="0"/>
              <a:t>对象时，最后一定要将其加入到</a:t>
            </a:r>
            <a:r>
              <a:rPr lang="en-US" altLang="zh-CN" dirty="0" err="1"/>
              <a:t>RequestQueue</a:t>
            </a:r>
            <a:r>
              <a:rPr lang="zh-CN" altLang="zh-CN" dirty="0"/>
              <a:t>队列中。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网络通信框架</a:t>
            </a:r>
            <a:r>
              <a:rPr lang="en-US" altLang="zh-CN" dirty="0"/>
              <a:t>Volley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0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88264"/>
          </a:xfrm>
        </p:spPr>
        <p:txBody>
          <a:bodyPr/>
          <a:lstStyle/>
          <a:p>
            <a:r>
              <a:rPr lang="zh-CN" altLang="zh-CN" dirty="0"/>
              <a:t>以</a:t>
            </a:r>
            <a:r>
              <a:rPr lang="en-US" altLang="zh-CN" dirty="0" err="1"/>
              <a:t>StringRequest</a:t>
            </a:r>
            <a:r>
              <a:rPr lang="zh-CN" altLang="zh-CN" dirty="0"/>
              <a:t>为例进行对象实例化。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网络通信框架</a:t>
            </a:r>
            <a:r>
              <a:rPr lang="en-US" altLang="zh-CN" dirty="0"/>
              <a:t>Volley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8888" y="2612136"/>
            <a:ext cx="8939784" cy="341632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StringRequest</a:t>
            </a:r>
            <a:r>
              <a:rPr lang="en-US" altLang="zh-CN" kern="100" dirty="0">
                <a:latin typeface="Times New Roman" panose="02020603050405020304" pitchFamily="18" charset="0"/>
              </a:rPr>
              <a:t> 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stringRequest</a:t>
            </a:r>
            <a:r>
              <a:rPr lang="en-US" altLang="zh-CN" kern="100" dirty="0">
                <a:latin typeface="Times New Roman" panose="02020603050405020304" pitchFamily="18" charset="0"/>
              </a:rPr>
              <a:t> = new 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StringRequest</a:t>
            </a:r>
            <a:r>
              <a:rPr lang="en-US" altLang="zh-CN" kern="100" dirty="0">
                <a:latin typeface="Times New Roman" panose="02020603050405020304" pitchFamily="18" charset="0"/>
              </a:rPr>
              <a:t>("http://www.baidu.com",  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                        new 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Response.Listener</a:t>
            </a:r>
            <a:r>
              <a:rPr lang="en-US" altLang="zh-CN" kern="100" dirty="0">
                <a:latin typeface="Times New Roman" panose="02020603050405020304" pitchFamily="18" charset="0"/>
              </a:rPr>
              <a:t>&lt;String&gt;() {  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                            @Override  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                            public void 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onResponse</a:t>
            </a:r>
            <a:r>
              <a:rPr lang="en-US" altLang="zh-CN" kern="100" dirty="0">
                <a:latin typeface="Times New Roman" panose="02020603050405020304" pitchFamily="18" charset="0"/>
              </a:rPr>
              <a:t>(String response) {  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                                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Log.d</a:t>
            </a:r>
            <a:r>
              <a:rPr lang="en-US" altLang="zh-CN" kern="100" dirty="0">
                <a:latin typeface="Times New Roman" panose="02020603050405020304" pitchFamily="18" charset="0"/>
              </a:rPr>
              <a:t>("TAG", response);  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                            }  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                        }, new 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Response.ErrorListener</a:t>
            </a:r>
            <a:r>
              <a:rPr lang="en-US" altLang="zh-CN" kern="100" dirty="0">
                <a:latin typeface="Times New Roman" panose="02020603050405020304" pitchFamily="18" charset="0"/>
              </a:rPr>
              <a:t>() {  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                            @Override  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                            public void 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onErrorResponse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VolleyError</a:t>
            </a:r>
            <a:r>
              <a:rPr lang="en-US" altLang="zh-CN" kern="100" dirty="0">
                <a:latin typeface="Times New Roman" panose="02020603050405020304" pitchFamily="18" charset="0"/>
              </a:rPr>
              <a:t> error) {  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                                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Log.e</a:t>
            </a:r>
            <a:r>
              <a:rPr lang="en-US" altLang="zh-CN" kern="100" dirty="0">
                <a:latin typeface="Times New Roman" panose="02020603050405020304" pitchFamily="18" charset="0"/>
              </a:rPr>
              <a:t>("TAG", </a:t>
            </a:r>
            <a:r>
              <a:rPr lang="en-US" altLang="zh-CN" kern="100" dirty="0" err="1">
                <a:latin typeface="Times New Roman" panose="02020603050405020304" pitchFamily="18" charset="0"/>
              </a:rPr>
              <a:t>error.getMessage</a:t>
            </a:r>
            <a:r>
              <a:rPr lang="en-US" altLang="zh-CN" kern="100" dirty="0">
                <a:latin typeface="Times New Roman" panose="02020603050405020304" pitchFamily="18" charset="0"/>
              </a:rPr>
              <a:t>(), error);  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                            }  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                        }); 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807720"/>
          </a:xfrm>
        </p:spPr>
        <p:txBody>
          <a:bodyPr/>
          <a:lstStyle/>
          <a:p>
            <a:r>
              <a:rPr lang="zh-CN" altLang="zh-CN" dirty="0"/>
              <a:t>最后，将这个</a:t>
            </a:r>
            <a:r>
              <a:rPr lang="en-US" altLang="zh-CN" dirty="0" err="1"/>
              <a:t>StringRequest</a:t>
            </a:r>
            <a:r>
              <a:rPr lang="zh-CN" altLang="zh-CN" dirty="0"/>
              <a:t>对象添加到</a:t>
            </a:r>
            <a:r>
              <a:rPr lang="en-US" altLang="zh-CN" dirty="0" err="1"/>
              <a:t>RequestQueue</a:t>
            </a:r>
            <a:r>
              <a:rPr lang="zh-CN" altLang="zh-CN" dirty="0"/>
              <a:t>里面就可以了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网络通信框架</a:t>
            </a:r>
            <a:r>
              <a:rPr lang="en-US" altLang="zh-CN" dirty="0"/>
              <a:t>Volley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57205" y="2743200"/>
            <a:ext cx="4935967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kern="100" dirty="0" err="1">
                <a:latin typeface="Times New Roman" panose="02020603050405020304" pitchFamily="18" charset="0"/>
              </a:rPr>
              <a:t>mRequestQueue.add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latin typeface="Times New Roman" panose="02020603050405020304" pitchFamily="18" charset="0"/>
              </a:rPr>
              <a:t>stringRequest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 );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98576" y="3708184"/>
            <a:ext cx="9625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</a:rPr>
              <a:t>【注意】上述过程都需要在网络环境下完成，因此需要在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Manifest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文件中增加上网权限：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1681"/>
              </p:ext>
            </p:extLst>
          </p:nvPr>
        </p:nvGraphicFramePr>
        <p:xfrm>
          <a:off x="1332738" y="4836254"/>
          <a:ext cx="7838694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38694">
                  <a:extLst>
                    <a:ext uri="{9D8B030D-6E8A-4147-A177-3AD203B41FA5}">
                      <a16:colId xmlns:a16="http://schemas.microsoft.com/office/drawing/2014/main" val="1933711156"/>
                    </a:ext>
                  </a:extLst>
                </a:gridCol>
              </a:tblGrid>
              <a:tr h="1015906">
                <a:tc>
                  <a:txBody>
                    <a:bodyPr/>
                    <a:lstStyle/>
                    <a:p>
                      <a:pPr indent="276225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&lt;uses-permission </a:t>
                      </a:r>
                      <a:r>
                        <a:rPr lang="en-US" sz="2400" kern="100" dirty="0" err="1">
                          <a:effectLst/>
                        </a:rPr>
                        <a:t>android:name</a:t>
                      </a:r>
                      <a:r>
                        <a:rPr lang="en-US" sz="2400" kern="100" dirty="0">
                          <a:effectLst/>
                        </a:rPr>
                        <a:t>="</a:t>
                      </a:r>
                      <a:r>
                        <a:rPr lang="en-US" sz="2400" kern="100" dirty="0" err="1">
                          <a:effectLst/>
                        </a:rPr>
                        <a:t>android.permission.INTERNET</a:t>
                      </a:r>
                      <a:r>
                        <a:rPr lang="en-US" sz="2400" kern="100" dirty="0">
                          <a:effectLst/>
                        </a:rPr>
                        <a:t>"&gt;</a:t>
                      </a:r>
                    </a:p>
                    <a:p>
                      <a:pPr indent="276225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&lt;/uses-permission&gt;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78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03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88264"/>
          </a:xfrm>
        </p:spPr>
        <p:txBody>
          <a:bodyPr/>
          <a:lstStyle/>
          <a:p>
            <a:r>
              <a:rPr lang="zh-CN" altLang="zh-CN" b="1" dirty="0"/>
              <a:t>通过</a:t>
            </a:r>
            <a:r>
              <a:rPr lang="en-US" altLang="zh-CN" b="1" dirty="0"/>
              <a:t>Volley</a:t>
            </a:r>
            <a:r>
              <a:rPr lang="zh-CN" altLang="zh-CN" b="1" dirty="0"/>
              <a:t>获取</a:t>
            </a:r>
            <a:r>
              <a:rPr lang="en-US" altLang="zh-CN" b="1" dirty="0"/>
              <a:t>JSON</a:t>
            </a:r>
            <a:r>
              <a:rPr lang="zh-CN" altLang="zh-CN" b="1" dirty="0"/>
              <a:t>数据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网络通信框架</a:t>
            </a:r>
            <a:r>
              <a:rPr lang="en-US" altLang="zh-CN" dirty="0"/>
              <a:t>Volley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05400" y="2075688"/>
            <a:ext cx="6626352" cy="397031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JsonRequest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jsonObjectRequest</a:t>
            </a:r>
            <a:r>
              <a:rPr lang="en-US" altLang="zh-CN" kern="100" dirty="0">
                <a:latin typeface="Times New Roman" panose="02020603050405020304" pitchFamily="18" charset="0"/>
              </a:rPr>
              <a:t> = 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JsonObjectRequest</a:t>
            </a:r>
            <a:r>
              <a:rPr lang="en-US" altLang="zh-CN" kern="100" dirty="0">
                <a:latin typeface="Times New Roman" panose="02020603050405020304" pitchFamily="18" charset="0"/>
              </a:rPr>
              <a:t>(" http://www.weather.com.cn/data/sk/101010100.html",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Response.Listener</a:t>
            </a:r>
            <a:r>
              <a:rPr lang="en-US" altLang="zh-CN" kern="100" dirty="0">
                <a:latin typeface="Times New Roman" panose="02020603050405020304" pitchFamily="18" charset="0"/>
              </a:rPr>
              <a:t>&lt;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JSONObject</a:t>
            </a:r>
            <a:r>
              <a:rPr lang="en-US" altLang="zh-CN" kern="100" dirty="0">
                <a:latin typeface="Times New Roman" panose="02020603050405020304" pitchFamily="18" charset="0"/>
              </a:rPr>
              <a:t>&gt;() { 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@Override 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public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onResponse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JSONObject</a:t>
            </a:r>
            <a:r>
              <a:rPr lang="en-US" altLang="zh-CN" kern="100" dirty="0">
                <a:latin typeface="Times New Roman" panose="02020603050405020304" pitchFamily="18" charset="0"/>
              </a:rPr>
              <a:t> response) { 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13335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//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mNetworkJsonData</a:t>
            </a:r>
            <a:r>
              <a:rPr lang="zh-CN" altLang="zh-CN" kern="100" dirty="0">
                <a:latin typeface="Times New Roman" panose="02020603050405020304" pitchFamily="18" charset="0"/>
              </a:rPr>
              <a:t>是已经定义好的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TextView</a:t>
            </a:r>
            <a:r>
              <a:rPr lang="zh-CN" altLang="zh-CN" kern="100" dirty="0">
                <a:latin typeface="Times New Roman" panose="02020603050405020304" pitchFamily="18" charset="0"/>
              </a:rPr>
              <a:t>控件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mNetworkJsonData.setText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response.toString</a:t>
            </a:r>
            <a:r>
              <a:rPr lang="en-US" altLang="zh-CN" kern="100" dirty="0">
                <a:latin typeface="Times New Roman" panose="02020603050405020304" pitchFamily="18" charset="0"/>
              </a:rPr>
              <a:t>()); 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} 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}, 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Response.ErrorListener</a:t>
            </a:r>
            <a:r>
              <a:rPr lang="en-US" altLang="zh-CN" kern="100" dirty="0">
                <a:latin typeface="Times New Roman" panose="02020603050405020304" pitchFamily="18" charset="0"/>
              </a:rPr>
              <a:t>() { 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@Override 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public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onErrorResponse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VolleyError</a:t>
            </a:r>
            <a:r>
              <a:rPr lang="en-US" altLang="zh-CN" kern="100" dirty="0">
                <a:latin typeface="Times New Roman" panose="02020603050405020304" pitchFamily="18" charset="0"/>
              </a:rPr>
              <a:t> error) { 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mNetworkJsonData.setText</a:t>
            </a:r>
            <a:r>
              <a:rPr lang="en-US" altLang="zh-CN" kern="100" dirty="0">
                <a:latin typeface="Times New Roman" panose="02020603050405020304" pitchFamily="18" charset="0"/>
              </a:rPr>
              <a:t>("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sorry,Error</a:t>
            </a:r>
            <a:r>
              <a:rPr lang="en-US" altLang="zh-CN" kern="100" dirty="0">
                <a:latin typeface="Times New Roman" panose="02020603050405020304" pitchFamily="18" charset="0"/>
              </a:rPr>
              <a:t>");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} 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</a:rPr>
              <a:t>        });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9600" y="5399675"/>
            <a:ext cx="4203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最后再将这个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JsonObjectRequest</a:t>
            </a:r>
            <a:r>
              <a:rPr lang="zh-CN" altLang="zh-CN" kern="100" dirty="0">
                <a:latin typeface="Times New Roman" panose="02020603050405020304" pitchFamily="18" charset="0"/>
              </a:rPr>
              <a:t>对象添加到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RequestQueue</a:t>
            </a:r>
            <a:r>
              <a:rPr lang="zh-CN" altLang="zh-CN" kern="100" dirty="0">
                <a:latin typeface="Times New Roman" panose="02020603050405020304" pitchFamily="18" charset="0"/>
              </a:rPr>
              <a:t>里就可以了。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354392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后台线程</a:t>
            </a:r>
            <a:endParaRPr lang="en-US" altLang="zh-CN" dirty="0"/>
          </a:p>
          <a:p>
            <a:r>
              <a:rPr lang="zh-CN" altLang="en-US" dirty="0"/>
              <a:t>获取网络数据资源</a:t>
            </a:r>
            <a:endParaRPr lang="en-US" altLang="zh-CN" dirty="0"/>
          </a:p>
          <a:p>
            <a:r>
              <a:rPr lang="en-US" dirty="0"/>
              <a:t>JSON</a:t>
            </a:r>
          </a:p>
          <a:p>
            <a:r>
              <a:rPr lang="zh-CN" altLang="en-US" dirty="0"/>
              <a:t>网络通信框架</a:t>
            </a:r>
            <a:r>
              <a:rPr lang="en-US" altLang="zh-CN" dirty="0"/>
              <a:t>Volley</a:t>
            </a:r>
          </a:p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天气预报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4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688592"/>
            <a:ext cx="4255008" cy="954024"/>
          </a:xfrm>
        </p:spPr>
        <p:txBody>
          <a:bodyPr/>
          <a:lstStyle/>
          <a:p>
            <a:r>
              <a:rPr lang="zh-CN" altLang="zh-CN" b="1" dirty="0"/>
              <a:t>通过</a:t>
            </a:r>
            <a:r>
              <a:rPr lang="en-US" altLang="zh-CN" b="1" dirty="0"/>
              <a:t>Volley</a:t>
            </a:r>
            <a:r>
              <a:rPr lang="zh-CN" altLang="zh-CN" b="1" dirty="0"/>
              <a:t>加载图片资源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459486"/>
            <a:ext cx="10972800" cy="1143000"/>
          </a:xfrm>
        </p:spPr>
        <p:txBody>
          <a:bodyPr/>
          <a:lstStyle/>
          <a:p>
            <a:r>
              <a:rPr lang="zh-CN" altLang="en-US" dirty="0"/>
              <a:t>网络通信框架</a:t>
            </a:r>
            <a:r>
              <a:rPr lang="en-US" altLang="zh-CN" dirty="0"/>
              <a:t>Volley</a:t>
            </a:r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1272" y="2165604"/>
            <a:ext cx="11219688" cy="447814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ImageRequest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request = new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ImageRequest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("http://pic32.nipic.com/20130829/12906030_124355855000_2.png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",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new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Response.Listener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&lt;Bitmap&gt;() {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@Override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public void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onResponse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(Bitmap arg0) {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// imageView1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为定义好的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ImageView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控件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imageView1.setImageBitmap(arg0);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}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}, 100, 100,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ScaleType.CENTER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Config.ARGB_8888,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new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Response.ErrorListener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@Override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public void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onErrorResponse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VolleyError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arg0) {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// TODO Auto-generated method stub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Toast.makeText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LoginActivity.this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arg0.toString(),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	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Toast.LENGTH_SHORT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).show();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}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});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477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563624"/>
            <a:ext cx="10875264" cy="4760976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private void </a:t>
            </a:r>
            <a:r>
              <a:rPr lang="en-US" altLang="zh-CN" sz="1600" dirty="0" err="1"/>
              <a:t>loadImageByVolley</a:t>
            </a:r>
            <a:r>
              <a:rPr lang="en-US" altLang="zh-CN" sz="1600" dirty="0"/>
              <a:t>(){</a:t>
            </a:r>
            <a:br>
              <a:rPr lang="en-US" altLang="zh-CN" sz="1600" dirty="0"/>
            </a:br>
            <a:r>
              <a:rPr lang="en-US" altLang="zh-CN" sz="1600" dirty="0"/>
              <a:t>    String </a:t>
            </a:r>
            <a:r>
              <a:rPr lang="en-US" altLang="zh-CN" sz="1600" dirty="0" err="1"/>
              <a:t>imageUrl</a:t>
            </a:r>
            <a:r>
              <a:rPr lang="en-US" altLang="zh-CN" sz="1600" dirty="0"/>
              <a:t>="http://pic32.nipic.com/20130829/12906030_124355855000_2.png";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maxMemory</a:t>
            </a:r>
            <a:r>
              <a:rPr lang="en-US" altLang="zh-CN" sz="1600" dirty="0"/>
              <a:t> =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 (</a:t>
            </a:r>
            <a:r>
              <a:rPr lang="en-US" altLang="zh-CN" sz="1600" dirty="0" err="1"/>
              <a:t>Runtime.getRuntime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maxMemory</a:t>
            </a:r>
            <a:r>
              <a:rPr lang="en-US" altLang="zh-CN" sz="1600" dirty="0"/>
              <a:t>() / 1024);    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cacheSize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maxMemory</a:t>
            </a:r>
            <a:r>
              <a:rPr lang="en-US" altLang="zh-CN" sz="1600" dirty="0"/>
              <a:t> / 8; // </a:t>
            </a:r>
            <a:r>
              <a:rPr lang="zh-CN" altLang="zh-CN" sz="1600" dirty="0"/>
              <a:t>使用最大可用内存值的</a:t>
            </a:r>
            <a:r>
              <a:rPr lang="en-US" altLang="zh-CN" sz="1600" dirty="0"/>
              <a:t>1/8</a:t>
            </a:r>
            <a:r>
              <a:rPr lang="zh-CN" altLang="zh-CN" sz="1600" dirty="0"/>
              <a:t>作为缓存的大小。</a:t>
            </a:r>
            <a:br>
              <a:rPr lang="en-US" altLang="zh-CN" sz="1600" dirty="0"/>
            </a:br>
            <a:r>
              <a:rPr lang="en-US" altLang="zh-CN" sz="1600" dirty="0"/>
              <a:t>    final </a:t>
            </a:r>
            <a:r>
              <a:rPr lang="en-US" altLang="zh-CN" sz="1600" dirty="0" err="1"/>
              <a:t>LruCache</a:t>
            </a:r>
            <a:r>
              <a:rPr lang="en-US" altLang="zh-CN" sz="1600" dirty="0"/>
              <a:t>&lt;String, Bitmap&gt; </a:t>
            </a:r>
            <a:r>
              <a:rPr lang="en-US" altLang="zh-CN" sz="1600" dirty="0" err="1"/>
              <a:t>lruCache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LruCache</a:t>
            </a:r>
            <a:r>
              <a:rPr lang="en-US" altLang="zh-CN" sz="1600" dirty="0"/>
              <a:t>&lt;String, Bitmap&gt;(</a:t>
            </a:r>
            <a:r>
              <a:rPr lang="en-US" altLang="zh-CN" sz="1600" dirty="0" err="1"/>
              <a:t>cacheSize</a:t>
            </a:r>
            <a:r>
              <a:rPr lang="en-US" altLang="zh-CN" sz="1600" dirty="0"/>
              <a:t>) {</a:t>
            </a:r>
            <a:br>
              <a:rPr lang="en-US" altLang="zh-CN" sz="1600" dirty="0"/>
            </a:br>
            <a:r>
              <a:rPr lang="en-US" altLang="zh-CN" sz="1600" dirty="0"/>
              <a:t>        @Override</a:t>
            </a:r>
            <a:br>
              <a:rPr lang="en-US" altLang="zh-CN" sz="1600" dirty="0"/>
            </a:br>
            <a:r>
              <a:rPr lang="en-US" altLang="zh-CN" sz="1600" dirty="0"/>
              <a:t>        protected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sizeOf</a:t>
            </a:r>
            <a:r>
              <a:rPr lang="en-US" altLang="zh-CN" sz="1600" dirty="0"/>
              <a:t>(String key, Bitmap bitmap) {</a:t>
            </a:r>
            <a:br>
              <a:rPr lang="en-US" altLang="zh-CN" sz="1600" dirty="0"/>
            </a:br>
            <a:r>
              <a:rPr lang="en-US" altLang="zh-CN" sz="1600" dirty="0"/>
              <a:t>            // </a:t>
            </a:r>
            <a:r>
              <a:rPr lang="zh-CN" altLang="zh-CN" sz="1600" dirty="0"/>
              <a:t>重写此方法来衡量每张图片的大小，默认返回图片数量。</a:t>
            </a:r>
            <a:br>
              <a:rPr lang="en-US" altLang="zh-CN" sz="1600" dirty="0"/>
            </a:br>
            <a:r>
              <a:rPr lang="en-US" altLang="zh-CN" sz="1600" dirty="0"/>
              <a:t>            return </a:t>
            </a:r>
            <a:r>
              <a:rPr lang="en-US" altLang="zh-CN" sz="1600" dirty="0" err="1"/>
              <a:t>bitmap.getByteCount</a:t>
            </a:r>
            <a:r>
              <a:rPr lang="en-US" altLang="zh-CN" sz="1600" dirty="0"/>
              <a:t>() / 1024;        }    };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ImageCache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imageCache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ImageCache</a:t>
            </a:r>
            <a:r>
              <a:rPr lang="en-US" altLang="zh-CN" sz="1600" dirty="0"/>
              <a:t>() {</a:t>
            </a:r>
            <a:br>
              <a:rPr lang="en-US" altLang="zh-CN" sz="1600" dirty="0"/>
            </a:br>
            <a:r>
              <a:rPr lang="en-US" altLang="zh-CN" sz="1600" dirty="0"/>
              <a:t>        @Override</a:t>
            </a:r>
            <a:br>
              <a:rPr lang="en-US" altLang="zh-CN" sz="1600" dirty="0"/>
            </a:br>
            <a:r>
              <a:rPr lang="en-US" altLang="zh-CN" sz="1600" dirty="0"/>
              <a:t>        public void </a:t>
            </a:r>
            <a:r>
              <a:rPr lang="en-US" altLang="zh-CN" sz="1600" dirty="0" err="1"/>
              <a:t>putBitmap</a:t>
            </a:r>
            <a:r>
              <a:rPr lang="en-US" altLang="zh-CN" sz="1600" dirty="0"/>
              <a:t>(String key, Bitmap value) {</a:t>
            </a:r>
            <a:br>
              <a:rPr lang="en-US" altLang="zh-CN" sz="1600" dirty="0"/>
            </a:br>
            <a:r>
              <a:rPr lang="en-US" altLang="zh-CN" sz="1600" dirty="0"/>
              <a:t>            </a:t>
            </a:r>
            <a:r>
              <a:rPr lang="en-US" altLang="zh-CN" sz="1600" dirty="0" err="1"/>
              <a:t>lruCache.put</a:t>
            </a:r>
            <a:r>
              <a:rPr lang="en-US" altLang="zh-CN" sz="1600" dirty="0"/>
              <a:t>(key, value);        }</a:t>
            </a:r>
            <a:br>
              <a:rPr lang="en-US" altLang="zh-CN" sz="1600" dirty="0"/>
            </a:br>
            <a:r>
              <a:rPr lang="en-US" altLang="zh-CN" sz="1600" dirty="0"/>
              <a:t>        @Override</a:t>
            </a:r>
            <a:br>
              <a:rPr lang="en-US" altLang="zh-CN" sz="1600" dirty="0"/>
            </a:br>
            <a:r>
              <a:rPr lang="en-US" altLang="zh-CN" sz="1600" dirty="0"/>
              <a:t>        public Bitmap </a:t>
            </a:r>
            <a:r>
              <a:rPr lang="en-US" altLang="zh-CN" sz="1600" dirty="0" err="1"/>
              <a:t>getBitmap</a:t>
            </a:r>
            <a:r>
              <a:rPr lang="en-US" altLang="zh-CN" sz="1600" dirty="0"/>
              <a:t>(String key) {</a:t>
            </a:r>
            <a:br>
              <a:rPr lang="en-US" altLang="zh-CN" sz="1600" dirty="0"/>
            </a:br>
            <a:r>
              <a:rPr lang="en-US" altLang="zh-CN" sz="1600" dirty="0"/>
              <a:t>            return </a:t>
            </a:r>
            <a:r>
              <a:rPr lang="en-US" altLang="zh-CN" sz="1600" dirty="0" err="1"/>
              <a:t>lruCache.get</a:t>
            </a:r>
            <a:r>
              <a:rPr lang="en-US" altLang="zh-CN" sz="1600" dirty="0"/>
              <a:t>(key);        }    };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b="1" dirty="0" err="1"/>
              <a:t>ImageLoader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imageLoader</a:t>
            </a:r>
            <a:r>
              <a:rPr lang="en-US" altLang="zh-CN" sz="1600" b="1" dirty="0"/>
              <a:t> = new </a:t>
            </a:r>
            <a:r>
              <a:rPr lang="en-US" altLang="zh-CN" sz="1600" b="1" dirty="0" err="1"/>
              <a:t>ImageLoader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requestQueue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imageCache</a:t>
            </a:r>
            <a:r>
              <a:rPr lang="en-US" altLang="zh-CN" sz="1600" b="1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ImageListener</a:t>
            </a:r>
            <a:r>
              <a:rPr lang="en-US" altLang="zh-CN" sz="1600" dirty="0"/>
              <a:t> listener = </a:t>
            </a:r>
            <a:r>
              <a:rPr lang="en-US" altLang="zh-CN" sz="1600" dirty="0" err="1"/>
              <a:t>ImageLoader.getImageListener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mImageView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R.drawable.error,R.drawable.error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imageLoader.get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imageUrl</a:t>
            </a:r>
            <a:r>
              <a:rPr lang="en-US" altLang="zh-CN" sz="1600" dirty="0"/>
              <a:t>, listener);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lang="zh-CN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65176"/>
            <a:ext cx="10972800" cy="1143000"/>
          </a:xfrm>
        </p:spPr>
        <p:txBody>
          <a:bodyPr/>
          <a:lstStyle/>
          <a:p>
            <a:r>
              <a:rPr lang="zh-CN" altLang="en-US" dirty="0"/>
              <a:t>网络通信框架</a:t>
            </a:r>
            <a:r>
              <a:rPr lang="en-US" altLang="zh-CN" dirty="0"/>
              <a:t>Volley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0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4721352" cy="4389120"/>
          </a:xfrm>
        </p:spPr>
        <p:txBody>
          <a:bodyPr/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8-8</a:t>
            </a:r>
            <a:r>
              <a:rPr lang="zh-CN" altLang="zh-CN" b="1" dirty="0"/>
              <a:t>】</a:t>
            </a:r>
            <a:r>
              <a:rPr lang="zh-CN" altLang="zh-CN" dirty="0"/>
              <a:t>在</a:t>
            </a:r>
            <a:r>
              <a:rPr lang="en-US" altLang="zh-CN" dirty="0" err="1"/>
              <a:t>VolleyDemo</a:t>
            </a:r>
            <a:r>
              <a:rPr lang="zh-CN" altLang="zh-CN" dirty="0"/>
              <a:t>项目中，通过</a:t>
            </a:r>
            <a:r>
              <a:rPr lang="en-US" altLang="zh-CN" dirty="0"/>
              <a:t>Volley</a:t>
            </a:r>
            <a:r>
              <a:rPr lang="zh-CN" altLang="zh-CN" dirty="0"/>
              <a:t>获取网络上的</a:t>
            </a:r>
            <a:r>
              <a:rPr lang="en-US" altLang="zh-CN" dirty="0"/>
              <a:t>JSON</a:t>
            </a:r>
            <a:r>
              <a:rPr lang="zh-CN" altLang="zh-CN" dirty="0"/>
              <a:t>数据和图片，并显示。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网络通信框架</a:t>
            </a:r>
            <a:r>
              <a:rPr lang="en-US" altLang="zh-CN" dirty="0"/>
              <a:t>Volley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34065" y="1847088"/>
            <a:ext cx="2716335" cy="42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1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3704492" cy="2128520"/>
          </a:xfrm>
        </p:spPr>
        <p:txBody>
          <a:bodyPr/>
          <a:lstStyle/>
          <a:p>
            <a:r>
              <a:rPr lang="zh-CN" altLang="zh-CN" dirty="0"/>
              <a:t>实现步骤：</a:t>
            </a:r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zh-CN" b="1" dirty="0"/>
              <a:t>准备</a:t>
            </a:r>
            <a:r>
              <a:rPr lang="en-US" altLang="zh-CN" b="1" dirty="0"/>
              <a:t>Volley</a:t>
            </a:r>
            <a:r>
              <a:rPr lang="zh-CN" altLang="zh-CN" b="1" dirty="0"/>
              <a:t>环境</a:t>
            </a:r>
            <a:endParaRPr lang="en-US" altLang="zh-CN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b="1" dirty="0"/>
              <a:t>布局文件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6459" y="337707"/>
            <a:ext cx="10972800" cy="1143000"/>
          </a:xfrm>
        </p:spPr>
        <p:txBody>
          <a:bodyPr/>
          <a:lstStyle/>
          <a:p>
            <a:r>
              <a:rPr lang="zh-CN" altLang="en-US" dirty="0"/>
              <a:t>网络通信框架</a:t>
            </a:r>
            <a:r>
              <a:rPr lang="en-US" altLang="zh-CN" dirty="0"/>
              <a:t>Volley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03276" y="495026"/>
            <a:ext cx="5297954" cy="59093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b="1" dirty="0" err="1"/>
              <a:t>TextView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android:layout_gravity</a:t>
            </a:r>
            <a:r>
              <a:rPr lang="en-US" altLang="zh-CN" dirty="0"/>
              <a:t>="</a:t>
            </a:r>
            <a:r>
              <a:rPr lang="en-US" altLang="zh-CN" dirty="0" err="1"/>
              <a:t>center_horizontal</a:t>
            </a:r>
            <a:r>
              <a:rPr lang="en-US" altLang="zh-CN" dirty="0"/>
              <a:t>"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android:text</a:t>
            </a:r>
            <a:r>
              <a:rPr lang="en-US" altLang="zh-CN" dirty="0"/>
              <a:t>=""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netJsonData</a:t>
            </a:r>
            <a:r>
              <a:rPr lang="en-US" altLang="zh-CN" dirty="0"/>
              <a:t>" /&gt;</a:t>
            </a:r>
            <a:br>
              <a:rPr lang="en-US" altLang="zh-CN" dirty="0"/>
            </a:br>
            <a:r>
              <a:rPr lang="en-US" altLang="zh-CN" dirty="0"/>
              <a:t>&lt;</a:t>
            </a:r>
            <a:r>
              <a:rPr lang="en-US" altLang="zh-CN" b="1" dirty="0" err="1"/>
              <a:t>ImageView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android:layout_gravity</a:t>
            </a:r>
            <a:r>
              <a:rPr lang="en-US" altLang="zh-CN" dirty="0"/>
              <a:t>="</a:t>
            </a:r>
            <a:r>
              <a:rPr lang="en-US" altLang="zh-CN" dirty="0" err="1"/>
              <a:t>center_horizontal</a:t>
            </a:r>
            <a:r>
              <a:rPr lang="en-US" altLang="zh-CN" dirty="0"/>
              <a:t>"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imageView</a:t>
            </a:r>
            <a:r>
              <a:rPr lang="en-US" altLang="zh-CN" dirty="0"/>
              <a:t>"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="120dip"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="120dip"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android:layout_centerInParent</a:t>
            </a:r>
            <a:r>
              <a:rPr lang="en-US" altLang="zh-CN" dirty="0"/>
              <a:t>="true"</a:t>
            </a:r>
            <a:br>
              <a:rPr lang="en-US" altLang="zh-CN" dirty="0"/>
            </a:br>
            <a:r>
              <a:rPr lang="en-US" altLang="zh-CN" dirty="0"/>
              <a:t>    /&gt;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</a:rPr>
              <a:t>&lt;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com.android.volley.toolbox.NetworkImageView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android:layout_gravity</a:t>
            </a:r>
            <a:r>
              <a:rPr lang="en-US" altLang="zh-CN" kern="100" dirty="0">
                <a:latin typeface="Times New Roman" panose="02020603050405020304" pitchFamily="18" charset="0"/>
              </a:rPr>
              <a:t>="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center_horizontal</a:t>
            </a:r>
            <a:r>
              <a:rPr lang="en-US" altLang="zh-CN" kern="100" dirty="0">
                <a:latin typeface="Times New Roman" panose="02020603050405020304" pitchFamily="18" charset="0"/>
              </a:rPr>
              <a:t>"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android:id</a:t>
            </a:r>
            <a:r>
              <a:rPr lang="en-US" altLang="zh-CN" kern="100" dirty="0">
                <a:latin typeface="Times New Roman" panose="02020603050405020304" pitchFamily="18" charset="0"/>
              </a:rPr>
              <a:t>="@+id/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networkImageView</a:t>
            </a:r>
            <a:r>
              <a:rPr lang="en-US" altLang="zh-CN" kern="100" dirty="0">
                <a:latin typeface="Times New Roman" panose="02020603050405020304" pitchFamily="18" charset="0"/>
              </a:rPr>
              <a:t>"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android:layout_width</a:t>
            </a:r>
            <a:r>
              <a:rPr lang="en-US" altLang="zh-CN" kern="100" dirty="0">
                <a:latin typeface="Times New Roman" panose="02020603050405020304" pitchFamily="18" charset="0"/>
              </a:rPr>
              <a:t>="120dip"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android:layout_height</a:t>
            </a:r>
            <a:r>
              <a:rPr lang="en-US" altLang="zh-CN" kern="100" dirty="0">
                <a:latin typeface="Times New Roman" panose="02020603050405020304" pitchFamily="18" charset="0"/>
              </a:rPr>
              <a:t>="120dip"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android:layout_centerHorizontal</a:t>
            </a:r>
            <a:r>
              <a:rPr lang="en-US" altLang="zh-CN" kern="100" dirty="0">
                <a:latin typeface="Times New Roman" panose="02020603050405020304" pitchFamily="18" charset="0"/>
              </a:rPr>
              <a:t>="true"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android:layout_marginTop</a:t>
            </a:r>
            <a:r>
              <a:rPr lang="en-US" altLang="zh-CN" kern="100" dirty="0">
                <a:latin typeface="Times New Roman" panose="02020603050405020304" pitchFamily="18" charset="0"/>
              </a:rPr>
              <a:t>="80dip"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8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4353169" cy="768643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b="1" dirty="0" err="1"/>
              <a:t>RequestQueue</a:t>
            </a:r>
            <a:r>
              <a:rPr lang="zh-CN" altLang="zh-CN" b="1" dirty="0"/>
              <a:t>声明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网络通信框架</a:t>
            </a:r>
            <a:r>
              <a:rPr lang="en-US" altLang="zh-CN" dirty="0"/>
              <a:t>Volley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0339" y="2478038"/>
            <a:ext cx="6096000" cy="230832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altLang="zh-CN" b="1" kern="100" dirty="0">
                <a:latin typeface="Times New Roman" panose="02020603050405020304" pitchFamily="18" charset="0"/>
              </a:rPr>
              <a:t>private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RequestQueue</a:t>
            </a:r>
            <a:r>
              <a:rPr lang="en-US" altLang="zh-CN" b="1" kern="100" dirty="0">
                <a:latin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requestQueue</a:t>
            </a:r>
            <a:r>
              <a:rPr lang="en-US" altLang="zh-CN" b="1" kern="100" dirty="0">
                <a:latin typeface="Times New Roman" panose="02020603050405020304" pitchFamily="18" charset="0"/>
              </a:rPr>
              <a:t>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@Override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protected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onCreate</a:t>
            </a:r>
            <a:r>
              <a:rPr lang="en-US" altLang="zh-CN" kern="100" dirty="0">
                <a:latin typeface="Times New Roman" panose="02020603050405020304" pitchFamily="18" charset="0"/>
              </a:rPr>
              <a:t>(Bundle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savedInstanceState</a:t>
            </a:r>
            <a:r>
              <a:rPr lang="en-US" altLang="zh-CN" kern="100" dirty="0">
                <a:latin typeface="Times New Roman" panose="02020603050405020304" pitchFamily="18" charset="0"/>
              </a:rPr>
              <a:t>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super.onCreate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savedInstanceState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setContentView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R.layout.activity_main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</a:t>
            </a:r>
            <a:r>
              <a:rPr lang="en-US" altLang="zh-CN" b="1" kern="100" dirty="0">
                <a:latin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requestQueue</a:t>
            </a:r>
            <a:r>
              <a:rPr lang="en-US" altLang="zh-CN" b="1" kern="100" dirty="0">
                <a:latin typeface="Times New Roman" panose="02020603050405020304" pitchFamily="18" charset="0"/>
              </a:rPr>
              <a:t> =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Volley.newRequestQueue</a:t>
            </a:r>
            <a:r>
              <a:rPr lang="en-US" altLang="zh-CN" b="1" kern="100" dirty="0">
                <a:latin typeface="Times New Roman" panose="02020603050405020304" pitchFamily="18" charset="0"/>
              </a:rPr>
              <a:t>(this);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init</a:t>
            </a:r>
            <a:r>
              <a:rPr lang="en-US" altLang="zh-CN" kern="100" dirty="0">
                <a:latin typeface="Times New Roman" panose="02020603050405020304" pitchFamily="18" charset="0"/>
              </a:rPr>
              <a:t>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48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3548185" cy="549812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b="1" dirty="0"/>
              <a:t>JSON</a:t>
            </a:r>
            <a:r>
              <a:rPr lang="zh-CN" altLang="zh-CN" b="1" dirty="0"/>
              <a:t>内容获取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网络通信框架</a:t>
            </a:r>
            <a:r>
              <a:rPr lang="en-US" altLang="zh-CN" dirty="0"/>
              <a:t>Volley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3139" y="2394753"/>
            <a:ext cx="10089661" cy="424731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private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getJSONByVolley</a:t>
            </a:r>
            <a:r>
              <a:rPr lang="en-US" altLang="zh-CN" kern="100" dirty="0">
                <a:latin typeface="Times New Roman" panose="02020603050405020304" pitchFamily="18" charset="0"/>
              </a:rPr>
              <a:t>()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String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JSONDataUrl</a:t>
            </a:r>
            <a:r>
              <a:rPr lang="en-US" altLang="zh-CN" kern="100" dirty="0">
                <a:latin typeface="Times New Roman" panose="02020603050405020304" pitchFamily="18" charset="0"/>
              </a:rPr>
              <a:t> = "http://www.weather.com.cn/data/cityinfo/101010100.html";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JsonRequest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jsonObjectRequest</a:t>
            </a:r>
            <a:r>
              <a:rPr lang="en-US" altLang="zh-CN" kern="100" dirty="0">
                <a:latin typeface="Times New Roman" panose="02020603050405020304" pitchFamily="18" charset="0"/>
              </a:rPr>
              <a:t> = 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JsonObjectRequest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JSONDataUrl</a:t>
            </a:r>
            <a:r>
              <a:rPr lang="en-US" altLang="zh-CN" kern="100" dirty="0">
                <a:latin typeface="Times New Roman" panose="02020603050405020304" pitchFamily="18" charset="0"/>
              </a:rPr>
              <a:t>,            null,            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Response.Listener</a:t>
            </a:r>
            <a:r>
              <a:rPr lang="en-US" altLang="zh-CN" kern="100" dirty="0">
                <a:latin typeface="Times New Roman" panose="02020603050405020304" pitchFamily="18" charset="0"/>
              </a:rPr>
              <a:t>&lt;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JSONObject</a:t>
            </a:r>
            <a:r>
              <a:rPr lang="en-US" altLang="zh-CN" kern="100" dirty="0">
                <a:latin typeface="Times New Roman" panose="02020603050405020304" pitchFamily="18" charset="0"/>
              </a:rPr>
              <a:t>&gt;()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@Override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public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onResponse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JSONObject</a:t>
            </a:r>
            <a:r>
              <a:rPr lang="en-US" altLang="zh-CN" kern="100" dirty="0">
                <a:latin typeface="Times New Roman" panose="02020603050405020304" pitchFamily="18" charset="0"/>
              </a:rPr>
              <a:t> response)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mNetworkJsonData.setText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response.toString</a:t>
            </a:r>
            <a:r>
              <a:rPr lang="en-US" altLang="zh-CN" kern="100" dirty="0">
                <a:latin typeface="Times New Roman" panose="02020603050405020304" pitchFamily="18" charset="0"/>
              </a:rPr>
              <a:t>());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}            },          </a:t>
            </a:r>
          </a:p>
          <a:p>
            <a:r>
              <a:rPr lang="en-US" altLang="zh-CN" kern="100" dirty="0">
                <a:latin typeface="Times New Roman" panose="02020603050405020304" pitchFamily="18" charset="0"/>
              </a:rPr>
              <a:t>  new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Response.ErrorListener</a:t>
            </a:r>
            <a:r>
              <a:rPr lang="en-US" altLang="zh-CN" kern="100" dirty="0">
                <a:latin typeface="Times New Roman" panose="02020603050405020304" pitchFamily="18" charset="0"/>
              </a:rPr>
              <a:t>()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@Override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public 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onErrorResponse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VolleyError</a:t>
            </a:r>
            <a:r>
              <a:rPr lang="en-US" altLang="zh-CN" kern="100" dirty="0">
                <a:latin typeface="Times New Roman" panose="02020603050405020304" pitchFamily="18" charset="0"/>
              </a:rPr>
              <a:t> arg0)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mNetworkJsonData.setText</a:t>
            </a:r>
            <a:r>
              <a:rPr lang="en-US" altLang="zh-CN" kern="100" dirty="0">
                <a:latin typeface="Times New Roman" panose="02020603050405020304" pitchFamily="18" charset="0"/>
              </a:rPr>
              <a:t>("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sorry,Error</a:t>
            </a:r>
            <a:r>
              <a:rPr lang="en-US" altLang="zh-CN" kern="100" dirty="0">
                <a:latin typeface="Times New Roman" panose="02020603050405020304" pitchFamily="18" charset="0"/>
              </a:rPr>
              <a:t>");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        }            });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requestQueue.add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jsonObjectRequest</a:t>
            </a:r>
            <a:r>
              <a:rPr lang="en-US" altLang="zh-CN" kern="100" dirty="0"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02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79"/>
            <a:ext cx="10972800" cy="1597075"/>
          </a:xfrm>
        </p:spPr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5</a:t>
            </a:r>
            <a:r>
              <a:rPr lang="zh-CN" altLang="zh-CN" b="1" dirty="0"/>
              <a:t>）</a:t>
            </a:r>
            <a:r>
              <a:rPr lang="en-US" altLang="zh-CN" b="1" dirty="0" err="1"/>
              <a:t>ImageLoader</a:t>
            </a:r>
            <a:r>
              <a:rPr lang="zh-CN" altLang="zh-CN" b="1" dirty="0"/>
              <a:t>方式获取图片</a:t>
            </a:r>
            <a:r>
              <a:rPr lang="zh-CN" altLang="en-US" b="1" dirty="0"/>
              <a:t>：</a:t>
            </a:r>
            <a:r>
              <a:rPr lang="zh-CN" altLang="zh-CN" b="1" dirty="0"/>
              <a:t>：</a:t>
            </a:r>
            <a:r>
              <a:rPr lang="zh-CN" altLang="zh-CN" dirty="0"/>
              <a:t>参考本章第五节的代码</a:t>
            </a:r>
            <a:endParaRPr lang="en-US" altLang="zh-CN" dirty="0"/>
          </a:p>
          <a:p>
            <a:r>
              <a:rPr lang="zh-CN" altLang="zh-CN" b="1" dirty="0"/>
              <a:t>（</a:t>
            </a:r>
            <a:r>
              <a:rPr lang="en-US" altLang="zh-CN" b="1" dirty="0"/>
              <a:t>6</a:t>
            </a:r>
            <a:r>
              <a:rPr lang="zh-CN" altLang="zh-CN" b="1" dirty="0"/>
              <a:t>）</a:t>
            </a:r>
            <a:r>
              <a:rPr lang="en-US" altLang="zh-CN" b="1" dirty="0" err="1"/>
              <a:t>NetworkImageView</a:t>
            </a:r>
            <a:r>
              <a:rPr lang="zh-CN" altLang="zh-CN" b="1" dirty="0"/>
              <a:t>方式获取图片</a:t>
            </a:r>
            <a:endParaRPr lang="en-US" altLang="zh-CN" b="1" dirty="0"/>
          </a:p>
          <a:p>
            <a:r>
              <a:rPr lang="zh-CN" altLang="zh-CN" b="1" dirty="0"/>
              <a:t>（</a:t>
            </a:r>
            <a:r>
              <a:rPr lang="en-US" altLang="zh-CN" b="1" dirty="0"/>
              <a:t>7</a:t>
            </a:r>
            <a:r>
              <a:rPr lang="zh-CN" altLang="zh-CN" b="1" dirty="0"/>
              <a:t>）方法调用</a:t>
            </a: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网络通信框架</a:t>
            </a:r>
            <a:r>
              <a:rPr lang="en-US" altLang="zh-CN" dirty="0"/>
              <a:t>Volley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9445" y="3473298"/>
            <a:ext cx="6205416" cy="92333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getJSONByVolley</a:t>
            </a:r>
            <a:r>
              <a:rPr lang="en-US" altLang="zh-CN" b="1" kern="100" dirty="0">
                <a:latin typeface="Times New Roman" panose="02020603050405020304" pitchFamily="18" charset="0"/>
              </a:rPr>
              <a:t>();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b="1" kern="100" dirty="0">
                <a:latin typeface="Times New Roman" panose="02020603050405020304" pitchFamily="18" charset="0"/>
              </a:rPr>
              <a:t> 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loadImageByVolley</a:t>
            </a:r>
            <a:r>
              <a:rPr lang="en-US" altLang="zh-CN" b="1" kern="100" dirty="0">
                <a:latin typeface="Times New Roman" panose="02020603050405020304" pitchFamily="18" charset="0"/>
              </a:rPr>
              <a:t>();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b="1" kern="100" dirty="0">
                <a:latin typeface="Times New Roman" panose="02020603050405020304" pitchFamily="18" charset="0"/>
              </a:rPr>
              <a:t> 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showImageByNetworkImageView</a:t>
            </a:r>
            <a:r>
              <a:rPr lang="en-US" altLang="zh-CN" b="1" kern="100" dirty="0">
                <a:latin typeface="Times New Roman" panose="02020603050405020304" pitchFamily="18" charset="0"/>
              </a:rPr>
              <a:t>();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3301" y="4577930"/>
            <a:ext cx="1020857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dirty="0"/>
              <a:t>（</a:t>
            </a:r>
            <a:r>
              <a:rPr lang="en-US" altLang="zh-CN" sz="2600" dirty="0"/>
              <a:t>8</a:t>
            </a:r>
            <a:r>
              <a:rPr lang="zh-CN" altLang="zh-CN" sz="2600" dirty="0"/>
              <a:t>）</a:t>
            </a:r>
            <a:r>
              <a:rPr lang="zh-CN" altLang="zh-CN" sz="2600" b="1" dirty="0"/>
              <a:t>权限增加</a:t>
            </a:r>
            <a:endParaRPr lang="en-US" altLang="zh-CN" sz="2600" b="1" dirty="0"/>
          </a:p>
          <a:p>
            <a:r>
              <a:rPr lang="zh-CN" altLang="zh-CN" sz="2600" dirty="0">
                <a:solidFill>
                  <a:srgbClr val="FF0000"/>
                </a:solidFill>
              </a:rPr>
              <a:t>【项目引申】</a:t>
            </a:r>
            <a:r>
              <a:rPr lang="zh-CN" altLang="zh-CN" sz="2600" dirty="0"/>
              <a:t>上述代码，只需要将获取的</a:t>
            </a:r>
            <a:r>
              <a:rPr lang="en-US" altLang="zh-CN" sz="2600" dirty="0"/>
              <a:t>JSON</a:t>
            </a:r>
            <a:r>
              <a:rPr lang="zh-CN" altLang="zh-CN" sz="2600" dirty="0"/>
              <a:t>内容通过</a:t>
            </a:r>
            <a:r>
              <a:rPr lang="en-US" altLang="zh-CN" sz="2600" dirty="0"/>
              <a:t>UI</a:t>
            </a:r>
            <a:r>
              <a:rPr lang="zh-CN" altLang="zh-CN" sz="2600" dirty="0"/>
              <a:t>控件重新规划和显示，图片显示的是</a:t>
            </a:r>
            <a:r>
              <a:rPr lang="zh-CN" altLang="en-US" sz="2600" dirty="0"/>
              <a:t>天气预报结果的</a:t>
            </a:r>
            <a:r>
              <a:rPr lang="en-US" altLang="zh-CN" sz="2600" dirty="0"/>
              <a:t>JSON</a:t>
            </a:r>
            <a:r>
              <a:rPr lang="zh-CN" altLang="en-US" sz="2600" dirty="0"/>
              <a:t>相关数据</a:t>
            </a:r>
            <a:r>
              <a:rPr lang="zh-CN" altLang="zh-CN" sz="2600" dirty="0"/>
              <a:t>内，就是实现天气预报应用程序的思路。</a:t>
            </a:r>
          </a:p>
          <a:p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70459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后台线程</a:t>
            </a:r>
            <a:endParaRPr lang="en-US" altLang="zh-CN" dirty="0"/>
          </a:p>
          <a:p>
            <a:r>
              <a:rPr lang="zh-CN" altLang="en-US" dirty="0"/>
              <a:t>获取网络数据资源</a:t>
            </a:r>
            <a:endParaRPr lang="en-US" altLang="zh-CN" dirty="0"/>
          </a:p>
          <a:p>
            <a:r>
              <a:rPr lang="en-US" dirty="0"/>
              <a:t>JSON</a:t>
            </a:r>
          </a:p>
          <a:p>
            <a:r>
              <a:rPr lang="zh-CN" altLang="en-US" dirty="0"/>
              <a:t>网络通信框架</a:t>
            </a:r>
            <a:r>
              <a:rPr lang="en-US" altLang="zh-CN" dirty="0"/>
              <a:t>Volley</a:t>
            </a:r>
          </a:p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天气预报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555224" cy="1063752"/>
          </a:xfrm>
        </p:spPr>
        <p:txBody>
          <a:bodyPr/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8-9</a:t>
            </a:r>
            <a:r>
              <a:rPr lang="zh-CN" altLang="zh-CN" b="1" dirty="0"/>
              <a:t>】</a:t>
            </a:r>
            <a:r>
              <a:rPr lang="zh-CN" altLang="zh-CN" dirty="0"/>
              <a:t>结合本章的内容，在项目</a:t>
            </a:r>
            <a:r>
              <a:rPr lang="en-US" altLang="zh-CN" dirty="0" err="1"/>
              <a:t>WeatherDemo</a:t>
            </a:r>
            <a:r>
              <a:rPr lang="zh-CN" altLang="zh-CN" dirty="0"/>
              <a:t>中，获取北京城市的天气预报情况。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天气预报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04592" y="2999232"/>
            <a:ext cx="3197470" cy="299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5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5138" y="1935479"/>
            <a:ext cx="6658708" cy="4348090"/>
          </a:xfrm>
        </p:spPr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zh-CN" b="1" dirty="0"/>
              <a:t>导入网络通信框架</a:t>
            </a:r>
            <a:r>
              <a:rPr lang="en-US" altLang="zh-CN" b="1" dirty="0"/>
              <a:t>Volley</a:t>
            </a:r>
            <a:r>
              <a:rPr lang="zh-CN" altLang="zh-CN" b="1" dirty="0"/>
              <a:t>包</a:t>
            </a:r>
            <a:endParaRPr lang="en-US" altLang="zh-CN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b="1" dirty="0"/>
              <a:t>布局文件</a:t>
            </a:r>
            <a:endParaRPr lang="en-US" altLang="zh-CN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b="1" dirty="0" err="1"/>
              <a:t>RequestQueue</a:t>
            </a:r>
            <a:r>
              <a:rPr lang="zh-CN" altLang="zh-CN" b="1" dirty="0"/>
              <a:t>声明</a:t>
            </a:r>
            <a:endParaRPr lang="en-US" altLang="zh-CN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b="1" dirty="0"/>
              <a:t>JSON</a:t>
            </a:r>
            <a:r>
              <a:rPr lang="zh-CN" altLang="zh-CN" b="1" dirty="0"/>
              <a:t>数据获取并解析</a:t>
            </a:r>
            <a:endParaRPr lang="en-US" altLang="zh-CN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zh-CN" altLang="zh-CN" b="1" dirty="0"/>
              <a:t>图片信息获取</a:t>
            </a:r>
            <a:endParaRPr lang="en-US" altLang="zh-CN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</a:t>
            </a:r>
            <a:r>
              <a:rPr lang="zh-CN" altLang="zh-CN" b="1" dirty="0"/>
              <a:t>数据和图片显示</a:t>
            </a:r>
            <a:r>
              <a:rPr lang="zh-CN" altLang="en-US" b="1" dirty="0"/>
              <a:t>方法实现</a:t>
            </a:r>
            <a:endParaRPr lang="en-US" altLang="zh-CN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</a:t>
            </a:r>
            <a:r>
              <a:rPr lang="zh-CN" altLang="zh-CN" b="1" dirty="0"/>
              <a:t>在</a:t>
            </a:r>
            <a:r>
              <a:rPr lang="en-US" altLang="zh-CN" b="1" dirty="0" err="1"/>
              <a:t>onCreate</a:t>
            </a:r>
            <a:r>
              <a:rPr lang="zh-CN" altLang="zh-CN" b="1" dirty="0"/>
              <a:t>中</a:t>
            </a:r>
            <a:r>
              <a:rPr lang="zh-CN" altLang="en-US" b="1" dirty="0"/>
              <a:t>发送天气预报请求</a:t>
            </a:r>
            <a:endParaRPr lang="en-US" altLang="zh-CN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</a:t>
            </a:r>
            <a:r>
              <a:rPr lang="zh-CN" altLang="zh-CN" b="1" dirty="0"/>
              <a:t>加入上网权限，运行结果</a:t>
            </a:r>
            <a:r>
              <a:rPr lang="zh-CN" altLang="zh-CN" dirty="0"/>
              <a:t>。</a:t>
            </a:r>
          </a:p>
          <a:p>
            <a:r>
              <a:rPr lang="zh-CN" altLang="zh-CN" b="1" dirty="0">
                <a:solidFill>
                  <a:srgbClr val="FF0000"/>
                </a:solidFill>
              </a:rPr>
              <a:t>【项目引申】</a:t>
            </a:r>
            <a:r>
              <a:rPr lang="en-US" altLang="zh-CN" b="1" dirty="0" err="1"/>
              <a:t>Gson</a:t>
            </a:r>
            <a:r>
              <a:rPr lang="zh-CN" altLang="zh-CN" b="1" dirty="0"/>
              <a:t>引入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天气预报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04184" y="2071369"/>
            <a:ext cx="4478215" cy="253189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97250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Android</a:t>
            </a:r>
            <a:r>
              <a:rPr lang="zh-CN" altLang="zh-CN" dirty="0"/>
              <a:t>系统中，</a:t>
            </a:r>
            <a:r>
              <a:rPr lang="en-US" altLang="zh-CN" dirty="0"/>
              <a:t>Activity</a:t>
            </a:r>
            <a:r>
              <a:rPr lang="zh-CN" altLang="zh-CN" dirty="0"/>
              <a:t>、</a:t>
            </a:r>
            <a:r>
              <a:rPr lang="en-US" altLang="zh-CN" dirty="0"/>
              <a:t>Service</a:t>
            </a:r>
            <a:r>
              <a:rPr lang="zh-CN" altLang="zh-CN" dirty="0"/>
              <a:t>和</a:t>
            </a:r>
            <a:r>
              <a:rPr lang="en-US" altLang="zh-CN" dirty="0" err="1"/>
              <a:t>BroadcastReceiver</a:t>
            </a:r>
            <a:r>
              <a:rPr lang="zh-CN" altLang="zh-CN" dirty="0"/>
              <a:t>都是工作在主线程上的，因此任何耗时的操作都会的降低用户界面的响应速度，甚至导致用户界面失去响应。为避免不良的用户体验，需要单独</a:t>
            </a:r>
            <a:r>
              <a:rPr lang="zh-CN" altLang="en-US" dirty="0"/>
              <a:t>启动子线程。</a:t>
            </a:r>
            <a:endParaRPr lang="zh-CN" altLang="zh-CN" dirty="0"/>
          </a:p>
          <a:p>
            <a:r>
              <a:rPr lang="zh-CN" altLang="zh-CN" dirty="0"/>
              <a:t>对</a:t>
            </a:r>
            <a:r>
              <a:rPr lang="en-US" altLang="zh-CN" dirty="0"/>
              <a:t>Android</a:t>
            </a:r>
            <a:r>
              <a:rPr lang="zh-CN" altLang="zh-CN" dirty="0"/>
              <a:t>程序中的主线程和子线程进行一下任务确认和分工：</a:t>
            </a:r>
          </a:p>
          <a:p>
            <a:pPr lvl="1"/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）主线程</a:t>
            </a:r>
            <a:endParaRPr lang="zh-CN" altLang="zh-CN" dirty="0"/>
          </a:p>
          <a:p>
            <a:pPr lvl="2"/>
            <a:r>
              <a:rPr lang="zh-CN" altLang="zh-CN" dirty="0"/>
              <a:t>当一个程序首次启动时，</a:t>
            </a:r>
            <a:r>
              <a:rPr lang="en-US" altLang="zh-CN" dirty="0"/>
              <a:t>Android</a:t>
            </a:r>
            <a:r>
              <a:rPr lang="zh-CN" altLang="zh-CN" dirty="0"/>
              <a:t>会启动一个</a:t>
            </a:r>
            <a:r>
              <a:rPr lang="en-US" altLang="zh-CN" dirty="0"/>
              <a:t>Linux</a:t>
            </a:r>
            <a:r>
              <a:rPr lang="zh-CN" altLang="zh-CN" dirty="0"/>
              <a:t>进程和一个主线程。主线程负责处理与</a:t>
            </a:r>
            <a:r>
              <a:rPr lang="en-US" altLang="zh-CN" dirty="0"/>
              <a:t>UI</a:t>
            </a:r>
            <a:r>
              <a:rPr lang="zh-CN" altLang="zh-CN" dirty="0"/>
              <a:t>相关的事件，并把相关的事件分发到对应的组件进行处理。所以主线程通常又被叫做</a:t>
            </a:r>
            <a:r>
              <a:rPr lang="en-US" altLang="zh-CN" dirty="0"/>
              <a:t>UI</a:t>
            </a:r>
            <a:r>
              <a:rPr lang="zh-CN" altLang="zh-CN" dirty="0"/>
              <a:t>线程。顾名思义，</a:t>
            </a:r>
            <a:r>
              <a:rPr lang="en-US" altLang="zh-CN" dirty="0"/>
              <a:t>Android UI</a:t>
            </a:r>
            <a:r>
              <a:rPr lang="zh-CN" altLang="zh-CN" dirty="0"/>
              <a:t>操作必须在</a:t>
            </a:r>
            <a:r>
              <a:rPr lang="en-US" altLang="zh-CN" dirty="0"/>
              <a:t>UI</a:t>
            </a:r>
            <a:r>
              <a:rPr lang="zh-CN" altLang="zh-CN" dirty="0"/>
              <a:t>线程中执行。由于</a:t>
            </a:r>
            <a:r>
              <a:rPr lang="en-US" altLang="zh-CN" dirty="0"/>
              <a:t>Android</a:t>
            </a:r>
            <a:r>
              <a:rPr lang="zh-CN" altLang="zh-CN" dirty="0"/>
              <a:t>的</a:t>
            </a:r>
            <a:r>
              <a:rPr lang="en-US" altLang="zh-CN" dirty="0"/>
              <a:t>UI</a:t>
            </a:r>
            <a:r>
              <a:rPr lang="zh-CN" altLang="zh-CN" dirty="0"/>
              <a:t>是单线程</a:t>
            </a:r>
            <a:r>
              <a:rPr lang="en-US" altLang="zh-CN" dirty="0"/>
              <a:t>(Single-threaded)</a:t>
            </a:r>
            <a:r>
              <a:rPr lang="zh-CN" altLang="zh-CN" dirty="0"/>
              <a:t>的，当其任务繁重时，则需要其他线程来进行配合工作。</a:t>
            </a:r>
          </a:p>
          <a:p>
            <a:pPr lvl="1"/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）子线程</a:t>
            </a:r>
            <a:endParaRPr lang="zh-CN" altLang="zh-CN" dirty="0"/>
          </a:p>
          <a:p>
            <a:pPr lvl="2"/>
            <a:r>
              <a:rPr lang="zh-CN" altLang="zh-CN" dirty="0"/>
              <a:t>非</a:t>
            </a:r>
            <a:r>
              <a:rPr lang="en-US" altLang="zh-CN" dirty="0"/>
              <a:t>UI</a:t>
            </a:r>
            <a:r>
              <a:rPr lang="zh-CN" altLang="zh-CN" dirty="0"/>
              <a:t>线程即为子线程，子线程一般都是后台线程。运用子线程的场合：进行数据、系统等其他非</a:t>
            </a:r>
            <a:r>
              <a:rPr lang="en-US" altLang="zh-CN" dirty="0"/>
              <a:t>UI</a:t>
            </a:r>
            <a:r>
              <a:rPr lang="zh-CN" altLang="zh-CN" dirty="0"/>
              <a:t>的操作或者把所有运行慢的、耗时的操作移出主线程，放到子线程中。通常，子线程需要开发人员对其进行定义、启动、终止等操作控制。</a:t>
            </a:r>
          </a:p>
          <a:p>
            <a:endParaRPr lang="zh-CN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后台线程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天气预报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2633" y="1633833"/>
            <a:ext cx="2804505" cy="46731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9600" y="1986057"/>
            <a:ext cx="618630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在上述项目的基础上，增加城市选择功能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1268929" y="4134199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422265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在独立的子线程中，完成了工作任务，想</a:t>
            </a:r>
            <a:r>
              <a:rPr lang="zh-CN" altLang="en-US" dirty="0"/>
              <a:t>通知主线程更新</a:t>
            </a:r>
            <a:r>
              <a:rPr lang="en-US" altLang="zh-CN" dirty="0"/>
              <a:t>UI</a:t>
            </a:r>
            <a:r>
              <a:rPr lang="zh-CN" altLang="zh-CN" dirty="0"/>
              <a:t>界面，却会出现错误。因为在</a:t>
            </a:r>
            <a:r>
              <a:rPr lang="en-US" altLang="zh-CN" dirty="0"/>
              <a:t>Android</a:t>
            </a:r>
            <a:r>
              <a:rPr lang="zh-CN" altLang="zh-CN" dirty="0"/>
              <a:t>中，只有主线程才可以更新</a:t>
            </a:r>
            <a:r>
              <a:rPr lang="en-US" altLang="zh-CN" dirty="0"/>
              <a:t>UI</a:t>
            </a:r>
            <a:r>
              <a:rPr lang="zh-CN" altLang="zh-CN" dirty="0"/>
              <a:t>，从而避免多个子线程都更新</a:t>
            </a:r>
            <a:r>
              <a:rPr lang="en-US" altLang="zh-CN" dirty="0"/>
              <a:t>UI</a:t>
            </a:r>
            <a:r>
              <a:rPr lang="zh-CN" altLang="zh-CN" dirty="0"/>
              <a:t>而引发混乱。那么子线程应该如何和</a:t>
            </a:r>
            <a:r>
              <a:rPr lang="en-US" altLang="zh-CN" dirty="0"/>
              <a:t>UI</a:t>
            </a:r>
            <a:r>
              <a:rPr lang="zh-CN" altLang="zh-CN" dirty="0"/>
              <a:t>界面进行沟通呢？ </a:t>
            </a:r>
            <a:endParaRPr lang="en-US" altLang="zh-CN" dirty="0"/>
          </a:p>
          <a:p>
            <a:r>
              <a:rPr lang="zh-CN" altLang="zh-CN" dirty="0"/>
              <a:t>针对上述问题，在</a:t>
            </a:r>
            <a:r>
              <a:rPr lang="en-US" altLang="zh-CN" dirty="0"/>
              <a:t>Android</a:t>
            </a:r>
            <a:r>
              <a:rPr lang="zh-CN" altLang="zh-CN" dirty="0"/>
              <a:t>系统提供了多种解决方式。比如，可以借助于广播；可以通过</a:t>
            </a:r>
            <a:r>
              <a:rPr lang="en-US" altLang="zh-CN" dirty="0"/>
              <a:t>Handler</a:t>
            </a:r>
            <a:r>
              <a:rPr lang="zh-CN" altLang="zh-CN" dirty="0"/>
              <a:t>与</a:t>
            </a:r>
            <a:r>
              <a:rPr lang="en-US" altLang="zh-CN" dirty="0"/>
              <a:t>Message</a:t>
            </a:r>
            <a:r>
              <a:rPr lang="zh-CN" altLang="zh-CN" dirty="0"/>
              <a:t>相结合的方式，子线程通知主线程更新；或者可以通过</a:t>
            </a:r>
            <a:r>
              <a:rPr lang="en-US" altLang="zh-CN" dirty="0" err="1"/>
              <a:t>Handler.Post</a:t>
            </a:r>
            <a:r>
              <a:rPr lang="en-US" altLang="zh-CN" dirty="0"/>
              <a:t>()</a:t>
            </a:r>
            <a:r>
              <a:rPr lang="zh-CN" altLang="zh-CN" dirty="0"/>
              <a:t>的方式更新。</a:t>
            </a:r>
            <a:endParaRPr lang="en-US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介绍利用</a:t>
            </a:r>
            <a:r>
              <a:rPr lang="en-US" altLang="zh-CN" dirty="0">
                <a:solidFill>
                  <a:srgbClr val="FF0000"/>
                </a:solidFill>
              </a:rPr>
              <a:t>Handler</a:t>
            </a:r>
            <a:r>
              <a:rPr lang="zh-CN" altLang="zh-CN" dirty="0">
                <a:solidFill>
                  <a:srgbClr val="FF0000"/>
                </a:solidFill>
              </a:rPr>
              <a:t>实现该功能的过程和原理。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后台线程</a:t>
            </a:r>
          </a:p>
        </p:txBody>
      </p:sp>
    </p:spTree>
    <p:extLst>
      <p:ext uri="{BB962C8B-B14F-4D97-AF65-F5344CB8AC3E}">
        <p14:creationId xmlns:p14="http://schemas.microsoft.com/office/powerpoint/2010/main" val="786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4552</Words>
  <Application>Microsoft Office PowerPoint</Application>
  <PresentationFormat>宽屏</PresentationFormat>
  <Paragraphs>497</Paragraphs>
  <Slides>80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9" baseType="lpstr">
      <vt:lpstr>Arial Unicode MS</vt:lpstr>
      <vt:lpstr>宋体</vt:lpstr>
      <vt:lpstr>Arial</vt:lpstr>
      <vt:lpstr>Calibri</vt:lpstr>
      <vt:lpstr>Century Gothic</vt:lpstr>
      <vt:lpstr>Palatino Linotype</vt:lpstr>
      <vt:lpstr>Times New Roman</vt:lpstr>
      <vt:lpstr>Wingdings 2</vt:lpstr>
      <vt:lpstr>Presentation on brainstorming</vt:lpstr>
      <vt:lpstr>第8章 后台处理与网络通信</vt:lpstr>
      <vt:lpstr>项目导学</vt:lpstr>
      <vt:lpstr>内容安排</vt:lpstr>
      <vt:lpstr>概述</vt:lpstr>
      <vt:lpstr>概述</vt:lpstr>
      <vt:lpstr>概述</vt:lpstr>
      <vt:lpstr>内容安排</vt:lpstr>
      <vt:lpstr>后台线程</vt:lpstr>
      <vt:lpstr>后台线程</vt:lpstr>
      <vt:lpstr>后台线程</vt:lpstr>
      <vt:lpstr>后台线程</vt:lpstr>
      <vt:lpstr>后台线程</vt:lpstr>
      <vt:lpstr>后台线程</vt:lpstr>
      <vt:lpstr>后台线程</vt:lpstr>
      <vt:lpstr>后台线程</vt:lpstr>
      <vt:lpstr>后台线程</vt:lpstr>
      <vt:lpstr>后台线程</vt:lpstr>
      <vt:lpstr>后台线程</vt:lpstr>
      <vt:lpstr>后台线程</vt:lpstr>
      <vt:lpstr>后台线程</vt:lpstr>
      <vt:lpstr>后台线程</vt:lpstr>
      <vt:lpstr>后台线程</vt:lpstr>
      <vt:lpstr>后台线程</vt:lpstr>
      <vt:lpstr>后台线程</vt:lpstr>
      <vt:lpstr>后台线程</vt:lpstr>
      <vt:lpstr>后台线程</vt:lpstr>
      <vt:lpstr>后台线程</vt:lpstr>
      <vt:lpstr>内容安排</vt:lpstr>
      <vt:lpstr>获取网络数据资源</vt:lpstr>
      <vt:lpstr>获取网络数据资源</vt:lpstr>
      <vt:lpstr>获取网络数据资源</vt:lpstr>
      <vt:lpstr>获取网络数据资源</vt:lpstr>
      <vt:lpstr>获取网络数据资源</vt:lpstr>
      <vt:lpstr>获取网络数据资源</vt:lpstr>
      <vt:lpstr>获取网络数据资源</vt:lpstr>
      <vt:lpstr>获取网络数据资源</vt:lpstr>
      <vt:lpstr>获取网络数据资源</vt:lpstr>
      <vt:lpstr>获取网络数据资源</vt:lpstr>
      <vt:lpstr>获取网络数据资源</vt:lpstr>
      <vt:lpstr>获取网络数据资源</vt:lpstr>
      <vt:lpstr>获取网络数据资源</vt:lpstr>
      <vt:lpstr>获取网络数据资源</vt:lpstr>
      <vt:lpstr>获取网络数据资源</vt:lpstr>
      <vt:lpstr>获取网络数据资源</vt:lpstr>
      <vt:lpstr>获取网络数据资源</vt:lpstr>
      <vt:lpstr>内容安排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内容安排</vt:lpstr>
      <vt:lpstr>网络通信框架Volley</vt:lpstr>
      <vt:lpstr>网络通信框架Volley</vt:lpstr>
      <vt:lpstr>网络通信框架Volley</vt:lpstr>
      <vt:lpstr>网络通信框架Volley</vt:lpstr>
      <vt:lpstr>网络通信框架Volley</vt:lpstr>
      <vt:lpstr>网络通信框架Volley</vt:lpstr>
      <vt:lpstr>网络通信框架Volley</vt:lpstr>
      <vt:lpstr>网络通信框架Volley</vt:lpstr>
      <vt:lpstr>网络通信框架Volley</vt:lpstr>
      <vt:lpstr>网络通信框架Volley</vt:lpstr>
      <vt:lpstr>网络通信框架Volley</vt:lpstr>
      <vt:lpstr>网络通信框架Volley</vt:lpstr>
      <vt:lpstr>内容安排</vt:lpstr>
      <vt:lpstr>项目实现——天气预报</vt:lpstr>
      <vt:lpstr>项目实现——天气预报</vt:lpstr>
      <vt:lpstr>项目实现——天气预报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2016-07-09T07:05:03Z</dcterms:created>
  <dcterms:modified xsi:type="dcterms:W3CDTF">2016-09-22T08:55:17Z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