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41"/>
  </p:notesMasterIdLst>
  <p:sldIdLst>
    <p:sldId id="272" r:id="rId3"/>
    <p:sldId id="273" r:id="rId4"/>
    <p:sldId id="274" r:id="rId5"/>
    <p:sldId id="280" r:id="rId6"/>
    <p:sldId id="275" r:id="rId7"/>
    <p:sldId id="281" r:id="rId8"/>
    <p:sldId id="276" r:id="rId9"/>
    <p:sldId id="277" r:id="rId10"/>
    <p:sldId id="278" r:id="rId11"/>
    <p:sldId id="279" r:id="rId12"/>
    <p:sldId id="282" r:id="rId13"/>
    <p:sldId id="283" r:id="rId14"/>
    <p:sldId id="284" r:id="rId15"/>
    <p:sldId id="285" r:id="rId16"/>
    <p:sldId id="286" r:id="rId17"/>
    <p:sldId id="289" r:id="rId18"/>
    <p:sldId id="287" r:id="rId19"/>
    <p:sldId id="288"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53" y="39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10/19/2016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10" name="Straight Connector 9"/>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8227881" y="6350588"/>
            <a:ext cx="2137037" cy="450580"/>
          </a:xfrm>
          <a:prstGeom prst="rect">
            <a:avLst/>
          </a:prstGeom>
        </p:spPr>
      </p:pic>
      <p:cxnSp>
        <p:nvCxnSpPr>
          <p:cNvPr id="13" name="Straight Connector 12"/>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5"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8137" y="6410325"/>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stretch>
            <a:fillRect/>
          </a:stretch>
        </p:blipFill>
        <p:spPr>
          <a:xfrm>
            <a:off x="8227881" y="6350588"/>
            <a:ext cx="2137037" cy="450580"/>
          </a:xfrm>
          <a:prstGeom prst="rect">
            <a:avLst/>
          </a:prstGeom>
        </p:spPr>
      </p:pic>
      <p:cxnSp>
        <p:nvCxnSpPr>
          <p:cNvPr id="8" name="Straight Connector 7"/>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8227881" y="6350588"/>
            <a:ext cx="2137037" cy="450580"/>
          </a:xfrm>
          <a:prstGeom prst="rect">
            <a:avLst/>
          </a:prstGeom>
        </p:spPr>
      </p:pic>
      <p:cxnSp>
        <p:nvCxnSpPr>
          <p:cNvPr id="15" name="Straight Connector 14"/>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10/19/2016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zh-CN" altLang="en-US" dirty="0"/>
              <a:t>基于</a:t>
            </a:r>
            <a:r>
              <a:rPr lang="en-US" altLang="zh-CN" dirty="0"/>
              <a:t>Android Studio</a:t>
            </a:r>
            <a:r>
              <a:rPr lang="zh-CN" altLang="en-US" dirty="0"/>
              <a:t>的应用程序开发教程</a:t>
            </a:r>
            <a:endParaRPr lang="en-US" dirty="0"/>
          </a:p>
        </p:txBody>
      </p:sp>
      <p:sp>
        <p:nvSpPr>
          <p:cNvPr id="4" name="Title 3"/>
          <p:cNvSpPr>
            <a:spLocks noGrp="1"/>
          </p:cNvSpPr>
          <p:nvPr>
            <p:ph type="ctrTitle"/>
          </p:nvPr>
        </p:nvSpPr>
        <p:spPr/>
        <p:txBody>
          <a:bodyPr/>
          <a:lstStyle/>
          <a:p>
            <a:r>
              <a:rPr lang="zh-CN" altLang="en-US" dirty="0"/>
              <a:t>第</a:t>
            </a:r>
            <a:r>
              <a:rPr lang="en-US" altLang="zh-CN" dirty="0"/>
              <a:t>9</a:t>
            </a:r>
            <a:r>
              <a:rPr lang="zh-CN" altLang="en-US" dirty="0"/>
              <a:t>章 </a:t>
            </a:r>
            <a:r>
              <a:rPr lang="zh-CN" altLang="zh-CN" dirty="0"/>
              <a:t>综合实例</a:t>
            </a:r>
            <a:r>
              <a:rPr lang="en-US" altLang="zh-CN" dirty="0"/>
              <a:t>---</a:t>
            </a:r>
            <a:r>
              <a:rPr lang="zh-CN" altLang="zh-CN" dirty="0"/>
              <a:t>校园订餐</a:t>
            </a:r>
            <a:r>
              <a:rPr lang="en-US" altLang="zh-CN" dirty="0"/>
              <a:t>APP</a:t>
            </a:r>
            <a:endParaRPr lang="en-US" dirty="0"/>
          </a:p>
        </p:txBody>
      </p:sp>
      <p:pic>
        <p:nvPicPr>
          <p:cNvPr id="2" name="Picture 1"/>
          <p:cNvPicPr>
            <a:picLocks noChangeAspect="1"/>
          </p:cNvPicPr>
          <p:nvPr/>
        </p:nvPicPr>
        <p:blipFill>
          <a:blip r:embed="rId3"/>
          <a:stretch>
            <a:fillRect/>
          </a:stretch>
        </p:blipFill>
        <p:spPr>
          <a:xfrm>
            <a:off x="0" y="6240026"/>
            <a:ext cx="12192001" cy="617974"/>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zh-CN" dirty="0"/>
              <a:t>（</a:t>
            </a:r>
            <a:r>
              <a:rPr lang="en-US" altLang="zh-CN" dirty="0"/>
              <a:t>3</a:t>
            </a:r>
            <a:r>
              <a:rPr lang="zh-CN" altLang="zh-CN" dirty="0"/>
              <a:t>）食物种类表存储的数据很简单，为食物表提供种类划分。另外在查找时可以通过类型进行搜索。</a:t>
            </a:r>
          </a:p>
          <a:p>
            <a:endParaRPr lang="en-US" dirty="0"/>
          </a:p>
        </p:txBody>
      </p:sp>
      <p:sp>
        <p:nvSpPr>
          <p:cNvPr id="3" name="Title 2"/>
          <p:cNvSpPr>
            <a:spLocks noGrp="1"/>
          </p:cNvSpPr>
          <p:nvPr>
            <p:ph type="title"/>
          </p:nvPr>
        </p:nvSpPr>
        <p:spPr/>
        <p:txBody>
          <a:bodyPr/>
          <a:lstStyle/>
          <a:p>
            <a:r>
              <a:rPr lang="zh-CN" altLang="en-US" dirty="0"/>
              <a:t>服务器端搭建</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796061130"/>
              </p:ext>
            </p:extLst>
          </p:nvPr>
        </p:nvGraphicFramePr>
        <p:xfrm>
          <a:off x="1179577" y="3398520"/>
          <a:ext cx="10040111" cy="1097280"/>
        </p:xfrm>
        <a:graphic>
          <a:graphicData uri="http://schemas.openxmlformats.org/drawingml/2006/table">
            <a:tbl>
              <a:tblPr firstRow="1" firstCol="1" bandRow="1">
                <a:tableStyleId>{5C22544A-7EE6-4342-B048-85BDC9FD1C3A}</a:tableStyleId>
              </a:tblPr>
              <a:tblGrid>
                <a:gridCol w="1993391">
                  <a:extLst>
                    <a:ext uri="{9D8B030D-6E8A-4147-A177-3AD203B41FA5}">
                      <a16:colId xmlns:a16="http://schemas.microsoft.com/office/drawing/2014/main" val="2409426531"/>
                    </a:ext>
                  </a:extLst>
                </a:gridCol>
                <a:gridCol w="1760570">
                  <a:extLst>
                    <a:ext uri="{9D8B030D-6E8A-4147-A177-3AD203B41FA5}">
                      <a16:colId xmlns:a16="http://schemas.microsoft.com/office/drawing/2014/main" val="3932742588"/>
                    </a:ext>
                  </a:extLst>
                </a:gridCol>
                <a:gridCol w="1641011">
                  <a:extLst>
                    <a:ext uri="{9D8B030D-6E8A-4147-A177-3AD203B41FA5}">
                      <a16:colId xmlns:a16="http://schemas.microsoft.com/office/drawing/2014/main" val="4153834963"/>
                    </a:ext>
                  </a:extLst>
                </a:gridCol>
                <a:gridCol w="2371680">
                  <a:extLst>
                    <a:ext uri="{9D8B030D-6E8A-4147-A177-3AD203B41FA5}">
                      <a16:colId xmlns:a16="http://schemas.microsoft.com/office/drawing/2014/main" val="2109331395"/>
                    </a:ext>
                  </a:extLst>
                </a:gridCol>
                <a:gridCol w="2273459">
                  <a:extLst>
                    <a:ext uri="{9D8B030D-6E8A-4147-A177-3AD203B41FA5}">
                      <a16:colId xmlns:a16="http://schemas.microsoft.com/office/drawing/2014/main" val="1018525632"/>
                    </a:ext>
                  </a:extLst>
                </a:gridCol>
              </a:tblGrid>
              <a:tr h="166370">
                <a:tc>
                  <a:txBody>
                    <a:bodyPr/>
                    <a:lstStyle/>
                    <a:p>
                      <a:pPr algn="ctr">
                        <a:spcAft>
                          <a:spcPts val="0"/>
                        </a:spcAft>
                      </a:pPr>
                      <a:r>
                        <a:rPr lang="zh-CN" sz="2400" kern="100">
                          <a:effectLst/>
                        </a:rPr>
                        <a:t>字段名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字段含义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9714473"/>
                  </a:ext>
                </a:extLst>
              </a:tr>
              <a:tr h="172720">
                <a:tc>
                  <a:txBody>
                    <a:bodyPr/>
                    <a:lstStyle/>
                    <a:p>
                      <a:pPr algn="ctr">
                        <a:spcAft>
                          <a:spcPts val="0"/>
                        </a:spcAft>
                      </a:pPr>
                      <a:r>
                        <a:rPr lang="en-US" sz="2400" kern="100">
                          <a:effectLst/>
                        </a:rPr>
                        <a:t>TYPE_ID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食物种类</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41479384"/>
                  </a:ext>
                </a:extLst>
              </a:tr>
              <a:tr h="180340">
                <a:tc>
                  <a:txBody>
                    <a:bodyPr/>
                    <a:lstStyle/>
                    <a:p>
                      <a:pPr algn="ctr">
                        <a:spcAft>
                          <a:spcPts val="0"/>
                        </a:spcAft>
                      </a:pPr>
                      <a:r>
                        <a:rPr lang="en-US" sz="2400" kern="100">
                          <a:effectLst/>
                        </a:rPr>
                        <a:t>TYPENAME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食物种类名称</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23483808"/>
                  </a:ext>
                </a:extLst>
              </a:tr>
            </a:tbl>
          </a:graphicData>
        </a:graphic>
      </p:graphicFrame>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a:t>
            </a:r>
            <a:r>
              <a:rPr lang="en-US" altLang="zh-CN" dirty="0"/>
              <a:t>4</a:t>
            </a:r>
            <a:r>
              <a:rPr lang="zh-CN" altLang="zh-CN" dirty="0"/>
              <a:t>）食物表存储所有相关的食物菜谱信息，便于用户进行选择。</a:t>
            </a:r>
            <a:endParaRPr lang="zh-CN" altLang="en-US" dirty="0"/>
          </a:p>
        </p:txBody>
      </p:sp>
      <p:sp>
        <p:nvSpPr>
          <p:cNvPr id="3" name="标题 2"/>
          <p:cNvSpPr>
            <a:spLocks noGrp="1"/>
          </p:cNvSpPr>
          <p:nvPr>
            <p:ph type="title"/>
          </p:nvPr>
        </p:nvSpPr>
        <p:spPr/>
        <p:txBody>
          <a:bodyPr/>
          <a:lstStyle/>
          <a:p>
            <a:r>
              <a:rPr lang="zh-CN" altLang="en-US" dirty="0"/>
              <a:t>服务器端搭建</a:t>
            </a:r>
          </a:p>
        </p:txBody>
      </p:sp>
      <p:graphicFrame>
        <p:nvGraphicFramePr>
          <p:cNvPr id="4" name="表格 3"/>
          <p:cNvGraphicFramePr>
            <a:graphicFrameLocks noGrp="1"/>
          </p:cNvGraphicFramePr>
          <p:nvPr>
            <p:extLst>
              <p:ext uri="{D42A27DB-BD31-4B8C-83A1-F6EECF244321}">
                <p14:modId xmlns:p14="http://schemas.microsoft.com/office/powerpoint/2010/main" val="1477861837"/>
              </p:ext>
            </p:extLst>
          </p:nvPr>
        </p:nvGraphicFramePr>
        <p:xfrm>
          <a:off x="841247" y="2603595"/>
          <a:ext cx="10067546" cy="3291840"/>
        </p:xfrm>
        <a:graphic>
          <a:graphicData uri="http://schemas.openxmlformats.org/drawingml/2006/table">
            <a:tbl>
              <a:tblPr firstRow="1" firstCol="1" bandRow="1">
                <a:tableStyleId>{5C22544A-7EE6-4342-B048-85BDC9FD1C3A}</a:tableStyleId>
              </a:tblPr>
              <a:tblGrid>
                <a:gridCol w="2514601">
                  <a:extLst>
                    <a:ext uri="{9D8B030D-6E8A-4147-A177-3AD203B41FA5}">
                      <a16:colId xmlns:a16="http://schemas.microsoft.com/office/drawing/2014/main" val="1084318928"/>
                    </a:ext>
                  </a:extLst>
                </a:gridCol>
                <a:gridCol w="2203704">
                  <a:extLst>
                    <a:ext uri="{9D8B030D-6E8A-4147-A177-3AD203B41FA5}">
                      <a16:colId xmlns:a16="http://schemas.microsoft.com/office/drawing/2014/main" val="2980103663"/>
                    </a:ext>
                  </a:extLst>
                </a:gridCol>
                <a:gridCol w="1755648">
                  <a:extLst>
                    <a:ext uri="{9D8B030D-6E8A-4147-A177-3AD203B41FA5}">
                      <a16:colId xmlns:a16="http://schemas.microsoft.com/office/drawing/2014/main" val="3296004711"/>
                    </a:ext>
                  </a:extLst>
                </a:gridCol>
                <a:gridCol w="2026586">
                  <a:extLst>
                    <a:ext uri="{9D8B030D-6E8A-4147-A177-3AD203B41FA5}">
                      <a16:colId xmlns:a16="http://schemas.microsoft.com/office/drawing/2014/main" val="1288721906"/>
                    </a:ext>
                  </a:extLst>
                </a:gridCol>
                <a:gridCol w="1567007">
                  <a:extLst>
                    <a:ext uri="{9D8B030D-6E8A-4147-A177-3AD203B41FA5}">
                      <a16:colId xmlns:a16="http://schemas.microsoft.com/office/drawing/2014/main" val="600813929"/>
                    </a:ext>
                  </a:extLst>
                </a:gridCol>
              </a:tblGrid>
              <a:tr h="167640">
                <a:tc>
                  <a:txBody>
                    <a:bodyPr/>
                    <a:lstStyle/>
                    <a:p>
                      <a:pPr algn="ctr">
                        <a:spcAft>
                          <a:spcPts val="0"/>
                        </a:spcAft>
                      </a:pPr>
                      <a:r>
                        <a:rPr lang="zh-CN" sz="2400" kern="100">
                          <a:effectLst/>
                        </a:rPr>
                        <a:t>字段名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字段含义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43331703"/>
                  </a:ext>
                </a:extLst>
              </a:tr>
              <a:tr h="173990">
                <a:tc>
                  <a:txBody>
                    <a:bodyPr/>
                    <a:lstStyle/>
                    <a:p>
                      <a:pPr algn="ctr">
                        <a:spcAft>
                          <a:spcPts val="0"/>
                        </a:spcAft>
                      </a:pPr>
                      <a:r>
                        <a:rPr lang="en-US" sz="2400" kern="100">
                          <a:effectLst/>
                        </a:rPr>
                        <a:t>FOOD_ID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61298285"/>
                  </a:ext>
                </a:extLst>
              </a:tr>
              <a:tr h="180975">
                <a:tc>
                  <a:txBody>
                    <a:bodyPr/>
                    <a:lstStyle/>
                    <a:p>
                      <a:pPr algn="ctr">
                        <a:spcAft>
                          <a:spcPts val="0"/>
                        </a:spcAft>
                      </a:pPr>
                      <a:r>
                        <a:rPr lang="en-US" sz="2400" kern="100">
                          <a:effectLst/>
                        </a:rPr>
                        <a:t>FOODNAME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食物名称</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57104284"/>
                  </a:ext>
                </a:extLst>
              </a:tr>
              <a:tr h="175260">
                <a:tc>
                  <a:txBody>
                    <a:bodyPr/>
                    <a:lstStyle/>
                    <a:p>
                      <a:pPr algn="ctr">
                        <a:spcAft>
                          <a:spcPts val="0"/>
                        </a:spcAft>
                      </a:pPr>
                      <a:r>
                        <a:rPr lang="en-US" sz="2400" kern="100">
                          <a:effectLst/>
                        </a:rPr>
                        <a:t>SHOP_ID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外键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89402424"/>
                  </a:ext>
                </a:extLst>
              </a:tr>
              <a:tr h="180975">
                <a:tc>
                  <a:txBody>
                    <a:bodyPr/>
                    <a:lstStyle/>
                    <a:p>
                      <a:pPr algn="ctr">
                        <a:spcAft>
                          <a:spcPts val="0"/>
                        </a:spcAft>
                      </a:pPr>
                      <a:r>
                        <a:rPr lang="en-US" sz="2400" kern="100">
                          <a:effectLst/>
                        </a:rPr>
                        <a:t>TYPE_ID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类型</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外键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35397662"/>
                  </a:ext>
                </a:extLst>
              </a:tr>
              <a:tr h="182245">
                <a:tc>
                  <a:txBody>
                    <a:bodyPr/>
                    <a:lstStyle/>
                    <a:p>
                      <a:pPr algn="ctr">
                        <a:spcAft>
                          <a:spcPts val="0"/>
                        </a:spcAft>
                      </a:pPr>
                      <a:r>
                        <a:rPr lang="en-US" sz="2400" kern="100">
                          <a:effectLst/>
                        </a:rPr>
                        <a:t>PRICE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价格</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72508866"/>
                  </a:ext>
                </a:extLst>
              </a:tr>
              <a:tr h="182245">
                <a:tc>
                  <a:txBody>
                    <a:bodyPr/>
                    <a:lstStyle/>
                    <a:p>
                      <a:pPr algn="ctr">
                        <a:spcAft>
                          <a:spcPts val="0"/>
                        </a:spcAft>
                      </a:pPr>
                      <a:r>
                        <a:rPr lang="en-US" sz="2400" kern="100">
                          <a:effectLst/>
                        </a:rPr>
                        <a:t>INTRO</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食物简介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2029356"/>
                  </a:ext>
                </a:extLst>
              </a:tr>
              <a:tr h="182245">
                <a:tc>
                  <a:txBody>
                    <a:bodyPr/>
                    <a:lstStyle/>
                    <a:p>
                      <a:pPr algn="ctr">
                        <a:spcAft>
                          <a:spcPts val="0"/>
                        </a:spcAft>
                      </a:pPr>
                      <a:r>
                        <a:rPr lang="en-US" sz="2400" kern="100">
                          <a:effectLst/>
                        </a:rPr>
                        <a:t>PIC</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食物图片</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7585566"/>
                  </a:ext>
                </a:extLst>
              </a:tr>
              <a:tr h="182245">
                <a:tc>
                  <a:txBody>
                    <a:bodyPr/>
                    <a:lstStyle/>
                    <a:p>
                      <a:pPr algn="ctr">
                        <a:spcAft>
                          <a:spcPts val="0"/>
                        </a:spcAft>
                      </a:pPr>
                      <a:r>
                        <a:rPr lang="en-US" sz="2400" kern="100">
                          <a:effectLst/>
                        </a:rPr>
                        <a:t>RECOMMAND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是否推荐</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01153053"/>
                  </a:ext>
                </a:extLst>
              </a:tr>
            </a:tbl>
          </a:graphicData>
        </a:graphic>
      </p:graphicFrame>
    </p:spTree>
    <p:extLst>
      <p:ext uri="{BB962C8B-B14F-4D97-AF65-F5344CB8AC3E}">
        <p14:creationId xmlns:p14="http://schemas.microsoft.com/office/powerpoint/2010/main" val="41852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a:t>
            </a:r>
            <a:r>
              <a:rPr lang="en-US" altLang="zh-CN" dirty="0"/>
              <a:t>5</a:t>
            </a:r>
            <a:r>
              <a:rPr lang="zh-CN" altLang="zh-CN" dirty="0"/>
              <a:t>）收藏表其实是一张关系表。存储的是用户和店铺或食物的关系。</a:t>
            </a:r>
            <a:endParaRPr lang="zh-CN" altLang="en-US" dirty="0"/>
          </a:p>
        </p:txBody>
      </p:sp>
      <p:sp>
        <p:nvSpPr>
          <p:cNvPr id="3" name="标题 2"/>
          <p:cNvSpPr>
            <a:spLocks noGrp="1"/>
          </p:cNvSpPr>
          <p:nvPr>
            <p:ph type="title"/>
          </p:nvPr>
        </p:nvSpPr>
        <p:spPr/>
        <p:txBody>
          <a:bodyPr/>
          <a:lstStyle/>
          <a:p>
            <a:r>
              <a:rPr lang="zh-CN" altLang="en-US" dirty="0"/>
              <a:t>服务器端搭建</a:t>
            </a:r>
          </a:p>
        </p:txBody>
      </p:sp>
      <p:graphicFrame>
        <p:nvGraphicFramePr>
          <p:cNvPr id="4" name="表格 3"/>
          <p:cNvGraphicFramePr>
            <a:graphicFrameLocks noGrp="1"/>
          </p:cNvGraphicFramePr>
          <p:nvPr>
            <p:extLst>
              <p:ext uri="{D42A27DB-BD31-4B8C-83A1-F6EECF244321}">
                <p14:modId xmlns:p14="http://schemas.microsoft.com/office/powerpoint/2010/main" val="2969976459"/>
              </p:ext>
            </p:extLst>
          </p:nvPr>
        </p:nvGraphicFramePr>
        <p:xfrm>
          <a:off x="691896" y="2736945"/>
          <a:ext cx="10637521" cy="3291840"/>
        </p:xfrm>
        <a:graphic>
          <a:graphicData uri="http://schemas.openxmlformats.org/drawingml/2006/table">
            <a:tbl>
              <a:tblPr firstRow="1" firstCol="1" bandRow="1">
                <a:tableStyleId>{5C22544A-7EE6-4342-B048-85BDC9FD1C3A}</a:tableStyleId>
              </a:tblPr>
              <a:tblGrid>
                <a:gridCol w="2228063">
                  <a:extLst>
                    <a:ext uri="{9D8B030D-6E8A-4147-A177-3AD203B41FA5}">
                      <a16:colId xmlns:a16="http://schemas.microsoft.com/office/drawing/2014/main" val="3205546954"/>
                    </a:ext>
                  </a:extLst>
                </a:gridCol>
                <a:gridCol w="1790582">
                  <a:extLst>
                    <a:ext uri="{9D8B030D-6E8A-4147-A177-3AD203B41FA5}">
                      <a16:colId xmlns:a16="http://schemas.microsoft.com/office/drawing/2014/main" val="2483737337"/>
                    </a:ext>
                  </a:extLst>
                </a:gridCol>
                <a:gridCol w="1404864">
                  <a:extLst>
                    <a:ext uri="{9D8B030D-6E8A-4147-A177-3AD203B41FA5}">
                      <a16:colId xmlns:a16="http://schemas.microsoft.com/office/drawing/2014/main" val="4277080162"/>
                    </a:ext>
                  </a:extLst>
                </a:gridCol>
                <a:gridCol w="2099901">
                  <a:extLst>
                    <a:ext uri="{9D8B030D-6E8A-4147-A177-3AD203B41FA5}">
                      <a16:colId xmlns:a16="http://schemas.microsoft.com/office/drawing/2014/main" val="1769518544"/>
                    </a:ext>
                  </a:extLst>
                </a:gridCol>
                <a:gridCol w="3114111">
                  <a:extLst>
                    <a:ext uri="{9D8B030D-6E8A-4147-A177-3AD203B41FA5}">
                      <a16:colId xmlns:a16="http://schemas.microsoft.com/office/drawing/2014/main" val="2759528751"/>
                    </a:ext>
                  </a:extLst>
                </a:gridCol>
              </a:tblGrid>
              <a:tr h="191770">
                <a:tc>
                  <a:txBody>
                    <a:bodyPr/>
                    <a:lstStyle/>
                    <a:p>
                      <a:pPr algn="ctr">
                        <a:spcAft>
                          <a:spcPts val="0"/>
                        </a:spcAft>
                      </a:pPr>
                      <a:r>
                        <a:rPr lang="zh-CN" sz="2400" kern="100">
                          <a:effectLst/>
                        </a:rPr>
                        <a:t>字段名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字段含义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59271232"/>
                  </a:ext>
                </a:extLst>
              </a:tr>
              <a:tr h="199390">
                <a:tc>
                  <a:txBody>
                    <a:bodyPr/>
                    <a:lstStyle/>
                    <a:p>
                      <a:pPr algn="ctr">
                        <a:spcAft>
                          <a:spcPts val="0"/>
                        </a:spcAft>
                      </a:pPr>
                      <a:r>
                        <a:rPr lang="en-US" sz="2400" kern="100">
                          <a:effectLst/>
                        </a:rPr>
                        <a:t>COLLECT_ID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收藏</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82208367"/>
                  </a:ext>
                </a:extLst>
              </a:tr>
              <a:tr h="208280">
                <a:tc>
                  <a:txBody>
                    <a:bodyPr/>
                    <a:lstStyle/>
                    <a:p>
                      <a:pPr algn="ctr">
                        <a:spcAft>
                          <a:spcPts val="0"/>
                        </a:spcAft>
                      </a:pPr>
                      <a:r>
                        <a:rPr lang="en-US" sz="2400" kern="100">
                          <a:effectLst/>
                        </a:rPr>
                        <a:t>USER_ID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用户</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外键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27089437"/>
                  </a:ext>
                </a:extLst>
              </a:tr>
              <a:tr h="208280">
                <a:tc>
                  <a:txBody>
                    <a:bodyPr/>
                    <a:lstStyle/>
                    <a:p>
                      <a:pPr algn="ctr">
                        <a:spcAft>
                          <a:spcPts val="0"/>
                        </a:spcAft>
                      </a:pPr>
                      <a:r>
                        <a:rPr lang="en-US" sz="2400" kern="100">
                          <a:effectLst/>
                        </a:rPr>
                        <a:t>SHOP_ID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0596360"/>
                  </a:ext>
                </a:extLst>
              </a:tr>
              <a:tr h="208280">
                <a:tc>
                  <a:txBody>
                    <a:bodyPr/>
                    <a:lstStyle/>
                    <a:p>
                      <a:pPr algn="ctr">
                        <a:spcAft>
                          <a:spcPts val="0"/>
                        </a:spcAft>
                      </a:pPr>
                      <a:r>
                        <a:rPr lang="en-US" sz="2400" kern="100">
                          <a:effectLst/>
                        </a:rPr>
                        <a:t>FOOD_ID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43265057"/>
                  </a:ext>
                </a:extLst>
              </a:tr>
              <a:tr h="208280">
                <a:tc>
                  <a:txBody>
                    <a:bodyPr/>
                    <a:lstStyle/>
                    <a:p>
                      <a:pPr algn="ctr">
                        <a:spcAft>
                          <a:spcPts val="0"/>
                        </a:spcAft>
                      </a:pPr>
                      <a:r>
                        <a:rPr lang="en-US" sz="2400" kern="100">
                          <a:effectLst/>
                        </a:rPr>
                        <a:t>COLLECT_DATE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DATETIME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收藏日期</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37140064"/>
                  </a:ext>
                </a:extLst>
              </a:tr>
              <a:tr h="208280">
                <a:tc>
                  <a:txBody>
                    <a:bodyPr/>
                    <a:lstStyle/>
                    <a:p>
                      <a:pPr algn="ctr">
                        <a:spcAft>
                          <a:spcPts val="0"/>
                        </a:spcAft>
                      </a:pPr>
                      <a:r>
                        <a:rPr lang="en-US" sz="2400" kern="100">
                          <a:effectLst/>
                        </a:rPr>
                        <a:t>FLAG</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标记收藏类型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0</a:t>
                      </a:r>
                      <a:r>
                        <a:rPr lang="zh-CN" sz="2400" kern="100" dirty="0">
                          <a:effectLst/>
                        </a:rPr>
                        <a:t>：收藏店铺；</a:t>
                      </a:r>
                      <a:r>
                        <a:rPr lang="en-US" sz="2400" kern="100" dirty="0">
                          <a:effectLst/>
                        </a:rPr>
                        <a:t>1</a:t>
                      </a:r>
                      <a:r>
                        <a:rPr lang="zh-CN" sz="2400" kern="100" dirty="0">
                          <a:effectLst/>
                        </a:rPr>
                        <a:t>：收藏食物</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11111071"/>
                  </a:ext>
                </a:extLst>
              </a:tr>
            </a:tbl>
          </a:graphicData>
        </a:graphic>
      </p:graphicFrame>
    </p:spTree>
    <p:extLst>
      <p:ext uri="{BB962C8B-B14F-4D97-AF65-F5344CB8AC3E}">
        <p14:creationId xmlns:p14="http://schemas.microsoft.com/office/powerpoint/2010/main" val="7085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a:t>
            </a:r>
            <a:r>
              <a:rPr lang="en-US" altLang="zh-CN" dirty="0"/>
              <a:t>6</a:t>
            </a:r>
            <a:r>
              <a:rPr lang="zh-CN" altLang="zh-CN" dirty="0"/>
              <a:t>）订单</a:t>
            </a:r>
            <a:r>
              <a:rPr lang="en-US" altLang="zh-CN" dirty="0"/>
              <a:t>&amp;</a:t>
            </a:r>
            <a:r>
              <a:rPr lang="zh-CN" altLang="zh-CN" dirty="0"/>
              <a:t>评论也是一张关系表。存储的是用户和食物的购买关系。</a:t>
            </a:r>
            <a:endParaRPr lang="zh-CN" altLang="en-US" dirty="0"/>
          </a:p>
        </p:txBody>
      </p:sp>
      <p:sp>
        <p:nvSpPr>
          <p:cNvPr id="3" name="标题 2"/>
          <p:cNvSpPr>
            <a:spLocks noGrp="1"/>
          </p:cNvSpPr>
          <p:nvPr>
            <p:ph type="title"/>
          </p:nvPr>
        </p:nvSpPr>
        <p:spPr/>
        <p:txBody>
          <a:bodyPr/>
          <a:lstStyle/>
          <a:p>
            <a:r>
              <a:rPr lang="zh-CN" altLang="en-US" dirty="0"/>
              <a:t>服务器端搭建</a:t>
            </a:r>
          </a:p>
        </p:txBody>
      </p:sp>
      <p:graphicFrame>
        <p:nvGraphicFramePr>
          <p:cNvPr id="4" name="表格 3"/>
          <p:cNvGraphicFramePr>
            <a:graphicFrameLocks noGrp="1"/>
          </p:cNvGraphicFramePr>
          <p:nvPr>
            <p:extLst>
              <p:ext uri="{D42A27DB-BD31-4B8C-83A1-F6EECF244321}">
                <p14:modId xmlns:p14="http://schemas.microsoft.com/office/powerpoint/2010/main" val="2559605778"/>
              </p:ext>
            </p:extLst>
          </p:nvPr>
        </p:nvGraphicFramePr>
        <p:xfrm>
          <a:off x="932688" y="2570766"/>
          <a:ext cx="10030968" cy="3657600"/>
        </p:xfrm>
        <a:graphic>
          <a:graphicData uri="http://schemas.openxmlformats.org/drawingml/2006/table">
            <a:tbl>
              <a:tblPr firstRow="1" firstCol="1" bandRow="1">
                <a:tableStyleId>{5C22544A-7EE6-4342-B048-85BDC9FD1C3A}</a:tableStyleId>
              </a:tblPr>
              <a:tblGrid>
                <a:gridCol w="2862072">
                  <a:extLst>
                    <a:ext uri="{9D8B030D-6E8A-4147-A177-3AD203B41FA5}">
                      <a16:colId xmlns:a16="http://schemas.microsoft.com/office/drawing/2014/main" val="4121610839"/>
                    </a:ext>
                  </a:extLst>
                </a:gridCol>
                <a:gridCol w="1801368">
                  <a:extLst>
                    <a:ext uri="{9D8B030D-6E8A-4147-A177-3AD203B41FA5}">
                      <a16:colId xmlns:a16="http://schemas.microsoft.com/office/drawing/2014/main" val="2419884292"/>
                    </a:ext>
                  </a:extLst>
                </a:gridCol>
                <a:gridCol w="1636776">
                  <a:extLst>
                    <a:ext uri="{9D8B030D-6E8A-4147-A177-3AD203B41FA5}">
                      <a16:colId xmlns:a16="http://schemas.microsoft.com/office/drawing/2014/main" val="3529070283"/>
                    </a:ext>
                  </a:extLst>
                </a:gridCol>
                <a:gridCol w="2048256">
                  <a:extLst>
                    <a:ext uri="{9D8B030D-6E8A-4147-A177-3AD203B41FA5}">
                      <a16:colId xmlns:a16="http://schemas.microsoft.com/office/drawing/2014/main" val="3411651591"/>
                    </a:ext>
                  </a:extLst>
                </a:gridCol>
                <a:gridCol w="1682496">
                  <a:extLst>
                    <a:ext uri="{9D8B030D-6E8A-4147-A177-3AD203B41FA5}">
                      <a16:colId xmlns:a16="http://schemas.microsoft.com/office/drawing/2014/main" val="3578625722"/>
                    </a:ext>
                  </a:extLst>
                </a:gridCol>
              </a:tblGrid>
              <a:tr h="184150">
                <a:tc>
                  <a:txBody>
                    <a:bodyPr/>
                    <a:lstStyle/>
                    <a:p>
                      <a:pPr algn="ctr">
                        <a:spcAft>
                          <a:spcPts val="0"/>
                        </a:spcAft>
                      </a:pPr>
                      <a:r>
                        <a:rPr lang="zh-CN" sz="2400" kern="100">
                          <a:effectLst/>
                        </a:rPr>
                        <a:t>字段名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字段含义</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97991796"/>
                  </a:ext>
                </a:extLst>
              </a:tr>
              <a:tr h="200025">
                <a:tc>
                  <a:txBody>
                    <a:bodyPr/>
                    <a:lstStyle/>
                    <a:p>
                      <a:pPr algn="ctr">
                        <a:spcAft>
                          <a:spcPts val="0"/>
                        </a:spcAft>
                      </a:pPr>
                      <a:r>
                        <a:rPr lang="en-US" sz="2400" kern="100">
                          <a:effectLst/>
                        </a:rPr>
                        <a:t>ORDER_ID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订单</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06537994"/>
                  </a:ext>
                </a:extLst>
              </a:tr>
              <a:tr h="200025">
                <a:tc>
                  <a:txBody>
                    <a:bodyPr/>
                    <a:lstStyle/>
                    <a:p>
                      <a:pPr algn="ctr">
                        <a:spcAft>
                          <a:spcPts val="0"/>
                        </a:spcAft>
                      </a:pPr>
                      <a:r>
                        <a:rPr lang="en-US" sz="2400" kern="100">
                          <a:effectLst/>
                        </a:rPr>
                        <a:t>USER_ID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用户</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外键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09678852"/>
                  </a:ext>
                </a:extLst>
              </a:tr>
              <a:tr h="200025">
                <a:tc>
                  <a:txBody>
                    <a:bodyPr/>
                    <a:lstStyle/>
                    <a:p>
                      <a:pPr algn="ctr">
                        <a:spcAft>
                          <a:spcPts val="0"/>
                        </a:spcAft>
                      </a:pPr>
                      <a:r>
                        <a:rPr lang="en-US" sz="2400" kern="100">
                          <a:effectLst/>
                        </a:rPr>
                        <a:t>FOOD_ID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食物</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外键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2133583"/>
                  </a:ext>
                </a:extLst>
              </a:tr>
              <a:tr h="200025">
                <a:tc>
                  <a:txBody>
                    <a:bodyPr/>
                    <a:lstStyle/>
                    <a:p>
                      <a:pPr algn="ctr">
                        <a:spcAft>
                          <a:spcPts val="0"/>
                        </a:spcAft>
                      </a:pPr>
                      <a:r>
                        <a:rPr lang="en-US" sz="2400" kern="100">
                          <a:effectLst/>
                        </a:rPr>
                        <a:t>NUM</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数量</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69067766"/>
                  </a:ext>
                </a:extLst>
              </a:tr>
              <a:tr h="200025">
                <a:tc>
                  <a:txBody>
                    <a:bodyPr/>
                    <a:lstStyle/>
                    <a:p>
                      <a:pPr algn="ctr">
                        <a:spcAft>
                          <a:spcPts val="0"/>
                        </a:spcAft>
                      </a:pPr>
                      <a:r>
                        <a:rPr lang="en-US" sz="2400" kern="100">
                          <a:effectLst/>
                        </a:rPr>
                        <a:t>SUM</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DOUBLE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总价</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15253161"/>
                  </a:ext>
                </a:extLst>
              </a:tr>
              <a:tr h="200025">
                <a:tc>
                  <a:txBody>
                    <a:bodyPr/>
                    <a:lstStyle/>
                    <a:p>
                      <a:pPr algn="ctr">
                        <a:spcAft>
                          <a:spcPts val="0"/>
                        </a:spcAft>
                      </a:pPr>
                      <a:r>
                        <a:rPr lang="en-US" sz="2400" kern="100">
                          <a:effectLst/>
                        </a:rPr>
                        <a:t>ORDERTIME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DATETIME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2400" kern="100" dirty="0">
                          <a:effectLst/>
                        </a:rPr>
                        <a:t>下单</a:t>
                      </a:r>
                      <a:r>
                        <a:rPr lang="zh-CN" sz="2400" kern="100" dirty="0">
                          <a:effectLst/>
                        </a:rPr>
                        <a:t>日期</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6500755"/>
                  </a:ext>
                </a:extLst>
              </a:tr>
              <a:tr h="200025">
                <a:tc>
                  <a:txBody>
                    <a:bodyPr/>
                    <a:lstStyle/>
                    <a:p>
                      <a:pPr algn="ctr">
                        <a:spcAft>
                          <a:spcPts val="0"/>
                        </a:spcAft>
                      </a:pPr>
                      <a:r>
                        <a:rPr lang="en-US" sz="2400" kern="100">
                          <a:effectLst/>
                        </a:rPr>
                        <a:t>SUGGESTTIME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建议送餐时间</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177161"/>
                  </a:ext>
                </a:extLst>
              </a:tr>
              <a:tr h="200025">
                <a:tc>
                  <a:txBody>
                    <a:bodyPr/>
                    <a:lstStyle/>
                    <a:p>
                      <a:pPr algn="ctr">
                        <a:spcAft>
                          <a:spcPts val="0"/>
                        </a:spcAft>
                      </a:pPr>
                      <a:r>
                        <a:rPr lang="en-US" sz="2400" kern="100">
                          <a:effectLst/>
                        </a:rPr>
                        <a:t>CONTENT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评论内容</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76967205"/>
                  </a:ext>
                </a:extLst>
              </a:tr>
              <a:tr h="200025">
                <a:tc>
                  <a:txBody>
                    <a:bodyPr/>
                    <a:lstStyle/>
                    <a:p>
                      <a:pPr algn="ctr">
                        <a:spcAft>
                          <a:spcPts val="0"/>
                        </a:spcAft>
                      </a:pPr>
                      <a:r>
                        <a:rPr lang="en-US" sz="2400" kern="100">
                          <a:effectLst/>
                        </a:rPr>
                        <a:t>COMMENT_TIME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DATETIME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评论时间</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1748966"/>
                  </a:ext>
                </a:extLst>
              </a:tr>
            </a:tbl>
          </a:graphicData>
        </a:graphic>
      </p:graphicFrame>
    </p:spTree>
    <p:extLst>
      <p:ext uri="{BB962C8B-B14F-4D97-AF65-F5344CB8AC3E}">
        <p14:creationId xmlns:p14="http://schemas.microsoft.com/office/powerpoint/2010/main" val="389723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58547609"/>
              </p:ext>
            </p:extLst>
          </p:nvPr>
        </p:nvGraphicFramePr>
        <p:xfrm>
          <a:off x="868679" y="2203703"/>
          <a:ext cx="10634473" cy="4020439"/>
        </p:xfrm>
        <a:graphic>
          <a:graphicData uri="http://schemas.openxmlformats.org/drawingml/2006/table">
            <a:tbl>
              <a:tblPr firstRow="1" firstCol="1" bandRow="1">
                <a:tableStyleId>{5C22544A-7EE6-4342-B048-85BDC9FD1C3A}</a:tableStyleId>
              </a:tblPr>
              <a:tblGrid>
                <a:gridCol w="3162298">
                  <a:extLst>
                    <a:ext uri="{9D8B030D-6E8A-4147-A177-3AD203B41FA5}">
                      <a16:colId xmlns:a16="http://schemas.microsoft.com/office/drawing/2014/main" val="3506526644"/>
                    </a:ext>
                  </a:extLst>
                </a:gridCol>
                <a:gridCol w="7472175">
                  <a:extLst>
                    <a:ext uri="{9D8B030D-6E8A-4147-A177-3AD203B41FA5}">
                      <a16:colId xmlns:a16="http://schemas.microsoft.com/office/drawing/2014/main" val="1133470027"/>
                    </a:ext>
                  </a:extLst>
                </a:gridCol>
              </a:tblGrid>
              <a:tr h="501777">
                <a:tc>
                  <a:txBody>
                    <a:bodyPr/>
                    <a:lstStyle/>
                    <a:p>
                      <a:pPr algn="l">
                        <a:lnSpc>
                          <a:spcPts val="2000"/>
                        </a:lnSpc>
                        <a:spcAft>
                          <a:spcPts val="0"/>
                        </a:spcAft>
                        <a:tabLst>
                          <a:tab pos="55245" algn="l"/>
                        </a:tabLst>
                      </a:pPr>
                      <a:endParaRPr lang="en-US" altLang="zh-CN" sz="2400" kern="1400" dirty="0">
                        <a:effectLst/>
                      </a:endParaRPr>
                    </a:p>
                    <a:p>
                      <a:pPr algn="l">
                        <a:lnSpc>
                          <a:spcPts val="2000"/>
                        </a:lnSpc>
                        <a:spcAft>
                          <a:spcPts val="0"/>
                        </a:spcAft>
                        <a:tabLst>
                          <a:tab pos="55245" algn="l"/>
                        </a:tabLst>
                      </a:pPr>
                      <a:r>
                        <a:rPr lang="zh-CN" sz="2400" kern="1400" dirty="0">
                          <a:effectLst/>
                        </a:rPr>
                        <a:t>服务器端模块</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tc>
                <a:tc>
                  <a:txBody>
                    <a:bodyPr/>
                    <a:lstStyle/>
                    <a:p>
                      <a:pPr algn="l">
                        <a:lnSpc>
                          <a:spcPts val="2000"/>
                        </a:lnSpc>
                        <a:spcAft>
                          <a:spcPts val="0"/>
                        </a:spcAft>
                        <a:tabLst>
                          <a:tab pos="55245" algn="l"/>
                        </a:tabLst>
                      </a:pPr>
                      <a:endParaRPr lang="en-US" altLang="zh-CN" sz="2400" kern="1400" dirty="0">
                        <a:effectLst/>
                      </a:endParaRPr>
                    </a:p>
                    <a:p>
                      <a:pPr algn="l">
                        <a:lnSpc>
                          <a:spcPts val="2000"/>
                        </a:lnSpc>
                        <a:spcAft>
                          <a:spcPts val="0"/>
                        </a:spcAft>
                        <a:tabLst>
                          <a:tab pos="55245" algn="l"/>
                        </a:tabLst>
                      </a:pPr>
                      <a:r>
                        <a:rPr lang="zh-CN" sz="2400" kern="1400" dirty="0">
                          <a:effectLst/>
                        </a:rPr>
                        <a:t>简要说明</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058823476"/>
                  </a:ext>
                </a:extLst>
              </a:tr>
              <a:tr h="501777">
                <a:tc>
                  <a:txBody>
                    <a:bodyPr/>
                    <a:lstStyle/>
                    <a:p>
                      <a:pPr algn="l">
                        <a:lnSpc>
                          <a:spcPts val="2000"/>
                        </a:lnSpc>
                        <a:spcAft>
                          <a:spcPts val="0"/>
                        </a:spcAft>
                      </a:pPr>
                      <a:r>
                        <a:rPr lang="zh-CN" sz="2400" kern="1400">
                          <a:effectLst/>
                        </a:rPr>
                        <a:t>登录模块</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管理员登录功能，防止其他人篡改数据</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56270705"/>
                  </a:ext>
                </a:extLst>
              </a:tr>
              <a:tr h="501777">
                <a:tc>
                  <a:txBody>
                    <a:bodyPr/>
                    <a:lstStyle/>
                    <a:p>
                      <a:pPr algn="l">
                        <a:lnSpc>
                          <a:spcPts val="2000"/>
                        </a:lnSpc>
                        <a:spcAft>
                          <a:spcPts val="0"/>
                        </a:spcAft>
                      </a:pPr>
                      <a:r>
                        <a:rPr lang="zh-CN" sz="2400" kern="1400">
                          <a:effectLst/>
                        </a:rPr>
                        <a:t>用户管理</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能够将用户密码初始化为</a:t>
                      </a:r>
                      <a:r>
                        <a:rPr lang="en-US" sz="2400" kern="1400">
                          <a:effectLst/>
                        </a:rPr>
                        <a:t>123456</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54135954"/>
                  </a:ext>
                </a:extLst>
              </a:tr>
              <a:tr h="1003554">
                <a:tc>
                  <a:txBody>
                    <a:bodyPr/>
                    <a:lstStyle/>
                    <a:p>
                      <a:pPr algn="l">
                        <a:lnSpc>
                          <a:spcPts val="2000"/>
                        </a:lnSpc>
                        <a:spcAft>
                          <a:spcPts val="0"/>
                        </a:spcAft>
                      </a:pPr>
                      <a:r>
                        <a:rPr lang="zh-CN" sz="2400" kern="1400">
                          <a:effectLst/>
                        </a:rPr>
                        <a:t>店铺管理模块</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dirty="0">
                          <a:effectLst/>
                        </a:rPr>
                        <a:t>可以向数据库中添加新店铺，也可以对已有店铺进行修改和删除</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0223025"/>
                  </a:ext>
                </a:extLst>
              </a:tr>
              <a:tr h="501777">
                <a:tc>
                  <a:txBody>
                    <a:bodyPr/>
                    <a:lstStyle/>
                    <a:p>
                      <a:pPr algn="l">
                        <a:lnSpc>
                          <a:spcPts val="2000"/>
                        </a:lnSpc>
                        <a:spcAft>
                          <a:spcPts val="0"/>
                        </a:spcAft>
                      </a:pPr>
                      <a:r>
                        <a:rPr lang="zh-CN" sz="2400" kern="1400">
                          <a:effectLst/>
                        </a:rPr>
                        <a:t>饭菜管理模块</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对每个店铺进行饭菜的管理，包括增加、修改和删除</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9383497"/>
                  </a:ext>
                </a:extLst>
              </a:tr>
              <a:tr h="501777">
                <a:tc>
                  <a:txBody>
                    <a:bodyPr/>
                    <a:lstStyle/>
                    <a:p>
                      <a:pPr algn="l">
                        <a:lnSpc>
                          <a:spcPts val="2000"/>
                        </a:lnSpc>
                        <a:spcAft>
                          <a:spcPts val="0"/>
                        </a:spcAft>
                      </a:pPr>
                      <a:r>
                        <a:rPr lang="zh-CN" sz="2400" kern="1400">
                          <a:effectLst/>
                        </a:rPr>
                        <a:t>订单</a:t>
                      </a:r>
                      <a:r>
                        <a:rPr lang="en-US" sz="2400" kern="1400">
                          <a:effectLst/>
                        </a:rPr>
                        <a:t>&amp;</a:t>
                      </a:r>
                      <a:r>
                        <a:rPr lang="zh-CN" sz="2400" kern="1400">
                          <a:effectLst/>
                        </a:rPr>
                        <a:t>评论管理模块</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查看所有订单和评论情况，可以删除评论内容</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123866"/>
                  </a:ext>
                </a:extLst>
              </a:tr>
              <a:tr h="501777">
                <a:tc>
                  <a:txBody>
                    <a:bodyPr/>
                    <a:lstStyle/>
                    <a:p>
                      <a:pPr algn="l">
                        <a:lnSpc>
                          <a:spcPts val="2000"/>
                        </a:lnSpc>
                        <a:spcAft>
                          <a:spcPts val="0"/>
                        </a:spcAft>
                      </a:pPr>
                      <a:r>
                        <a:rPr lang="en-US" sz="2400" kern="1400">
                          <a:effectLst/>
                        </a:rPr>
                        <a:t>JSON</a:t>
                      </a:r>
                      <a:r>
                        <a:rPr lang="zh-CN" sz="2400" kern="1400">
                          <a:effectLst/>
                        </a:rPr>
                        <a:t>数据返回</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dirty="0">
                          <a:effectLst/>
                        </a:rPr>
                        <a:t>没有页面效果，提供客户端（手机端）数据请求的内容</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86773309"/>
                  </a:ext>
                </a:extLst>
              </a:tr>
            </a:tbl>
          </a:graphicData>
        </a:graphic>
      </p:graphicFrame>
      <p:sp>
        <p:nvSpPr>
          <p:cNvPr id="3" name="标题 2"/>
          <p:cNvSpPr>
            <a:spLocks noGrp="1"/>
          </p:cNvSpPr>
          <p:nvPr>
            <p:ph type="title"/>
          </p:nvPr>
        </p:nvSpPr>
        <p:spPr>
          <a:xfrm>
            <a:off x="609600" y="393281"/>
            <a:ext cx="10972800" cy="1453807"/>
          </a:xfrm>
        </p:spPr>
        <p:txBody>
          <a:bodyPr/>
          <a:lstStyle/>
          <a:p>
            <a:r>
              <a:rPr lang="zh-CN" altLang="en-US" dirty="0"/>
              <a:t>服务器端搭建</a:t>
            </a:r>
          </a:p>
        </p:txBody>
      </p:sp>
    </p:spTree>
    <p:extLst>
      <p:ext uri="{BB962C8B-B14F-4D97-AF65-F5344CB8AC3E}">
        <p14:creationId xmlns:p14="http://schemas.microsoft.com/office/powerpoint/2010/main" val="28846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为了保证客户端的运行，必须保证服务器端配置完毕，并处于启动状态。配置过程如下</a:t>
            </a:r>
            <a:r>
              <a:rPr lang="zh-CN" altLang="en-US" dirty="0"/>
              <a:t>：</a:t>
            </a:r>
            <a:endParaRPr lang="en-US" altLang="zh-CN" dirty="0"/>
          </a:p>
          <a:p>
            <a:pPr lvl="1"/>
            <a:r>
              <a:rPr lang="zh-CN" altLang="zh-CN" b="1" dirty="0"/>
              <a:t>（</a:t>
            </a:r>
            <a:r>
              <a:rPr lang="en-US" altLang="zh-CN" b="1" dirty="0"/>
              <a:t>1</a:t>
            </a:r>
            <a:r>
              <a:rPr lang="zh-CN" altLang="zh-CN" b="1" dirty="0"/>
              <a:t>）</a:t>
            </a:r>
            <a:r>
              <a:rPr lang="en-US" altLang="zh-CN" b="1" dirty="0"/>
              <a:t>MySQL</a:t>
            </a:r>
            <a:r>
              <a:rPr lang="zh-CN" altLang="zh-CN" b="1" dirty="0"/>
              <a:t>数据准备</a:t>
            </a:r>
            <a:endParaRPr lang="en-US" altLang="zh-CN" b="1" dirty="0"/>
          </a:p>
          <a:p>
            <a:pPr lvl="1"/>
            <a:r>
              <a:rPr lang="zh-CN" altLang="zh-CN" b="1" dirty="0"/>
              <a:t>（</a:t>
            </a:r>
            <a:r>
              <a:rPr lang="en-US" altLang="zh-CN" b="1" dirty="0"/>
              <a:t>2</a:t>
            </a:r>
            <a:r>
              <a:rPr lang="zh-CN" altLang="zh-CN" b="1" dirty="0"/>
              <a:t>）将</a:t>
            </a:r>
            <a:r>
              <a:rPr lang="en-US" altLang="zh-CN" b="1" dirty="0" err="1"/>
              <a:t>foodService.war</a:t>
            </a:r>
            <a:r>
              <a:rPr lang="zh-CN" altLang="zh-CN" b="1" dirty="0"/>
              <a:t>内容拷贝到服务器下</a:t>
            </a:r>
            <a:r>
              <a:rPr lang="zh-CN" altLang="zh-CN" dirty="0"/>
              <a:t> </a:t>
            </a:r>
            <a:endParaRPr lang="en-US" altLang="zh-CN" dirty="0"/>
          </a:p>
          <a:p>
            <a:pPr lvl="1"/>
            <a:r>
              <a:rPr lang="zh-CN" altLang="zh-CN" dirty="0"/>
              <a:t>（</a:t>
            </a:r>
            <a:r>
              <a:rPr lang="en-US" altLang="zh-CN" dirty="0"/>
              <a:t>3</a:t>
            </a:r>
            <a:r>
              <a:rPr lang="zh-CN" altLang="zh-CN" dirty="0"/>
              <a:t>）</a:t>
            </a:r>
            <a:r>
              <a:rPr lang="zh-CN" altLang="zh-CN" b="1" dirty="0"/>
              <a:t>项目运行</a:t>
            </a:r>
            <a:endParaRPr lang="en-US" altLang="zh-CN" b="1" dirty="0"/>
          </a:p>
          <a:p>
            <a:r>
              <a:rPr lang="zh-CN" altLang="zh-CN" dirty="0"/>
              <a:t>【</a:t>
            </a:r>
            <a:r>
              <a:rPr lang="zh-CN" altLang="zh-CN" b="1" dirty="0"/>
              <a:t>说明</a:t>
            </a:r>
            <a:r>
              <a:rPr lang="zh-CN" altLang="zh-CN" dirty="0"/>
              <a:t>】为了简化开发，服务器端的图片，均是采用网络图片的地址（例如，</a:t>
            </a:r>
            <a:r>
              <a:rPr lang="en-US" altLang="zh-CN" dirty="0"/>
              <a:t>http://img3.redocn.com/tupian/20141126/xiangxiwaipocai_3613936.jpg</a:t>
            </a:r>
            <a:r>
              <a:rPr lang="zh-CN" altLang="zh-CN" dirty="0"/>
              <a:t>）写入的，因此程序运行过程中，需要保持联网状态。</a:t>
            </a:r>
          </a:p>
          <a:p>
            <a:endParaRPr lang="zh-CN" altLang="zh-CN" dirty="0"/>
          </a:p>
          <a:p>
            <a:pPr lvl="1"/>
            <a:endParaRPr lang="zh-CN" altLang="en-US" dirty="0"/>
          </a:p>
        </p:txBody>
      </p:sp>
      <p:sp>
        <p:nvSpPr>
          <p:cNvPr id="3" name="标题 2"/>
          <p:cNvSpPr>
            <a:spLocks noGrp="1"/>
          </p:cNvSpPr>
          <p:nvPr>
            <p:ph type="title"/>
          </p:nvPr>
        </p:nvSpPr>
        <p:spPr/>
        <p:txBody>
          <a:bodyPr/>
          <a:lstStyle/>
          <a:p>
            <a:r>
              <a:rPr lang="zh-CN" altLang="en-US" dirty="0"/>
              <a:t>服务器端搭建</a:t>
            </a:r>
          </a:p>
        </p:txBody>
      </p:sp>
      <p:pic>
        <p:nvPicPr>
          <p:cNvPr id="4" name="图片 3"/>
          <p:cNvPicPr/>
          <p:nvPr/>
        </p:nvPicPr>
        <p:blipFill>
          <a:blip r:embed="rId2"/>
          <a:stretch>
            <a:fillRect/>
          </a:stretch>
        </p:blipFill>
        <p:spPr>
          <a:xfrm>
            <a:off x="4718305" y="1695158"/>
            <a:ext cx="6509120" cy="3897922"/>
          </a:xfrm>
          <a:prstGeom prst="rect">
            <a:avLst/>
          </a:prstGeom>
        </p:spPr>
      </p:pic>
    </p:spTree>
    <p:extLst>
      <p:ext uri="{BB962C8B-B14F-4D97-AF65-F5344CB8AC3E}">
        <p14:creationId xmlns:p14="http://schemas.microsoft.com/office/powerpoint/2010/main" val="124198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客户端与服务器端的数据通信都是借助于</a:t>
            </a:r>
            <a:r>
              <a:rPr lang="en-US" altLang="zh-CN" dirty="0"/>
              <a:t>JSON</a:t>
            </a:r>
            <a:r>
              <a:rPr lang="zh-CN" altLang="zh-CN" dirty="0"/>
              <a:t>和</a:t>
            </a:r>
            <a:r>
              <a:rPr lang="en-US" altLang="zh-CN" dirty="0"/>
              <a:t>JSON</a:t>
            </a:r>
            <a:r>
              <a:rPr lang="zh-CN" altLang="zh-CN" dirty="0"/>
              <a:t>数组完成的。客户端通过发送</a:t>
            </a:r>
            <a:r>
              <a:rPr lang="en-US" altLang="zh-CN" dirty="0"/>
              <a:t>HTTP</a:t>
            </a:r>
            <a:r>
              <a:rPr lang="zh-CN" altLang="zh-CN" dirty="0"/>
              <a:t>请求，服务器端进行响应，从而得到需要的结果。</a:t>
            </a:r>
          </a:p>
          <a:p>
            <a:r>
              <a:rPr lang="zh-CN" altLang="en-US" dirty="0"/>
              <a:t>本服务器包括以下接口：</a:t>
            </a:r>
            <a:endParaRPr lang="en-US" altLang="zh-CN" dirty="0"/>
          </a:p>
          <a:p>
            <a:pPr lvl="1"/>
            <a:r>
              <a:rPr lang="zh-CN" altLang="en-US" dirty="0"/>
              <a:t>登录接口、注册接口、获取所有店铺信息接口、获取当前店铺的所有菜单信息接口、购买接口、获取店铺详情接口、获取菜谱详情接口、后去菜谱评价列表接口、获取当前用户的所有收藏信息接口、收藏</a:t>
            </a:r>
            <a:r>
              <a:rPr lang="en-US" altLang="zh-CN" dirty="0"/>
              <a:t>/</a:t>
            </a:r>
            <a:r>
              <a:rPr lang="zh-CN" altLang="en-US" dirty="0"/>
              <a:t>取消收藏店铺接口、收藏</a:t>
            </a:r>
            <a:r>
              <a:rPr lang="en-US" altLang="zh-CN" dirty="0"/>
              <a:t>/</a:t>
            </a:r>
            <a:r>
              <a:rPr lang="zh-CN" altLang="en-US" dirty="0"/>
              <a:t>取消收藏菜谱接口、判断是否收藏接口、</a:t>
            </a:r>
            <a:r>
              <a:rPr lang="zh-CN" altLang="zh-CN" dirty="0"/>
              <a:t>搜索菜谱</a:t>
            </a:r>
            <a:r>
              <a:rPr lang="en-US" altLang="zh-CN" dirty="0"/>
              <a:t>/</a:t>
            </a:r>
            <a:r>
              <a:rPr lang="zh-CN" altLang="zh-CN" dirty="0"/>
              <a:t>口味接口</a:t>
            </a:r>
            <a:r>
              <a:rPr lang="zh-CN" altLang="en-US" dirty="0"/>
              <a:t>、</a:t>
            </a:r>
            <a:r>
              <a:rPr lang="zh-CN" altLang="zh-CN" dirty="0"/>
              <a:t>修改用户信息接口</a:t>
            </a:r>
            <a:r>
              <a:rPr lang="zh-CN" altLang="en-US" dirty="0"/>
              <a:t>、</a:t>
            </a:r>
            <a:r>
              <a:rPr lang="zh-CN" altLang="zh-CN" dirty="0"/>
              <a:t>获取当前用户所有订单信息</a:t>
            </a:r>
            <a:r>
              <a:rPr lang="zh-CN" altLang="en-US" dirty="0"/>
              <a:t>接口、</a:t>
            </a:r>
            <a:r>
              <a:rPr lang="zh-CN" altLang="zh-CN" dirty="0"/>
              <a:t>获取当前用户所有评论信息</a:t>
            </a:r>
            <a:r>
              <a:rPr lang="zh-CN" altLang="en-US" dirty="0"/>
              <a:t>接口、</a:t>
            </a:r>
            <a:r>
              <a:rPr lang="zh-CN" altLang="zh-CN" dirty="0"/>
              <a:t>增加评论信息</a:t>
            </a:r>
            <a:r>
              <a:rPr lang="zh-CN" altLang="en-US" dirty="0"/>
              <a:t>接口、</a:t>
            </a:r>
            <a:r>
              <a:rPr lang="zh-CN" altLang="zh-CN" dirty="0"/>
              <a:t>修改评论信息</a:t>
            </a:r>
            <a:r>
              <a:rPr lang="zh-CN" altLang="en-US" dirty="0"/>
              <a:t>接口、</a:t>
            </a:r>
            <a:r>
              <a:rPr lang="zh-CN" altLang="zh-CN" dirty="0"/>
              <a:t>删除评论信息</a:t>
            </a:r>
            <a:r>
              <a:rPr lang="zh-CN" altLang="en-US" dirty="0"/>
              <a:t>接口。</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服务器端搭建</a:t>
            </a:r>
          </a:p>
        </p:txBody>
      </p:sp>
    </p:spTree>
    <p:extLst>
      <p:ext uri="{BB962C8B-B14F-4D97-AF65-F5344CB8AC3E}">
        <p14:creationId xmlns:p14="http://schemas.microsoft.com/office/powerpoint/2010/main" val="206757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dirty="0"/>
          </a:p>
          <a:p>
            <a:r>
              <a:rPr lang="zh-CN" altLang="en-US" dirty="0"/>
              <a:t>客户端实现</a:t>
            </a:r>
            <a:endParaRPr lang="en-US" altLang="zh-CN" dirty="0"/>
          </a:p>
          <a:p>
            <a:r>
              <a:rPr lang="zh-CN" altLang="en-US" dirty="0"/>
              <a:t>程序签名与打包</a:t>
            </a:r>
            <a:endParaRPr lang="en-US" dirty="0"/>
          </a:p>
        </p:txBody>
      </p:sp>
      <p:sp>
        <p:nvSpPr>
          <p:cNvPr id="3" name="Title 2"/>
          <p:cNvSpPr>
            <a:spLocks noGrp="1"/>
          </p:cNvSpPr>
          <p:nvPr>
            <p:ph type="title"/>
          </p:nvPr>
        </p:nvSpPr>
        <p:spPr/>
        <p:txBody>
          <a:bodyPr/>
          <a:lstStyle/>
          <a:p>
            <a:r>
              <a:rPr lang="zh-CN" altLang="en-US" dirty="0"/>
              <a:t>内容安排</a:t>
            </a:r>
            <a:endParaRPr lang="en-US" dirty="0"/>
          </a:p>
        </p:txBody>
      </p:sp>
    </p:spTree>
    <p:extLst>
      <p:ext uri="{BB962C8B-B14F-4D97-AF65-F5344CB8AC3E}">
        <p14:creationId xmlns:p14="http://schemas.microsoft.com/office/powerpoint/2010/main" val="876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根据本应用项目的功能规划出客户端需要的用户界面数量、功能和跳转关系。</a:t>
            </a:r>
            <a:endParaRPr lang="zh-CN" altLang="en-US" dirty="0"/>
          </a:p>
        </p:txBody>
      </p:sp>
      <p:sp>
        <p:nvSpPr>
          <p:cNvPr id="3" name="标题 2"/>
          <p:cNvSpPr>
            <a:spLocks noGrp="1"/>
          </p:cNvSpPr>
          <p:nvPr>
            <p:ph type="title"/>
          </p:nvPr>
        </p:nvSpPr>
        <p:spPr/>
        <p:txBody>
          <a:bodyPr>
            <a:normAutofit/>
          </a:bodyPr>
          <a:lstStyle/>
          <a:p>
            <a:r>
              <a:rPr lang="zh-CN" altLang="en-US" dirty="0"/>
              <a:t>客户端设计</a:t>
            </a:r>
          </a:p>
        </p:txBody>
      </p:sp>
      <p:graphicFrame>
        <p:nvGraphicFramePr>
          <p:cNvPr id="4" name="表格 3"/>
          <p:cNvGraphicFramePr>
            <a:graphicFrameLocks noGrp="1"/>
          </p:cNvGraphicFramePr>
          <p:nvPr>
            <p:extLst>
              <p:ext uri="{D42A27DB-BD31-4B8C-83A1-F6EECF244321}">
                <p14:modId xmlns:p14="http://schemas.microsoft.com/office/powerpoint/2010/main" val="1357487079"/>
              </p:ext>
            </p:extLst>
          </p:nvPr>
        </p:nvGraphicFramePr>
        <p:xfrm>
          <a:off x="992553" y="2852066"/>
          <a:ext cx="10089661" cy="3377546"/>
        </p:xfrm>
        <a:graphic>
          <a:graphicData uri="http://schemas.openxmlformats.org/drawingml/2006/table">
            <a:tbl>
              <a:tblPr firstRow="1" firstCol="1" bandRow="1">
                <a:tableStyleId>{5C22544A-7EE6-4342-B048-85BDC9FD1C3A}</a:tableStyleId>
              </a:tblPr>
              <a:tblGrid>
                <a:gridCol w="3000291">
                  <a:extLst>
                    <a:ext uri="{9D8B030D-6E8A-4147-A177-3AD203B41FA5}">
                      <a16:colId xmlns:a16="http://schemas.microsoft.com/office/drawing/2014/main" val="187500248"/>
                    </a:ext>
                  </a:extLst>
                </a:gridCol>
                <a:gridCol w="7089370">
                  <a:extLst>
                    <a:ext uri="{9D8B030D-6E8A-4147-A177-3AD203B41FA5}">
                      <a16:colId xmlns:a16="http://schemas.microsoft.com/office/drawing/2014/main" val="65412790"/>
                    </a:ext>
                  </a:extLst>
                </a:gridCol>
              </a:tblGrid>
              <a:tr h="401939">
                <a:tc>
                  <a:txBody>
                    <a:bodyPr/>
                    <a:lstStyle/>
                    <a:p>
                      <a:pPr algn="l">
                        <a:lnSpc>
                          <a:spcPts val="2000"/>
                        </a:lnSpc>
                        <a:spcAft>
                          <a:spcPts val="0"/>
                        </a:spcAft>
                        <a:tabLst>
                          <a:tab pos="55245" algn="l"/>
                        </a:tabLst>
                      </a:pPr>
                      <a:endParaRPr lang="en-US" altLang="zh-CN" sz="2400" kern="1400" dirty="0">
                        <a:effectLst/>
                      </a:endParaRPr>
                    </a:p>
                    <a:p>
                      <a:pPr algn="l">
                        <a:lnSpc>
                          <a:spcPts val="2000"/>
                        </a:lnSpc>
                        <a:spcAft>
                          <a:spcPts val="0"/>
                        </a:spcAft>
                        <a:tabLst>
                          <a:tab pos="55245" algn="l"/>
                        </a:tabLst>
                      </a:pPr>
                      <a:r>
                        <a:rPr lang="zh-CN" sz="2400" kern="1400" dirty="0">
                          <a:effectLst/>
                        </a:rPr>
                        <a:t>客户器端模块</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tc>
                <a:tc>
                  <a:txBody>
                    <a:bodyPr/>
                    <a:lstStyle/>
                    <a:p>
                      <a:pPr algn="l">
                        <a:lnSpc>
                          <a:spcPts val="2000"/>
                        </a:lnSpc>
                        <a:spcAft>
                          <a:spcPts val="0"/>
                        </a:spcAft>
                        <a:tabLst>
                          <a:tab pos="55245" algn="l"/>
                        </a:tabLst>
                      </a:pPr>
                      <a:endParaRPr lang="en-US" altLang="zh-CN" sz="2400" kern="1400" dirty="0">
                        <a:effectLst/>
                      </a:endParaRPr>
                    </a:p>
                    <a:p>
                      <a:pPr algn="l">
                        <a:lnSpc>
                          <a:spcPts val="2000"/>
                        </a:lnSpc>
                        <a:spcAft>
                          <a:spcPts val="0"/>
                        </a:spcAft>
                        <a:tabLst>
                          <a:tab pos="55245" algn="l"/>
                        </a:tabLst>
                      </a:pPr>
                      <a:r>
                        <a:rPr lang="zh-CN" sz="2400" kern="1400" dirty="0">
                          <a:effectLst/>
                        </a:rPr>
                        <a:t>简要说明</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142402066"/>
                  </a:ext>
                </a:extLst>
              </a:tr>
              <a:tr h="401939">
                <a:tc>
                  <a:txBody>
                    <a:bodyPr/>
                    <a:lstStyle/>
                    <a:p>
                      <a:pPr algn="l">
                        <a:lnSpc>
                          <a:spcPts val="2000"/>
                        </a:lnSpc>
                        <a:spcAft>
                          <a:spcPts val="0"/>
                        </a:spcAft>
                      </a:pPr>
                      <a:r>
                        <a:rPr lang="zh-CN" sz="2400" kern="1400">
                          <a:effectLst/>
                        </a:rPr>
                        <a:t>登录功能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用户进行登录方可进入主界面浏览、订餐等</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1154774"/>
                  </a:ext>
                </a:extLst>
              </a:tr>
              <a:tr h="401939">
                <a:tc>
                  <a:txBody>
                    <a:bodyPr/>
                    <a:lstStyle/>
                    <a:p>
                      <a:pPr algn="l">
                        <a:lnSpc>
                          <a:spcPts val="2000"/>
                        </a:lnSpc>
                        <a:spcAft>
                          <a:spcPts val="0"/>
                        </a:spcAft>
                      </a:pPr>
                      <a:r>
                        <a:rPr lang="zh-CN" sz="2400" kern="1400">
                          <a:effectLst/>
                        </a:rPr>
                        <a:t>注册功能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没有账号的用户，可以进行注册</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2079715"/>
                  </a:ext>
                </a:extLst>
              </a:tr>
              <a:tr h="401939">
                <a:tc>
                  <a:txBody>
                    <a:bodyPr/>
                    <a:lstStyle/>
                    <a:p>
                      <a:pPr algn="l">
                        <a:lnSpc>
                          <a:spcPts val="2000"/>
                        </a:lnSpc>
                        <a:spcAft>
                          <a:spcPts val="0"/>
                        </a:spcAft>
                      </a:pPr>
                      <a:r>
                        <a:rPr lang="zh-CN" sz="2400" kern="1400">
                          <a:effectLst/>
                        </a:rPr>
                        <a:t>店铺列表功能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登录后，用户可以浏览所有店铺信息</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30234351"/>
                  </a:ext>
                </a:extLst>
              </a:tr>
              <a:tr h="401939">
                <a:tc>
                  <a:txBody>
                    <a:bodyPr/>
                    <a:lstStyle/>
                    <a:p>
                      <a:pPr algn="l">
                        <a:lnSpc>
                          <a:spcPts val="2000"/>
                        </a:lnSpc>
                        <a:spcAft>
                          <a:spcPts val="0"/>
                        </a:spcAft>
                      </a:pPr>
                      <a:r>
                        <a:rPr lang="zh-CN" sz="2400" kern="1400">
                          <a:effectLst/>
                        </a:rPr>
                        <a:t>菜谱列表模块</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通过店铺，可以查看相关的菜谱信息</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0742150"/>
                  </a:ext>
                </a:extLst>
              </a:tr>
              <a:tr h="401939">
                <a:tc>
                  <a:txBody>
                    <a:bodyPr/>
                    <a:lstStyle/>
                    <a:p>
                      <a:pPr algn="l">
                        <a:lnSpc>
                          <a:spcPts val="2000"/>
                        </a:lnSpc>
                        <a:spcAft>
                          <a:spcPts val="0"/>
                        </a:spcAft>
                      </a:pPr>
                      <a:r>
                        <a:rPr lang="zh-CN" sz="2400" kern="1400">
                          <a:effectLst/>
                        </a:rPr>
                        <a:t>用户购买功能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a:effectLst/>
                        </a:rPr>
                        <a:t>在菜谱信息页，可以进行购买操作</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775155"/>
                  </a:ext>
                </a:extLst>
              </a:tr>
              <a:tr h="457912">
                <a:tc>
                  <a:txBody>
                    <a:bodyPr/>
                    <a:lstStyle/>
                    <a:p>
                      <a:pPr algn="l">
                        <a:lnSpc>
                          <a:spcPts val="2000"/>
                        </a:lnSpc>
                        <a:spcAft>
                          <a:spcPts val="0"/>
                        </a:spcAft>
                      </a:pPr>
                      <a:r>
                        <a:rPr lang="zh-CN" sz="2400" kern="1400">
                          <a:effectLst/>
                        </a:rPr>
                        <a:t>用户收藏功能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dirty="0">
                          <a:effectLst/>
                        </a:rPr>
                        <a:t>对于喜欢的店铺或菜谱，可以进行收藏</a:t>
                      </a:r>
                      <a:endParaRPr lang="zh-CN" sz="2400" kern="100" dirty="0">
                        <a:effectLst/>
                      </a:endParaRPr>
                    </a:p>
                  </a:txBody>
                  <a:tcPr marL="68580" marR="68580" marT="0" marB="0" anchor="ctr"/>
                </a:tc>
                <a:extLst>
                  <a:ext uri="{0D108BD9-81ED-4DB2-BD59-A6C34878D82A}">
                    <a16:rowId xmlns:a16="http://schemas.microsoft.com/office/drawing/2014/main" val="3803366770"/>
                  </a:ext>
                </a:extLst>
              </a:tr>
              <a:tr h="401939">
                <a:tc>
                  <a:txBody>
                    <a:bodyPr/>
                    <a:lstStyle/>
                    <a:p>
                      <a:pPr algn="l">
                        <a:lnSpc>
                          <a:spcPts val="2000"/>
                        </a:lnSpc>
                        <a:spcAft>
                          <a:spcPts val="0"/>
                        </a:spcAft>
                      </a:pPr>
                      <a:r>
                        <a:rPr lang="zh-CN" sz="2400" kern="1400">
                          <a:effectLst/>
                        </a:rPr>
                        <a:t>个人信息设置功能</a:t>
                      </a:r>
                      <a:endParaRPr lang="zh-CN" sz="2400"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2400" kern="1400" dirty="0">
                          <a:effectLst/>
                        </a:rPr>
                        <a:t>用户可以对自身信息进行修改操作</a:t>
                      </a:r>
                      <a:endParaRPr lang="zh-CN" sz="2400"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9215517"/>
                  </a:ext>
                </a:extLst>
              </a:tr>
            </a:tbl>
          </a:graphicData>
        </a:graphic>
      </p:graphicFrame>
    </p:spTree>
    <p:extLst>
      <p:ext uri="{BB962C8B-B14F-4D97-AF65-F5344CB8AC3E}">
        <p14:creationId xmlns:p14="http://schemas.microsoft.com/office/powerpoint/2010/main" val="162238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dirty="0"/>
          </a:p>
          <a:p>
            <a:r>
              <a:rPr lang="zh-CN" altLang="en-US" dirty="0"/>
              <a:t>客户端实现</a:t>
            </a:r>
            <a:endParaRPr lang="en-US" altLang="zh-CN" dirty="0"/>
          </a:p>
          <a:p>
            <a:r>
              <a:rPr lang="zh-CN" altLang="en-US" dirty="0"/>
              <a:t>程序签名与打包</a:t>
            </a:r>
            <a:endParaRPr lang="en-US" dirty="0"/>
          </a:p>
        </p:txBody>
      </p:sp>
      <p:sp>
        <p:nvSpPr>
          <p:cNvPr id="3" name="Title 2"/>
          <p:cNvSpPr>
            <a:spLocks noGrp="1"/>
          </p:cNvSpPr>
          <p:nvPr>
            <p:ph type="title"/>
          </p:nvPr>
        </p:nvSpPr>
        <p:spPr/>
        <p:txBody>
          <a:bodyPr/>
          <a:lstStyle/>
          <a:p>
            <a:r>
              <a:rPr lang="zh-CN" altLang="en-US" dirty="0"/>
              <a:t>内容安排</a:t>
            </a:r>
            <a:endParaRPr lang="en-US" dirty="0"/>
          </a:p>
        </p:txBody>
      </p:sp>
    </p:spTree>
    <p:extLst>
      <p:ext uri="{BB962C8B-B14F-4D97-AF65-F5344CB8AC3E}">
        <p14:creationId xmlns:p14="http://schemas.microsoft.com/office/powerpoint/2010/main" val="344702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dirty="0"/>
          </a:p>
          <a:p>
            <a:r>
              <a:rPr lang="zh-CN" altLang="en-US" dirty="0"/>
              <a:t>客户端实现</a:t>
            </a:r>
            <a:endParaRPr lang="en-US" altLang="zh-CN" dirty="0"/>
          </a:p>
          <a:p>
            <a:r>
              <a:rPr lang="zh-CN" altLang="en-US" dirty="0"/>
              <a:t>程序签名与打包</a:t>
            </a:r>
            <a:endParaRPr lang="en-US" dirty="0"/>
          </a:p>
        </p:txBody>
      </p:sp>
      <p:sp>
        <p:nvSpPr>
          <p:cNvPr id="3" name="Title 2"/>
          <p:cNvSpPr>
            <a:spLocks noGrp="1"/>
          </p:cNvSpPr>
          <p:nvPr>
            <p:ph type="title"/>
          </p:nvPr>
        </p:nvSpPr>
        <p:spPr/>
        <p:txBody>
          <a:bodyPr/>
          <a:lstStyle/>
          <a:p>
            <a:r>
              <a:rPr lang="zh-CN" altLang="en-US" dirty="0"/>
              <a:t>内容安排</a:t>
            </a: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整个项目可以分为</a:t>
            </a:r>
            <a:r>
              <a:rPr lang="en-US" altLang="zh-CN" dirty="0"/>
              <a:t>3</a:t>
            </a:r>
            <a:r>
              <a:rPr lang="zh-CN" altLang="zh-CN" dirty="0"/>
              <a:t>个</a:t>
            </a:r>
            <a:r>
              <a:rPr lang="en-US" altLang="zh-CN" dirty="0"/>
              <a:t>Activity</a:t>
            </a:r>
            <a:r>
              <a:rPr lang="zh-CN" altLang="zh-CN" dirty="0"/>
              <a:t>类，对应于登录、注册和校园订餐功能。其中最后的校园订餐，包括若干个</a:t>
            </a:r>
            <a:r>
              <a:rPr lang="en-US" altLang="zh-CN" dirty="0"/>
              <a:t>Fragment</a:t>
            </a:r>
            <a:r>
              <a:rPr lang="zh-CN" altLang="zh-CN" dirty="0"/>
              <a:t>类（仿微信效果）。而无论是</a:t>
            </a:r>
            <a:r>
              <a:rPr lang="en-US" altLang="zh-CN" dirty="0"/>
              <a:t>Activity</a:t>
            </a:r>
            <a:r>
              <a:rPr lang="zh-CN" altLang="zh-CN" dirty="0"/>
              <a:t>类还是</a:t>
            </a:r>
            <a:r>
              <a:rPr lang="en-US" altLang="zh-CN" dirty="0"/>
              <a:t>Fragment</a:t>
            </a:r>
            <a:r>
              <a:rPr lang="zh-CN" altLang="zh-CN" dirty="0"/>
              <a:t>类，其中的主要操作无非都是联网，然后根据网络上传输过来的</a:t>
            </a:r>
            <a:r>
              <a:rPr lang="en-US" altLang="zh-CN" dirty="0"/>
              <a:t>JSON</a:t>
            </a:r>
            <a:r>
              <a:rPr lang="zh-CN" altLang="zh-CN" dirty="0"/>
              <a:t>数据或图片进行解析或显示。因此，为了避免大量重复的代码，本项目引入了三个基类：</a:t>
            </a:r>
            <a:endParaRPr lang="en-US" altLang="zh-CN" dirty="0"/>
          </a:p>
          <a:p>
            <a:pPr lvl="1"/>
            <a:r>
              <a:rPr lang="en-US" altLang="zh-CN" dirty="0" err="1"/>
              <a:t>BaseActivity</a:t>
            </a:r>
            <a:r>
              <a:rPr lang="zh-CN" altLang="zh-CN" dirty="0"/>
              <a:t>类、</a:t>
            </a:r>
            <a:endParaRPr lang="en-US" altLang="zh-CN" dirty="0"/>
          </a:p>
          <a:p>
            <a:pPr lvl="1"/>
            <a:r>
              <a:rPr lang="en-US" altLang="zh-CN" dirty="0" err="1"/>
              <a:t>BaseFragment</a:t>
            </a:r>
            <a:r>
              <a:rPr lang="zh-CN" altLang="zh-CN" dirty="0"/>
              <a:t>类</a:t>
            </a:r>
            <a:endParaRPr lang="en-US" altLang="zh-CN" dirty="0"/>
          </a:p>
          <a:p>
            <a:pPr lvl="1"/>
            <a:r>
              <a:rPr lang="en-US" altLang="zh-CN" dirty="0" err="1"/>
              <a:t>FoodBaseAdapter</a:t>
            </a:r>
            <a:r>
              <a:rPr lang="zh-CN" altLang="zh-CN" dirty="0"/>
              <a:t>类</a:t>
            </a:r>
            <a:endParaRPr lang="en-US" altLang="zh-CN" dirty="0"/>
          </a:p>
          <a:p>
            <a:pPr lvl="1"/>
            <a:r>
              <a:rPr lang="zh-CN" altLang="en-US" dirty="0"/>
              <a:t>另外，引入</a:t>
            </a:r>
            <a:r>
              <a:rPr lang="en-US" altLang="zh-CN" b="1" dirty="0" err="1"/>
              <a:t>FoodApplication</a:t>
            </a:r>
            <a:r>
              <a:rPr lang="zh-CN" altLang="zh-CN" b="1" dirty="0"/>
              <a:t>类</a:t>
            </a:r>
            <a:endParaRPr lang="en-US" altLang="zh-CN" dirty="0"/>
          </a:p>
          <a:p>
            <a:pPr marL="0" indent="0">
              <a:buNone/>
            </a:pPr>
            <a:endParaRPr lang="en-US" altLang="zh-CN" dirty="0"/>
          </a:p>
          <a:p>
            <a:pPr lvl="1"/>
            <a:endParaRPr lang="zh-CN" altLang="zh-CN" dirty="0"/>
          </a:p>
          <a:p>
            <a:endParaRPr lang="zh-CN" altLang="en-US" dirty="0"/>
          </a:p>
        </p:txBody>
      </p:sp>
      <p:sp>
        <p:nvSpPr>
          <p:cNvPr id="3" name="标题 2"/>
          <p:cNvSpPr>
            <a:spLocks noGrp="1"/>
          </p:cNvSpPr>
          <p:nvPr>
            <p:ph type="title"/>
          </p:nvPr>
        </p:nvSpPr>
        <p:spPr/>
        <p:txBody>
          <a:bodyPr/>
          <a:lstStyle/>
          <a:p>
            <a:r>
              <a:rPr lang="zh-CN" altLang="en-US" dirty="0"/>
              <a:t>客户端实现</a:t>
            </a:r>
          </a:p>
        </p:txBody>
      </p:sp>
    </p:spTree>
    <p:extLst>
      <p:ext uri="{BB962C8B-B14F-4D97-AF65-F5344CB8AC3E}">
        <p14:creationId xmlns:p14="http://schemas.microsoft.com/office/powerpoint/2010/main" val="384430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10972800" cy="551688"/>
          </a:xfrm>
        </p:spPr>
        <p:txBody>
          <a:bodyPr/>
          <a:lstStyle/>
          <a:p>
            <a:r>
              <a:rPr lang="zh-CN" altLang="zh-CN" dirty="0"/>
              <a:t>在</a:t>
            </a:r>
            <a:r>
              <a:rPr lang="en-US" altLang="zh-CN" dirty="0"/>
              <a:t>Manifest</a:t>
            </a:r>
            <a:r>
              <a:rPr lang="zh-CN" altLang="zh-CN" dirty="0"/>
              <a:t>文件中需要有以下声明：</a:t>
            </a:r>
            <a:endParaRPr lang="zh-CN" altLang="en-US" dirty="0"/>
          </a:p>
        </p:txBody>
      </p:sp>
      <p:sp>
        <p:nvSpPr>
          <p:cNvPr id="3" name="标题 2"/>
          <p:cNvSpPr>
            <a:spLocks noGrp="1"/>
          </p:cNvSpPr>
          <p:nvPr>
            <p:ph type="title"/>
          </p:nvPr>
        </p:nvSpPr>
        <p:spPr/>
        <p:txBody>
          <a:bodyPr/>
          <a:lstStyle/>
          <a:p>
            <a:r>
              <a:rPr lang="zh-CN" altLang="en-US" dirty="0"/>
              <a:t>客户端实现</a:t>
            </a:r>
          </a:p>
        </p:txBody>
      </p:sp>
      <p:sp>
        <p:nvSpPr>
          <p:cNvPr id="4" name="矩形 3"/>
          <p:cNvSpPr/>
          <p:nvPr/>
        </p:nvSpPr>
        <p:spPr>
          <a:xfrm>
            <a:off x="758952" y="2666691"/>
            <a:ext cx="8412480" cy="3416320"/>
          </a:xfrm>
          <a:prstGeom prst="rect">
            <a:avLst/>
          </a:prstGeom>
          <a:ln>
            <a:solidFill>
              <a:schemeClr val="tx2"/>
            </a:solidFill>
          </a:ln>
        </p:spPr>
        <p:txBody>
          <a:bodyPr wrap="square">
            <a:spAutoFit/>
          </a:bodyPr>
          <a:lstStyle/>
          <a:p>
            <a:pPr>
              <a:spcAft>
                <a:spcPts val="0"/>
              </a:spcAft>
            </a:pPr>
            <a:r>
              <a:rPr lang="en-US" altLang="zh-CN" sz="2400" kern="100" dirty="0">
                <a:latin typeface="Times New Roman" panose="02020603050405020304" pitchFamily="18" charset="0"/>
              </a:rPr>
              <a:t>&lt;application</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b="1" kern="100" dirty="0">
                <a:latin typeface="Times New Roman" panose="02020603050405020304" pitchFamily="18" charset="0"/>
              </a:rPr>
              <a:t>  </a:t>
            </a:r>
            <a:r>
              <a:rPr lang="en-US" altLang="zh-CN" sz="2400" b="1" kern="100" dirty="0" err="1">
                <a:latin typeface="Times New Roman" panose="02020603050405020304" pitchFamily="18" charset="0"/>
              </a:rPr>
              <a:t>android:name</a:t>
            </a:r>
            <a:r>
              <a:rPr lang="en-US" altLang="zh-CN" sz="2400" b="1" kern="100" dirty="0">
                <a:latin typeface="Times New Roman" panose="02020603050405020304" pitchFamily="18" charset="0"/>
              </a:rPr>
              <a:t>=".</a:t>
            </a:r>
            <a:r>
              <a:rPr lang="en-US" altLang="zh-CN" sz="2400" b="1" kern="100" dirty="0" err="1">
                <a:latin typeface="Times New Roman" panose="02020603050405020304" pitchFamily="18" charset="0"/>
              </a:rPr>
              <a:t>FoodApplication</a:t>
            </a:r>
            <a:r>
              <a:rPr lang="en-US" altLang="zh-CN" sz="2400" b="1" kern="100" dirty="0">
                <a:latin typeface="Times New Roman" panose="02020603050405020304" pitchFamily="18" charset="0"/>
              </a:rPr>
              <a:t>"</a:t>
            </a:r>
            <a:br>
              <a:rPr lang="en-US" altLang="zh-CN" sz="2400" b="1"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android:allowBackup</a:t>
            </a:r>
            <a:r>
              <a:rPr lang="en-US" altLang="zh-CN" sz="2400" kern="100" dirty="0">
                <a:latin typeface="Times New Roman" panose="02020603050405020304" pitchFamily="18" charset="0"/>
              </a:rPr>
              <a:t>="true"</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android:icon</a:t>
            </a:r>
            <a:r>
              <a:rPr lang="en-US" altLang="zh-CN" sz="2400" kern="100" dirty="0">
                <a:latin typeface="Times New Roman" panose="02020603050405020304" pitchFamily="18" charset="0"/>
              </a:rPr>
              <a:t>="@</a:t>
            </a:r>
            <a:r>
              <a:rPr lang="en-US" altLang="zh-CN" sz="2400" kern="100" dirty="0" err="1">
                <a:latin typeface="Times New Roman" panose="02020603050405020304" pitchFamily="18" charset="0"/>
              </a:rPr>
              <a:t>drawable</a:t>
            </a:r>
            <a:r>
              <a:rPr lang="en-US" altLang="zh-CN" sz="2400" kern="100" dirty="0">
                <a:latin typeface="Times New Roman" panose="02020603050405020304" pitchFamily="18" charset="0"/>
              </a:rPr>
              <a:t>/</a:t>
            </a:r>
            <a:r>
              <a:rPr lang="en-US" altLang="zh-CN" sz="2400" kern="100" dirty="0" err="1">
                <a:latin typeface="Times New Roman" panose="02020603050405020304" pitchFamily="18" charset="0"/>
              </a:rPr>
              <a:t>tubiao</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android:label</a:t>
            </a:r>
            <a:r>
              <a:rPr lang="en-US" altLang="zh-CN" sz="2400" kern="100" dirty="0">
                <a:latin typeface="Times New Roman" panose="02020603050405020304" pitchFamily="18" charset="0"/>
              </a:rPr>
              <a:t>="@string/</a:t>
            </a:r>
            <a:r>
              <a:rPr lang="en-US" altLang="zh-CN" sz="2400" kern="100" dirty="0" err="1">
                <a:latin typeface="Times New Roman" panose="02020603050405020304" pitchFamily="18" charset="0"/>
              </a:rPr>
              <a:t>app_name</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android:supportsRtl</a:t>
            </a:r>
            <a:r>
              <a:rPr lang="en-US" altLang="zh-CN" sz="2400" kern="100" dirty="0">
                <a:latin typeface="Times New Roman" panose="02020603050405020304" pitchFamily="18" charset="0"/>
              </a:rPr>
              <a:t>="true"</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android:theme</a:t>
            </a:r>
            <a:r>
              <a:rPr lang="en-US" altLang="zh-CN" sz="2400" kern="100" dirty="0">
                <a:latin typeface="Times New Roman" panose="02020603050405020304" pitchFamily="18" charset="0"/>
              </a:rPr>
              <a:t>="@style/</a:t>
            </a:r>
            <a:r>
              <a:rPr lang="en-US" altLang="zh-CN" sz="2400" kern="100" dirty="0" err="1">
                <a:latin typeface="Times New Roman" panose="02020603050405020304" pitchFamily="18" charset="0"/>
              </a:rPr>
              <a:t>AppTheme</a:t>
            </a:r>
            <a:r>
              <a:rPr lang="en-US" altLang="zh-CN" sz="2400" kern="100" dirty="0">
                <a:latin typeface="Times New Roman" panose="02020603050405020304" pitchFamily="18" charset="0"/>
              </a:rPr>
              <a:t>" &gt;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a:t>
            </a:r>
          </a:p>
          <a:p>
            <a:r>
              <a:rPr lang="en-US" altLang="zh-CN" sz="2400" kern="100" dirty="0">
                <a:latin typeface="Times New Roman" panose="02020603050405020304" pitchFamily="18" charset="0"/>
              </a:rPr>
              <a:t>&lt;/application&gt;</a:t>
            </a:r>
            <a:endParaRPr lang="zh-CN" altLang="en-US" sz="2400" dirty="0"/>
          </a:p>
        </p:txBody>
      </p:sp>
    </p:spTree>
    <p:extLst>
      <p:ext uri="{BB962C8B-B14F-4D97-AF65-F5344CB8AC3E}">
        <p14:creationId xmlns:p14="http://schemas.microsoft.com/office/powerpoint/2010/main" val="274379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5082558" cy="4389120"/>
          </a:xfrm>
        </p:spPr>
        <p:txBody>
          <a:bodyPr/>
          <a:lstStyle/>
          <a:p>
            <a:r>
              <a:rPr lang="zh-CN" altLang="zh-CN" dirty="0"/>
              <a:t>程序启动后，首先进入登录页面，从而保证在整个使用过程中，用户是处于登录状态。如果是首次使用，可以进行注册。</a:t>
            </a:r>
            <a:endParaRPr lang="en-US" altLang="zh-CN" dirty="0"/>
          </a:p>
          <a:p>
            <a:r>
              <a:rPr lang="zh-CN" altLang="zh-CN" dirty="0">
                <a:solidFill>
                  <a:srgbClr val="FF0000"/>
                </a:solidFill>
              </a:rPr>
              <a:t>【</a:t>
            </a:r>
            <a:r>
              <a:rPr lang="zh-CN" altLang="zh-CN" b="1" dirty="0">
                <a:solidFill>
                  <a:srgbClr val="FF0000"/>
                </a:solidFill>
              </a:rPr>
              <a:t>引申</a:t>
            </a:r>
            <a:r>
              <a:rPr lang="zh-CN" altLang="zh-CN" dirty="0">
                <a:solidFill>
                  <a:srgbClr val="FF0000"/>
                </a:solidFill>
              </a:rPr>
              <a:t>】</a:t>
            </a:r>
            <a:r>
              <a:rPr lang="zh-CN" altLang="zh-CN" dirty="0"/>
              <a:t>为了更好的用户体验，可以在登录界面增加</a:t>
            </a:r>
            <a:r>
              <a:rPr lang="en-US" altLang="zh-CN" dirty="0"/>
              <a:t>“</a:t>
            </a:r>
            <a:r>
              <a:rPr lang="zh-CN" altLang="zh-CN" dirty="0"/>
              <a:t>记住我</a:t>
            </a:r>
            <a:r>
              <a:rPr lang="en-US" altLang="zh-CN" dirty="0"/>
              <a:t>”</a:t>
            </a:r>
            <a:r>
              <a:rPr lang="zh-CN" altLang="zh-CN" dirty="0"/>
              <a:t>选项，然后用户在成功登录一次以后，可以自动记住用户名和密码，减少每次输入的麻烦。</a:t>
            </a:r>
          </a:p>
          <a:p>
            <a:endParaRPr lang="zh-CN" altLang="en-US" dirty="0"/>
          </a:p>
        </p:txBody>
      </p:sp>
      <p:sp>
        <p:nvSpPr>
          <p:cNvPr id="3" name="标题 2"/>
          <p:cNvSpPr>
            <a:spLocks noGrp="1"/>
          </p:cNvSpPr>
          <p:nvPr>
            <p:ph type="title"/>
          </p:nvPr>
        </p:nvSpPr>
        <p:spPr/>
        <p:txBody>
          <a:bodyPr/>
          <a:lstStyle/>
          <a:p>
            <a:r>
              <a:rPr lang="zh-CN" altLang="en-US" dirty="0"/>
              <a:t>客户端实现</a:t>
            </a:r>
            <a:r>
              <a:rPr lang="en-US" altLang="zh-CN" dirty="0"/>
              <a:t>——</a:t>
            </a:r>
            <a:r>
              <a:rPr lang="zh-CN" altLang="en-US" dirty="0"/>
              <a:t>登录和注册</a:t>
            </a:r>
          </a:p>
        </p:txBody>
      </p:sp>
      <p:pic>
        <p:nvPicPr>
          <p:cNvPr id="4" name="图片 3"/>
          <p:cNvPicPr/>
          <p:nvPr/>
        </p:nvPicPr>
        <p:blipFill>
          <a:blip r:embed="rId2"/>
          <a:stretch>
            <a:fillRect/>
          </a:stretch>
        </p:blipFill>
        <p:spPr>
          <a:xfrm>
            <a:off x="6190634" y="2833397"/>
            <a:ext cx="2118022" cy="3384814"/>
          </a:xfrm>
          <a:prstGeom prst="rect">
            <a:avLst/>
          </a:prstGeom>
        </p:spPr>
      </p:pic>
      <p:pic>
        <p:nvPicPr>
          <p:cNvPr id="5" name="图片 4"/>
          <p:cNvPicPr/>
          <p:nvPr/>
        </p:nvPicPr>
        <p:blipFill>
          <a:blip r:embed="rId3"/>
          <a:stretch>
            <a:fillRect/>
          </a:stretch>
        </p:blipFill>
        <p:spPr>
          <a:xfrm>
            <a:off x="8807132" y="2833397"/>
            <a:ext cx="2079943" cy="3348328"/>
          </a:xfrm>
          <a:prstGeom prst="rect">
            <a:avLst/>
          </a:prstGeom>
        </p:spPr>
      </p:pic>
    </p:spTree>
    <p:extLst>
      <p:ext uri="{BB962C8B-B14F-4D97-AF65-F5344CB8AC3E}">
        <p14:creationId xmlns:p14="http://schemas.microsoft.com/office/powerpoint/2010/main" val="425668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5259754" cy="4389120"/>
          </a:xfrm>
        </p:spPr>
        <p:txBody>
          <a:bodyPr/>
          <a:lstStyle/>
          <a:p>
            <a:r>
              <a:rPr lang="zh-CN" altLang="zh-CN" dirty="0"/>
              <a:t>登录成功后，进入到主界面。其界面模仿当前流行的微信效果，分为首页、收藏、搜索和我四个</a:t>
            </a:r>
            <a:r>
              <a:rPr lang="en-US" altLang="zh-CN" dirty="0"/>
              <a:t>Fragment</a:t>
            </a:r>
            <a:r>
              <a:rPr lang="zh-CN" altLang="zh-CN" dirty="0"/>
              <a:t>。首页中，会列出所有店铺的列表，单击某项后，则可以进入食物菜谱列表。</a:t>
            </a:r>
            <a:endParaRPr lang="en-US" altLang="zh-CN" dirty="0"/>
          </a:p>
          <a:p>
            <a:r>
              <a:rPr lang="zh-CN" altLang="zh-CN" dirty="0">
                <a:solidFill>
                  <a:srgbClr val="FF0000"/>
                </a:solidFill>
              </a:rPr>
              <a:t>【引申】</a:t>
            </a:r>
            <a:r>
              <a:rPr lang="zh-CN" altLang="zh-CN" dirty="0"/>
              <a:t>本案例采用的是传统的</a:t>
            </a:r>
            <a:r>
              <a:rPr lang="en-US" altLang="zh-CN" dirty="0" err="1"/>
              <a:t>ListView</a:t>
            </a:r>
            <a:r>
              <a:rPr lang="zh-CN" altLang="zh-CN" dirty="0"/>
              <a:t>控件显示店铺和菜谱列表信息，可以通过</a:t>
            </a:r>
            <a:r>
              <a:rPr lang="en-US" altLang="zh-CN" dirty="0" err="1"/>
              <a:t>RecyclerView</a:t>
            </a:r>
            <a:r>
              <a:rPr lang="zh-CN" altLang="zh-CN" dirty="0"/>
              <a:t>对其进行改善。</a:t>
            </a:r>
          </a:p>
          <a:p>
            <a:endParaRPr lang="zh-CN" altLang="en-US" dirty="0"/>
          </a:p>
        </p:txBody>
      </p:sp>
      <p:sp>
        <p:nvSpPr>
          <p:cNvPr id="3" name="标题 2"/>
          <p:cNvSpPr>
            <a:spLocks noGrp="1"/>
          </p:cNvSpPr>
          <p:nvPr>
            <p:ph type="title"/>
          </p:nvPr>
        </p:nvSpPr>
        <p:spPr/>
        <p:txBody>
          <a:bodyPr>
            <a:normAutofit/>
          </a:bodyPr>
          <a:lstStyle/>
          <a:p>
            <a:r>
              <a:rPr lang="zh-CN" altLang="en-US" dirty="0"/>
              <a:t>客户端实现</a:t>
            </a:r>
            <a:r>
              <a:rPr lang="en-US" altLang="zh-CN" dirty="0"/>
              <a:t>——</a:t>
            </a:r>
            <a:r>
              <a:rPr lang="zh-CN" altLang="zh-CN" b="1" dirty="0"/>
              <a:t>店铺和菜谱列表</a:t>
            </a:r>
            <a:endParaRPr lang="zh-CN" altLang="en-US" dirty="0"/>
          </a:p>
        </p:txBody>
      </p:sp>
      <p:pic>
        <p:nvPicPr>
          <p:cNvPr id="4" name="图片 3"/>
          <p:cNvPicPr/>
          <p:nvPr/>
        </p:nvPicPr>
        <p:blipFill>
          <a:blip r:embed="rId2"/>
          <a:stretch>
            <a:fillRect/>
          </a:stretch>
        </p:blipFill>
        <p:spPr>
          <a:xfrm>
            <a:off x="5776278" y="2295526"/>
            <a:ext cx="2567622" cy="3762373"/>
          </a:xfrm>
          <a:prstGeom prst="rect">
            <a:avLst/>
          </a:prstGeom>
        </p:spPr>
      </p:pic>
      <p:pic>
        <p:nvPicPr>
          <p:cNvPr id="5" name="图片 4"/>
          <p:cNvPicPr/>
          <p:nvPr/>
        </p:nvPicPr>
        <p:blipFill>
          <a:blip r:embed="rId3"/>
          <a:stretch>
            <a:fillRect/>
          </a:stretch>
        </p:blipFill>
        <p:spPr>
          <a:xfrm>
            <a:off x="8829675" y="2295526"/>
            <a:ext cx="2447925" cy="3762374"/>
          </a:xfrm>
          <a:prstGeom prst="rect">
            <a:avLst/>
          </a:prstGeom>
        </p:spPr>
      </p:pic>
    </p:spTree>
    <p:extLst>
      <p:ext uri="{BB962C8B-B14F-4D97-AF65-F5344CB8AC3E}">
        <p14:creationId xmlns:p14="http://schemas.microsoft.com/office/powerpoint/2010/main" val="398430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4086225" cy="4389120"/>
          </a:xfrm>
        </p:spPr>
        <p:txBody>
          <a:bodyPr/>
          <a:lstStyle/>
          <a:p>
            <a:r>
              <a:rPr lang="zh-CN" altLang="zh-CN" dirty="0"/>
              <a:t>实现了上述的食物菜谱列表以后，单击其中的某项，则进入菜谱详情，其中包括返回、一键电话、收藏和购买功能。</a:t>
            </a:r>
            <a:endParaRPr lang="zh-CN" altLang="en-US" dirty="0"/>
          </a:p>
        </p:txBody>
      </p:sp>
      <p:sp>
        <p:nvSpPr>
          <p:cNvPr id="3" name="标题 2"/>
          <p:cNvSpPr>
            <a:spLocks noGrp="1"/>
          </p:cNvSpPr>
          <p:nvPr>
            <p:ph type="title"/>
          </p:nvPr>
        </p:nvSpPr>
        <p:spPr/>
        <p:txBody>
          <a:bodyPr>
            <a:normAutofit/>
          </a:bodyPr>
          <a:lstStyle/>
          <a:p>
            <a:r>
              <a:rPr lang="zh-CN" altLang="en-US" dirty="0"/>
              <a:t>客户端实现</a:t>
            </a:r>
            <a:r>
              <a:rPr lang="en-US" altLang="zh-CN" dirty="0"/>
              <a:t>——</a:t>
            </a:r>
            <a:r>
              <a:rPr lang="zh-CN" altLang="en-US" dirty="0"/>
              <a:t>菜谱详情和</a:t>
            </a:r>
            <a:r>
              <a:rPr lang="zh-CN" altLang="zh-CN" dirty="0"/>
              <a:t>购买</a:t>
            </a:r>
            <a:endParaRPr lang="zh-CN" altLang="en-US" dirty="0"/>
          </a:p>
        </p:txBody>
      </p:sp>
      <p:pic>
        <p:nvPicPr>
          <p:cNvPr id="4" name="图片 3"/>
          <p:cNvPicPr/>
          <p:nvPr/>
        </p:nvPicPr>
        <p:blipFill>
          <a:blip r:embed="rId2"/>
          <a:stretch>
            <a:fillRect/>
          </a:stretch>
        </p:blipFill>
        <p:spPr>
          <a:xfrm>
            <a:off x="5147797" y="2351722"/>
            <a:ext cx="2484755" cy="3827580"/>
          </a:xfrm>
          <a:prstGeom prst="rect">
            <a:avLst/>
          </a:prstGeom>
        </p:spPr>
      </p:pic>
      <p:pic>
        <p:nvPicPr>
          <p:cNvPr id="5" name="图片 4"/>
          <p:cNvPicPr/>
          <p:nvPr/>
        </p:nvPicPr>
        <p:blipFill>
          <a:blip r:embed="rId3"/>
          <a:stretch>
            <a:fillRect/>
          </a:stretch>
        </p:blipFill>
        <p:spPr>
          <a:xfrm>
            <a:off x="8591550" y="2351721"/>
            <a:ext cx="2457450" cy="3810953"/>
          </a:xfrm>
          <a:prstGeom prst="rect">
            <a:avLst/>
          </a:prstGeom>
        </p:spPr>
      </p:pic>
    </p:spTree>
    <p:extLst>
      <p:ext uri="{BB962C8B-B14F-4D97-AF65-F5344CB8AC3E}">
        <p14:creationId xmlns:p14="http://schemas.microsoft.com/office/powerpoint/2010/main" val="352082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4204677" cy="4389120"/>
          </a:xfrm>
        </p:spPr>
        <p:txBody>
          <a:bodyPr/>
          <a:lstStyle/>
          <a:p>
            <a:r>
              <a:rPr lang="zh-CN" altLang="zh-CN" dirty="0"/>
              <a:t>收藏模块的代码比较简单。根据</a:t>
            </a:r>
            <a:r>
              <a:rPr lang="en-US" altLang="zh-CN" dirty="0"/>
              <a:t>“</a:t>
            </a:r>
            <a:r>
              <a:rPr lang="zh-CN" altLang="zh-CN" dirty="0"/>
              <a:t>店铺</a:t>
            </a:r>
            <a:r>
              <a:rPr lang="en-US" altLang="zh-CN" dirty="0"/>
              <a:t>”</a:t>
            </a:r>
            <a:r>
              <a:rPr lang="zh-CN" altLang="zh-CN" dirty="0"/>
              <a:t>或</a:t>
            </a:r>
            <a:r>
              <a:rPr lang="en-US" altLang="zh-CN" dirty="0"/>
              <a:t>“</a:t>
            </a:r>
            <a:r>
              <a:rPr lang="zh-CN" altLang="zh-CN" dirty="0"/>
              <a:t>菜谱</a:t>
            </a:r>
            <a:r>
              <a:rPr lang="en-US" altLang="zh-CN" dirty="0"/>
              <a:t>”</a:t>
            </a:r>
            <a:r>
              <a:rPr lang="zh-CN" altLang="zh-CN" dirty="0"/>
              <a:t>两个</a:t>
            </a:r>
            <a:r>
              <a:rPr lang="en-US" altLang="zh-CN" dirty="0" err="1"/>
              <a:t>RadioButton</a:t>
            </a:r>
            <a:r>
              <a:rPr lang="zh-CN" altLang="zh-CN" dirty="0"/>
              <a:t>进行收藏的类型选择，获取相关的数据即可。</a:t>
            </a:r>
            <a:endParaRPr lang="zh-CN" altLang="en-US" dirty="0"/>
          </a:p>
        </p:txBody>
      </p:sp>
      <p:sp>
        <p:nvSpPr>
          <p:cNvPr id="3" name="标题 2"/>
          <p:cNvSpPr>
            <a:spLocks noGrp="1"/>
          </p:cNvSpPr>
          <p:nvPr>
            <p:ph type="title"/>
          </p:nvPr>
        </p:nvSpPr>
        <p:spPr/>
        <p:txBody>
          <a:bodyPr/>
          <a:lstStyle/>
          <a:p>
            <a:r>
              <a:rPr lang="zh-CN" altLang="en-US" dirty="0"/>
              <a:t>客户端实现</a:t>
            </a:r>
            <a:r>
              <a:rPr lang="en-US" altLang="zh-CN" dirty="0"/>
              <a:t>——</a:t>
            </a:r>
            <a:r>
              <a:rPr lang="zh-CN" altLang="en-US" dirty="0"/>
              <a:t>收藏</a:t>
            </a:r>
          </a:p>
        </p:txBody>
      </p:sp>
      <p:pic>
        <p:nvPicPr>
          <p:cNvPr id="4" name="图片 3"/>
          <p:cNvPicPr/>
          <p:nvPr/>
        </p:nvPicPr>
        <p:blipFill>
          <a:blip r:embed="rId2"/>
          <a:stretch>
            <a:fillRect/>
          </a:stretch>
        </p:blipFill>
        <p:spPr>
          <a:xfrm>
            <a:off x="5277484" y="1935480"/>
            <a:ext cx="2709069" cy="4220611"/>
          </a:xfrm>
          <a:prstGeom prst="rect">
            <a:avLst/>
          </a:prstGeom>
        </p:spPr>
      </p:pic>
      <p:pic>
        <p:nvPicPr>
          <p:cNvPr id="5" name="图片 4"/>
          <p:cNvPicPr/>
          <p:nvPr/>
        </p:nvPicPr>
        <p:blipFill>
          <a:blip r:embed="rId3"/>
          <a:stretch>
            <a:fillRect/>
          </a:stretch>
        </p:blipFill>
        <p:spPr>
          <a:xfrm>
            <a:off x="8793797" y="1938656"/>
            <a:ext cx="2702878" cy="4214494"/>
          </a:xfrm>
          <a:prstGeom prst="rect">
            <a:avLst/>
          </a:prstGeom>
        </p:spPr>
      </p:pic>
    </p:spTree>
    <p:extLst>
      <p:ext uri="{BB962C8B-B14F-4D97-AF65-F5344CB8AC3E}">
        <p14:creationId xmlns:p14="http://schemas.microsoft.com/office/powerpoint/2010/main" val="313366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79"/>
            <a:ext cx="3524250" cy="4436745"/>
          </a:xfrm>
        </p:spPr>
        <p:txBody>
          <a:bodyPr/>
          <a:lstStyle/>
          <a:p>
            <a:r>
              <a:rPr lang="zh-CN" altLang="zh-CN" dirty="0"/>
              <a:t>该模块是根据</a:t>
            </a:r>
            <a:r>
              <a:rPr lang="en-US" altLang="zh-CN" dirty="0" err="1"/>
              <a:t>EditText</a:t>
            </a:r>
            <a:r>
              <a:rPr lang="zh-CN" altLang="zh-CN" dirty="0"/>
              <a:t>控件中的内容，通过</a:t>
            </a:r>
            <a:r>
              <a:rPr lang="en-US" altLang="zh-CN" dirty="0"/>
              <a:t>Button</a:t>
            </a:r>
            <a:r>
              <a:rPr lang="zh-CN" altLang="zh-CN" dirty="0"/>
              <a:t>按钮，触发搜索事件，然后将获取的结果显示于</a:t>
            </a:r>
            <a:r>
              <a:rPr lang="en-US" altLang="zh-CN" dirty="0" err="1"/>
              <a:t>ListView</a:t>
            </a:r>
            <a:r>
              <a:rPr lang="zh-CN" altLang="zh-CN" dirty="0"/>
              <a:t>控件中。</a:t>
            </a:r>
          </a:p>
          <a:p>
            <a:endParaRPr lang="zh-CN" altLang="en-US" dirty="0"/>
          </a:p>
        </p:txBody>
      </p:sp>
      <p:sp>
        <p:nvSpPr>
          <p:cNvPr id="3" name="标题 2"/>
          <p:cNvSpPr>
            <a:spLocks noGrp="1"/>
          </p:cNvSpPr>
          <p:nvPr>
            <p:ph type="title"/>
          </p:nvPr>
        </p:nvSpPr>
        <p:spPr/>
        <p:txBody>
          <a:bodyPr/>
          <a:lstStyle/>
          <a:p>
            <a:r>
              <a:rPr lang="zh-CN" altLang="en-US" dirty="0"/>
              <a:t>客户端实现</a:t>
            </a:r>
            <a:r>
              <a:rPr lang="en-US" altLang="zh-CN" dirty="0"/>
              <a:t>——</a:t>
            </a:r>
            <a:r>
              <a:rPr lang="zh-CN" altLang="en-US" dirty="0"/>
              <a:t>搜索</a:t>
            </a:r>
          </a:p>
        </p:txBody>
      </p:sp>
      <p:pic>
        <p:nvPicPr>
          <p:cNvPr id="4" name="图片 3"/>
          <p:cNvPicPr/>
          <p:nvPr/>
        </p:nvPicPr>
        <p:blipFill>
          <a:blip r:embed="rId2"/>
          <a:stretch>
            <a:fillRect/>
          </a:stretch>
        </p:blipFill>
        <p:spPr>
          <a:xfrm>
            <a:off x="5369877" y="2061845"/>
            <a:ext cx="2513083" cy="3986098"/>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343899" y="2073274"/>
            <a:ext cx="2505076" cy="3965575"/>
          </a:xfrm>
          <a:prstGeom prst="rect">
            <a:avLst/>
          </a:prstGeom>
        </p:spPr>
      </p:pic>
    </p:spTree>
    <p:extLst>
      <p:ext uri="{BB962C8B-B14F-4D97-AF65-F5344CB8AC3E}">
        <p14:creationId xmlns:p14="http://schemas.microsoft.com/office/powerpoint/2010/main" val="148420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3727938" cy="4389120"/>
          </a:xfrm>
        </p:spPr>
        <p:txBody>
          <a:bodyPr/>
          <a:lstStyle/>
          <a:p>
            <a:r>
              <a:rPr lang="zh-CN" altLang="zh-CN" dirty="0"/>
              <a:t>该模块功能主要包括当前用户信息的修改和已完成订单、评论的管理。用户只能对完成的订单进行评论；对于本人的评论内容可以进行修改和删除。</a:t>
            </a:r>
            <a:endParaRPr lang="en-US" altLang="zh-CN" dirty="0"/>
          </a:p>
          <a:p>
            <a:r>
              <a:rPr lang="zh-CN" altLang="zh-CN" dirty="0">
                <a:solidFill>
                  <a:srgbClr val="FF0000"/>
                </a:solidFill>
              </a:rPr>
              <a:t>【</a:t>
            </a:r>
            <a:r>
              <a:rPr lang="zh-CN" altLang="zh-CN" b="1" dirty="0">
                <a:solidFill>
                  <a:srgbClr val="FF0000"/>
                </a:solidFill>
              </a:rPr>
              <a:t>引申</a:t>
            </a:r>
            <a:r>
              <a:rPr lang="zh-CN" altLang="zh-CN" dirty="0">
                <a:solidFill>
                  <a:srgbClr val="FF0000"/>
                </a:solidFill>
              </a:rPr>
              <a:t>】</a:t>
            </a:r>
            <a:r>
              <a:rPr lang="zh-CN" altLang="zh-CN" dirty="0"/>
              <a:t>删除评论时，进行确认，然后再删除。</a:t>
            </a:r>
          </a:p>
          <a:p>
            <a:endParaRPr lang="zh-CN" altLang="en-US" dirty="0"/>
          </a:p>
        </p:txBody>
      </p:sp>
      <p:sp>
        <p:nvSpPr>
          <p:cNvPr id="3" name="标题 2"/>
          <p:cNvSpPr>
            <a:spLocks noGrp="1"/>
          </p:cNvSpPr>
          <p:nvPr>
            <p:ph type="title"/>
          </p:nvPr>
        </p:nvSpPr>
        <p:spPr/>
        <p:txBody>
          <a:bodyPr/>
          <a:lstStyle/>
          <a:p>
            <a:r>
              <a:rPr lang="zh-CN" altLang="en-US" dirty="0"/>
              <a:t>客户端实现</a:t>
            </a:r>
            <a:r>
              <a:rPr lang="en-US" altLang="zh-CN" dirty="0"/>
              <a:t>——</a:t>
            </a:r>
            <a:r>
              <a:rPr lang="zh-CN" altLang="en-US" dirty="0"/>
              <a:t>我</a:t>
            </a:r>
          </a:p>
        </p:txBody>
      </p:sp>
      <p:pic>
        <p:nvPicPr>
          <p:cNvPr id="4" name="图片 3"/>
          <p:cNvPicPr/>
          <p:nvPr/>
        </p:nvPicPr>
        <p:blipFill>
          <a:blip r:embed="rId2"/>
          <a:stretch>
            <a:fillRect/>
          </a:stretch>
        </p:blipFill>
        <p:spPr>
          <a:xfrm>
            <a:off x="4337538" y="2164862"/>
            <a:ext cx="2134406" cy="3054836"/>
          </a:xfrm>
          <a:prstGeom prst="rect">
            <a:avLst/>
          </a:prstGeom>
        </p:spPr>
      </p:pic>
      <p:pic>
        <p:nvPicPr>
          <p:cNvPr id="5" name="图片 4"/>
          <p:cNvPicPr/>
          <p:nvPr/>
        </p:nvPicPr>
        <p:blipFill>
          <a:blip r:embed="rId3"/>
          <a:stretch>
            <a:fillRect/>
          </a:stretch>
        </p:blipFill>
        <p:spPr>
          <a:xfrm>
            <a:off x="6751491" y="2164862"/>
            <a:ext cx="2072078" cy="3054837"/>
          </a:xfrm>
          <a:prstGeom prst="rect">
            <a:avLst/>
          </a:prstGeom>
        </p:spPr>
      </p:pic>
      <p:pic>
        <p:nvPicPr>
          <p:cNvPr id="6" name="图片 5"/>
          <p:cNvPicPr/>
          <p:nvPr/>
        </p:nvPicPr>
        <p:blipFill>
          <a:blip r:embed="rId4"/>
          <a:stretch>
            <a:fillRect/>
          </a:stretch>
        </p:blipFill>
        <p:spPr>
          <a:xfrm>
            <a:off x="9103116" y="2164862"/>
            <a:ext cx="2252638" cy="3054837"/>
          </a:xfrm>
          <a:prstGeom prst="rect">
            <a:avLst/>
          </a:prstGeom>
        </p:spPr>
      </p:pic>
    </p:spTree>
    <p:extLst>
      <p:ext uri="{BB962C8B-B14F-4D97-AF65-F5344CB8AC3E}">
        <p14:creationId xmlns:p14="http://schemas.microsoft.com/office/powerpoint/2010/main" val="211226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dirty="0"/>
          </a:p>
          <a:p>
            <a:r>
              <a:rPr lang="zh-CN" altLang="en-US" dirty="0"/>
              <a:t>客户端实现</a:t>
            </a:r>
            <a:endParaRPr lang="en-US" altLang="zh-CN" dirty="0"/>
          </a:p>
          <a:p>
            <a:r>
              <a:rPr lang="zh-CN" altLang="en-US" dirty="0"/>
              <a:t>程序签名与打包</a:t>
            </a:r>
            <a:endParaRPr lang="en-US" dirty="0"/>
          </a:p>
        </p:txBody>
      </p:sp>
      <p:sp>
        <p:nvSpPr>
          <p:cNvPr id="3" name="Title 2"/>
          <p:cNvSpPr>
            <a:spLocks noGrp="1"/>
          </p:cNvSpPr>
          <p:nvPr>
            <p:ph type="title"/>
          </p:nvPr>
        </p:nvSpPr>
        <p:spPr/>
        <p:txBody>
          <a:bodyPr/>
          <a:lstStyle/>
          <a:p>
            <a:r>
              <a:rPr lang="zh-CN" altLang="en-US" dirty="0"/>
              <a:t>内容安排</a:t>
            </a:r>
            <a:endParaRPr lang="en-US" dirty="0"/>
          </a:p>
        </p:txBody>
      </p:sp>
    </p:spTree>
    <p:extLst>
      <p:ext uri="{BB962C8B-B14F-4D97-AF65-F5344CB8AC3E}">
        <p14:creationId xmlns:p14="http://schemas.microsoft.com/office/powerpoint/2010/main" val="230501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开发结束后，进行简单测试，即可进行项目的发布工作了。</a:t>
            </a:r>
            <a:endParaRPr lang="en-US" altLang="zh-CN" dirty="0"/>
          </a:p>
          <a:p>
            <a:r>
              <a:rPr lang="zh-CN" altLang="zh-CN" dirty="0"/>
              <a:t>如果开发人员需要将自己开发的</a:t>
            </a:r>
            <a:r>
              <a:rPr lang="en-US" altLang="zh-CN" dirty="0"/>
              <a:t>Android</a:t>
            </a:r>
            <a:r>
              <a:rPr lang="zh-CN" altLang="zh-CN" dirty="0"/>
              <a:t>项目进行发布，就必须将应用程序进行打包和签名，生成的</a:t>
            </a:r>
            <a:r>
              <a:rPr lang="en-US" altLang="zh-CN" dirty="0" err="1"/>
              <a:t>apk</a:t>
            </a:r>
            <a:r>
              <a:rPr lang="zh-CN" altLang="zh-CN" dirty="0"/>
              <a:t>文件传入到模拟器或手机中安装运行。</a:t>
            </a:r>
            <a:endParaRPr lang="en-US" altLang="zh-CN" dirty="0"/>
          </a:p>
          <a:p>
            <a:r>
              <a:rPr lang="en-US" altLang="zh-CN" dirty="0"/>
              <a:t>Android</a:t>
            </a:r>
            <a:r>
              <a:rPr lang="zh-CN" altLang="zh-CN" dirty="0"/>
              <a:t>系统要求每一个</a:t>
            </a:r>
            <a:r>
              <a:rPr lang="en-US" altLang="zh-CN" dirty="0"/>
              <a:t>Android</a:t>
            </a:r>
            <a:r>
              <a:rPr lang="zh-CN" altLang="zh-CN" dirty="0"/>
              <a:t>应用程序必须经过数字签名才能够安装到系统中。</a:t>
            </a:r>
            <a:endParaRPr lang="en-US" altLang="zh-CN" dirty="0"/>
          </a:p>
          <a:p>
            <a:r>
              <a:rPr lang="en-US" altLang="zh-CN" dirty="0"/>
              <a:t>Android</a:t>
            </a:r>
            <a:r>
              <a:rPr lang="zh-CN" altLang="zh-CN" dirty="0"/>
              <a:t>通过数字签名来标识应用程序的作者和应用程序之间的关系，不是用来决定最终用户可以安装哪些应用程序。这个数字签名由应用程序的作者完成，并不需要权威的数字证书签名机构认证，它只是用来让应用程序包自我认证的。</a:t>
            </a:r>
          </a:p>
          <a:p>
            <a:endParaRPr lang="zh-CN" altLang="en-US" dirty="0"/>
          </a:p>
        </p:txBody>
      </p:sp>
      <p:sp>
        <p:nvSpPr>
          <p:cNvPr id="3" name="标题 2"/>
          <p:cNvSpPr>
            <a:spLocks noGrp="1"/>
          </p:cNvSpPr>
          <p:nvPr>
            <p:ph type="title"/>
          </p:nvPr>
        </p:nvSpPr>
        <p:spPr/>
        <p:txBody>
          <a:bodyPr>
            <a:normAutofit/>
          </a:bodyPr>
          <a:lstStyle/>
          <a:p>
            <a:r>
              <a:rPr lang="zh-CN" altLang="en-US" dirty="0"/>
              <a:t>程序签名与打包</a:t>
            </a:r>
          </a:p>
        </p:txBody>
      </p:sp>
    </p:spTree>
    <p:extLst>
      <p:ext uri="{BB962C8B-B14F-4D97-AF65-F5344CB8AC3E}">
        <p14:creationId xmlns:p14="http://schemas.microsoft.com/office/powerpoint/2010/main" val="62258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zh-CN" dirty="0"/>
              <a:t>本项目是针对校园订餐</a:t>
            </a:r>
            <a:r>
              <a:rPr lang="zh-CN" altLang="en-US" dirty="0"/>
              <a:t>而</a:t>
            </a:r>
            <a:r>
              <a:rPr lang="zh-CN" altLang="zh-CN" dirty="0"/>
              <a:t>实现的一</a:t>
            </a:r>
            <a:r>
              <a:rPr lang="zh-CN" altLang="en-US" dirty="0"/>
              <a:t>款</a:t>
            </a:r>
            <a:r>
              <a:rPr lang="en-US" altLang="zh-CN" dirty="0"/>
              <a:t>App</a:t>
            </a:r>
            <a:r>
              <a:rPr lang="zh-CN" altLang="zh-CN" dirty="0"/>
              <a:t>。</a:t>
            </a:r>
            <a:endParaRPr lang="en-US" altLang="zh-CN" dirty="0"/>
          </a:p>
          <a:p>
            <a:r>
              <a:rPr lang="zh-CN" altLang="zh-CN" dirty="0"/>
              <a:t>主要解决的是在校师生就餐时面临的一系列问题，师生可以只通过一个手机</a:t>
            </a:r>
            <a:r>
              <a:rPr lang="en-US" altLang="zh-CN" dirty="0"/>
              <a:t>App</a:t>
            </a:r>
            <a:r>
              <a:rPr lang="zh-CN" altLang="zh-CN" dirty="0"/>
              <a:t>就可以让就餐变得更加快捷。</a:t>
            </a:r>
            <a:endParaRPr lang="en-US" altLang="zh-CN" dirty="0"/>
          </a:p>
          <a:p>
            <a:r>
              <a:rPr lang="zh-CN" altLang="zh-CN" dirty="0"/>
              <a:t>在软件中有菜谱查看、收藏、下订单等功能</a:t>
            </a:r>
            <a:r>
              <a:rPr lang="zh-CN" altLang="en-US" dirty="0"/>
              <a:t>。</a:t>
            </a:r>
            <a:endParaRPr lang="en-US" altLang="zh-CN" dirty="0"/>
          </a:p>
          <a:p>
            <a:r>
              <a:rPr lang="zh-CN" altLang="zh-CN" dirty="0"/>
              <a:t>可以通过手机内置的点餐功能进行点餐或者订餐，从而让用户享受到送餐服务。</a:t>
            </a:r>
            <a:endParaRPr lang="en-US" altLang="zh-CN" dirty="0"/>
          </a:p>
          <a:p>
            <a:r>
              <a:rPr lang="zh-CN" altLang="zh-CN" dirty="0"/>
              <a:t>另外，</a:t>
            </a:r>
            <a:r>
              <a:rPr lang="zh-CN" altLang="en-US" dirty="0"/>
              <a:t>也</a:t>
            </a:r>
            <a:r>
              <a:rPr lang="zh-CN" altLang="zh-CN" dirty="0"/>
              <a:t>有诸多的功能等待读者进行拓展开发。</a:t>
            </a:r>
            <a:endParaRPr lang="en-US" dirty="0"/>
          </a:p>
        </p:txBody>
      </p:sp>
      <p:sp>
        <p:nvSpPr>
          <p:cNvPr id="3" name="Title 2"/>
          <p:cNvSpPr>
            <a:spLocks noGrp="1"/>
          </p:cNvSpPr>
          <p:nvPr>
            <p:ph type="title"/>
          </p:nvPr>
        </p:nvSpPr>
        <p:spPr/>
        <p:txBody>
          <a:bodyPr/>
          <a:lstStyle/>
          <a:p>
            <a:r>
              <a:rPr lang="zh-CN" altLang="en-US" dirty="0"/>
              <a:t>功能介绍</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Android</a:t>
            </a:r>
            <a:r>
              <a:rPr lang="zh-CN" altLang="zh-CN" dirty="0"/>
              <a:t>数字签名证书包含以下几个要点： </a:t>
            </a:r>
          </a:p>
          <a:p>
            <a:pPr lvl="1"/>
            <a:r>
              <a:rPr lang="zh-CN" altLang="zh-CN" dirty="0"/>
              <a:t>（</a:t>
            </a:r>
            <a:r>
              <a:rPr lang="en-US" altLang="zh-CN" dirty="0"/>
              <a:t>1</a:t>
            </a:r>
            <a:r>
              <a:rPr lang="zh-CN" altLang="zh-CN" dirty="0"/>
              <a:t>）所有的应用程序都必须有数字签名证书，</a:t>
            </a:r>
            <a:r>
              <a:rPr lang="en-US" altLang="zh-CN" dirty="0"/>
              <a:t>Android</a:t>
            </a:r>
            <a:r>
              <a:rPr lang="zh-CN" altLang="zh-CN" dirty="0"/>
              <a:t>系统不会安装一个没有数字签名证书的应用程序。</a:t>
            </a:r>
          </a:p>
          <a:p>
            <a:pPr lvl="1"/>
            <a:r>
              <a:rPr lang="zh-CN" altLang="zh-CN" dirty="0"/>
              <a:t>（</a:t>
            </a:r>
            <a:r>
              <a:rPr lang="en-US" altLang="zh-CN" dirty="0"/>
              <a:t>2</a:t>
            </a:r>
            <a:r>
              <a:rPr lang="zh-CN" altLang="zh-CN" dirty="0"/>
              <a:t>）</a:t>
            </a:r>
            <a:r>
              <a:rPr lang="en-US" altLang="zh-CN" dirty="0"/>
              <a:t>Android</a:t>
            </a:r>
            <a:r>
              <a:rPr lang="zh-CN" altLang="zh-CN" dirty="0"/>
              <a:t>程序包使用的数字签名证书可以是自签名的，不需要一个权威的签名机构认证。</a:t>
            </a:r>
          </a:p>
          <a:p>
            <a:pPr lvl="1"/>
            <a:r>
              <a:rPr lang="zh-CN" altLang="zh-CN" dirty="0"/>
              <a:t>（</a:t>
            </a:r>
            <a:r>
              <a:rPr lang="en-US" altLang="zh-CN" dirty="0"/>
              <a:t>3</a:t>
            </a:r>
            <a:r>
              <a:rPr lang="zh-CN" altLang="zh-CN" dirty="0"/>
              <a:t>）如果要正式发布一个</a:t>
            </a:r>
            <a:r>
              <a:rPr lang="en-US" altLang="zh-CN" dirty="0"/>
              <a:t>Android</a:t>
            </a:r>
            <a:r>
              <a:rPr lang="zh-CN" altLang="zh-CN" dirty="0"/>
              <a:t>，必须使用一个合适的私钥生成的数字证书来给程序签名，而不能使用</a:t>
            </a:r>
            <a:r>
              <a:rPr lang="en-US" altLang="zh-CN" dirty="0"/>
              <a:t>ADT</a:t>
            </a:r>
            <a:r>
              <a:rPr lang="zh-CN" altLang="zh-CN" dirty="0"/>
              <a:t>插件生成的调试证书来发布。</a:t>
            </a:r>
          </a:p>
          <a:p>
            <a:pPr lvl="1"/>
            <a:r>
              <a:rPr lang="zh-CN" altLang="zh-CN" dirty="0"/>
              <a:t>（</a:t>
            </a:r>
            <a:r>
              <a:rPr lang="en-US" altLang="zh-CN" dirty="0"/>
              <a:t>4</a:t>
            </a:r>
            <a:r>
              <a:rPr lang="zh-CN" altLang="zh-CN" dirty="0"/>
              <a:t>）数字签名证书都是具有有效期的，</a:t>
            </a:r>
            <a:r>
              <a:rPr lang="en-US" altLang="zh-CN" dirty="0"/>
              <a:t>Android</a:t>
            </a:r>
            <a:r>
              <a:rPr lang="zh-CN" altLang="zh-CN" dirty="0"/>
              <a:t>只是在应用程序安装的时候才会检查证书的有效期。如果程序已经安装在系统中，即使证书过期也不会影响程序的正常功能。</a:t>
            </a:r>
          </a:p>
          <a:p>
            <a:pPr lvl="1"/>
            <a:r>
              <a:rPr lang="zh-CN" altLang="zh-CN" dirty="0"/>
              <a:t>（</a:t>
            </a:r>
            <a:r>
              <a:rPr lang="en-US" altLang="zh-CN" dirty="0"/>
              <a:t>5</a:t>
            </a:r>
            <a:r>
              <a:rPr lang="zh-CN" altLang="zh-CN" dirty="0"/>
              <a:t>）</a:t>
            </a:r>
            <a:r>
              <a:rPr lang="en-US" altLang="zh-CN" dirty="0"/>
              <a:t>Android</a:t>
            </a:r>
            <a:r>
              <a:rPr lang="zh-CN" altLang="zh-CN" dirty="0"/>
              <a:t>使用标准的</a:t>
            </a:r>
            <a:r>
              <a:rPr lang="en-US" altLang="zh-CN" dirty="0"/>
              <a:t>Java</a:t>
            </a:r>
            <a:r>
              <a:rPr lang="zh-CN" altLang="zh-CN" dirty="0"/>
              <a:t>工具</a:t>
            </a:r>
            <a:r>
              <a:rPr lang="en-US" altLang="zh-CN" dirty="0" err="1"/>
              <a:t>Keytool</a:t>
            </a:r>
            <a:r>
              <a:rPr lang="zh-CN" altLang="zh-CN" dirty="0"/>
              <a:t>和</a:t>
            </a:r>
            <a:r>
              <a:rPr lang="en-US" altLang="zh-CN" dirty="0" err="1"/>
              <a:t>Jarsigner</a:t>
            </a:r>
            <a:r>
              <a:rPr lang="zh-CN" altLang="zh-CN" dirty="0"/>
              <a:t>来生成数字签名证书，并给应用程序包签名。</a:t>
            </a:r>
          </a:p>
          <a:p>
            <a:pPr lvl="1"/>
            <a:r>
              <a:rPr lang="zh-CN" altLang="zh-CN" dirty="0"/>
              <a:t>（</a:t>
            </a:r>
            <a:r>
              <a:rPr lang="en-US" altLang="zh-CN" dirty="0"/>
              <a:t>6</a:t>
            </a:r>
            <a:r>
              <a:rPr lang="zh-CN" altLang="zh-CN" dirty="0"/>
              <a:t>）使用</a:t>
            </a:r>
            <a:r>
              <a:rPr lang="en-US" altLang="zh-CN" dirty="0" err="1"/>
              <a:t>zipalign</a:t>
            </a:r>
            <a:r>
              <a:rPr lang="zh-CN" altLang="zh-CN" dirty="0"/>
              <a:t>工具优化程序。</a:t>
            </a:r>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spTree>
    <p:extLst>
      <p:ext uri="{BB962C8B-B14F-4D97-AF65-F5344CB8AC3E}">
        <p14:creationId xmlns:p14="http://schemas.microsoft.com/office/powerpoint/2010/main" val="410663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Android</a:t>
            </a:r>
            <a:r>
              <a:rPr lang="zh-CN" altLang="zh-CN" dirty="0"/>
              <a:t>的开发工具（</a:t>
            </a:r>
            <a:r>
              <a:rPr lang="en-US" altLang="zh-CN" dirty="0"/>
              <a:t>ADT</a:t>
            </a:r>
            <a:r>
              <a:rPr lang="zh-CN" altLang="zh-CN" dirty="0"/>
              <a:t>插件）都可以协助开发者给</a:t>
            </a:r>
            <a:r>
              <a:rPr lang="en-US" altLang="zh-CN" dirty="0"/>
              <a:t>APK</a:t>
            </a:r>
            <a:r>
              <a:rPr lang="zh-CN" altLang="zh-CN" dirty="0"/>
              <a:t>程序签名，它们都有两种工作模式：调试模式（</a:t>
            </a:r>
            <a:r>
              <a:rPr lang="en-US" altLang="zh-CN" dirty="0"/>
              <a:t>debug mode</a:t>
            </a:r>
            <a:r>
              <a:rPr lang="zh-CN" altLang="zh-CN" dirty="0"/>
              <a:t>）和发布模式（</a:t>
            </a:r>
            <a:r>
              <a:rPr lang="en-US" altLang="zh-CN" dirty="0"/>
              <a:t>release mode</a:t>
            </a:r>
            <a:r>
              <a:rPr lang="zh-CN" altLang="zh-CN" dirty="0"/>
              <a:t>）。</a:t>
            </a:r>
          </a:p>
          <a:p>
            <a:r>
              <a:rPr lang="zh-CN" altLang="zh-CN" dirty="0"/>
              <a:t>在调试模式下，</a:t>
            </a:r>
            <a:r>
              <a:rPr lang="en-US" altLang="zh-CN" dirty="0"/>
              <a:t>Android</a:t>
            </a:r>
            <a:r>
              <a:rPr lang="zh-CN" altLang="zh-CN" dirty="0"/>
              <a:t>的开发工具会在每次编译时使用调试的数字证书给程序签名，开发者无须关心。但是开发者要发布应用程序时，就需要使用自己的数字签名证书给</a:t>
            </a:r>
            <a:r>
              <a:rPr lang="en-US" altLang="zh-CN" dirty="0"/>
              <a:t>APK</a:t>
            </a:r>
            <a:r>
              <a:rPr lang="zh-CN" altLang="zh-CN" dirty="0"/>
              <a:t>包签名，主要通过两种方式完成：完全利用</a:t>
            </a:r>
            <a:r>
              <a:rPr lang="en-US" altLang="zh-CN" dirty="0"/>
              <a:t>DOS</a:t>
            </a:r>
            <a:r>
              <a:rPr lang="zh-CN" altLang="zh-CN" dirty="0"/>
              <a:t>命令制作</a:t>
            </a:r>
            <a:r>
              <a:rPr lang="en-US" altLang="zh-CN" dirty="0"/>
              <a:t>APK</a:t>
            </a:r>
            <a:r>
              <a:rPr lang="zh-CN" altLang="zh-CN" dirty="0"/>
              <a:t>签名；利用</a:t>
            </a:r>
            <a:r>
              <a:rPr lang="en-US" altLang="zh-CN" dirty="0"/>
              <a:t>ADT</a:t>
            </a:r>
            <a:r>
              <a:rPr lang="zh-CN" altLang="zh-CN" dirty="0"/>
              <a:t>提供的图形化界面完成</a:t>
            </a:r>
            <a:r>
              <a:rPr lang="en-US" altLang="zh-CN" dirty="0"/>
              <a:t>APK</a:t>
            </a:r>
            <a:r>
              <a:rPr lang="zh-CN" altLang="zh-CN" dirty="0"/>
              <a:t>签名。</a:t>
            </a:r>
            <a:endParaRPr lang="en-US" altLang="zh-CN" dirty="0"/>
          </a:p>
          <a:p>
            <a:r>
              <a:rPr lang="zh-CN" altLang="en-US" dirty="0"/>
              <a:t>下面</a:t>
            </a:r>
            <a:r>
              <a:rPr lang="zh-CN" altLang="zh-CN" dirty="0"/>
              <a:t>介绍</a:t>
            </a:r>
            <a:r>
              <a:rPr lang="en-US" altLang="zh-CN" dirty="0"/>
              <a:t>Android Studio</a:t>
            </a:r>
            <a:r>
              <a:rPr lang="zh-CN" altLang="zh-CN" dirty="0"/>
              <a:t>生成签名</a:t>
            </a:r>
            <a:r>
              <a:rPr lang="en-US" altLang="zh-CN" dirty="0"/>
              <a:t>APK</a:t>
            </a:r>
            <a:r>
              <a:rPr lang="zh-CN" altLang="zh-CN" dirty="0"/>
              <a:t>的过程。</a:t>
            </a:r>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spTree>
    <p:extLst>
      <p:ext uri="{BB962C8B-B14F-4D97-AF65-F5344CB8AC3E}">
        <p14:creationId xmlns:p14="http://schemas.microsoft.com/office/powerpoint/2010/main" val="4242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10972800" cy="1030458"/>
          </a:xfrm>
        </p:spPr>
        <p:txBody>
          <a:bodyPr/>
          <a:lstStyle/>
          <a:p>
            <a:r>
              <a:rPr lang="zh-CN" altLang="zh-CN" dirty="0"/>
              <a:t>打开项目以后，选择</a:t>
            </a:r>
            <a:r>
              <a:rPr lang="en-US" altLang="zh-CN" dirty="0"/>
              <a:t> Build -&gt;Generate Signed APK</a:t>
            </a:r>
            <a:r>
              <a:rPr lang="zh-CN" altLang="zh-CN" dirty="0"/>
              <a:t>，打开对话框</a:t>
            </a:r>
            <a:endParaRPr lang="en-US" altLang="zh-CN" dirty="0"/>
          </a:p>
          <a:p>
            <a:r>
              <a:rPr lang="zh-CN" altLang="zh-CN" dirty="0"/>
              <a:t>选择</a:t>
            </a:r>
            <a:r>
              <a:rPr lang="en-US" altLang="zh-CN" dirty="0"/>
              <a:t>Create new...</a:t>
            </a:r>
            <a:r>
              <a:rPr lang="zh-CN" altLang="zh-CN" dirty="0"/>
              <a:t>按钮，生成新的</a:t>
            </a:r>
            <a:r>
              <a:rPr lang="en-US" altLang="zh-CN" dirty="0"/>
              <a:t>Key</a:t>
            </a:r>
            <a:r>
              <a:rPr lang="zh-CN" altLang="zh-CN" dirty="0"/>
              <a:t>，弹出新生成对话框</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1505295" y="3622972"/>
            <a:ext cx="3264535" cy="1913890"/>
          </a:xfrm>
          <a:prstGeom prst="rect">
            <a:avLst/>
          </a:prstGeom>
        </p:spPr>
      </p:pic>
      <p:pic>
        <p:nvPicPr>
          <p:cNvPr id="5" name="图片 4"/>
          <p:cNvPicPr/>
          <p:nvPr/>
        </p:nvPicPr>
        <p:blipFill>
          <a:blip r:embed="rId3"/>
          <a:stretch>
            <a:fillRect/>
          </a:stretch>
        </p:blipFill>
        <p:spPr>
          <a:xfrm>
            <a:off x="6096000" y="3054330"/>
            <a:ext cx="3071446" cy="3240962"/>
          </a:xfrm>
          <a:prstGeom prst="rect">
            <a:avLst/>
          </a:prstGeom>
        </p:spPr>
      </p:pic>
    </p:spTree>
    <p:extLst>
      <p:ext uri="{BB962C8B-B14F-4D97-AF65-F5344CB8AC3E}">
        <p14:creationId xmlns:p14="http://schemas.microsoft.com/office/powerpoint/2010/main" val="19501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首先选择</a:t>
            </a:r>
            <a:r>
              <a:rPr lang="en-US" altLang="zh-CN" dirty="0"/>
              <a:t>Key</a:t>
            </a:r>
            <a:r>
              <a:rPr lang="zh-CN" altLang="zh-CN" dirty="0"/>
              <a:t>存储的路径，接着输入密码，建议不要太简单，也不要太复杂。此处示例的密码为：</a:t>
            </a:r>
            <a:r>
              <a:rPr lang="en-US" altLang="zh-CN" dirty="0"/>
              <a:t>123456</a:t>
            </a:r>
            <a:r>
              <a:rPr lang="zh-CN" altLang="zh-CN" dirty="0"/>
              <a:t>，为了简单起见，所有密码都设置为同一个。有效时间默认</a:t>
            </a:r>
            <a:r>
              <a:rPr lang="en-US" altLang="zh-CN" dirty="0"/>
              <a:t>25</a:t>
            </a:r>
            <a:r>
              <a:rPr lang="zh-CN" altLang="zh-CN" dirty="0"/>
              <a:t>年，以支撑你的整个</a:t>
            </a:r>
            <a:r>
              <a:rPr lang="en-US" altLang="zh-CN" dirty="0"/>
              <a:t>APP</a:t>
            </a:r>
            <a:r>
              <a:rPr lang="zh-CN" altLang="zh-CN" dirty="0"/>
              <a:t>周期。</a:t>
            </a:r>
            <a:r>
              <a:rPr lang="en-US" altLang="zh-CN" dirty="0"/>
              <a:t>Country Code (XX)</a:t>
            </a:r>
            <a:r>
              <a:rPr lang="zh-CN" altLang="zh-CN" dirty="0"/>
              <a:t>应该是</a:t>
            </a:r>
            <a:r>
              <a:rPr lang="en-US" altLang="zh-CN" dirty="0"/>
              <a:t>CN</a:t>
            </a:r>
            <a:r>
              <a:rPr lang="zh-CN" altLang="zh-CN" dirty="0"/>
              <a:t>，然后单击</a:t>
            </a:r>
            <a:r>
              <a:rPr lang="en-US" altLang="zh-CN" dirty="0"/>
              <a:t>OK</a:t>
            </a:r>
            <a:r>
              <a:rPr lang="zh-CN" altLang="zh-CN" dirty="0"/>
              <a:t>，回到生成界面</a:t>
            </a:r>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3426142" y="3598227"/>
            <a:ext cx="4470083" cy="2814765"/>
          </a:xfrm>
          <a:prstGeom prst="rect">
            <a:avLst/>
          </a:prstGeom>
        </p:spPr>
      </p:pic>
    </p:spTree>
    <p:extLst>
      <p:ext uri="{BB962C8B-B14F-4D97-AF65-F5344CB8AC3E}">
        <p14:creationId xmlns:p14="http://schemas.microsoft.com/office/powerpoint/2010/main" val="111592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勾选上记住密码，然后单击</a:t>
            </a:r>
            <a:r>
              <a:rPr lang="en-US" altLang="zh-CN" dirty="0"/>
              <a:t>Next</a:t>
            </a:r>
            <a:r>
              <a:rPr lang="zh-CN" altLang="zh-CN" dirty="0"/>
              <a:t>按钮，如果弹出输入密码保护</a:t>
            </a:r>
            <a:r>
              <a:rPr lang="zh-CN" altLang="en-US" dirty="0"/>
              <a:t>。</a:t>
            </a:r>
            <a:endParaRPr lang="en-US" altLang="zh-CN" dirty="0"/>
          </a:p>
          <a:p>
            <a:r>
              <a:rPr lang="zh-CN" altLang="zh-CN" dirty="0"/>
              <a:t>单击</a:t>
            </a:r>
            <a:r>
              <a:rPr lang="en-US" altLang="zh-CN" dirty="0"/>
              <a:t>OK</a:t>
            </a:r>
            <a:r>
              <a:rPr lang="zh-CN" altLang="zh-CN" dirty="0"/>
              <a:t>按钮，弹出发布窗口。</a:t>
            </a:r>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909172" y="3251542"/>
            <a:ext cx="4672478" cy="2939708"/>
          </a:xfrm>
          <a:prstGeom prst="rect">
            <a:avLst/>
          </a:prstGeom>
        </p:spPr>
      </p:pic>
      <p:pic>
        <p:nvPicPr>
          <p:cNvPr id="5" name="图片 4"/>
          <p:cNvPicPr/>
          <p:nvPr/>
        </p:nvPicPr>
        <p:blipFill>
          <a:blip r:embed="rId3"/>
          <a:stretch>
            <a:fillRect/>
          </a:stretch>
        </p:blipFill>
        <p:spPr>
          <a:xfrm>
            <a:off x="6530021" y="3251542"/>
            <a:ext cx="4633279" cy="3168309"/>
          </a:xfrm>
          <a:prstGeom prst="rect">
            <a:avLst/>
          </a:prstGeom>
        </p:spPr>
      </p:pic>
      <p:sp>
        <p:nvSpPr>
          <p:cNvPr id="6" name="箭头: 右 5"/>
          <p:cNvSpPr/>
          <p:nvPr/>
        </p:nvSpPr>
        <p:spPr>
          <a:xfrm>
            <a:off x="5715000" y="4476750"/>
            <a:ext cx="800100" cy="71437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065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选择</a:t>
            </a:r>
            <a:r>
              <a:rPr lang="en-US" altLang="zh-CN" dirty="0"/>
              <a:t>release</a:t>
            </a:r>
            <a:r>
              <a:rPr lang="zh-CN" altLang="zh-CN" dirty="0"/>
              <a:t>是发布版本，选择</a:t>
            </a:r>
            <a:r>
              <a:rPr lang="en-US" altLang="zh-CN" dirty="0"/>
              <a:t>debug</a:t>
            </a:r>
            <a:r>
              <a:rPr lang="zh-CN" altLang="zh-CN" dirty="0"/>
              <a:t>是调试版本。此处，选择</a:t>
            </a:r>
            <a:r>
              <a:rPr lang="en-US" altLang="zh-CN" dirty="0"/>
              <a:t>release</a:t>
            </a:r>
            <a:r>
              <a:rPr lang="zh-CN" altLang="zh-CN" dirty="0"/>
              <a:t>，然后单击</a:t>
            </a:r>
            <a:r>
              <a:rPr lang="en-US" altLang="zh-CN" dirty="0"/>
              <a:t>Finish</a:t>
            </a:r>
            <a:r>
              <a:rPr lang="zh-CN" altLang="zh-CN" dirty="0"/>
              <a:t>按钮。工具自动进行应用程序发布，如果发布成功，弹出成功提示框</a:t>
            </a:r>
            <a:r>
              <a:rPr lang="zh-CN" altLang="en-US" dirty="0"/>
              <a:t>，并可进行查看。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945198" y="3934300"/>
            <a:ext cx="3864928" cy="1723550"/>
          </a:xfrm>
          <a:prstGeom prst="rect">
            <a:avLst/>
          </a:prstGeom>
        </p:spPr>
      </p:pic>
      <p:pic>
        <p:nvPicPr>
          <p:cNvPr id="5" name="图片 4"/>
          <p:cNvPicPr/>
          <p:nvPr/>
        </p:nvPicPr>
        <p:blipFill>
          <a:blip r:embed="rId3"/>
          <a:stretch>
            <a:fillRect/>
          </a:stretch>
        </p:blipFill>
        <p:spPr>
          <a:xfrm>
            <a:off x="5534025" y="3390900"/>
            <a:ext cx="5981700" cy="2612230"/>
          </a:xfrm>
          <a:prstGeom prst="rect">
            <a:avLst/>
          </a:prstGeom>
        </p:spPr>
      </p:pic>
      <p:sp>
        <p:nvSpPr>
          <p:cNvPr id="6" name="箭头: 右 5"/>
          <p:cNvSpPr/>
          <p:nvPr/>
        </p:nvSpPr>
        <p:spPr>
          <a:xfrm>
            <a:off x="4810126" y="4629150"/>
            <a:ext cx="723899" cy="7048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470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下次需要再生成，只需要从</a:t>
            </a:r>
            <a:r>
              <a:rPr lang="en-US" altLang="zh-CN" dirty="0"/>
              <a:t>Build</a:t>
            </a:r>
            <a:r>
              <a:rPr lang="zh-CN" altLang="zh-CN" dirty="0"/>
              <a:t>菜单，选择</a:t>
            </a:r>
            <a:r>
              <a:rPr lang="en-US" altLang="zh-CN" dirty="0"/>
              <a:t>Generate Signed APK</a:t>
            </a:r>
            <a:r>
              <a:rPr lang="zh-CN" altLang="zh-CN" dirty="0"/>
              <a:t>即可</a:t>
            </a:r>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3571240" y="2769869"/>
            <a:ext cx="5058410" cy="3278505"/>
          </a:xfrm>
          <a:prstGeom prst="rect">
            <a:avLst/>
          </a:prstGeom>
        </p:spPr>
      </p:pic>
    </p:spTree>
    <p:extLst>
      <p:ext uri="{BB962C8B-B14F-4D97-AF65-F5344CB8AC3E}">
        <p14:creationId xmlns:p14="http://schemas.microsoft.com/office/powerpoint/2010/main" val="64145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在</a:t>
            </a:r>
            <a:r>
              <a:rPr lang="en-US" altLang="zh-CN" dirty="0"/>
              <a:t>Android Studio</a:t>
            </a:r>
            <a:r>
              <a:rPr lang="zh-CN" altLang="zh-CN" dirty="0"/>
              <a:t>中，可以通过配置在构建过程中自动签名</a:t>
            </a:r>
            <a:r>
              <a:rPr lang="en-US" altLang="zh-CN" dirty="0"/>
              <a:t>release</a:t>
            </a:r>
            <a:r>
              <a:rPr lang="zh-CN" altLang="zh-CN" dirty="0"/>
              <a:t>版本的</a:t>
            </a:r>
            <a:r>
              <a:rPr lang="en-US" altLang="zh-CN" dirty="0"/>
              <a:t>APK</a:t>
            </a:r>
            <a:r>
              <a:rPr lang="zh-CN" altLang="zh-CN" dirty="0"/>
              <a:t>。</a:t>
            </a:r>
          </a:p>
          <a:p>
            <a:endParaRPr lang="zh-CN" altLang="en-US" dirty="0"/>
          </a:p>
        </p:txBody>
      </p:sp>
      <p:sp>
        <p:nvSpPr>
          <p:cNvPr id="3" name="标题 2"/>
          <p:cNvSpPr>
            <a:spLocks noGrp="1"/>
          </p:cNvSpPr>
          <p:nvPr>
            <p:ph type="title"/>
          </p:nvPr>
        </p:nvSpPr>
        <p:spPr/>
        <p:txBody>
          <a:bodyPr/>
          <a:lstStyle/>
          <a:p>
            <a:r>
              <a:rPr lang="zh-CN" altLang="en-US" dirty="0"/>
              <a:t>程序签名与打包</a:t>
            </a:r>
          </a:p>
        </p:txBody>
      </p:sp>
      <p:pic>
        <p:nvPicPr>
          <p:cNvPr id="4" name="图片 3"/>
          <p:cNvPicPr/>
          <p:nvPr/>
        </p:nvPicPr>
        <p:blipFill>
          <a:blip r:embed="rId2"/>
          <a:stretch>
            <a:fillRect/>
          </a:stretch>
        </p:blipFill>
        <p:spPr>
          <a:xfrm>
            <a:off x="505777" y="2803269"/>
            <a:ext cx="2379345" cy="3565525"/>
          </a:xfrm>
          <a:prstGeom prst="rect">
            <a:avLst/>
          </a:prstGeom>
        </p:spPr>
      </p:pic>
      <p:pic>
        <p:nvPicPr>
          <p:cNvPr id="5" name="图片 4"/>
          <p:cNvPicPr/>
          <p:nvPr/>
        </p:nvPicPr>
        <p:blipFill>
          <a:blip r:embed="rId3"/>
          <a:stretch>
            <a:fillRect/>
          </a:stretch>
        </p:blipFill>
        <p:spPr>
          <a:xfrm>
            <a:off x="3454399" y="2847466"/>
            <a:ext cx="4143376" cy="3477133"/>
          </a:xfrm>
          <a:prstGeom prst="rect">
            <a:avLst/>
          </a:prstGeom>
        </p:spPr>
      </p:pic>
      <p:pic>
        <p:nvPicPr>
          <p:cNvPr id="6" name="图片 5"/>
          <p:cNvPicPr/>
          <p:nvPr/>
        </p:nvPicPr>
        <p:blipFill>
          <a:blip r:embed="rId4"/>
          <a:stretch>
            <a:fillRect/>
          </a:stretch>
        </p:blipFill>
        <p:spPr>
          <a:xfrm>
            <a:off x="8167052" y="2847466"/>
            <a:ext cx="3984625" cy="3477133"/>
          </a:xfrm>
          <a:prstGeom prst="rect">
            <a:avLst/>
          </a:prstGeom>
        </p:spPr>
      </p:pic>
      <p:sp>
        <p:nvSpPr>
          <p:cNvPr id="7" name="箭头: 右 6"/>
          <p:cNvSpPr/>
          <p:nvPr/>
        </p:nvSpPr>
        <p:spPr>
          <a:xfrm>
            <a:off x="2885122" y="4203944"/>
            <a:ext cx="582930" cy="6477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箭头: 右 7"/>
          <p:cNvSpPr/>
          <p:nvPr/>
        </p:nvSpPr>
        <p:spPr>
          <a:xfrm>
            <a:off x="7597775" y="4152655"/>
            <a:ext cx="569277" cy="75027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298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altLang="zh-CN" dirty="0"/>
          </a:p>
          <a:p>
            <a:r>
              <a:rPr lang="zh-CN" altLang="en-US" dirty="0"/>
              <a:t>客户端实现</a:t>
            </a:r>
            <a:endParaRPr lang="en-US" altLang="zh-CN" dirty="0"/>
          </a:p>
          <a:p>
            <a:r>
              <a:rPr lang="zh-CN" altLang="en-US" dirty="0"/>
              <a:t>程序签名与打包</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总结</a:t>
            </a:r>
          </a:p>
        </p:txBody>
      </p:sp>
      <p:sp>
        <p:nvSpPr>
          <p:cNvPr id="4" name="矩形 3"/>
          <p:cNvSpPr/>
          <p:nvPr/>
        </p:nvSpPr>
        <p:spPr>
          <a:xfrm>
            <a:off x="7153913" y="3206710"/>
            <a:ext cx="3663182" cy="923330"/>
          </a:xfrm>
          <a:prstGeom prst="rect">
            <a:avLst/>
          </a:prstGeom>
          <a:noFill/>
        </p:spPr>
        <p:txBody>
          <a:bodyPr wrap="none" lIns="91440" tIns="45720" rIns="91440" bIns="45720">
            <a:spAutoFit/>
          </a:bodyPr>
          <a:lstStyle/>
          <a:p>
            <a:pPr algn="ctr"/>
            <a:r>
              <a:rPr lang="zh-CN"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谢谢大家！</a:t>
            </a:r>
          </a:p>
        </p:txBody>
      </p:sp>
    </p:spTree>
    <p:extLst>
      <p:ext uri="{BB962C8B-B14F-4D97-AF65-F5344CB8AC3E}">
        <p14:creationId xmlns:p14="http://schemas.microsoft.com/office/powerpoint/2010/main" val="31311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935480"/>
            <a:ext cx="10972800" cy="1792458"/>
          </a:xfrm>
        </p:spPr>
        <p:txBody>
          <a:bodyPr/>
          <a:lstStyle/>
          <a:p>
            <a:r>
              <a:rPr lang="zh-CN" altLang="zh-CN" dirty="0"/>
              <a:t>本系统采用</a:t>
            </a:r>
            <a:r>
              <a:rPr lang="en-US" altLang="zh-CN" dirty="0"/>
              <a:t>C/S</a:t>
            </a:r>
            <a:r>
              <a:rPr lang="zh-CN" altLang="zh-CN" dirty="0"/>
              <a:t>模式为客户端提供数据。</a:t>
            </a:r>
            <a:endParaRPr lang="en-US" altLang="zh-CN" dirty="0"/>
          </a:p>
          <a:p>
            <a:pPr lvl="1"/>
            <a:r>
              <a:rPr lang="zh-CN" altLang="zh-CN" dirty="0"/>
              <a:t>在服务端使用免费开源的</a:t>
            </a:r>
            <a:r>
              <a:rPr lang="en-US" altLang="zh-CN" dirty="0"/>
              <a:t>Tomcat</a:t>
            </a:r>
            <a:r>
              <a:rPr lang="zh-CN" altLang="zh-CN" dirty="0"/>
              <a:t>作为</a:t>
            </a:r>
            <a:r>
              <a:rPr lang="en-US" altLang="zh-CN" dirty="0"/>
              <a:t>Web</a:t>
            </a:r>
            <a:r>
              <a:rPr lang="zh-CN" altLang="zh-CN" dirty="0"/>
              <a:t>容器</a:t>
            </a:r>
            <a:r>
              <a:rPr lang="zh-CN" altLang="en-US" dirty="0"/>
              <a:t>，</a:t>
            </a:r>
            <a:r>
              <a:rPr lang="zh-CN" altLang="zh-CN" dirty="0"/>
              <a:t>网络数据库使用</a:t>
            </a:r>
            <a:r>
              <a:rPr lang="en-US" altLang="zh-CN" dirty="0"/>
              <a:t>MySQL 5.5</a:t>
            </a:r>
            <a:r>
              <a:rPr lang="zh-CN" altLang="zh-CN" dirty="0"/>
              <a:t>版本。</a:t>
            </a:r>
            <a:endParaRPr lang="en-US" altLang="zh-CN" dirty="0"/>
          </a:p>
          <a:p>
            <a:pPr lvl="1"/>
            <a:r>
              <a:rPr lang="zh-CN" altLang="en-US" dirty="0"/>
              <a:t>客户端结构：</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a:t>功能介绍</a:t>
            </a:r>
          </a:p>
        </p:txBody>
      </p:sp>
    </p:spTree>
    <p:extLst>
      <p:ext uri="{BB962C8B-B14F-4D97-AF65-F5344CB8AC3E}">
        <p14:creationId xmlns:p14="http://schemas.microsoft.com/office/powerpoint/2010/main" val="124020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zh-CN" dirty="0"/>
              <a:t>当前应用分为服务器端和客户端两部分——服务器端负责提供数据和维护数据，客户端负责信息的发布和显示。</a:t>
            </a:r>
            <a:endParaRPr lang="en-US" altLang="zh-CN" dirty="0"/>
          </a:p>
          <a:p>
            <a:r>
              <a:rPr lang="zh-CN" altLang="zh-CN" dirty="0"/>
              <a:t>该系统的物理架构主要由后台数据库服务器、</a:t>
            </a:r>
            <a:r>
              <a:rPr lang="en-US" altLang="zh-CN" dirty="0"/>
              <a:t>Web</a:t>
            </a:r>
            <a:r>
              <a:rPr lang="zh-CN" altLang="zh-CN" dirty="0"/>
              <a:t>服务器、无线网络、</a:t>
            </a:r>
            <a:r>
              <a:rPr lang="en-US" altLang="zh-CN" dirty="0"/>
              <a:t>Android</a:t>
            </a:r>
            <a:r>
              <a:rPr lang="zh-CN" altLang="zh-CN" dirty="0"/>
              <a:t>校园餐厅软件前端等部分组成。客户端即</a:t>
            </a:r>
            <a:r>
              <a:rPr lang="en-US" altLang="zh-CN" dirty="0"/>
              <a:t>Android</a:t>
            </a:r>
            <a:r>
              <a:rPr lang="zh-CN" altLang="zh-CN" dirty="0"/>
              <a:t>系统智能手机通过无线网络访问后台服务器，相关数据信息由后台数据库服务器提供。</a:t>
            </a:r>
            <a:endParaRPr lang="en-US" altLang="zh-CN" dirty="0"/>
          </a:p>
          <a:p>
            <a:r>
              <a:rPr lang="zh-CN" altLang="zh-CN" dirty="0"/>
              <a:t>运行过程中要保证</a:t>
            </a:r>
            <a:r>
              <a:rPr lang="en-US" altLang="zh-CN" dirty="0"/>
              <a:t>Web</a:t>
            </a:r>
            <a:r>
              <a:rPr lang="zh-CN" altLang="zh-CN" dirty="0"/>
              <a:t>服务器始终处于开启状态。</a:t>
            </a:r>
            <a:endParaRPr lang="en-US" altLang="zh-CN" dirty="0"/>
          </a:p>
          <a:p>
            <a:r>
              <a:rPr lang="zh-CN" altLang="zh-CN" dirty="0"/>
              <a:t>本系统的</a:t>
            </a:r>
            <a:r>
              <a:rPr lang="en-US" altLang="zh-CN" dirty="0"/>
              <a:t>Web</a:t>
            </a:r>
            <a:r>
              <a:rPr lang="zh-CN" altLang="zh-CN" dirty="0"/>
              <a:t>服务器端采用</a:t>
            </a:r>
            <a:r>
              <a:rPr lang="en-US" altLang="zh-CN" dirty="0" err="1"/>
              <a:t>Eclipse+Tomcat+MySQL</a:t>
            </a:r>
            <a:r>
              <a:rPr lang="zh-CN" altLang="zh-CN" dirty="0"/>
              <a:t>的组合进行开发，同时以</a:t>
            </a:r>
            <a:r>
              <a:rPr lang="en-US" altLang="zh-CN" dirty="0"/>
              <a:t>JSON</a:t>
            </a:r>
            <a:r>
              <a:rPr lang="zh-CN" altLang="zh-CN" dirty="0"/>
              <a:t>格式向客户端提供餐厅数据；客户端建立了</a:t>
            </a:r>
            <a:r>
              <a:rPr lang="en-US" altLang="zh-CN" dirty="0"/>
              <a:t>Android Studio</a:t>
            </a:r>
            <a:r>
              <a:rPr lang="zh-CN" altLang="zh-CN" dirty="0"/>
              <a:t>的开发环境，将菜谱信息分类发布到</a:t>
            </a:r>
            <a:r>
              <a:rPr lang="en-US" altLang="zh-CN" dirty="0"/>
              <a:t>Android</a:t>
            </a:r>
            <a:r>
              <a:rPr lang="zh-CN" altLang="zh-CN" dirty="0"/>
              <a:t>手机客户端中。用户只需要下载客户端软件（</a:t>
            </a:r>
            <a:r>
              <a:rPr lang="en-US" altLang="zh-CN" dirty="0"/>
              <a:t>.</a:t>
            </a:r>
            <a:r>
              <a:rPr lang="en-US" altLang="zh-CN" dirty="0" err="1"/>
              <a:t>apk</a:t>
            </a:r>
            <a:r>
              <a:rPr lang="zh-CN" altLang="zh-CN" dirty="0"/>
              <a:t>文件），安装至手机即可。</a:t>
            </a:r>
          </a:p>
          <a:p>
            <a:endParaRPr lang="zh-CN" altLang="zh-CN" dirty="0"/>
          </a:p>
          <a:p>
            <a:endParaRPr lang="en-US" dirty="0"/>
          </a:p>
        </p:txBody>
      </p:sp>
      <p:sp>
        <p:nvSpPr>
          <p:cNvPr id="3" name="Title 2"/>
          <p:cNvSpPr>
            <a:spLocks noGrp="1"/>
          </p:cNvSpPr>
          <p:nvPr>
            <p:ph type="title"/>
          </p:nvPr>
        </p:nvSpPr>
        <p:spPr/>
        <p:txBody>
          <a:bodyPr/>
          <a:lstStyle/>
          <a:p>
            <a:r>
              <a:rPr lang="zh-CN" altLang="en-US" dirty="0"/>
              <a:t>功能介绍</a:t>
            </a: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功能介绍</a:t>
            </a:r>
            <a:endParaRPr lang="en-US" altLang="zh-CN" dirty="0"/>
          </a:p>
          <a:p>
            <a:r>
              <a:rPr lang="zh-CN" altLang="en-US" dirty="0"/>
              <a:t>服务器端搭建</a:t>
            </a:r>
            <a:endParaRPr lang="en-US" altLang="zh-CN" dirty="0"/>
          </a:p>
          <a:p>
            <a:r>
              <a:rPr lang="zh-CN" altLang="en-US" dirty="0"/>
              <a:t>客户端设计</a:t>
            </a:r>
            <a:endParaRPr lang="en-US" dirty="0"/>
          </a:p>
          <a:p>
            <a:r>
              <a:rPr lang="zh-CN" altLang="en-US" dirty="0"/>
              <a:t>客户端实现</a:t>
            </a:r>
            <a:endParaRPr lang="en-US" altLang="zh-CN" dirty="0"/>
          </a:p>
          <a:p>
            <a:r>
              <a:rPr lang="zh-CN" altLang="en-US" dirty="0"/>
              <a:t>程序签名与打包</a:t>
            </a:r>
            <a:endParaRPr lang="en-US" dirty="0"/>
          </a:p>
        </p:txBody>
      </p:sp>
      <p:sp>
        <p:nvSpPr>
          <p:cNvPr id="3" name="Title 2"/>
          <p:cNvSpPr>
            <a:spLocks noGrp="1"/>
          </p:cNvSpPr>
          <p:nvPr>
            <p:ph type="title"/>
          </p:nvPr>
        </p:nvSpPr>
        <p:spPr/>
        <p:txBody>
          <a:bodyPr/>
          <a:lstStyle/>
          <a:p>
            <a:r>
              <a:rPr lang="zh-CN" altLang="en-US" dirty="0"/>
              <a:t>内容安排</a:t>
            </a:r>
            <a:endParaRPr lang="en-US" dirty="0"/>
          </a:p>
        </p:txBody>
      </p:sp>
    </p:spTree>
    <p:extLst>
      <p:ext uri="{BB962C8B-B14F-4D97-AF65-F5344CB8AC3E}">
        <p14:creationId xmlns:p14="http://schemas.microsoft.com/office/powerpoint/2010/main" val="335921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zh-CN" dirty="0"/>
              <a:t>在该项目中的数据库只有一个</a:t>
            </a:r>
            <a:r>
              <a:rPr lang="en-US" altLang="zh-CN" dirty="0"/>
              <a:t>MySQL</a:t>
            </a:r>
            <a:r>
              <a:rPr lang="zh-CN" altLang="zh-CN" dirty="0"/>
              <a:t>数据库，运行在服务器端。这种设计方式简单，便于开发。但是用这种设计方式，用户每次开启应用时时都会将服务器的资源下载一遍，造成不必要的浪费，另外当网络信号不好时如果只有一个网络数据库的话就会什么也看不到，会影响了用户体验。</a:t>
            </a:r>
            <a:endParaRPr lang="en-US" altLang="zh-CN" dirty="0"/>
          </a:p>
          <a:p>
            <a:r>
              <a:rPr lang="zh-CN" altLang="zh-CN" dirty="0"/>
              <a:t>为了更加优化系统设计，读者也可以采用</a:t>
            </a:r>
            <a:r>
              <a:rPr lang="zh-CN" altLang="zh-CN" dirty="0">
                <a:solidFill>
                  <a:srgbClr val="FF0000"/>
                </a:solidFill>
              </a:rPr>
              <a:t>两端数据库同步</a:t>
            </a:r>
            <a:r>
              <a:rPr lang="zh-CN" altLang="zh-CN" dirty="0"/>
              <a:t>的设计方式，即客户端使用</a:t>
            </a:r>
            <a:r>
              <a:rPr lang="en-US" altLang="zh-CN" dirty="0"/>
              <a:t>SQLite</a:t>
            </a:r>
            <a:r>
              <a:rPr lang="zh-CN" altLang="zh-CN" dirty="0"/>
              <a:t>数据库，从而实现本地的缓存效果。</a:t>
            </a:r>
          </a:p>
          <a:p>
            <a:endParaRPr lang="en-US" dirty="0"/>
          </a:p>
        </p:txBody>
      </p:sp>
      <p:sp>
        <p:nvSpPr>
          <p:cNvPr id="3" name="Title 2"/>
          <p:cNvSpPr>
            <a:spLocks noGrp="1"/>
          </p:cNvSpPr>
          <p:nvPr>
            <p:ph type="title"/>
          </p:nvPr>
        </p:nvSpPr>
        <p:spPr/>
        <p:txBody>
          <a:bodyPr/>
          <a:lstStyle/>
          <a:p>
            <a:r>
              <a:rPr lang="zh-CN" altLang="en-US" dirty="0"/>
              <a:t>服务器端搭建</a:t>
            </a:r>
            <a:endParaRPr lang="en-US" altLang="zh-CN"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zh-CN" dirty="0"/>
              <a:t>（</a:t>
            </a:r>
            <a:r>
              <a:rPr lang="en-US" altLang="zh-CN" dirty="0"/>
              <a:t>1</a:t>
            </a:r>
            <a:r>
              <a:rPr lang="zh-CN" altLang="zh-CN" dirty="0"/>
              <a:t>）用户表存储的是订餐人的相关信息</a:t>
            </a:r>
            <a:r>
              <a:rPr lang="zh-CN" altLang="en-US" dirty="0"/>
              <a:t>。</a:t>
            </a:r>
            <a:endParaRPr lang="en-US" dirty="0"/>
          </a:p>
        </p:txBody>
      </p:sp>
      <p:sp>
        <p:nvSpPr>
          <p:cNvPr id="3" name="Title 2"/>
          <p:cNvSpPr>
            <a:spLocks noGrp="1"/>
          </p:cNvSpPr>
          <p:nvPr>
            <p:ph type="title"/>
          </p:nvPr>
        </p:nvSpPr>
        <p:spPr/>
        <p:txBody>
          <a:bodyPr/>
          <a:lstStyle/>
          <a:p>
            <a:r>
              <a:rPr lang="zh-CN" altLang="en-US" dirty="0"/>
              <a:t>服务器端搭建</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566930730"/>
              </p:ext>
            </p:extLst>
          </p:nvPr>
        </p:nvGraphicFramePr>
        <p:xfrm>
          <a:off x="609600" y="2849880"/>
          <a:ext cx="10972800" cy="2560320"/>
        </p:xfrm>
        <a:graphic>
          <a:graphicData uri="http://schemas.openxmlformats.org/drawingml/2006/table">
            <a:tbl>
              <a:tblPr firstRow="1" firstCol="1" bandRow="1">
                <a:tableStyleId>{5C22544A-7EE6-4342-B048-85BDC9FD1C3A}</a:tableStyleId>
              </a:tblPr>
              <a:tblGrid>
                <a:gridCol w="2730666">
                  <a:extLst>
                    <a:ext uri="{9D8B030D-6E8A-4147-A177-3AD203B41FA5}">
                      <a16:colId xmlns:a16="http://schemas.microsoft.com/office/drawing/2014/main" val="2940800020"/>
                    </a:ext>
                  </a:extLst>
                </a:gridCol>
                <a:gridCol w="1917534">
                  <a:extLst>
                    <a:ext uri="{9D8B030D-6E8A-4147-A177-3AD203B41FA5}">
                      <a16:colId xmlns:a16="http://schemas.microsoft.com/office/drawing/2014/main" val="3167048265"/>
                    </a:ext>
                  </a:extLst>
                </a:gridCol>
                <a:gridCol w="1563624">
                  <a:extLst>
                    <a:ext uri="{9D8B030D-6E8A-4147-A177-3AD203B41FA5}">
                      <a16:colId xmlns:a16="http://schemas.microsoft.com/office/drawing/2014/main" val="3159548039"/>
                    </a:ext>
                  </a:extLst>
                </a:gridCol>
                <a:gridCol w="2276269">
                  <a:extLst>
                    <a:ext uri="{9D8B030D-6E8A-4147-A177-3AD203B41FA5}">
                      <a16:colId xmlns:a16="http://schemas.microsoft.com/office/drawing/2014/main" val="3091962920"/>
                    </a:ext>
                  </a:extLst>
                </a:gridCol>
                <a:gridCol w="2484707">
                  <a:extLst>
                    <a:ext uri="{9D8B030D-6E8A-4147-A177-3AD203B41FA5}">
                      <a16:colId xmlns:a16="http://schemas.microsoft.com/office/drawing/2014/main" val="3691451210"/>
                    </a:ext>
                  </a:extLst>
                </a:gridCol>
              </a:tblGrid>
              <a:tr h="149860">
                <a:tc>
                  <a:txBody>
                    <a:bodyPr/>
                    <a:lstStyle/>
                    <a:p>
                      <a:pPr algn="ctr">
                        <a:spcAft>
                          <a:spcPts val="0"/>
                        </a:spcAft>
                      </a:pPr>
                      <a:r>
                        <a:rPr lang="zh-CN" sz="2400" kern="100" dirty="0">
                          <a:effectLst/>
                        </a:rPr>
                        <a:t>字段名</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字段含义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24178240"/>
                  </a:ext>
                </a:extLst>
              </a:tr>
              <a:tr h="155575">
                <a:tc>
                  <a:txBody>
                    <a:bodyPr/>
                    <a:lstStyle/>
                    <a:p>
                      <a:pPr algn="ctr">
                        <a:spcAft>
                          <a:spcPts val="0"/>
                        </a:spcAft>
                      </a:pPr>
                      <a:r>
                        <a:rPr lang="en-US" sz="2400" kern="100">
                          <a:effectLst/>
                        </a:rPr>
                        <a:t>USER_ID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用户</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79635740"/>
                  </a:ext>
                </a:extLst>
              </a:tr>
              <a:tr h="161925">
                <a:tc>
                  <a:txBody>
                    <a:bodyPr/>
                    <a:lstStyle/>
                    <a:p>
                      <a:pPr algn="ctr">
                        <a:spcAft>
                          <a:spcPts val="0"/>
                        </a:spcAft>
                      </a:pPr>
                      <a:r>
                        <a:rPr lang="en-US" sz="2400" kern="100">
                          <a:effectLst/>
                        </a:rPr>
                        <a:t>USERNAME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VARCHAR</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否</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用户名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40707305"/>
                  </a:ext>
                </a:extLst>
              </a:tr>
              <a:tr h="157480">
                <a:tc>
                  <a:txBody>
                    <a:bodyPr/>
                    <a:lstStyle/>
                    <a:p>
                      <a:pPr algn="ctr">
                        <a:spcAft>
                          <a:spcPts val="0"/>
                        </a:spcAft>
                      </a:pPr>
                      <a:r>
                        <a:rPr lang="en-US" sz="2400" kern="100">
                          <a:effectLst/>
                        </a:rPr>
                        <a:t>USERPASS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否</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用户密码</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R="171450" algn="r">
                        <a:spcAft>
                          <a:spcPts val="0"/>
                        </a:spcAft>
                      </a:pPr>
                      <a:r>
                        <a:rPr lang="en-US" sz="2400" kern="100">
                          <a:effectLst/>
                        </a:rPr>
                        <a:t>MD5</a:t>
                      </a:r>
                      <a:r>
                        <a:rPr lang="zh-CN" sz="2400" kern="100">
                          <a:effectLst/>
                        </a:rPr>
                        <a:t>加密保存</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3220644"/>
                  </a:ext>
                </a:extLst>
              </a:tr>
              <a:tr h="161925">
                <a:tc>
                  <a:txBody>
                    <a:bodyPr/>
                    <a:lstStyle/>
                    <a:p>
                      <a:pPr algn="ctr">
                        <a:spcAft>
                          <a:spcPts val="0"/>
                        </a:spcAft>
                      </a:pPr>
                      <a:r>
                        <a:rPr lang="en-US" sz="2400" kern="100">
                          <a:effectLst/>
                        </a:rPr>
                        <a:t>MOBILENUM</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电话</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27249679"/>
                  </a:ext>
                </a:extLst>
              </a:tr>
              <a:tr h="161925">
                <a:tc>
                  <a:txBody>
                    <a:bodyPr/>
                    <a:lstStyle/>
                    <a:p>
                      <a:pPr algn="ctr">
                        <a:spcAft>
                          <a:spcPts val="0"/>
                        </a:spcAft>
                      </a:pPr>
                      <a:r>
                        <a:rPr lang="en-US" sz="2400" kern="100">
                          <a:effectLst/>
                        </a:rPr>
                        <a:t>ADDRESS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送餐地址</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29434274"/>
                  </a:ext>
                </a:extLst>
              </a:tr>
              <a:tr h="161925">
                <a:tc>
                  <a:txBody>
                    <a:bodyPr/>
                    <a:lstStyle/>
                    <a:p>
                      <a:pPr algn="ctr">
                        <a:spcAft>
                          <a:spcPts val="0"/>
                        </a:spcAft>
                      </a:pPr>
                      <a:r>
                        <a:rPr lang="en-US" sz="2400" kern="100">
                          <a:effectLst/>
                        </a:rPr>
                        <a:t>COMMENT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备注</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16021497"/>
                  </a:ext>
                </a:extLst>
              </a:tr>
            </a:tbl>
          </a:graphicData>
        </a:graphic>
      </p:graphicFrame>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zh-CN" dirty="0"/>
              <a:t>（</a:t>
            </a:r>
            <a:r>
              <a:rPr lang="en-US" altLang="zh-CN" dirty="0"/>
              <a:t>2</a:t>
            </a:r>
            <a:r>
              <a:rPr lang="zh-CN" altLang="zh-CN" dirty="0"/>
              <a:t>）店铺表存储的是店铺信息，包括地址，订餐电话等信息。</a:t>
            </a:r>
            <a:endParaRPr lang="en-US" dirty="0"/>
          </a:p>
        </p:txBody>
      </p:sp>
      <p:sp>
        <p:nvSpPr>
          <p:cNvPr id="3" name="Title 2"/>
          <p:cNvSpPr>
            <a:spLocks noGrp="1"/>
          </p:cNvSpPr>
          <p:nvPr>
            <p:ph type="title"/>
          </p:nvPr>
        </p:nvSpPr>
        <p:spPr/>
        <p:txBody>
          <a:bodyPr/>
          <a:lstStyle/>
          <a:p>
            <a:r>
              <a:rPr lang="zh-CN" altLang="en-US" dirty="0"/>
              <a:t>服务器端搭建</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3211126945"/>
              </p:ext>
            </p:extLst>
          </p:nvPr>
        </p:nvGraphicFramePr>
        <p:xfrm>
          <a:off x="813816" y="2590832"/>
          <a:ext cx="10131552" cy="3291840"/>
        </p:xfrm>
        <a:graphic>
          <a:graphicData uri="http://schemas.openxmlformats.org/drawingml/2006/table">
            <a:tbl>
              <a:tblPr firstRow="1" firstCol="1" bandRow="1">
                <a:tableStyleId>{5C22544A-7EE6-4342-B048-85BDC9FD1C3A}</a:tableStyleId>
              </a:tblPr>
              <a:tblGrid>
                <a:gridCol w="2459736">
                  <a:extLst>
                    <a:ext uri="{9D8B030D-6E8A-4147-A177-3AD203B41FA5}">
                      <a16:colId xmlns:a16="http://schemas.microsoft.com/office/drawing/2014/main" val="3325365697"/>
                    </a:ext>
                  </a:extLst>
                </a:gridCol>
                <a:gridCol w="2121408">
                  <a:extLst>
                    <a:ext uri="{9D8B030D-6E8A-4147-A177-3AD203B41FA5}">
                      <a16:colId xmlns:a16="http://schemas.microsoft.com/office/drawing/2014/main" val="557725115"/>
                    </a:ext>
                  </a:extLst>
                </a:gridCol>
                <a:gridCol w="1828800">
                  <a:extLst>
                    <a:ext uri="{9D8B030D-6E8A-4147-A177-3AD203B41FA5}">
                      <a16:colId xmlns:a16="http://schemas.microsoft.com/office/drawing/2014/main" val="1041622581"/>
                    </a:ext>
                  </a:extLst>
                </a:gridCol>
                <a:gridCol w="2112264">
                  <a:extLst>
                    <a:ext uri="{9D8B030D-6E8A-4147-A177-3AD203B41FA5}">
                      <a16:colId xmlns:a16="http://schemas.microsoft.com/office/drawing/2014/main" val="2611810163"/>
                    </a:ext>
                  </a:extLst>
                </a:gridCol>
                <a:gridCol w="1609344">
                  <a:extLst>
                    <a:ext uri="{9D8B030D-6E8A-4147-A177-3AD203B41FA5}">
                      <a16:colId xmlns:a16="http://schemas.microsoft.com/office/drawing/2014/main" val="3230926542"/>
                    </a:ext>
                  </a:extLst>
                </a:gridCol>
              </a:tblGrid>
              <a:tr h="182245">
                <a:tc>
                  <a:txBody>
                    <a:bodyPr/>
                    <a:lstStyle/>
                    <a:p>
                      <a:pPr algn="ctr">
                        <a:spcAft>
                          <a:spcPts val="0"/>
                        </a:spcAft>
                      </a:pPr>
                      <a:r>
                        <a:rPr lang="zh-CN" sz="2400" kern="100">
                          <a:effectLst/>
                        </a:rPr>
                        <a:t>字段名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可否为空</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字段含义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注释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7017494"/>
                  </a:ext>
                </a:extLst>
              </a:tr>
              <a:tr h="189230">
                <a:tc>
                  <a:txBody>
                    <a:bodyPr/>
                    <a:lstStyle/>
                    <a:p>
                      <a:pPr algn="ctr">
                        <a:spcAft>
                          <a:spcPts val="0"/>
                        </a:spcAft>
                      </a:pPr>
                      <a:r>
                        <a:rPr lang="en-US" sz="2400" kern="100">
                          <a:effectLst/>
                        </a:rPr>
                        <a:t>SHOP_ID</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a:t>
                      </a:r>
                      <a:r>
                        <a:rPr lang="en-US" sz="2400" kern="100">
                          <a:effectLst/>
                        </a:rPr>
                        <a:t>ID</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主键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6214601"/>
                  </a:ext>
                </a:extLst>
              </a:tr>
              <a:tr h="196850">
                <a:tc>
                  <a:txBody>
                    <a:bodyPr/>
                    <a:lstStyle/>
                    <a:p>
                      <a:pPr algn="ctr">
                        <a:spcAft>
                          <a:spcPts val="0"/>
                        </a:spcAft>
                      </a:pPr>
                      <a:r>
                        <a:rPr lang="en-US" sz="2400" kern="100">
                          <a:effectLst/>
                        </a:rPr>
                        <a:t>SHOPNAME</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店铺名称</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87584594"/>
                  </a:ext>
                </a:extLst>
              </a:tr>
              <a:tr h="190500">
                <a:tc>
                  <a:txBody>
                    <a:bodyPr/>
                    <a:lstStyle/>
                    <a:p>
                      <a:pPr algn="ctr">
                        <a:spcAft>
                          <a:spcPts val="0"/>
                        </a:spcAft>
                      </a:pPr>
                      <a:r>
                        <a:rPr lang="en-US" sz="2400" kern="100">
                          <a:effectLst/>
                        </a:rPr>
                        <a:t>ADDRESS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店铺地址</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12139788"/>
                  </a:ext>
                </a:extLst>
              </a:tr>
              <a:tr h="196850">
                <a:tc>
                  <a:txBody>
                    <a:bodyPr/>
                    <a:lstStyle/>
                    <a:p>
                      <a:pPr algn="ctr">
                        <a:spcAft>
                          <a:spcPts val="0"/>
                        </a:spcAft>
                      </a:pPr>
                      <a:r>
                        <a:rPr lang="en-US" sz="2400" kern="100">
                          <a:effectLst/>
                        </a:rPr>
                        <a:t>PHONENUM</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否</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订餐电话</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62949189"/>
                  </a:ext>
                </a:extLst>
              </a:tr>
              <a:tr h="196850">
                <a:tc>
                  <a:txBody>
                    <a:bodyPr/>
                    <a:lstStyle/>
                    <a:p>
                      <a:pPr algn="ctr">
                        <a:spcAft>
                          <a:spcPts val="0"/>
                        </a:spcAft>
                      </a:pPr>
                      <a:r>
                        <a:rPr lang="en-US" sz="2400" kern="100">
                          <a:effectLst/>
                        </a:rPr>
                        <a:t>INTRO</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是</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店铺简介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68888221"/>
                  </a:ext>
                </a:extLst>
              </a:tr>
              <a:tr h="196850">
                <a:tc>
                  <a:txBody>
                    <a:bodyPr/>
                    <a:lstStyle/>
                    <a:p>
                      <a:pPr algn="ctr">
                        <a:spcAft>
                          <a:spcPts val="0"/>
                        </a:spcAft>
                      </a:pPr>
                      <a:r>
                        <a:rPr lang="en-US" sz="2400" kern="100">
                          <a:effectLst/>
                        </a:rPr>
                        <a:t>PIC</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是</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店铺图片</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9204685"/>
                  </a:ext>
                </a:extLst>
              </a:tr>
              <a:tr h="196850">
                <a:tc>
                  <a:txBody>
                    <a:bodyPr/>
                    <a:lstStyle/>
                    <a:p>
                      <a:pPr algn="ctr">
                        <a:spcAft>
                          <a:spcPts val="0"/>
                        </a:spcAft>
                      </a:pPr>
                      <a:r>
                        <a:rPr lang="en-US" sz="2400" kern="100">
                          <a:effectLst/>
                        </a:rPr>
                        <a:t>COMMENT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VARCHAR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备注</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66157240"/>
                  </a:ext>
                </a:extLst>
              </a:tr>
              <a:tr h="196850">
                <a:tc>
                  <a:txBody>
                    <a:bodyPr/>
                    <a:lstStyle/>
                    <a:p>
                      <a:pPr algn="ctr">
                        <a:spcAft>
                          <a:spcPts val="0"/>
                        </a:spcAft>
                      </a:pPr>
                      <a:r>
                        <a:rPr lang="en-US" sz="2400" kern="100">
                          <a:effectLst/>
                        </a:rPr>
                        <a:t>LEVEL</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NUMBER</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是</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店铺等级</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54497940"/>
                  </a:ext>
                </a:extLst>
              </a:tr>
            </a:tbl>
          </a:graphicData>
        </a:graphic>
      </p:graphicFrame>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2447</Words>
  <Application>Microsoft Office PowerPoint</Application>
  <PresentationFormat>宽屏</PresentationFormat>
  <Paragraphs>399</Paragraphs>
  <Slides>38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黑体</vt:lpstr>
      <vt:lpstr>宋体</vt:lpstr>
      <vt:lpstr>Arial</vt:lpstr>
      <vt:lpstr>Calibri</vt:lpstr>
      <vt:lpstr>Century Gothic</vt:lpstr>
      <vt:lpstr>Palatino Linotype</vt:lpstr>
      <vt:lpstr>Times New Roman</vt:lpstr>
      <vt:lpstr>Wingdings 2</vt:lpstr>
      <vt:lpstr>Presentation on brainstorming</vt:lpstr>
      <vt:lpstr>第9章 综合实例---校园订餐APP</vt:lpstr>
      <vt:lpstr>内容安排</vt:lpstr>
      <vt:lpstr>功能介绍</vt:lpstr>
      <vt:lpstr>功能介绍</vt:lpstr>
      <vt:lpstr>功能介绍</vt:lpstr>
      <vt:lpstr>内容安排</vt:lpstr>
      <vt:lpstr>服务器端搭建</vt:lpstr>
      <vt:lpstr>服务器端搭建</vt:lpstr>
      <vt:lpstr>服务器端搭建</vt:lpstr>
      <vt:lpstr>服务器端搭建</vt:lpstr>
      <vt:lpstr>服务器端搭建</vt:lpstr>
      <vt:lpstr>服务器端搭建</vt:lpstr>
      <vt:lpstr>服务器端搭建</vt:lpstr>
      <vt:lpstr>服务器端搭建</vt:lpstr>
      <vt:lpstr>服务器端搭建</vt:lpstr>
      <vt:lpstr>服务器端搭建</vt:lpstr>
      <vt:lpstr>内容安排</vt:lpstr>
      <vt:lpstr>客户端设计</vt:lpstr>
      <vt:lpstr>内容安排</vt:lpstr>
      <vt:lpstr>客户端实现</vt:lpstr>
      <vt:lpstr>客户端实现</vt:lpstr>
      <vt:lpstr>客户端实现——登录和注册</vt:lpstr>
      <vt:lpstr>客户端实现——店铺和菜谱列表</vt:lpstr>
      <vt:lpstr>客户端实现——菜谱详情和购买</vt:lpstr>
      <vt:lpstr>客户端实现——收藏</vt:lpstr>
      <vt:lpstr>客户端实现——搜索</vt:lpstr>
      <vt:lpstr>客户端实现——我</vt:lpstr>
      <vt:lpstr>内容安排</vt:lpstr>
      <vt:lpstr>程序签名与打包</vt:lpstr>
      <vt:lpstr>程序签名与打包</vt:lpstr>
      <vt:lpstr>程序签名与打包</vt:lpstr>
      <vt:lpstr>程序签名与打包</vt:lpstr>
      <vt:lpstr>程序签名与打包</vt:lpstr>
      <vt:lpstr>程序签名与打包</vt:lpstr>
      <vt:lpstr>程序签名与打包</vt:lpstr>
      <vt:lpstr>程序签名与打包</vt:lpstr>
      <vt:lpstr>程序签名与打包</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2016-07-09T07:05:03Z</dcterms:created>
  <dcterms:modified xsi:type="dcterms:W3CDTF">2016-10-19T05:39:36Z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