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2" r:id="rId2"/>
    <p:sldMasterId id="2147483720" r:id="rId3"/>
    <p:sldMasterId id="2147483738" r:id="rId4"/>
    <p:sldMasterId id="2147483750" r:id="rId5"/>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6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ADCF23B-1E9A-461C-A42A-A04FE34E10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607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F654A8-C316-45EC-AB83-265E3787673A}"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CF23B-1E9A-461C-A42A-A04FE34E10AE}" type="slidenum">
              <a:rPr lang="en-US" smtClean="0"/>
              <a:t>‹#›</a:t>
            </a:fld>
            <a:endParaRPr lang="en-US"/>
          </a:p>
        </p:txBody>
      </p:sp>
    </p:spTree>
    <p:extLst>
      <p:ext uri="{BB962C8B-B14F-4D97-AF65-F5344CB8AC3E}">
        <p14:creationId xmlns:p14="http://schemas.microsoft.com/office/powerpoint/2010/main" val="63423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CF23B-1E9A-461C-A42A-A04FE34E10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2249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CF23B-1E9A-461C-A42A-A04FE34E10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470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CF23B-1E9A-461C-A42A-A04FE34E10AE}" type="slidenum">
              <a:rPr lang="en-US" smtClean="0"/>
              <a:t>‹#›</a:t>
            </a:fld>
            <a:endParaRPr lang="en-US"/>
          </a:p>
        </p:txBody>
      </p:sp>
    </p:spTree>
    <p:extLst>
      <p:ext uri="{BB962C8B-B14F-4D97-AF65-F5344CB8AC3E}">
        <p14:creationId xmlns:p14="http://schemas.microsoft.com/office/powerpoint/2010/main" val="1087461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CF23B-1E9A-461C-A42A-A04FE34E10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09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CF23B-1E9A-461C-A42A-A04FE34E10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982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CF23B-1E9A-461C-A42A-A04FE34E10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244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CF23B-1E9A-461C-A42A-A04FE34E10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3910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4243375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054955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CF23B-1E9A-461C-A42A-A04FE34E10AE}" type="slidenum">
              <a:rPr lang="en-US" smtClean="0"/>
              <a:t>‹#›</a:t>
            </a:fld>
            <a:endParaRPr lang="en-US"/>
          </a:p>
        </p:txBody>
      </p:sp>
    </p:spTree>
    <p:extLst>
      <p:ext uri="{BB962C8B-B14F-4D97-AF65-F5344CB8AC3E}">
        <p14:creationId xmlns:p14="http://schemas.microsoft.com/office/powerpoint/2010/main" val="304191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462684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614341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0F5E80-111F-4CCE-9B96-8EE5EDB029DC}"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805381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0F5E80-111F-4CCE-9B96-8EE5EDB029DC}"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941015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0F5E80-111F-4CCE-9B96-8EE5EDB029DC}"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359233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272805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305375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4280494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383496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C9FB6E0-88B4-49C8-B30D-CC78A994646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69530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654A8-C316-45EC-AB83-265E3787673A}"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CF23B-1E9A-461C-A42A-A04FE34E10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132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780084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0F5E80-111F-4CCE-9B96-8EE5EDB029DC}"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916252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0F5E80-111F-4CCE-9B96-8EE5EDB029DC}"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4263259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064438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C9FB6E0-88B4-49C8-B30D-CC78A9946465}" type="slidenum">
              <a:rPr lang="en-US" smtClean="0"/>
              <a:t>‹#›</a:t>
            </a:fld>
            <a:endParaRPr lang="en-US"/>
          </a:p>
        </p:txBody>
      </p:sp>
    </p:spTree>
    <p:extLst>
      <p:ext uri="{BB962C8B-B14F-4D97-AF65-F5344CB8AC3E}">
        <p14:creationId xmlns:p14="http://schemas.microsoft.com/office/powerpoint/2010/main" val="1611461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401385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707557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312965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530860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0F5E80-111F-4CCE-9B96-8EE5EDB029DC}"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345513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F654A8-C316-45EC-AB83-265E3787673A}"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CF23B-1E9A-461C-A42A-A04FE34E10AE}" type="slidenum">
              <a:rPr lang="en-US" smtClean="0"/>
              <a:t>‹#›</a:t>
            </a:fld>
            <a:endParaRPr lang="en-US"/>
          </a:p>
        </p:txBody>
      </p:sp>
    </p:spTree>
    <p:extLst>
      <p:ext uri="{BB962C8B-B14F-4D97-AF65-F5344CB8AC3E}">
        <p14:creationId xmlns:p14="http://schemas.microsoft.com/office/powerpoint/2010/main" val="1543967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460372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874533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726761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081107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959901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696610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00849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985347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505923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251960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F654A8-C316-45EC-AB83-265E3787673A}"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CF23B-1E9A-461C-A42A-A04FE34E10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527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977384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248275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C9FB6E0-88B4-49C8-B30D-CC78A9946465}"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7595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470188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C9FB6E0-88B4-49C8-B30D-CC78A9946465}"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40090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739808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0F5E80-111F-4CCE-9B96-8EE5EDB029DC}"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319831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0F5E80-111F-4CCE-9B96-8EE5EDB029DC}"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173252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F5E80-111F-4CCE-9B96-8EE5EDB029DC}"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783875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1C9FB6E0-88B4-49C8-B30D-CC78A9946465}"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557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15:guide id="1" orient="horz" pos="6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F654A8-C316-45EC-AB83-265E3787673A}"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CF23B-1E9A-461C-A42A-A04FE34E10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392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843529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4170157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491851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428997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609528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109324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596192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7C0F5E80-111F-4CCE-9B96-8EE5EDB029DC}" type="datetimeFigureOut">
              <a:rPr lang="en-US" smtClean="0"/>
              <a:t>6/13/2024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641305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0F5E80-111F-4CCE-9B96-8EE5EDB029DC}"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743342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C0F5E80-111F-4CCE-9B96-8EE5EDB029DC}" type="datetimeFigureOut">
              <a:rPr lang="en-US" smtClean="0"/>
              <a:t>6/13/2024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102593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654A8-C316-45EC-AB83-265E3787673A}"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CF23B-1E9A-461C-A42A-A04FE34E10AE}" type="slidenum">
              <a:rPr lang="en-US" smtClean="0"/>
              <a:t>‹#›</a:t>
            </a:fld>
            <a:endParaRPr lang="en-US"/>
          </a:p>
        </p:txBody>
      </p:sp>
    </p:spTree>
    <p:extLst>
      <p:ext uri="{BB962C8B-B14F-4D97-AF65-F5344CB8AC3E}">
        <p14:creationId xmlns:p14="http://schemas.microsoft.com/office/powerpoint/2010/main" val="1141251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2275272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7C0F5E80-111F-4CCE-9B96-8EE5EDB029DC}" type="datetimeFigureOut">
              <a:rPr lang="en-US" smtClean="0"/>
              <a:t>6/13/2024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094733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3327079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7C0F5E80-111F-4CCE-9B96-8EE5EDB029DC}" type="datetimeFigureOut">
              <a:rPr lang="en-US" smtClean="0"/>
              <a:t>6/13/2024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1C9FB6E0-88B4-49C8-B30D-CC78A9946465}" type="slidenum">
              <a:rPr lang="en-US" smtClean="0"/>
              <a:t>‹#›</a:t>
            </a:fld>
            <a:endParaRPr lang="en-US"/>
          </a:p>
        </p:txBody>
      </p:sp>
    </p:spTree>
    <p:extLst>
      <p:ext uri="{BB962C8B-B14F-4D97-AF65-F5344CB8AC3E}">
        <p14:creationId xmlns:p14="http://schemas.microsoft.com/office/powerpoint/2010/main" val="1716178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F654A8-C316-45EC-AB83-265E3787673A}"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CF23B-1E9A-461C-A42A-A04FE34E10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7606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F654A8-C316-45EC-AB83-265E3787673A}"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CF23B-1E9A-461C-A42A-A04FE34E10AE}" type="slidenum">
              <a:rPr lang="en-US" smtClean="0"/>
              <a:t>‹#›</a:t>
            </a:fld>
            <a:endParaRPr lang="en-US"/>
          </a:p>
        </p:txBody>
      </p:sp>
    </p:spTree>
    <p:extLst>
      <p:ext uri="{BB962C8B-B14F-4D97-AF65-F5344CB8AC3E}">
        <p14:creationId xmlns:p14="http://schemas.microsoft.com/office/powerpoint/2010/main" val="1709145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7.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13.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12.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1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F654A8-C316-45EC-AB83-265E3787673A}" type="datetimeFigureOut">
              <a:rPr lang="en-US" smtClean="0"/>
              <a:t>6/13/2024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DCF23B-1E9A-461C-A42A-A04FE34E10AE}" type="slidenum">
              <a:rPr lang="en-US" smtClean="0"/>
              <a:t>‹#›</a:t>
            </a:fld>
            <a:endParaRPr lang="en-US"/>
          </a:p>
        </p:txBody>
      </p:sp>
    </p:spTree>
    <p:extLst>
      <p:ext uri="{BB962C8B-B14F-4D97-AF65-F5344CB8AC3E}">
        <p14:creationId xmlns:p14="http://schemas.microsoft.com/office/powerpoint/2010/main" val="39908157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0F5E80-111F-4CCE-9B96-8EE5EDB029DC}" type="datetimeFigureOut">
              <a:rPr lang="en-US" smtClean="0"/>
              <a:t>6/13/2024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C9FB6E0-88B4-49C8-B30D-CC78A9946465}" type="slidenum">
              <a:rPr lang="en-US" smtClean="0"/>
              <a:t>‹#›</a:t>
            </a:fld>
            <a:endParaRPr lang="en-US"/>
          </a:p>
        </p:txBody>
      </p:sp>
    </p:spTree>
    <p:extLst>
      <p:ext uri="{BB962C8B-B14F-4D97-AF65-F5344CB8AC3E}">
        <p14:creationId xmlns:p14="http://schemas.microsoft.com/office/powerpoint/2010/main" val="374446629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0F5E80-111F-4CCE-9B96-8EE5EDB029DC}" type="datetimeFigureOut">
              <a:rPr lang="en-US" smtClean="0"/>
              <a:t>6/13/2024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9FB6E0-88B4-49C8-B30D-CC78A9946465}" type="slidenum">
              <a:rPr lang="en-US" smtClean="0"/>
              <a:t>‹#›</a:t>
            </a:fld>
            <a:endParaRPr lang="en-US"/>
          </a:p>
        </p:txBody>
      </p:sp>
    </p:spTree>
    <p:extLst>
      <p:ext uri="{BB962C8B-B14F-4D97-AF65-F5344CB8AC3E}">
        <p14:creationId xmlns:p14="http://schemas.microsoft.com/office/powerpoint/2010/main" val="300491351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C0F5E80-111F-4CCE-9B96-8EE5EDB029DC}" type="datetimeFigureOut">
              <a:rPr lang="en-US" smtClean="0"/>
              <a:t>6/13/2024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C9FB6E0-88B4-49C8-B30D-CC78A9946465}"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18571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7C0F5E80-111F-4CCE-9B96-8EE5EDB029DC}" type="datetimeFigureOut">
              <a:rPr lang="en-US" smtClean="0"/>
              <a:t>6/13/2024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C9FB6E0-88B4-49C8-B30D-CC78A9946465}" type="slidenum">
              <a:rPr lang="en-US" smtClean="0"/>
              <a:t>‹#›</a:t>
            </a:fld>
            <a:endParaRPr lang="en-US"/>
          </a:p>
        </p:txBody>
      </p:sp>
    </p:spTree>
    <p:extLst>
      <p:ext uri="{BB962C8B-B14F-4D97-AF65-F5344CB8AC3E}">
        <p14:creationId xmlns:p14="http://schemas.microsoft.com/office/powerpoint/2010/main" val="311197041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advTm="2000">
        <p:fade/>
      </p:transition>
    </mc:Fallback>
  </mc:AlternateConten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https://www.rawpixel.com/image/494728/free-illustration-image-thank-you-black-calligraphy" TargetMode="External"/><Relationship Id="rId2" Type="http://schemas.openxmlformats.org/officeDocument/2006/relationships/image" Target="../media/image17.1"/><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DB1C-784A-11B1-4D76-67E6AD48FA81}"/>
              </a:ext>
            </a:extLst>
          </p:cNvPr>
          <p:cNvSpPr>
            <a:spLocks noGrp="1"/>
          </p:cNvSpPr>
          <p:nvPr>
            <p:ph type="title"/>
          </p:nvPr>
        </p:nvSpPr>
        <p:spPr>
          <a:xfrm>
            <a:off x="1295402" y="982132"/>
            <a:ext cx="9601196" cy="3578579"/>
          </a:xfrm>
        </p:spPr>
        <p:txBody>
          <a:bodyPr>
            <a:normAutofit/>
          </a:bodyPr>
          <a:lstStyle/>
          <a:p>
            <a:r>
              <a:rPr lang="en-US" sz="6600" dirty="0">
                <a:latin typeface="Modern Love" panose="04090805081005020601" pitchFamily="82" charset="0"/>
              </a:rPr>
              <a:t>PASSIVE SOLAR WATER WALL</a:t>
            </a:r>
          </a:p>
        </p:txBody>
      </p:sp>
    </p:spTree>
    <p:extLst>
      <p:ext uri="{BB962C8B-B14F-4D97-AF65-F5344CB8AC3E}">
        <p14:creationId xmlns:p14="http://schemas.microsoft.com/office/powerpoint/2010/main" val="2763478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000">
        <p15:prstTrans prst="fracture"/>
      </p:transition>
    </mc:Choice>
    <mc:Fallback>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D20E8D-32CE-B313-80CE-61A28548B49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3BCD9414-4038-5725-97AC-C34D1BB14666}"/>
              </a:ext>
            </a:extLst>
          </p:cNvPr>
          <p:cNvSpPr>
            <a:spLocks noGrp="1"/>
          </p:cNvSpPr>
          <p:nvPr>
            <p:ph type="body" sz="half" idx="2"/>
          </p:nvPr>
        </p:nvSpPr>
        <p:spPr/>
        <p:txBody>
          <a:bodyPr/>
          <a:lstStyle/>
          <a:p>
            <a:endParaRPr lang="en-US"/>
          </a:p>
        </p:txBody>
      </p:sp>
      <p:pic>
        <p:nvPicPr>
          <p:cNvPr id="1026" name="Picture 2">
            <a:extLst>
              <a:ext uri="{FF2B5EF4-FFF2-40B4-BE49-F238E27FC236}">
                <a16:creationId xmlns:a16="http://schemas.microsoft.com/office/drawing/2014/main" id="{4D07CBAF-E9E7-2C95-7A11-F1FE931B7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33" y="349955"/>
            <a:ext cx="11288889" cy="618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701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026"/>
                                        </p:tgtEl>
                                        <p:attrNameLst>
                                          <p:attrName>ppt_w</p:attrName>
                                        </p:attrNameLst>
                                      </p:cBhvr>
                                      <p:tavLst>
                                        <p:tav tm="0">
                                          <p:val>
                                            <p:strVal val="ppt_w"/>
                                          </p:val>
                                        </p:tav>
                                        <p:tav tm="100000">
                                          <p:val>
                                            <p:fltVal val="0"/>
                                          </p:val>
                                        </p:tav>
                                      </p:tavLst>
                                    </p:anim>
                                    <p:anim calcmode="lin" valueType="num">
                                      <p:cBhvr>
                                        <p:cTn id="7" dur="1000"/>
                                        <p:tgtEl>
                                          <p:spTgt spid="1026"/>
                                        </p:tgtEl>
                                        <p:attrNameLst>
                                          <p:attrName>ppt_h</p:attrName>
                                        </p:attrNameLst>
                                      </p:cBhvr>
                                      <p:tavLst>
                                        <p:tav tm="0">
                                          <p:val>
                                            <p:strVal val="ppt_h"/>
                                          </p:val>
                                        </p:tav>
                                        <p:tav tm="100000">
                                          <p:val>
                                            <p:fltVal val="0"/>
                                          </p:val>
                                        </p:tav>
                                      </p:tavLst>
                                    </p:anim>
                                    <p:anim calcmode="lin" valueType="num">
                                      <p:cBhvr>
                                        <p:cTn id="8" dur="1000"/>
                                        <p:tgtEl>
                                          <p:spTgt spid="1026"/>
                                        </p:tgtEl>
                                        <p:attrNameLst>
                                          <p:attrName>style.rotation</p:attrName>
                                        </p:attrNameLst>
                                      </p:cBhvr>
                                      <p:tavLst>
                                        <p:tav tm="0">
                                          <p:val>
                                            <p:fltVal val="0"/>
                                          </p:val>
                                        </p:tav>
                                        <p:tav tm="100000">
                                          <p:val>
                                            <p:fltVal val="90"/>
                                          </p:val>
                                        </p:tav>
                                      </p:tavLst>
                                    </p:anim>
                                    <p:animEffect transition="out" filter="fade">
                                      <p:cBhvr>
                                        <p:cTn id="9" dur="1000"/>
                                        <p:tgtEl>
                                          <p:spTgt spid="1026"/>
                                        </p:tgtEl>
                                      </p:cBhvr>
                                    </p:animEffect>
                                    <p:set>
                                      <p:cBhvr>
                                        <p:cTn id="10" dur="1" fill="hold">
                                          <p:stCondLst>
                                            <p:cond delay="9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855533-C73A-E45D-846F-8C76D663660B}"/>
              </a:ext>
            </a:extLst>
          </p:cNvPr>
          <p:cNvSpPr txBox="1"/>
          <p:nvPr/>
        </p:nvSpPr>
        <p:spPr>
          <a:xfrm>
            <a:off x="361245" y="1864352"/>
            <a:ext cx="10814755" cy="3785652"/>
          </a:xfrm>
          <a:prstGeom prst="rect">
            <a:avLst/>
          </a:prstGeom>
          <a:noFill/>
        </p:spPr>
        <p:txBody>
          <a:bodyPr wrap="square">
            <a:spAutoFit/>
          </a:bodyPr>
          <a:lstStyle/>
          <a:p>
            <a:pPr algn="l"/>
            <a:r>
              <a:rPr lang="en-US" sz="2400" b="0" i="1" dirty="0">
                <a:solidFill>
                  <a:schemeClr val="bg1">
                    <a:lumMod val="95000"/>
                    <a:lumOff val="5000"/>
                  </a:schemeClr>
                </a:solidFill>
                <a:effectLst/>
                <a:latin typeface="MV Boli" panose="02000500030200090000" pitchFamily="2" charset="0"/>
                <a:cs typeface="MV Boli" panose="02000500030200090000" pitchFamily="2" charset="0"/>
              </a:rPr>
              <a:t>Called Passive Solar Water Wall, their unusual cooling system revolves around a rectangular water tank fitted into a wall — its very high surface area allows maximum interaction between the air and the tank walls, thus helping it cool rapidly. The heat absorbed is continuously removed from the system by daily household use of water.</a:t>
            </a:r>
          </a:p>
          <a:p>
            <a:pPr algn="l"/>
            <a:r>
              <a:rPr lang="en-US" sz="2400" b="0" i="1" dirty="0">
                <a:solidFill>
                  <a:schemeClr val="bg1">
                    <a:lumMod val="95000"/>
                    <a:lumOff val="5000"/>
                  </a:schemeClr>
                </a:solidFill>
                <a:effectLst/>
                <a:latin typeface="MV Boli" panose="02000500030200090000" pitchFamily="2" charset="0"/>
                <a:cs typeface="MV Boli" panose="02000500030200090000" pitchFamily="2" charset="0"/>
              </a:rPr>
              <a:t>ACs contribute to about 35 percent of total household electricity consumption and produces 1.5 tonnes of carbon every year. The passive solar water wall takes these considerations into account. Which is why its benefits include no CFC and carbon emission, minimal electricity usage and a whopping 50 percent reduction in cooling cost!</a:t>
            </a:r>
          </a:p>
        </p:txBody>
      </p:sp>
    </p:spTree>
    <p:extLst>
      <p:ext uri="{BB962C8B-B14F-4D97-AF65-F5344CB8AC3E}">
        <p14:creationId xmlns:p14="http://schemas.microsoft.com/office/powerpoint/2010/main" val="3837800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EBF5-A9B6-B8A9-C1E1-24343B0154A5}"/>
              </a:ext>
            </a:extLst>
          </p:cNvPr>
          <p:cNvSpPr>
            <a:spLocks noGrp="1"/>
          </p:cNvSpPr>
          <p:nvPr>
            <p:ph type="title"/>
          </p:nvPr>
        </p:nvSpPr>
        <p:spPr/>
        <p:txBody>
          <a:bodyPr>
            <a:normAutofit/>
          </a:bodyPr>
          <a:lstStyle/>
          <a:p>
            <a:pPr algn="ctr"/>
            <a:r>
              <a:rPr lang="en-US" sz="6000" dirty="0">
                <a:solidFill>
                  <a:schemeClr val="accent5">
                    <a:lumMod val="50000"/>
                  </a:schemeClr>
                </a:solidFill>
                <a:latin typeface="Modern Love" panose="04090805081005020601" pitchFamily="82" charset="0"/>
              </a:rPr>
              <a:t>SMART CAN</a:t>
            </a:r>
          </a:p>
        </p:txBody>
      </p:sp>
    </p:spTree>
    <p:extLst>
      <p:ext uri="{BB962C8B-B14F-4D97-AF65-F5344CB8AC3E}">
        <p14:creationId xmlns:p14="http://schemas.microsoft.com/office/powerpoint/2010/main" val="3312728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3D56AD-BC2A-61DF-1567-7F37EEEC0621}"/>
              </a:ext>
            </a:extLst>
          </p:cNvPr>
          <p:cNvSpPr>
            <a:spLocks noChangeArrowheads="1"/>
          </p:cNvSpPr>
          <p:nvPr/>
        </p:nvSpPr>
        <p:spPr bwMode="auto">
          <a:xfrm>
            <a:off x="609599" y="1127781"/>
            <a:ext cx="20167953"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555555"/>
                </a:solidFill>
                <a:effectLst/>
                <a:latin typeface="Roboto-Bold"/>
              </a:rPr>
              <a:t>2. SmartCane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55555"/>
                </a:solidFill>
                <a:effectLst/>
                <a:latin typeface="Poppins-Regular"/>
              </a:rPr>
              <a:t>  </a:t>
            </a:r>
            <a:r>
              <a:rPr kumimoji="0" lang="en-US" altLang="en-US" sz="25000" b="0" i="0" u="none" strike="noStrike" cap="none" normalizeH="0" baseline="0" dirty="0">
                <a:ln>
                  <a:noFill/>
                </a:ln>
                <a:solidFill>
                  <a:srgbClr val="555555"/>
                </a:solidFill>
                <a:effectLst/>
                <a:latin typeface="Poppins-Regular"/>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22238557-0C28-63C2-4E7A-1846856D6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70" y="185195"/>
            <a:ext cx="11783027" cy="649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619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style.rotation</p:attrName>
                                        </p:attrNameLst>
                                      </p:cBhvr>
                                      <p:tavLst>
                                        <p:tav tm="0">
                                          <p:val>
                                            <p:fltVal val="90"/>
                                          </p:val>
                                        </p:tav>
                                        <p:tav tm="100000">
                                          <p:val>
                                            <p:fltVal val="0"/>
                                          </p:val>
                                        </p:tav>
                                      </p:tavLst>
                                    </p:anim>
                                    <p:animEffect transition="in" filter="fade">
                                      <p:cBhvr>
                                        <p:cTn id="10"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963F5-B9FB-2B70-1249-FE7F98E81D64}"/>
              </a:ext>
            </a:extLst>
          </p:cNvPr>
          <p:cNvSpPr txBox="1"/>
          <p:nvPr/>
        </p:nvSpPr>
        <p:spPr>
          <a:xfrm>
            <a:off x="778934" y="1947756"/>
            <a:ext cx="10024533" cy="4093428"/>
          </a:xfrm>
          <a:prstGeom prst="rect">
            <a:avLst/>
          </a:prstGeom>
          <a:noFill/>
        </p:spPr>
        <p:txBody>
          <a:bodyPr wrap="square">
            <a:spAutoFit/>
          </a:bodyPr>
          <a:lstStyle/>
          <a:p>
            <a:pPr algn="l"/>
            <a:r>
              <a:rPr lang="en-US" sz="2000" b="0" i="1" dirty="0">
                <a:solidFill>
                  <a:schemeClr val="bg1">
                    <a:lumMod val="95000"/>
                    <a:lumOff val="5000"/>
                  </a:schemeClr>
                </a:solidFill>
                <a:effectLst/>
                <a:latin typeface="MV Boli" panose="02000500030200090000" pitchFamily="2" charset="0"/>
                <a:cs typeface="MV Boli" panose="02000500030200090000" pitchFamily="2" charset="0"/>
              </a:rPr>
              <a:t>India is home to the largest population of visually challenged people in the world and many of them use the traditional white cane to move about. However, this cane can only help them detect obstacles on the ground and within a maximum range of half to one meter.</a:t>
            </a:r>
          </a:p>
          <a:p>
            <a:pPr algn="l"/>
            <a:r>
              <a:rPr lang="en-US" sz="2000" b="0" i="1" dirty="0">
                <a:solidFill>
                  <a:schemeClr val="bg1">
                    <a:lumMod val="95000"/>
                    <a:lumOff val="5000"/>
                  </a:schemeClr>
                </a:solidFill>
                <a:effectLst/>
                <a:latin typeface="MV Boli" panose="02000500030200090000" pitchFamily="2" charset="0"/>
                <a:cs typeface="MV Boli" panose="02000500030200090000" pitchFamily="2" charset="0"/>
              </a:rPr>
              <a:t>Thus, blind people often bump into hazardous over-hanging branches, protruding ACs, signboards and parked vehicles. Apart from causing injury, these unwanted collisions are awkward or unsettling and make them anxious, severely limiting their independent mobility.</a:t>
            </a:r>
          </a:p>
          <a:p>
            <a:pPr algn="l"/>
            <a:r>
              <a:rPr lang="en-US" sz="2000" b="0" i="1" dirty="0">
                <a:solidFill>
                  <a:schemeClr val="bg1">
                    <a:lumMod val="95000"/>
                    <a:lumOff val="5000"/>
                  </a:schemeClr>
                </a:solidFill>
                <a:effectLst/>
                <a:latin typeface="MV Boli" panose="02000500030200090000" pitchFamily="2" charset="0"/>
                <a:cs typeface="MV Boli" panose="02000500030200090000" pitchFamily="2" charset="0"/>
              </a:rPr>
              <a:t>To overcome this hurdle, a group of passionate technologists, an IIT professor and a social entrepreneur joined hands and came up with SmartCane. The foldable, light-weight and robust cane helps its user diagnose any above-the-knee obstruction from a distance of 3 meters. Frugality and resourcefulness have ensured that this product costs only INR 3,000</a:t>
            </a:r>
          </a:p>
        </p:txBody>
      </p:sp>
    </p:spTree>
    <p:extLst>
      <p:ext uri="{BB962C8B-B14F-4D97-AF65-F5344CB8AC3E}">
        <p14:creationId xmlns:p14="http://schemas.microsoft.com/office/powerpoint/2010/main" val="838562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A5C541-30F2-B16F-1B0E-A2C37CE747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127000"/>
            <a:ext cx="12192000" cy="7111999"/>
          </a:xfrm>
          <a:prstGeom prst="rect">
            <a:avLst/>
          </a:prstGeom>
        </p:spPr>
      </p:pic>
    </p:spTree>
    <p:extLst>
      <p:ext uri="{BB962C8B-B14F-4D97-AF65-F5344CB8AC3E}">
        <p14:creationId xmlns:p14="http://schemas.microsoft.com/office/powerpoint/2010/main" val="2505646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ractur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Theme1">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heme1" id="{24AE3E67-D6F6-430B-8670-76B2DE371A34}" vid="{629EF8EE-8778-4232-918E-1E7BF47F8735}"/>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5.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Theme1</Template>
  <TotalTime>51</TotalTime>
  <Words>277</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7</vt:i4>
      </vt:variant>
    </vt:vector>
  </HeadingPairs>
  <TitlesOfParts>
    <vt:vector size="26" baseType="lpstr">
      <vt:lpstr>Arial</vt:lpstr>
      <vt:lpstr>Calibri Light</vt:lpstr>
      <vt:lpstr>Century Gothic</vt:lpstr>
      <vt:lpstr>Garamond</vt:lpstr>
      <vt:lpstr>Gill Sans MT</vt:lpstr>
      <vt:lpstr>Impact</vt:lpstr>
      <vt:lpstr>Modern Love</vt:lpstr>
      <vt:lpstr>MV Boli</vt:lpstr>
      <vt:lpstr>Poppins-Regular</vt:lpstr>
      <vt:lpstr>Roboto-Bold</vt:lpstr>
      <vt:lpstr>Rockwell</vt:lpstr>
      <vt:lpstr>Trebuchet MS</vt:lpstr>
      <vt:lpstr>Wingdings</vt:lpstr>
      <vt:lpstr>Wingdings 3</vt:lpstr>
      <vt:lpstr>Theme1</vt:lpstr>
      <vt:lpstr>Berlin</vt:lpstr>
      <vt:lpstr>Ion</vt:lpstr>
      <vt:lpstr>Badge</vt:lpstr>
      <vt:lpstr>Atlas</vt:lpstr>
      <vt:lpstr>PASSIVE SOLAR WATER WALL</vt:lpstr>
      <vt:lpstr>PowerPoint Presentation</vt:lpstr>
      <vt:lpstr>PowerPoint Presentation</vt:lpstr>
      <vt:lpstr>SMART CAN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PASSIVE SOLAR WATER WALL</dc:title>
  <dc:creator>vampair07@outlook.com</dc:creator>
  <cp:lastModifiedBy>vampair07@outlook.com</cp:lastModifiedBy>
  <cp:revision>2</cp:revision>
  <dcterms:created xsi:type="dcterms:W3CDTF">2024-06-13T05:48:22Z</dcterms:created>
  <dcterms:modified xsi:type="dcterms:W3CDTF">2024-06-13T06:39:35Z</dcterms:modified>
</cp:coreProperties>
</file>