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289" r:id="rId3"/>
    <p:sldId id="258" r:id="rId4"/>
    <p:sldId id="286" r:id="rId5"/>
    <p:sldId id="295" r:id="rId6"/>
    <p:sldId id="257" r:id="rId7"/>
    <p:sldId id="259" r:id="rId8"/>
    <p:sldId id="291" r:id="rId9"/>
    <p:sldId id="294" r:id="rId10"/>
    <p:sldId id="292" r:id="rId11"/>
    <p:sldId id="293" r:id="rId12"/>
    <p:sldId id="256" r:id="rId13"/>
    <p:sldId id="266" r:id="rId14"/>
    <p:sldId id="267" r:id="rId15"/>
    <p:sldId id="265" r:id="rId16"/>
    <p:sldId id="264" r:id="rId17"/>
    <p:sldId id="263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80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7" r:id="rId35"/>
    <p:sldId id="285" r:id="rId36"/>
    <p:sldId id="29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40" autoAdjust="0"/>
  </p:normalViewPr>
  <p:slideViewPr>
    <p:cSldViewPr>
      <p:cViewPr varScale="1">
        <p:scale>
          <a:sx n="53" d="100"/>
          <a:sy n="53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2431A-D949-4EAD-96CB-C3F3B352AA67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C3B3-4067-4FC8-BF8C-17A20FE8C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信号代入语句</a:t>
            </a:r>
            <a:r>
              <a:rPr lang="en-US" altLang="zh-CN" smtClean="0"/>
              <a:t>&lt;=</a:t>
            </a:r>
          </a:p>
          <a:p>
            <a:r>
              <a:rPr lang="zh-CN" altLang="en-US" smtClean="0"/>
              <a:t>进程执行时，只从信号所对应的实体取值，</a:t>
            </a:r>
            <a:endParaRPr lang="en-US" altLang="zh-CN" smtClean="0"/>
          </a:p>
          <a:p>
            <a:r>
              <a:rPr lang="zh-CN" altLang="en-US" smtClean="0"/>
              <a:t>只要不碰到</a:t>
            </a:r>
            <a:r>
              <a:rPr lang="en-US" altLang="zh-CN" smtClean="0"/>
              <a:t>WAIT</a:t>
            </a:r>
            <a:r>
              <a:rPr lang="zh-CN" altLang="en-US" smtClean="0"/>
              <a:t>语句或进程执行结束，</a:t>
            </a:r>
            <a:endParaRPr lang="en-US" altLang="zh-CN" smtClean="0"/>
          </a:p>
          <a:p>
            <a:r>
              <a:rPr lang="zh-CN" altLang="en-US" smtClean="0"/>
              <a:t>进程执行过程中信号值是不进行代入的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BC3B3-4067-4FC8-BF8C-17A20FE8C68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7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9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0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6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0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FA1F-FEC5-4EBC-A7F7-C968C55C8B0B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5C46-C021-4F67-923C-11125BAF4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实验五 微程序控制器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设计一个简单的微处理器，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控制器采用微程序的方法实现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读</a:t>
            </a:r>
            <a:r>
              <a:rPr lang="zh-CN" altLang="en-US" smtClean="0"/>
              <a:t>懂代码文件</a:t>
            </a:r>
            <a:r>
              <a:rPr lang="en-US" altLang="zh-CN" smtClean="0"/>
              <a:t>cpu.vhd</a:t>
            </a:r>
            <a:r>
              <a:rPr lang="zh-CN" altLang="en-US" smtClean="0"/>
              <a:t>、</a:t>
            </a:r>
            <a:r>
              <a:rPr lang="en-US" altLang="zh-CN" smtClean="0"/>
              <a:t>cpu_def.vhd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仿真</a:t>
            </a:r>
            <a:r>
              <a:rPr lang="zh-CN" altLang="en-US"/>
              <a:t>，</a:t>
            </a:r>
            <a:r>
              <a:rPr lang="zh-CN" altLang="en-US" smtClean="0"/>
              <a:t>设计输入信号，</a:t>
            </a:r>
            <a:r>
              <a:rPr lang="zh-CN" altLang="en-US"/>
              <a:t>观察分析</a:t>
            </a:r>
            <a:r>
              <a:rPr lang="zh-CN" altLang="en-US" smtClean="0"/>
              <a:t>仿真结果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回答问题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9074"/>
            <a:ext cx="8229600" cy="346050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cpu.vhd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9505056" cy="623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smtClean="0"/>
              <a:t>用数组模拟存储器</a:t>
            </a:r>
            <a:endParaRPr lang="en-US" altLang="zh-CN" sz="2800" smtClean="0"/>
          </a:p>
          <a:p>
            <a:pPr marL="261938" indent="0">
              <a:buNone/>
            </a:pPr>
            <a:r>
              <a:rPr lang="en-US" altLang="zh-CN" sz="2400"/>
              <a:t>microcode_array</a:t>
            </a:r>
            <a:r>
              <a:rPr lang="zh-CN" altLang="en-US" sz="2400" smtClean="0"/>
              <a:t>控制存储器，存放微程序，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15</a:t>
            </a:r>
            <a:r>
              <a:rPr lang="zh-CN" altLang="en-US" sz="2400" smtClean="0"/>
              <a:t>条微指令，微指令字长</a:t>
            </a:r>
            <a:r>
              <a:rPr lang="en-US" altLang="zh-CN" sz="2400" smtClean="0"/>
              <a:t>20</a:t>
            </a:r>
            <a:r>
              <a:rPr lang="zh-CN" altLang="en-US" sz="2400" smtClean="0"/>
              <a:t>（</a:t>
            </a:r>
            <a:r>
              <a:rPr lang="en-US" altLang="zh-CN" sz="2400" smtClean="0">
                <a:latin typeface="+mn-ea"/>
              </a:rPr>
              <a:t>15×20</a:t>
            </a:r>
            <a:r>
              <a:rPr lang="zh-CN" altLang="en-US" sz="2400" smtClean="0">
                <a:latin typeface="+mn-ea"/>
              </a:rPr>
              <a:t>常数数组）</a:t>
            </a:r>
            <a:endParaRPr lang="en-US" altLang="zh-CN" sz="2400" smtClean="0">
              <a:latin typeface="+mn-ea"/>
            </a:endParaRPr>
          </a:p>
          <a:p>
            <a:pPr marL="261938" indent="0">
              <a:buNone/>
            </a:pPr>
            <a:r>
              <a:rPr lang="en-US" altLang="zh-CN" sz="2400" smtClean="0"/>
              <a:t>mem</a:t>
            </a:r>
            <a:r>
              <a:rPr lang="zh-CN" altLang="en-US" sz="2400" smtClean="0"/>
              <a:t>内存，存放程序和数据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</a:t>
            </a:r>
            <a:r>
              <a:rPr lang="zh-CN" altLang="en-US" sz="2400" smtClean="0"/>
              <a:t>指令长度</a:t>
            </a:r>
            <a:r>
              <a:rPr lang="en-US" altLang="zh-CN" sz="2400" smtClean="0"/>
              <a:t>8</a:t>
            </a:r>
            <a:r>
              <a:rPr lang="zh-CN" altLang="en-US" sz="2400" smtClean="0"/>
              <a:t>位，内存</a:t>
            </a:r>
            <a:r>
              <a:rPr lang="en-US" altLang="zh-CN" sz="2400" smtClean="0"/>
              <a:t>32</a:t>
            </a:r>
            <a:r>
              <a:rPr lang="zh-CN" altLang="en-US" sz="2400" smtClean="0"/>
              <a:t>个字（</a:t>
            </a:r>
            <a:r>
              <a:rPr lang="en-US" altLang="zh-CN" sz="2400">
                <a:latin typeface="+mn-ea"/>
              </a:rPr>
              <a:t> </a:t>
            </a:r>
            <a:r>
              <a:rPr lang="en-US" altLang="zh-CN" sz="2400" smtClean="0">
                <a:latin typeface="+mn-ea"/>
              </a:rPr>
              <a:t>32×8 </a:t>
            </a:r>
            <a:r>
              <a:rPr lang="zh-CN" altLang="en-US" sz="2400" smtClean="0">
                <a:latin typeface="+mn-ea"/>
              </a:rPr>
              <a:t>数组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 smtClean="0"/>
              <a:t>prog</a:t>
            </a:r>
            <a:r>
              <a:rPr lang="zh-CN" altLang="en-US" sz="2400" smtClean="0"/>
              <a:t>本实验中的程序代码，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4</a:t>
            </a:r>
            <a:r>
              <a:rPr lang="zh-CN" altLang="en-US" sz="2400" smtClean="0"/>
              <a:t>条指令（操作码</a:t>
            </a:r>
            <a:r>
              <a:rPr lang="en-US" altLang="zh-CN" sz="2400" smtClean="0"/>
              <a:t>+</a:t>
            </a:r>
            <a:r>
              <a:rPr lang="zh-CN" altLang="en-US" sz="2400" smtClean="0"/>
              <a:t>操作数地址）、数据、未使用区域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800" smtClean="0"/>
              <a:t>处理过程</a:t>
            </a:r>
            <a:r>
              <a:rPr lang="zh-CN" altLang="en-US" sz="2400" smtClean="0"/>
              <a:t>（输入信号</a:t>
            </a:r>
            <a:r>
              <a:rPr lang="en-US" altLang="zh-CN" sz="2400" smtClean="0"/>
              <a:t>reset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clock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 smtClean="0"/>
              <a:t>Reset  ==0     </a:t>
            </a:r>
            <a:r>
              <a:rPr lang="zh-CN" altLang="en-US" sz="2400" smtClean="0"/>
              <a:t>全部寄存器清零，将实验代码载入内存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</a:t>
            </a:r>
            <a:r>
              <a:rPr lang="zh-CN" altLang="en-US" sz="2400" smtClean="0"/>
              <a:t>微地址</a:t>
            </a:r>
            <a:r>
              <a:rPr lang="en-US" altLang="zh-CN" sz="2400" smtClean="0"/>
              <a:t>0——</a:t>
            </a:r>
            <a:r>
              <a:rPr lang="zh-CN" altLang="en-US" sz="2400" smtClean="0"/>
              <a:t>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条微指令取指        程序计数器</a:t>
            </a:r>
            <a:r>
              <a:rPr lang="en-US" altLang="zh-CN" sz="2400" smtClean="0"/>
              <a:t>0——</a:t>
            </a:r>
            <a:r>
              <a:rPr lang="zh-CN" altLang="en-US" sz="2400" smtClean="0"/>
              <a:t>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条指令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 smtClean="0"/>
              <a:t>Reste~=0   </a:t>
            </a:r>
            <a:r>
              <a:rPr lang="zh-CN" altLang="en-US" sz="2400" smtClean="0"/>
              <a:t>在时钟的上升沿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 smtClean="0"/>
              <a:t>       </a:t>
            </a:r>
            <a:r>
              <a:rPr lang="zh-CN" altLang="en-US" sz="2400" smtClean="0"/>
              <a:t>取出当前的微指令</a:t>
            </a:r>
            <a:endParaRPr lang="en-US" altLang="zh-CN" sz="2400" smtClean="0"/>
          </a:p>
          <a:p>
            <a:pPr marL="261938" indent="0">
              <a:buNone/>
            </a:pPr>
            <a:r>
              <a:rPr lang="en-US" altLang="zh-CN" sz="2400" smtClean="0"/>
              <a:t>	  </a:t>
            </a:r>
            <a:r>
              <a:rPr lang="zh-CN" altLang="en-US" sz="2400" smtClean="0"/>
              <a:t>地址转移逻辑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生成下条微指令的地址</a:t>
            </a:r>
            <a:endParaRPr lang="en-US" altLang="zh-CN" sz="2400" smtClean="0"/>
          </a:p>
          <a:p>
            <a:pPr marL="261938" indent="0">
              <a:buNone/>
            </a:pPr>
            <a:r>
              <a:rPr lang="zh-CN" altLang="en-US" sz="2400" smtClean="0"/>
              <a:t>           对微指令的控制字段每</a:t>
            </a:r>
            <a:r>
              <a:rPr lang="en-US" altLang="zh-CN" sz="2400" smtClean="0"/>
              <a:t>1</a:t>
            </a:r>
            <a:r>
              <a:rPr lang="zh-CN" altLang="en-US" sz="2400" smtClean="0"/>
              <a:t>位做判断，决定是否执行某微操作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0501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10" y="1052736"/>
            <a:ext cx="2566805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程序（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0    Load 4  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000   00100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Add  5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Store 6</a:t>
            </a:r>
          </a:p>
          <a:p>
            <a:pPr marL="342900" indent="-342900">
              <a:buAutoNum type="arabicPlain"/>
            </a:pPr>
            <a:r>
              <a:rPr lang="en-US" altLang="zh-CN" dirty="0" err="1" smtClean="0"/>
              <a:t>Bne</a:t>
            </a:r>
            <a:r>
              <a:rPr lang="en-US" altLang="zh-CN" dirty="0" smtClean="0"/>
              <a:t>  7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3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0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0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0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0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31  0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1196752"/>
            <a:ext cx="4320480" cy="4801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控制存储器</a:t>
            </a:r>
            <a:endParaRPr lang="en-US" altLang="zh-CN" dirty="0" smtClean="0"/>
          </a:p>
          <a:p>
            <a:r>
              <a:rPr lang="zh-CN" altLang="en-US" dirty="0" smtClean="0"/>
              <a:t>微程序（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*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smtClean="0">
                <a:solidFill>
                  <a:srgbClr val="0070C0"/>
                </a:solidFill>
              </a:rPr>
              <a:t>0     00010100010000000001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smtClean="0">
                <a:solidFill>
                  <a:srgbClr val="0070C0"/>
                </a:solidFill>
              </a:rPr>
              <a:t>1     00000000000110000010       </a:t>
            </a:r>
            <a:r>
              <a:rPr lang="zh-CN" altLang="en-US" b="1" smtClean="0">
                <a:solidFill>
                  <a:srgbClr val="0070C0"/>
                </a:solidFill>
              </a:rPr>
              <a:t>取</a:t>
            </a:r>
            <a:r>
              <a:rPr lang="zh-CN" altLang="en-US" b="1">
                <a:solidFill>
                  <a:srgbClr val="0070C0"/>
                </a:solidFill>
              </a:rPr>
              <a:t>指令</a:t>
            </a:r>
            <a:r>
              <a:rPr lang="en-US" altLang="zh-CN" b="1">
                <a:solidFill>
                  <a:srgbClr val="0070C0"/>
                </a:solidFill>
              </a:rPr>
              <a:t> 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smtClean="0"/>
              <a:t>2     </a:t>
            </a:r>
            <a:r>
              <a:rPr lang="en-US" altLang="zh-CN" b="1" dirty="0" smtClean="0">
                <a:solidFill>
                  <a:srgbClr val="0070C0"/>
                </a:solidFill>
              </a:rPr>
              <a:t>00001010000000000011    </a:t>
            </a:r>
          </a:p>
          <a:p>
            <a:r>
              <a:rPr lang="en-US" altLang="zh-CN" b="1" smtClean="0">
                <a:solidFill>
                  <a:srgbClr val="0070C0"/>
                </a:solidFill>
              </a:rPr>
              <a:t>3     </a:t>
            </a:r>
            <a:r>
              <a:rPr lang="en-US" altLang="zh-CN" b="1" dirty="0" smtClean="0">
                <a:solidFill>
                  <a:srgbClr val="00B050"/>
                </a:solidFill>
              </a:rPr>
              <a:t>00000100001000001111</a:t>
            </a:r>
            <a:r>
              <a:rPr lang="en-US" altLang="zh-CN" b="1" dirty="0" smtClean="0">
                <a:solidFill>
                  <a:srgbClr val="0070C0"/>
                </a:solidFill>
              </a:rPr>
              <a:t>       </a:t>
            </a:r>
            <a:r>
              <a:rPr lang="zh-CN" altLang="en-US" b="1" dirty="0" smtClean="0">
                <a:solidFill>
                  <a:srgbClr val="00B050"/>
                </a:solidFill>
              </a:rPr>
              <a:t>译码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smtClean="0"/>
              <a:t>4     </a:t>
            </a:r>
            <a:r>
              <a:rPr lang="en-US" altLang="zh-CN" dirty="0" smtClean="0"/>
              <a:t>00100010000000000000    </a:t>
            </a:r>
          </a:p>
          <a:p>
            <a:r>
              <a:rPr lang="en-US" altLang="zh-CN" smtClean="0"/>
              <a:t>5     </a:t>
            </a:r>
            <a:r>
              <a:rPr lang="en-US" altLang="zh-CN" dirty="0" smtClean="0"/>
              <a:t>00000000000100000000    </a:t>
            </a:r>
          </a:p>
          <a:p>
            <a:r>
              <a:rPr lang="en-US" altLang="zh-CN" smtClean="0"/>
              <a:t>6     00000010100001000000    </a:t>
            </a:r>
            <a:endParaRPr lang="en-US" altLang="zh-CN" dirty="0" smtClean="0"/>
          </a:p>
          <a:p>
            <a:r>
              <a:rPr lang="en-US" altLang="zh-CN" smtClean="0"/>
              <a:t>7     </a:t>
            </a:r>
            <a:r>
              <a:rPr lang="en-US" altLang="zh-CN" dirty="0" smtClean="0"/>
              <a:t>00000010100000100000    </a:t>
            </a:r>
          </a:p>
          <a:p>
            <a:r>
              <a:rPr lang="en-US" altLang="zh-CN" smtClean="0"/>
              <a:t>8     00000000000110000100    </a:t>
            </a:r>
            <a:endParaRPr lang="en-US" altLang="zh-CN" dirty="0" smtClean="0"/>
          </a:p>
          <a:p>
            <a:r>
              <a:rPr lang="en-US" altLang="zh-CN" smtClean="0"/>
              <a:t>9     01000001000000000101    </a:t>
            </a:r>
            <a:endParaRPr lang="en-US" altLang="zh-CN" dirty="0" smtClean="0"/>
          </a:p>
          <a:p>
            <a:r>
              <a:rPr lang="en-US" altLang="zh-CN" smtClean="0"/>
              <a:t>10   </a:t>
            </a:r>
            <a:r>
              <a:rPr lang="en-US" altLang="zh-CN" dirty="0" smtClean="0"/>
              <a:t>00000000000110000110   </a:t>
            </a:r>
          </a:p>
          <a:p>
            <a:r>
              <a:rPr lang="en-US" altLang="zh-CN" smtClean="0"/>
              <a:t>11   </a:t>
            </a:r>
            <a:r>
              <a:rPr lang="en-US" altLang="zh-CN" dirty="0" smtClean="0"/>
              <a:t>00000000000110000111    </a:t>
            </a:r>
          </a:p>
          <a:p>
            <a:r>
              <a:rPr lang="en-US" altLang="zh-CN" smtClean="0"/>
              <a:t>12   </a:t>
            </a:r>
            <a:r>
              <a:rPr lang="en-US" altLang="zh-CN" dirty="0" smtClean="0"/>
              <a:t>000000000001100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000    </a:t>
            </a:r>
            <a:r>
              <a:rPr lang="zh-CN" altLang="en-US" dirty="0" smtClean="0"/>
              <a:t>条件跳转</a:t>
            </a:r>
            <a:endParaRPr lang="en-US" altLang="zh-CN" dirty="0" smtClean="0"/>
          </a:p>
          <a:p>
            <a:r>
              <a:rPr lang="en-US" altLang="zh-CN" smtClean="0"/>
              <a:t>13   </a:t>
            </a:r>
            <a:r>
              <a:rPr lang="en-US" altLang="zh-CN" dirty="0" smtClean="0"/>
              <a:t>10000010000000000000    </a:t>
            </a:r>
          </a:p>
          <a:p>
            <a:r>
              <a:rPr lang="en-US" altLang="zh-CN" smtClean="0"/>
              <a:t>14   00000000000000000000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6167045"/>
            <a:ext cx="419698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操作码      </a:t>
            </a:r>
            <a:r>
              <a:rPr lang="en-US" altLang="zh-CN" dirty="0" smtClean="0"/>
              <a:t>load, store, add, sub, </a:t>
            </a:r>
            <a:r>
              <a:rPr lang="en-US" altLang="zh-CN" dirty="0" err="1" smtClean="0"/>
              <a:t>bne</a:t>
            </a:r>
            <a:endParaRPr lang="en-US" altLang="zh-CN" dirty="0" smtClean="0"/>
          </a:p>
          <a:p>
            <a:r>
              <a:rPr lang="zh-CN" altLang="en-US" dirty="0" smtClean="0"/>
              <a:t>编码        </a:t>
            </a:r>
            <a:r>
              <a:rPr lang="en-US" altLang="zh-CN" dirty="0" smtClean="0"/>
              <a:t>"000", "001", "010", "011", "100"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2412" y="2408956"/>
            <a:ext cx="30115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根据操作码找到微程序地址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转换规则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01 &amp; </a:t>
            </a:r>
            <a:r>
              <a:rPr lang="zh-CN" altLang="en-US" dirty="0" smtClean="0"/>
              <a:t>操作码编码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load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01  000</a:t>
            </a:r>
          </a:p>
          <a:p>
            <a:r>
              <a:rPr lang="zh-CN" altLang="en-US" b="1" smtClean="0">
                <a:solidFill>
                  <a:srgbClr val="FF0000"/>
                </a:solidFill>
              </a:rPr>
              <a:t>何时转换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和课本略有不同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4615968"/>
            <a:ext cx="244827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地址转移逻辑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smtClean="0"/>
              <a:t>微指令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4..0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01111     </a:t>
            </a:r>
            <a:r>
              <a:rPr lang="zh-CN" altLang="en-US" dirty="0" smtClean="0"/>
              <a:t>操作码</a:t>
            </a:r>
            <a:endParaRPr lang="en-US" altLang="zh-CN" dirty="0" smtClean="0"/>
          </a:p>
          <a:p>
            <a:r>
              <a:rPr lang="en-US" altLang="zh-CN" dirty="0" smtClean="0"/>
              <a:t>10000     </a:t>
            </a:r>
            <a:r>
              <a:rPr lang="zh-CN" altLang="en-US" dirty="0" smtClean="0"/>
              <a:t>零标志</a:t>
            </a:r>
            <a:endParaRPr lang="en-US" altLang="zh-CN" dirty="0" smtClean="0"/>
          </a:p>
          <a:p>
            <a:r>
              <a:rPr lang="zh-CN" altLang="en-US" dirty="0" smtClean="0"/>
              <a:t>其他        末三位为</a:t>
            </a:r>
            <a:r>
              <a:rPr lang="zh-CN" altLang="en-US" smtClean="0"/>
              <a:t>下址</a:t>
            </a:r>
            <a:endParaRPr lang="en-US" altLang="zh-CN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474971" y="4163282"/>
            <a:ext cx="135219" cy="452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3848" y="-27384"/>
            <a:ext cx="5760640" cy="1169551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开机：</a:t>
            </a:r>
            <a:r>
              <a:rPr lang="zh-CN" altLang="en-US" dirty="0" smtClean="0"/>
              <a:t>将所有内容</a:t>
            </a:r>
            <a:r>
              <a:rPr lang="zh-CN" altLang="en-US" smtClean="0"/>
              <a:t>清零  </a:t>
            </a:r>
            <a:r>
              <a:rPr lang="zh-CN" altLang="en-US" sz="1600" smtClean="0"/>
              <a:t> （</a:t>
            </a:r>
            <a:r>
              <a:rPr lang="zh-CN" altLang="en-US" sz="1600" dirty="0" smtClean="0"/>
              <a:t>包含</a:t>
            </a:r>
            <a:r>
              <a:rPr lang="zh-CN" altLang="en-US" sz="1600" dirty="0" smtClean="0">
                <a:solidFill>
                  <a:srgbClr val="C00000"/>
                </a:solidFill>
              </a:rPr>
              <a:t>微地址</a:t>
            </a:r>
            <a:r>
              <a:rPr lang="en-US" altLang="zh-CN" sz="1600" err="1" smtClean="0"/>
              <a:t>add_r</a:t>
            </a:r>
            <a:r>
              <a:rPr lang="zh-CN" altLang="en-US" sz="1600" smtClean="0"/>
              <a:t>、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>                                    </a:t>
            </a:r>
            <a:r>
              <a:rPr lang="zh-CN" altLang="en-US" sz="1600" smtClean="0"/>
              <a:t>指令计数器</a:t>
            </a:r>
            <a:r>
              <a:rPr lang="en-US" altLang="zh-CN" sz="1600" smtClean="0"/>
              <a:t>count</a:t>
            </a:r>
            <a:r>
              <a:rPr lang="zh-CN" altLang="en-US" sz="1600" smtClean="0"/>
              <a:t>、数据</a:t>
            </a:r>
            <a:r>
              <a:rPr lang="zh-CN" altLang="en-US" sz="1600" dirty="0" smtClean="0"/>
              <a:t>寄存器</a:t>
            </a:r>
            <a:r>
              <a:rPr lang="en-US" altLang="zh-CN" sz="1600" dirty="0" err="1" smtClean="0"/>
              <a:t>data_r</a:t>
            </a:r>
            <a:r>
              <a:rPr lang="zh-CN" altLang="en-US" sz="1600" dirty="0" smtClean="0"/>
              <a:t>等）</a:t>
            </a:r>
            <a:endParaRPr lang="en-US" altLang="zh-CN" sz="1600" dirty="0" smtClean="0"/>
          </a:p>
          <a:p>
            <a:r>
              <a:rPr lang="zh-CN" altLang="en-US" smtClean="0"/>
              <a:t>        在</a:t>
            </a:r>
            <a:r>
              <a:rPr lang="zh-CN" altLang="en-US" dirty="0" smtClean="0"/>
              <a:t>时钟上升沿</a:t>
            </a:r>
            <a:r>
              <a:rPr lang="zh-CN" altLang="en-US" dirty="0"/>
              <a:t>，</a:t>
            </a:r>
            <a:r>
              <a:rPr lang="zh-CN" altLang="en-US" dirty="0" smtClean="0"/>
              <a:t>按</a:t>
            </a:r>
            <a:r>
              <a:rPr lang="zh-CN" altLang="en-US" dirty="0" smtClean="0">
                <a:solidFill>
                  <a:srgbClr val="C00000"/>
                </a:solidFill>
              </a:rPr>
              <a:t>微地址</a:t>
            </a:r>
            <a:r>
              <a:rPr lang="zh-CN" altLang="en-US" dirty="0" smtClean="0"/>
              <a:t>，读指令，执行</a:t>
            </a:r>
            <a:endParaRPr lang="en-US" altLang="zh-CN" dirty="0" smtClean="0"/>
          </a:p>
          <a:p>
            <a:r>
              <a:rPr lang="zh-CN" altLang="en-US" smtClean="0"/>
              <a:t>        </a:t>
            </a:r>
            <a:r>
              <a:rPr lang="zh-CN" altLang="en-US" smtClean="0">
                <a:solidFill>
                  <a:srgbClr val="C00000"/>
                </a:solidFill>
              </a:rPr>
              <a:t>开机</a:t>
            </a:r>
            <a:r>
              <a:rPr lang="zh-CN" altLang="en-US" dirty="0" smtClean="0">
                <a:solidFill>
                  <a:srgbClr val="C00000"/>
                </a:solidFill>
              </a:rPr>
              <a:t>时，微地址为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，故到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号地址取指令</a:t>
            </a:r>
            <a:endParaRPr lang="en-US" altLang="zh-CN" dirty="0" smtClean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851920" y="1052736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833276" y="1772816"/>
            <a:ext cx="576064" cy="42252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991112"/>
            <a:ext cx="2765332" cy="2738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7409340" y="1916832"/>
            <a:ext cx="33101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01502" y="2881964"/>
            <a:ext cx="2765332" cy="2738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3" grpId="0" animBg="1"/>
      <p:bldP spid="12" grpId="0" animBg="1"/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微程序控制器实验代码讲解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0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VHDL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一种硬件描述语言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23312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VHDL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ery 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/>
              <a:t>igh speed </a:t>
            </a:r>
            <a:r>
              <a:rPr lang="en-US" altLang="zh-CN" dirty="0" err="1" smtClean="0"/>
              <a:t>integerated</a:t>
            </a:r>
            <a:r>
              <a:rPr lang="en-US" altLang="zh-CN" dirty="0" smtClean="0"/>
              <a:t> circuit hardware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escription 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实现逻辑器件的方式有两种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画</a:t>
            </a:r>
            <a:r>
              <a:rPr lang="en-US" altLang="zh-CN" dirty="0" err="1" smtClean="0"/>
              <a:t>BDF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用硬件描述语言编写程序（</a:t>
            </a:r>
            <a:r>
              <a:rPr lang="en-US" altLang="zh-CN" dirty="0" err="1" smtClean="0"/>
              <a:t>VHDL</a:t>
            </a:r>
            <a:r>
              <a:rPr lang="en-US" altLang="zh-CN" dirty="0" smtClean="0"/>
              <a:t> or Verilog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打开某个</a:t>
            </a:r>
            <a:r>
              <a:rPr lang="en-US" altLang="zh-CN" dirty="0" err="1" smtClean="0"/>
              <a:t>bdf</a:t>
            </a:r>
            <a:r>
              <a:rPr lang="zh-CN" altLang="en-US" dirty="0" smtClean="0"/>
              <a:t>，转换</a:t>
            </a:r>
            <a:r>
              <a:rPr lang="zh-CN" altLang="en-US" smtClean="0"/>
              <a:t>为</a:t>
            </a:r>
            <a:r>
              <a:rPr lang="en-US" altLang="zh-CN" smtClean="0"/>
              <a:t>VHDL</a:t>
            </a:r>
            <a:r>
              <a:rPr lang="zh-CN" altLang="en-US" sz="2100" smtClean="0"/>
              <a:t>（</a:t>
            </a:r>
            <a:r>
              <a:rPr lang="en-US" altLang="zh-CN" sz="2100" smtClean="0"/>
              <a:t>File--create/update---create HDL design file</a:t>
            </a:r>
            <a:r>
              <a:rPr lang="zh-CN" altLang="en-US" sz="210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观察结构  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库的使用，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Entity</a:t>
            </a:r>
            <a:r>
              <a:rPr lang="zh-CN" altLang="en-US" smtClean="0"/>
              <a:t>、</a:t>
            </a:r>
            <a:r>
              <a:rPr lang="en-US" altLang="zh-CN" smtClean="0"/>
              <a:t>Architecture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27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所有被编译的元件都存在设计库中，不同库中程序包的个数也不相同，一</a:t>
            </a:r>
            <a:r>
              <a:rPr lang="zh-CN" altLang="en-US" smtClean="0"/>
              <a:t>个程序包中可以</a:t>
            </a:r>
            <a:r>
              <a:rPr lang="zh-CN" altLang="en-US" dirty="0" smtClean="0"/>
              <a:t>包含若干个子程序，子程序中又包含函数、过程、元件等基础的设计单元。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但为了方便管理，通常一个文件中只存放一个实体说明和结构体对。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在每个设计项目的开头声明选用的库名，用</a:t>
            </a:r>
            <a:r>
              <a:rPr lang="en-US" altLang="zh-CN" dirty="0" smtClean="0"/>
              <a:t>use</a:t>
            </a:r>
            <a:r>
              <a:rPr lang="zh-CN" altLang="en-US" dirty="0" smtClean="0"/>
              <a:t>语句声明选中的逻辑单元。格式：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Library  &lt;</a:t>
            </a:r>
            <a:r>
              <a:rPr lang="zh-CN" altLang="en-US" dirty="0" smtClean="0">
                <a:solidFill>
                  <a:srgbClr val="FF0000"/>
                </a:solidFill>
              </a:rPr>
              <a:t>库名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Use &lt;</a:t>
            </a:r>
            <a:r>
              <a:rPr lang="zh-CN" altLang="en-US" dirty="0" smtClean="0">
                <a:solidFill>
                  <a:srgbClr val="FF0000"/>
                </a:solidFill>
              </a:rPr>
              <a:t>库名</a:t>
            </a:r>
            <a:r>
              <a:rPr lang="en-US" altLang="zh-CN" dirty="0" smtClean="0">
                <a:solidFill>
                  <a:srgbClr val="FF0000"/>
                </a:solidFill>
              </a:rPr>
              <a:t>&gt;.&lt;</a:t>
            </a:r>
            <a:r>
              <a:rPr lang="zh-CN" altLang="en-US" dirty="0">
                <a:solidFill>
                  <a:srgbClr val="FF0000"/>
                </a:solidFill>
              </a:rPr>
              <a:t>包名</a:t>
            </a:r>
            <a:r>
              <a:rPr lang="en-US" altLang="zh-CN" dirty="0" smtClean="0">
                <a:solidFill>
                  <a:srgbClr val="FF0000"/>
                </a:solidFill>
              </a:rPr>
              <a:t>&gt;.all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r>
              <a:rPr lang="en-US" altLang="zh-CN" dirty="0" smtClean="0"/>
              <a:t>-Package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为了</a:t>
            </a:r>
            <a:r>
              <a:rPr lang="zh-CN" altLang="en-US" dirty="0"/>
              <a:t>使一组类型说明、常量说明和子程序说明对多个设计实体都可见，</a:t>
            </a:r>
            <a:r>
              <a:rPr lang="en-US" altLang="zh-CN" dirty="0" err="1"/>
              <a:t>VHDL</a:t>
            </a:r>
            <a:r>
              <a:rPr lang="zh-CN" altLang="en-US" dirty="0"/>
              <a:t>提供了包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包由包头和包体两部分组成</a:t>
            </a:r>
            <a:endParaRPr lang="en-US" altLang="zh-CN" dirty="0" smtClean="0"/>
          </a:p>
          <a:p>
            <a:r>
              <a:rPr lang="zh-CN" altLang="en-US" dirty="0" smtClean="0"/>
              <a:t>包头以保留字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sz="3500" dirty="0" smtClean="0">
                <a:solidFill>
                  <a:srgbClr val="FF0000"/>
                </a:solidFill>
              </a:rPr>
              <a:t>Package &lt;</a:t>
            </a:r>
            <a:r>
              <a:rPr lang="zh-CN" altLang="en-US" sz="3500" dirty="0" smtClean="0">
                <a:solidFill>
                  <a:srgbClr val="FF0000"/>
                </a:solidFill>
              </a:rPr>
              <a:t>包名</a:t>
            </a:r>
            <a:r>
              <a:rPr lang="en-US" altLang="zh-CN" sz="3500" dirty="0" smtClean="0">
                <a:solidFill>
                  <a:srgbClr val="FF0000"/>
                </a:solidFill>
              </a:rPr>
              <a:t>&gt; is</a:t>
            </a:r>
          </a:p>
          <a:p>
            <a:r>
              <a:rPr lang="zh-CN" altLang="en-US" dirty="0" smtClean="0"/>
              <a:t>包体以</a:t>
            </a:r>
            <a:r>
              <a:rPr lang="en-US" altLang="zh-CN" dirty="0" smtClean="0"/>
              <a:t>Package Body</a:t>
            </a:r>
            <a:r>
              <a:rPr lang="zh-CN" altLang="en-US" dirty="0" smtClean="0"/>
              <a:t>识别。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Package  Body  &lt;</a:t>
            </a:r>
            <a:r>
              <a:rPr lang="zh-CN" altLang="en-US" dirty="0" smtClean="0">
                <a:solidFill>
                  <a:srgbClr val="FF0000"/>
                </a:solidFill>
              </a:rPr>
              <a:t>包名</a:t>
            </a:r>
            <a:r>
              <a:rPr lang="en-US" altLang="zh-CN" dirty="0" smtClean="0">
                <a:solidFill>
                  <a:srgbClr val="FF0000"/>
                </a:solidFill>
              </a:rPr>
              <a:t>&gt;   is</a:t>
            </a:r>
          </a:p>
          <a:p>
            <a:r>
              <a:rPr lang="zh-CN" altLang="en-US" dirty="0" smtClean="0"/>
              <a:t>实际上标准程序库</a:t>
            </a:r>
            <a:r>
              <a:rPr lang="zh-CN" altLang="en-US" smtClean="0"/>
              <a:t>中</a:t>
            </a:r>
            <a:r>
              <a:rPr lang="zh-CN" altLang="en-US" smtClean="0"/>
              <a:t>存的</a:t>
            </a:r>
            <a:r>
              <a:rPr lang="zh-CN" altLang="en-US" dirty="0" smtClean="0"/>
              <a:t>也是一些程序包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7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04664"/>
            <a:ext cx="8496944" cy="621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LIBRARY </a:t>
            </a:r>
            <a:r>
              <a:rPr lang="en-US" altLang="zh-CN" dirty="0"/>
              <a:t>IEEE;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 IEEE.STD_LOGIC_1164.ALL;</a:t>
            </a:r>
          </a:p>
          <a:p>
            <a:pPr>
              <a:lnSpc>
                <a:spcPct val="130000"/>
              </a:lnSpc>
            </a:pPr>
            <a:endParaRPr lang="en-US" altLang="zh-CN" i="1" dirty="0"/>
          </a:p>
          <a:p>
            <a:pPr>
              <a:lnSpc>
                <a:spcPct val="130000"/>
              </a:lnSpc>
            </a:pPr>
            <a:r>
              <a:rPr lang="en-US" altLang="zh-CN" i="1" dirty="0"/>
              <a:t>PACKAGE</a:t>
            </a:r>
            <a:r>
              <a:rPr lang="en-US" altLang="zh-CN" dirty="0"/>
              <a:t> </a:t>
            </a:r>
            <a:r>
              <a:rPr lang="en-US" altLang="zh-CN" dirty="0" err="1"/>
              <a:t>cpu_defs</a:t>
            </a:r>
            <a:r>
              <a:rPr lang="en-US" altLang="zh-CN" dirty="0"/>
              <a:t> IS          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TYPE     </a:t>
            </a:r>
            <a:r>
              <a:rPr lang="en-US" altLang="zh-CN" dirty="0" smtClean="0"/>
              <a:t>opcode    </a:t>
            </a:r>
            <a:r>
              <a:rPr lang="en-US" altLang="zh-CN" dirty="0"/>
              <a:t>IS (load, store, add, sub, </a:t>
            </a:r>
            <a:r>
              <a:rPr lang="en-US" altLang="zh-CN" dirty="0" err="1"/>
              <a:t>bne</a:t>
            </a:r>
            <a:r>
              <a:rPr lang="en-US" altLang="zh-CN" dirty="0"/>
              <a:t>);	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CONSTANT </a:t>
            </a:r>
            <a:r>
              <a:rPr lang="en-US" altLang="zh-CN" dirty="0" err="1"/>
              <a:t>rfill</a:t>
            </a:r>
            <a:r>
              <a:rPr lang="en-US" altLang="zh-CN" dirty="0"/>
              <a:t>: </a:t>
            </a:r>
            <a:r>
              <a:rPr lang="en-US" altLang="zh-CN" dirty="0" err="1"/>
              <a:t>STD_LOGIC_VECTOR</a:t>
            </a:r>
            <a:r>
              <a:rPr lang="en-US" altLang="zh-CN" dirty="0"/>
              <a:t>(2 </a:t>
            </a:r>
            <a:r>
              <a:rPr lang="en-US" altLang="zh-CN" dirty="0" err="1"/>
              <a:t>downto</a:t>
            </a:r>
            <a:r>
              <a:rPr lang="en-US" altLang="zh-CN" dirty="0"/>
              <a:t> 0):=(others =&gt;'0');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FUNCTION </a:t>
            </a:r>
            <a:r>
              <a:rPr lang="en-US" altLang="zh-CN" dirty="0"/>
              <a:t>op2slv(</a:t>
            </a:r>
            <a:r>
              <a:rPr lang="en-US" altLang="zh-CN" dirty="0" err="1"/>
              <a:t>op:in</a:t>
            </a:r>
            <a:r>
              <a:rPr lang="en-US" altLang="zh-CN" dirty="0"/>
              <a:t> opcode) RETURN </a:t>
            </a:r>
            <a:r>
              <a:rPr lang="en-US" altLang="zh-CN" dirty="0" err="1"/>
              <a:t>STD_LOGIC_VECTOR</a:t>
            </a:r>
            <a:r>
              <a:rPr lang="en-US" altLang="zh-CN" dirty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END PACKAGE </a:t>
            </a:r>
            <a:r>
              <a:rPr lang="en-US" altLang="zh-CN" dirty="0" err="1"/>
              <a:t>cpu_defs</a:t>
            </a:r>
            <a:r>
              <a:rPr lang="en-US" altLang="zh-CN" dirty="0"/>
              <a:t>;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PACKAGE BODY </a:t>
            </a:r>
            <a:r>
              <a:rPr lang="en-US" altLang="zh-CN" dirty="0" err="1"/>
              <a:t>cpu_defs</a:t>
            </a:r>
            <a:r>
              <a:rPr lang="en-US" altLang="zh-CN" dirty="0"/>
              <a:t> IS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TYPE     </a:t>
            </a:r>
            <a:r>
              <a:rPr lang="en-US" altLang="zh-CN" dirty="0" err="1"/>
              <a:t>optable</a:t>
            </a:r>
            <a:r>
              <a:rPr lang="en-US" altLang="zh-CN" dirty="0"/>
              <a:t> IS ARRAY(opcode) OF </a:t>
            </a:r>
            <a:r>
              <a:rPr lang="en-US" altLang="zh-CN" dirty="0" err="1"/>
              <a:t>STD_LOGIC_VECTOR</a:t>
            </a:r>
            <a:r>
              <a:rPr lang="en-US" altLang="zh-CN" dirty="0"/>
              <a:t>(2 </a:t>
            </a:r>
            <a:r>
              <a:rPr lang="en-US" altLang="zh-CN" dirty="0" err="1"/>
              <a:t>DOWNTO</a:t>
            </a:r>
            <a:r>
              <a:rPr lang="en-US" altLang="zh-CN" dirty="0"/>
              <a:t> 0);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CONSTANT </a:t>
            </a:r>
            <a:r>
              <a:rPr lang="en-US" altLang="zh-CN" dirty="0" err="1"/>
              <a:t>trans_table:optable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:=("000", "001", "010", "011", "100");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FUNCTION op2slv(</a:t>
            </a:r>
            <a:r>
              <a:rPr lang="en-US" altLang="zh-CN" dirty="0" err="1"/>
              <a:t>op:IN</a:t>
            </a:r>
            <a:r>
              <a:rPr lang="en-US" altLang="zh-CN" dirty="0"/>
              <a:t> opcode) RETURN </a:t>
            </a:r>
            <a:r>
              <a:rPr lang="en-US" altLang="zh-CN" dirty="0" err="1"/>
              <a:t>STD_LOGIC_VECTOR</a:t>
            </a:r>
            <a:r>
              <a:rPr lang="en-US" altLang="zh-CN" dirty="0"/>
              <a:t> IS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BEGIN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	</a:t>
            </a:r>
            <a:r>
              <a:rPr lang="en-US" altLang="zh-CN" dirty="0" smtClean="0"/>
              <a:t>RETURN </a:t>
            </a:r>
            <a:r>
              <a:rPr lang="en-US" altLang="zh-CN" dirty="0" err="1"/>
              <a:t>trans_table</a:t>
            </a:r>
            <a:r>
              <a:rPr lang="en-US" altLang="zh-CN" dirty="0"/>
              <a:t>(op);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END FUNCTION op2slv;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END </a:t>
            </a:r>
            <a:r>
              <a:rPr lang="en-US" altLang="zh-CN" dirty="0"/>
              <a:t>PACKAGE BODY </a:t>
            </a:r>
            <a:r>
              <a:rPr lang="en-US" altLang="zh-CN" dirty="0" err="1"/>
              <a:t>cpu_defs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34432"/>
            <a:ext cx="318446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VHD</a:t>
            </a:r>
            <a:r>
              <a:rPr lang="zh-CN" altLang="en-US" dirty="0">
                <a:solidFill>
                  <a:srgbClr val="FF0000"/>
                </a:solidFill>
              </a:rPr>
              <a:t>文件代码，</a:t>
            </a:r>
            <a:r>
              <a:rPr lang="en-US" altLang="zh-CN" dirty="0" err="1">
                <a:solidFill>
                  <a:srgbClr val="FF0000"/>
                </a:solidFill>
              </a:rPr>
              <a:t>CPU_DEFS.VHD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356" y="1124744"/>
            <a:ext cx="3342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定义一个包</a:t>
            </a:r>
            <a:r>
              <a:rPr lang="en-US" altLang="zh-CN" dirty="0" err="1" smtClean="0">
                <a:solidFill>
                  <a:srgbClr val="FF0000"/>
                </a:solidFill>
              </a:rPr>
              <a:t>cpu_defs</a:t>
            </a:r>
            <a:r>
              <a:rPr lang="zh-CN" altLang="en-US" dirty="0" smtClean="0">
                <a:solidFill>
                  <a:srgbClr val="FF0000"/>
                </a:solidFill>
              </a:rPr>
              <a:t>，说明部分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976" y="1185466"/>
            <a:ext cx="4345741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定义用户自定义数据类型</a:t>
            </a:r>
            <a:r>
              <a:rPr lang="en-US" altLang="zh-CN" dirty="0" smtClean="0">
                <a:solidFill>
                  <a:srgbClr val="0070C0"/>
                </a:solidFill>
              </a:rPr>
              <a:t>opcode</a:t>
            </a:r>
            <a:r>
              <a:rPr lang="zh-CN" altLang="en-US" dirty="0" smtClean="0">
                <a:solidFill>
                  <a:srgbClr val="0070C0"/>
                </a:solidFill>
              </a:rPr>
              <a:t>，枚举型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为</a:t>
            </a:r>
            <a:r>
              <a:rPr lang="en-US" altLang="zh-CN" dirty="0" smtClean="0">
                <a:solidFill>
                  <a:srgbClr val="0070C0"/>
                </a:solidFill>
              </a:rPr>
              <a:t>Load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store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……</a:t>
            </a:r>
            <a:r>
              <a:rPr lang="zh-CN" altLang="en-US" dirty="0" smtClean="0">
                <a:solidFill>
                  <a:srgbClr val="0070C0"/>
                </a:solidFill>
              </a:rPr>
              <a:t>中的一个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3285452"/>
            <a:ext cx="357315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定义一个</a:t>
            </a:r>
            <a:r>
              <a:rPr lang="zh-CN" altLang="en-US" dirty="0" smtClean="0">
                <a:solidFill>
                  <a:srgbClr val="FF0000"/>
                </a:solidFill>
              </a:rPr>
              <a:t>包体</a:t>
            </a:r>
            <a:r>
              <a:rPr lang="en-US" altLang="zh-CN" dirty="0" err="1" smtClean="0">
                <a:solidFill>
                  <a:srgbClr val="FF0000"/>
                </a:solidFill>
              </a:rPr>
              <a:t>cpu_defs</a:t>
            </a:r>
            <a:r>
              <a:rPr lang="zh-CN" altLang="en-US" dirty="0" smtClean="0">
                <a:solidFill>
                  <a:srgbClr val="FF0000"/>
                </a:solidFill>
              </a:rPr>
              <a:t>，如何实现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6175" y="1916832"/>
            <a:ext cx="2736647" cy="418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定义常量</a:t>
            </a:r>
            <a:r>
              <a:rPr lang="en-US" altLang="zh-CN" err="1" smtClean="0">
                <a:solidFill>
                  <a:srgbClr val="0070C0"/>
                </a:solidFill>
              </a:rPr>
              <a:t>rfill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  3</a:t>
            </a:r>
            <a:r>
              <a:rPr lang="zh-CN" altLang="en-US" smtClean="0">
                <a:solidFill>
                  <a:srgbClr val="0070C0"/>
                </a:solidFill>
              </a:rPr>
              <a:t>位向量</a:t>
            </a:r>
            <a:r>
              <a:rPr lang="en-US" altLang="zh-CN" smtClean="0">
                <a:solidFill>
                  <a:srgbClr val="C00000"/>
                </a:solidFill>
              </a:rPr>
              <a:t>000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2925354"/>
            <a:ext cx="466153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定义函数</a:t>
            </a:r>
            <a:r>
              <a:rPr lang="en-US" altLang="zh-CN" dirty="0" smtClean="0">
                <a:solidFill>
                  <a:srgbClr val="0070C0"/>
                </a:solidFill>
              </a:rPr>
              <a:t>op2slv </a:t>
            </a:r>
            <a:r>
              <a:rPr lang="zh-CN" altLang="en-US" dirty="0" smtClean="0">
                <a:solidFill>
                  <a:srgbClr val="0070C0"/>
                </a:solidFill>
              </a:rPr>
              <a:t>，输入</a:t>
            </a:r>
            <a:r>
              <a:rPr lang="en-US" altLang="zh-CN" dirty="0" smtClean="0">
                <a:solidFill>
                  <a:srgbClr val="0070C0"/>
                </a:solidFill>
              </a:rPr>
              <a:t>opcode</a:t>
            </a:r>
            <a:r>
              <a:rPr lang="zh-CN" altLang="en-US" dirty="0" smtClean="0">
                <a:solidFill>
                  <a:srgbClr val="0070C0"/>
                </a:solidFill>
              </a:rPr>
              <a:t>返回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位的向量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3145" y="3530186"/>
            <a:ext cx="365035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将输入的操作码</a:t>
            </a:r>
            <a:r>
              <a:rPr lang="zh-CN" altLang="en-US" smtClean="0">
                <a:solidFill>
                  <a:srgbClr val="0070C0"/>
                </a:solidFill>
              </a:rPr>
              <a:t>转换为</a:t>
            </a:r>
            <a:r>
              <a:rPr lang="en-US" altLang="zh-CN" smtClean="0">
                <a:solidFill>
                  <a:srgbClr val="0070C0"/>
                </a:solidFill>
              </a:rPr>
              <a:t>3</a:t>
            </a:r>
            <a:r>
              <a:rPr lang="zh-CN" altLang="en-US" smtClean="0">
                <a:solidFill>
                  <a:srgbClr val="0070C0"/>
                </a:solidFill>
              </a:rPr>
              <a:t>位</a:t>
            </a:r>
            <a:r>
              <a:rPr lang="zh-CN" altLang="en-US" dirty="0" smtClean="0">
                <a:solidFill>
                  <a:srgbClr val="0070C0"/>
                </a:solidFill>
              </a:rPr>
              <a:t>向量，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5517232"/>
            <a:ext cx="36004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例：输入</a:t>
            </a:r>
            <a:r>
              <a:rPr lang="en-US" altLang="zh-CN" dirty="0" smtClean="0">
                <a:solidFill>
                  <a:srgbClr val="0070C0"/>
                </a:solidFill>
              </a:rPr>
              <a:t>store</a:t>
            </a:r>
            <a:r>
              <a:rPr lang="zh-CN" altLang="en-US" dirty="0" smtClean="0">
                <a:solidFill>
                  <a:srgbClr val="0070C0"/>
                </a:solidFill>
              </a:rPr>
              <a:t>，返回</a:t>
            </a:r>
            <a:r>
              <a:rPr lang="en-US" altLang="zh-CN" smtClean="0">
                <a:solidFill>
                  <a:srgbClr val="FF0000"/>
                </a:solidFill>
              </a:rPr>
              <a:t>001 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6" y="394692"/>
            <a:ext cx="89644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LIBRARY </a:t>
            </a:r>
            <a:r>
              <a:rPr lang="en-US" altLang="zh-CN" dirty="0"/>
              <a:t>IEEE;</a:t>
            </a:r>
          </a:p>
          <a:p>
            <a:r>
              <a:rPr lang="en-US" altLang="zh-CN" dirty="0"/>
              <a:t>USE IEEE.STD_LOGIC_1164.ALL,IEEE.NUMERIC_STD.ALL;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WORK.CPU_DEFS.ALL</a:t>
            </a:r>
            <a:r>
              <a:rPr lang="en-US" altLang="zh-CN" dirty="0"/>
              <a:t>; </a:t>
            </a:r>
            <a:r>
              <a:rPr lang="en-US" altLang="zh-CN" dirty="0" smtClean="0"/>
              <a:t>                                                           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ENTITY </a:t>
            </a:r>
            <a:r>
              <a:rPr lang="en-US" altLang="zh-CN" dirty="0" smtClean="0"/>
              <a:t> CPU    IS</a:t>
            </a:r>
            <a:endParaRPr lang="en-US" altLang="zh-CN" dirty="0"/>
          </a:p>
          <a:p>
            <a:r>
              <a:rPr lang="en-US" altLang="zh-CN" dirty="0"/>
              <a:t>PORT( </a:t>
            </a:r>
            <a:r>
              <a:rPr lang="en-US" altLang="zh-CN" dirty="0" smtClean="0"/>
              <a:t>       clock      </a:t>
            </a:r>
            <a:r>
              <a:rPr lang="en-US" altLang="zh-CN" dirty="0"/>
              <a:t>: IN   </a:t>
            </a:r>
            <a:r>
              <a:rPr lang="en-US" altLang="zh-CN" dirty="0" err="1"/>
              <a:t>STD_LOGIC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reset      : IN   </a:t>
            </a:r>
            <a:r>
              <a:rPr lang="en-US" altLang="zh-CN" dirty="0" err="1"/>
              <a:t>STD_LOGIC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mode       : IN  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STD_LOGIC_VECTOR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(2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DOWNTO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0);       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mem_addr</a:t>
            </a:r>
            <a:r>
              <a:rPr lang="en-US" altLang="zh-CN" dirty="0"/>
              <a:t>   : IN 	UNSIGNED(4 </a:t>
            </a:r>
            <a:r>
              <a:rPr lang="en-US" altLang="zh-CN" dirty="0" err="1"/>
              <a:t>DOWNTO</a:t>
            </a:r>
            <a:r>
              <a:rPr lang="en-US" altLang="zh-CN" dirty="0"/>
              <a:t> 0);	  </a:t>
            </a:r>
          </a:p>
          <a:p>
            <a:r>
              <a:rPr lang="en-US" altLang="zh-CN" dirty="0"/>
              <a:t>  --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output     : OUT 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STD_LOGIC_VECTOR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(7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DOWNTO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0); 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	  </a:t>
            </a:r>
            <a:r>
              <a:rPr lang="en-US" altLang="zh-CN" dirty="0" err="1"/>
              <a:t>outbus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</a:t>
            </a:r>
            <a:r>
              <a:rPr lang="zh-CN" altLang="en-US" dirty="0"/>
              <a:t>总线</a:t>
            </a:r>
          </a:p>
          <a:p>
            <a:r>
              <a:rPr lang="zh-CN" altLang="en-US" dirty="0"/>
              <a:t>	  </a:t>
            </a:r>
            <a:r>
              <a:rPr lang="en-US" altLang="zh-CN" dirty="0" err="1"/>
              <a:t>outpc</a:t>
            </a:r>
            <a:r>
              <a:rPr lang="en-US" altLang="zh-CN" dirty="0"/>
              <a:t> 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--PC	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outalu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</a:t>
            </a:r>
            <a:r>
              <a:rPr lang="en-US" altLang="zh-CN" dirty="0" err="1"/>
              <a:t>ALU</a:t>
            </a:r>
            <a:r>
              <a:rPr lang="zh-CN" altLang="en-US" dirty="0"/>
              <a:t>结果 	</a:t>
            </a:r>
          </a:p>
          <a:p>
            <a:r>
              <a:rPr lang="zh-CN" altLang="en-US" dirty="0"/>
              <a:t>	  </a:t>
            </a:r>
            <a:r>
              <a:rPr lang="en-US" altLang="zh-CN" dirty="0" err="1"/>
              <a:t>outir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--IR	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outmar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--MAR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outmdr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</a:t>
            </a:r>
            <a:r>
              <a:rPr lang="en-US" altLang="zh-CN" dirty="0" err="1"/>
              <a:t>MDR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outmem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(7 </a:t>
            </a:r>
            <a:r>
              <a:rPr lang="en-US" altLang="zh-CN" dirty="0" err="1"/>
              <a:t>DOWNTO</a:t>
            </a:r>
            <a:r>
              <a:rPr lang="en-US" altLang="zh-CN" dirty="0"/>
              <a:t> 0);   --mem	</a:t>
            </a:r>
          </a:p>
          <a:p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dirty="0" err="1"/>
              <a:t>data_r_out</a:t>
            </a:r>
            <a:r>
              <a:rPr lang="en-US" altLang="zh-CN" dirty="0"/>
              <a:t>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(19 </a:t>
            </a:r>
            <a:r>
              <a:rPr lang="en-US" altLang="zh-CN" dirty="0" err="1"/>
              <a:t>DOWNTO</a:t>
            </a:r>
            <a:r>
              <a:rPr lang="en-US" altLang="zh-CN" dirty="0"/>
              <a:t> 0);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op_out</a:t>
            </a:r>
            <a:r>
              <a:rPr lang="en-US" altLang="zh-CN" dirty="0"/>
              <a:t>     : OUT  </a:t>
            </a:r>
            <a:r>
              <a:rPr lang="en-US" altLang="zh-CN" dirty="0" err="1"/>
              <a:t>STD_LOGIC_VECTOR</a:t>
            </a:r>
            <a:r>
              <a:rPr lang="en-US" altLang="zh-CN" dirty="0"/>
              <a:t>(2 </a:t>
            </a:r>
            <a:r>
              <a:rPr lang="en-US" altLang="zh-CN" dirty="0" err="1"/>
              <a:t>DOWNTO</a:t>
            </a:r>
            <a:r>
              <a:rPr lang="en-US" altLang="zh-CN" dirty="0"/>
              <a:t> 0);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add_r_out</a:t>
            </a:r>
            <a:r>
              <a:rPr lang="en-US" altLang="zh-CN" dirty="0"/>
              <a:t>  : OUT  UNSIGNED(4 </a:t>
            </a:r>
            <a:r>
              <a:rPr lang="en-US" altLang="zh-CN" dirty="0" err="1"/>
              <a:t>DOWNTO</a:t>
            </a:r>
            <a:r>
              <a:rPr lang="en-US" altLang="zh-CN" dirty="0"/>
              <a:t> 0)  	  </a:t>
            </a:r>
          </a:p>
          <a:p>
            <a:r>
              <a:rPr lang="en-US" altLang="zh-CN" dirty="0"/>
              <a:t>	);	         </a:t>
            </a:r>
          </a:p>
          <a:p>
            <a:r>
              <a:rPr lang="en-US" altLang="zh-CN" dirty="0"/>
              <a:t>END ENTITY;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029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CPU.VHD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980728"/>
            <a:ext cx="250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打开包文件</a:t>
            </a:r>
            <a:r>
              <a:rPr lang="en-US" altLang="zh-CN" dirty="0" err="1">
                <a:solidFill>
                  <a:srgbClr val="FF0000"/>
                </a:solidFill>
              </a:rPr>
              <a:t>CPU_DEFS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68" y="1350060"/>
            <a:ext cx="34115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输入信号：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时钟、复位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模式（原本用来和</a:t>
            </a:r>
            <a:r>
              <a:rPr lang="en-US" altLang="zh-CN" dirty="0" smtClean="0">
                <a:solidFill>
                  <a:srgbClr val="0070C0"/>
                </a:solidFill>
              </a:rPr>
              <a:t>output</a:t>
            </a:r>
            <a:r>
              <a:rPr lang="zh-CN" altLang="en-US" dirty="0" smtClean="0">
                <a:solidFill>
                  <a:srgbClr val="0070C0"/>
                </a:solidFill>
              </a:rPr>
              <a:t>结合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             </a:t>
            </a:r>
            <a:r>
              <a:rPr lang="zh-CN" altLang="en-US" dirty="0" smtClean="0">
                <a:solidFill>
                  <a:srgbClr val="0070C0"/>
                </a:solidFill>
              </a:rPr>
              <a:t>以查看不同的输出信号）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内存地址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2780928"/>
            <a:ext cx="2723823" cy="369331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输出信号：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总线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PC</a:t>
            </a:r>
            <a:r>
              <a:rPr lang="zh-CN" altLang="en-US" dirty="0" smtClean="0">
                <a:solidFill>
                  <a:srgbClr val="0070C0"/>
                </a:solidFill>
              </a:rPr>
              <a:t>：程序计数器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ALU</a:t>
            </a:r>
            <a:r>
              <a:rPr lang="zh-CN" altLang="en-US" dirty="0" smtClean="0">
                <a:solidFill>
                  <a:srgbClr val="0070C0"/>
                </a:solidFill>
              </a:rPr>
              <a:t>结果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IR</a:t>
            </a:r>
            <a:r>
              <a:rPr lang="zh-CN" altLang="en-US" dirty="0" smtClean="0">
                <a:solidFill>
                  <a:srgbClr val="0070C0"/>
                </a:solidFill>
              </a:rPr>
              <a:t>：指令寄存器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MAR</a:t>
            </a:r>
            <a:r>
              <a:rPr lang="zh-CN" altLang="en-US" dirty="0" smtClean="0">
                <a:solidFill>
                  <a:srgbClr val="0070C0"/>
                </a:solidFill>
              </a:rPr>
              <a:t>：地址寄存器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MDR</a:t>
            </a:r>
            <a:r>
              <a:rPr lang="zh-CN" altLang="en-US" dirty="0" smtClean="0">
                <a:solidFill>
                  <a:srgbClr val="0070C0"/>
                </a:solidFill>
              </a:rPr>
              <a:t>：数据寄存器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指定内存地址单元的内容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微指令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操作码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微地址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624" y="216714"/>
            <a:ext cx="8784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ARCHITECTURE    </a:t>
            </a:r>
            <a:r>
              <a:rPr lang="en-US" altLang="zh-CN" sz="2000" dirty="0" err="1"/>
              <a:t>rtl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OF    CPU    </a:t>
            </a:r>
            <a:r>
              <a:rPr lang="en-US" altLang="zh-CN" sz="2000" dirty="0"/>
              <a:t>IS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TYPE </a:t>
            </a:r>
            <a:r>
              <a:rPr lang="en-US" altLang="zh-CN" sz="2000" dirty="0" err="1"/>
              <a:t>mem_array</a:t>
            </a:r>
            <a:r>
              <a:rPr lang="en-US" altLang="zh-CN" sz="2000" dirty="0"/>
              <a:t> IS ARRAY (0 TO 31) OF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(7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SIGNAL   mem       : </a:t>
            </a:r>
            <a:r>
              <a:rPr lang="en-US" altLang="zh-CN" sz="2000" dirty="0" err="1"/>
              <a:t>mem_array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CONSTANT </a:t>
            </a:r>
            <a:r>
              <a:rPr lang="en-US" altLang="zh-CN" sz="3200" b="1" dirty="0" err="1">
                <a:solidFill>
                  <a:srgbClr val="FF0000"/>
                </a:solidFill>
              </a:rPr>
              <a:t>prog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     : </a:t>
            </a:r>
            <a:r>
              <a:rPr lang="en-US" altLang="zh-CN" sz="2000" dirty="0" err="1"/>
              <a:t>mem_array</a:t>
            </a:r>
            <a:r>
              <a:rPr lang="en-US" altLang="zh-CN" sz="2000" dirty="0"/>
              <a:t>:=(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0=&gt; op2slv(load)  &amp;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TO_UNSIGNED</a:t>
            </a:r>
            <a:r>
              <a:rPr lang="en-US" altLang="zh-CN" sz="2000" dirty="0"/>
              <a:t>(4,5)),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1=&gt; op2slv(add)   &amp;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TO_UNSIGNED</a:t>
            </a:r>
            <a:r>
              <a:rPr lang="en-US" altLang="zh-CN" sz="2000" dirty="0"/>
              <a:t>(5,5)),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2=&gt; op2slv(store) &amp;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TO_UNSIGNED</a:t>
            </a:r>
            <a:r>
              <a:rPr lang="en-US" altLang="zh-CN" sz="2000" dirty="0"/>
              <a:t>(6,5)),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3=&gt; op2slv(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)   &amp;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TO_UNSIGNED</a:t>
            </a:r>
            <a:r>
              <a:rPr lang="en-US" altLang="zh-CN" sz="2000" dirty="0"/>
              <a:t>(7,5)),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4=&gt;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TO_UNSIGNED</a:t>
            </a:r>
            <a:r>
              <a:rPr lang="en-US" altLang="zh-CN" sz="2000" dirty="0"/>
              <a:t>(2,8)),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5=&gt;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TO_UNSIGNED</a:t>
            </a:r>
            <a:r>
              <a:rPr lang="en-US" altLang="zh-CN" sz="2000" dirty="0"/>
              <a:t>(3,8)),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OTHERS =&gt; (OTHERS =&gt;'0'));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	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987023" y="404664"/>
            <a:ext cx="4102405" cy="1655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程序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保存在存储器阵列中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 有</a:t>
            </a:r>
            <a:r>
              <a:rPr lang="en-US" altLang="zh-CN" sz="2000" dirty="0" smtClean="0">
                <a:solidFill>
                  <a:srgbClr val="FF0000"/>
                </a:solidFill>
              </a:rPr>
              <a:t>32</a:t>
            </a:r>
            <a:r>
              <a:rPr lang="zh-CN" altLang="en-US" sz="2000" dirty="0" smtClean="0">
                <a:solidFill>
                  <a:srgbClr val="FF0000"/>
                </a:solidFill>
              </a:rPr>
              <a:t>行（</a:t>
            </a:r>
            <a:r>
              <a:rPr lang="en-US" altLang="zh-CN" sz="2000" dirty="0" smtClean="0">
                <a:solidFill>
                  <a:srgbClr val="FF0000"/>
                </a:solidFill>
              </a:rPr>
              <a:t>0~31</a:t>
            </a:r>
            <a:r>
              <a:rPr lang="zh-CN" altLang="en-US" sz="2000" dirty="0" smtClean="0">
                <a:solidFill>
                  <a:srgbClr val="FF0000"/>
                </a:solidFill>
              </a:rPr>
              <a:t>），每行</a:t>
            </a:r>
            <a:r>
              <a:rPr lang="en-US" altLang="zh-CN" sz="2000" dirty="0" smtClean="0">
                <a:solidFill>
                  <a:srgbClr val="FF0000"/>
                </a:solidFill>
              </a:rPr>
              <a:t>8</a:t>
            </a:r>
            <a:r>
              <a:rPr lang="zh-CN" altLang="en-US" sz="2000" dirty="0" smtClean="0">
                <a:solidFill>
                  <a:srgbClr val="FF0000"/>
                </a:solidFill>
              </a:rPr>
              <a:t>位（</a:t>
            </a:r>
            <a:r>
              <a:rPr lang="en-US" altLang="zh-CN" sz="2000" dirty="0" smtClean="0">
                <a:solidFill>
                  <a:srgbClr val="FF0000"/>
                </a:solidFill>
              </a:rPr>
              <a:t>7~0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6512" y="2308890"/>
            <a:ext cx="2155120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000</a:t>
            </a:r>
            <a:r>
              <a:rPr lang="en-US" altLang="zh-CN" sz="2000" dirty="0" smtClean="0"/>
              <a:t>00</a:t>
            </a:r>
            <a:r>
              <a:rPr lang="en-US" altLang="zh-CN" sz="2000" dirty="0" smtClean="0">
                <a:solidFill>
                  <a:srgbClr val="0070C0"/>
                </a:solidFill>
              </a:rPr>
              <a:t>100   </a:t>
            </a:r>
            <a:r>
              <a:rPr lang="en-US" altLang="zh-CN" sz="2000" dirty="0" smtClean="0">
                <a:solidFill>
                  <a:srgbClr val="FF0000"/>
                </a:solidFill>
              </a:rPr>
              <a:t>Load</a:t>
            </a:r>
            <a:r>
              <a:rPr lang="en-US" altLang="zh-CN" sz="2000" dirty="0" smtClean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010</a:t>
            </a:r>
            <a:r>
              <a:rPr lang="en-US" altLang="zh-CN" sz="2000" dirty="0" smtClean="0"/>
              <a:t>00</a:t>
            </a:r>
            <a:r>
              <a:rPr lang="en-US" altLang="zh-CN" sz="2000" dirty="0" smtClean="0">
                <a:solidFill>
                  <a:srgbClr val="0070C0"/>
                </a:solidFill>
              </a:rPr>
              <a:t>101   </a:t>
            </a:r>
            <a:r>
              <a:rPr lang="en-US" altLang="zh-CN" sz="2000" dirty="0" smtClean="0">
                <a:solidFill>
                  <a:srgbClr val="FF0000"/>
                </a:solidFill>
              </a:rPr>
              <a:t>Add </a:t>
            </a:r>
            <a:r>
              <a:rPr lang="en-US" altLang="zh-CN" sz="2000" dirty="0" smtClean="0">
                <a:solidFill>
                  <a:srgbClr val="0070C0"/>
                </a:solidFill>
              </a:rPr>
              <a:t> 5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001</a:t>
            </a:r>
            <a:r>
              <a:rPr lang="en-US" altLang="zh-CN" sz="2000" dirty="0" smtClean="0"/>
              <a:t>00</a:t>
            </a:r>
            <a:r>
              <a:rPr lang="en-US" altLang="zh-CN" sz="2000" dirty="0" smtClean="0">
                <a:solidFill>
                  <a:srgbClr val="0070C0"/>
                </a:solidFill>
              </a:rPr>
              <a:t>110   </a:t>
            </a:r>
            <a:r>
              <a:rPr lang="en-US" altLang="zh-CN" sz="2000" dirty="0" smtClean="0">
                <a:solidFill>
                  <a:srgbClr val="FF0000"/>
                </a:solidFill>
              </a:rPr>
              <a:t>Store</a:t>
            </a:r>
            <a:r>
              <a:rPr lang="en-US" altLang="zh-CN" sz="2000" dirty="0" smtClean="0">
                <a:solidFill>
                  <a:srgbClr val="0070C0"/>
                </a:solidFill>
              </a:rPr>
              <a:t> 6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100</a:t>
            </a:r>
            <a:r>
              <a:rPr lang="en-US" altLang="zh-CN" sz="2000" dirty="0" smtClean="0"/>
              <a:t>00</a:t>
            </a:r>
            <a:r>
              <a:rPr lang="en-US" altLang="zh-CN" sz="2000" dirty="0" smtClean="0">
                <a:solidFill>
                  <a:srgbClr val="0070C0"/>
                </a:solidFill>
              </a:rPr>
              <a:t>111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Bne</a:t>
            </a:r>
            <a:r>
              <a:rPr lang="en-US" altLang="zh-CN" sz="2000" dirty="0" smtClean="0">
                <a:solidFill>
                  <a:srgbClr val="0070C0"/>
                </a:solidFill>
              </a:rPr>
              <a:t> 7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00000010   2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00000011   3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00000000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00000000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36327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/>
              <a:t>对某种</a:t>
            </a:r>
            <a:r>
              <a:rPr lang="en-US" altLang="zh-CN" sz="2800" smtClean="0"/>
              <a:t>CPU</a:t>
            </a:r>
            <a:r>
              <a:rPr lang="zh-CN" altLang="en-US" sz="2800" smtClean="0"/>
              <a:t>，实现某指令系统。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、数据通路图（单总线</a:t>
            </a:r>
            <a:r>
              <a:rPr lang="en-US" altLang="zh-CN" sz="2800" smtClean="0"/>
              <a:t>8</a:t>
            </a:r>
            <a:r>
              <a:rPr lang="zh-CN" altLang="en-US" sz="2800" smtClean="0"/>
              <a:t>位</a:t>
            </a:r>
            <a:r>
              <a:rPr lang="en-US" altLang="zh-CN" sz="2800" smtClean="0"/>
              <a:t>CPU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、指令系统（实现五条指令）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、控制器（采用微程序控制器）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4</a:t>
            </a:r>
            <a:r>
              <a:rPr lang="zh-CN" altLang="en-US" sz="2800" smtClean="0"/>
              <a:t>、微程序流程图（每条指令对应的微程序）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                                    </a:t>
            </a:r>
            <a:r>
              <a:rPr lang="zh-CN" altLang="en-US" sz="2800" smtClean="0"/>
              <a:t>需要实现的微操作有哪些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5</a:t>
            </a:r>
            <a:r>
              <a:rPr lang="zh-CN" altLang="en-US" sz="2800" smtClean="0"/>
              <a:t>、微指令编码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（水平型微指令，微命令不编码，每</a:t>
            </a:r>
            <a:r>
              <a:rPr lang="en-US" altLang="zh-CN" sz="2400" smtClean="0"/>
              <a:t>1</a:t>
            </a:r>
            <a:r>
              <a:rPr lang="zh-CN" altLang="en-US" sz="2400" smtClean="0"/>
              <a:t>位代表一个微命令）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800" smtClean="0"/>
              <a:t>6</a:t>
            </a:r>
            <a:r>
              <a:rPr lang="zh-CN" altLang="en-US" sz="2800" smtClean="0"/>
              <a:t>、验证</a:t>
            </a:r>
            <a:r>
              <a:rPr lang="en-US" altLang="zh-CN" sz="2800" smtClean="0"/>
              <a:t>CPU</a:t>
            </a:r>
            <a:r>
              <a:rPr lang="zh-CN" altLang="en-US" sz="2800" smtClean="0"/>
              <a:t>的功能（运行含有</a:t>
            </a:r>
            <a:r>
              <a:rPr lang="en-US" altLang="zh-CN" sz="2800" smtClean="0"/>
              <a:t>4</a:t>
            </a:r>
            <a:r>
              <a:rPr lang="zh-CN" altLang="en-US" sz="2800" smtClean="0"/>
              <a:t>条指令的程序）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76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875"/>
            <a:ext cx="8964488" cy="721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TYPE </a:t>
            </a:r>
            <a:r>
              <a:rPr lang="en-US" altLang="zh-CN" sz="2000" dirty="0" err="1"/>
              <a:t>microcode_array</a:t>
            </a:r>
            <a:r>
              <a:rPr lang="en-US" altLang="zh-CN" sz="2000" dirty="0"/>
              <a:t> IS ARRAY (0 TO 14) OF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(19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</a:t>
            </a:r>
          </a:p>
          <a:p>
            <a:r>
              <a:rPr lang="en-US" altLang="zh-CN" sz="2000" dirty="0" smtClean="0"/>
              <a:t>       CONSTANT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code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microcode_array</a:t>
            </a:r>
            <a:r>
              <a:rPr lang="en-US" altLang="zh-CN" sz="2000" dirty="0" smtClean="0"/>
              <a:t>:=(</a:t>
            </a:r>
          </a:p>
          <a:p>
            <a:pPr lvl="2">
              <a:lnSpc>
                <a:spcPct val="130000"/>
              </a:lnSpc>
            </a:pPr>
            <a:r>
              <a:rPr lang="en-US" altLang="zh-CN" sz="2000" dirty="0" smtClean="0"/>
              <a:t>0=&gt; "000101000100000</a:t>
            </a:r>
            <a:r>
              <a:rPr lang="en-US" altLang="zh-CN" sz="2000" dirty="0" smtClean="0">
                <a:solidFill>
                  <a:srgbClr val="C00000"/>
                </a:solidFill>
              </a:rPr>
              <a:t>00001</a:t>
            </a:r>
            <a:r>
              <a:rPr lang="en-US" altLang="zh-CN" sz="2000" dirty="0" smtClean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</a:t>
            </a:r>
            <a:r>
              <a:rPr lang="en-US" altLang="zh-CN" sz="2000" dirty="0"/>
              <a:t>=&gt; "000000000001100</a:t>
            </a:r>
            <a:r>
              <a:rPr lang="en-US" altLang="zh-CN" sz="2000" dirty="0">
                <a:solidFill>
                  <a:srgbClr val="C00000"/>
                </a:solidFill>
              </a:rPr>
              <a:t>00010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</a:t>
            </a:r>
            <a:r>
              <a:rPr lang="en-US" altLang="zh-CN" sz="2000" dirty="0"/>
              <a:t>=&gt; "000010100000000</a:t>
            </a:r>
            <a:r>
              <a:rPr lang="en-US" altLang="zh-CN" sz="2000" dirty="0">
                <a:solidFill>
                  <a:srgbClr val="C00000"/>
                </a:solidFill>
              </a:rPr>
              <a:t>00011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3</a:t>
            </a:r>
            <a:r>
              <a:rPr lang="en-US" altLang="zh-CN" sz="2000" dirty="0"/>
              <a:t>=&gt; "000001000010000</a:t>
            </a:r>
            <a:r>
              <a:rPr lang="en-US" altLang="zh-CN" sz="2400" b="1" dirty="0">
                <a:solidFill>
                  <a:srgbClr val="FF0000"/>
                </a:solidFill>
              </a:rPr>
              <a:t>01111</a:t>
            </a:r>
            <a:r>
              <a:rPr lang="en-US" altLang="zh-CN" sz="2000" dirty="0"/>
              <a:t>",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4</a:t>
            </a:r>
            <a:r>
              <a:rPr lang="en-US" altLang="zh-CN" sz="2000" dirty="0"/>
              <a:t>=&gt; "001000100000000</a:t>
            </a:r>
            <a:r>
              <a:rPr lang="en-US" altLang="zh-CN" sz="2000" dirty="0">
                <a:solidFill>
                  <a:srgbClr val="0070C0"/>
                </a:solidFill>
              </a:rPr>
              <a:t>00000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5</a:t>
            </a:r>
            <a:r>
              <a:rPr lang="en-US" altLang="zh-CN" sz="2000" dirty="0"/>
              <a:t>=&gt; "000000000001000</a:t>
            </a:r>
            <a:r>
              <a:rPr lang="en-US" altLang="zh-CN" sz="2000" dirty="0">
                <a:solidFill>
                  <a:srgbClr val="0070C0"/>
                </a:solidFill>
              </a:rPr>
              <a:t>00000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6</a:t>
            </a:r>
            <a:r>
              <a:rPr lang="en-US" altLang="zh-CN" sz="2000" dirty="0"/>
              <a:t>=&gt; "000000101000010</a:t>
            </a:r>
            <a:r>
              <a:rPr lang="en-US" altLang="zh-CN" sz="2000" dirty="0">
                <a:solidFill>
                  <a:srgbClr val="0070C0"/>
                </a:solidFill>
              </a:rPr>
              <a:t>00000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7</a:t>
            </a:r>
            <a:r>
              <a:rPr lang="en-US" altLang="zh-CN" sz="2000" dirty="0"/>
              <a:t>=&gt; "000000101000001</a:t>
            </a:r>
            <a:r>
              <a:rPr lang="en-US" altLang="zh-CN" sz="2000" dirty="0">
                <a:solidFill>
                  <a:srgbClr val="0070C0"/>
                </a:solidFill>
              </a:rPr>
              <a:t>00000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8</a:t>
            </a:r>
            <a:r>
              <a:rPr lang="en-US" altLang="zh-CN" sz="2000" dirty="0"/>
              <a:t>=&gt; "000000000001100</a:t>
            </a:r>
            <a:r>
              <a:rPr lang="en-US" altLang="zh-CN" sz="2000" dirty="0">
                <a:solidFill>
                  <a:srgbClr val="C00000"/>
                </a:solidFill>
              </a:rPr>
              <a:t>00100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9</a:t>
            </a:r>
            <a:r>
              <a:rPr lang="en-US" altLang="zh-CN" sz="2000" dirty="0"/>
              <a:t>=&gt; "010000010000000</a:t>
            </a:r>
            <a:r>
              <a:rPr lang="en-US" altLang="zh-CN" sz="2000" dirty="0">
                <a:solidFill>
                  <a:srgbClr val="C00000"/>
                </a:solidFill>
              </a:rPr>
              <a:t>00101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10</a:t>
            </a:r>
            <a:r>
              <a:rPr lang="en-US" altLang="zh-CN" sz="2000" dirty="0"/>
              <a:t>=&gt; "000000000001100</a:t>
            </a:r>
            <a:r>
              <a:rPr lang="en-US" altLang="zh-CN" sz="2000" dirty="0">
                <a:solidFill>
                  <a:srgbClr val="C00000"/>
                </a:solidFill>
              </a:rPr>
              <a:t>00110</a:t>
            </a:r>
            <a:r>
              <a:rPr lang="en-US" altLang="zh-CN" sz="2000" dirty="0"/>
              <a:t>",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11</a:t>
            </a:r>
            <a:r>
              <a:rPr lang="en-US" altLang="zh-CN" sz="2000" dirty="0"/>
              <a:t>=&gt; "000000000001100</a:t>
            </a:r>
            <a:r>
              <a:rPr lang="en-US" altLang="zh-CN" sz="2000" dirty="0">
                <a:solidFill>
                  <a:srgbClr val="C00000"/>
                </a:solidFill>
              </a:rPr>
              <a:t>00111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12</a:t>
            </a:r>
            <a:r>
              <a:rPr lang="en-US" altLang="zh-CN" sz="2000" dirty="0"/>
              <a:t>=&gt; "000000000001100</a:t>
            </a:r>
            <a:r>
              <a:rPr lang="en-US" altLang="zh-CN" sz="2400" b="1" dirty="0">
                <a:solidFill>
                  <a:srgbClr val="FF0000"/>
                </a:solidFill>
              </a:rPr>
              <a:t>10000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   	</a:t>
            </a:r>
            <a:r>
              <a:rPr lang="en-US" altLang="zh-CN" sz="2000" dirty="0" smtClean="0"/>
              <a:t>13</a:t>
            </a:r>
            <a:r>
              <a:rPr lang="en-US" altLang="zh-CN" sz="2000" dirty="0"/>
              <a:t>=&gt; "100000100000000</a:t>
            </a:r>
            <a:r>
              <a:rPr lang="en-US" altLang="zh-CN" sz="2000" dirty="0">
                <a:solidFill>
                  <a:srgbClr val="0070C0"/>
                </a:solidFill>
              </a:rPr>
              <a:t>00000</a:t>
            </a:r>
            <a:r>
              <a:rPr lang="en-US" altLang="zh-CN" sz="2000" dirty="0"/>
              <a:t>",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14</a:t>
            </a:r>
            <a:r>
              <a:rPr lang="en-US" altLang="zh-CN" sz="2000" dirty="0"/>
              <a:t>=&gt; "000000000000000</a:t>
            </a:r>
            <a:r>
              <a:rPr lang="en-US" altLang="zh-CN" sz="2000" dirty="0">
                <a:solidFill>
                  <a:srgbClr val="0070C0"/>
                </a:solidFill>
              </a:rPr>
              <a:t>00000</a:t>
            </a:r>
            <a:r>
              <a:rPr lang="en-US" altLang="zh-CN" sz="2000" dirty="0"/>
              <a:t>");	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355976" y="327246"/>
            <a:ext cx="4793300" cy="677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微程序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保存在微程序存储器阵列中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 有</a:t>
            </a:r>
            <a:r>
              <a:rPr lang="en-US" altLang="zh-CN" dirty="0" smtClean="0"/>
              <a:t>15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0~14</a:t>
            </a:r>
            <a:r>
              <a:rPr lang="zh-CN" altLang="en-US" dirty="0" smtClean="0"/>
              <a:t>）每行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19~0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高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位表示微命令，低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位表示地址转移逻辑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0123</a:t>
            </a:r>
            <a:r>
              <a:rPr lang="zh-CN" altLang="en-US" dirty="0" smtClean="0"/>
              <a:t>条为</a:t>
            </a:r>
            <a:r>
              <a:rPr lang="zh-CN" altLang="en-US" dirty="0"/>
              <a:t>取</a:t>
            </a:r>
            <a:r>
              <a:rPr lang="zh-CN" altLang="en-US" dirty="0" smtClean="0"/>
              <a:t>指指令，</a:t>
            </a:r>
            <a:r>
              <a:rPr lang="zh-CN" altLang="en-US" b="1" dirty="0" smtClean="0">
                <a:solidFill>
                  <a:srgbClr val="FF0000"/>
                </a:solidFill>
              </a:rPr>
              <a:t>地址转移逻辑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条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译码，由</a:t>
            </a:r>
            <a:r>
              <a:rPr lang="en-US" altLang="zh-CN" dirty="0" smtClean="0"/>
              <a:t>OP</a:t>
            </a:r>
            <a:r>
              <a:rPr lang="zh-CN" altLang="en-US" dirty="0" smtClean="0"/>
              <a:t>决定下一条的微地址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             </a:t>
            </a:r>
            <a:r>
              <a:rPr lang="en-US" altLang="zh-CN" b="1" dirty="0" smtClean="0">
                <a:solidFill>
                  <a:srgbClr val="0070C0"/>
                </a:solidFill>
              </a:rPr>
              <a:t>"</a:t>
            </a:r>
            <a:r>
              <a:rPr lang="en-US" altLang="zh-CN" b="1" dirty="0">
                <a:solidFill>
                  <a:srgbClr val="0070C0"/>
                </a:solidFill>
              </a:rPr>
              <a:t>01" </a:t>
            </a:r>
            <a:r>
              <a:rPr lang="en-US" altLang="zh-CN" dirty="0"/>
              <a:t>&amp; op(2 </a:t>
            </a:r>
            <a:r>
              <a:rPr lang="en-US" altLang="zh-CN" dirty="0" err="1"/>
              <a:t>DOWNTO</a:t>
            </a:r>
            <a:r>
              <a:rPr lang="en-US" altLang="zh-CN" dirty="0"/>
              <a:t> 0</a:t>
            </a:r>
            <a:r>
              <a:rPr lang="en-US" altLang="zh-CN" dirty="0" smtClean="0"/>
              <a:t>);</a:t>
            </a: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例：</a:t>
            </a:r>
            <a:r>
              <a:rPr lang="en-US" altLang="zh-CN" dirty="0" smtClean="0">
                <a:solidFill>
                  <a:srgbClr val="FF0000"/>
                </a:solidFill>
              </a:rPr>
              <a:t>Load ----000      </a:t>
            </a:r>
            <a:r>
              <a:rPr lang="zh-CN" altLang="en-US" dirty="0" smtClean="0">
                <a:solidFill>
                  <a:srgbClr val="FF0000"/>
                </a:solidFill>
              </a:rPr>
              <a:t>微地址 </a:t>
            </a:r>
            <a:r>
              <a:rPr lang="en-US" altLang="zh-CN" dirty="0" smtClean="0">
                <a:solidFill>
                  <a:srgbClr val="FF0000"/>
                </a:solidFill>
              </a:rPr>
              <a:t>01 000   </a:t>
            </a: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条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译码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Z-flag</a:t>
            </a:r>
            <a:r>
              <a:rPr lang="zh-CN" altLang="en-US" dirty="0" smtClean="0"/>
              <a:t>决定下一条微地址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IF </a:t>
            </a:r>
            <a:r>
              <a:rPr lang="en-US" altLang="zh-CN" dirty="0" err="1"/>
              <a:t>z_flag</a:t>
            </a:r>
            <a:r>
              <a:rPr lang="en-US" altLang="zh-CN" dirty="0"/>
              <a:t>='1' </a:t>
            </a:r>
            <a:r>
              <a:rPr lang="en-US" altLang="zh-CN" dirty="0" smtClean="0"/>
              <a:t>THEN     </a:t>
            </a:r>
            <a:r>
              <a:rPr lang="en-US" altLang="zh-CN" dirty="0" err="1" smtClean="0"/>
              <a:t>add_r</a:t>
            </a:r>
            <a:r>
              <a:rPr lang="en-US" altLang="zh-CN" dirty="0"/>
              <a:t>:="01110";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             ELSE</a:t>
            </a:r>
            <a:r>
              <a:rPr lang="en-US" altLang="zh-CN" dirty="0"/>
              <a:t>	</a:t>
            </a:r>
            <a:r>
              <a:rPr lang="en-US" altLang="zh-CN" dirty="0" err="1" smtClean="0"/>
              <a:t>add_r</a:t>
            </a:r>
            <a:r>
              <a:rPr lang="en-US" altLang="zh-CN" dirty="0" smtClean="0"/>
              <a:t> </a:t>
            </a:r>
            <a:r>
              <a:rPr lang="en-US" altLang="zh-CN" dirty="0"/>
              <a:t>:="01101</a:t>
            </a:r>
            <a:r>
              <a:rPr lang="en-US" altLang="zh-CN" dirty="0" smtClean="0"/>
              <a:t>";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8228"/>
            <a:ext cx="925252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--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定义信号，相当于模块中的连线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/>
              <a:t>count    :  UNSIGNED(4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</a:t>
            </a:r>
            <a:r>
              <a:rPr lang="en-US" altLang="zh-CN" sz="2000" dirty="0" smtClean="0"/>
              <a:t>);                   --</a:t>
            </a:r>
            <a:r>
              <a:rPr lang="zh-CN" altLang="en-US" sz="2000" dirty="0" smtClean="0"/>
              <a:t>指令计数器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/>
              <a:t>op       : 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(2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</a:t>
            </a:r>
            <a:r>
              <a:rPr lang="en-US" altLang="zh-CN" sz="2000" dirty="0" smtClean="0"/>
              <a:t>);    --</a:t>
            </a:r>
            <a:r>
              <a:rPr lang="zh-CN" altLang="en-US" sz="2000" dirty="0" smtClean="0"/>
              <a:t>操作码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 err="1"/>
              <a:t>z_flag</a:t>
            </a:r>
            <a:r>
              <a:rPr lang="en-US" altLang="zh-CN" sz="2000" dirty="0"/>
              <a:t>   :  </a:t>
            </a:r>
            <a:r>
              <a:rPr lang="en-US" altLang="zh-CN" sz="2000" dirty="0" err="1"/>
              <a:t>STD_LOGIC</a:t>
            </a:r>
            <a:r>
              <a:rPr lang="en-US" altLang="zh-CN" sz="2000" dirty="0"/>
              <a:t>;                          </a:t>
            </a:r>
            <a:r>
              <a:rPr lang="en-US" altLang="zh-CN" sz="2000" dirty="0" smtClean="0"/>
              <a:t>		  --</a:t>
            </a:r>
            <a:r>
              <a:rPr lang="zh-CN" altLang="en-US" sz="2000" dirty="0" smtClean="0"/>
              <a:t>零标记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 err="1"/>
              <a:t>mdr_out</a:t>
            </a:r>
            <a:r>
              <a:rPr lang="en-US" altLang="zh-CN" sz="2000" dirty="0"/>
              <a:t>  : 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(7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 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数据缓冲寄存器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 err="1"/>
              <a:t>mar_out</a:t>
            </a:r>
            <a:r>
              <a:rPr lang="en-US" altLang="zh-CN" sz="2000" dirty="0"/>
              <a:t>  :  UNSIGNED(4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       </a:t>
            </a:r>
            <a:r>
              <a:rPr lang="en-US" altLang="zh-CN" sz="2000" dirty="0" smtClean="0"/>
              <a:t>             --</a:t>
            </a:r>
            <a:r>
              <a:rPr lang="zh-CN" altLang="en-US" sz="2000" dirty="0" smtClean="0"/>
              <a:t>地址寄存器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 err="1"/>
              <a:t>IR_out</a:t>
            </a:r>
            <a:r>
              <a:rPr lang="en-US" altLang="zh-CN" sz="2000" dirty="0"/>
              <a:t>   : 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(7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  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指令寄存器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r>
              <a:rPr lang="en-US" altLang="zh-CN" sz="2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 err="1"/>
              <a:t>acc_out</a:t>
            </a:r>
            <a:r>
              <a:rPr lang="en-US" altLang="zh-CN" sz="2000" dirty="0"/>
              <a:t>  :  UNSIGNED(7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            	</a:t>
            </a:r>
            <a:r>
              <a:rPr lang="en-US" altLang="zh-CN" sz="2000" dirty="0" smtClean="0"/>
              <a:t>     --</a:t>
            </a:r>
            <a:r>
              <a:rPr lang="zh-CN" altLang="en-US" sz="2000" dirty="0" smtClean="0"/>
              <a:t>累加寄存器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SIGNAL </a:t>
            </a:r>
            <a:r>
              <a:rPr lang="en-US" altLang="zh-CN" sz="2000" dirty="0" err="1"/>
              <a:t>sysbus_out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(7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 </a:t>
            </a:r>
            <a:r>
              <a:rPr lang="en-US" altLang="zh-CN" sz="2000" dirty="0" smtClean="0"/>
              <a:t>  --</a:t>
            </a:r>
            <a:r>
              <a:rPr lang="zh-CN" altLang="en-US" sz="2000" dirty="0" smtClean="0"/>
              <a:t>总线宽度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此处模拟内存的</a:t>
            </a:r>
            <a:r>
              <a:rPr lang="en-US" altLang="zh-CN" sz="2000" dirty="0" err="1" smtClean="0"/>
              <a:t>prog</a:t>
            </a:r>
            <a:r>
              <a:rPr lang="zh-CN" altLang="en-US" sz="2000" dirty="0" smtClean="0"/>
              <a:t>数组大小为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0~31</a:t>
            </a:r>
            <a:r>
              <a:rPr lang="zh-CN" altLang="en-US" sz="2000" dirty="0" smtClean="0"/>
              <a:t>），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需要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位访问地址，故指令计数器、地址寄存器均为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指令和操作数均为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位，故其他均为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55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BEGIN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PROCESS (reset,  clock)        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处理</a:t>
            </a:r>
            <a:r>
              <a:rPr lang="zh-CN" altLang="en-US" sz="2000" b="1" smtClean="0">
                <a:solidFill>
                  <a:srgbClr val="FF0000"/>
                </a:solidFill>
              </a:rPr>
              <a:t>过程，</a:t>
            </a:r>
            <a:r>
              <a:rPr lang="zh-CN" altLang="en-US" sz="2000" b="1">
                <a:solidFill>
                  <a:srgbClr val="FF0000"/>
                </a:solidFill>
              </a:rPr>
              <a:t>对</a:t>
            </a:r>
            <a:r>
              <a:rPr lang="zh-CN" altLang="en-US" sz="2000" b="1" smtClean="0">
                <a:solidFill>
                  <a:srgbClr val="FF0000"/>
                </a:solidFill>
              </a:rPr>
              <a:t>复位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信号</a:t>
            </a:r>
            <a:r>
              <a:rPr lang="zh-CN" altLang="en-US" sz="2000" b="1" smtClean="0">
                <a:solidFill>
                  <a:srgbClr val="FF0000"/>
                </a:solidFill>
              </a:rPr>
              <a:t>和时钟敏感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</a:t>
            </a:r>
            <a:r>
              <a:rPr lang="en-US" altLang="zh-CN" sz="2000" dirty="0" err="1" smtClean="0"/>
              <a:t>instr_reg</a:t>
            </a:r>
            <a:r>
              <a:rPr lang="en-US" altLang="zh-CN" sz="2000" dirty="0" smtClean="0"/>
              <a:t> : </a:t>
            </a:r>
            <a:r>
              <a:rPr lang="en-US" altLang="zh-CN" sz="2000" dirty="0" err="1" smtClean="0"/>
              <a:t>STD_LOGIC_VECTOR</a:t>
            </a:r>
            <a:r>
              <a:rPr lang="en-US" altLang="zh-CN" sz="2000" dirty="0" smtClean="0"/>
              <a:t>(7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</a:t>
            </a:r>
            <a:r>
              <a:rPr lang="en-US" altLang="zh-CN" sz="2000" dirty="0" err="1" smtClean="0"/>
              <a:t>acc</a:t>
            </a:r>
            <a:r>
              <a:rPr lang="en-US" altLang="zh-CN" sz="2000" dirty="0" smtClean="0"/>
              <a:t>       : UNSIGNED(7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CONSTANT zero      : UNSIGNED(7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0):=(OTHERS =&gt;'0'); 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</a:t>
            </a:r>
            <a:r>
              <a:rPr lang="en-US" altLang="zh-CN" sz="2000" dirty="0" err="1" smtClean="0"/>
              <a:t>mdr</a:t>
            </a:r>
            <a:r>
              <a:rPr lang="en-US" altLang="zh-CN" sz="2000" dirty="0" smtClean="0"/>
              <a:t>       : </a:t>
            </a:r>
            <a:r>
              <a:rPr lang="en-US" altLang="zh-CN" sz="2000" dirty="0" err="1" smtClean="0"/>
              <a:t>STD_LOGIC_VECTOR</a:t>
            </a:r>
            <a:r>
              <a:rPr lang="en-US" altLang="zh-CN" sz="2000" dirty="0" smtClean="0"/>
              <a:t>(7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mar       : UNSIGNED(4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</a:t>
            </a:r>
            <a:r>
              <a:rPr lang="en-US" altLang="zh-CN" sz="2000" dirty="0" err="1" smtClean="0"/>
              <a:t>sysbus</a:t>
            </a:r>
            <a:r>
              <a:rPr lang="en-US" altLang="zh-CN" sz="2000" dirty="0" smtClean="0"/>
              <a:t>    : </a:t>
            </a:r>
            <a:r>
              <a:rPr lang="en-US" altLang="zh-CN" sz="2000" dirty="0" err="1" smtClean="0"/>
              <a:t>STD_LOGIC_VECTOR</a:t>
            </a:r>
            <a:r>
              <a:rPr lang="en-US" altLang="zh-CN" sz="2000" dirty="0" smtClean="0"/>
              <a:t>(7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		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microcode : </a:t>
            </a:r>
            <a:r>
              <a:rPr lang="en-US" altLang="zh-CN" sz="2000" dirty="0" err="1" smtClean="0"/>
              <a:t>microcode_array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VARIABLE 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     : UNSIGNED(4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	VARIABLE </a:t>
            </a:r>
            <a:r>
              <a:rPr lang="en-US" altLang="zh-CN" sz="2000" dirty="0" err="1" smtClean="0"/>
              <a:t>data_r</a:t>
            </a:r>
            <a:r>
              <a:rPr lang="en-US" altLang="zh-CN" sz="2000" dirty="0" smtClean="0"/>
              <a:t>    : </a:t>
            </a:r>
            <a:r>
              <a:rPr lang="en-US" altLang="zh-CN" sz="2000" dirty="0" err="1" smtClean="0"/>
              <a:t>STD_LOGIC_VECTOR</a:t>
            </a:r>
            <a:r>
              <a:rPr lang="en-US" altLang="zh-CN" sz="2000" dirty="0" smtClean="0"/>
              <a:t>(19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  --</a:t>
            </a:r>
            <a:r>
              <a:rPr lang="zh-CN" altLang="en-US" sz="2000" dirty="0" smtClean="0"/>
              <a:t>微码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VARIABLE temp      : </a:t>
            </a:r>
            <a:r>
              <a:rPr lang="en-US" altLang="zh-CN" sz="2000" dirty="0" err="1" smtClean="0"/>
              <a:t>STD_LOGIC_VECTOR</a:t>
            </a:r>
            <a:r>
              <a:rPr lang="en-US" altLang="zh-CN" sz="2000" dirty="0" smtClean="0"/>
              <a:t>(4 </a:t>
            </a:r>
            <a:r>
              <a:rPr lang="en-US" altLang="zh-CN" sz="2000" dirty="0" err="1" smtClean="0"/>
              <a:t>DOWNTO</a:t>
            </a:r>
            <a:r>
              <a:rPr lang="en-US" altLang="zh-CN" sz="2000" dirty="0" smtClean="0"/>
              <a:t> 0);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0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97346"/>
            <a:ext cx="882047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BEGIN</a:t>
            </a:r>
            <a:r>
              <a:rPr lang="en-US" altLang="zh-CN" sz="2000" dirty="0"/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IF </a:t>
            </a:r>
            <a:r>
              <a:rPr lang="en-US" altLang="zh-CN" sz="2000" dirty="0"/>
              <a:t>reset</a:t>
            </a:r>
            <a:r>
              <a:rPr lang="en-US" altLang="zh-CN" sz="2000" dirty="0" smtClean="0"/>
              <a:t>=‘0’ </a:t>
            </a:r>
            <a:r>
              <a:rPr lang="en-US" altLang="zh-CN" sz="2000" dirty="0"/>
              <a:t>THEN	</a:t>
            </a:r>
            <a:r>
              <a:rPr lang="en-US" altLang="zh-CN" sz="2000" dirty="0" smtClean="0">
                <a:solidFill>
                  <a:srgbClr val="FF0000"/>
                </a:solidFill>
              </a:rPr>
              <a:t>--</a:t>
            </a:r>
            <a:r>
              <a:rPr lang="zh-CN" altLang="en-US" sz="2000" dirty="0" smtClean="0">
                <a:solidFill>
                  <a:srgbClr val="FF0000"/>
                </a:solidFill>
              </a:rPr>
              <a:t>复位，初始化，清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，将程序保存到</a:t>
            </a:r>
            <a:r>
              <a:rPr lang="en-US" altLang="zh-CN" sz="2000" dirty="0" smtClean="0">
                <a:solidFill>
                  <a:srgbClr val="FF0000"/>
                </a:solidFill>
              </a:rPr>
              <a:t>mem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	</a:t>
            </a:r>
            <a:r>
              <a:rPr lang="en-US" altLang="zh-CN" sz="2000" dirty="0" err="1" smtClean="0"/>
              <a:t>add_r</a:t>
            </a:r>
            <a:r>
              <a:rPr lang="en-US" altLang="zh-CN" sz="2000" dirty="0"/>
              <a:t>:=(OTHERS =&gt;'0');	</a:t>
            </a:r>
            <a:r>
              <a:rPr lang="en-US" altLang="zh-CN" sz="2000"/>
              <a:t>	</a:t>
            </a:r>
            <a:r>
              <a:rPr lang="en-US" altLang="zh-CN" sz="2000" smtClean="0"/>
              <a:t>--</a:t>
            </a:r>
            <a:r>
              <a:rPr lang="zh-CN" altLang="en-US" sz="2000" smtClean="0"/>
              <a:t>对</a:t>
            </a:r>
            <a:r>
              <a:rPr lang="zh-CN" altLang="en-US" sz="2000"/>
              <a:t>数组中的各个元素</a:t>
            </a:r>
            <a:r>
              <a:rPr lang="zh-CN" altLang="en-US" sz="2000" smtClean="0"/>
              <a:t>赋值</a:t>
            </a:r>
            <a:r>
              <a:rPr lang="en-US" altLang="zh-CN" sz="2000" smtClean="0"/>
              <a:t>’0</a:t>
            </a:r>
            <a:r>
              <a:rPr lang="en-US" altLang="zh-CN" sz="2000"/>
              <a:t>’</a:t>
            </a:r>
            <a:r>
              <a:rPr lang="en-US" altLang="zh-CN" sz="2000" dirty="0"/>
              <a:t>	 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count     </a:t>
            </a:r>
            <a:r>
              <a:rPr lang="en-US" altLang="zh-CN" sz="2000" dirty="0"/>
              <a:t>&lt;= (</a:t>
            </a:r>
            <a:r>
              <a:rPr lang="en-US" altLang="zh-CN" sz="2000"/>
              <a:t>OTHERS </a:t>
            </a:r>
            <a:r>
              <a:rPr lang="en-US" altLang="zh-CN" sz="2000" smtClean="0"/>
              <a:t>=&gt;‘0’);            --</a:t>
            </a:r>
            <a:r>
              <a:rPr lang="zh-CN" altLang="en-US" sz="2000" smtClean="0"/>
              <a:t>信号代入语句  </a:t>
            </a:r>
            <a:r>
              <a:rPr lang="en-US" altLang="zh-CN" sz="2000" smtClean="0"/>
              <a:t>&lt;=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instr_reg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(OTHERS =&gt;'0');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acc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:= (OTHERS =&gt;'0');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mdr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:= (OTHERS =&gt;'0');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mar       </a:t>
            </a:r>
            <a:r>
              <a:rPr lang="en-US" altLang="zh-CN" sz="2000" dirty="0"/>
              <a:t>:= (OTHERS =&gt;'0');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z_flag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&lt;='0';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mem       </a:t>
            </a:r>
            <a:r>
              <a:rPr lang="en-US" altLang="zh-CN" sz="2800" dirty="0">
                <a:solidFill>
                  <a:srgbClr val="FF0000"/>
                </a:solidFill>
              </a:rPr>
              <a:t>&lt;= </a:t>
            </a:r>
            <a:r>
              <a:rPr lang="en-US" altLang="zh-CN" sz="2800" err="1">
                <a:solidFill>
                  <a:srgbClr val="FF0000"/>
                </a:solidFill>
              </a:rPr>
              <a:t>prog</a:t>
            </a:r>
            <a:r>
              <a:rPr lang="en-US" altLang="zh-CN" sz="2800" smtClean="0">
                <a:solidFill>
                  <a:srgbClr val="FF0000"/>
                </a:solidFill>
              </a:rPr>
              <a:t>;                   </a:t>
            </a:r>
            <a:r>
              <a:rPr lang="en-US" altLang="zh-CN" sz="2000" smtClean="0">
                <a:solidFill>
                  <a:prstClr val="black"/>
                </a:solidFill>
              </a:rPr>
              <a:t>--</a:t>
            </a:r>
            <a:r>
              <a:rPr lang="zh-CN" altLang="en-US" sz="2000">
                <a:solidFill>
                  <a:prstClr val="black"/>
                </a:solidFill>
              </a:rPr>
              <a:t>信号代入语句  </a:t>
            </a:r>
            <a:r>
              <a:rPr lang="en-US" altLang="zh-CN" sz="2000">
                <a:solidFill>
                  <a:prstClr val="black"/>
                </a:solidFill>
              </a:rPr>
              <a:t>&lt;=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sysbus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:=(OTHERS =&gt;'0');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ELSIF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RISING_EDGE</a:t>
            </a:r>
            <a:r>
              <a:rPr lang="en-US" altLang="zh-CN" sz="2000" dirty="0" smtClean="0"/>
              <a:t>(clock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THEN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---reset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时，时钟上升沿</a:t>
            </a:r>
            <a:r>
              <a:rPr lang="en-US" altLang="zh-CN" sz="2000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96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5229200"/>
            <a:ext cx="5544616" cy="430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85" y="1718057"/>
            <a:ext cx="55419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259632" y="2852936"/>
            <a:ext cx="5544616" cy="2016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400806"/>
            <a:ext cx="903316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	</a:t>
            </a:r>
            <a:endParaRPr lang="en-US" altLang="zh-CN" sz="2000" b="1" dirty="0" smtClean="0"/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--</a:t>
            </a:r>
            <a:r>
              <a:rPr lang="zh-CN" altLang="en-US" sz="2000" dirty="0">
                <a:solidFill>
                  <a:srgbClr val="FF0000"/>
                </a:solidFill>
              </a:rPr>
              <a:t>根据微地址取出微代码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CN" altLang="en-US" sz="2000" dirty="0" smtClean="0"/>
              <a:t>控制存储器</a:t>
            </a:r>
            <a:r>
              <a:rPr lang="en-US" altLang="zh-CN" sz="2000" dirty="0" smtClean="0"/>
              <a:t>Code </a:t>
            </a:r>
            <a:r>
              <a:rPr lang="zh-CN" altLang="en-US" sz="2000" dirty="0" smtClean="0"/>
              <a:t>的第 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个元素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	</a:t>
            </a:r>
            <a:r>
              <a:rPr lang="en-US" altLang="zh-CN" sz="2000" dirty="0" err="1" smtClean="0"/>
              <a:t>data_r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:= code</a:t>
            </a:r>
            <a:r>
              <a:rPr lang="en-US" altLang="zh-CN" sz="2000" dirty="0" smtClean="0"/>
              <a:t>(  </a:t>
            </a:r>
            <a:r>
              <a:rPr lang="en-US" altLang="zh-CN" sz="2000" dirty="0" err="1" smtClean="0"/>
              <a:t>TO_INTEGER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)    );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生成下地址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IF  </a:t>
            </a:r>
            <a:r>
              <a:rPr lang="en-US" altLang="zh-CN" sz="2000" dirty="0" err="1" smtClean="0"/>
              <a:t>data_r</a:t>
            </a:r>
            <a:r>
              <a:rPr lang="en-US" altLang="zh-CN" sz="2000" dirty="0" smtClean="0"/>
              <a:t>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0)="01111" </a:t>
            </a:r>
            <a:r>
              <a:rPr lang="en-US" altLang="zh-CN" sz="2000" dirty="0" smtClean="0"/>
              <a:t>    THEN 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temp</a:t>
            </a:r>
            <a:r>
              <a:rPr lang="en-US" altLang="zh-CN" sz="2000" dirty="0"/>
              <a:t>:="01" &amp; op(2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	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UNSIGNED(temp);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ELSIF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data_r</a:t>
            </a:r>
            <a:r>
              <a:rPr lang="en-US" altLang="zh-CN" sz="2000" dirty="0" smtClean="0"/>
              <a:t>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0)="10000"  THEN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IF   </a:t>
            </a:r>
            <a:r>
              <a:rPr lang="en-US" altLang="zh-CN" sz="2000" dirty="0" err="1" smtClean="0"/>
              <a:t>z_flag</a:t>
            </a:r>
            <a:r>
              <a:rPr lang="en-US" altLang="zh-CN" sz="2000" dirty="0"/>
              <a:t>='1' </a:t>
            </a:r>
            <a:r>
              <a:rPr lang="en-US" altLang="zh-CN" sz="2000" dirty="0" smtClean="0"/>
              <a:t>: 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="</a:t>
            </a:r>
            <a:r>
              <a:rPr lang="en-US" altLang="zh-CN" sz="2000" dirty="0"/>
              <a:t>01110";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	</a:t>
            </a:r>
            <a:r>
              <a:rPr lang="en-US" altLang="zh-CN" sz="2000" dirty="0" err="1" smtClean="0"/>
              <a:t>ELSETHEN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			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:="01101";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ELSE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add_r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:= UNSIGNED(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</a:t>
            </a:r>
            <a:r>
              <a:rPr lang="en-US" altLang="zh-CN" sz="2000" dirty="0" smtClean="0"/>
              <a:t>));      --</a:t>
            </a:r>
            <a:r>
              <a:rPr lang="zh-CN" altLang="en-US" sz="2000" dirty="0" smtClean="0"/>
              <a:t>后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位为地址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data_r_out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data_r</a:t>
            </a:r>
            <a:r>
              <a:rPr lang="en-US" altLang="zh-CN" sz="2000" dirty="0" smtClean="0"/>
              <a:t>; 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add_r_out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</a:t>
            </a:r>
            <a:r>
              <a:rPr lang="en-US" altLang="zh-CN" sz="2000" dirty="0" err="1"/>
              <a:t>add_r</a:t>
            </a:r>
            <a:r>
              <a:rPr lang="en-US" altLang="zh-CN" sz="2000" dirty="0" smtClean="0"/>
              <a:t>;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" y="2000"/>
            <a:ext cx="4675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微程序控制</a:t>
            </a:r>
            <a:r>
              <a:rPr lang="zh-CN" altLang="en-US" sz="3200" b="1" dirty="0"/>
              <a:t>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82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44624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--PC </a:t>
            </a:r>
            <a:r>
              <a:rPr lang="zh-CN" altLang="en-US" sz="2400" dirty="0" smtClean="0"/>
              <a:t>程序计数器，此处用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表示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--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PC_bus</a:t>
            </a:r>
            <a:r>
              <a:rPr lang="en-US" altLang="zh-CN" sz="2400" dirty="0" smtClean="0">
                <a:solidFill>
                  <a:srgbClr val="0070C0"/>
                </a:solidFill>
              </a:rPr>
              <a:t>=1 </a:t>
            </a:r>
            <a:r>
              <a:rPr lang="zh-CN" altLang="en-US" sz="2400" dirty="0" smtClean="0">
                <a:solidFill>
                  <a:srgbClr val="0070C0"/>
                </a:solidFill>
              </a:rPr>
              <a:t>将</a:t>
            </a:r>
            <a:r>
              <a:rPr lang="en-US" altLang="zh-CN" sz="2400" dirty="0" smtClean="0">
                <a:solidFill>
                  <a:srgbClr val="0070C0"/>
                </a:solidFill>
              </a:rPr>
              <a:t>count</a:t>
            </a:r>
            <a:r>
              <a:rPr lang="zh-CN" altLang="en-US" sz="2400" dirty="0" smtClean="0">
                <a:solidFill>
                  <a:srgbClr val="0070C0"/>
                </a:solidFill>
              </a:rPr>
              <a:t>放到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sysbus</a:t>
            </a:r>
            <a:r>
              <a:rPr lang="zh-CN" altLang="en-US" sz="2400" dirty="0" smtClean="0">
                <a:solidFill>
                  <a:srgbClr val="0070C0"/>
                </a:solidFill>
              </a:rPr>
              <a:t>上，便于后面根据地址访问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prog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 err="1"/>
              <a:t>data_r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en-US" altLang="zh-CN" sz="2400" dirty="0"/>
              <a:t>)='1' </a:t>
            </a:r>
            <a:r>
              <a:rPr lang="en-US" altLang="zh-CN" sz="2400" dirty="0" smtClean="0"/>
              <a:t>THEN     		--</a:t>
            </a:r>
            <a:r>
              <a:rPr lang="en-US" altLang="zh-CN" sz="2400" dirty="0" err="1">
                <a:solidFill>
                  <a:srgbClr val="FF0000"/>
                </a:solidFill>
              </a:rPr>
              <a:t>PC_bus</a:t>
            </a:r>
            <a:r>
              <a:rPr lang="en-US" altLang="zh-CN" sz="2400" dirty="0"/>
              <a:t>='1'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	</a:t>
            </a:r>
            <a:r>
              <a:rPr lang="en-US" altLang="zh-CN" sz="2400" dirty="0" err="1"/>
              <a:t>sysbus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:= </a:t>
            </a:r>
            <a:r>
              <a:rPr lang="en-US" altLang="zh-CN" sz="2400" dirty="0" err="1" smtClean="0"/>
              <a:t>rfill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&amp;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STD_LOGIC_VECTOR</a:t>
            </a:r>
            <a:r>
              <a:rPr lang="en-US" altLang="zh-CN" sz="2400" dirty="0" smtClean="0"/>
              <a:t>(count</a:t>
            </a:r>
            <a:r>
              <a:rPr lang="en-US" altLang="zh-CN" sz="2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END </a:t>
            </a:r>
            <a:r>
              <a:rPr lang="en-US" altLang="zh-CN" sz="2400" dirty="0"/>
              <a:t>IF;		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 err="1"/>
              <a:t>data_r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19</a:t>
            </a:r>
            <a:r>
              <a:rPr lang="en-US" altLang="zh-CN" sz="2400" dirty="0"/>
              <a:t>)='1' </a:t>
            </a:r>
            <a:r>
              <a:rPr lang="en-US" altLang="zh-CN" sz="2400" dirty="0" smtClean="0"/>
              <a:t>THEN     		--</a:t>
            </a:r>
            <a:r>
              <a:rPr lang="en-US" altLang="zh-CN" sz="2400" dirty="0" err="1">
                <a:solidFill>
                  <a:srgbClr val="FF0000"/>
                </a:solidFill>
              </a:rPr>
              <a:t>load_PC</a:t>
            </a:r>
            <a:r>
              <a:rPr lang="en-US" altLang="zh-CN" sz="2400" dirty="0"/>
              <a:t>='1'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	count &lt;= UNSIGNED(</a:t>
            </a:r>
            <a:r>
              <a:rPr lang="en-US" altLang="zh-CN" sz="2400" dirty="0" err="1"/>
              <a:t>mdr</a:t>
            </a:r>
            <a:r>
              <a:rPr lang="en-US" altLang="zh-CN" sz="2400" dirty="0"/>
              <a:t>(4 </a:t>
            </a:r>
            <a:r>
              <a:rPr lang="en-US" altLang="zh-CN" sz="2400" dirty="0" err="1"/>
              <a:t>DOWNTO</a:t>
            </a:r>
            <a:r>
              <a:rPr lang="en-US" altLang="zh-CN" sz="2400" dirty="0"/>
              <a:t> 0</a:t>
            </a:r>
            <a:r>
              <a:rPr lang="en-US" altLang="zh-CN" sz="2400" dirty="0" smtClean="0"/>
              <a:t>));  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ELSIF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data_r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dirty="0"/>
              <a:t>)='1' </a:t>
            </a:r>
            <a:r>
              <a:rPr lang="en-US" altLang="zh-CN" sz="2400" dirty="0" smtClean="0"/>
              <a:t>THEN    		--</a:t>
            </a:r>
            <a:r>
              <a:rPr lang="en-US" altLang="zh-CN" sz="2400" dirty="0" err="1">
                <a:solidFill>
                  <a:srgbClr val="FF0000"/>
                </a:solidFill>
              </a:rPr>
              <a:t>INC_PC</a:t>
            </a:r>
            <a:r>
              <a:rPr lang="en-US" altLang="zh-CN" sz="2400" dirty="0"/>
              <a:t>='1'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	count &lt;= count+1;					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ELSE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	count &lt;= count;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END </a:t>
            </a:r>
            <a:r>
              <a:rPr lang="en-US" altLang="zh-CN" sz="2400" dirty="0"/>
              <a:t>IF;				</a:t>
            </a:r>
          </a:p>
        </p:txBody>
      </p:sp>
    </p:spTree>
    <p:extLst>
      <p:ext uri="{BB962C8B-B14F-4D97-AF65-F5344CB8AC3E}">
        <p14:creationId xmlns:p14="http://schemas.microsoft.com/office/powerpoint/2010/main" val="42521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4462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70C0"/>
                </a:solidFill>
              </a:rPr>
              <a:t>--IR  </a:t>
            </a:r>
            <a:r>
              <a:rPr lang="zh-CN" altLang="en-US" sz="2400" dirty="0" smtClean="0">
                <a:solidFill>
                  <a:srgbClr val="0070C0"/>
                </a:solidFill>
              </a:rPr>
              <a:t>指令寄存器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instr_reg</a:t>
            </a:r>
            <a:r>
              <a:rPr lang="en-US" altLang="zh-CN" sz="2400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IF </a:t>
            </a:r>
            <a:r>
              <a:rPr lang="en-US" altLang="zh-CN" sz="2400" dirty="0" err="1"/>
              <a:t>data_r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15</a:t>
            </a:r>
            <a:r>
              <a:rPr lang="en-US" altLang="zh-CN" sz="2400" dirty="0"/>
              <a:t>)='1' THEN  </a:t>
            </a:r>
            <a:r>
              <a:rPr lang="en-US" altLang="zh-CN" sz="2400" dirty="0" smtClean="0"/>
              <a:t>			 </a:t>
            </a:r>
            <a:r>
              <a:rPr lang="en-US" altLang="zh-CN" sz="2400" dirty="0"/>
              <a:t>--</a:t>
            </a:r>
            <a:r>
              <a:rPr lang="en-US" altLang="zh-CN" sz="2400" dirty="0" err="1">
                <a:solidFill>
                  <a:srgbClr val="FF0000"/>
                </a:solidFill>
              </a:rPr>
              <a:t>load_IR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	</a:t>
            </a:r>
            <a:r>
              <a:rPr lang="en-US" altLang="zh-CN" sz="2400" dirty="0" err="1"/>
              <a:t>instr_reg</a:t>
            </a:r>
            <a:r>
              <a:rPr lang="en-US" altLang="zh-CN" sz="2400" dirty="0"/>
              <a:t> := </a:t>
            </a:r>
            <a:r>
              <a:rPr lang="en-US" altLang="zh-CN" sz="2400" dirty="0" err="1"/>
              <a:t>mdr</a:t>
            </a:r>
            <a:r>
              <a:rPr lang="en-US" altLang="zh-CN" sz="2400" dirty="0"/>
              <a:t>;				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END IF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70C0"/>
                </a:solidFill>
              </a:rPr>
              <a:t>--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Addr_bus</a:t>
            </a:r>
            <a:r>
              <a:rPr lang="zh-CN" altLang="en-US" sz="2400" dirty="0" smtClean="0">
                <a:solidFill>
                  <a:srgbClr val="0070C0"/>
                </a:solidFill>
              </a:rPr>
              <a:t>为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时，将</a:t>
            </a:r>
            <a:r>
              <a:rPr lang="en-US" altLang="zh-CN" sz="2400" dirty="0" smtClean="0">
                <a:solidFill>
                  <a:srgbClr val="0070C0"/>
                </a:solidFill>
              </a:rPr>
              <a:t>IR</a:t>
            </a:r>
            <a:r>
              <a:rPr lang="zh-CN" altLang="en-US" sz="2400" dirty="0">
                <a:solidFill>
                  <a:srgbClr val="0070C0"/>
                </a:solidFill>
              </a:rPr>
              <a:t>的低</a:t>
            </a:r>
            <a:r>
              <a:rPr lang="en-US" altLang="zh-CN" sz="2400" dirty="0">
                <a:solidFill>
                  <a:srgbClr val="0070C0"/>
                </a:solidFill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</a:rPr>
              <a:t>位操作数地址给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sysbus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IF </a:t>
            </a:r>
            <a:r>
              <a:rPr lang="en-US" altLang="zh-CN" sz="2400" dirty="0" err="1"/>
              <a:t>data_r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r>
              <a:rPr lang="en-US" altLang="zh-CN" sz="2400" dirty="0" smtClean="0"/>
              <a:t>)=‘1’ </a:t>
            </a:r>
            <a:r>
              <a:rPr lang="en-US" altLang="zh-CN" sz="2400" dirty="0"/>
              <a:t>THEN   </a:t>
            </a:r>
            <a:r>
              <a:rPr lang="en-US" altLang="zh-CN" sz="2400" dirty="0" smtClean="0"/>
              <a:t>        --</a:t>
            </a:r>
            <a:r>
              <a:rPr lang="en-US" altLang="zh-CN" sz="2400" dirty="0" err="1">
                <a:solidFill>
                  <a:srgbClr val="FF0000"/>
                </a:solidFill>
              </a:rPr>
              <a:t>Addr_bus</a:t>
            </a:r>
            <a:r>
              <a:rPr lang="en-US" altLang="zh-CN" sz="2400" dirty="0" smtClean="0"/>
              <a:t>=‘1’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sysbus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:= </a:t>
            </a:r>
            <a:r>
              <a:rPr lang="en-US" altLang="zh-CN" sz="2400" dirty="0" err="1"/>
              <a:t>rfill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instr_reg</a:t>
            </a:r>
            <a:r>
              <a:rPr lang="en-US" altLang="zh-CN" sz="2400" dirty="0"/>
              <a:t>(4 </a:t>
            </a:r>
            <a:r>
              <a:rPr lang="en-US" altLang="zh-CN" sz="2400" dirty="0" err="1"/>
              <a:t>DOWNTO</a:t>
            </a:r>
            <a:r>
              <a:rPr lang="en-US" altLang="zh-CN" sz="2400" dirty="0"/>
              <a:t> 0);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END IF;	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op     &lt;= </a:t>
            </a:r>
            <a:r>
              <a:rPr lang="en-US" altLang="zh-CN" sz="2400" dirty="0" err="1"/>
              <a:t>instr_reg</a:t>
            </a:r>
            <a:r>
              <a:rPr lang="en-US" altLang="zh-CN" sz="2400" dirty="0"/>
              <a:t>(7 </a:t>
            </a:r>
            <a:r>
              <a:rPr lang="en-US" altLang="zh-CN" sz="2400" dirty="0" err="1"/>
              <a:t>DOWNTO</a:t>
            </a:r>
            <a:r>
              <a:rPr lang="en-US" altLang="zh-CN" sz="2400" dirty="0"/>
              <a:t> 5);	--</a:t>
            </a:r>
            <a:r>
              <a:rPr lang="en-US" altLang="zh-CN" sz="2400" dirty="0">
                <a:solidFill>
                  <a:srgbClr val="FF0000"/>
                </a:solidFill>
              </a:rPr>
              <a:t>IR</a:t>
            </a:r>
            <a:r>
              <a:rPr lang="zh-CN" altLang="en-US" sz="2400" dirty="0" smtClean="0">
                <a:solidFill>
                  <a:srgbClr val="FF0000"/>
                </a:solidFill>
              </a:rPr>
              <a:t>的高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位操作码给</a:t>
            </a:r>
            <a:r>
              <a:rPr lang="en-US" altLang="zh-CN" sz="2400" dirty="0" smtClean="0">
                <a:solidFill>
                  <a:srgbClr val="FF0000"/>
                </a:solidFill>
              </a:rPr>
              <a:t>op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IR_out</a:t>
            </a:r>
            <a:r>
              <a:rPr lang="en-US" altLang="zh-CN" sz="2400" dirty="0"/>
              <a:t> &lt;= </a:t>
            </a:r>
            <a:r>
              <a:rPr lang="en-US" altLang="zh-CN" sz="2400" dirty="0" err="1"/>
              <a:t>instr_reg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op_out</a:t>
            </a:r>
            <a:r>
              <a:rPr lang="en-US" altLang="zh-CN" sz="2400" dirty="0"/>
              <a:t> &lt;=op;</a:t>
            </a:r>
          </a:p>
        </p:txBody>
      </p:sp>
    </p:spTree>
    <p:extLst>
      <p:ext uri="{BB962C8B-B14F-4D97-AF65-F5344CB8AC3E}">
        <p14:creationId xmlns:p14="http://schemas.microsoft.com/office/powerpoint/2010/main" val="29355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484" y="260648"/>
            <a:ext cx="85689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ALU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</a:rPr>
              <a:t>  完成</a:t>
            </a:r>
            <a:r>
              <a:rPr lang="zh-CN" altLang="en-US" sz="2000" dirty="0">
                <a:solidFill>
                  <a:srgbClr val="0070C0"/>
                </a:solidFill>
              </a:rPr>
              <a:t>取</a:t>
            </a:r>
            <a:r>
              <a:rPr lang="zh-CN" altLang="en-US" sz="2000" dirty="0" smtClean="0">
                <a:solidFill>
                  <a:srgbClr val="0070C0"/>
                </a:solidFill>
              </a:rPr>
              <a:t>数 </a:t>
            </a:r>
            <a:r>
              <a:rPr lang="en-US" altLang="zh-CN" sz="2000" dirty="0" smtClean="0">
                <a:solidFill>
                  <a:srgbClr val="0070C0"/>
                </a:solidFill>
              </a:rPr>
              <a:t>/ </a:t>
            </a:r>
            <a:r>
              <a:rPr lang="zh-CN" altLang="en-US" sz="2000" dirty="0" smtClean="0">
                <a:solidFill>
                  <a:srgbClr val="0070C0"/>
                </a:solidFill>
              </a:rPr>
              <a:t>加</a:t>
            </a:r>
            <a:r>
              <a:rPr lang="en-US" altLang="zh-CN" sz="2000" dirty="0" smtClean="0">
                <a:solidFill>
                  <a:srgbClr val="0070C0"/>
                </a:solidFill>
              </a:rPr>
              <a:t> /  </a:t>
            </a:r>
            <a:r>
              <a:rPr lang="zh-CN" altLang="en-US" sz="2000" dirty="0" smtClean="0">
                <a:solidFill>
                  <a:srgbClr val="0070C0"/>
                </a:solidFill>
              </a:rPr>
              <a:t>减操作，并根据结果设置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Z_flag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(17)='1' </a:t>
            </a:r>
            <a:r>
              <a:rPr lang="en-US" altLang="zh-CN" sz="2000" dirty="0" smtClean="0"/>
              <a:t>     THEN    		--</a:t>
            </a:r>
            <a:r>
              <a:rPr lang="en-US" altLang="zh-CN" sz="2000" dirty="0" err="1"/>
              <a:t>load_ACC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'1‘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 smtClean="0"/>
              <a:t>acc</a:t>
            </a:r>
            <a:r>
              <a:rPr lang="en-US" altLang="zh-CN" sz="2000" dirty="0"/>
              <a:t>:=UNSIGNED(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(11)='1' </a:t>
            </a:r>
            <a:r>
              <a:rPr lang="en-US" altLang="zh-CN" sz="2000" dirty="0" smtClean="0"/>
              <a:t>      THEN  		--</a:t>
            </a:r>
            <a:r>
              <a:rPr lang="en-US" altLang="zh-CN" sz="2000" dirty="0" err="1"/>
              <a:t>ALU_ACC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(6)='1' THEN   </a:t>
            </a:r>
            <a:r>
              <a:rPr lang="en-US" altLang="zh-CN" sz="2000" dirty="0" smtClean="0"/>
              <a:t>		--</a:t>
            </a:r>
            <a:r>
              <a:rPr lang="en-US" altLang="zh-CN" sz="2000" dirty="0" err="1"/>
              <a:t>ALU_add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+ UNSIGNED(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ELSIF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(5)='1' </a:t>
            </a:r>
            <a:r>
              <a:rPr lang="en-US" altLang="zh-CN" sz="2000" dirty="0" smtClean="0"/>
              <a:t>   THEN   	--</a:t>
            </a:r>
            <a:r>
              <a:rPr lang="en-US" altLang="zh-CN" sz="2000" dirty="0" err="1"/>
              <a:t>ALU_sub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- UNSIGNED(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(18)='1' THEN  </a:t>
            </a:r>
            <a:r>
              <a:rPr lang="en-US" altLang="zh-CN" sz="2000" dirty="0" smtClean="0"/>
              <a:t>			--</a:t>
            </a:r>
            <a:r>
              <a:rPr lang="en-US" altLang="zh-CN" sz="2000" dirty="0" err="1"/>
              <a:t>ACC_bus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 smtClean="0"/>
              <a:t>sysbus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END IF;</a:t>
            </a:r>
          </a:p>
          <a:p>
            <a:r>
              <a:rPr lang="en-US" altLang="zh-CN" sz="2000" dirty="0"/>
              <a:t>	IF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=zero THEN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z_flag</a:t>
            </a:r>
            <a:r>
              <a:rPr lang="en-US" altLang="zh-CN" sz="2000" dirty="0"/>
              <a:t> &lt;='1';</a:t>
            </a:r>
          </a:p>
          <a:p>
            <a:r>
              <a:rPr lang="en-US" altLang="zh-CN" sz="2000" dirty="0"/>
              <a:t>	ELSE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z_flag</a:t>
            </a:r>
            <a:r>
              <a:rPr lang="en-US" altLang="zh-CN" sz="2000" dirty="0"/>
              <a:t> &lt;='0';</a:t>
            </a:r>
          </a:p>
          <a:p>
            <a:r>
              <a:rPr lang="en-US" altLang="zh-CN" sz="2000" dirty="0"/>
              <a:t>	END IF;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acc_out</a:t>
            </a:r>
            <a:r>
              <a:rPr lang="en-US" altLang="zh-CN" sz="2000" dirty="0"/>
              <a:t>&lt;=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40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45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--RAM    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(14)='1' THEN  </a:t>
            </a:r>
            <a:r>
              <a:rPr lang="en-US" altLang="zh-CN" sz="2000" dirty="0" smtClean="0"/>
              <a:t>			--</a:t>
            </a:r>
            <a:r>
              <a:rPr lang="en-US" altLang="zh-CN" sz="2000" dirty="0" err="1"/>
              <a:t>load_MAR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mar </a:t>
            </a:r>
            <a:r>
              <a:rPr lang="en-US" altLang="zh-CN" sz="2000" dirty="0"/>
              <a:t>:= UNSIGNED(</a:t>
            </a:r>
            <a:r>
              <a:rPr lang="en-US" altLang="zh-CN" sz="2000" dirty="0" err="1"/>
              <a:t>sysbus</a:t>
            </a:r>
            <a:r>
              <a:rPr lang="en-US" altLang="zh-CN" sz="2000" dirty="0"/>
              <a:t>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</a:t>
            </a:r>
            <a:r>
              <a:rPr lang="en-US" altLang="zh-CN" sz="2000" dirty="0" smtClean="0"/>
              <a:t>));     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将总线上的内容放入</a:t>
            </a:r>
            <a:r>
              <a:rPr lang="en-US" altLang="zh-CN" dirty="0" smtClean="0">
                <a:solidFill>
                  <a:srgbClr val="FF0000"/>
                </a:solidFill>
              </a:rPr>
              <a:t>mar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ELSIF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(12)='1' THEN   </a:t>
            </a:r>
            <a:r>
              <a:rPr lang="en-US" altLang="zh-CN" sz="2000" dirty="0" smtClean="0"/>
              <a:t>		--</a:t>
            </a:r>
            <a:r>
              <a:rPr lang="en-US" altLang="zh-CN" sz="2000" dirty="0" err="1"/>
              <a:t>load_MDR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 smtClean="0"/>
              <a:t>mdr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</a:t>
            </a:r>
            <a:r>
              <a:rPr lang="en-US" altLang="zh-CN" sz="2000" dirty="0" err="1"/>
              <a:t>sysbus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ELSIF</a:t>
            </a:r>
            <a:r>
              <a:rPr lang="en-US" altLang="zh-CN" sz="2000" dirty="0" smtClean="0"/>
              <a:t> </a:t>
            </a:r>
            <a:r>
              <a:rPr lang="en-US" altLang="zh-CN" sz="2000" err="1"/>
              <a:t>data_r</a:t>
            </a:r>
            <a:r>
              <a:rPr lang="en-US" altLang="zh-CN" sz="2000"/>
              <a:t>(8</a:t>
            </a:r>
            <a:r>
              <a:rPr lang="en-US" altLang="zh-CN" sz="2000" smtClean="0"/>
              <a:t>)=‘1’ </a:t>
            </a:r>
            <a:r>
              <a:rPr lang="en-US" altLang="zh-CN" sz="2000" dirty="0"/>
              <a:t>THEN   </a:t>
            </a:r>
            <a:r>
              <a:rPr lang="en-US" altLang="zh-CN" sz="2000" dirty="0" smtClean="0"/>
              <a:t>			--</a:t>
            </a:r>
            <a:r>
              <a:rPr lang="en-US" altLang="zh-CN" sz="2000"/>
              <a:t>CS</a:t>
            </a:r>
            <a:r>
              <a:rPr lang="en-US" altLang="zh-CN" sz="2000" smtClean="0"/>
              <a:t>=‘1’    </a:t>
            </a:r>
            <a:r>
              <a:rPr lang="zh-CN" altLang="en-US" sz="2000" smtClean="0">
                <a:solidFill>
                  <a:srgbClr val="C00000"/>
                </a:solidFill>
              </a:rPr>
              <a:t>内存操作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(7)='1' THEN      </a:t>
            </a:r>
            <a:r>
              <a:rPr lang="en-US" altLang="zh-CN" sz="2000" dirty="0" smtClean="0"/>
              <a:t>		--</a:t>
            </a:r>
            <a:r>
              <a:rPr lang="en-US" altLang="zh-CN" sz="2000" dirty="0" err="1"/>
              <a:t>R_NW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		--</a:t>
            </a:r>
            <a:r>
              <a:rPr lang="zh-CN" altLang="en-US" sz="2000" dirty="0">
                <a:solidFill>
                  <a:srgbClr val="FF0000"/>
                </a:solidFill>
              </a:rPr>
              <a:t>根据</a:t>
            </a:r>
            <a:r>
              <a:rPr lang="en-US" altLang="zh-CN" sz="2000" dirty="0">
                <a:solidFill>
                  <a:srgbClr val="FF0000"/>
                </a:solidFill>
              </a:rPr>
              <a:t>mar</a:t>
            </a:r>
            <a:r>
              <a:rPr lang="zh-CN" altLang="en-US" sz="2000" dirty="0">
                <a:solidFill>
                  <a:srgbClr val="FF0000"/>
                </a:solidFill>
              </a:rPr>
              <a:t>读出数据放入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mdr</a:t>
            </a:r>
            <a:r>
              <a:rPr lang="zh-CN" altLang="en-US" sz="2000" dirty="0" smtClean="0">
                <a:solidFill>
                  <a:srgbClr val="FF0000"/>
                </a:solidFill>
              </a:rPr>
              <a:t>，即读内存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mdr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mem(</a:t>
            </a:r>
            <a:r>
              <a:rPr lang="en-US" altLang="zh-CN" sz="2000" dirty="0" err="1"/>
              <a:t>TO_INTEGER</a:t>
            </a:r>
            <a:r>
              <a:rPr lang="en-US" altLang="zh-CN" sz="2000" dirty="0"/>
              <a:t>(mar</a:t>
            </a:r>
            <a:r>
              <a:rPr lang="en-US" altLang="zh-CN" sz="2000" dirty="0" smtClean="0"/>
              <a:t>));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ELSE    </a:t>
            </a:r>
            <a:r>
              <a:rPr lang="en-US" altLang="zh-CN" sz="2000" dirty="0">
                <a:solidFill>
                  <a:srgbClr val="FF0000"/>
                </a:solidFill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</a:rPr>
              <a:t>根据</a:t>
            </a:r>
            <a:r>
              <a:rPr lang="en-US" altLang="zh-CN" sz="2000" dirty="0" smtClean="0">
                <a:solidFill>
                  <a:srgbClr val="FF0000"/>
                </a:solidFill>
              </a:rPr>
              <a:t>mar</a:t>
            </a:r>
            <a:r>
              <a:rPr lang="zh-CN" altLang="en-US" sz="2000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mdr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数据放入</a:t>
            </a:r>
            <a:r>
              <a:rPr lang="en-US" altLang="zh-CN" sz="2000" dirty="0" smtClean="0">
                <a:solidFill>
                  <a:srgbClr val="FF0000"/>
                </a:solidFill>
              </a:rPr>
              <a:t>mem</a:t>
            </a:r>
            <a:r>
              <a:rPr lang="zh-CN" altLang="en-US" sz="2000" dirty="0" smtClean="0">
                <a:solidFill>
                  <a:srgbClr val="FF0000"/>
                </a:solidFill>
              </a:rPr>
              <a:t>，即写内存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			</a:t>
            </a:r>
            <a:r>
              <a:rPr lang="en-US" altLang="zh-CN" sz="2000" dirty="0" smtClean="0"/>
              <a:t>mem(</a:t>
            </a:r>
            <a:r>
              <a:rPr lang="en-US" altLang="zh-CN" sz="2000" dirty="0" err="1" smtClean="0"/>
              <a:t>TO_INTEGER</a:t>
            </a:r>
            <a:r>
              <a:rPr lang="en-US" altLang="zh-CN" sz="2000" dirty="0" smtClean="0"/>
              <a:t>(mar</a:t>
            </a:r>
            <a:r>
              <a:rPr lang="en-US" altLang="zh-CN" sz="2000" dirty="0"/>
              <a:t>))&lt;=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		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data_r</a:t>
            </a:r>
            <a:r>
              <a:rPr lang="en-US" altLang="zh-CN" sz="2000" dirty="0"/>
              <a:t>(13)='1' THEN  </a:t>
            </a:r>
            <a:r>
              <a:rPr lang="en-US" altLang="zh-CN" sz="2000" dirty="0" smtClean="0"/>
              <a:t>			--</a:t>
            </a:r>
            <a:r>
              <a:rPr lang="en-US" altLang="zh-CN" sz="2000" dirty="0" err="1"/>
              <a:t>MDR_bus</a:t>
            </a:r>
            <a:r>
              <a:rPr lang="en-US" altLang="zh-CN" sz="2000" dirty="0"/>
              <a:t>='1'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 smtClean="0"/>
              <a:t>sysbus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mdr_out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mar_out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mar;	</a:t>
            </a:r>
          </a:p>
          <a:p>
            <a:r>
              <a:rPr lang="en-US" altLang="zh-CN" sz="2000" dirty="0" smtClean="0"/>
              <a:t>END </a:t>
            </a:r>
            <a:r>
              <a:rPr lang="en-US" altLang="zh-CN" sz="2000" dirty="0"/>
              <a:t>IF;	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 err="1" smtClean="0"/>
              <a:t>sysbus_out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sysbus</a:t>
            </a:r>
            <a:r>
              <a:rPr lang="en-US" altLang="zh-CN" sz="2000" dirty="0"/>
              <a:t>;	</a:t>
            </a:r>
          </a:p>
          <a:p>
            <a:r>
              <a:rPr lang="en-US" altLang="zh-CN" sz="2000" dirty="0" smtClean="0"/>
              <a:t>end </a:t>
            </a:r>
            <a:r>
              <a:rPr lang="en-US" altLang="zh-CN" sz="2000" dirty="0"/>
              <a:t>process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4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9644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将需要输出的内容连接到输出信号，便于后面仿真观察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outbus</a:t>
            </a:r>
            <a:r>
              <a:rPr lang="en-US" altLang="zh-CN" sz="2000" dirty="0"/>
              <a:t>&lt;=</a:t>
            </a:r>
            <a:r>
              <a:rPr lang="en-US" altLang="zh-CN" sz="2000" err="1"/>
              <a:t>sysbus_out</a:t>
            </a:r>
            <a:r>
              <a:rPr lang="en-US" altLang="zh-CN" sz="2000" smtClean="0"/>
              <a:t>;                                                                --</a:t>
            </a:r>
            <a:r>
              <a:rPr lang="zh-CN" altLang="en-US" sz="2000" smtClean="0"/>
              <a:t>总线数据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outpc</a:t>
            </a:r>
            <a:r>
              <a:rPr lang="en-US" altLang="zh-CN" sz="2000" dirty="0" smtClean="0"/>
              <a:t>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0)&lt;= </a:t>
            </a:r>
            <a:r>
              <a:rPr lang="en-US" altLang="zh-CN" sz="2000" dirty="0" err="1"/>
              <a:t>STD_LOGIC_VECTOR</a:t>
            </a:r>
            <a:r>
              <a:rPr lang="en-US" altLang="zh-CN" sz="2000" dirty="0"/>
              <a:t>(count);</a:t>
            </a:r>
            <a:r>
              <a:rPr lang="en-US" altLang="zh-CN" sz="2000"/>
              <a:t>	</a:t>
            </a:r>
            <a:r>
              <a:rPr lang="en-US" altLang="zh-CN" sz="2000" smtClean="0"/>
              <a:t>      --</a:t>
            </a:r>
            <a:r>
              <a:rPr lang="zh-CN" altLang="en-US" sz="2000" smtClean="0"/>
              <a:t>程序计数器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outalu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</a:t>
            </a:r>
            <a:r>
              <a:rPr lang="en-US" altLang="zh-CN" sz="2000" err="1"/>
              <a:t>STD_LOGIC_VECTOR</a:t>
            </a:r>
            <a:r>
              <a:rPr lang="en-US" altLang="zh-CN" sz="2000"/>
              <a:t>(</a:t>
            </a:r>
            <a:r>
              <a:rPr lang="en-US" altLang="zh-CN" sz="2000" err="1"/>
              <a:t>acc_out</a:t>
            </a:r>
            <a:r>
              <a:rPr lang="en-US" altLang="zh-CN" sz="2000" smtClean="0"/>
              <a:t>);                             --acc</a:t>
            </a:r>
            <a:r>
              <a:rPr lang="zh-CN" altLang="en-US" sz="2000" smtClean="0"/>
              <a:t>输出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outir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</a:t>
            </a:r>
            <a:r>
              <a:rPr lang="en-US" altLang="zh-CN" sz="2000" dirty="0" err="1"/>
              <a:t>IR_out</a:t>
            </a:r>
            <a:r>
              <a:rPr lang="en-US" altLang="zh-CN" sz="2000" dirty="0"/>
              <a:t>;</a:t>
            </a:r>
            <a:r>
              <a:rPr lang="en-US" altLang="zh-CN" sz="2000"/>
              <a:t>	</a:t>
            </a:r>
            <a:r>
              <a:rPr lang="en-US" altLang="zh-CN" sz="2000" smtClean="0"/>
              <a:t>                                                                       --IR</a:t>
            </a:r>
            <a:r>
              <a:rPr lang="zh-CN" altLang="en-US" sz="2000" smtClean="0"/>
              <a:t>指令寄存器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outmar</a:t>
            </a:r>
            <a:r>
              <a:rPr lang="en-US" altLang="zh-CN" sz="2000" dirty="0" smtClean="0"/>
              <a:t>(4 </a:t>
            </a:r>
            <a:r>
              <a:rPr lang="en-US" altLang="zh-CN" sz="2000" dirty="0" err="1"/>
              <a:t>DOWNTO</a:t>
            </a:r>
            <a:r>
              <a:rPr lang="en-US" altLang="zh-CN" sz="2000" dirty="0"/>
              <a:t> 0) &lt;= </a:t>
            </a:r>
            <a:r>
              <a:rPr lang="en-US" altLang="zh-CN" sz="2000" err="1"/>
              <a:t>STD_LOGIC_VECTOR</a:t>
            </a:r>
            <a:r>
              <a:rPr lang="en-US" altLang="zh-CN" sz="2000"/>
              <a:t>(</a:t>
            </a:r>
            <a:r>
              <a:rPr lang="en-US" altLang="zh-CN" sz="2000" err="1"/>
              <a:t>mar_out</a:t>
            </a:r>
            <a:r>
              <a:rPr lang="en-US" altLang="zh-CN" sz="2000" smtClean="0"/>
              <a:t>); --</a:t>
            </a:r>
            <a:r>
              <a:rPr lang="zh-CN" altLang="en-US" sz="2000" smtClean="0"/>
              <a:t>微地址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outmdr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</a:t>
            </a:r>
            <a:r>
              <a:rPr lang="en-US" altLang="zh-CN" sz="2000" dirty="0" err="1"/>
              <a:t>mdr_out</a:t>
            </a:r>
            <a:r>
              <a:rPr lang="en-US" altLang="zh-CN" sz="2000" dirty="0"/>
              <a:t>;</a:t>
            </a:r>
            <a:r>
              <a:rPr lang="en-US" altLang="zh-CN" sz="2000"/>
              <a:t>	</a:t>
            </a:r>
            <a:r>
              <a:rPr lang="en-US" altLang="zh-CN" sz="2000" smtClean="0"/>
              <a:t>                                                        --</a:t>
            </a:r>
            <a:r>
              <a:rPr lang="zh-CN" altLang="en-US" sz="2000" smtClean="0"/>
              <a:t>数据寄存器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outmem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&lt;= mem(</a:t>
            </a:r>
            <a:r>
              <a:rPr lang="en-US" altLang="zh-CN" sz="2000" dirty="0" err="1"/>
              <a:t>TO_INTEGER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mem_addr</a:t>
            </a:r>
            <a:r>
              <a:rPr lang="en-US" altLang="zh-CN" sz="2000" dirty="0"/>
              <a:t>));</a:t>
            </a:r>
            <a:r>
              <a:rPr lang="en-US" altLang="zh-CN" sz="2000"/>
              <a:t>	</a:t>
            </a:r>
            <a:r>
              <a:rPr lang="en-US" altLang="zh-CN" sz="2000" smtClean="0"/>
              <a:t>        --</a:t>
            </a:r>
            <a:r>
              <a:rPr lang="zh-CN" altLang="en-US" sz="2000" smtClean="0"/>
              <a:t>当前访存内容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		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END ARCHITECTURE;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65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9"/>
          <a:stretch/>
        </p:blipFill>
        <p:spPr bwMode="auto">
          <a:xfrm>
            <a:off x="974282" y="1133549"/>
            <a:ext cx="7128792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48320" y="260648"/>
            <a:ext cx="8229600" cy="76260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smtClean="0"/>
              <a:t>数据通路图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24496" y="596462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单总线，总线和所有数据通路组件宽度为</a:t>
            </a:r>
            <a:r>
              <a:rPr lang="en-US" altLang="zh-CN" sz="2400" smtClean="0"/>
              <a:t>8</a:t>
            </a:r>
            <a:r>
              <a:rPr lang="zh-CN" altLang="en-US" sz="2400" smtClean="0"/>
              <a:t>位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667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程序运行过程</a:t>
            </a:r>
            <a:r>
              <a:rPr lang="zh-CN" altLang="en-US" smtClean="0"/>
              <a:t>（第</a:t>
            </a:r>
            <a:r>
              <a:rPr lang="en-US" altLang="zh-CN" smtClean="0"/>
              <a:t>0</a:t>
            </a:r>
            <a:r>
              <a:rPr lang="zh-CN" altLang="en-US" smtClean="0"/>
              <a:t>条</a:t>
            </a:r>
            <a:r>
              <a:rPr lang="zh-CN" altLang="en-US" dirty="0" smtClean="0"/>
              <a:t>指令）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Reset</a:t>
            </a:r>
            <a:r>
              <a:rPr lang="zh-CN" altLang="en-US" dirty="0" smtClean="0"/>
              <a:t>置零</a:t>
            </a:r>
            <a:r>
              <a:rPr lang="en-US" altLang="zh-CN" dirty="0" smtClean="0"/>
              <a:t> ——count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0——mar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 smtClean="0"/>
              <a:t>Reset</a:t>
            </a:r>
            <a:r>
              <a:rPr lang="zh-CN" altLang="en-US" u="sng" dirty="0" smtClean="0"/>
              <a:t>为</a:t>
            </a:r>
            <a:r>
              <a:rPr lang="en-US" altLang="zh-CN" u="sng" dirty="0" smtClean="0"/>
              <a:t>1</a:t>
            </a:r>
            <a:r>
              <a:rPr lang="zh-CN" altLang="en-US" u="sng" dirty="0" smtClean="0"/>
              <a:t>，时钟上升沿</a:t>
            </a:r>
            <a:endParaRPr lang="en-US" altLang="zh-CN" u="sng" dirty="0" smtClean="0"/>
          </a:p>
          <a:p>
            <a:pPr marL="0" indent="0">
              <a:buNone/>
            </a:pPr>
            <a:r>
              <a:rPr lang="zh-CN" altLang="en-US" dirty="0" smtClean="0"/>
              <a:t>   执行第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条微指令 </a:t>
            </a:r>
            <a:r>
              <a:rPr lang="en-US" altLang="zh-CN" dirty="0" smtClean="0"/>
              <a:t>0001010001  00000</a:t>
            </a:r>
            <a:r>
              <a:rPr lang="en-US" altLang="zh-CN" dirty="0" smtClean="0">
                <a:solidFill>
                  <a:srgbClr val="C00000"/>
                </a:solidFill>
              </a:rPr>
              <a:t>00001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后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 smtClean="0"/>
              <a:t>下</a:t>
            </a:r>
            <a:r>
              <a:rPr lang="zh-CN" altLang="en-US" dirty="0"/>
              <a:t>一条微指令地址为</a:t>
            </a:r>
            <a:r>
              <a:rPr lang="en-US" altLang="zh-CN" dirty="0">
                <a:solidFill>
                  <a:srgbClr val="C00000"/>
                </a:solidFill>
              </a:rPr>
              <a:t>00001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前面</a:t>
            </a:r>
            <a:r>
              <a:rPr lang="en-US" altLang="zh-CN" dirty="0" smtClean="0">
                <a:solidFill>
                  <a:srgbClr val="C00000"/>
                </a:solidFill>
              </a:rPr>
              <a:t>15</a:t>
            </a:r>
            <a:r>
              <a:rPr lang="zh-CN" altLang="en-US" dirty="0" smtClean="0">
                <a:solidFill>
                  <a:srgbClr val="C00000"/>
                </a:solidFill>
              </a:rPr>
              <a:t>位，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14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 smtClean="0"/>
              <a:t>Microcode(16)----count-&gt;</a:t>
            </a:r>
            <a:r>
              <a:rPr lang="en-US" altLang="zh-CN" dirty="0" err="1" smtClean="0"/>
              <a:t>sysbus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Microcode(14)----</a:t>
            </a:r>
            <a:r>
              <a:rPr lang="en-US" altLang="zh-CN" dirty="0" err="1" smtClean="0"/>
              <a:t>load_MAR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Microcode(10)----count+1</a:t>
            </a:r>
          </a:p>
          <a:p>
            <a:pPr marL="0" indent="0">
              <a:buNone/>
            </a:pPr>
            <a:r>
              <a:rPr lang="zh-CN" altLang="en-US" dirty="0" smtClean="0"/>
              <a:t>    即把指令地址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（此处为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）经总线打入</a:t>
            </a:r>
            <a:r>
              <a:rPr lang="en-US" altLang="zh-CN" dirty="0" smtClean="0"/>
              <a:t>MAR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PC+1</a:t>
            </a:r>
          </a:p>
          <a:p>
            <a:pPr marL="0" indent="0">
              <a:buNone/>
            </a:pPr>
            <a:r>
              <a:rPr lang="zh-CN" altLang="en-US" u="sng" dirty="0" smtClean="0"/>
              <a:t>下</a:t>
            </a:r>
            <a:r>
              <a:rPr lang="zh-CN" altLang="en-US" u="sng" dirty="0"/>
              <a:t>一</a:t>
            </a:r>
            <a:r>
              <a:rPr lang="zh-CN" altLang="en-US" u="sng" dirty="0" smtClean="0"/>
              <a:t>个时钟上升沿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执行第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条微指令</a:t>
            </a:r>
            <a:r>
              <a:rPr lang="en-US" altLang="zh-CN" dirty="0"/>
              <a:t>000000000001100</a:t>
            </a:r>
            <a:r>
              <a:rPr lang="en-US" altLang="zh-CN" dirty="0">
                <a:solidFill>
                  <a:srgbClr val="C00000"/>
                </a:solidFill>
              </a:rPr>
              <a:t>00010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后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/>
              <a:t>下一条微指令地址为</a:t>
            </a:r>
            <a:r>
              <a:rPr lang="en-US" altLang="zh-CN" dirty="0" smtClean="0">
                <a:solidFill>
                  <a:srgbClr val="C00000"/>
                </a:solidFill>
              </a:rPr>
              <a:t>00010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前面</a:t>
            </a:r>
            <a:r>
              <a:rPr lang="en-US" altLang="zh-CN" dirty="0">
                <a:solidFill>
                  <a:srgbClr val="C00000"/>
                </a:solidFill>
              </a:rPr>
              <a:t>15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Microcode(8)----</a:t>
            </a:r>
            <a:r>
              <a:rPr lang="zh-CN" altLang="en-US" dirty="0" smtClean="0"/>
              <a:t>选择</a:t>
            </a:r>
            <a:r>
              <a:rPr lang="zh-CN" altLang="en-US" dirty="0" smtClean="0">
                <a:solidFill>
                  <a:srgbClr val="C00000"/>
                </a:solidFill>
              </a:rPr>
              <a:t>内</a:t>
            </a:r>
            <a:r>
              <a:rPr lang="zh-CN" altLang="en-US" dirty="0" smtClean="0"/>
              <a:t>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Microcode(7)----</a:t>
            </a:r>
            <a:r>
              <a:rPr lang="zh-CN" altLang="en-US" dirty="0" smtClean="0">
                <a:solidFill>
                  <a:srgbClr val="C00000"/>
                </a:solidFill>
              </a:rPr>
              <a:t>读</a:t>
            </a:r>
            <a:r>
              <a:rPr lang="zh-CN" altLang="en-US" dirty="0" smtClean="0"/>
              <a:t>取</a:t>
            </a:r>
            <a:r>
              <a:rPr lang="en-US" altLang="zh-CN" dirty="0" smtClean="0"/>
              <a:t>mem(mar)</a:t>
            </a:r>
            <a:r>
              <a:rPr lang="zh-CN" altLang="en-US" dirty="0" smtClean="0"/>
              <a:t>的内容到</a:t>
            </a:r>
            <a:r>
              <a:rPr lang="en-US" altLang="zh-CN" dirty="0" err="1" smtClean="0"/>
              <a:t>mdr</a:t>
            </a:r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zh-CN" altLang="en-US" dirty="0" smtClean="0"/>
              <a:t>此处为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rgbClr val="0070C0"/>
                </a:solidFill>
              </a:rPr>
              <a:t>100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即按照地址读内存的内容到</a:t>
            </a:r>
            <a:r>
              <a:rPr lang="en-US" altLang="zh-CN" u="sng" dirty="0" err="1" smtClean="0"/>
              <a:t>mdr</a:t>
            </a:r>
            <a:r>
              <a:rPr lang="en-US" altLang="zh-CN" dirty="0" smtClean="0"/>
              <a:t>			</a:t>
            </a:r>
            <a:r>
              <a:rPr lang="en-US" altLang="zh-CN" u="sng" dirty="0" smtClean="0"/>
              <a:t>Load    4</a:t>
            </a:r>
            <a:endParaRPr lang="zh-CN" altLang="en-US" u="sng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4" y="116632"/>
            <a:ext cx="9294814" cy="6840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u="sng" dirty="0" smtClean="0"/>
              <a:t>下一个时钟上升沿</a:t>
            </a:r>
            <a:endParaRPr lang="en-US" altLang="zh-CN" u="sng" dirty="0" smtClean="0"/>
          </a:p>
          <a:p>
            <a:pPr marL="0" indent="0">
              <a:buNone/>
            </a:pPr>
            <a:r>
              <a:rPr lang="zh-CN" altLang="en-US" dirty="0" smtClean="0"/>
              <a:t>   执行第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条微指令 </a:t>
            </a:r>
            <a:r>
              <a:rPr lang="en-US" altLang="zh-CN" dirty="0" smtClean="0"/>
              <a:t>000010100000000</a:t>
            </a:r>
            <a:r>
              <a:rPr lang="en-US" altLang="zh-CN" dirty="0" smtClean="0">
                <a:solidFill>
                  <a:srgbClr val="C00000"/>
                </a:solidFill>
              </a:rPr>
              <a:t>00011</a:t>
            </a:r>
            <a:r>
              <a:rPr lang="en-US" altLang="zh-CN" dirty="0" smtClean="0"/>
              <a:t>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后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 smtClean="0"/>
              <a:t>下</a:t>
            </a:r>
            <a:r>
              <a:rPr lang="zh-CN" altLang="en-US" dirty="0"/>
              <a:t>一条微指令地址为</a:t>
            </a:r>
            <a:r>
              <a:rPr lang="en-US" altLang="zh-CN" dirty="0" smtClean="0">
                <a:solidFill>
                  <a:srgbClr val="C00000"/>
                </a:solidFill>
              </a:rPr>
              <a:t>00011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前面</a:t>
            </a:r>
            <a:r>
              <a:rPr lang="en-US" altLang="zh-CN" dirty="0" smtClean="0">
                <a:solidFill>
                  <a:srgbClr val="C00000"/>
                </a:solidFill>
              </a:rPr>
              <a:t>15</a:t>
            </a:r>
            <a:r>
              <a:rPr lang="zh-CN" altLang="en-US" dirty="0" smtClean="0">
                <a:solidFill>
                  <a:srgbClr val="C00000"/>
                </a:solidFill>
              </a:rPr>
              <a:t>位，</a:t>
            </a:r>
            <a:r>
              <a:rPr lang="en-US" altLang="zh-CN" dirty="0" smtClean="0">
                <a:solidFill>
                  <a:srgbClr val="C00000"/>
                </a:solidFill>
              </a:rPr>
              <a:t>15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13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 smtClean="0"/>
              <a:t>Microcode(15)----</a:t>
            </a:r>
            <a:r>
              <a:rPr lang="en-US" altLang="zh-CN" dirty="0" err="1" smtClean="0"/>
              <a:t>MDR</a:t>
            </a:r>
            <a:r>
              <a:rPr lang="en-US" altLang="zh-CN" dirty="0" smtClean="0"/>
              <a:t> -&gt;IR</a:t>
            </a:r>
          </a:p>
          <a:p>
            <a:pPr marL="0" indent="0">
              <a:buNone/>
            </a:pPr>
            <a:r>
              <a:rPr lang="en-US" altLang="zh-CN" dirty="0" smtClean="0"/>
              <a:t>	Microcode(13)----</a:t>
            </a:r>
            <a:r>
              <a:rPr lang="en-US" altLang="zh-CN" dirty="0" err="1" smtClean="0"/>
              <a:t>MDR</a:t>
            </a:r>
            <a:r>
              <a:rPr lang="en-US" altLang="zh-CN" dirty="0" smtClean="0"/>
              <a:t> -&gt;</a:t>
            </a:r>
            <a:r>
              <a:rPr lang="en-US" altLang="zh-CN" dirty="0" err="1" smtClean="0"/>
              <a:t>sysbus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即把</a:t>
            </a:r>
            <a:r>
              <a:rPr lang="en-US" altLang="zh-CN" dirty="0" err="1" smtClean="0"/>
              <a:t>MDR</a:t>
            </a:r>
            <a:r>
              <a:rPr lang="zh-CN" altLang="en-US" dirty="0" smtClean="0"/>
              <a:t>的内容存到</a:t>
            </a:r>
            <a:r>
              <a:rPr lang="en-US" altLang="zh-CN" dirty="0" smtClean="0"/>
              <a:t>IR</a:t>
            </a:r>
            <a:r>
              <a:rPr lang="zh-CN" altLang="en-US" dirty="0" smtClean="0"/>
              <a:t>，并放到总线上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u="sng" dirty="0" smtClean="0"/>
              <a:t>下</a:t>
            </a:r>
            <a:r>
              <a:rPr lang="zh-CN" altLang="en-US" u="sng" dirty="0"/>
              <a:t>一</a:t>
            </a:r>
            <a:r>
              <a:rPr lang="zh-CN" altLang="en-US" u="sng" dirty="0" smtClean="0"/>
              <a:t>个时钟上升沿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执行第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条微指令</a:t>
            </a:r>
            <a:r>
              <a:rPr lang="en-US" altLang="zh-CN" dirty="0" smtClean="0"/>
              <a:t>000001000010000</a:t>
            </a:r>
            <a:r>
              <a:rPr lang="en-US" altLang="zh-CN" dirty="0" smtClean="0">
                <a:solidFill>
                  <a:srgbClr val="C00000"/>
                </a:solidFill>
              </a:rPr>
              <a:t>01111</a:t>
            </a:r>
            <a:r>
              <a:rPr lang="en-US" altLang="zh-CN" dirty="0" smtClean="0"/>
              <a:t>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后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en-US" altLang="zh-CN" dirty="0" smtClean="0">
                <a:solidFill>
                  <a:srgbClr val="C00000"/>
                </a:solidFill>
              </a:rPr>
              <a:t>01111,   </a:t>
            </a:r>
            <a:r>
              <a:rPr lang="zh-CN" altLang="en-US" dirty="0" smtClean="0"/>
              <a:t>下</a:t>
            </a:r>
            <a:r>
              <a:rPr lang="zh-CN" altLang="en-US" dirty="0"/>
              <a:t>一条微指令地址</a:t>
            </a:r>
            <a:r>
              <a:rPr lang="zh-CN" altLang="en-US" dirty="0" smtClean="0"/>
              <a:t>为  </a:t>
            </a:r>
            <a:r>
              <a:rPr lang="en-US" altLang="zh-CN" dirty="0" smtClean="0"/>
              <a:t>”01”&amp;</a:t>
            </a:r>
            <a:r>
              <a:rPr lang="zh-CN" altLang="en-US" dirty="0" smtClean="0"/>
              <a:t>操作码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此处操作码为 </a:t>
            </a:r>
            <a:r>
              <a:rPr lang="en-US" altLang="zh-CN" dirty="0" smtClean="0">
                <a:solidFill>
                  <a:srgbClr val="C00000"/>
                </a:solidFill>
              </a:rPr>
              <a:t>load  000</a:t>
            </a:r>
            <a:r>
              <a:rPr lang="zh-CN" altLang="en-US" dirty="0" smtClean="0">
                <a:solidFill>
                  <a:srgbClr val="C00000"/>
                </a:solidFill>
              </a:rPr>
              <a:t>，微指令地址 </a:t>
            </a:r>
            <a:r>
              <a:rPr lang="en-US" altLang="zh-CN" dirty="0" smtClean="0">
                <a:solidFill>
                  <a:srgbClr val="C00000"/>
                </a:solidFill>
              </a:rPr>
              <a:t>01000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前面</a:t>
            </a:r>
            <a:r>
              <a:rPr lang="en-US" altLang="zh-CN" dirty="0">
                <a:solidFill>
                  <a:srgbClr val="C00000"/>
                </a:solidFill>
              </a:rPr>
              <a:t>15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14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mtClean="0"/>
              <a:t>      Microcode(9</a:t>
            </a:r>
            <a:r>
              <a:rPr lang="en-US" altLang="zh-CN" dirty="0" smtClean="0"/>
              <a:t>)----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IR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操作数地址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前面补</a:t>
            </a:r>
            <a:r>
              <a:rPr lang="en-US" altLang="zh-CN" dirty="0" smtClean="0"/>
              <a:t>0-&gt;</a:t>
            </a:r>
            <a:r>
              <a:rPr lang="en-US" altLang="zh-CN" dirty="0" err="1" smtClean="0"/>
              <a:t>sysbus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    Microcode(14</a:t>
            </a:r>
            <a:r>
              <a:rPr lang="en-US" altLang="zh-CN" dirty="0" smtClean="0"/>
              <a:t>)---- </a:t>
            </a:r>
            <a:r>
              <a:rPr lang="en-US" altLang="zh-CN" dirty="0" err="1" smtClean="0"/>
              <a:t>sysbus</a:t>
            </a:r>
            <a:r>
              <a:rPr lang="en-US" altLang="zh-CN" dirty="0" smtClean="0"/>
              <a:t>-&gt;MAR</a:t>
            </a:r>
          </a:p>
          <a:p>
            <a:pPr marL="0" indent="0">
              <a:buNone/>
            </a:pPr>
            <a:r>
              <a:rPr lang="zh-CN" altLang="en-US" dirty="0" smtClean="0"/>
              <a:t>    即把指令中的操作数地址放到地址寄存器</a:t>
            </a:r>
            <a:r>
              <a:rPr lang="en-US" altLang="zh-CN" dirty="0" smtClean="0"/>
              <a:t>MAR     </a:t>
            </a:r>
            <a:r>
              <a:rPr lang="zh-CN" altLang="en-US" dirty="0" smtClean="0"/>
              <a:t>此处为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4" y="116632"/>
            <a:ext cx="9294814" cy="684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u="sng" dirty="0" smtClean="0"/>
              <a:t>下一个时钟上升沿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dirty="0" smtClean="0"/>
              <a:t>   执行第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条微指令 </a:t>
            </a:r>
            <a:r>
              <a:rPr lang="en-US" altLang="zh-CN" sz="2400" dirty="0"/>
              <a:t>000000000001100</a:t>
            </a:r>
            <a:r>
              <a:rPr lang="en-US" altLang="zh-CN" sz="2400" dirty="0">
                <a:solidFill>
                  <a:srgbClr val="C00000"/>
                </a:solidFill>
              </a:rPr>
              <a:t>00100</a:t>
            </a:r>
            <a:r>
              <a:rPr lang="en-US" altLang="zh-CN" sz="2400" dirty="0"/>
              <a:t>  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</a:rPr>
              <a:t>后</a:t>
            </a:r>
            <a:r>
              <a:rPr lang="en-US" altLang="zh-CN" sz="2400" dirty="0" smtClean="0">
                <a:solidFill>
                  <a:srgbClr val="C00000"/>
                </a:solidFill>
              </a:rPr>
              <a:t>5</a:t>
            </a:r>
            <a:r>
              <a:rPr lang="zh-CN" altLang="en-US" sz="2400" dirty="0" smtClean="0">
                <a:solidFill>
                  <a:srgbClr val="C00000"/>
                </a:solidFill>
              </a:rPr>
              <a:t>位</a:t>
            </a:r>
            <a:r>
              <a:rPr lang="zh-CN" altLang="en-US" sz="2400" dirty="0" smtClean="0"/>
              <a:t>下</a:t>
            </a:r>
            <a:r>
              <a:rPr lang="zh-CN" altLang="en-US" sz="2400" dirty="0"/>
              <a:t>一条微指令地址为</a:t>
            </a:r>
            <a:r>
              <a:rPr lang="en-US" altLang="zh-CN" sz="2400" dirty="0" smtClean="0">
                <a:solidFill>
                  <a:srgbClr val="C00000"/>
                </a:solidFill>
              </a:rPr>
              <a:t>00100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</a:rPr>
              <a:t>前面</a:t>
            </a:r>
            <a:r>
              <a:rPr lang="en-US" altLang="zh-CN" sz="2400" dirty="0" smtClean="0">
                <a:solidFill>
                  <a:srgbClr val="C00000"/>
                </a:solidFill>
              </a:rPr>
              <a:t>15</a:t>
            </a:r>
            <a:r>
              <a:rPr lang="zh-CN" altLang="en-US" sz="2400" dirty="0" smtClean="0">
                <a:solidFill>
                  <a:srgbClr val="C00000"/>
                </a:solidFill>
              </a:rPr>
              <a:t>位，</a:t>
            </a:r>
            <a:r>
              <a:rPr lang="en-US" altLang="zh-CN" sz="2400" dirty="0" smtClean="0">
                <a:solidFill>
                  <a:srgbClr val="C00000"/>
                </a:solidFill>
              </a:rPr>
              <a:t>7</a:t>
            </a:r>
            <a:r>
              <a:rPr lang="zh-CN" altLang="en-US" sz="2400" dirty="0" smtClean="0">
                <a:solidFill>
                  <a:srgbClr val="C00000"/>
                </a:solidFill>
              </a:rPr>
              <a:t>、</a:t>
            </a:r>
            <a:r>
              <a:rPr lang="en-US" altLang="zh-CN" sz="2400" dirty="0" smtClean="0">
                <a:solidFill>
                  <a:srgbClr val="C00000"/>
                </a:solidFill>
              </a:rPr>
              <a:t>8</a:t>
            </a:r>
            <a:r>
              <a:rPr lang="zh-CN" altLang="en-US" sz="2400" dirty="0" smtClean="0">
                <a:solidFill>
                  <a:srgbClr val="C00000"/>
                </a:solidFill>
              </a:rPr>
              <a:t>为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z="2400" dirty="0" smtClean="0"/>
              <a:t>	Microcode(8</a:t>
            </a:r>
            <a:r>
              <a:rPr lang="en-US" altLang="zh-CN" sz="2400" dirty="0"/>
              <a:t>)----</a:t>
            </a:r>
            <a:r>
              <a:rPr lang="zh-CN" altLang="en-US" sz="2400" dirty="0"/>
              <a:t>选择内存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Microcode(7)----</a:t>
            </a:r>
            <a:r>
              <a:rPr lang="zh-CN" altLang="en-US" sz="2400" dirty="0"/>
              <a:t>读取</a:t>
            </a:r>
            <a:r>
              <a:rPr lang="en-US" altLang="zh-CN" sz="2400" dirty="0"/>
              <a:t>mem(mar)</a:t>
            </a:r>
            <a:r>
              <a:rPr lang="zh-CN" altLang="en-US" sz="2400" dirty="0"/>
              <a:t>的内容到</a:t>
            </a:r>
            <a:r>
              <a:rPr lang="en-US" altLang="zh-CN" sz="2400" dirty="0" err="1"/>
              <a:t>mdr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  </a:t>
            </a:r>
            <a:r>
              <a:rPr lang="en-US" altLang="zh-CN" sz="2400" dirty="0"/>
              <a:t>(</a:t>
            </a:r>
            <a:r>
              <a:rPr lang="zh-CN" altLang="en-US" sz="2400" dirty="0" smtClean="0"/>
              <a:t>此处</a:t>
            </a:r>
            <a:r>
              <a:rPr lang="en-US" altLang="zh-CN" sz="2400" dirty="0" smtClean="0"/>
              <a:t>mem(4)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即按照地址读内存的内容到</a:t>
            </a:r>
            <a:r>
              <a:rPr lang="en-US" altLang="zh-CN" sz="2400" u="sng" dirty="0" err="1"/>
              <a:t>mdr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此处为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  </a:t>
            </a:r>
          </a:p>
          <a:p>
            <a:pPr marL="0" indent="0">
              <a:buNone/>
            </a:pPr>
            <a:r>
              <a:rPr lang="zh-CN" altLang="en-US" sz="2400" u="sng" dirty="0" smtClean="0"/>
              <a:t>下</a:t>
            </a:r>
            <a:r>
              <a:rPr lang="zh-CN" altLang="en-US" sz="2400" u="sng" dirty="0"/>
              <a:t>一</a:t>
            </a:r>
            <a:r>
              <a:rPr lang="zh-CN" altLang="en-US" sz="2400" u="sng" dirty="0" smtClean="0"/>
              <a:t>个时钟上升沿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执行第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条微指令</a:t>
            </a:r>
            <a:r>
              <a:rPr lang="en-US" altLang="zh-CN" sz="2400" dirty="0"/>
              <a:t>001000100000000</a:t>
            </a:r>
            <a:r>
              <a:rPr lang="en-US" altLang="zh-CN" sz="2400" dirty="0">
                <a:solidFill>
                  <a:srgbClr val="C00000"/>
                </a:solidFill>
              </a:rPr>
              <a:t>00000</a:t>
            </a:r>
            <a:r>
              <a:rPr lang="en-US" altLang="zh-CN" sz="2400" dirty="0"/>
              <a:t> 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</a:rPr>
              <a:t>后</a:t>
            </a:r>
            <a:r>
              <a:rPr lang="en-US" altLang="zh-CN" sz="2400" dirty="0" smtClean="0">
                <a:solidFill>
                  <a:srgbClr val="C00000"/>
                </a:solidFill>
              </a:rPr>
              <a:t>5</a:t>
            </a:r>
            <a:r>
              <a:rPr lang="zh-CN" altLang="en-US" sz="2400" dirty="0" smtClean="0">
                <a:solidFill>
                  <a:srgbClr val="C00000"/>
                </a:solidFill>
              </a:rPr>
              <a:t>位</a:t>
            </a:r>
            <a:r>
              <a:rPr lang="zh-CN" altLang="en-US" sz="2400" dirty="0" smtClean="0"/>
              <a:t>下</a:t>
            </a:r>
            <a:r>
              <a:rPr lang="zh-CN" altLang="en-US" sz="2400" dirty="0"/>
              <a:t>一条微指令地址</a:t>
            </a:r>
            <a:r>
              <a:rPr lang="zh-CN" altLang="en-US" sz="2400" dirty="0" smtClean="0"/>
              <a:t>为  </a:t>
            </a:r>
            <a:r>
              <a:rPr lang="en-US" altLang="zh-CN" sz="2400" dirty="0" smtClean="0"/>
              <a:t>00000</a:t>
            </a:r>
            <a:r>
              <a:rPr lang="zh-CN" altLang="en-US" sz="2400" dirty="0" smtClean="0"/>
              <a:t>进入下一次取指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</a:rPr>
              <a:t>前面</a:t>
            </a:r>
            <a:r>
              <a:rPr lang="en-US" altLang="zh-CN" sz="2400" dirty="0">
                <a:solidFill>
                  <a:srgbClr val="C00000"/>
                </a:solidFill>
              </a:rPr>
              <a:t>15</a:t>
            </a:r>
            <a:r>
              <a:rPr lang="zh-CN" altLang="en-US" sz="2400" dirty="0">
                <a:solidFill>
                  <a:srgbClr val="C00000"/>
                </a:solidFill>
              </a:rPr>
              <a:t>位</a:t>
            </a:r>
            <a:r>
              <a:rPr lang="zh-CN" altLang="en-US" sz="2400" dirty="0" smtClean="0">
                <a:solidFill>
                  <a:srgbClr val="C00000"/>
                </a:solidFill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</a:rPr>
              <a:t>17</a:t>
            </a:r>
            <a:r>
              <a:rPr lang="zh-CN" altLang="en-US" sz="2400" dirty="0" smtClean="0">
                <a:solidFill>
                  <a:srgbClr val="C00000"/>
                </a:solidFill>
              </a:rPr>
              <a:t>、</a:t>
            </a:r>
            <a:r>
              <a:rPr lang="en-US" altLang="zh-CN" sz="2400" dirty="0" smtClean="0">
                <a:solidFill>
                  <a:srgbClr val="C00000"/>
                </a:solidFill>
              </a:rPr>
              <a:t>13</a:t>
            </a:r>
            <a:r>
              <a:rPr lang="zh-CN" altLang="en-US" sz="2400" dirty="0" smtClean="0">
                <a:solidFill>
                  <a:srgbClr val="C00000"/>
                </a:solidFill>
              </a:rPr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z="2400" dirty="0" smtClean="0"/>
              <a:t>        	Microcode(17)---- </a:t>
            </a:r>
            <a:r>
              <a:rPr lang="en-US" altLang="zh-CN" sz="2400" dirty="0" err="1" smtClean="0"/>
              <a:t>mdr</a:t>
            </a:r>
            <a:r>
              <a:rPr lang="en-US" altLang="zh-CN" sz="2400" dirty="0" smtClean="0"/>
              <a:t>-&gt;ACC</a:t>
            </a:r>
          </a:p>
          <a:p>
            <a:pPr marL="0" indent="0">
              <a:buNone/>
            </a:pPr>
            <a:r>
              <a:rPr lang="en-US" altLang="zh-CN" sz="2400" dirty="0" smtClean="0"/>
              <a:t>	Microcode(13)---- </a:t>
            </a:r>
            <a:r>
              <a:rPr lang="en-US" altLang="zh-CN" sz="2400" dirty="0" err="1" smtClean="0"/>
              <a:t>mdr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sysbus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即把</a:t>
            </a:r>
            <a:r>
              <a:rPr lang="en-US" altLang="zh-CN" sz="2400" dirty="0" err="1" smtClean="0"/>
              <a:t>mdr</a:t>
            </a:r>
            <a:r>
              <a:rPr lang="zh-CN" altLang="en-US" sz="2400" dirty="0" smtClean="0"/>
              <a:t>中的内容放入</a:t>
            </a:r>
            <a:r>
              <a:rPr lang="en-US" altLang="zh-CN" sz="2400" dirty="0" smtClean="0"/>
              <a:t>ACC</a:t>
            </a:r>
            <a:r>
              <a:rPr lang="zh-CN" altLang="en-US" sz="2400" dirty="0" smtClean="0"/>
              <a:t>，此处为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将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放到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ACC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96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实验报告要求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说明实验原理，</a:t>
            </a:r>
            <a:endParaRPr lang="en-US" altLang="zh-CN" smtClean="0"/>
          </a:p>
          <a:p>
            <a:r>
              <a:rPr lang="zh-CN" altLang="en-US" smtClean="0"/>
              <a:t>模仿</a:t>
            </a:r>
            <a:r>
              <a:rPr lang="zh-CN" altLang="en-US" dirty="0" smtClean="0"/>
              <a:t>前面的操作，请将后面几条指令的执行过程写出来，</a:t>
            </a:r>
            <a:endParaRPr lang="en-US" altLang="zh-CN" dirty="0" smtClean="0"/>
          </a:p>
          <a:p>
            <a:r>
              <a:rPr lang="zh-CN" altLang="en-US" smtClean="0">
                <a:solidFill>
                  <a:srgbClr val="C00000"/>
                </a:solidFill>
              </a:rPr>
              <a:t>写出第</a:t>
            </a:r>
            <a:r>
              <a:rPr lang="en-US" altLang="zh-CN" smtClean="0">
                <a:solidFill>
                  <a:srgbClr val="C00000"/>
                </a:solidFill>
              </a:rPr>
              <a:t>n</a:t>
            </a:r>
            <a:r>
              <a:rPr lang="zh-CN" altLang="en-US" smtClean="0">
                <a:solidFill>
                  <a:srgbClr val="C00000"/>
                </a:solidFill>
              </a:rPr>
              <a:t>条</a:t>
            </a:r>
            <a:r>
              <a:rPr lang="zh-CN" altLang="en-US" dirty="0" smtClean="0">
                <a:solidFill>
                  <a:srgbClr val="C00000"/>
                </a:solidFill>
              </a:rPr>
              <a:t>指令即可，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        1---  add   2----store     3----bne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n</a:t>
            </a:r>
            <a:r>
              <a:rPr lang="en-US" altLang="zh-CN"/>
              <a:t>=</a:t>
            </a:r>
            <a:r>
              <a:rPr lang="zh-CN" altLang="en-US"/>
              <a:t>学号的尾数除以</a:t>
            </a:r>
            <a:r>
              <a:rPr lang="en-US" altLang="zh-CN"/>
              <a:t>3</a:t>
            </a:r>
            <a:r>
              <a:rPr lang="zh-CN" altLang="en-US"/>
              <a:t>的余数</a:t>
            </a:r>
            <a:r>
              <a:rPr lang="en-US" altLang="zh-CN"/>
              <a:t>+1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zh-CN" altLang="en-US" smtClean="0"/>
              <a:t>例 </a:t>
            </a:r>
            <a:r>
              <a:rPr lang="en-US" altLang="zh-CN" smtClean="0"/>
              <a:t>3</a:t>
            </a:r>
            <a:r>
              <a:rPr lang="zh-CN" altLang="en-US" smtClean="0"/>
              <a:t>号，</a:t>
            </a:r>
            <a:r>
              <a:rPr lang="en-US" altLang="zh-CN" smtClean="0"/>
              <a:t>3mod3=0    0+1=1  -&gt;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条指令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7</a:t>
            </a:r>
            <a:r>
              <a:rPr lang="zh-CN" altLang="en-US" smtClean="0"/>
              <a:t>号，</a:t>
            </a:r>
            <a:r>
              <a:rPr lang="en-US" altLang="zh-CN" smtClean="0"/>
              <a:t>7mod3 =1    1+1=2  -&gt;</a:t>
            </a:r>
            <a:r>
              <a:rPr lang="zh-CN" altLang="en-US" smtClean="0"/>
              <a:t>第</a:t>
            </a:r>
            <a:r>
              <a:rPr lang="en-US" altLang="zh-CN" dirty="0"/>
              <a:t>2</a:t>
            </a:r>
            <a:r>
              <a:rPr lang="zh-CN" altLang="en-US" smtClean="0"/>
              <a:t>条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1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044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mtClean="0"/>
              <a:t>BNE  7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81" y="692696"/>
            <a:ext cx="9117520" cy="590465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mtClean="0"/>
              <a:t>BNE</a:t>
            </a:r>
            <a:r>
              <a:rPr lang="zh-CN" altLang="en-US" smtClean="0"/>
              <a:t>操作码为</a:t>
            </a:r>
            <a:r>
              <a:rPr lang="en-US" altLang="zh-CN" smtClean="0"/>
              <a:t>100</a:t>
            </a:r>
            <a:r>
              <a:rPr lang="zh-CN" altLang="en-US" smtClean="0"/>
              <a:t>，按照</a:t>
            </a:r>
            <a:r>
              <a:rPr lang="en-US" altLang="zh-CN" smtClean="0"/>
              <a:t>01&amp;OP</a:t>
            </a:r>
            <a:r>
              <a:rPr lang="zh-CN" altLang="en-US"/>
              <a:t>形成</a:t>
            </a:r>
            <a:r>
              <a:rPr lang="zh-CN" altLang="en-US" smtClean="0"/>
              <a:t>微地址</a:t>
            </a:r>
            <a:r>
              <a:rPr lang="en-US" altLang="zh-CN" smtClean="0"/>
              <a:t>01100</a:t>
            </a:r>
            <a:r>
              <a:rPr lang="zh-CN" altLang="en-US" dirty="0" smtClean="0"/>
              <a:t>，</a:t>
            </a:r>
            <a:r>
              <a:rPr lang="zh-CN" altLang="en-US" dirty="0"/>
              <a:t>执行第</a:t>
            </a:r>
            <a:r>
              <a:rPr lang="en-US" altLang="zh-CN" dirty="0"/>
              <a:t>12</a:t>
            </a:r>
            <a:r>
              <a:rPr lang="zh-CN" altLang="en-US" dirty="0"/>
              <a:t>条微指令 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12</a:t>
            </a:r>
            <a:r>
              <a:rPr lang="en-US" altLang="zh-CN" dirty="0"/>
              <a:t>=&gt; "</a:t>
            </a:r>
            <a:r>
              <a:rPr lang="en-US" altLang="zh-CN" dirty="0" smtClean="0"/>
              <a:t>000000000001100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10000</a:t>
            </a:r>
            <a:r>
              <a:rPr lang="en-US" altLang="zh-CN" dirty="0" smtClean="0"/>
              <a:t>“ 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    </a:t>
            </a:r>
            <a:r>
              <a:rPr lang="zh-CN" altLang="en-US" dirty="0" smtClean="0">
                <a:solidFill>
                  <a:srgbClr val="C00000"/>
                </a:solidFill>
              </a:rPr>
              <a:t>后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 smtClean="0"/>
              <a:t>地址转移逻辑    运算</a:t>
            </a:r>
            <a:r>
              <a:rPr lang="zh-CN" altLang="en-US" dirty="0"/>
              <a:t>结果</a:t>
            </a:r>
            <a:r>
              <a:rPr lang="zh-CN" altLang="en-US" dirty="0" smtClean="0"/>
              <a:t>为是否为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zflag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/>
              <a:t>跳</a:t>
            </a:r>
            <a:r>
              <a:rPr lang="zh-CN" altLang="en-US" smtClean="0"/>
              <a:t>转到</a:t>
            </a:r>
            <a:r>
              <a:rPr lang="en-US" altLang="zh-CN" smtClean="0"/>
              <a:t>01110(14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，否则</a:t>
            </a:r>
            <a:r>
              <a:rPr lang="en-US" altLang="zh-CN" dirty="0" err="1" smtClean="0"/>
              <a:t>zflag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跳</a:t>
            </a:r>
            <a:r>
              <a:rPr lang="zh-CN" altLang="en-US" smtClean="0"/>
              <a:t>转到</a:t>
            </a:r>
            <a:r>
              <a:rPr lang="en-US" altLang="zh-CN" smtClean="0"/>
              <a:t>01101(13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    </a:t>
            </a:r>
            <a:r>
              <a:rPr lang="zh-CN" altLang="en-US" dirty="0" smtClean="0">
                <a:solidFill>
                  <a:srgbClr val="C00000"/>
                </a:solidFill>
              </a:rPr>
              <a:t>前面</a:t>
            </a:r>
            <a:r>
              <a:rPr lang="en-US" altLang="zh-CN" dirty="0">
                <a:solidFill>
                  <a:srgbClr val="C00000"/>
                </a:solidFill>
              </a:rPr>
              <a:t>15</a:t>
            </a:r>
            <a:r>
              <a:rPr lang="zh-CN" altLang="en-US">
                <a:solidFill>
                  <a:srgbClr val="C00000"/>
                </a:solidFill>
              </a:rPr>
              <a:t>位</a:t>
            </a:r>
            <a:r>
              <a:rPr lang="zh-CN" altLang="en-US" smtClean="0">
                <a:solidFill>
                  <a:srgbClr val="C00000"/>
                </a:solidFill>
              </a:rPr>
              <a:t>，对应微命令，</a:t>
            </a:r>
            <a:r>
              <a:rPr lang="en-US" altLang="zh-CN" smtClean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	Microcode(8)----</a:t>
            </a:r>
            <a:r>
              <a:rPr lang="zh-CN" altLang="en-US" dirty="0"/>
              <a:t>选择内存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Microcode(7)----</a:t>
            </a:r>
            <a:r>
              <a:rPr lang="zh-CN" altLang="en-US" dirty="0"/>
              <a:t>读取</a:t>
            </a:r>
            <a:r>
              <a:rPr lang="en-US" altLang="zh-CN" dirty="0"/>
              <a:t>mem(mar)</a:t>
            </a:r>
            <a:r>
              <a:rPr lang="zh-CN" altLang="en-US" dirty="0"/>
              <a:t>的内容到</a:t>
            </a:r>
            <a:r>
              <a:rPr lang="en-US" altLang="zh-CN" dirty="0" err="1"/>
              <a:t>mdr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smtClean="0"/>
              <a:t>	   </a:t>
            </a:r>
            <a:r>
              <a:rPr lang="zh-CN" altLang="en-US" smtClean="0"/>
              <a:t>此时的</a:t>
            </a:r>
            <a:r>
              <a:rPr lang="en-US" altLang="zh-CN" smtClean="0"/>
              <a:t>mar</a:t>
            </a:r>
            <a:r>
              <a:rPr lang="zh-CN" altLang="en-US" smtClean="0"/>
              <a:t>为指令中的</a:t>
            </a:r>
            <a:r>
              <a:rPr lang="en-US" altLang="zh-CN" smtClean="0"/>
              <a:t>7      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0070C0"/>
                </a:solidFill>
              </a:rPr>
              <a:t>第</a:t>
            </a:r>
            <a:r>
              <a:rPr lang="en-US" altLang="zh-CN" smtClean="0">
                <a:solidFill>
                  <a:srgbClr val="0070C0"/>
                </a:solidFill>
              </a:rPr>
              <a:t>3</a:t>
            </a:r>
            <a:r>
              <a:rPr lang="zh-CN" altLang="en-US" smtClean="0">
                <a:solidFill>
                  <a:srgbClr val="0070C0"/>
                </a:solidFill>
              </a:rPr>
              <a:t>条微指令译码同时将地址打入</a:t>
            </a:r>
            <a:r>
              <a:rPr lang="en-US" altLang="zh-CN" smtClean="0">
                <a:solidFill>
                  <a:srgbClr val="0070C0"/>
                </a:solidFill>
              </a:rPr>
              <a:t>mar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</a:t>
            </a:r>
            <a:r>
              <a:rPr lang="zh-CN" altLang="en-US" smtClean="0"/>
              <a:t>即按照地址读内存的内容到</a:t>
            </a:r>
            <a:r>
              <a:rPr lang="en-US" altLang="zh-CN" smtClean="0"/>
              <a:t>mdr</a:t>
            </a:r>
            <a:r>
              <a:rPr lang="zh-CN" altLang="en-US" smtClean="0"/>
              <a:t>，即</a:t>
            </a:r>
            <a:r>
              <a:rPr lang="en-US" altLang="zh-CN" smtClean="0"/>
              <a:t>0</a:t>
            </a:r>
            <a:r>
              <a:rPr lang="en-US" altLang="zh-CN" smtClean="0">
                <a:sym typeface="Wingdings" panose="05000000000000000000" pitchFamily="2" charset="2"/>
              </a:rPr>
              <a:t>mdr</a:t>
            </a:r>
            <a:r>
              <a:rPr lang="en-US" altLang="zh-CN" smtClean="0"/>
              <a:t>	</a:t>
            </a:r>
            <a:r>
              <a:rPr lang="zh-CN" altLang="en-US" smtClean="0"/>
              <a:t>（</a:t>
            </a:r>
            <a:r>
              <a:rPr lang="en-US" altLang="zh-CN" b="1" smtClean="0">
                <a:solidFill>
                  <a:srgbClr val="0070C0"/>
                </a:solidFill>
              </a:rPr>
              <a:t>mem(7)</a:t>
            </a:r>
            <a:r>
              <a:rPr lang="zh-CN" altLang="en-US" b="1" smtClean="0">
                <a:solidFill>
                  <a:srgbClr val="0070C0"/>
                </a:solidFill>
              </a:rPr>
              <a:t>为</a:t>
            </a:r>
            <a:r>
              <a:rPr lang="en-US" altLang="zh-CN" b="1" smtClean="0">
                <a:solidFill>
                  <a:srgbClr val="0070C0"/>
                </a:solidFill>
              </a:rPr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mtClean="0"/>
              <a:t>13</a:t>
            </a:r>
            <a:r>
              <a:rPr lang="en-US" altLang="zh-CN" dirty="0"/>
              <a:t>=&gt; "10000010000000000000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>
                <a:solidFill>
                  <a:srgbClr val="C00000"/>
                </a:solidFill>
              </a:rPr>
              <a:t>前面</a:t>
            </a:r>
            <a:r>
              <a:rPr lang="en-US" altLang="zh-CN" dirty="0">
                <a:solidFill>
                  <a:srgbClr val="C00000"/>
                </a:solidFill>
              </a:rPr>
              <a:t>15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19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13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 err="1" smtClean="0">
                <a:solidFill>
                  <a:srgbClr val="C00000"/>
                </a:solidFill>
              </a:rPr>
              <a:t>mdr</a:t>
            </a:r>
            <a:r>
              <a:rPr lang="en-US" altLang="zh-CN" dirty="0" smtClean="0">
                <a:solidFill>
                  <a:srgbClr val="C00000"/>
                </a:solidFill>
              </a:rPr>
              <a:t>-&gt;count    </a:t>
            </a:r>
            <a:r>
              <a:rPr lang="en-US" altLang="zh-CN" dirty="0" err="1" smtClean="0">
                <a:solidFill>
                  <a:srgbClr val="C00000"/>
                </a:solidFill>
              </a:rPr>
              <a:t>mdr</a:t>
            </a:r>
            <a:r>
              <a:rPr lang="en-US" altLang="zh-CN" dirty="0" smtClean="0">
                <a:solidFill>
                  <a:srgbClr val="C00000"/>
                </a:solidFill>
              </a:rPr>
              <a:t>-&gt;</a:t>
            </a:r>
            <a:r>
              <a:rPr lang="en-US" altLang="zh-CN" dirty="0" err="1" smtClean="0">
                <a:solidFill>
                  <a:srgbClr val="C00000"/>
                </a:solidFill>
              </a:rPr>
              <a:t>sysbus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zh-CN" altLang="en-US" dirty="0" smtClean="0"/>
              <a:t>设置指令计数器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bne</a:t>
            </a:r>
            <a:r>
              <a:rPr lang="zh-CN" altLang="en-US" dirty="0" smtClean="0"/>
              <a:t>指令指出的地址  </a:t>
            </a:r>
            <a:r>
              <a:rPr lang="zh-CN" altLang="en-US" dirty="0"/>
              <a:t>（</a:t>
            </a:r>
            <a:r>
              <a:rPr lang="zh-CN" altLang="en-US" dirty="0" smtClean="0"/>
              <a:t>间接寻址</a:t>
            </a:r>
            <a:r>
              <a:rPr lang="zh-CN" altLang="en-US" dirty="0"/>
              <a:t>）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rgbClr val="0070C0"/>
                </a:solidFill>
              </a:rPr>
              <a:t>跳转到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r>
              <a:rPr lang="zh-CN" altLang="en-US" dirty="0" smtClean="0">
                <a:solidFill>
                  <a:srgbClr val="0070C0"/>
                </a:solidFill>
              </a:rPr>
              <a:t>号微指令，根据</a:t>
            </a:r>
            <a:r>
              <a:rPr lang="en-US" altLang="zh-CN" dirty="0" smtClean="0">
                <a:solidFill>
                  <a:srgbClr val="0070C0"/>
                </a:solidFill>
              </a:rPr>
              <a:t>count</a:t>
            </a:r>
            <a:r>
              <a:rPr lang="zh-CN" altLang="en-US" dirty="0" smtClean="0">
                <a:solidFill>
                  <a:srgbClr val="0070C0"/>
                </a:solidFill>
              </a:rPr>
              <a:t>取下一条指令</a:t>
            </a:r>
            <a:r>
              <a:rPr lang="zh-CN" altLang="en-US" dirty="0"/>
              <a:t>此处为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号地址的内容）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14</a:t>
            </a:r>
            <a:r>
              <a:rPr lang="en-US" altLang="zh-CN" dirty="0"/>
              <a:t>=&gt; </a:t>
            </a:r>
            <a:r>
              <a:rPr lang="en-US" altLang="zh-CN" dirty="0" smtClean="0"/>
              <a:t>“000000000000000</a:t>
            </a:r>
            <a:r>
              <a:rPr lang="en-US" altLang="zh-CN" dirty="0" smtClean="0">
                <a:solidFill>
                  <a:srgbClr val="0070C0"/>
                </a:solidFill>
              </a:rPr>
              <a:t>00000”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smtClean="0"/>
              <a:t>若运算结果为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号单元的机器指令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dirty="0" smtClean="0">
                <a:solidFill>
                  <a:srgbClr val="0070C0"/>
                </a:solidFill>
              </a:rPr>
              <a:t>跳转到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r>
              <a:rPr lang="zh-CN" altLang="en-US" dirty="0" smtClean="0">
                <a:solidFill>
                  <a:srgbClr val="0070C0"/>
                </a:solidFill>
              </a:rPr>
              <a:t>号微指令，根据</a:t>
            </a:r>
            <a:r>
              <a:rPr lang="en-US" altLang="zh-CN" dirty="0" smtClean="0">
                <a:solidFill>
                  <a:srgbClr val="0070C0"/>
                </a:solidFill>
              </a:rPr>
              <a:t>count</a:t>
            </a:r>
            <a:r>
              <a:rPr lang="zh-CN" altLang="en-US" dirty="0" smtClean="0">
                <a:solidFill>
                  <a:srgbClr val="0070C0"/>
                </a:solidFill>
              </a:rPr>
              <a:t>取下一条指令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65229"/>
              </p:ext>
            </p:extLst>
          </p:nvPr>
        </p:nvGraphicFramePr>
        <p:xfrm>
          <a:off x="2195736" y="109597"/>
          <a:ext cx="6943672" cy="55353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6943672">
                  <a:extLst>
                    <a:ext uri="{9D8B030D-6E8A-4147-A177-3AD203B41FA5}">
                      <a16:colId xmlns:a16="http://schemas.microsoft.com/office/drawing/2014/main" val="2521240468"/>
                    </a:ext>
                  </a:extLst>
                </a:gridCol>
              </a:tblGrid>
              <a:tr h="553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如果</a:t>
                      </a:r>
                      <a:r>
                        <a:rPr lang="en-US" sz="2000" kern="100">
                          <a:effectLst/>
                        </a:rPr>
                        <a:t>Z_flag</a:t>
                      </a:r>
                      <a:r>
                        <a:rPr lang="zh-CN" sz="2000" kern="100">
                          <a:effectLst/>
                        </a:rPr>
                        <a:t>不为</a:t>
                      </a:r>
                      <a:r>
                        <a:rPr lang="en-US" sz="2000" kern="100">
                          <a:effectLst/>
                        </a:rPr>
                        <a:t>0</a:t>
                      </a:r>
                      <a:r>
                        <a:rPr lang="zh-CN" sz="2000" kern="100">
                          <a:effectLst/>
                        </a:rPr>
                        <a:t>，跳转到内存</a:t>
                      </a:r>
                      <a:r>
                        <a:rPr lang="en-US" sz="2000" kern="100">
                          <a:effectLst/>
                        </a:rPr>
                        <a:t>7</a:t>
                      </a:r>
                      <a:r>
                        <a:rPr lang="zh-CN" sz="2000" kern="100">
                          <a:effectLst/>
                        </a:rPr>
                        <a:t>地址所指的地址</a:t>
                      </a:r>
                      <a:r>
                        <a:rPr lang="zh-CN" sz="2000" kern="100" smtClean="0">
                          <a:effectLst/>
                        </a:rPr>
                        <a:t>执行指令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7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波形分析请同学们自己做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44816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注意：为了在一张图里显示所有信息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信号何种类型显示？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437959"/>
            <a:ext cx="6886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指令系统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44215"/>
            <a:ext cx="1615008" cy="3773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mtClean="0"/>
              <a:t>指令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load                                  store </a:t>
            </a:r>
          </a:p>
          <a:p>
            <a:pPr marL="0" indent="0">
              <a:buNone/>
            </a:pPr>
            <a:r>
              <a:rPr lang="en-US" altLang="zh-CN" smtClean="0"/>
              <a:t>Add</a:t>
            </a:r>
          </a:p>
          <a:p>
            <a:pPr marL="0" indent="0">
              <a:buNone/>
            </a:pPr>
            <a:r>
              <a:rPr lang="en-US" altLang="zh-CN" smtClean="0"/>
              <a:t>sub</a:t>
            </a:r>
          </a:p>
          <a:p>
            <a:pPr marL="0" indent="0">
              <a:buNone/>
            </a:pPr>
            <a:r>
              <a:rPr lang="en-US" altLang="zh-CN" smtClean="0"/>
              <a:t>bne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92963" y="1675543"/>
            <a:ext cx="45365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操作码    操作数地址                        </a:t>
            </a:r>
            <a:endParaRPr lang="en-US" altLang="zh-CN" smtClean="0"/>
          </a:p>
          <a:p>
            <a:pPr marL="363538" indent="0">
              <a:buFont typeface="Arial" panose="020B0604020202020204" pitchFamily="34" charset="0"/>
              <a:buNone/>
            </a:pPr>
            <a:r>
              <a:rPr lang="en-US" altLang="zh-CN" smtClean="0"/>
              <a:t>000           ……  </a:t>
            </a:r>
          </a:p>
          <a:p>
            <a:pPr marL="363538" indent="0">
              <a:buFont typeface="Arial" panose="020B0604020202020204" pitchFamily="34" charset="0"/>
              <a:buNone/>
            </a:pPr>
            <a:r>
              <a:rPr lang="en-US" altLang="zh-CN" smtClean="0"/>
              <a:t>001           ……</a:t>
            </a:r>
          </a:p>
          <a:p>
            <a:pPr marL="363538" indent="0">
              <a:buFont typeface="Arial" panose="020B0604020202020204" pitchFamily="34" charset="0"/>
              <a:buNone/>
            </a:pPr>
            <a:r>
              <a:rPr lang="en-US" altLang="zh-CN" smtClean="0"/>
              <a:t>010           ……</a:t>
            </a:r>
          </a:p>
          <a:p>
            <a:pPr marL="363538" indent="0">
              <a:buFont typeface="Arial" panose="020B0604020202020204" pitchFamily="34" charset="0"/>
              <a:buNone/>
            </a:pPr>
            <a:r>
              <a:rPr lang="en-US" altLang="zh-CN" smtClean="0"/>
              <a:t>011           ……</a:t>
            </a:r>
          </a:p>
          <a:p>
            <a:pPr marL="877888" indent="-514350">
              <a:buFont typeface="Arial" panose="020B0604020202020204" pitchFamily="34" charset="0"/>
              <a:buAutoNum type="arabicPlain" startAt="100"/>
            </a:pPr>
            <a:r>
              <a:rPr lang="en-US" altLang="zh-CN" smtClean="0"/>
              <a:t>……</a:t>
            </a:r>
          </a:p>
          <a:p>
            <a:pPr marL="363538" indent="0">
              <a:buNone/>
            </a:pPr>
            <a:endParaRPr lang="en-US" altLang="zh-CN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flipH="1">
            <a:off x="251520" y="5612976"/>
            <a:ext cx="857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对照数据通路图，分析各指令执行过程，关注涉及的微操作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566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控制器的实现方法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硬布线控制器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微程序控制器（本实验采用的方法）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40513"/>
              </p:ext>
            </p:extLst>
          </p:nvPr>
        </p:nvGraphicFramePr>
        <p:xfrm>
          <a:off x="827584" y="912601"/>
          <a:ext cx="4968552" cy="59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MP 图像" r:id="rId3" imgW="2354784" imgH="2796190" progId="Paint.Picture">
                  <p:embed/>
                </p:oleObj>
              </mc:Choice>
              <mc:Fallback>
                <p:oleObj name="BMP 图像" r:id="rId3" imgW="2354784" imgH="279619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12601"/>
                        <a:ext cx="4968552" cy="590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448320" y="260648"/>
            <a:ext cx="8229600" cy="76260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smtClean="0"/>
              <a:t>微程序控制器原理图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57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542086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51566"/>
              </p:ext>
            </p:extLst>
          </p:nvPr>
        </p:nvGraphicFramePr>
        <p:xfrm>
          <a:off x="5699455" y="560388"/>
          <a:ext cx="3364110" cy="55657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控制信号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ACC_bus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</a:t>
                      </a:r>
                      <a:r>
                        <a:rPr lang="en-US" sz="1400" kern="100">
                          <a:effectLst/>
                        </a:rPr>
                        <a:t>ACC</a:t>
                      </a:r>
                      <a:r>
                        <a:rPr lang="zh-CN" sz="1400" kern="100">
                          <a:effectLst/>
                        </a:rPr>
                        <a:t>的内容驱动总线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load_ACC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将总线上的数据载入</a:t>
                      </a:r>
                      <a:r>
                        <a:rPr lang="en-US" sz="1400" kern="100">
                          <a:effectLst/>
                        </a:rPr>
                        <a:t>ACC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PC_bus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</a:t>
                      </a: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zh-CN" sz="1400" kern="100">
                          <a:effectLst/>
                        </a:rPr>
                        <a:t>的内容驱动总线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load_IR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将总线上的数据装载至</a:t>
                      </a:r>
                      <a:r>
                        <a:rPr lang="en-US" sz="1400" kern="100">
                          <a:effectLst/>
                        </a:rPr>
                        <a:t>IR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load_MAR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将总线上的数据装载至</a:t>
                      </a:r>
                      <a:r>
                        <a:rPr lang="en-US" sz="1400" kern="100">
                          <a:effectLst/>
                        </a:rPr>
                        <a:t>MAR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MDR_bus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</a:t>
                      </a:r>
                      <a:r>
                        <a:rPr lang="en-US" sz="1400" kern="100">
                          <a:effectLst/>
                        </a:rPr>
                        <a:t>MDR</a:t>
                      </a:r>
                      <a:r>
                        <a:rPr lang="zh-CN" sz="1400" kern="100">
                          <a:effectLst/>
                        </a:rPr>
                        <a:t>的内容驱动总线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load_MDR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将总线上的数据装载至</a:t>
                      </a:r>
                      <a:r>
                        <a:rPr lang="en-US" sz="1400" kern="100">
                          <a:effectLst/>
                        </a:rPr>
                        <a:t>MDR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ALU_ACC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</a:t>
                      </a:r>
                      <a:r>
                        <a:rPr lang="en-US" sz="1400" kern="100">
                          <a:effectLst/>
                        </a:rPr>
                        <a:t>ALU</a:t>
                      </a:r>
                      <a:r>
                        <a:rPr lang="zh-CN" sz="1400" kern="100">
                          <a:effectLst/>
                        </a:rPr>
                        <a:t>的结果装载</a:t>
                      </a:r>
                      <a:r>
                        <a:rPr lang="en-US" sz="1400" kern="100">
                          <a:effectLst/>
                        </a:rPr>
                        <a:t>ACC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INC_PC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PC+1</a:t>
                      </a:r>
                      <a:r>
                        <a:rPr lang="zh-CN" sz="1400" kern="100">
                          <a:effectLst/>
                        </a:rPr>
                        <a:t>并将结果存至</a:t>
                      </a:r>
                      <a:r>
                        <a:rPr lang="en-US" sz="1400" kern="100">
                          <a:effectLst/>
                        </a:rPr>
                        <a:t>PC</a:t>
                      </a: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Addr_bus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</a:t>
                      </a:r>
                      <a:r>
                        <a:rPr lang="en-US" sz="1400" kern="100">
                          <a:effectLst/>
                        </a:rPr>
                        <a:t>IR</a:t>
                      </a:r>
                      <a:r>
                        <a:rPr lang="zh-CN" sz="1400" kern="100">
                          <a:effectLst/>
                        </a:rPr>
                        <a:t>中指令的操作码部分驱动总线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3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片选。用</a:t>
                      </a:r>
                      <a:r>
                        <a:rPr lang="en-US" sz="1400" kern="100">
                          <a:effectLst/>
                        </a:rPr>
                        <a:t>MAR</a:t>
                      </a:r>
                      <a:r>
                        <a:rPr lang="zh-CN" sz="1400" kern="100">
                          <a:effectLst/>
                        </a:rPr>
                        <a:t>的内容设置存储器地址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R_NW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读取，不可写。当</a:t>
                      </a:r>
                      <a:r>
                        <a:rPr lang="en-US" sz="1400" kern="100">
                          <a:effectLst/>
                        </a:rPr>
                        <a:t>R_NW</a:t>
                      </a:r>
                      <a:r>
                        <a:rPr lang="zh-CN" sz="1400" kern="100">
                          <a:effectLst/>
                        </a:rPr>
                        <a:t>无效且</a:t>
                      </a:r>
                      <a:r>
                        <a:rPr lang="en-US" sz="1400" kern="100">
                          <a:effectLst/>
                        </a:rPr>
                        <a:t>CS</a:t>
                      </a:r>
                      <a:r>
                        <a:rPr lang="zh-CN" sz="1400" kern="100">
                          <a:effectLst/>
                        </a:rPr>
                        <a:t>有效时，</a:t>
                      </a:r>
                      <a:r>
                        <a:rPr lang="en-US" sz="1400" kern="100">
                          <a:effectLst/>
                        </a:rPr>
                        <a:t>MDR</a:t>
                      </a:r>
                      <a:r>
                        <a:rPr lang="zh-CN" sz="1400" kern="100">
                          <a:effectLst/>
                        </a:rPr>
                        <a:t>的内容存储于存储器中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ALU_add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</a:t>
                      </a:r>
                      <a:r>
                        <a:rPr lang="en-US" sz="1400" kern="100">
                          <a:effectLst/>
                        </a:rPr>
                        <a:t>ALU</a:t>
                      </a:r>
                      <a:r>
                        <a:rPr lang="zh-CN" sz="1400" kern="100">
                          <a:effectLst/>
                        </a:rPr>
                        <a:t>中执行加法操作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ALU_sub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</a:t>
                      </a:r>
                      <a:r>
                        <a:rPr lang="en-US" sz="1400" kern="100" dirty="0">
                          <a:effectLst/>
                        </a:rPr>
                        <a:t>ALU</a:t>
                      </a:r>
                      <a:r>
                        <a:rPr lang="zh-CN" sz="1400" kern="100" dirty="0">
                          <a:effectLst/>
                        </a:rPr>
                        <a:t>中执行减法操作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712621" y="332656"/>
            <a:ext cx="4498663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smtClean="0"/>
              <a:t>微程序流程图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63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微指令编码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zh-CN" smtClean="0"/>
              <a:t>有</a:t>
            </a:r>
            <a:r>
              <a:rPr lang="en-US" altLang="zh-CN"/>
              <a:t>15</a:t>
            </a:r>
            <a:r>
              <a:rPr lang="zh-CN" altLang="zh-CN"/>
              <a:t>个控制信号，外加</a:t>
            </a:r>
            <a:r>
              <a:rPr lang="en-US" altLang="zh-CN"/>
              <a:t>5</a:t>
            </a:r>
            <a:r>
              <a:rPr lang="zh-CN" altLang="zh-CN"/>
              <a:t>位地址</a:t>
            </a:r>
            <a:r>
              <a:rPr lang="zh-CN" altLang="zh-CN" smtClean="0"/>
              <a:t>，一共</a:t>
            </a:r>
            <a:r>
              <a:rPr lang="en-US" altLang="zh-CN"/>
              <a:t>20</a:t>
            </a:r>
            <a:r>
              <a:rPr lang="zh-CN" altLang="zh-CN"/>
              <a:t>位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zh-CN"/>
              <a:t>微</a:t>
            </a:r>
            <a:r>
              <a:rPr lang="zh-CN" altLang="en-US"/>
              <a:t>指令</a:t>
            </a:r>
            <a:r>
              <a:rPr lang="zh-CN" altLang="zh-CN"/>
              <a:t>的编码采用直接</a:t>
            </a:r>
            <a:r>
              <a:rPr lang="zh-CN" altLang="en-US"/>
              <a:t>表示</a:t>
            </a:r>
            <a:r>
              <a:rPr lang="zh-CN" altLang="zh-CN"/>
              <a:t>方法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地址控制逻辑？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程序内容</a:t>
            </a:r>
            <a:endParaRPr lang="zh-CN" altLang="en-US" sz="36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563263"/>
              </p:ext>
            </p:extLst>
          </p:nvPr>
        </p:nvGraphicFramePr>
        <p:xfrm>
          <a:off x="611560" y="836712"/>
          <a:ext cx="7632848" cy="475252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地址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指令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</a:rPr>
                        <a:t>0</a:t>
                      </a:r>
                      <a:endParaRPr lang="zh-CN" sz="2400" kern="100">
                        <a:effectLst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smtClean="0">
                          <a:solidFill>
                            <a:schemeClr val="tx1"/>
                          </a:solidFill>
                          <a:effectLst/>
                        </a:rPr>
                        <a:t>load  4 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从</a:t>
                      </a:r>
                      <a:r>
                        <a:rPr lang="en-US" sz="2400" kern="100">
                          <a:effectLst/>
                        </a:rPr>
                        <a:t>mem(4)</a:t>
                      </a:r>
                      <a:r>
                        <a:rPr lang="zh-CN" sz="2400" kern="100">
                          <a:effectLst/>
                        </a:rPr>
                        <a:t>取数到</a:t>
                      </a:r>
                      <a:r>
                        <a:rPr lang="en-US" sz="2400" kern="100">
                          <a:effectLst/>
                        </a:rPr>
                        <a:t>ACC</a:t>
                      </a:r>
                      <a:r>
                        <a:rPr lang="zh-CN" sz="2400" kern="100" smtClean="0">
                          <a:effectLst/>
                        </a:rPr>
                        <a:t>中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add  5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从</a:t>
                      </a:r>
                      <a:r>
                        <a:rPr lang="en-US" sz="2400" kern="100">
                          <a:effectLst/>
                        </a:rPr>
                        <a:t>mem(5)</a:t>
                      </a:r>
                      <a:r>
                        <a:rPr lang="zh-CN" sz="2400" kern="100">
                          <a:effectLst/>
                        </a:rPr>
                        <a:t>取数到总线上，与</a:t>
                      </a:r>
                      <a:r>
                        <a:rPr lang="en-US" sz="2400" kern="100">
                          <a:effectLst/>
                        </a:rPr>
                        <a:t>ACC</a:t>
                      </a:r>
                      <a:r>
                        <a:rPr lang="zh-CN" sz="2400" kern="100">
                          <a:effectLst/>
                        </a:rPr>
                        <a:t>中的数相加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smtClean="0">
                          <a:solidFill>
                            <a:schemeClr val="tx1"/>
                          </a:solidFill>
                          <a:effectLst/>
                        </a:rPr>
                        <a:t>store 6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将相加的结果存储在</a:t>
                      </a:r>
                      <a:r>
                        <a:rPr lang="en-US" sz="2400" kern="100">
                          <a:effectLst/>
                        </a:rPr>
                        <a:t>mem(6)</a:t>
                      </a:r>
                      <a:r>
                        <a:rPr lang="zh-CN" sz="2400" kern="100" smtClean="0">
                          <a:effectLst/>
                        </a:rPr>
                        <a:t>中</a:t>
                      </a:r>
                      <a:endParaRPr lang="zh-CN" sz="2400" kern="1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bne  7 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如果</a:t>
                      </a:r>
                      <a:r>
                        <a:rPr lang="en-US" sz="2400" kern="100">
                          <a:effectLst/>
                        </a:rPr>
                        <a:t>Z_flag</a:t>
                      </a:r>
                      <a:r>
                        <a:rPr lang="zh-CN" sz="2400" kern="100">
                          <a:effectLst/>
                        </a:rPr>
                        <a:t>不为</a:t>
                      </a:r>
                      <a:r>
                        <a:rPr lang="en-US" sz="2400" kern="100">
                          <a:effectLst/>
                        </a:rPr>
                        <a:t>0</a:t>
                      </a:r>
                      <a:r>
                        <a:rPr lang="zh-CN" sz="2400" kern="100">
                          <a:effectLst/>
                        </a:rPr>
                        <a:t>，跳转到内存</a:t>
                      </a:r>
                      <a:r>
                        <a:rPr lang="en-US" sz="2400" kern="100">
                          <a:effectLst/>
                        </a:rPr>
                        <a:t>7</a:t>
                      </a:r>
                      <a:r>
                        <a:rPr lang="zh-CN" sz="2400" kern="100">
                          <a:effectLst/>
                        </a:rPr>
                        <a:t>地址所指的地址</a:t>
                      </a:r>
                      <a:r>
                        <a:rPr lang="zh-CN" sz="2400" kern="100" smtClean="0">
                          <a:effectLst/>
                        </a:rPr>
                        <a:t>执行指令</a:t>
                      </a:r>
                      <a:endParaRPr lang="zh-CN" sz="2400" kern="1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数据为</a:t>
                      </a: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6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数据为</a:t>
                      </a: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其他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全为</a:t>
                      </a: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81166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程序的执行结果 </a:t>
            </a:r>
            <a:r>
              <a:rPr lang="en-US" altLang="zh-CN" sz="2800" smtClean="0"/>
              <a:t>——》6</a:t>
            </a:r>
            <a:r>
              <a:rPr lang="zh-CN" altLang="en-US" sz="2800" smtClean="0"/>
              <a:t>号地址单元的内容变为</a:t>
            </a:r>
            <a:r>
              <a:rPr lang="en-US" altLang="zh-CN" sz="2800" smtClean="0"/>
              <a:t>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4913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3852</Words>
  <Application>Microsoft Office PowerPoint</Application>
  <PresentationFormat>全屏显示(4:3)</PresentationFormat>
  <Paragraphs>537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Times New Roman</vt:lpstr>
      <vt:lpstr>Wingdings</vt:lpstr>
      <vt:lpstr>Office 主题​​</vt:lpstr>
      <vt:lpstr>BMP 图像</vt:lpstr>
      <vt:lpstr>实验五 微程序控制器</vt:lpstr>
      <vt:lpstr>PowerPoint 演示文稿</vt:lpstr>
      <vt:lpstr>PowerPoint 演示文稿</vt:lpstr>
      <vt:lpstr>指令系统</vt:lpstr>
      <vt:lpstr>控制器的实现方法</vt:lpstr>
      <vt:lpstr>PowerPoint 演示文稿</vt:lpstr>
      <vt:lpstr>PowerPoint 演示文稿</vt:lpstr>
      <vt:lpstr>微指令编码</vt:lpstr>
      <vt:lpstr>程序内容</vt:lpstr>
      <vt:lpstr>实验要求</vt:lpstr>
      <vt:lpstr>cpu.vhd</vt:lpstr>
      <vt:lpstr>PowerPoint 演示文稿</vt:lpstr>
      <vt:lpstr>微程序控制器实验代码讲解</vt:lpstr>
      <vt:lpstr>VHDL-一种硬件描述语言</vt:lpstr>
      <vt:lpstr>库的使用</vt:lpstr>
      <vt:lpstr>包-Package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程序运行过程（第0条指令）</vt:lpstr>
      <vt:lpstr>PowerPoint 演示文稿</vt:lpstr>
      <vt:lpstr>PowerPoint 演示文稿</vt:lpstr>
      <vt:lpstr>实验报告要求</vt:lpstr>
      <vt:lpstr>BNE  7   </vt:lpstr>
      <vt:lpstr>波形分析请同学们自己做</vt:lpstr>
      <vt:lpstr>PowerPoint 演示文稿</vt:lpstr>
    </vt:vector>
  </TitlesOfParts>
  <Company>USTS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</dc:creator>
  <cp:lastModifiedBy>HYQ</cp:lastModifiedBy>
  <cp:revision>40</cp:revision>
  <dcterms:created xsi:type="dcterms:W3CDTF">2016-05-19T06:09:22Z</dcterms:created>
  <dcterms:modified xsi:type="dcterms:W3CDTF">2022-05-26T23:44:29Z</dcterms:modified>
</cp:coreProperties>
</file>