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41"/>
  </p:notesMasterIdLst>
  <p:sldIdLst>
    <p:sldId id="256" r:id="rId2"/>
    <p:sldId id="257" r:id="rId3"/>
    <p:sldId id="301" r:id="rId4"/>
    <p:sldId id="302" r:id="rId5"/>
    <p:sldId id="258" r:id="rId6"/>
    <p:sldId id="300" r:id="rId7"/>
    <p:sldId id="260" r:id="rId8"/>
    <p:sldId id="261" r:id="rId9"/>
    <p:sldId id="259" r:id="rId10"/>
    <p:sldId id="278" r:id="rId11"/>
    <p:sldId id="279" r:id="rId12"/>
    <p:sldId id="303" r:id="rId13"/>
    <p:sldId id="304" r:id="rId14"/>
    <p:sldId id="305" r:id="rId15"/>
    <p:sldId id="306" r:id="rId16"/>
    <p:sldId id="307" r:id="rId17"/>
    <p:sldId id="315" r:id="rId18"/>
    <p:sldId id="316" r:id="rId19"/>
    <p:sldId id="318" r:id="rId20"/>
    <p:sldId id="309" r:id="rId21"/>
    <p:sldId id="310" r:id="rId22"/>
    <p:sldId id="311" r:id="rId23"/>
    <p:sldId id="312" r:id="rId24"/>
    <p:sldId id="313" r:id="rId25"/>
    <p:sldId id="314" r:id="rId26"/>
    <p:sldId id="293" r:id="rId27"/>
    <p:sldId id="294" r:id="rId28"/>
    <p:sldId id="319" r:id="rId29"/>
    <p:sldId id="320" r:id="rId30"/>
    <p:sldId id="328" r:id="rId31"/>
    <p:sldId id="321" r:id="rId32"/>
    <p:sldId id="322" r:id="rId33"/>
    <p:sldId id="324" r:id="rId34"/>
    <p:sldId id="325" r:id="rId35"/>
    <p:sldId id="326" r:id="rId36"/>
    <p:sldId id="327" r:id="rId37"/>
    <p:sldId id="329" r:id="rId38"/>
    <p:sldId id="330" r:id="rId39"/>
    <p:sldId id="33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79557" autoAdjust="0"/>
  </p:normalViewPr>
  <p:slideViewPr>
    <p:cSldViewPr snapToGrid="0">
      <p:cViewPr varScale="1">
        <p:scale>
          <a:sx n="87" d="100"/>
          <a:sy n="87" d="100"/>
        </p:scale>
        <p:origin x="1330" y="77"/>
      </p:cViewPr>
      <p:guideLst/>
    </p:cSldViewPr>
  </p:slideViewPr>
  <p:outlineViewPr>
    <p:cViewPr>
      <p:scale>
        <a:sx n="33" d="100"/>
        <a:sy n="33" d="100"/>
      </p:scale>
      <p:origin x="0" y="-1402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F81EC-0133-45A6-A0B9-E814353FEC74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B1F53-032A-4576-9BD3-C4D8A89E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7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M</a:t>
            </a:r>
            <a:r>
              <a:rPr lang="en-US" altLang="zh-CN" sz="1800" baseline="-25000" dirty="0" smtClean="0"/>
              <a:t>S</a:t>
            </a:r>
            <a:r>
              <a:rPr lang="zh-CN" altLang="en-US" sz="1800" baseline="0" dirty="0" smtClean="0"/>
              <a:t>为自旋</a:t>
            </a:r>
            <a:r>
              <a:rPr lang="en-US" altLang="zh-CN" sz="1800" baseline="0" dirty="0" smtClean="0"/>
              <a:t>Z</a:t>
            </a:r>
            <a:r>
              <a:rPr lang="zh-CN" altLang="en-US" sz="1800" baseline="0" dirty="0" smtClean="0"/>
              <a:t>分量的量子数</a:t>
            </a:r>
            <a:endParaRPr lang="en-US" altLang="zh-CN" sz="1800" baseline="-25000" dirty="0" smtClean="0"/>
          </a:p>
          <a:p>
            <a:r>
              <a:rPr lang="zh-CN" altLang="en-US" sz="1800" dirty="0" smtClean="0"/>
              <a:t>假设以</a:t>
            </a:r>
            <a:r>
              <a:rPr lang="en-US" altLang="zh-CN" sz="1800" dirty="0" smtClean="0"/>
              <a:t>Slater</a:t>
            </a:r>
            <a:r>
              <a:rPr lang="zh-CN" altLang="en-US" sz="1800" dirty="0" smtClean="0"/>
              <a:t>行列式为基组进行计算，得到某个态，</a:t>
            </a:r>
            <a:r>
              <a:rPr lang="en-US" altLang="zh-CN" sz="1800" dirty="0" err="1" smtClean="0"/>
              <a:t>Sz</a:t>
            </a:r>
            <a:r>
              <a:rPr lang="en-US" altLang="zh-CN" sz="1800" dirty="0" smtClean="0"/>
              <a:t>=0</a:t>
            </a:r>
            <a:r>
              <a:rPr lang="zh-CN" altLang="en-US" sz="1800" dirty="0" smtClean="0"/>
              <a:t>，不能确定其总自旋，可能是单重态，也可能是三重态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2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9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7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4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1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0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1F53-032A-4576-9BD3-C4D8A89EC91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8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3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9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8786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4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9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1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3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A13A-A441-4A4C-A24A-CBA72A2518E2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B27C-9C22-4762-92CD-7A935B775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4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85.png"/><Relationship Id="rId3" Type="http://schemas.openxmlformats.org/officeDocument/2006/relationships/image" Target="../media/image80.png"/><Relationship Id="rId12" Type="http://schemas.openxmlformats.org/officeDocument/2006/relationships/image" Target="../media/image26.png"/><Relationship Id="rId17" Type="http://schemas.openxmlformats.org/officeDocument/2006/relationships/image" Target="../media/image84.png"/><Relationship Id="rId2" Type="http://schemas.openxmlformats.org/officeDocument/2006/relationships/image" Target="../media/image7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82.png"/><Relationship Id="rId19" Type="http://schemas.openxmlformats.org/officeDocument/2006/relationships/image" Target="../media/image86.png"/><Relationship Id="rId4" Type="http://schemas.openxmlformats.org/officeDocument/2006/relationships/image" Target="../media/image81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2.png"/><Relationship Id="rId3" Type="http://schemas.openxmlformats.org/officeDocument/2006/relationships/image" Target="../media/image80.png"/><Relationship Id="rId21" Type="http://schemas.openxmlformats.org/officeDocument/2006/relationships/image" Target="../media/image86.png"/><Relationship Id="rId7" Type="http://schemas.openxmlformats.org/officeDocument/2006/relationships/image" Target="../media/image89.png"/><Relationship Id="rId17" Type="http://schemas.openxmlformats.org/officeDocument/2006/relationships/image" Target="../media/image31.png"/><Relationship Id="rId2" Type="http://schemas.openxmlformats.org/officeDocument/2006/relationships/image" Target="../media/image79.png"/><Relationship Id="rId16" Type="http://schemas.openxmlformats.org/officeDocument/2006/relationships/image" Target="../media/image3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9" Type="http://schemas.openxmlformats.org/officeDocument/2006/relationships/image" Target="../media/image33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8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6.png"/><Relationship Id="rId5" Type="http://schemas.openxmlformats.org/officeDocument/2006/relationships/image" Target="../media/image99.png"/><Relationship Id="rId10" Type="http://schemas.openxmlformats.org/officeDocument/2006/relationships/image" Target="../media/image105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8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6.png"/><Relationship Id="rId5" Type="http://schemas.openxmlformats.org/officeDocument/2006/relationships/image" Target="../media/image99.png"/><Relationship Id="rId10" Type="http://schemas.openxmlformats.org/officeDocument/2006/relationships/image" Target="../media/image105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10.png"/><Relationship Id="rId5" Type="http://schemas.openxmlformats.org/officeDocument/2006/relationships/image" Target="../media/image99.png"/><Relationship Id="rId10" Type="http://schemas.openxmlformats.org/officeDocument/2006/relationships/image" Target="../media/image10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13.png"/><Relationship Id="rId5" Type="http://schemas.openxmlformats.org/officeDocument/2006/relationships/image" Target="../media/image99.png"/><Relationship Id="rId10" Type="http://schemas.openxmlformats.org/officeDocument/2006/relationships/image" Target="../media/image112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5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43.png"/><Relationship Id="rId7" Type="http://schemas.openxmlformats.org/officeDocument/2006/relationships/image" Target="../media/image21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15" Type="http://schemas.openxmlformats.org/officeDocument/2006/relationships/image" Target="../media/image29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9" Type="http://schemas.openxmlformats.org/officeDocument/2006/relationships/image" Target="../media/image33.png"/><Relationship Id="rId10" Type="http://schemas.openxmlformats.org/officeDocument/2006/relationships/image" Target="../media/image24.png"/><Relationship Id="rId31" Type="http://schemas.openxmlformats.org/officeDocument/2006/relationships/image" Target="../media/image49.png"/><Relationship Id="rId14" Type="http://schemas.openxmlformats.org/officeDocument/2006/relationships/image" Target="../media/image28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9" Type="http://schemas.openxmlformats.org/officeDocument/2006/relationships/image" Target="../media/image23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8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Configuration State Function</a:t>
            </a:r>
            <a:br>
              <a:rPr lang="en-US" altLang="zh-CN" dirty="0" smtClean="0"/>
            </a:br>
            <a:r>
              <a:rPr lang="en-US" altLang="zh-CN" dirty="0" smtClean="0"/>
              <a:t>(CSF)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9741" y="3714749"/>
            <a:ext cx="6517482" cy="1028699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/>
              <a:t>2018.11.23</a:t>
            </a:r>
          </a:p>
          <a:p>
            <a:pPr algn="r"/>
            <a:r>
              <a:rPr lang="zh-CN" altLang="en-US" dirty="0" smtClean="0"/>
              <a:t>宋胤萱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1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3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657782" y="1948673"/>
            <a:ext cx="959294" cy="416226"/>
            <a:chOff x="2912451" y="2566603"/>
            <a:chExt cx="929876" cy="398471"/>
          </a:xfrm>
        </p:grpSpPr>
        <p:sp>
          <p:nvSpPr>
            <p:cNvPr id="3" name="矩形 2"/>
            <p:cNvSpPr/>
            <p:nvPr/>
          </p:nvSpPr>
          <p:spPr>
            <a:xfrm>
              <a:off x="2912451" y="2566603"/>
              <a:ext cx="929876" cy="398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371272" y="2575839"/>
              <a:ext cx="0" cy="38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57477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7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3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7468" y="2364899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1657782" y="1948673"/>
            <a:ext cx="959294" cy="416226"/>
            <a:chOff x="2912451" y="2566603"/>
            <a:chExt cx="929876" cy="398471"/>
          </a:xfrm>
        </p:grpSpPr>
        <p:sp>
          <p:nvSpPr>
            <p:cNvPr id="39" name="矩形 38"/>
            <p:cNvSpPr/>
            <p:nvPr/>
          </p:nvSpPr>
          <p:spPr>
            <a:xfrm>
              <a:off x="2912451" y="2566603"/>
              <a:ext cx="929876" cy="398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371272" y="2575839"/>
              <a:ext cx="0" cy="38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22620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3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7468" y="2364899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1657782" y="1948673"/>
            <a:ext cx="959294" cy="416226"/>
            <a:chOff x="2912451" y="2566603"/>
            <a:chExt cx="929876" cy="398471"/>
          </a:xfrm>
        </p:grpSpPr>
        <p:sp>
          <p:nvSpPr>
            <p:cNvPr id="39" name="矩形 38"/>
            <p:cNvSpPr/>
            <p:nvPr/>
          </p:nvSpPr>
          <p:spPr>
            <a:xfrm>
              <a:off x="2912451" y="2566603"/>
              <a:ext cx="929876" cy="398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371272" y="2575839"/>
              <a:ext cx="0" cy="38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27173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3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3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7468" y="2364899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1657782" y="1948673"/>
            <a:ext cx="959294" cy="416226"/>
            <a:chOff x="2912451" y="2566603"/>
            <a:chExt cx="929876" cy="398471"/>
          </a:xfrm>
        </p:grpSpPr>
        <p:sp>
          <p:nvSpPr>
            <p:cNvPr id="39" name="矩形 38"/>
            <p:cNvSpPr/>
            <p:nvPr/>
          </p:nvSpPr>
          <p:spPr>
            <a:xfrm>
              <a:off x="2912451" y="2566603"/>
              <a:ext cx="929876" cy="398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371272" y="2575839"/>
              <a:ext cx="0" cy="38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81748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655438" y="2737595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374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3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7468" y="2364899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1657782" y="1948673"/>
            <a:ext cx="959294" cy="416226"/>
            <a:chOff x="2912451" y="2566603"/>
            <a:chExt cx="929876" cy="398471"/>
          </a:xfrm>
        </p:grpSpPr>
        <p:sp>
          <p:nvSpPr>
            <p:cNvPr id="39" name="矩形 38"/>
            <p:cNvSpPr/>
            <p:nvPr/>
          </p:nvSpPr>
          <p:spPr>
            <a:xfrm>
              <a:off x="2912451" y="2566603"/>
              <a:ext cx="929876" cy="398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371272" y="2575839"/>
              <a:ext cx="0" cy="38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47148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655438" y="2737595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2145595" y="2350347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173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3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7468" y="2364899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1657782" y="1948673"/>
            <a:ext cx="959294" cy="416226"/>
            <a:chOff x="2912451" y="2566603"/>
            <a:chExt cx="929876" cy="398471"/>
          </a:xfrm>
        </p:grpSpPr>
        <p:sp>
          <p:nvSpPr>
            <p:cNvPr id="39" name="矩形 38"/>
            <p:cNvSpPr/>
            <p:nvPr/>
          </p:nvSpPr>
          <p:spPr>
            <a:xfrm>
              <a:off x="2912451" y="2566603"/>
              <a:ext cx="929876" cy="398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371272" y="2575839"/>
              <a:ext cx="0" cy="38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37247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655438" y="2737595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2145595" y="2350347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1663779" y="3154795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904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3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7468" y="2364899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1657782" y="1948673"/>
            <a:ext cx="959294" cy="416226"/>
            <a:chOff x="2912451" y="2566603"/>
            <a:chExt cx="929876" cy="398471"/>
          </a:xfrm>
        </p:grpSpPr>
        <p:sp>
          <p:nvSpPr>
            <p:cNvPr id="39" name="矩形 38"/>
            <p:cNvSpPr/>
            <p:nvPr/>
          </p:nvSpPr>
          <p:spPr>
            <a:xfrm>
              <a:off x="2912451" y="2566603"/>
              <a:ext cx="929876" cy="398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371272" y="2575839"/>
              <a:ext cx="0" cy="38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05979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655438" y="2737595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2145595" y="2350347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1663779" y="3154795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1663271" y="3550383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2144088" y="2751691"/>
            <a:ext cx="473650" cy="38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8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Slater</a:t>
            </a:r>
            <a:r>
              <a:rPr lang="zh-CN" altLang="en-US" dirty="0" smtClean="0"/>
              <a:t>行列式的转换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23284" y="3312750"/>
            <a:ext cx="5741582" cy="2165657"/>
            <a:chOff x="255182" y="3183283"/>
            <a:chExt cx="5741582" cy="2165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55182" y="3183283"/>
                  <a:ext cx="1244009" cy="848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2" y="3183283"/>
                  <a:ext cx="1244009" cy="8485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55182" y="4031785"/>
                  <a:ext cx="5741582" cy="1317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CN" b="0" dirty="0" smtClean="0"/>
                    <a:t>							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altLang="zh-CN" b="0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a14:m>
                  <a:r>
                    <a:rPr lang="en-US" altLang="zh-CN" dirty="0" smtClean="0"/>
                    <a:t>			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altLang="zh-CN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rad>
                    </m:oMath>
                  </a14:m>
                  <a:r>
                    <a:rPr lang="en-US" altLang="zh-CN" dirty="0" smtClean="0"/>
                    <a:t>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altLang="zh-CN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dirty="0" smtClean="0"/>
                    <a:t>						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2" y="4031785"/>
                  <a:ext cx="5741582" cy="1317155"/>
                </a:xfrm>
                <a:prstGeom prst="rect">
                  <a:avLst/>
                </a:prstGeom>
                <a:blipFill>
                  <a:blip r:embed="rId3"/>
                  <a:stretch>
                    <a:fillRect l="-319" b="-3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3284" y="5563471"/>
                <a:ext cx="5741582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:		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Slater</a:t>
                </a:r>
                <a:r>
                  <a:rPr lang="zh-CN" altLang="en-US" dirty="0" smtClean="0"/>
                  <a:t>行列式的第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个空间轨道之前，与第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		</a:t>
                </a:r>
                <a:r>
                  <a:rPr lang="zh-CN" altLang="en-US" dirty="0" smtClean="0"/>
                  <a:t>空间轨道上的电子自旋相反的自旋轨道数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: 	</a:t>
                </a:r>
                <a:r>
                  <a:rPr lang="zh-CN" altLang="en-US" dirty="0" smtClean="0"/>
                  <a:t>第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个轨道上为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电子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:	</a:t>
                </a:r>
                <a:r>
                  <a:rPr lang="zh-CN" altLang="en-US" dirty="0" smtClean="0"/>
                  <a:t>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个轨道上为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电子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4" y="5563471"/>
                <a:ext cx="5741582" cy="1200329"/>
              </a:xfrm>
              <a:prstGeom prst="rect">
                <a:avLst/>
              </a:prstGeom>
              <a:blipFill>
                <a:blip r:embed="rId4"/>
                <a:stretch>
                  <a:fillRect t="-3553" r="-850" b="-710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23284" y="1228260"/>
            <a:ext cx="5635256" cy="203132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确定体系总电子数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/>
              <a:t>，总空间轨道数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/>
              <a:t>，总自旋量子数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/>
              <a:t>，总自旋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 smtClean="0"/>
              <a:t>分量量子数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对某个满足条件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，找出所有可以线性组合成该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行列式除满足条件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外，还需满足：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个空间轨道上的电子数与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CSF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的相同</a:t>
            </a:r>
            <a:endParaRPr lang="en-US" altLang="zh-CN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满足条件的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行列式根据下列公式计算其系数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63906" y="1228260"/>
            <a:ext cx="2534101" cy="803028"/>
            <a:chOff x="6531294" y="3428934"/>
            <a:chExt cx="2534101" cy="803028"/>
          </a:xfrm>
        </p:grpSpPr>
        <p:grpSp>
          <p:nvGrpSpPr>
            <p:cNvPr id="11" name="组合 10"/>
            <p:cNvGrpSpPr/>
            <p:nvPr/>
          </p:nvGrpSpPr>
          <p:grpSpPr>
            <a:xfrm>
              <a:off x="6531294" y="3443827"/>
              <a:ext cx="1092503" cy="786681"/>
              <a:chOff x="1315561" y="3907128"/>
              <a:chExt cx="1092503" cy="786681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848771" y="3907128"/>
                <a:ext cx="559293" cy="649549"/>
                <a:chOff x="3659079" y="2389573"/>
                <a:chExt cx="559293" cy="649549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3659079" y="267365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659079" y="3039122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3944648" y="2754966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3944648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/>
            <p:cNvGrpSpPr/>
            <p:nvPr/>
          </p:nvGrpSpPr>
          <p:grpSpPr>
            <a:xfrm>
              <a:off x="7965305" y="3428934"/>
              <a:ext cx="1100090" cy="803028"/>
              <a:chOff x="6408941" y="5890905"/>
              <a:chExt cx="1100090" cy="80302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949738" y="5890905"/>
                <a:ext cx="559293" cy="665825"/>
                <a:chOff x="4848688" y="2389573"/>
                <a:chExt cx="559293" cy="665825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4848688" y="2689934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4848688" y="305539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5134253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134253" y="2758905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700418" y="3570085"/>
                  <a:ext cx="3994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18" y="3570085"/>
                  <a:ext cx="39949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870674" y="2947550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74" y="2947550"/>
                <a:ext cx="8618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094499" y="2304753"/>
                <a:ext cx="291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99" y="2304753"/>
                <a:ext cx="291127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6844238" y="2714487"/>
            <a:ext cx="465048" cy="740530"/>
            <a:chOff x="6645349" y="3053680"/>
            <a:chExt cx="465048" cy="740530"/>
          </a:xfrm>
        </p:grpSpPr>
        <p:sp>
          <p:nvSpPr>
            <p:cNvPr id="33" name="文本框 32"/>
            <p:cNvSpPr txBox="1"/>
            <p:nvPr/>
          </p:nvSpPr>
          <p:spPr>
            <a:xfrm>
              <a:off x="6645349" y="3053680"/>
              <a:ext cx="45573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645349" y="3424878"/>
              <a:ext cx="46504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974262" y="6166836"/>
                <a:ext cx="3151750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62" y="6166836"/>
                <a:ext cx="3151750" cy="6646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8736"/>
              </p:ext>
            </p:extLst>
          </p:nvPr>
        </p:nvGraphicFramePr>
        <p:xfrm>
          <a:off x="6182650" y="3554121"/>
          <a:ext cx="2734975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95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937248"/>
                  </p:ext>
                </p:extLst>
              </p:nvPr>
            </p:nvGraphicFramePr>
            <p:xfrm>
              <a:off x="6182650" y="4740768"/>
              <a:ext cx="2734975" cy="13721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6995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</a:tblGrid>
                  <a:tr h="3322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0356925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88795381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937248"/>
                  </p:ext>
                </p:extLst>
              </p:nvPr>
            </p:nvGraphicFramePr>
            <p:xfrm>
              <a:off x="6182650" y="4740768"/>
              <a:ext cx="2734975" cy="13721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6995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</a:tblGrid>
                  <a:tr h="343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19"/>
                          <a:stretch>
                            <a:fillRect l="-50838" t="-1754" r="-101676" b="-328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19"/>
                          <a:stretch>
                            <a:fillRect l="-150000" t="-1754" r="-1111" b="-328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035692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8879538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1" name="直接连接符 40"/>
          <p:cNvCxnSpPr/>
          <p:nvPr/>
        </p:nvCxnSpPr>
        <p:spPr>
          <a:xfrm flipH="1">
            <a:off x="5974262" y="1217627"/>
            <a:ext cx="11925" cy="55355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5826" y="3315597"/>
            <a:ext cx="5809042" cy="125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Slater</a:t>
            </a:r>
            <a:r>
              <a:rPr lang="zh-CN" altLang="en-US" dirty="0" smtClean="0"/>
              <a:t>行列式的转换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23284" y="3312750"/>
            <a:ext cx="5741582" cy="2165657"/>
            <a:chOff x="255182" y="3183283"/>
            <a:chExt cx="5741582" cy="2165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55182" y="3183283"/>
                  <a:ext cx="1244009" cy="848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2" y="3183283"/>
                  <a:ext cx="1244009" cy="8485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55182" y="4031785"/>
                  <a:ext cx="5741582" cy="1317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CN" b="0" dirty="0" smtClean="0"/>
                    <a:t>							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altLang="zh-CN" b="0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a14:m>
                  <a:r>
                    <a:rPr lang="en-US" altLang="zh-CN" dirty="0" smtClean="0"/>
                    <a:t>			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altLang="zh-CN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rad>
                    </m:oMath>
                  </a14:m>
                  <a:r>
                    <a:rPr lang="en-US" altLang="zh-CN" dirty="0" smtClean="0"/>
                    <a:t>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altLang="zh-CN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dirty="0" smtClean="0"/>
                    <a:t>							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2" y="4031785"/>
                  <a:ext cx="5741582" cy="1317155"/>
                </a:xfrm>
                <a:prstGeom prst="rect">
                  <a:avLst/>
                </a:prstGeom>
                <a:blipFill>
                  <a:blip r:embed="rId3"/>
                  <a:stretch>
                    <a:fillRect l="-319" b="-3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3284" y="5563471"/>
                <a:ext cx="5741582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:		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Slater</a:t>
                </a:r>
                <a:r>
                  <a:rPr lang="zh-CN" altLang="en-US" dirty="0" smtClean="0"/>
                  <a:t>行列式的第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个空间轨道之前，与第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		</a:t>
                </a:r>
                <a:r>
                  <a:rPr lang="zh-CN" altLang="en-US" dirty="0" smtClean="0"/>
                  <a:t>空间轨道上的电子自旋相反的自旋轨道数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: 	</a:t>
                </a:r>
                <a:r>
                  <a:rPr lang="zh-CN" altLang="en-US" dirty="0" smtClean="0"/>
                  <a:t>第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个轨道上为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电子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:	</a:t>
                </a:r>
                <a:r>
                  <a:rPr lang="zh-CN" altLang="en-US" dirty="0" smtClean="0"/>
                  <a:t>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个轨道上为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电子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4" y="5563471"/>
                <a:ext cx="5741582" cy="1200329"/>
              </a:xfrm>
              <a:prstGeom prst="rect">
                <a:avLst/>
              </a:prstGeom>
              <a:blipFill>
                <a:blip r:embed="rId4"/>
                <a:stretch>
                  <a:fillRect t="-3553" r="-850" b="-710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23284" y="1228260"/>
            <a:ext cx="5635256" cy="203132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确定体系总电子数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/>
              <a:t>，总空间轨道数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/>
              <a:t>，总自旋量子数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/>
              <a:t>，总自旋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 smtClean="0"/>
              <a:t>分量量子数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对某个满足条件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，找出所有可以线性组合成该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行列式除满足条件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外，还需满足：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个空间轨道上的电子数与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CSF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的相同</a:t>
            </a:r>
            <a:endParaRPr lang="en-US" altLang="zh-CN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满足条件的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行列式根据下列公式计算其系数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870674" y="2947550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74" y="2947550"/>
                <a:ext cx="861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094499" y="2304753"/>
                <a:ext cx="291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99" y="2304753"/>
                <a:ext cx="2911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6565746" y="2947550"/>
            <a:ext cx="908415" cy="369359"/>
            <a:chOff x="6645349" y="3053653"/>
            <a:chExt cx="908415" cy="369359"/>
          </a:xfrm>
        </p:grpSpPr>
        <p:sp>
          <p:nvSpPr>
            <p:cNvPr id="33" name="文本框 32"/>
            <p:cNvSpPr txBox="1"/>
            <p:nvPr/>
          </p:nvSpPr>
          <p:spPr>
            <a:xfrm>
              <a:off x="6645349" y="3053680"/>
              <a:ext cx="45573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98028" y="3053653"/>
              <a:ext cx="45573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43862"/>
              </p:ext>
            </p:extLst>
          </p:nvPr>
        </p:nvGraphicFramePr>
        <p:xfrm>
          <a:off x="6182650" y="3554121"/>
          <a:ext cx="2734975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95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974262" y="6166837"/>
                <a:ext cx="3151750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62" y="6166837"/>
                <a:ext cx="3151750" cy="664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/>
          <p:cNvGrpSpPr/>
          <p:nvPr/>
        </p:nvGrpSpPr>
        <p:grpSpPr>
          <a:xfrm>
            <a:off x="6261820" y="1231704"/>
            <a:ext cx="2534101" cy="803028"/>
            <a:chOff x="6522046" y="4575484"/>
            <a:chExt cx="2534101" cy="803028"/>
          </a:xfrm>
        </p:grpSpPr>
        <p:grpSp>
          <p:nvGrpSpPr>
            <p:cNvPr id="39" name="组合 38"/>
            <p:cNvGrpSpPr/>
            <p:nvPr/>
          </p:nvGrpSpPr>
          <p:grpSpPr>
            <a:xfrm>
              <a:off x="6522046" y="4590377"/>
              <a:ext cx="1092503" cy="786681"/>
              <a:chOff x="1315561" y="3907128"/>
              <a:chExt cx="1092503" cy="786681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848771" y="3907128"/>
                <a:ext cx="559293" cy="649549"/>
                <a:chOff x="3659079" y="2389573"/>
                <a:chExt cx="559293" cy="649549"/>
              </a:xfrm>
            </p:grpSpPr>
            <p:cxnSp>
              <p:nvCxnSpPr>
                <p:cNvPr id="52" name="直接连接符 51"/>
                <p:cNvCxnSpPr/>
                <p:nvPr/>
              </p:nvCxnSpPr>
              <p:spPr>
                <a:xfrm>
                  <a:off x="3659079" y="267365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3659079" y="3039122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53"/>
                <p:cNvCxnSpPr/>
                <p:nvPr/>
              </p:nvCxnSpPr>
              <p:spPr>
                <a:xfrm flipV="1">
                  <a:off x="3944648" y="2754966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/>
                <p:cNvCxnSpPr/>
                <p:nvPr/>
              </p:nvCxnSpPr>
              <p:spPr>
                <a:xfrm>
                  <a:off x="3944648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7956057" y="4575484"/>
              <a:ext cx="1100090" cy="803028"/>
              <a:chOff x="6408941" y="5890905"/>
              <a:chExt cx="1100090" cy="803028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949738" y="5890905"/>
                <a:ext cx="559293" cy="665825"/>
                <a:chOff x="4848688" y="2389573"/>
                <a:chExt cx="559293" cy="665825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>
                  <a:off x="4848688" y="2689934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4848688" y="305539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/>
                <p:nvPr/>
              </p:nvCxnSpPr>
              <p:spPr>
                <a:xfrm flipV="1">
                  <a:off x="5134253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5134253" y="2758905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7691170" y="4716635"/>
                  <a:ext cx="3994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1170" y="4716635"/>
                  <a:ext cx="399495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628629"/>
                  </p:ext>
                </p:extLst>
              </p:nvPr>
            </p:nvGraphicFramePr>
            <p:xfrm>
              <a:off x="6182650" y="4740768"/>
              <a:ext cx="2734975" cy="13721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6995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</a:tblGrid>
                  <a:tr h="3322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0356925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88795381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628629"/>
                  </p:ext>
                </p:extLst>
              </p:nvPr>
            </p:nvGraphicFramePr>
            <p:xfrm>
              <a:off x="6182650" y="4740768"/>
              <a:ext cx="2734975" cy="13721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6995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546995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</a:tblGrid>
                  <a:tr h="343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1"/>
                          <a:stretch>
                            <a:fillRect l="-50838" t="-1754" r="-101676" b="-328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1"/>
                          <a:stretch>
                            <a:fillRect l="-150000" t="-1754" r="-1111" b="-328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035692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8879538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7" name="直接连接符 56"/>
          <p:cNvCxnSpPr/>
          <p:nvPr/>
        </p:nvCxnSpPr>
        <p:spPr>
          <a:xfrm flipH="1">
            <a:off x="5974262" y="1217627"/>
            <a:ext cx="11925" cy="55355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55826" y="3315597"/>
            <a:ext cx="5809042" cy="125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Slater</a:t>
            </a:r>
            <a:r>
              <a:rPr lang="zh-CN" altLang="en-US" dirty="0" smtClean="0"/>
              <a:t>行列式的转换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770" y="1246597"/>
                <a:ext cx="5741582" cy="1317155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		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 smtClean="0"/>
                  <a:t>	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" y="1246597"/>
                <a:ext cx="5741582" cy="1317155"/>
              </a:xfrm>
              <a:prstGeom prst="rect">
                <a:avLst/>
              </a:prstGeom>
              <a:blipFill>
                <a:blip r:embed="rId3"/>
                <a:stretch>
                  <a:fillRect b="-1794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770" y="2563752"/>
                <a:ext cx="5741582" cy="120032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:		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Slater</a:t>
                </a:r>
                <a:r>
                  <a:rPr lang="zh-CN" altLang="en-US" dirty="0" smtClean="0"/>
                  <a:t>行列式的第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个空间轨道之前，与第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		</a:t>
                </a:r>
                <a:r>
                  <a:rPr lang="zh-CN" altLang="en-US" dirty="0" smtClean="0"/>
                  <a:t>空间轨道上的电子自旋相反的自旋轨道数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: 	</a:t>
                </a:r>
                <a:r>
                  <a:rPr lang="zh-CN" altLang="en-US" dirty="0" smtClean="0"/>
                  <a:t>第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个轨道上为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电子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:	</a:t>
                </a:r>
                <a:r>
                  <a:rPr lang="zh-CN" altLang="en-US" dirty="0" smtClean="0"/>
                  <a:t>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/>
                  <a:t>个轨道上为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电子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" y="2563752"/>
                <a:ext cx="5741582" cy="1200329"/>
              </a:xfrm>
              <a:prstGeom prst="rect">
                <a:avLst/>
              </a:prstGeom>
              <a:blipFill>
                <a:blip r:embed="rId4"/>
                <a:stretch>
                  <a:fillRect t="-1980" r="-422" b="-5941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914885" y="4400860"/>
                <a:ext cx="1373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1031002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85" y="4400860"/>
                <a:ext cx="1373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92988" y="4984269"/>
                <a:ext cx="3417563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88" y="4984269"/>
                <a:ext cx="341756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18805"/>
              </p:ext>
            </p:extLst>
          </p:nvPr>
        </p:nvGraphicFramePr>
        <p:xfrm>
          <a:off x="6182649" y="1246597"/>
          <a:ext cx="27349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95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546995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5470218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4293442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24857038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73260975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440958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-44578" y="5684896"/>
                <a:ext cx="4540507" cy="93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1031002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13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ac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47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578" y="5684896"/>
                <a:ext cx="4540507" cy="9352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871824"/>
                  </p:ext>
                </p:extLst>
              </p:nvPr>
            </p:nvGraphicFramePr>
            <p:xfrm>
              <a:off x="4377741" y="4074861"/>
              <a:ext cx="4764590" cy="2642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6459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096740366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4230848409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221107372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194195147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027635853"/>
                        </a:ext>
                      </a:extLst>
                    </a:gridCol>
                  </a:tblGrid>
                  <a:tr h="3322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47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0356925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extLst>
                      <a:ext uri="{0D108BD9-81ED-4DB2-BD59-A6C34878D82A}">
                        <a16:rowId xmlns:a16="http://schemas.microsoft.com/office/drawing/2014/main" val="571965653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extLst>
                      <a:ext uri="{0D108BD9-81ED-4DB2-BD59-A6C34878D82A}">
                        <a16:rowId xmlns:a16="http://schemas.microsoft.com/office/drawing/2014/main" val="3703325431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12269322"/>
                      </a:ext>
                    </a:extLst>
                  </a:tr>
                  <a:tr h="332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871824"/>
                  </p:ext>
                </p:extLst>
              </p:nvPr>
            </p:nvGraphicFramePr>
            <p:xfrm>
              <a:off x="4377741" y="4074861"/>
              <a:ext cx="4764590" cy="2642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6459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096740366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4230848409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221107372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194195147"/>
                        </a:ext>
                      </a:extLst>
                    </a:gridCol>
                    <a:gridCol w="476459">
                      <a:extLst>
                        <a:ext uri="{9D8B030D-6E8A-4147-A177-3AD203B41FA5}">
                          <a16:colId xmlns:a16="http://schemas.microsoft.com/office/drawing/2014/main" val="1027635853"/>
                        </a:ext>
                      </a:extLst>
                    </a:gridCol>
                  </a:tblGrid>
                  <a:tr h="343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33617" t="-1786" r="-200426" b="-70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134188" t="-1786" r="-101282" b="-70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8"/>
                          <a:stretch>
                            <a:fillRect l="-233191" t="-1786" r="-851" b="-70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035692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g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Symbol" panose="05050102010706020507" pitchFamily="18" charset="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zh-CN" altLang="en-US" sz="1800" i="1" dirty="0">
                            <a:latin typeface="Symbol" panose="05050102010706020507" pitchFamily="18" charset="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6353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1">
                        <a:blipFill>
                          <a:blip r:embed="rId8"/>
                          <a:stretch>
                            <a:fillRect l="-302564" t="-109615" r="-603846" b="-225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1">
                        <a:blipFill>
                          <a:blip r:embed="rId8"/>
                          <a:stretch>
                            <a:fillRect l="-602564" t="-109615" r="-303846" b="-225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1">
                        <a:blipFill>
                          <a:blip r:embed="rId8"/>
                          <a:stretch>
                            <a:fillRect l="-903846" t="-109615" r="-2564" b="-225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1965653"/>
                      </a:ext>
                    </a:extLst>
                  </a:tr>
                  <a:tr h="6353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1">
                        <a:blipFill>
                          <a:blip r:embed="rId8"/>
                          <a:stretch>
                            <a:fillRect l="-302564" t="-209615" r="-603846" b="-125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1">
                        <a:blipFill>
                          <a:blip r:embed="rId8"/>
                          <a:stretch>
                            <a:fillRect l="-602564" t="-209615" r="-303846" b="-125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1"/>
                    </a:tc>
                    <a:extLst>
                      <a:ext uri="{0D108BD9-81ED-4DB2-BD59-A6C34878D82A}">
                        <a16:rowId xmlns:a16="http://schemas.microsoft.com/office/drawing/2014/main" val="370332543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12269322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组合 2"/>
          <p:cNvGrpSpPr/>
          <p:nvPr/>
        </p:nvGrpSpPr>
        <p:grpSpPr>
          <a:xfrm>
            <a:off x="367628" y="4191798"/>
            <a:ext cx="913420" cy="1097939"/>
            <a:chOff x="665339" y="4213462"/>
            <a:chExt cx="913420" cy="1097939"/>
          </a:xfrm>
        </p:grpSpPr>
        <p:grpSp>
          <p:nvGrpSpPr>
            <p:cNvPr id="35" name="组合 34"/>
            <p:cNvGrpSpPr/>
            <p:nvPr/>
          </p:nvGrpSpPr>
          <p:grpSpPr>
            <a:xfrm>
              <a:off x="667773" y="4213462"/>
              <a:ext cx="908415" cy="369359"/>
              <a:chOff x="6645349" y="3053653"/>
              <a:chExt cx="908415" cy="369359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645349" y="3053680"/>
                <a:ext cx="45573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mtClean="0"/>
                  <a:t>1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108661" y="3053653"/>
                <a:ext cx="44510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670344" y="4577806"/>
              <a:ext cx="45573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23023" y="4577779"/>
              <a:ext cx="45573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65339" y="4942069"/>
              <a:ext cx="46574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41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en-US" altLang="zh-CN" dirty="0" smtClean="0"/>
              <a:t>CSF</a:t>
            </a:r>
          </a:p>
          <a:p>
            <a:r>
              <a:rPr lang="en-US" altLang="zh-CN" dirty="0" smtClean="0"/>
              <a:t>CSF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Slater</a:t>
            </a:r>
            <a:r>
              <a:rPr lang="zh-CN" altLang="en-US" dirty="0" smtClean="0"/>
              <a:t>行列式的转换</a:t>
            </a:r>
            <a:endParaRPr lang="en-US" altLang="zh-CN" dirty="0" smtClean="0"/>
          </a:p>
          <a:p>
            <a:r>
              <a:rPr lang="zh-CN" altLang="en-US" dirty="0" smtClean="0"/>
              <a:t>组态空间的产生</a:t>
            </a:r>
            <a:endParaRPr lang="en-US" altLang="zh-CN" dirty="0" smtClean="0"/>
          </a:p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3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组态空间的产生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6601080" y="1360645"/>
                <a:ext cx="253140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+mj-lt"/>
                  <a:buAutoNum type="arabicPeriod"/>
                </a:pPr>
                <a:r>
                  <a:rPr lang="zh-CN" altLang="en-US" dirty="0"/>
                  <a:t>纵向为轨道级，自上而下从大到小排列</a:t>
                </a:r>
                <a:endParaRPr lang="en-US" altLang="zh-CN" dirty="0"/>
              </a:p>
              <a:p>
                <a:pPr marL="257175" indent="-257175">
                  <a:buFont typeface="+mj-lt"/>
                  <a:buAutoNum type="arabicPeriod"/>
                </a:pPr>
                <a:r>
                  <a:rPr lang="zh-CN" altLang="en-US" dirty="0"/>
                  <a:t>四种斜率不同的线段标记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57175" indent="-257175">
                  <a:buFont typeface="+mj-lt"/>
                  <a:buAutoNum type="arabicPeriod"/>
                </a:pPr>
                <a:r>
                  <a:rPr lang="zh-CN" altLang="en-US" dirty="0"/>
                  <a:t>各结点用其对应的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标记</a:t>
                </a:r>
                <a:endParaRPr lang="en-US" altLang="zh-CN" dirty="0"/>
              </a:p>
              <a:p>
                <a:pPr marL="257175" indent="-257175">
                  <a:buFont typeface="+mj-lt"/>
                  <a:buAutoNum type="arabicPeriod"/>
                </a:pPr>
                <a:r>
                  <a:rPr lang="zh-CN" altLang="en-US" dirty="0"/>
                  <a:t>从图的顶行头结点</a:t>
                </a:r>
                <a:r>
                  <a:rPr lang="en-US" altLang="zh-CN" dirty="0"/>
                  <a:t>(head)</a:t>
                </a:r>
                <a:r>
                  <a:rPr lang="zh-CN" altLang="en-US" dirty="0"/>
                  <a:t>出发按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向下连接不同结点</a:t>
                </a:r>
                <a:endParaRPr lang="en-US" altLang="zh-CN" dirty="0"/>
              </a:p>
              <a:p>
                <a:pPr marL="257175" indent="-257175">
                  <a:buFont typeface="+mj-lt"/>
                  <a:buAutoNum type="arabicPeriod"/>
                </a:pPr>
                <a:r>
                  <a:rPr lang="zh-CN" altLang="en-US" dirty="0"/>
                  <a:t>为使图形封闭，在最后一行增加一个尾结点</a:t>
                </a:r>
                <a:r>
                  <a:rPr lang="en-US" altLang="zh-CN" dirty="0"/>
                  <a:t>(tail)</a:t>
                </a:r>
              </a:p>
              <a:p>
                <a:pPr marL="257175" indent="-257175">
                  <a:buFont typeface="+mj-lt"/>
                  <a:buAutoNum type="arabicPeriod"/>
                </a:pPr>
                <a:r>
                  <a:rPr lang="zh-CN" altLang="en-US" dirty="0"/>
                  <a:t>从尾结点到头结点的任意一条线路表示一个</a:t>
                </a:r>
                <a:r>
                  <a:rPr lang="en-US" altLang="zh-CN" dirty="0"/>
                  <a:t>CSF</a:t>
                </a:r>
              </a:p>
              <a:p>
                <a:pPr marL="257175" indent="-257175">
                  <a:buFont typeface="+mj-lt"/>
                  <a:buAutoNum type="arabicPeriod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80" y="1360645"/>
                <a:ext cx="2531403" cy="4801314"/>
              </a:xfrm>
              <a:prstGeom prst="rect">
                <a:avLst/>
              </a:prstGeom>
              <a:blipFill>
                <a:blip r:embed="rId10"/>
                <a:stretch>
                  <a:fillRect l="-2169" t="-635" r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/>
          <p:cNvSpPr txBox="1"/>
          <p:nvPr/>
        </p:nvSpPr>
        <p:spPr>
          <a:xfrm>
            <a:off x="830583" y="177353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122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83058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121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83058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120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863067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110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863067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112</a:t>
            </a:r>
            <a:endParaRPr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895550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031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92803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022</a:t>
            </a:r>
            <a:endParaRPr lang="zh-CN" altLang="en-US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18630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111</a:t>
            </a:r>
            <a:endParaRPr lang="zh-CN" altLang="en-US" sz="12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26826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</a:t>
            </a:r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9280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021</a:t>
            </a:r>
            <a:endParaRPr lang="zh-CN" altLang="en-US" sz="12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4960516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012</a:t>
            </a:r>
            <a:endParaRPr lang="zh-CN" altLang="en-US" sz="12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289555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101</a:t>
            </a:r>
            <a:endParaRPr lang="zh-CN" altLang="en-US" sz="12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3928033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020</a:t>
            </a:r>
            <a:endParaRPr lang="zh-CN" altLang="en-US" sz="12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960516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011</a:t>
            </a:r>
            <a:endParaRPr lang="zh-CN" altLang="en-US" sz="12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99300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002</a:t>
            </a:r>
            <a:endParaRPr lang="zh-CN" altLang="en-US" sz="12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89555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960516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010</a:t>
            </a:r>
            <a:endParaRPr lang="zh-CN" altLang="en-US" sz="12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599300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001</a:t>
            </a:r>
            <a:endParaRPr lang="zh-CN" altLang="en-US" sz="1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5993000" y="505222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000</a:t>
            </a:r>
            <a:endParaRPr lang="zh-CN" altLang="en-US" sz="12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1084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102</a:t>
            </a:r>
            <a:endParaRPr lang="zh-CN" altLang="en-US" sz="1200" dirty="0"/>
          </a:p>
        </p:txBody>
      </p:sp>
      <p:cxnSp>
        <p:nvCxnSpPr>
          <p:cNvPr id="133" name="直接连接符 132"/>
          <p:cNvCxnSpPr/>
          <p:nvPr/>
        </p:nvCxnSpPr>
        <p:spPr>
          <a:xfrm>
            <a:off x="1256350" y="2042832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25635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288833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228883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32131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435380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353800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38805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38628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6420540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418766" y="4665390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1256350" y="2042832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1261671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1254576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287059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2294154" y="401105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353800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3326637" y="269806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353800" y="335231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4359120" y="401460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5391603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382738" y="401284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382738" y="4665546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1261671" y="204283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2281738" y="335770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2281738" y="269896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3331957" y="4016397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1261670" y="203924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1256344" y="2704307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2287053" y="269535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1279405" y="3359432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278194" y="334539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3330186" y="3354069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303021" y="4005708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3330186" y="401276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3330186" y="4658293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895550" y="2704220"/>
            <a:ext cx="1" cy="37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3321317" y="3354111"/>
            <a:ext cx="0" cy="39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287053" y="269526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endCxn id="121" idx="0"/>
          </p:cNvCxnSpPr>
          <p:nvPr/>
        </p:nvCxnSpPr>
        <p:spPr>
          <a:xfrm>
            <a:off x="1235060" y="2698639"/>
            <a:ext cx="1660490" cy="387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2895550" y="3354111"/>
            <a:ext cx="1461798" cy="40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3314225" y="335054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组态空间的产生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0583" y="177353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122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3058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121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3058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120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3067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110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863067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112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95550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031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2803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022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630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111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26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</a:t>
            </a:r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80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021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960516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012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89555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101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8033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020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60516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011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9300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002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9555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60516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010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300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001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93000" y="505222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000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84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102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1256350" y="2042832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25635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88833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28883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2131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5380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3800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8805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628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420540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18766" y="4665390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256350" y="2042832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61671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254576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87059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294154" y="401105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353800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26637" y="269806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353800" y="335231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59120" y="401460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91603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82738" y="401284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382738" y="4665546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261671" y="204283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281738" y="335770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281738" y="269896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331957" y="4016397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61670" y="203924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56344" y="2704307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287053" y="269535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279405" y="3359432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278194" y="334539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330186" y="3354069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03021" y="4005708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330186" y="401276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330186" y="4658293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895550" y="2704220"/>
            <a:ext cx="1" cy="37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321317" y="3354111"/>
            <a:ext cx="0" cy="39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287053" y="269526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13" idx="0"/>
          </p:cNvCxnSpPr>
          <p:nvPr/>
        </p:nvCxnSpPr>
        <p:spPr>
          <a:xfrm>
            <a:off x="1235060" y="2698639"/>
            <a:ext cx="1660490" cy="387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895550" y="3354111"/>
            <a:ext cx="1461798" cy="40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314225" y="335054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表格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928795"/>
                  </p:ext>
                </p:extLst>
              </p:nvPr>
            </p:nvGraphicFramePr>
            <p:xfrm>
              <a:off x="6708200" y="1840316"/>
              <a:ext cx="240376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377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表格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928795"/>
                  </p:ext>
                </p:extLst>
              </p:nvPr>
            </p:nvGraphicFramePr>
            <p:xfrm>
              <a:off x="6708200" y="1840316"/>
              <a:ext cx="240376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2174" r="-100505" b="-3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2174" r="-1015" b="-38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100000" r="-100505" b="-2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100000" r="-1015" b="-2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114634" r="-100505" b="-5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114634" r="-1015" b="-5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382609" r="-10050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382609" r="-1015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6708200" y="1285009"/>
                <a:ext cx="24037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结点向下连接时不同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 dirty="0"/>
                  <a:t>取值对应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的变化</a:t>
                </a: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200" y="1285009"/>
                <a:ext cx="2403764" cy="523220"/>
              </a:xfrm>
              <a:prstGeom prst="rect">
                <a:avLst/>
              </a:prstGeom>
              <a:blipFill>
                <a:blip r:embed="rId11"/>
                <a:stretch>
                  <a:fillRect l="-759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708200" y="3526639"/>
                <a:ext cx="24037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结点向下连接时的禁戒规则</a:t>
                </a:r>
                <a:endParaRPr lang="en-US" altLang="zh-CN" sz="1400" dirty="0"/>
              </a:p>
              <a:p>
                <a:r>
                  <a:rPr lang="zh-CN" altLang="en-US" sz="1400" dirty="0"/>
                  <a:t>（保证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1400" dirty="0"/>
                  <a:t>）</a:t>
                </a: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200" y="3526639"/>
                <a:ext cx="2403764" cy="523220"/>
              </a:xfrm>
              <a:prstGeom prst="rect">
                <a:avLst/>
              </a:prstGeom>
              <a:blipFill>
                <a:blip r:embed="rId12"/>
                <a:stretch>
                  <a:fillRect l="-7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934776"/>
                  </p:ext>
                </p:extLst>
              </p:nvPr>
            </p:nvGraphicFramePr>
            <p:xfrm>
              <a:off x="6708200" y="4073321"/>
              <a:ext cx="2403764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结构特征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dirty="0" smtClean="0"/>
                            <a:t>禁止步数</a:t>
                          </a:r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377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37719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934776"/>
                  </p:ext>
                </p:extLst>
              </p:nvPr>
            </p:nvGraphicFramePr>
            <p:xfrm>
              <a:off x="6708200" y="4073321"/>
              <a:ext cx="2403764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结构特征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dirty="0" smtClean="0"/>
                            <a:t>禁止步数</a:t>
                          </a:r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505" t="-59756" r="-100505" b="-15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101015" t="-59756" r="-1015" b="-15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505" t="-284783" r="-100505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101015" t="-284783" r="-1015" b="-1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505" t="-215854" r="-1005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101015" t="-215854" r="-1015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5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组态空间的产生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0583" y="177353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122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3058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121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3058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120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3067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110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863067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112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95550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031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2803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022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630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111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26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</a:t>
            </a:r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80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021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960516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012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89555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101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8033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020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60516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011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9300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002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9555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60516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010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300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001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93000" y="505222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000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84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102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1256350" y="2042832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25635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88833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28883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2131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5380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3800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8805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628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420540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18766" y="4665390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256350" y="2042832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61671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254576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87059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294154" y="401105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353800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26637" y="269806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353800" y="335231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59120" y="401460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91603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82738" y="401284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382738" y="4665546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261671" y="204283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281738" y="335770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281738" y="269896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331957" y="4016397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61670" y="203924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56344" y="2704307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287053" y="269535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279405" y="3359432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278194" y="334539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330186" y="3354069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03021" y="4005708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330186" y="401276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330186" y="4658293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895550" y="2704220"/>
            <a:ext cx="1" cy="37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321317" y="3354111"/>
            <a:ext cx="0" cy="39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287053" y="269526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13" idx="0"/>
          </p:cNvCxnSpPr>
          <p:nvPr/>
        </p:nvCxnSpPr>
        <p:spPr>
          <a:xfrm>
            <a:off x="1235060" y="2698639"/>
            <a:ext cx="1660490" cy="387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895550" y="3354111"/>
            <a:ext cx="1461798" cy="40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314225" y="335054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表格 7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08200" y="1840316"/>
              <a:ext cx="240376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377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表格 7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08200" y="1840316"/>
              <a:ext cx="240376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2174" r="-100505" b="-3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2174" r="-1015" b="-38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100000" r="-100505" b="-2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100000" r="-1015" b="-2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114634" r="-100505" b="-5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114634" r="-1015" b="-5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505" t="-382609" r="-10050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0"/>
                          <a:stretch>
                            <a:fillRect l="-101015" t="-382609" r="-1015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6708200" y="1285009"/>
                <a:ext cx="24037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结点向下连接时不同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 dirty="0"/>
                  <a:t>取值对应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的变化</a:t>
                </a: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200" y="1285009"/>
                <a:ext cx="2403764" cy="523220"/>
              </a:xfrm>
              <a:prstGeom prst="rect">
                <a:avLst/>
              </a:prstGeom>
              <a:blipFill>
                <a:blip r:embed="rId11"/>
                <a:stretch>
                  <a:fillRect l="-759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708200" y="3526639"/>
                <a:ext cx="24037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结点向下连接时的禁戒规则</a:t>
                </a:r>
                <a:endParaRPr lang="en-US" altLang="zh-CN" sz="1400" dirty="0"/>
              </a:p>
              <a:p>
                <a:r>
                  <a:rPr lang="zh-CN" altLang="en-US" sz="1400" dirty="0"/>
                  <a:t>（保证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1400" dirty="0"/>
                  <a:t>）</a:t>
                </a: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200" y="3526639"/>
                <a:ext cx="2403764" cy="523220"/>
              </a:xfrm>
              <a:prstGeom prst="rect">
                <a:avLst/>
              </a:prstGeom>
              <a:blipFill>
                <a:blip r:embed="rId12"/>
                <a:stretch>
                  <a:fillRect l="-7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08200" y="4073321"/>
              <a:ext cx="2403764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结构特征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dirty="0" smtClean="0"/>
                            <a:t>禁止步数</a:t>
                          </a:r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377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40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37719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sz="1400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08200" y="4073321"/>
              <a:ext cx="2403764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1882">
                      <a:extLst>
                        <a:ext uri="{9D8B030D-6E8A-4147-A177-3AD203B41FA5}">
                          <a16:colId xmlns:a16="http://schemas.microsoft.com/office/drawing/2014/main" val="1702770597"/>
                        </a:ext>
                      </a:extLst>
                    </a:gridCol>
                    <a:gridCol w="1201882">
                      <a:extLst>
                        <a:ext uri="{9D8B030D-6E8A-4147-A177-3AD203B41FA5}">
                          <a16:colId xmlns:a16="http://schemas.microsoft.com/office/drawing/2014/main" val="89035986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结构特征</a:t>
                          </a:r>
                          <a:endParaRPr lang="zh-CN" alt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dirty="0" smtClean="0"/>
                            <a:t>禁止步数</a:t>
                          </a:r>
                          <a:endParaRPr lang="en-US" altLang="zh-CN" sz="1400" b="0" dirty="0" smtClean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9681773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505" t="-59756" r="-100505" b="-15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101015" t="-59756" r="-1015" b="-15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67038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505" t="-284783" r="-100505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101015" t="-284783" r="-1015" b="-1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997244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505" t="-215854" r="-1005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blipFill>
                          <a:blip r:embed="rId13"/>
                          <a:stretch>
                            <a:fillRect l="-101015" t="-215854" r="-1015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8830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36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组态空间的产生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0583" y="177353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122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3058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121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3058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120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3067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110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863067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112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95550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031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2803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022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630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111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26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</a:t>
            </a:r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80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021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960516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012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89555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101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8033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020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60516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011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9300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002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9555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60516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010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300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001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93000" y="505222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000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84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102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1256350" y="2042832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25635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88833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28883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2131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5380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3800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8805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628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420540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18766" y="4665390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256350" y="2042832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61671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254576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87059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294154" y="401105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353800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26637" y="269806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353800" y="335231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59120" y="401460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91603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82738" y="401284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382738" y="4665546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261671" y="204283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281738" y="335770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281738" y="269896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331957" y="4016397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61670" y="203924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56344" y="2704307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287053" y="269535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279405" y="3359432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278194" y="334539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330186" y="3354069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03021" y="4005708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330186" y="401276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330186" y="4658293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895550" y="2704220"/>
            <a:ext cx="1" cy="37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321317" y="3354111"/>
            <a:ext cx="0" cy="39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287053" y="269526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13" idx="0"/>
          </p:cNvCxnSpPr>
          <p:nvPr/>
        </p:nvCxnSpPr>
        <p:spPr>
          <a:xfrm>
            <a:off x="1235060" y="2698639"/>
            <a:ext cx="1660490" cy="387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895550" y="3354111"/>
            <a:ext cx="1461798" cy="40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314225" y="335054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6667500" y="2553339"/>
                <a:ext cx="2476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结点权</a:t>
                </a:r>
                <a:r>
                  <a:rPr lang="zh-CN" altLang="en-US" sz="1600" dirty="0"/>
                  <a:t>：结点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1600" dirty="0"/>
                  <a:t> 到尾的通道数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2553339"/>
                <a:ext cx="2476500" cy="584775"/>
              </a:xfrm>
              <a:prstGeom prst="rect">
                <a:avLst/>
              </a:prstGeom>
              <a:blipFill>
                <a:blip r:embed="rId10"/>
                <a:stretch>
                  <a:fillRect l="-1478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6667501" y="3215232"/>
                <a:ext cx="2269560" cy="1769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结点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1600" dirty="0"/>
                  <a:t> 的权等于与之相连的数个下结点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</m:oMath>
                </a14:m>
                <a:r>
                  <a:rPr lang="zh-CN" altLang="en-US" sz="1600" dirty="0"/>
                  <a:t>的权之和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1" y="3215232"/>
                <a:ext cx="2269560" cy="1769652"/>
              </a:xfrm>
              <a:prstGeom prst="rect">
                <a:avLst/>
              </a:prstGeom>
              <a:blipFill>
                <a:blip r:embed="rId11"/>
                <a:stretch>
                  <a:fillRect l="-1613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6667500" y="1466424"/>
                <a:ext cx="22695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每一结点赋予一个指标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1600" dirty="0"/>
                  <a:t>，它是该结点在图中自上而下产生的顺序</a:t>
                </a: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1466424"/>
                <a:ext cx="2269560" cy="830997"/>
              </a:xfrm>
              <a:prstGeom prst="rect">
                <a:avLst/>
              </a:prstGeom>
              <a:blipFill>
                <a:blip r:embed="rId12"/>
                <a:stretch>
                  <a:fillRect l="-1613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665727" y="4904213"/>
            <a:ext cx="2271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约定</a:t>
            </a:r>
            <a:r>
              <a:rPr lang="zh-CN" altLang="en-US" sz="1600" dirty="0">
                <a:solidFill>
                  <a:srgbClr val="FF0000"/>
                </a:solidFill>
              </a:rPr>
              <a:t>尾结点的权为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600" dirty="0"/>
              <a:t>头结点的权是图形从头到尾的通道数，即该图形所代表的组态数目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384346" y="495055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384346" y="431067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84218" y="431067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55390" y="428209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384346" y="363347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249629" y="365275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355395" y="3645655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59846" y="367070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406743" y="370015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42573" y="2979751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232313" y="2983806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8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525972" y="2996485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6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359840" y="300475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6702" y="3012381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464373" y="298492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362590" y="234146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6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338062" y="2312802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296754" y="2284857"/>
            <a:ext cx="4208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20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245908" y="2287107"/>
            <a:ext cx="499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15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45908" y="1579321"/>
            <a:ext cx="393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45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组态空间的产生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0583" y="177353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122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3058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121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3058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120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3067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110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863067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112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95550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031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2803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022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630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111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26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</a:t>
            </a:r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80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021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960516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012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89555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101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8033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020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60516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011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9300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002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9555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60516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010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300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001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93000" y="505222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000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84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102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1256350" y="2042832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25635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88833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28883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2131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5380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3800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8805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628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420540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18766" y="4665390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256350" y="2042832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61671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254576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87059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294154" y="401105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353800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26637" y="269806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353800" y="335231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59120" y="401460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91603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82738" y="401284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382738" y="4665546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261671" y="204283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281738" y="335770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281738" y="269896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331957" y="4016397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61670" y="203924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56344" y="2704307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287053" y="269535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279405" y="3359432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278194" y="334539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330186" y="3354069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03021" y="4005708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330186" y="401276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330186" y="4658293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895550" y="2704220"/>
            <a:ext cx="1" cy="37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321317" y="3354111"/>
            <a:ext cx="0" cy="39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287053" y="269526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13" idx="0"/>
          </p:cNvCxnSpPr>
          <p:nvPr/>
        </p:nvCxnSpPr>
        <p:spPr>
          <a:xfrm>
            <a:off x="1235060" y="2698639"/>
            <a:ext cx="1660490" cy="387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895550" y="3354111"/>
            <a:ext cx="1461798" cy="40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314225" y="335054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384346" y="495055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384346" y="431067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84218" y="431067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55390" y="428209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384346" y="363347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249629" y="365275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355395" y="3645655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59846" y="367070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406743" y="370015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42573" y="2979751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232313" y="2983806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8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525972" y="2996485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6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359840" y="300475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6702" y="3012381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464373" y="298492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362590" y="234146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6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338062" y="2312802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296754" y="2284857"/>
            <a:ext cx="4208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20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245908" y="2287107"/>
            <a:ext cx="499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15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45908" y="1579321"/>
            <a:ext cx="393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45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6838922" y="1654949"/>
                <a:ext cx="2305077" cy="1586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弧权</a:t>
                </a:r>
                <a:r>
                  <a:rPr lang="zh-CN" altLang="en-US" sz="1600" dirty="0"/>
                  <a:t>：该弧上结点所连结的小于该弧步数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的下结点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</m:oMath>
                </a14:m>
                <a:r>
                  <a:rPr lang="zh-CN" altLang="en-US" sz="1600" dirty="0"/>
                  <a:t>的结点权之和，即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/>
                  <a:t>的弧所连结的下结点的结点权之和，记为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𝐽𝑑</m:t>
                        </m:r>
                      </m:sub>
                    </m:sSub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22" y="1654949"/>
                <a:ext cx="2305077" cy="1586973"/>
              </a:xfrm>
              <a:prstGeom prst="rect">
                <a:avLst/>
              </a:prstGeom>
              <a:blipFill>
                <a:blip r:embed="rId10"/>
                <a:stretch>
                  <a:fillRect l="-1587" t="-1149" b="-3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6704184" y="3403235"/>
                <a:ext cx="2458504" cy="156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𝐽𝑑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𝐽𝑑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𝐽𝑑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84" y="3403235"/>
                <a:ext cx="2458504" cy="15619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框 102"/>
          <p:cNvSpPr txBox="1"/>
          <p:nvPr/>
        </p:nvSpPr>
        <p:spPr>
          <a:xfrm>
            <a:off x="6838922" y="1061064"/>
            <a:ext cx="232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每一条连接两个结点的弧可以定义</a:t>
            </a:r>
            <a:r>
              <a:rPr lang="zh-CN" altLang="en-US" sz="1600" dirty="0">
                <a:solidFill>
                  <a:srgbClr val="FF0000"/>
                </a:solidFill>
              </a:rPr>
              <a:t>弧权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7047935" y="5151287"/>
                <a:ext cx="1660812" cy="355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由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定义，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35" y="5151287"/>
                <a:ext cx="1660812" cy="355867"/>
              </a:xfrm>
              <a:prstGeom prst="rect">
                <a:avLst/>
              </a:prstGeom>
              <a:blipFill>
                <a:blip r:embed="rId12"/>
                <a:stretch>
                  <a:fillRect l="-1832" t="-3448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/>
          <p:cNvSpPr txBox="1"/>
          <p:nvPr/>
        </p:nvSpPr>
        <p:spPr>
          <a:xfrm>
            <a:off x="1018770" y="2047868"/>
            <a:ext cx="2535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0000FF"/>
                </a:solidFill>
              </a:rPr>
              <a:t>0</a:t>
            </a:r>
            <a:endParaRPr lang="zh-CN" altLang="en-US" sz="1350" dirty="0">
              <a:solidFill>
                <a:srgbClr val="0000FF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512734" y="2110656"/>
            <a:ext cx="391803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0000FF"/>
                </a:solidFill>
              </a:rPr>
              <a:t>15</a:t>
            </a:r>
            <a:endParaRPr lang="zh-CN" altLang="en-US" sz="1350" dirty="0">
              <a:solidFill>
                <a:srgbClr val="0000FF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058383" y="2047628"/>
            <a:ext cx="41275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0000FF"/>
                </a:solidFill>
              </a:rPr>
              <a:t>35</a:t>
            </a:r>
            <a:endParaRPr lang="zh-CN" altLang="en-US" sz="1350" dirty="0">
              <a:solidFill>
                <a:srgbClr val="0000FF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994571" y="1988944"/>
            <a:ext cx="3886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0000FF"/>
                </a:solidFill>
              </a:rPr>
              <a:t>39</a:t>
            </a:r>
            <a:endParaRPr lang="zh-CN" altLang="en-US" sz="13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animBg="1"/>
      <p:bldP spid="107" grpId="0" animBg="1"/>
      <p:bldP spid="1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组态空间的产生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1332621"/>
                <a:ext cx="27986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0583" y="177353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122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3058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121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3058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120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3067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110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863067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112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95550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031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28033" y="2429664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022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630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111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2667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</a:t>
            </a:r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80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021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960516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012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89555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101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8033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020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60516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011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93000" y="3740943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002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9555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60516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010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3000" y="4396090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001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93000" y="5052222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000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8433" y="3085796"/>
            <a:ext cx="42576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102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1773554"/>
                <a:ext cx="8657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2429664"/>
                <a:ext cx="8657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085796"/>
                <a:ext cx="8657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3740943"/>
                <a:ext cx="8657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4396090"/>
                <a:ext cx="8657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68" y="5052222"/>
                <a:ext cx="8657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1256350" y="2042832"/>
            <a:ext cx="0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256350" y="2698964"/>
            <a:ext cx="0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88833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28883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2131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53800" y="2698964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3800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88057" y="4009258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6283" y="3354111"/>
            <a:ext cx="0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420540" y="4009258"/>
            <a:ext cx="0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18766" y="4665390"/>
            <a:ext cx="0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256350" y="2042832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61671" y="2698964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254576" y="3354111"/>
            <a:ext cx="1032483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87059" y="335411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294154" y="4011054"/>
            <a:ext cx="1032483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353800" y="2698964"/>
            <a:ext cx="1032483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26637" y="269806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353800" y="3352317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59120" y="4014601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91603" y="3354111"/>
            <a:ext cx="1032483" cy="3868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82738" y="401284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382738" y="4665546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261671" y="204283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281738" y="3357702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281738" y="269896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331957" y="4016397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61670" y="2039241"/>
            <a:ext cx="3085035" cy="3939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56344" y="2704307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287053" y="2695351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279405" y="3359432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278194" y="334539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330186" y="3354069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03021" y="4005708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330186" y="4012766"/>
            <a:ext cx="3085035" cy="393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330186" y="4658293"/>
            <a:ext cx="3085035" cy="3939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895550" y="2704220"/>
            <a:ext cx="1" cy="37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321317" y="3354111"/>
            <a:ext cx="0" cy="39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287053" y="2695268"/>
            <a:ext cx="1032483" cy="38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13" idx="0"/>
          </p:cNvCxnSpPr>
          <p:nvPr/>
        </p:nvCxnSpPr>
        <p:spPr>
          <a:xfrm>
            <a:off x="1235060" y="2698639"/>
            <a:ext cx="1660490" cy="387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895550" y="3354111"/>
            <a:ext cx="1461798" cy="40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314225" y="3350544"/>
            <a:ext cx="2064966" cy="385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384346" y="495055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384346" y="431067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84218" y="431067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55390" y="428209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384346" y="363347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249629" y="365275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355395" y="3645655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59846" y="367070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406743" y="3700153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42573" y="2979751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232313" y="2983806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8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525972" y="2996485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6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359840" y="300475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6702" y="3012381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464373" y="2984929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362590" y="2341468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6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338062" y="2312802"/>
            <a:ext cx="247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296754" y="2284857"/>
            <a:ext cx="4208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20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245908" y="2287107"/>
            <a:ext cx="499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15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45908" y="1579321"/>
            <a:ext cx="393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45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6855890" y="1117521"/>
                <a:ext cx="2288109" cy="1995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整步由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段弧连接而成，这些弧的弧权之和定义为该整步的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步权</a:t>
                </a:r>
                <a:r>
                  <a:rPr lang="zh-CN" altLang="en-US" sz="1600" dirty="0"/>
                  <a:t>，记作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𝐽𝑑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90" y="1117521"/>
                <a:ext cx="2288109" cy="1995611"/>
              </a:xfrm>
              <a:prstGeom prst="rect">
                <a:avLst/>
              </a:prstGeom>
              <a:blipFill>
                <a:blip r:embed="rId10"/>
                <a:stretch>
                  <a:fillRect l="-1600" t="-915" r="-2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文本框 109"/>
          <p:cNvSpPr txBox="1"/>
          <p:nvPr/>
        </p:nvSpPr>
        <p:spPr>
          <a:xfrm>
            <a:off x="6855889" y="3185960"/>
            <a:ext cx="2288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利用步权可以给整步所代表的</a:t>
            </a:r>
            <a:r>
              <a:rPr lang="en-US" altLang="zh-CN" sz="1600" dirty="0"/>
              <a:t>CSF</a:t>
            </a:r>
            <a:r>
              <a:rPr lang="zh-CN" altLang="en-US" sz="1600" dirty="0"/>
              <a:t>赋予一种编序方式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组态的</a:t>
            </a:r>
            <a:r>
              <a:rPr lang="zh-CN" altLang="en-US" sz="1600" dirty="0">
                <a:solidFill>
                  <a:srgbClr val="FF0000"/>
                </a:solidFill>
              </a:rPr>
              <a:t>辞典顺序</a:t>
            </a:r>
            <a:r>
              <a:rPr lang="en-US" altLang="zh-CN" sz="1600" dirty="0">
                <a:solidFill>
                  <a:srgbClr val="FF0000"/>
                </a:solidFill>
              </a:rPr>
              <a:t>(Lexical)</a:t>
            </a:r>
            <a:r>
              <a:rPr lang="zh-CN" altLang="en-US" sz="1600" dirty="0"/>
              <a:t>定义为步权加</a:t>
            </a:r>
            <a:r>
              <a:rPr lang="en-US" altLang="zh-CN" sz="16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表格 1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447788"/>
                  </p:ext>
                </p:extLst>
              </p:nvPr>
            </p:nvGraphicFramePr>
            <p:xfrm>
              <a:off x="6810114" y="5100600"/>
              <a:ext cx="2333886" cy="1004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7962">
                      <a:extLst>
                        <a:ext uri="{9D8B030D-6E8A-4147-A177-3AD203B41FA5}">
                          <a16:colId xmlns:a16="http://schemas.microsoft.com/office/drawing/2014/main" val="2013160"/>
                        </a:ext>
                      </a:extLst>
                    </a:gridCol>
                    <a:gridCol w="777962">
                      <a:extLst>
                        <a:ext uri="{9D8B030D-6E8A-4147-A177-3AD203B41FA5}">
                          <a16:colId xmlns:a16="http://schemas.microsoft.com/office/drawing/2014/main" val="2588496432"/>
                        </a:ext>
                      </a:extLst>
                    </a:gridCol>
                    <a:gridCol w="777962">
                      <a:extLst>
                        <a:ext uri="{9D8B030D-6E8A-4147-A177-3AD203B41FA5}">
                          <a16:colId xmlns:a16="http://schemas.microsoft.com/office/drawing/2014/main" val="304294226"/>
                        </a:ext>
                      </a:extLst>
                    </a:gridCol>
                  </a:tblGrid>
                  <a:tr h="334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组态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步权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顺序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73333350"/>
                      </a:ext>
                    </a:extLst>
                  </a:tr>
                  <a:tr h="3349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|31100⟩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78253632"/>
                      </a:ext>
                    </a:extLst>
                  </a:tr>
                  <a:tr h="3349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|00113⟩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44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45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89725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表格 1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447788"/>
                  </p:ext>
                </p:extLst>
              </p:nvPr>
            </p:nvGraphicFramePr>
            <p:xfrm>
              <a:off x="6810114" y="5100600"/>
              <a:ext cx="2333886" cy="1004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7962">
                      <a:extLst>
                        <a:ext uri="{9D8B030D-6E8A-4147-A177-3AD203B41FA5}">
                          <a16:colId xmlns:a16="http://schemas.microsoft.com/office/drawing/2014/main" val="2013160"/>
                        </a:ext>
                      </a:extLst>
                    </a:gridCol>
                    <a:gridCol w="777962">
                      <a:extLst>
                        <a:ext uri="{9D8B030D-6E8A-4147-A177-3AD203B41FA5}">
                          <a16:colId xmlns:a16="http://schemas.microsoft.com/office/drawing/2014/main" val="2588496432"/>
                        </a:ext>
                      </a:extLst>
                    </a:gridCol>
                    <a:gridCol w="777962">
                      <a:extLst>
                        <a:ext uri="{9D8B030D-6E8A-4147-A177-3AD203B41FA5}">
                          <a16:colId xmlns:a16="http://schemas.microsoft.com/office/drawing/2014/main" val="304294226"/>
                        </a:ext>
                      </a:extLst>
                    </a:gridCol>
                  </a:tblGrid>
                  <a:tr h="334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组态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步权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顺序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73333350"/>
                      </a:ext>
                    </a:extLst>
                  </a:tr>
                  <a:tr h="334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781" t="-105357" r="-201563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78253632"/>
                      </a:ext>
                    </a:extLst>
                  </a:tr>
                  <a:tr h="334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11"/>
                          <a:stretch>
                            <a:fillRect l="-781" t="-209091" r="-20156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44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45</a:t>
                          </a:r>
                          <a:endParaRPr lang="zh-CN" altLang="en-US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897258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文本框 111"/>
          <p:cNvSpPr txBox="1"/>
          <p:nvPr/>
        </p:nvSpPr>
        <p:spPr>
          <a:xfrm>
            <a:off x="4510312" y="4855278"/>
            <a:ext cx="2821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0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539821" y="4130152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0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485475" y="3510470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0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77716" y="2759881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0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00743" y="2093723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0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80596" y="4665740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0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91389" y="4009922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0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948138" y="3225272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2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812339" y="2594227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3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626964" y="1896042"/>
            <a:ext cx="463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FF"/>
                </a:solidFill>
              </a:rPr>
              <a:t>39</a:t>
            </a:r>
            <a:endParaRPr lang="zh-CN" altLang="en-US" sz="15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711"/>
            <a:ext cx="7886700" cy="994172"/>
          </a:xfrm>
        </p:spPr>
        <p:txBody>
          <a:bodyPr/>
          <a:lstStyle/>
          <a:p>
            <a:pPr algn="ctr"/>
            <a:r>
              <a:rPr lang="zh-CN" altLang="en-US" dirty="0" smtClean="0"/>
              <a:t>不同行表</a:t>
            </a:r>
            <a:r>
              <a:rPr lang="en-US" altLang="zh-CN" dirty="0" smtClean="0"/>
              <a:t>(Distinct Row Table, DRT)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6417642"/>
                  </p:ext>
                </p:extLst>
              </p:nvPr>
            </p:nvGraphicFramePr>
            <p:xfrm>
              <a:off x="628650" y="1402223"/>
              <a:ext cx="7886697" cy="4366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6669">
                      <a:extLst>
                        <a:ext uri="{9D8B030D-6E8A-4147-A177-3AD203B41FA5}">
                          <a16:colId xmlns:a16="http://schemas.microsoft.com/office/drawing/2014/main" val="2429407693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1919667968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701256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3852504958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87605168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3722452093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1714749747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740683586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1553672577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548485505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770484334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391207419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400055730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503660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180152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1555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125140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651544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5409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9777563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444841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65378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023553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541543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072194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8191037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8079476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17882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904080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7042260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7027846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584774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4336707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80408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6417642"/>
                  </p:ext>
                </p:extLst>
              </p:nvPr>
            </p:nvGraphicFramePr>
            <p:xfrm>
              <a:off x="628650" y="1402223"/>
              <a:ext cx="7886697" cy="4366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6669">
                      <a:extLst>
                        <a:ext uri="{9D8B030D-6E8A-4147-A177-3AD203B41FA5}">
                          <a16:colId xmlns:a16="http://schemas.microsoft.com/office/drawing/2014/main" val="2429407693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1919667968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701256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3852504958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87605168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3722452093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1714749747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740683586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1553672577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548485505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770484334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391207419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400055730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4878" r="-119500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1010" t="-4878" r="-1107071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99000" t="-4878" r="-99600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2020" t="-4878" r="-906061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8000" t="-4878" r="-79700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3030" t="-4878" r="-705051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97000" t="-4878" r="-59800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04040" t="-4878" r="-50404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6000" t="-4878" r="-39900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05051" t="-4878" r="-30303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95000" t="-4878" r="-20000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6061" t="-4878" r="-102020" b="-16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94000" t="-4878" r="-1000" b="-1663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3660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180152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21555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125140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651544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5409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9777563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444841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65378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023553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5415438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072194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8191037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3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8079476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14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178822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15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904080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16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7042260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17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7027846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18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5847741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19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4336707"/>
                      </a:ext>
                    </a:extLst>
                  </a:tr>
                  <a:tr h="205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20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0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 smtClean="0"/>
                            <a:t>1</a:t>
                          </a:r>
                          <a:endParaRPr lang="zh-CN" altLang="en-US" sz="90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804082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83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文振翼，王育邠</a:t>
            </a:r>
            <a:r>
              <a:rPr lang="en-US" altLang="zh-CN" dirty="0" smtClean="0"/>
              <a:t>. </a:t>
            </a:r>
            <a:r>
              <a:rPr lang="zh-CN" altLang="en-US" dirty="0" smtClean="0"/>
              <a:t>酉群方法的理论和应用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 上海科学技术出版社，</a:t>
            </a:r>
            <a:r>
              <a:rPr lang="en-US" altLang="zh-CN" dirty="0" smtClean="0"/>
              <a:t>1994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Isaiah </a:t>
            </a:r>
            <a:r>
              <a:rPr lang="en-US" altLang="zh-CN" dirty="0" err="1" smtClean="0"/>
              <a:t>Shavitt</a:t>
            </a:r>
            <a:r>
              <a:rPr lang="en-US" altLang="zh-CN" dirty="0" smtClean="0"/>
              <a:t>. The graphical </a:t>
            </a:r>
            <a:r>
              <a:rPr lang="en-US" altLang="zh-CN" dirty="0"/>
              <a:t>u</a:t>
            </a:r>
            <a:r>
              <a:rPr lang="en-US" altLang="zh-CN" dirty="0" smtClean="0"/>
              <a:t>nitary </a:t>
            </a:r>
            <a:r>
              <a:rPr lang="en-US" altLang="zh-CN" dirty="0"/>
              <a:t>g</a:t>
            </a:r>
            <a:r>
              <a:rPr lang="en-US" altLang="zh-CN" dirty="0" smtClean="0"/>
              <a:t>roup </a:t>
            </a:r>
            <a:r>
              <a:rPr lang="en-US" altLang="zh-CN" dirty="0"/>
              <a:t>a</a:t>
            </a:r>
            <a:r>
              <a:rPr lang="en-US" altLang="zh-CN" dirty="0" smtClean="0"/>
              <a:t>pproach and Its application to direct configuration interaction calculations.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Isaiah </a:t>
            </a:r>
            <a:r>
              <a:rPr lang="en-US" altLang="zh-CN" dirty="0" err="1" smtClean="0"/>
              <a:t>Shavitt</a:t>
            </a:r>
            <a:r>
              <a:rPr lang="en-US" altLang="zh-CN" dirty="0" smtClean="0"/>
              <a:t>. Graph Theoretical Concepts for the Unitary Group Approach to the Many-Electron Correlation Problem. International Journal of Quantum Chemistry: Quantum Chemistry Symposium 11, 131-148 (1977)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类比角动量算符的性质，可定义自旋角动量算符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	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附录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8786"/>
                <a:ext cx="7886700" cy="4993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定义自旋角动量的升降算符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升降算符有如下性质：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8786"/>
                <a:ext cx="7886700" cy="4993400"/>
              </a:xfrm>
              <a:blipFill>
                <a:blip r:embed="rId2"/>
                <a:stretch>
                  <a:fillRect l="-1159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5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29518" y="2434888"/>
                <a:ext cx="301138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18" y="2434888"/>
                <a:ext cx="3011382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-17756" y="3163858"/>
                <a:ext cx="4268155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56" y="3163858"/>
                <a:ext cx="4268155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612725" y="2428974"/>
                <a:ext cx="301138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25" y="2428974"/>
                <a:ext cx="3011382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890690" y="3156770"/>
                <a:ext cx="427136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90" y="3156770"/>
                <a:ext cx="4271361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1281715" y="1615232"/>
            <a:ext cx="1108596" cy="801812"/>
            <a:chOff x="1299471" y="1428794"/>
            <a:chExt cx="1108596" cy="801812"/>
          </a:xfrm>
        </p:grpSpPr>
        <p:grpSp>
          <p:nvGrpSpPr>
            <p:cNvPr id="22" name="组合 21"/>
            <p:cNvGrpSpPr/>
            <p:nvPr/>
          </p:nvGrpSpPr>
          <p:grpSpPr>
            <a:xfrm>
              <a:off x="1848774" y="1428794"/>
              <a:ext cx="559293" cy="658561"/>
              <a:chOff x="1127464" y="2396837"/>
              <a:chExt cx="559293" cy="658561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127464" y="2689934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1127464" y="305539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1413030" y="2766169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1413030" y="2396837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304648" y="1861274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648" y="1861274"/>
                  <a:ext cx="6036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299471" y="1443925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71" y="1443925"/>
                  <a:ext cx="60368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6391185" y="1615232"/>
            <a:ext cx="1100091" cy="803028"/>
            <a:chOff x="6408941" y="1428794"/>
            <a:chExt cx="1100091" cy="803028"/>
          </a:xfrm>
        </p:grpSpPr>
        <p:grpSp>
          <p:nvGrpSpPr>
            <p:cNvPr id="23" name="组合 22"/>
            <p:cNvGrpSpPr/>
            <p:nvPr/>
          </p:nvGrpSpPr>
          <p:grpSpPr>
            <a:xfrm>
              <a:off x="6949739" y="1437806"/>
              <a:ext cx="559293" cy="649549"/>
              <a:chOff x="2433961" y="2389573"/>
              <a:chExt cx="559293" cy="649549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433961" y="267365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433961" y="3039122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>
                <a:off x="2718052" y="274989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2726933" y="238957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408942" y="1862490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2" y="1862490"/>
                  <a:ext cx="6036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408941" y="1428794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1" y="1428794"/>
                  <a:ext cx="6036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1315561" y="3907128"/>
            <a:ext cx="1092503" cy="786681"/>
            <a:chOff x="1315561" y="3907128"/>
            <a:chExt cx="1092503" cy="786681"/>
          </a:xfrm>
        </p:grpSpPr>
        <p:grpSp>
          <p:nvGrpSpPr>
            <p:cNvPr id="24" name="组合 23"/>
            <p:cNvGrpSpPr/>
            <p:nvPr/>
          </p:nvGrpSpPr>
          <p:grpSpPr>
            <a:xfrm>
              <a:off x="1848771" y="3907128"/>
              <a:ext cx="559293" cy="649549"/>
              <a:chOff x="3659079" y="2389573"/>
              <a:chExt cx="559293" cy="649549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659079" y="267365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659079" y="3039122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3944648" y="2754966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944648" y="238957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320738" y="4324477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738" y="4324477"/>
                  <a:ext cx="60368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315561" y="3907128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561" y="3907128"/>
                  <a:ext cx="60368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/>
          <p:cNvGrpSpPr/>
          <p:nvPr/>
        </p:nvGrpSpPr>
        <p:grpSpPr>
          <a:xfrm>
            <a:off x="6408945" y="3890781"/>
            <a:ext cx="1100090" cy="803028"/>
            <a:chOff x="6408941" y="5890905"/>
            <a:chExt cx="1100090" cy="803028"/>
          </a:xfrm>
        </p:grpSpPr>
        <p:grpSp>
          <p:nvGrpSpPr>
            <p:cNvPr id="25" name="组合 24"/>
            <p:cNvGrpSpPr/>
            <p:nvPr/>
          </p:nvGrpSpPr>
          <p:grpSpPr>
            <a:xfrm>
              <a:off x="6949738" y="5890905"/>
              <a:ext cx="559293" cy="665825"/>
              <a:chOff x="4848688" y="2389573"/>
              <a:chExt cx="559293" cy="66582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848688" y="2689934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848688" y="305539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134253" y="238957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5134253" y="2758905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6408942" y="6324601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2" y="6324601"/>
                  <a:ext cx="60368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6408941" y="5890905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1" y="5890905"/>
                  <a:ext cx="60368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47274" y="4746324"/>
                <a:ext cx="301138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4" y="4746324"/>
                <a:ext cx="3011382" cy="6646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10335" y="5441241"/>
                <a:ext cx="3017814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5" y="5441241"/>
                <a:ext cx="3017814" cy="941604"/>
              </a:xfrm>
              <a:prstGeom prst="rect">
                <a:avLst/>
              </a:prstGeom>
              <a:blipFill>
                <a:blip r:embed="rId15"/>
                <a:stretch>
                  <a:fillRect b="-5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630481" y="4726969"/>
                <a:ext cx="301138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481" y="4726969"/>
                <a:ext cx="3011382" cy="6646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493542" y="5421886"/>
                <a:ext cx="3101170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42" y="5421886"/>
                <a:ext cx="3101170" cy="941604"/>
              </a:xfrm>
              <a:prstGeom prst="rect">
                <a:avLst/>
              </a:prstGeom>
              <a:blipFill>
                <a:blip r:embed="rId17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圆角矩形 50"/>
          <p:cNvSpPr/>
          <p:nvPr/>
        </p:nvSpPr>
        <p:spPr>
          <a:xfrm>
            <a:off x="949911" y="5575177"/>
            <a:ext cx="2478238" cy="932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6093842" y="5515901"/>
            <a:ext cx="2478238" cy="932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764132" y="5078627"/>
            <a:ext cx="166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自旋部分与空间部分波函数不分离，需要线性组合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10335" y="1101066"/>
            <a:ext cx="5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He</a:t>
            </a:r>
            <a:r>
              <a:rPr lang="zh-CN" altLang="en-US" dirty="0" smtClean="0"/>
              <a:t>原子，第一激发态的电子排布有如下</a:t>
            </a:r>
            <a:r>
              <a:rPr lang="en-US" altLang="zh-CN" dirty="0" smtClean="0"/>
              <a:t>4</a:t>
            </a:r>
            <a:r>
              <a:rPr lang="zh-CN" altLang="en-US" dirty="0"/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25369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5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附录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563"/>
                <a:ext cx="7886700" cy="54261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同理可得，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563"/>
                <a:ext cx="7886700" cy="5426111"/>
              </a:xfrm>
              <a:blipFill>
                <a:blip r:embed="rId2"/>
                <a:stretch>
                  <a:fillRect l="-1546" t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598786"/>
                <a:ext cx="8419657" cy="50359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98786"/>
                <a:ext cx="8419657" cy="5035930"/>
              </a:xfrm>
              <a:blipFill>
                <a:blip r:embed="rId2"/>
                <a:stretch>
                  <a:fillRect l="-1086" t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135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10493" y="1825625"/>
                <a:ext cx="493350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𝜆𝛼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𝜆𝛼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=ℏ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10493" y="1825625"/>
                <a:ext cx="4933507" cy="4351338"/>
              </a:xfrm>
              <a:blipFill>
                <a:blip r:embed="rId3"/>
                <a:stretch>
                  <a:fillRect l="-2596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4104174" y="1690689"/>
            <a:ext cx="0" cy="48589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9058" y="1759447"/>
                <a:ext cx="4834209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8" y="1759447"/>
                <a:ext cx="4834209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67755" y="2368136"/>
                <a:ext cx="4842736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55" y="2368136"/>
                <a:ext cx="4842736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9058" y="3032742"/>
                <a:ext cx="60578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8" y="3032742"/>
                <a:ext cx="60578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79058" y="3697348"/>
                <a:ext cx="60578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8" y="3697348"/>
                <a:ext cx="60578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/>
          <p:cNvSpPr txBox="1"/>
          <p:nvPr/>
        </p:nvSpPr>
        <p:spPr>
          <a:xfrm>
            <a:off x="679058" y="1242478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对以下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个波函数，可利用升降算符求得总自旋量子数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786809" y="4529470"/>
                <a:ext cx="51355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4529470"/>
                <a:ext cx="5135526" cy="1200329"/>
              </a:xfrm>
              <a:prstGeom prst="rect">
                <a:avLst/>
              </a:prstGeom>
              <a:blipFill>
                <a:blip r:embed="rId6"/>
                <a:stretch>
                  <a:fillRect l="-949" t="-2538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1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5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30724"/>
                <a:ext cx="7886700" cy="3619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+0+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0+0+0+0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30724"/>
                <a:ext cx="7886700" cy="3619399"/>
              </a:xfrm>
              <a:blipFill>
                <a:blip r:embed="rId2"/>
                <a:stretch>
                  <a:fillRect l="-1546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30724"/>
                <a:ext cx="7886700" cy="4144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+0+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0+0+0+0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30724"/>
                <a:ext cx="7886700" cy="4144504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30724"/>
                <a:ext cx="7886700" cy="41551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+0+0+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30724"/>
                <a:ext cx="7886700" cy="4155136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30724"/>
                <a:ext cx="7886700" cy="41445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−0+0−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−0]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−0]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30724"/>
                <a:ext cx="7886700" cy="4144504"/>
              </a:xfrm>
              <a:blipFill>
                <a:blip r:embed="rId2"/>
                <a:stretch>
                  <a:fillRect l="-1546" b="-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9" y="1005162"/>
                <a:ext cx="4774019" cy="1187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527" y="1391768"/>
                <a:ext cx="4834209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" y="1391768"/>
                <a:ext cx="4834209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527" y="2368136"/>
                <a:ext cx="4842736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" y="2368136"/>
                <a:ext cx="4842736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46" y="3531844"/>
                <a:ext cx="60578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" y="3531844"/>
                <a:ext cx="60578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830" y="4695552"/>
                <a:ext cx="60578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0" y="4695552"/>
                <a:ext cx="6057812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4842736" y="1279448"/>
            <a:ext cx="1108596" cy="801812"/>
            <a:chOff x="1299471" y="1428794"/>
            <a:chExt cx="1108596" cy="801812"/>
          </a:xfrm>
        </p:grpSpPr>
        <p:grpSp>
          <p:nvGrpSpPr>
            <p:cNvPr id="41" name="组合 40"/>
            <p:cNvGrpSpPr/>
            <p:nvPr/>
          </p:nvGrpSpPr>
          <p:grpSpPr>
            <a:xfrm>
              <a:off x="1848774" y="1428794"/>
              <a:ext cx="559293" cy="658561"/>
              <a:chOff x="1127464" y="2396837"/>
              <a:chExt cx="559293" cy="65856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127464" y="2689934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27464" y="305539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flipV="1">
                <a:off x="1413030" y="2766169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 flipH="1" flipV="1">
                <a:off x="1413030" y="2396837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304648" y="1861274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648" y="1861274"/>
                  <a:ext cx="60368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299471" y="1443925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71" y="1443925"/>
                  <a:ext cx="6036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/>
          <p:cNvGrpSpPr/>
          <p:nvPr/>
        </p:nvGrpSpPr>
        <p:grpSpPr>
          <a:xfrm>
            <a:off x="4874177" y="2335015"/>
            <a:ext cx="1100091" cy="803028"/>
            <a:chOff x="6408941" y="1428794"/>
            <a:chExt cx="1100091" cy="803028"/>
          </a:xfrm>
        </p:grpSpPr>
        <p:grpSp>
          <p:nvGrpSpPr>
            <p:cNvPr id="49" name="组合 48"/>
            <p:cNvGrpSpPr/>
            <p:nvPr/>
          </p:nvGrpSpPr>
          <p:grpSpPr>
            <a:xfrm>
              <a:off x="6949739" y="1437806"/>
              <a:ext cx="559293" cy="649549"/>
              <a:chOff x="2433961" y="2389573"/>
              <a:chExt cx="559293" cy="649549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2433961" y="267365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433961" y="3039122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2718052" y="274989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2726933" y="238957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6408942" y="1862490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2" y="1862490"/>
                  <a:ext cx="6036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6408941" y="1428794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1" y="1428794"/>
                  <a:ext cx="60368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89"/>
          <p:cNvGrpSpPr/>
          <p:nvPr/>
        </p:nvGrpSpPr>
        <p:grpSpPr>
          <a:xfrm>
            <a:off x="6260236" y="3462633"/>
            <a:ext cx="2534101" cy="803028"/>
            <a:chOff x="6531294" y="3428934"/>
            <a:chExt cx="2534101" cy="803028"/>
          </a:xfrm>
        </p:grpSpPr>
        <p:grpSp>
          <p:nvGrpSpPr>
            <p:cNvPr id="56" name="组合 55"/>
            <p:cNvGrpSpPr/>
            <p:nvPr/>
          </p:nvGrpSpPr>
          <p:grpSpPr>
            <a:xfrm>
              <a:off x="6531294" y="3443827"/>
              <a:ext cx="1092503" cy="786681"/>
              <a:chOff x="1315561" y="3907128"/>
              <a:chExt cx="1092503" cy="786681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1848771" y="3907128"/>
                <a:ext cx="559293" cy="649549"/>
                <a:chOff x="3659079" y="2389573"/>
                <a:chExt cx="559293" cy="649549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3659079" y="267365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3659079" y="3039122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/>
                <p:nvPr/>
              </p:nvCxnSpPr>
              <p:spPr>
                <a:xfrm flipV="1">
                  <a:off x="3944648" y="2754966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3944648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组合 63"/>
            <p:cNvGrpSpPr/>
            <p:nvPr/>
          </p:nvGrpSpPr>
          <p:grpSpPr>
            <a:xfrm>
              <a:off x="7965305" y="3428934"/>
              <a:ext cx="1100090" cy="803028"/>
              <a:chOff x="6408941" y="5890905"/>
              <a:chExt cx="1100090" cy="803028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6949738" y="5890905"/>
                <a:ext cx="559293" cy="665825"/>
                <a:chOff x="4848688" y="2389573"/>
                <a:chExt cx="559293" cy="665825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>
                  <a:off x="4848688" y="2689934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4848688" y="305539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 flipV="1">
                  <a:off x="5134253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5134253" y="2758905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7700418" y="3570085"/>
                  <a:ext cx="3994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18" y="3570085"/>
                  <a:ext cx="39949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/>
          <p:cNvGrpSpPr/>
          <p:nvPr/>
        </p:nvGrpSpPr>
        <p:grpSpPr>
          <a:xfrm>
            <a:off x="6265680" y="4629670"/>
            <a:ext cx="2534101" cy="803028"/>
            <a:chOff x="6522046" y="4575484"/>
            <a:chExt cx="2534101" cy="803028"/>
          </a:xfrm>
        </p:grpSpPr>
        <p:grpSp>
          <p:nvGrpSpPr>
            <p:cNvPr id="73" name="组合 72"/>
            <p:cNvGrpSpPr/>
            <p:nvPr/>
          </p:nvGrpSpPr>
          <p:grpSpPr>
            <a:xfrm>
              <a:off x="6522046" y="4590377"/>
              <a:ext cx="1092503" cy="786681"/>
              <a:chOff x="1315561" y="3907128"/>
              <a:chExt cx="1092503" cy="78668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1848771" y="3907128"/>
                <a:ext cx="559293" cy="649549"/>
                <a:chOff x="3659079" y="2389573"/>
                <a:chExt cx="559293" cy="649549"/>
              </a:xfrm>
            </p:grpSpPr>
            <p:cxnSp>
              <p:nvCxnSpPr>
                <p:cNvPr id="77" name="直接连接符 76"/>
                <p:cNvCxnSpPr/>
                <p:nvPr/>
              </p:nvCxnSpPr>
              <p:spPr>
                <a:xfrm>
                  <a:off x="3659079" y="267365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659079" y="3039122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/>
                <p:cNvCxnSpPr/>
                <p:nvPr/>
              </p:nvCxnSpPr>
              <p:spPr>
                <a:xfrm flipV="1">
                  <a:off x="3944648" y="2754966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/>
                <p:cNvCxnSpPr/>
                <p:nvPr/>
              </p:nvCxnSpPr>
              <p:spPr>
                <a:xfrm>
                  <a:off x="3944648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/>
            <p:cNvGrpSpPr/>
            <p:nvPr/>
          </p:nvGrpSpPr>
          <p:grpSpPr>
            <a:xfrm>
              <a:off x="7956057" y="4575484"/>
              <a:ext cx="1100090" cy="803028"/>
              <a:chOff x="6408941" y="5890905"/>
              <a:chExt cx="1100090" cy="803028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6949738" y="5890905"/>
                <a:ext cx="559293" cy="665825"/>
                <a:chOff x="4848688" y="2389573"/>
                <a:chExt cx="559293" cy="665825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4848688" y="2689934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4848688" y="305539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/>
                <p:cNvCxnSpPr/>
                <p:nvPr/>
              </p:nvCxnSpPr>
              <p:spPr>
                <a:xfrm flipV="1">
                  <a:off x="5134253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/>
                <p:nvPr/>
              </p:nvCxnSpPr>
              <p:spPr>
                <a:xfrm>
                  <a:off x="5134253" y="2758905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7691170" y="4716635"/>
                  <a:ext cx="3994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1170" y="4716635"/>
                  <a:ext cx="399495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199697" y="5832629"/>
                <a:ext cx="50134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三重态</a:t>
                </a:r>
                <a:r>
                  <a:rPr lang="en-US" altLang="zh-CN" dirty="0" smtClean="0"/>
                  <a:t>(</a:t>
                </a:r>
                <a:r>
                  <a:rPr lang="en-US" altLang="zh-CN" baseline="30000" dirty="0" smtClean="0"/>
                  <a:t>3</a:t>
                </a:r>
                <a:r>
                  <a:rPr lang="en-US" altLang="zh-CN" dirty="0" smtClean="0"/>
                  <a:t>S)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−1, 0</m:t>
                    </m:r>
                  </m:oMath>
                </a14:m>
                <a:r>
                  <a:rPr lang="en-US" altLang="zh-CN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单重</a:t>
                </a:r>
                <a:r>
                  <a:rPr lang="zh-CN" altLang="en-US" dirty="0" smtClean="0"/>
                  <a:t>态</a:t>
                </a:r>
                <a:r>
                  <a:rPr lang="en-US" altLang="zh-CN" dirty="0" smtClean="0"/>
                  <a:t>(</a:t>
                </a:r>
                <a:r>
                  <a:rPr lang="en-US" altLang="zh-CN" baseline="30000" dirty="0" smtClean="0"/>
                  <a:t>1</a:t>
                </a:r>
                <a:r>
                  <a:rPr lang="en-US" altLang="zh-CN" dirty="0" smtClean="0"/>
                  <a:t>S)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7" y="5832629"/>
                <a:ext cx="5013434" cy="646331"/>
              </a:xfrm>
              <a:prstGeom prst="rect">
                <a:avLst/>
              </a:prstGeom>
              <a:blipFill>
                <a:blip r:embed="rId21"/>
                <a:stretch>
                  <a:fillRect l="-109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5521912" y="5832629"/>
                <a:ext cx="3272426" cy="68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Slater</a:t>
                </a:r>
                <a:r>
                  <a:rPr lang="zh-CN" altLang="en-US" dirty="0" smtClean="0"/>
                  <a:t>行列式是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的本征波函数，不一定是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的本征波函数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12" y="5832629"/>
                <a:ext cx="3272426" cy="689548"/>
              </a:xfrm>
              <a:prstGeom prst="rect">
                <a:avLst/>
              </a:prstGeom>
              <a:blipFill>
                <a:blip r:embed="rId22"/>
                <a:stretch>
                  <a:fillRect l="-1676" t="-4425" r="-8380" b="-9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圆角矩形 93"/>
          <p:cNvSpPr/>
          <p:nvPr/>
        </p:nvSpPr>
        <p:spPr>
          <a:xfrm>
            <a:off x="6309908" y="3376814"/>
            <a:ext cx="2638398" cy="10152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6309908" y="4525370"/>
            <a:ext cx="2638398" cy="10152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6362900" y="1716837"/>
                <a:ext cx="2532413" cy="957121"/>
              </a:xfrm>
              <a:prstGeom prst="rect">
                <a:avLst/>
              </a:prstGeom>
              <a:noFill/>
              <a:ln w="38100" cap="rnd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可将</a:t>
                </a:r>
                <a:r>
                  <a:rPr lang="en-US" altLang="zh-CN" dirty="0" smtClean="0"/>
                  <a:t>Slater</a:t>
                </a:r>
                <a:r>
                  <a:rPr lang="zh-CN" altLang="en-US" dirty="0" smtClean="0"/>
                  <a:t>行列式线性组合得到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/>
                  <a:t>共同的本征波函数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900" y="1716837"/>
                <a:ext cx="2532413" cy="957121"/>
              </a:xfrm>
              <a:prstGeom prst="rect">
                <a:avLst/>
              </a:prstGeom>
              <a:blipFill>
                <a:blip r:embed="rId23"/>
                <a:stretch>
                  <a:fillRect l="-1425" t="-1840" b="-4908"/>
                </a:stretch>
              </a:blipFill>
              <a:ln w="38100" cap="rnd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/>
          <p:cNvCxnSpPr>
            <a:stCxn id="94" idx="0"/>
            <a:endCxn id="96" idx="2"/>
          </p:cNvCxnSpPr>
          <p:nvPr/>
        </p:nvCxnSpPr>
        <p:spPr>
          <a:xfrm flipV="1">
            <a:off x="7629107" y="2673958"/>
            <a:ext cx="0" cy="70285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cap="none" dirty="0" smtClean="0"/>
                  <a:t>Slater</a:t>
                </a:r>
                <a:r>
                  <a:rPr lang="zh-CN" altLang="en-US" cap="none" dirty="0" smtClean="0"/>
                  <a:t>行列式的线性组合</a:t>
                </a:r>
                <a:endParaRPr lang="en-US" altLang="zh-CN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  <m:t>𝐶𝑆𝐹</m:t>
                          </m:r>
                        </m:e>
                      </m:d>
                      <m:r>
                        <a:rPr lang="en-US" altLang="zh-CN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cap="none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cap="none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cap="none" smtClean="0">
                                      <a:latin typeface="Cambria Math" panose="02040503050406030204" pitchFamily="18" charset="0"/>
                                    </a:rPr>
                                    <m:t>𝑑𝑒𝑡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cap="none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cap="none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cap="none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cap="none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cap="none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altLang="zh-CN" b="0" i="1" cap="none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cap="none" dirty="0" smtClean="0"/>
                  <a:t>的本征波函数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cap="none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cap="none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cap="none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cap="none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b="0" i="1" cap="non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cap="none" dirty="0" smtClean="0">
                              <a:latin typeface="Cambria Math" panose="02040503050406030204" pitchFamily="18" charset="0"/>
                            </a:rPr>
                            <m:t>𝐶𝑆𝐹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zh-CN" b="0" i="1" cap="non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cap="none" dirty="0" smtClean="0">
                              <a:latin typeface="Cambria Math" panose="02040503050406030204" pitchFamily="18" charset="0"/>
                            </a:rPr>
                            <m:t>𝐶𝑆𝐹</m:t>
                          </m:r>
                        </m:e>
                      </m:d>
                    </m:oMath>
                  </m:oMathPara>
                </a14:m>
                <a:endParaRPr lang="en-US" altLang="zh-CN" cap="non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cap="non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cap="none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的本征波函数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  <m:t>𝐶𝑆𝐹</m:t>
                          </m:r>
                        </m:e>
                      </m:d>
                      <m:r>
                        <a:rPr lang="en-US" altLang="zh-CN" b="0" i="1" cap="none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cap="none" smtClean="0">
                              <a:latin typeface="Cambria Math" panose="02040503050406030204" pitchFamily="18" charset="0"/>
                            </a:rPr>
                            <m:t>𝐶𝑆𝐹</m:t>
                          </m:r>
                        </m:e>
                      </m:d>
                    </m:oMath>
                  </m:oMathPara>
                </a14:m>
                <a:endParaRPr lang="zh-CN" altLang="en-US" cap="none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smtClean="0"/>
              <a:t>的表示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39003" y="2997076"/>
            <a:ext cx="2534101" cy="803028"/>
            <a:chOff x="6531294" y="3428934"/>
            <a:chExt cx="2534101" cy="803028"/>
          </a:xfrm>
        </p:grpSpPr>
        <p:grpSp>
          <p:nvGrpSpPr>
            <p:cNvPr id="5" name="组合 4"/>
            <p:cNvGrpSpPr/>
            <p:nvPr/>
          </p:nvGrpSpPr>
          <p:grpSpPr>
            <a:xfrm>
              <a:off x="6531294" y="3443827"/>
              <a:ext cx="1092503" cy="786681"/>
              <a:chOff x="1315561" y="3907128"/>
              <a:chExt cx="1092503" cy="78668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848771" y="3907128"/>
                <a:ext cx="559293" cy="649549"/>
                <a:chOff x="3659079" y="2389573"/>
                <a:chExt cx="559293" cy="649549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>
                  <a:off x="3659079" y="267365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3659079" y="3039122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3944648" y="2754966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3944648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/>
            <p:cNvGrpSpPr/>
            <p:nvPr/>
          </p:nvGrpSpPr>
          <p:grpSpPr>
            <a:xfrm>
              <a:off x="7965305" y="3428934"/>
              <a:ext cx="1100090" cy="803028"/>
              <a:chOff x="6408941" y="5890905"/>
              <a:chExt cx="1100090" cy="80302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949738" y="5890905"/>
                <a:ext cx="559293" cy="665825"/>
                <a:chOff x="4848688" y="2389573"/>
                <a:chExt cx="559293" cy="665825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4848688" y="2689934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4848688" y="305539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flipV="1">
                  <a:off x="5134253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5134253" y="2758905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700418" y="3570085"/>
                  <a:ext cx="3994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18" y="3570085"/>
                  <a:ext cx="39949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639003" y="3899857"/>
            <a:ext cx="2534101" cy="803028"/>
            <a:chOff x="6522046" y="4575484"/>
            <a:chExt cx="2534101" cy="803028"/>
          </a:xfrm>
        </p:grpSpPr>
        <p:grpSp>
          <p:nvGrpSpPr>
            <p:cNvPr id="23" name="组合 22"/>
            <p:cNvGrpSpPr/>
            <p:nvPr/>
          </p:nvGrpSpPr>
          <p:grpSpPr>
            <a:xfrm>
              <a:off x="6522046" y="4590377"/>
              <a:ext cx="1092503" cy="786681"/>
              <a:chOff x="1315561" y="3907128"/>
              <a:chExt cx="1092503" cy="786681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1848771" y="3907128"/>
                <a:ext cx="559293" cy="649549"/>
                <a:chOff x="3659079" y="2389573"/>
                <a:chExt cx="559293" cy="649549"/>
              </a:xfrm>
            </p:grpSpPr>
            <p:cxnSp>
              <p:nvCxnSpPr>
                <p:cNvPr id="36" name="直接连接符 35"/>
                <p:cNvCxnSpPr/>
                <p:nvPr/>
              </p:nvCxnSpPr>
              <p:spPr>
                <a:xfrm>
                  <a:off x="3659079" y="267365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659079" y="3039122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V="1">
                  <a:off x="3944648" y="2754966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3944648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0738" y="4324477"/>
                    <a:ext cx="60368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561" y="3907128"/>
                    <a:ext cx="60368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/>
            <p:cNvGrpSpPr/>
            <p:nvPr/>
          </p:nvGrpSpPr>
          <p:grpSpPr>
            <a:xfrm>
              <a:off x="7956057" y="4575484"/>
              <a:ext cx="1100090" cy="803028"/>
              <a:chOff x="6408941" y="5890905"/>
              <a:chExt cx="1100090" cy="80302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6949738" y="5890905"/>
                <a:ext cx="559293" cy="665825"/>
                <a:chOff x="4848688" y="2389573"/>
                <a:chExt cx="559293" cy="665825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4848688" y="2689934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4848688" y="3055398"/>
                  <a:ext cx="55929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 flipV="1">
                  <a:off x="5134253" y="2389573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5134253" y="2758905"/>
                  <a:ext cx="0" cy="284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2" y="6324601"/>
                    <a:ext cx="60368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941" y="5890905"/>
                    <a:ext cx="60368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7691170" y="4716635"/>
                  <a:ext cx="3994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1170" y="4716635"/>
                  <a:ext cx="399495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388770" y="1504594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70" y="1504594"/>
                <a:ext cx="86184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88770" y="4227593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70" y="4227593"/>
                <a:ext cx="8618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527945" y="1494584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45" y="1494584"/>
                <a:ext cx="8618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527945" y="4211428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45" y="4211428"/>
                <a:ext cx="86184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666097" y="1340353"/>
                <a:ext cx="86184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97" y="1340353"/>
                <a:ext cx="861848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666097" y="4056290"/>
                <a:ext cx="86184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97" y="4056290"/>
                <a:ext cx="861848" cy="61093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08752" y="1494584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52" y="1494584"/>
                <a:ext cx="86184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08752" y="4226565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52" y="4226565"/>
                <a:ext cx="86184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/>
          <p:cNvGrpSpPr/>
          <p:nvPr/>
        </p:nvGrpSpPr>
        <p:grpSpPr>
          <a:xfrm>
            <a:off x="607562" y="1226398"/>
            <a:ext cx="1108596" cy="801812"/>
            <a:chOff x="1299471" y="1428794"/>
            <a:chExt cx="1108596" cy="801812"/>
          </a:xfrm>
        </p:grpSpPr>
        <p:grpSp>
          <p:nvGrpSpPr>
            <p:cNvPr id="50" name="组合 49"/>
            <p:cNvGrpSpPr/>
            <p:nvPr/>
          </p:nvGrpSpPr>
          <p:grpSpPr>
            <a:xfrm>
              <a:off x="1848774" y="1428794"/>
              <a:ext cx="559293" cy="658561"/>
              <a:chOff x="1127464" y="2396837"/>
              <a:chExt cx="559293" cy="658561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1127464" y="2689934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127464" y="305539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V="1">
                <a:off x="1413030" y="2766169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H="1" flipV="1">
                <a:off x="1413030" y="2396837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1304648" y="1861274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648" y="1861274"/>
                  <a:ext cx="60368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1299471" y="1443925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71" y="1443925"/>
                  <a:ext cx="6036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/>
          <p:cNvGrpSpPr/>
          <p:nvPr/>
        </p:nvGrpSpPr>
        <p:grpSpPr>
          <a:xfrm>
            <a:off x="639003" y="2050745"/>
            <a:ext cx="1100091" cy="803028"/>
            <a:chOff x="6408941" y="1428794"/>
            <a:chExt cx="1100091" cy="803028"/>
          </a:xfrm>
        </p:grpSpPr>
        <p:grpSp>
          <p:nvGrpSpPr>
            <p:cNvPr id="58" name="组合 57"/>
            <p:cNvGrpSpPr/>
            <p:nvPr/>
          </p:nvGrpSpPr>
          <p:grpSpPr>
            <a:xfrm>
              <a:off x="6949739" y="1437806"/>
              <a:ext cx="559293" cy="649549"/>
              <a:chOff x="2433961" y="2389573"/>
              <a:chExt cx="559293" cy="649549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2433961" y="2673658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433961" y="3039122"/>
                <a:ext cx="55929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H="1">
                <a:off x="2718052" y="274989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2726933" y="2389573"/>
                <a:ext cx="0" cy="284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6408942" y="1862490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2" y="1862490"/>
                  <a:ext cx="6036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6408941" y="1428794"/>
                  <a:ext cx="603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41" y="1428794"/>
                  <a:ext cx="60368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17351" y="2287961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51" y="2287961"/>
                <a:ext cx="86184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17351" y="3215171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51" y="3215171"/>
                <a:ext cx="86184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7388770" y="2299775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70" y="2299775"/>
                <a:ext cx="86184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6527945" y="2289765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45" y="2289765"/>
                <a:ext cx="86184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666097" y="2135534"/>
                <a:ext cx="86184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97" y="2135534"/>
                <a:ext cx="861848" cy="61093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7388770" y="3224864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70" y="3224864"/>
                <a:ext cx="86184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27945" y="3214854"/>
                <a:ext cx="86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45" y="3214854"/>
                <a:ext cx="86184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5666097" y="3060623"/>
                <a:ext cx="86184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97" y="3060623"/>
                <a:ext cx="861848" cy="61093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5833239" y="924918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58227" y="919876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598976" y="923252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7562" y="4777889"/>
            <a:ext cx="8171366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个数字表示第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个空间轨道上的电子加入体系后体系的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第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个数字表示该空间轨道上的电子加入体系后对体系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的影响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2: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轨道上有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个电子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		u: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轨道上有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个使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增大的电子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	d: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个使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减小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的电子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0: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轨道上无电子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	0: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上无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电子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			1: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个使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增大的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电子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2: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个使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减小的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电子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3: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轨道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电子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39003" y="6536841"/>
            <a:ext cx="734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</a:rPr>
              <a:t>CSF</a:t>
            </a:r>
            <a:r>
              <a:rPr lang="zh-CN" altLang="en-US" dirty="0" smtClean="0">
                <a:solidFill>
                  <a:srgbClr val="FF0000"/>
                </a:solidFill>
              </a:rPr>
              <a:t>可能对应一种电子排布，也可能是几种电子排布的线性组合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4630727" y="1508097"/>
                <a:ext cx="100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27" y="1508097"/>
                <a:ext cx="1003927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4602131" y="2287961"/>
                <a:ext cx="1064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31" y="2287961"/>
                <a:ext cx="106405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4621482" y="3216936"/>
                <a:ext cx="100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82" y="3216936"/>
                <a:ext cx="1003927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4630726" y="4221578"/>
                <a:ext cx="100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26" y="4221578"/>
                <a:ext cx="1003927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3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30318" y="5723825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8" y="5723825"/>
                <a:ext cx="2731258" cy="1037463"/>
              </a:xfrm>
              <a:prstGeom prst="rect">
                <a:avLst/>
              </a:prstGeom>
              <a:blipFill>
                <a:blip r:embed="rId2"/>
                <a:stretch>
                  <a:fillRect l="-1786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05578" y="2200121"/>
                <a:ext cx="2897466" cy="111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78" y="2200121"/>
                <a:ext cx="2897466" cy="1112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33783" y="3724870"/>
                <a:ext cx="420762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行强调了前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个轨道上的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个电子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构成自旋量子数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时的累加结果，且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83" y="3724870"/>
                <a:ext cx="4207623" cy="2031325"/>
              </a:xfrm>
              <a:prstGeom prst="rect">
                <a:avLst/>
              </a:prstGeom>
              <a:blipFill>
                <a:blip r:embed="rId4"/>
                <a:stretch>
                  <a:fillRect l="-1304" t="-1502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515178" y="1516023"/>
            <a:ext cx="210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Paldus</a:t>
            </a:r>
            <a:r>
              <a:rPr lang="zh-CN" altLang="en-US" dirty="0"/>
              <a:t>盘（</a:t>
            </a:r>
            <a:r>
              <a:rPr lang="en-US" altLang="zh-CN" dirty="0"/>
              <a:t>ABC</a:t>
            </a:r>
            <a:r>
              <a:rPr lang="zh-CN" altLang="en-US" dirty="0"/>
              <a:t>盘）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15989" y="1497365"/>
            <a:ext cx="9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步矢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663116" y="2181463"/>
                <a:ext cx="148088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16" y="2181463"/>
                <a:ext cx="1480884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10207" y="3724870"/>
            <a:ext cx="4072321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电子所在空间轨道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其中的电子使体系总自旋增大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其中的电子使体系总自旋减小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		</a:t>
            </a:r>
            <a:r>
              <a:rPr lang="zh-CN" altLang="en-US" dirty="0" smtClean="0"/>
              <a:t>图中含有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列的行数</a:t>
            </a:r>
            <a:endParaRPr lang="en-US" altLang="zh-CN" dirty="0" smtClean="0"/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		</a:t>
            </a:r>
            <a:r>
              <a:rPr lang="zh-CN" altLang="en-US" dirty="0" smtClean="0"/>
              <a:t>图中</a:t>
            </a:r>
            <a:r>
              <a:rPr lang="zh-CN" altLang="en-US" dirty="0"/>
              <a:t>含有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dirty="0" smtClean="0"/>
              <a:t>列的行数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0207" y="1076968"/>
            <a:ext cx="1698424" cy="2525587"/>
            <a:chOff x="1086818" y="1269965"/>
            <a:chExt cx="1698424" cy="2525587"/>
          </a:xfrm>
        </p:grpSpPr>
        <p:grpSp>
          <p:nvGrpSpPr>
            <p:cNvPr id="4" name="组合 3"/>
            <p:cNvGrpSpPr/>
            <p:nvPr/>
          </p:nvGrpSpPr>
          <p:grpSpPr>
            <a:xfrm>
              <a:off x="1086818" y="1583699"/>
              <a:ext cx="1698424" cy="2211853"/>
              <a:chOff x="571811" y="2065857"/>
              <a:chExt cx="1698424" cy="221185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6"/>
              <a:srcRect r="70288" b="18658"/>
              <a:stretch/>
            </p:blipFill>
            <p:spPr>
              <a:xfrm>
                <a:off x="814655" y="2065857"/>
                <a:ext cx="1455580" cy="2211853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913775" y="2188060"/>
                <a:ext cx="161590" cy="1990236"/>
                <a:chOff x="913775" y="2188060"/>
                <a:chExt cx="161590" cy="1990236"/>
              </a:xfrm>
            </p:grpSpPr>
            <p:cxnSp>
              <p:nvCxnSpPr>
                <p:cNvPr id="12" name="直接箭头连接符 11"/>
                <p:cNvCxnSpPr/>
                <p:nvPr/>
              </p:nvCxnSpPr>
              <p:spPr>
                <a:xfrm flipH="1">
                  <a:off x="993986" y="2188060"/>
                  <a:ext cx="313" cy="12107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13775" y="2205816"/>
                  <a:ext cx="16042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914942" y="3386704"/>
                  <a:ext cx="16042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H="1">
                  <a:off x="913775" y="4178296"/>
                  <a:ext cx="16042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993987" y="3386704"/>
                  <a:ext cx="0" cy="79159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本框 23"/>
              <p:cNvSpPr txBox="1"/>
              <p:nvPr/>
            </p:nvSpPr>
            <p:spPr>
              <a:xfrm>
                <a:off x="571811" y="2604287"/>
                <a:ext cx="3325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71811" y="3542827"/>
                <a:ext cx="3325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609112" y="1272486"/>
              <a:ext cx="4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57452" y="1269965"/>
              <a:ext cx="4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546948" y="1568615"/>
                <a:ext cx="2304612" cy="19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48" y="1568615"/>
                <a:ext cx="2304612" cy="19075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615560" y="1568615"/>
                <a:ext cx="1226957" cy="19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560" y="1568615"/>
                <a:ext cx="1226957" cy="19075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21265" y="646078"/>
                <a:ext cx="1387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3101213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5" y="646078"/>
                <a:ext cx="13873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4966" y="2262679"/>
                <a:ext cx="2859724" cy="111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66" y="2262679"/>
                <a:ext cx="2859724" cy="1112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61170" y="1647188"/>
            <a:ext cx="218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Paldus</a:t>
            </a:r>
            <a:r>
              <a:rPr lang="zh-CN" altLang="en-US" dirty="0"/>
              <a:t>盘（</a:t>
            </a:r>
            <a:r>
              <a:rPr lang="en-US" altLang="zh-CN" dirty="0"/>
              <a:t>ABC</a:t>
            </a:r>
            <a:r>
              <a:rPr lang="zh-CN" altLang="en-US" dirty="0"/>
              <a:t>盘）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84300" y="1655655"/>
            <a:ext cx="9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62044" y="2258478"/>
                <a:ext cx="1591481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44" y="2258478"/>
                <a:ext cx="1591481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848750" y="1589807"/>
                <a:ext cx="2953766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50" y="1589807"/>
                <a:ext cx="2953766" cy="1718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117467"/>
                  </p:ext>
                </p:extLst>
              </p:nvPr>
            </p:nvGraphicFramePr>
            <p:xfrm>
              <a:off x="987971" y="4435902"/>
              <a:ext cx="3374442" cy="1714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2407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424667304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4300932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8879538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0477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117467"/>
                  </p:ext>
                </p:extLst>
              </p:nvPr>
            </p:nvGraphicFramePr>
            <p:xfrm>
              <a:off x="987971" y="4435902"/>
              <a:ext cx="3374442" cy="1714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2407">
                      <a:extLst>
                        <a:ext uri="{9D8B030D-6E8A-4147-A177-3AD203B41FA5}">
                          <a16:colId xmlns:a16="http://schemas.microsoft.com/office/drawing/2014/main" val="2153690510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1131363143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1129629098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2539637045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447823138"/>
                        </a:ext>
                      </a:extLst>
                    </a:gridCol>
                    <a:gridCol w="562407">
                      <a:extLst>
                        <a:ext uri="{9D8B030D-6E8A-4147-A177-3AD203B41FA5}">
                          <a16:colId xmlns:a16="http://schemas.microsoft.com/office/drawing/2014/main" val="424667304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1087" t="-1786" r="-504348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100000" t="-1786" r="-398925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2174" t="-1786" r="-303261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302174" t="-1786" r="-203261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397849" t="-1786" r="-101075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503261" t="-1786" r="-2174" b="-4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94854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43009328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8879538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00771388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0477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07266" y="3541345"/>
                <a:ext cx="3636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66" y="3541345"/>
                <a:ext cx="363673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370107" y="4393106"/>
                <a:ext cx="2706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的取值对应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种情况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07" y="4393106"/>
                <a:ext cx="270617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370108" y="4768941"/>
                <a:ext cx="2085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轨道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上无电子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08" y="4768941"/>
                <a:ext cx="2085110" cy="369332"/>
              </a:xfrm>
              <a:prstGeom prst="rect">
                <a:avLst/>
              </a:prstGeom>
              <a:blipFill>
                <a:blip r:embed="rId8"/>
                <a:stretch>
                  <a:fillRect l="-263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370107" y="5112150"/>
                <a:ext cx="4174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轨道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上有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个使体系总自旋增加的电子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07" y="5112150"/>
                <a:ext cx="4174804" cy="369332"/>
              </a:xfrm>
              <a:prstGeom prst="rect">
                <a:avLst/>
              </a:prstGeom>
              <a:blipFill>
                <a:blip r:embed="rId9"/>
                <a:stretch>
                  <a:fillRect l="-131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384300" y="5468365"/>
                <a:ext cx="424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轨道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上有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个使体系总自旋减少的电子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00" y="5468365"/>
                <a:ext cx="4248376" cy="369332"/>
              </a:xfrm>
              <a:prstGeom prst="rect">
                <a:avLst/>
              </a:prstGeom>
              <a:blipFill>
                <a:blip r:embed="rId10"/>
                <a:stretch>
                  <a:fillRect l="-114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385300" y="5826048"/>
                <a:ext cx="328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轨道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上有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个电子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300" y="5826048"/>
                <a:ext cx="3284821" cy="369332"/>
              </a:xfrm>
              <a:prstGeom prst="rect">
                <a:avLst/>
              </a:prstGeom>
              <a:blipFill>
                <a:blip r:embed="rId11"/>
                <a:stretch>
                  <a:fillRect l="-14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CSF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6915"/>
              </p:ext>
            </p:extLst>
          </p:nvPr>
        </p:nvGraphicFramePr>
        <p:xfrm>
          <a:off x="4656082" y="2438144"/>
          <a:ext cx="3457905" cy="324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81">
                  <a:extLst>
                    <a:ext uri="{9D8B030D-6E8A-4147-A177-3AD203B41FA5}">
                      <a16:colId xmlns:a16="http://schemas.microsoft.com/office/drawing/2014/main" val="2153690510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31363143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1129629098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2539637045"/>
                    </a:ext>
                  </a:extLst>
                </a:gridCol>
                <a:gridCol w="691581">
                  <a:extLst>
                    <a:ext uri="{9D8B030D-6E8A-4147-A177-3AD203B41FA5}">
                      <a16:colId xmlns:a16="http://schemas.microsoft.com/office/drawing/2014/main" val="447823138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5948545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38674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7310300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722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865747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300932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8795381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0771388"/>
                  </a:ext>
                </a:extLst>
              </a:tr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7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39" y="1631293"/>
                <a:ext cx="20989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1145628" y="1815959"/>
            <a:ext cx="1698424" cy="2211853"/>
            <a:chOff x="571811" y="2065857"/>
            <a:chExt cx="1698424" cy="221185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/>
            <a:srcRect r="70288" b="18658"/>
            <a:stretch/>
          </p:blipFill>
          <p:spPr>
            <a:xfrm>
              <a:off x="814655" y="2065857"/>
              <a:ext cx="1455580" cy="2211853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913775" y="2188060"/>
              <a:ext cx="161590" cy="1990236"/>
              <a:chOff x="913775" y="2188060"/>
              <a:chExt cx="161590" cy="1990236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 flipH="1">
                <a:off x="993986" y="2188060"/>
                <a:ext cx="313" cy="1210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913775" y="220581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914942" y="3386704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3775" y="4178296"/>
                <a:ext cx="160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993987" y="3386704"/>
                <a:ext cx="0" cy="79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571811" y="260428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1811" y="3542827"/>
              <a:ext cx="332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总电子数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总轨道数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总自旋    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" y="4484630"/>
                <a:ext cx="2731258" cy="1037463"/>
              </a:xfrm>
              <a:prstGeom prst="rect">
                <a:avLst/>
              </a:prstGeom>
              <a:blipFill>
                <a:blip r:embed="rId4"/>
                <a:stretch>
                  <a:fillRect l="-2009" t="-3529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2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7274</TotalTime>
  <Words>9987</Words>
  <Application>Microsoft Office PowerPoint</Application>
  <PresentationFormat>全屏显示(4:3)</PresentationFormat>
  <Paragraphs>1396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等线 Light</vt:lpstr>
      <vt:lpstr>Arial</vt:lpstr>
      <vt:lpstr>Calibri</vt:lpstr>
      <vt:lpstr>Calibri Light</vt:lpstr>
      <vt:lpstr>Cambria Math</vt:lpstr>
      <vt:lpstr>Symbol</vt:lpstr>
      <vt:lpstr>Times New Roman</vt:lpstr>
      <vt:lpstr>Office 主题​​</vt:lpstr>
      <vt:lpstr>Configuration State Function (CSF)</vt:lpstr>
      <vt:lpstr>内容</vt:lpstr>
      <vt:lpstr>背景</vt:lpstr>
      <vt:lpstr>背景</vt:lpstr>
      <vt:lpstr>CSF</vt:lpstr>
      <vt:lpstr>CSF的表示</vt:lpstr>
      <vt:lpstr>CSF的表示</vt:lpstr>
      <vt:lpstr>CSF的表示</vt:lpstr>
      <vt:lpstr>CSF的表示</vt:lpstr>
      <vt:lpstr>CSF的表示</vt:lpstr>
      <vt:lpstr>CSF的表示</vt:lpstr>
      <vt:lpstr>CSF的表示</vt:lpstr>
      <vt:lpstr>CSF的表示</vt:lpstr>
      <vt:lpstr>CSF的表示</vt:lpstr>
      <vt:lpstr>CSF的表示</vt:lpstr>
      <vt:lpstr>CSF的表示</vt:lpstr>
      <vt:lpstr>CSF与Slater行列式的转换</vt:lpstr>
      <vt:lpstr>CSF与Slater行列式的转换</vt:lpstr>
      <vt:lpstr>CSF与Slater行列式的转换</vt:lpstr>
      <vt:lpstr>组态空间的产生</vt:lpstr>
      <vt:lpstr>组态空间的产生</vt:lpstr>
      <vt:lpstr>组态空间的产生</vt:lpstr>
      <vt:lpstr>组态空间的产生</vt:lpstr>
      <vt:lpstr>组态空间的产生</vt:lpstr>
      <vt:lpstr>组态空间的产生</vt:lpstr>
      <vt:lpstr>不同行表(Distinct Row Table, DRT)</vt:lpstr>
      <vt:lpstr>参考文献</vt:lpstr>
      <vt:lpstr>附录</vt:lpstr>
      <vt:lpstr>附录</vt:lpstr>
      <vt:lpstr>附录</vt:lpstr>
      <vt:lpstr>附录</vt:lpstr>
      <vt:lpstr>附录</vt:lpstr>
      <vt:lpstr>附录</vt:lpstr>
      <vt:lpstr>附录</vt:lpstr>
      <vt:lpstr>附录</vt:lpstr>
      <vt:lpstr>附录</vt:lpstr>
      <vt:lpstr>附录</vt:lpstr>
      <vt:lpstr>附录</vt:lpstr>
      <vt:lpstr>附录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state function (CSF)</dc:title>
  <dc:creator>Yinxuan Song</dc:creator>
  <cp:lastModifiedBy>ZLZ</cp:lastModifiedBy>
  <cp:revision>208</cp:revision>
  <dcterms:created xsi:type="dcterms:W3CDTF">2018-07-10T03:23:31Z</dcterms:created>
  <dcterms:modified xsi:type="dcterms:W3CDTF">2020-06-27T13:36:19Z</dcterms:modified>
</cp:coreProperties>
</file>