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embeddedFontLst>
    <p:embeddedFont>
      <p:font typeface="Unbounded"/>
      <p:regular r:id="rId17"/>
    </p:embeddedFont>
    <p:embeddedFont>
      <p:font typeface="Unbounded"/>
      <p:regular r:id="rId18"/>
    </p:embeddedFont>
    <p:embeddedFont>
      <p:font typeface="Open Sans"/>
      <p:regular r:id="rId19"/>
    </p:embeddedFont>
    <p:embeddedFont>
      <p:font typeface="Open Sans"/>
      <p:regular r:id="rId20"/>
    </p:embeddedFont>
    <p:embeddedFont>
      <p:font typeface="Open Sans"/>
      <p:regular r:id="rId21"/>
    </p:embeddedFont>
    <p:embeddedFont>
      <p:font typeface="Open Sans"/>
      <p:regular r:id="rId22"/>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7" Type="http://schemas.openxmlformats.org/officeDocument/2006/relationships/font" Target="fonts/font1.fntdata"/><Relationship Id="rId18" Type="http://schemas.openxmlformats.org/officeDocument/2006/relationships/font" Target="fonts/font2.fntdata"/><Relationship Id="rId19" Type="http://schemas.openxmlformats.org/officeDocument/2006/relationships/font" Target="fonts/font3.fntdata"/><Relationship Id="rId20" Type="http://schemas.openxmlformats.org/officeDocument/2006/relationships/font" Target="fonts/font4.fntdata"/><Relationship Id="rId21" Type="http://schemas.openxmlformats.org/officeDocument/2006/relationships/font" Target="fonts/font5.fntdata"/><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1-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1.xml"/><Relationship Id="rId3"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8.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0.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2184083"/>
            <a:ext cx="7556421" cy="1417558"/>
          </a:xfrm>
          <a:prstGeom prst="rect">
            <a:avLst/>
          </a:prstGeom>
          <a:noFill/>
          <a:ln/>
        </p:spPr>
        <p:txBody>
          <a:bodyPr wrap="square" lIns="0" tIns="0" rIns="0" bIns="0" rtlCol="0" anchor="t"/>
          <a:lstStyle/>
          <a:p>
            <a:pPr indent="0" marL="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Largest Rectangle in Histogram</a:t>
            </a:r>
            <a:endParaRPr lang="en-US" sz="4450" dirty="0"/>
          </a:p>
        </p:txBody>
      </p:sp>
      <p:sp>
        <p:nvSpPr>
          <p:cNvPr id="4" name="Text 1"/>
          <p:cNvSpPr/>
          <p:nvPr/>
        </p:nvSpPr>
        <p:spPr>
          <a:xfrm>
            <a:off x="6280190" y="3941802"/>
            <a:ext cx="7556421" cy="1451610"/>
          </a:xfrm>
          <a:prstGeom prst="rect">
            <a:avLst/>
          </a:prstGeom>
          <a:noFill/>
          <a:ln/>
        </p:spPr>
        <p:txBody>
          <a:bodyPr wrap="square" lIns="0" tIns="0" rIns="0" bIns="0" rtlCol="0" anchor="t"/>
          <a:lstStyle/>
          <a:p>
            <a:pPr indent="0" marL="0">
              <a:lnSpc>
                <a:spcPts val="2850"/>
              </a:lnSpc>
              <a:buNone/>
            </a:pPr>
            <a:r>
              <a:rPr lang="en-US" sz="1750" dirty="0">
                <a:solidFill>
                  <a:srgbClr val="333F70"/>
                </a:solidFill>
                <a:latin typeface="Open Sans" pitchFamily="34" charset="0"/>
                <a:ea typeface="Open Sans" pitchFamily="34" charset="-122"/>
                <a:cs typeface="Open Sans" pitchFamily="34" charset="-120"/>
              </a:rPr>
              <a:t>This presentation will guide you through finding the largest rectangular area in a histogram represented by an array. We'll explore different approaches, from brute force to optimized stack-based solutions, and analyze their complexities. Let's dive in!</a:t>
            </a:r>
            <a:endParaRPr lang="en-US" sz="1750" dirty="0"/>
          </a:p>
        </p:txBody>
      </p:sp>
      <p:sp>
        <p:nvSpPr>
          <p:cNvPr id="5" name="Shape 2"/>
          <p:cNvSpPr/>
          <p:nvPr/>
        </p:nvSpPr>
        <p:spPr>
          <a:xfrm>
            <a:off x="6280190" y="5665470"/>
            <a:ext cx="362903" cy="362903"/>
          </a:xfrm>
          <a:prstGeom prst="roundRect">
            <a:avLst>
              <a:gd name="adj" fmla="val 25194296"/>
            </a:avLst>
          </a:prstGeom>
          <a:noFill/>
          <a:ln w="7620">
            <a:solidFill>
              <a:srgbClr val="FFFFFF"/>
            </a:solidFill>
            <a:prstDash val="solid"/>
          </a:ln>
        </p:spPr>
      </p:sp>
      <p:pic>
        <p:nvPicPr>
          <p:cNvPr id="6" name="Image 1" descr="preencoded.png">    </p:cNvPr>
          <p:cNvPicPr>
            <a:picLocks noChangeAspect="1"/>
          </p:cNvPicPr>
          <p:nvPr/>
        </p:nvPicPr>
        <p:blipFill>
          <a:blip r:embed="rId2"/>
          <a:stretch>
            <a:fillRect/>
          </a:stretch>
        </p:blipFill>
        <p:spPr>
          <a:xfrm>
            <a:off x="6287810" y="5673090"/>
            <a:ext cx="347663" cy="347663"/>
          </a:xfrm>
          <a:prstGeom prst="rect">
            <a:avLst/>
          </a:prstGeom>
        </p:spPr>
      </p:pic>
      <p:sp>
        <p:nvSpPr>
          <p:cNvPr id="7" name="Text 3"/>
          <p:cNvSpPr/>
          <p:nvPr/>
        </p:nvSpPr>
        <p:spPr>
          <a:xfrm>
            <a:off x="6756440" y="5648563"/>
            <a:ext cx="1710095" cy="396835"/>
          </a:xfrm>
          <a:prstGeom prst="rect">
            <a:avLst/>
          </a:prstGeom>
          <a:noFill/>
          <a:ln/>
        </p:spPr>
        <p:txBody>
          <a:bodyPr wrap="none" lIns="0" tIns="0" rIns="0" bIns="0" rtlCol="0" anchor="t"/>
          <a:lstStyle/>
          <a:p>
            <a:pPr algn="l" indent="0" marL="0">
              <a:lnSpc>
                <a:spcPts val="3100"/>
              </a:lnSpc>
              <a:buNone/>
            </a:pPr>
            <a:r>
              <a:rPr lang="en-US" sz="2200" b="1" dirty="0">
                <a:solidFill>
                  <a:srgbClr val="333F70"/>
                </a:solidFill>
                <a:latin typeface="Open Sans Bold" pitchFamily="34" charset="0"/>
                <a:ea typeface="Open Sans Bold" pitchFamily="34" charset="-122"/>
                <a:cs typeface="Open Sans Bold" pitchFamily="34" charset="-120"/>
              </a:rPr>
              <a:t>by Anusha S</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851654"/>
            <a:ext cx="5670590" cy="708779"/>
          </a:xfrm>
          <a:prstGeom prst="rect">
            <a:avLst/>
          </a:prstGeom>
          <a:noFill/>
          <a:ln/>
        </p:spPr>
        <p:txBody>
          <a:bodyPr wrap="none" lIns="0" tIns="0" rIns="0" bIns="0" rtlCol="0" anchor="t"/>
          <a:lstStyle/>
          <a:p>
            <a:pPr indent="0" marL="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Key Takeaways</a:t>
            </a:r>
            <a:endParaRPr lang="en-US" sz="4450" dirty="0"/>
          </a:p>
        </p:txBody>
      </p:sp>
      <p:sp>
        <p:nvSpPr>
          <p:cNvPr id="4" name="Shape 1"/>
          <p:cNvSpPr/>
          <p:nvPr/>
        </p:nvSpPr>
        <p:spPr>
          <a:xfrm>
            <a:off x="6280190" y="2155746"/>
            <a:ext cx="510302" cy="510302"/>
          </a:xfrm>
          <a:prstGeom prst="roundRect">
            <a:avLst>
              <a:gd name="adj" fmla="val 18669"/>
            </a:avLst>
          </a:prstGeom>
          <a:solidFill>
            <a:srgbClr val="D6F5EE"/>
          </a:solidFill>
          <a:ln w="7620">
            <a:solidFill>
              <a:srgbClr val="BCDBD4"/>
            </a:solidFill>
            <a:prstDash val="solid"/>
          </a:ln>
        </p:spPr>
      </p:sp>
      <p:sp>
        <p:nvSpPr>
          <p:cNvPr id="5" name="Text 2"/>
          <p:cNvSpPr/>
          <p:nvPr/>
        </p:nvSpPr>
        <p:spPr>
          <a:xfrm>
            <a:off x="6365260" y="2198251"/>
            <a:ext cx="340162" cy="425291"/>
          </a:xfrm>
          <a:prstGeom prst="rect">
            <a:avLst/>
          </a:prstGeom>
          <a:noFill/>
          <a:ln/>
        </p:spPr>
        <p:txBody>
          <a:bodyPr wrap="none" lIns="0" tIns="0" rIns="0" bIns="0" rtlCol="0" anchor="t"/>
          <a:lstStyle/>
          <a:p>
            <a:pPr algn="ctr" indent="0" marL="0">
              <a:lnSpc>
                <a:spcPts val="2650"/>
              </a:lnSpc>
              <a:buNone/>
            </a:pPr>
            <a:r>
              <a:rPr lang="en-US" sz="2650" b="1" dirty="0">
                <a:solidFill>
                  <a:srgbClr val="333F70"/>
                </a:solidFill>
                <a:latin typeface="Unbounded Bold" pitchFamily="34" charset="0"/>
                <a:ea typeface="Unbounded Bold" pitchFamily="34" charset="-122"/>
                <a:cs typeface="Unbounded Bold" pitchFamily="34" charset="-120"/>
              </a:rPr>
              <a:t>1</a:t>
            </a:r>
            <a:endParaRPr lang="en-US" sz="2650" dirty="0"/>
          </a:p>
        </p:txBody>
      </p:sp>
      <p:sp>
        <p:nvSpPr>
          <p:cNvPr id="6" name="Text 3"/>
          <p:cNvSpPr/>
          <p:nvPr/>
        </p:nvSpPr>
        <p:spPr>
          <a:xfrm>
            <a:off x="7017306" y="2155746"/>
            <a:ext cx="2835235" cy="354330"/>
          </a:xfrm>
          <a:prstGeom prst="rect">
            <a:avLst/>
          </a:prstGeom>
          <a:noFill/>
          <a:ln/>
        </p:spPr>
        <p:txBody>
          <a:bodyPr wrap="none" lIns="0" tIns="0" rIns="0" bIns="0" rtlCol="0" anchor="t"/>
          <a:lstStyle/>
          <a:p>
            <a:pPr indent="0" marL="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Stack</a:t>
            </a:r>
            <a:endParaRPr lang="en-US" sz="2200" dirty="0"/>
          </a:p>
        </p:txBody>
      </p:sp>
      <p:sp>
        <p:nvSpPr>
          <p:cNvPr id="7" name="Text 4"/>
          <p:cNvSpPr/>
          <p:nvPr/>
        </p:nvSpPr>
        <p:spPr>
          <a:xfrm>
            <a:off x="7017306" y="2646164"/>
            <a:ext cx="6819305" cy="725805"/>
          </a:xfrm>
          <a:prstGeom prst="rect">
            <a:avLst/>
          </a:prstGeom>
          <a:noFill/>
          <a:ln/>
        </p:spPr>
        <p:txBody>
          <a:bodyPr wrap="square" lIns="0" tIns="0" rIns="0" bIns="0" rtlCol="0" anchor="t"/>
          <a:lstStyle/>
          <a:p>
            <a:pPr indent="0" marL="0">
              <a:lnSpc>
                <a:spcPts val="2850"/>
              </a:lnSpc>
              <a:buNone/>
            </a:pPr>
            <a:r>
              <a:rPr lang="en-US" sz="1750" dirty="0">
                <a:solidFill>
                  <a:srgbClr val="333F70"/>
                </a:solidFill>
                <a:latin typeface="Open Sans" pitchFamily="34" charset="0"/>
                <a:ea typeface="Open Sans" pitchFamily="34" charset="-122"/>
                <a:cs typeface="Open Sans" pitchFamily="34" charset="-120"/>
              </a:rPr>
              <a:t>Use a stack to find previous and next smaller elements in O(N) time.</a:t>
            </a:r>
            <a:endParaRPr lang="en-US" sz="1750" dirty="0"/>
          </a:p>
        </p:txBody>
      </p:sp>
      <p:sp>
        <p:nvSpPr>
          <p:cNvPr id="8" name="Shape 5"/>
          <p:cNvSpPr/>
          <p:nvPr/>
        </p:nvSpPr>
        <p:spPr>
          <a:xfrm>
            <a:off x="6280190" y="3853934"/>
            <a:ext cx="510302" cy="510302"/>
          </a:xfrm>
          <a:prstGeom prst="roundRect">
            <a:avLst>
              <a:gd name="adj" fmla="val 18669"/>
            </a:avLst>
          </a:prstGeom>
          <a:solidFill>
            <a:srgbClr val="D6F5EE"/>
          </a:solidFill>
          <a:ln w="7620">
            <a:solidFill>
              <a:srgbClr val="BCDBD4"/>
            </a:solidFill>
            <a:prstDash val="solid"/>
          </a:ln>
        </p:spPr>
      </p:sp>
      <p:sp>
        <p:nvSpPr>
          <p:cNvPr id="9" name="Text 6"/>
          <p:cNvSpPr/>
          <p:nvPr/>
        </p:nvSpPr>
        <p:spPr>
          <a:xfrm>
            <a:off x="6365260" y="3896439"/>
            <a:ext cx="340162" cy="425291"/>
          </a:xfrm>
          <a:prstGeom prst="rect">
            <a:avLst/>
          </a:prstGeom>
          <a:noFill/>
          <a:ln/>
        </p:spPr>
        <p:txBody>
          <a:bodyPr wrap="none" lIns="0" tIns="0" rIns="0" bIns="0" rtlCol="0" anchor="t"/>
          <a:lstStyle/>
          <a:p>
            <a:pPr algn="ctr" indent="0" marL="0">
              <a:lnSpc>
                <a:spcPts val="2650"/>
              </a:lnSpc>
              <a:buNone/>
            </a:pPr>
            <a:r>
              <a:rPr lang="en-US" sz="2650" b="1" dirty="0">
                <a:solidFill>
                  <a:srgbClr val="333F70"/>
                </a:solidFill>
                <a:latin typeface="Unbounded Bold" pitchFamily="34" charset="0"/>
                <a:ea typeface="Unbounded Bold" pitchFamily="34" charset="-122"/>
                <a:cs typeface="Unbounded Bold" pitchFamily="34" charset="-120"/>
              </a:rPr>
              <a:t>2</a:t>
            </a:r>
            <a:endParaRPr lang="en-US" sz="2650" dirty="0"/>
          </a:p>
        </p:txBody>
      </p:sp>
      <p:sp>
        <p:nvSpPr>
          <p:cNvPr id="10" name="Text 7"/>
          <p:cNvSpPr/>
          <p:nvPr/>
        </p:nvSpPr>
        <p:spPr>
          <a:xfrm>
            <a:off x="7017306" y="3853934"/>
            <a:ext cx="2835235" cy="354330"/>
          </a:xfrm>
          <a:prstGeom prst="rect">
            <a:avLst/>
          </a:prstGeom>
          <a:noFill/>
          <a:ln/>
        </p:spPr>
        <p:txBody>
          <a:bodyPr wrap="none" lIns="0" tIns="0" rIns="0" bIns="0" rtlCol="0" anchor="t"/>
          <a:lstStyle/>
          <a:p>
            <a:pPr indent="0" marL="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Width</a:t>
            </a:r>
            <a:endParaRPr lang="en-US" sz="2200" dirty="0"/>
          </a:p>
        </p:txBody>
      </p:sp>
      <p:sp>
        <p:nvSpPr>
          <p:cNvPr id="11" name="Text 8"/>
          <p:cNvSpPr/>
          <p:nvPr/>
        </p:nvSpPr>
        <p:spPr>
          <a:xfrm>
            <a:off x="7017306" y="4344353"/>
            <a:ext cx="6819305" cy="362903"/>
          </a:xfrm>
          <a:prstGeom prst="rect">
            <a:avLst/>
          </a:prstGeom>
          <a:noFill/>
          <a:ln/>
        </p:spPr>
        <p:txBody>
          <a:bodyPr wrap="none" lIns="0" tIns="0" rIns="0" bIns="0" rtlCol="0" anchor="t"/>
          <a:lstStyle/>
          <a:p>
            <a:pPr indent="0" marL="0">
              <a:lnSpc>
                <a:spcPts val="2850"/>
              </a:lnSpc>
              <a:buNone/>
            </a:pPr>
            <a:r>
              <a:rPr lang="en-US" sz="1750" dirty="0">
                <a:solidFill>
                  <a:srgbClr val="333F70"/>
                </a:solidFill>
                <a:latin typeface="Open Sans" pitchFamily="34" charset="0"/>
                <a:ea typeface="Open Sans" pitchFamily="34" charset="-122"/>
                <a:cs typeface="Open Sans" pitchFamily="34" charset="-120"/>
              </a:rPr>
              <a:t>Compute width as right[i] - left[i] - 1 for each bar.</a:t>
            </a:r>
            <a:endParaRPr lang="en-US" sz="1750" dirty="0"/>
          </a:p>
        </p:txBody>
      </p:sp>
      <p:sp>
        <p:nvSpPr>
          <p:cNvPr id="12" name="Shape 9"/>
          <p:cNvSpPr/>
          <p:nvPr/>
        </p:nvSpPr>
        <p:spPr>
          <a:xfrm>
            <a:off x="6280190" y="5189220"/>
            <a:ext cx="510302" cy="510302"/>
          </a:xfrm>
          <a:prstGeom prst="roundRect">
            <a:avLst>
              <a:gd name="adj" fmla="val 18669"/>
            </a:avLst>
          </a:prstGeom>
          <a:solidFill>
            <a:srgbClr val="D6F5EE"/>
          </a:solidFill>
          <a:ln w="7620">
            <a:solidFill>
              <a:srgbClr val="BCDBD4"/>
            </a:solidFill>
            <a:prstDash val="solid"/>
          </a:ln>
        </p:spPr>
      </p:sp>
      <p:sp>
        <p:nvSpPr>
          <p:cNvPr id="13" name="Text 10"/>
          <p:cNvSpPr/>
          <p:nvPr/>
        </p:nvSpPr>
        <p:spPr>
          <a:xfrm>
            <a:off x="6365260" y="5231725"/>
            <a:ext cx="340162" cy="425291"/>
          </a:xfrm>
          <a:prstGeom prst="rect">
            <a:avLst/>
          </a:prstGeom>
          <a:noFill/>
          <a:ln/>
        </p:spPr>
        <p:txBody>
          <a:bodyPr wrap="none" lIns="0" tIns="0" rIns="0" bIns="0" rtlCol="0" anchor="t"/>
          <a:lstStyle/>
          <a:p>
            <a:pPr algn="ctr" indent="0" marL="0">
              <a:lnSpc>
                <a:spcPts val="2650"/>
              </a:lnSpc>
              <a:buNone/>
            </a:pPr>
            <a:r>
              <a:rPr lang="en-US" sz="2650" b="1" dirty="0">
                <a:solidFill>
                  <a:srgbClr val="333F70"/>
                </a:solidFill>
                <a:latin typeface="Unbounded Bold" pitchFamily="34" charset="0"/>
                <a:ea typeface="Unbounded Bold" pitchFamily="34" charset="-122"/>
                <a:cs typeface="Unbounded Bold" pitchFamily="34" charset="-120"/>
              </a:rPr>
              <a:t>3</a:t>
            </a:r>
            <a:endParaRPr lang="en-US" sz="2650" dirty="0"/>
          </a:p>
        </p:txBody>
      </p:sp>
      <p:sp>
        <p:nvSpPr>
          <p:cNvPr id="14" name="Text 11"/>
          <p:cNvSpPr/>
          <p:nvPr/>
        </p:nvSpPr>
        <p:spPr>
          <a:xfrm>
            <a:off x="7017306" y="5189220"/>
            <a:ext cx="2835235" cy="354330"/>
          </a:xfrm>
          <a:prstGeom prst="rect">
            <a:avLst/>
          </a:prstGeom>
          <a:noFill/>
          <a:ln/>
        </p:spPr>
        <p:txBody>
          <a:bodyPr wrap="none" lIns="0" tIns="0" rIns="0" bIns="0" rtlCol="0" anchor="t"/>
          <a:lstStyle/>
          <a:p>
            <a:pPr indent="0" marL="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Max Area</a:t>
            </a:r>
            <a:endParaRPr lang="en-US" sz="2200" dirty="0"/>
          </a:p>
        </p:txBody>
      </p:sp>
      <p:sp>
        <p:nvSpPr>
          <p:cNvPr id="15" name="Text 12"/>
          <p:cNvSpPr/>
          <p:nvPr/>
        </p:nvSpPr>
        <p:spPr>
          <a:xfrm>
            <a:off x="7017306" y="5679638"/>
            <a:ext cx="6819305" cy="362903"/>
          </a:xfrm>
          <a:prstGeom prst="rect">
            <a:avLst/>
          </a:prstGeom>
          <a:noFill/>
          <a:ln/>
        </p:spPr>
        <p:txBody>
          <a:bodyPr wrap="none" lIns="0" tIns="0" rIns="0" bIns="0" rtlCol="0" anchor="t"/>
          <a:lstStyle/>
          <a:p>
            <a:pPr indent="0" marL="0">
              <a:lnSpc>
                <a:spcPts val="2850"/>
              </a:lnSpc>
              <a:buNone/>
            </a:pPr>
            <a:r>
              <a:rPr lang="en-US" sz="1750" dirty="0">
                <a:solidFill>
                  <a:srgbClr val="333F70"/>
                </a:solidFill>
                <a:latin typeface="Open Sans" pitchFamily="34" charset="0"/>
                <a:ea typeface="Open Sans" pitchFamily="34" charset="-122"/>
                <a:cs typeface="Open Sans" pitchFamily="34" charset="-120"/>
              </a:rPr>
              <a:t>Find max area using height * width.</a:t>
            </a:r>
            <a:endParaRPr lang="en-US" sz="1750" dirty="0"/>
          </a:p>
        </p:txBody>
      </p:sp>
      <p:sp>
        <p:nvSpPr>
          <p:cNvPr id="16" name="Shape 13"/>
          <p:cNvSpPr/>
          <p:nvPr/>
        </p:nvSpPr>
        <p:spPr>
          <a:xfrm>
            <a:off x="6280190" y="6524506"/>
            <a:ext cx="510302" cy="510302"/>
          </a:xfrm>
          <a:prstGeom prst="roundRect">
            <a:avLst>
              <a:gd name="adj" fmla="val 18669"/>
            </a:avLst>
          </a:prstGeom>
          <a:solidFill>
            <a:srgbClr val="D6F5EE"/>
          </a:solidFill>
          <a:ln w="7620">
            <a:solidFill>
              <a:srgbClr val="BCDBD4"/>
            </a:solidFill>
            <a:prstDash val="solid"/>
          </a:ln>
        </p:spPr>
      </p:sp>
      <p:sp>
        <p:nvSpPr>
          <p:cNvPr id="17" name="Text 14"/>
          <p:cNvSpPr/>
          <p:nvPr/>
        </p:nvSpPr>
        <p:spPr>
          <a:xfrm>
            <a:off x="6365260" y="6567011"/>
            <a:ext cx="340162" cy="425291"/>
          </a:xfrm>
          <a:prstGeom prst="rect">
            <a:avLst/>
          </a:prstGeom>
          <a:noFill/>
          <a:ln/>
        </p:spPr>
        <p:txBody>
          <a:bodyPr wrap="none" lIns="0" tIns="0" rIns="0" bIns="0" rtlCol="0" anchor="t"/>
          <a:lstStyle/>
          <a:p>
            <a:pPr algn="ctr" indent="0" marL="0">
              <a:lnSpc>
                <a:spcPts val="2650"/>
              </a:lnSpc>
              <a:buNone/>
            </a:pPr>
            <a:r>
              <a:rPr lang="en-US" sz="2650" b="1" dirty="0">
                <a:solidFill>
                  <a:srgbClr val="333F70"/>
                </a:solidFill>
                <a:latin typeface="Unbounded Bold" pitchFamily="34" charset="0"/>
                <a:ea typeface="Unbounded Bold" pitchFamily="34" charset="-122"/>
                <a:cs typeface="Unbounded Bold" pitchFamily="34" charset="-120"/>
              </a:rPr>
              <a:t>4</a:t>
            </a:r>
            <a:endParaRPr lang="en-US" sz="2650" dirty="0"/>
          </a:p>
        </p:txBody>
      </p:sp>
      <p:sp>
        <p:nvSpPr>
          <p:cNvPr id="18" name="Text 15"/>
          <p:cNvSpPr/>
          <p:nvPr/>
        </p:nvSpPr>
        <p:spPr>
          <a:xfrm>
            <a:off x="7017306" y="6524506"/>
            <a:ext cx="2835235" cy="354330"/>
          </a:xfrm>
          <a:prstGeom prst="rect">
            <a:avLst/>
          </a:prstGeom>
          <a:noFill/>
          <a:ln/>
        </p:spPr>
        <p:txBody>
          <a:bodyPr wrap="none" lIns="0" tIns="0" rIns="0" bIns="0" rtlCol="0" anchor="t"/>
          <a:lstStyle/>
          <a:p>
            <a:pPr indent="0" marL="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Sentinel</a:t>
            </a:r>
            <a:endParaRPr lang="en-US" sz="2200" dirty="0"/>
          </a:p>
        </p:txBody>
      </p:sp>
      <p:sp>
        <p:nvSpPr>
          <p:cNvPr id="19" name="Text 16"/>
          <p:cNvSpPr/>
          <p:nvPr/>
        </p:nvSpPr>
        <p:spPr>
          <a:xfrm>
            <a:off x="7017306" y="7014924"/>
            <a:ext cx="6819305" cy="362903"/>
          </a:xfrm>
          <a:prstGeom prst="rect">
            <a:avLst/>
          </a:prstGeom>
          <a:noFill/>
          <a:ln/>
        </p:spPr>
        <p:txBody>
          <a:bodyPr wrap="none" lIns="0" tIns="0" rIns="0" bIns="0" rtlCol="0" anchor="t"/>
          <a:lstStyle/>
          <a:p>
            <a:pPr indent="0" marL="0">
              <a:lnSpc>
                <a:spcPts val="2850"/>
              </a:lnSpc>
              <a:buNone/>
            </a:pPr>
            <a:r>
              <a:rPr lang="en-US" sz="1750" dirty="0">
                <a:solidFill>
                  <a:srgbClr val="333F70"/>
                </a:solidFill>
                <a:latin typeface="Open Sans" pitchFamily="34" charset="0"/>
                <a:ea typeface="Open Sans" pitchFamily="34" charset="-122"/>
                <a:cs typeface="Open Sans" pitchFamily="34" charset="-120"/>
              </a:rPr>
              <a:t>Use a sentinel 0 at the end to ensure all bars are processed.</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693063" y="545306"/>
            <a:ext cx="8944332" cy="618768"/>
          </a:xfrm>
          <a:prstGeom prst="rect">
            <a:avLst/>
          </a:prstGeom>
          <a:noFill/>
          <a:ln/>
        </p:spPr>
        <p:txBody>
          <a:bodyPr wrap="none" lIns="0" tIns="0" rIns="0" bIns="0" rtlCol="0" anchor="t"/>
          <a:lstStyle/>
          <a:p>
            <a:pPr indent="0" marL="0">
              <a:lnSpc>
                <a:spcPts val="4850"/>
              </a:lnSpc>
              <a:buNone/>
            </a:pPr>
            <a:r>
              <a:rPr lang="en-US" sz="3850" b="1" dirty="0">
                <a:solidFill>
                  <a:srgbClr val="333F70"/>
                </a:solidFill>
                <a:latin typeface="Unbounded Bold" pitchFamily="34" charset="0"/>
                <a:ea typeface="Unbounded Bold" pitchFamily="34" charset="-122"/>
                <a:cs typeface="Unbounded Bold" pitchFamily="34" charset="-120"/>
              </a:rPr>
              <a:t>Brute Force Approach (O(N²))</a:t>
            </a:r>
            <a:endParaRPr lang="en-US" sz="3850" dirty="0"/>
          </a:p>
        </p:txBody>
      </p:sp>
      <p:sp>
        <p:nvSpPr>
          <p:cNvPr id="3" name="Text 1"/>
          <p:cNvSpPr/>
          <p:nvPr/>
        </p:nvSpPr>
        <p:spPr>
          <a:xfrm>
            <a:off x="693063" y="1659017"/>
            <a:ext cx="2475428" cy="309324"/>
          </a:xfrm>
          <a:prstGeom prst="rect">
            <a:avLst/>
          </a:prstGeom>
          <a:noFill/>
          <a:ln/>
        </p:spPr>
        <p:txBody>
          <a:bodyPr wrap="none" lIns="0" tIns="0" rIns="0" bIns="0" rtlCol="0" anchor="t"/>
          <a:lstStyle/>
          <a:p>
            <a:pPr indent="0" marL="0">
              <a:lnSpc>
                <a:spcPts val="2400"/>
              </a:lnSpc>
              <a:buNone/>
            </a:pPr>
            <a:r>
              <a:rPr lang="en-US" sz="1900" b="1" dirty="0">
                <a:solidFill>
                  <a:srgbClr val="333F70"/>
                </a:solidFill>
                <a:latin typeface="Unbounded Bold" pitchFamily="34" charset="0"/>
                <a:ea typeface="Unbounded Bold" pitchFamily="34" charset="-122"/>
                <a:cs typeface="Unbounded Bold" pitchFamily="34" charset="-120"/>
              </a:rPr>
              <a:t>Approach</a:t>
            </a:r>
            <a:endParaRPr lang="en-US" sz="1900" dirty="0"/>
          </a:p>
        </p:txBody>
      </p:sp>
      <p:sp>
        <p:nvSpPr>
          <p:cNvPr id="4" name="Text 2"/>
          <p:cNvSpPr/>
          <p:nvPr/>
        </p:nvSpPr>
        <p:spPr>
          <a:xfrm>
            <a:off x="693063" y="2166342"/>
            <a:ext cx="6380559" cy="633413"/>
          </a:xfrm>
          <a:prstGeom prst="rect">
            <a:avLst/>
          </a:prstGeom>
          <a:noFill/>
          <a:ln/>
        </p:spPr>
        <p:txBody>
          <a:bodyPr wrap="square" lIns="0" tIns="0" rIns="0" bIns="0" rtlCol="0" anchor="t"/>
          <a:lstStyle/>
          <a:p>
            <a:pPr indent="0" marL="0">
              <a:lnSpc>
                <a:spcPts val="2450"/>
              </a:lnSpc>
              <a:buNone/>
            </a:pPr>
            <a:r>
              <a:rPr lang="en-US" sz="1550" dirty="0">
                <a:solidFill>
                  <a:srgbClr val="333F70"/>
                </a:solidFill>
                <a:latin typeface="Open Sans" pitchFamily="34" charset="0"/>
                <a:ea typeface="Open Sans" pitchFamily="34" charset="-122"/>
                <a:cs typeface="Open Sans" pitchFamily="34" charset="-120"/>
              </a:rPr>
              <a:t>Iterate over each bar and extend the rectangle to the left and right while maintaining the minimum height. Compute the maximum area.</a:t>
            </a:r>
            <a:endParaRPr lang="en-US" sz="1550" dirty="0"/>
          </a:p>
        </p:txBody>
      </p:sp>
      <p:sp>
        <p:nvSpPr>
          <p:cNvPr id="5" name="Text 3"/>
          <p:cNvSpPr/>
          <p:nvPr/>
        </p:nvSpPr>
        <p:spPr>
          <a:xfrm>
            <a:off x="7564398" y="1659017"/>
            <a:ext cx="2475428" cy="309324"/>
          </a:xfrm>
          <a:prstGeom prst="rect">
            <a:avLst/>
          </a:prstGeom>
          <a:noFill/>
          <a:ln/>
        </p:spPr>
        <p:txBody>
          <a:bodyPr wrap="none" lIns="0" tIns="0" rIns="0" bIns="0" rtlCol="0" anchor="t"/>
          <a:lstStyle/>
          <a:p>
            <a:pPr indent="0" marL="0">
              <a:lnSpc>
                <a:spcPts val="2400"/>
              </a:lnSpc>
              <a:buNone/>
            </a:pPr>
            <a:r>
              <a:rPr lang="en-US" sz="1900" b="1" dirty="0">
                <a:solidFill>
                  <a:srgbClr val="333F70"/>
                </a:solidFill>
                <a:latin typeface="Unbounded Bold" pitchFamily="34" charset="0"/>
                <a:ea typeface="Unbounded Bold" pitchFamily="34" charset="-122"/>
                <a:cs typeface="Unbounded Bold" pitchFamily="34" charset="-120"/>
              </a:rPr>
              <a:t>Code</a:t>
            </a:r>
            <a:endParaRPr lang="en-US" sz="1900" dirty="0"/>
          </a:p>
        </p:txBody>
      </p:sp>
      <p:sp>
        <p:nvSpPr>
          <p:cNvPr id="6" name="Shape 4"/>
          <p:cNvSpPr/>
          <p:nvPr/>
        </p:nvSpPr>
        <p:spPr>
          <a:xfrm>
            <a:off x="7564398" y="2191107"/>
            <a:ext cx="6380559" cy="4730829"/>
          </a:xfrm>
          <a:prstGeom prst="roundRect">
            <a:avLst>
              <a:gd name="adj" fmla="val 1758"/>
            </a:avLst>
          </a:prstGeom>
          <a:solidFill>
            <a:srgbClr val="D6F5EE"/>
          </a:solidFill>
          <a:ln/>
        </p:spPr>
      </p:sp>
      <p:sp>
        <p:nvSpPr>
          <p:cNvPr id="7" name="Shape 5"/>
          <p:cNvSpPr/>
          <p:nvPr/>
        </p:nvSpPr>
        <p:spPr>
          <a:xfrm>
            <a:off x="7554516" y="2191107"/>
            <a:ext cx="6400324" cy="4730829"/>
          </a:xfrm>
          <a:prstGeom prst="roundRect">
            <a:avLst>
              <a:gd name="adj" fmla="val 628"/>
            </a:avLst>
          </a:prstGeom>
          <a:solidFill>
            <a:srgbClr val="D6F5EE"/>
          </a:solidFill>
          <a:ln/>
        </p:spPr>
      </p:sp>
      <p:sp>
        <p:nvSpPr>
          <p:cNvPr id="8" name="Text 6"/>
          <p:cNvSpPr/>
          <p:nvPr/>
        </p:nvSpPr>
        <p:spPr>
          <a:xfrm>
            <a:off x="7752517" y="2339578"/>
            <a:ext cx="6004322" cy="4433888"/>
          </a:xfrm>
          <a:prstGeom prst="rect">
            <a:avLst/>
          </a:prstGeom>
          <a:noFill/>
          <a:ln/>
        </p:spPr>
        <p:txBody>
          <a:bodyPr wrap="square" lIns="0" tIns="0" rIns="0" bIns="0" rtlCol="0" anchor="t"/>
          <a:lstStyle/>
          <a:p>
            <a:pPr indent="0" marL="0">
              <a:lnSpc>
                <a:spcPts val="2450"/>
              </a:lnSpc>
              <a:buNone/>
            </a:pPr>
            <a:r>
              <a:rPr lang="en-US" sz="1550" dirty="0">
                <a:solidFill>
                  <a:srgbClr val="333F70"/>
                </a:solidFill>
                <a:highlight>
                  <a:srgbClr val="D6F5EE"/>
                </a:highlight>
                <a:latin typeface="Consolas" pitchFamily="34" charset="0"/>
                <a:ea typeface="Consolas" pitchFamily="34" charset="-122"/>
                <a:cs typeface="Consolas" pitchFamily="34" charset="-120"/>
              </a:rPr>
              <a:t>public static int largestRectangleAreaBruteForce(int[] heights) {</a:t>
            </a:r>
            <a:endParaRPr lang="en-US" sz="1550" dirty="0"/>
          </a:p>
          <a:p>
            <a:pPr indent="0" marL="0">
              <a:lnSpc>
                <a:spcPts val="2450"/>
              </a:lnSpc>
              <a:buNone/>
            </a:pPr>
            <a:r>
              <a:rPr lang="en-US" sz="1550" dirty="0">
                <a:solidFill>
                  <a:srgbClr val="333F70"/>
                </a:solidFill>
                <a:highlight>
                  <a:srgbClr val="D6F5EE"/>
                </a:highlight>
                <a:latin typeface="Consolas" pitchFamily="34" charset="0"/>
                <a:ea typeface="Consolas" pitchFamily="34" charset="-122"/>
                <a:cs typeface="Consolas" pitchFamily="34" charset="-120"/>
              </a:rPr>
              <a:t>    int n = heights.length;</a:t>
            </a:r>
            <a:endParaRPr lang="en-US" sz="1550" dirty="0"/>
          </a:p>
          <a:p>
            <a:pPr indent="0" marL="0">
              <a:lnSpc>
                <a:spcPts val="2450"/>
              </a:lnSpc>
              <a:buNone/>
            </a:pPr>
            <a:r>
              <a:rPr lang="en-US" sz="1550" dirty="0">
                <a:solidFill>
                  <a:srgbClr val="333F70"/>
                </a:solidFill>
                <a:highlight>
                  <a:srgbClr val="D6F5EE"/>
                </a:highlight>
                <a:latin typeface="Consolas" pitchFamily="34" charset="0"/>
                <a:ea typeface="Consolas" pitchFamily="34" charset="-122"/>
                <a:cs typeface="Consolas" pitchFamily="34" charset="-120"/>
              </a:rPr>
              <a:t>    int maxArea = 0;</a:t>
            </a:r>
            <a:endParaRPr lang="en-US" sz="1550" dirty="0"/>
          </a:p>
          <a:p>
            <a:pPr indent="0" marL="0">
              <a:lnSpc>
                <a:spcPts val="2450"/>
              </a:lnSpc>
              <a:buNone/>
            </a:pPr>
            <a:r>
              <a:rPr lang="en-US" sz="1550" dirty="0">
                <a:solidFill>
                  <a:srgbClr val="333F70"/>
                </a:solidFill>
                <a:highlight>
                  <a:srgbClr val="D6F5EE"/>
                </a:highlight>
                <a:latin typeface="Consolas" pitchFamily="34" charset="0"/>
                <a:ea typeface="Consolas" pitchFamily="34" charset="-122"/>
                <a:cs typeface="Consolas" pitchFamily="34" charset="-120"/>
              </a:rPr>
              <a:t>    for (int i = 0; i &lt; n; i++) {</a:t>
            </a:r>
            <a:endParaRPr lang="en-US" sz="1550" dirty="0"/>
          </a:p>
          <a:p>
            <a:pPr indent="0" marL="0">
              <a:lnSpc>
                <a:spcPts val="2450"/>
              </a:lnSpc>
              <a:buNone/>
            </a:pPr>
            <a:r>
              <a:rPr lang="en-US" sz="1550" dirty="0">
                <a:solidFill>
                  <a:srgbClr val="333F70"/>
                </a:solidFill>
                <a:highlight>
                  <a:srgbClr val="D6F5EE"/>
                </a:highlight>
                <a:latin typeface="Consolas" pitchFamily="34" charset="0"/>
                <a:ea typeface="Consolas" pitchFamily="34" charset="-122"/>
                <a:cs typeface="Consolas" pitchFamily="34" charset="-120"/>
              </a:rPr>
              <a:t>        int minHeight = heights[i];</a:t>
            </a:r>
            <a:endParaRPr lang="en-US" sz="1550" dirty="0"/>
          </a:p>
          <a:p>
            <a:pPr indent="0" marL="0">
              <a:lnSpc>
                <a:spcPts val="2450"/>
              </a:lnSpc>
              <a:buNone/>
            </a:pPr>
            <a:r>
              <a:rPr lang="en-US" sz="1550" dirty="0">
                <a:solidFill>
                  <a:srgbClr val="333F70"/>
                </a:solidFill>
                <a:highlight>
                  <a:srgbClr val="D6F5EE"/>
                </a:highlight>
                <a:latin typeface="Consolas" pitchFamily="34" charset="0"/>
                <a:ea typeface="Consolas" pitchFamily="34" charset="-122"/>
                <a:cs typeface="Consolas" pitchFamily="34" charset="-120"/>
              </a:rPr>
              <a:t>        for (int j = i; j &lt; n; j++) {</a:t>
            </a:r>
            <a:endParaRPr lang="en-US" sz="1550" dirty="0"/>
          </a:p>
          <a:p>
            <a:pPr indent="0" marL="0">
              <a:lnSpc>
                <a:spcPts val="2450"/>
              </a:lnSpc>
              <a:buNone/>
            </a:pPr>
            <a:r>
              <a:rPr lang="en-US" sz="1550" dirty="0">
                <a:solidFill>
                  <a:srgbClr val="333F70"/>
                </a:solidFill>
                <a:highlight>
                  <a:srgbClr val="D6F5EE"/>
                </a:highlight>
                <a:latin typeface="Consolas" pitchFamily="34" charset="0"/>
                <a:ea typeface="Consolas" pitchFamily="34" charset="-122"/>
                <a:cs typeface="Consolas" pitchFamily="34" charset="-120"/>
              </a:rPr>
              <a:t>            minHeight = Math.min(minHeight, heights[j]);</a:t>
            </a:r>
            <a:endParaRPr lang="en-US" sz="1550" dirty="0"/>
          </a:p>
          <a:p>
            <a:pPr indent="0" marL="0">
              <a:lnSpc>
                <a:spcPts val="2450"/>
              </a:lnSpc>
              <a:buNone/>
            </a:pPr>
            <a:r>
              <a:rPr lang="en-US" sz="1550" dirty="0">
                <a:solidFill>
                  <a:srgbClr val="333F70"/>
                </a:solidFill>
                <a:highlight>
                  <a:srgbClr val="D6F5EE"/>
                </a:highlight>
                <a:latin typeface="Consolas" pitchFamily="34" charset="0"/>
                <a:ea typeface="Consolas" pitchFamily="34" charset="-122"/>
                <a:cs typeface="Consolas" pitchFamily="34" charset="-120"/>
              </a:rPr>
              <a:t>            int width = j - i + 1;</a:t>
            </a:r>
            <a:endParaRPr lang="en-US" sz="1550" dirty="0"/>
          </a:p>
          <a:p>
            <a:pPr indent="0" marL="0">
              <a:lnSpc>
                <a:spcPts val="2450"/>
              </a:lnSpc>
              <a:buNone/>
            </a:pPr>
            <a:r>
              <a:rPr lang="en-US" sz="1550" dirty="0">
                <a:solidFill>
                  <a:srgbClr val="333F70"/>
                </a:solidFill>
                <a:highlight>
                  <a:srgbClr val="D6F5EE"/>
                </a:highlight>
                <a:latin typeface="Consolas" pitchFamily="34" charset="0"/>
                <a:ea typeface="Consolas" pitchFamily="34" charset="-122"/>
                <a:cs typeface="Consolas" pitchFamily="34" charset="-120"/>
              </a:rPr>
              <a:t>            maxArea = Math.max(maxArea, minHeight * width);</a:t>
            </a:r>
            <a:endParaRPr lang="en-US" sz="1550" dirty="0"/>
          </a:p>
          <a:p>
            <a:pPr indent="0" marL="0">
              <a:lnSpc>
                <a:spcPts val="2450"/>
              </a:lnSpc>
              <a:buNone/>
            </a:pPr>
            <a:r>
              <a:rPr lang="en-US" sz="1550" dirty="0">
                <a:solidFill>
                  <a:srgbClr val="333F70"/>
                </a:solidFill>
                <a:highlight>
                  <a:srgbClr val="D6F5EE"/>
                </a:highlight>
                <a:latin typeface="Consolas" pitchFamily="34" charset="0"/>
                <a:ea typeface="Consolas" pitchFamily="34" charset="-122"/>
                <a:cs typeface="Consolas" pitchFamily="34" charset="-120"/>
              </a:rPr>
              <a:t>        }</a:t>
            </a:r>
            <a:endParaRPr lang="en-US" sz="1550" dirty="0"/>
          </a:p>
          <a:p>
            <a:pPr indent="0" marL="0">
              <a:lnSpc>
                <a:spcPts val="2450"/>
              </a:lnSpc>
              <a:buNone/>
            </a:pPr>
            <a:r>
              <a:rPr lang="en-US" sz="1550" dirty="0">
                <a:solidFill>
                  <a:srgbClr val="333F70"/>
                </a:solidFill>
                <a:highlight>
                  <a:srgbClr val="D6F5EE"/>
                </a:highlight>
                <a:latin typeface="Consolas" pitchFamily="34" charset="0"/>
                <a:ea typeface="Consolas" pitchFamily="34" charset="-122"/>
                <a:cs typeface="Consolas" pitchFamily="34" charset="-120"/>
              </a:rPr>
              <a:t>    }</a:t>
            </a:r>
            <a:endParaRPr lang="en-US" sz="1550" dirty="0"/>
          </a:p>
          <a:p>
            <a:pPr indent="0" marL="0">
              <a:lnSpc>
                <a:spcPts val="2450"/>
              </a:lnSpc>
              <a:buNone/>
            </a:pPr>
            <a:r>
              <a:rPr lang="en-US" sz="1550" dirty="0">
                <a:solidFill>
                  <a:srgbClr val="333F70"/>
                </a:solidFill>
                <a:highlight>
                  <a:srgbClr val="D6F5EE"/>
                </a:highlight>
                <a:latin typeface="Consolas" pitchFamily="34" charset="0"/>
                <a:ea typeface="Consolas" pitchFamily="34" charset="-122"/>
                <a:cs typeface="Consolas" pitchFamily="34" charset="-120"/>
              </a:rPr>
              <a:t>    return maxArea;</a:t>
            </a:r>
            <a:endParaRPr lang="en-US" sz="1550" dirty="0"/>
          </a:p>
          <a:p>
            <a:pPr indent="0" marL="0">
              <a:lnSpc>
                <a:spcPts val="2450"/>
              </a:lnSpc>
              <a:buNone/>
            </a:pPr>
            <a:r>
              <a:rPr lang="en-US" sz="1550" dirty="0">
                <a:solidFill>
                  <a:srgbClr val="333F70"/>
                </a:solidFill>
                <a:highlight>
                  <a:srgbClr val="D6F5EE"/>
                </a:highlight>
                <a:latin typeface="Consolas" pitchFamily="34" charset="0"/>
                <a:ea typeface="Consolas" pitchFamily="34" charset="-122"/>
                <a:cs typeface="Consolas" pitchFamily="34" charset="-120"/>
              </a:rPr>
              <a:t>}</a:t>
            </a:r>
            <a:endParaRPr lang="en-US" sz="1550" dirty="0"/>
          </a:p>
          <a:p>
            <a:pPr indent="0" marL="0">
              <a:lnSpc>
                <a:spcPts val="2450"/>
              </a:lnSpc>
              <a:buNone/>
            </a:pPr>
            <a:r>
              <a:rPr lang="en-US" sz="1550" dirty="0">
                <a:solidFill>
                  <a:srgbClr val="333F70"/>
                </a:solidFill>
                <a:highlight>
                  <a:srgbClr val="D6F5EE"/>
                </a:highlight>
                <a:latin typeface="Consolas" pitchFamily="34" charset="0"/>
                <a:ea typeface="Consolas" pitchFamily="34" charset="-122"/>
                <a:cs typeface="Consolas" pitchFamily="34" charset="-120"/>
              </a:rPr>
              <a:t>      </a:t>
            </a:r>
            <a:endParaRPr lang="en-US" sz="1550" dirty="0"/>
          </a:p>
        </p:txBody>
      </p:sp>
      <p:sp>
        <p:nvSpPr>
          <p:cNvPr id="9" name="Text 7"/>
          <p:cNvSpPr/>
          <p:nvPr/>
        </p:nvSpPr>
        <p:spPr>
          <a:xfrm>
            <a:off x="693063" y="7367468"/>
            <a:ext cx="13244274" cy="316706"/>
          </a:xfrm>
          <a:prstGeom prst="rect">
            <a:avLst/>
          </a:prstGeom>
          <a:noFill/>
          <a:ln/>
        </p:spPr>
        <p:txBody>
          <a:bodyPr wrap="none" lIns="0" tIns="0" rIns="0" bIns="0" rtlCol="0" anchor="t"/>
          <a:lstStyle/>
          <a:p>
            <a:pPr indent="0" marL="0">
              <a:lnSpc>
                <a:spcPts val="2450"/>
              </a:lnSpc>
              <a:buNone/>
            </a:pPr>
            <a:r>
              <a:rPr lang="en-US" sz="1550" b="1" dirty="0">
                <a:solidFill>
                  <a:srgbClr val="333F70"/>
                </a:solidFill>
                <a:latin typeface="Open Sans" pitchFamily="34" charset="0"/>
                <a:ea typeface="Open Sans" pitchFamily="34" charset="-122"/>
                <a:cs typeface="Open Sans" pitchFamily="34" charset="-120"/>
              </a:rPr>
              <a:t>Time Complexity:</a:t>
            </a:r>
            <a:pPr indent="0" marL="0">
              <a:lnSpc>
                <a:spcPts val="2450"/>
              </a:lnSpc>
              <a:buNone/>
            </a:pPr>
            <a:r>
              <a:rPr lang="en-US" sz="1550" dirty="0">
                <a:solidFill>
                  <a:srgbClr val="333F70"/>
                </a:solidFill>
                <a:latin typeface="Open Sans" pitchFamily="34" charset="0"/>
                <a:ea typeface="Open Sans" pitchFamily="34" charset="-122"/>
                <a:cs typeface="Open Sans" pitchFamily="34" charset="-120"/>
              </a:rPr>
              <a:t> O(N²). Not optimal for large inputs. </a:t>
            </a:r>
            <a:pPr indent="0" marL="0">
              <a:lnSpc>
                <a:spcPts val="2450"/>
              </a:lnSpc>
              <a:buNone/>
            </a:pPr>
            <a:r>
              <a:rPr lang="en-US" sz="1550" b="1" dirty="0">
                <a:solidFill>
                  <a:srgbClr val="333F70"/>
                </a:solidFill>
                <a:latin typeface="Open Sans" pitchFamily="34" charset="0"/>
                <a:ea typeface="Open Sans" pitchFamily="34" charset="-122"/>
                <a:cs typeface="Open Sans" pitchFamily="34" charset="-120"/>
              </a:rPr>
              <a:t>Space Complexity:</a:t>
            </a:r>
            <a:pPr indent="0" marL="0">
              <a:lnSpc>
                <a:spcPts val="2450"/>
              </a:lnSpc>
              <a:buNone/>
            </a:pPr>
            <a:r>
              <a:rPr lang="en-US" sz="1550" dirty="0">
                <a:solidFill>
                  <a:srgbClr val="333F70"/>
                </a:solidFill>
                <a:latin typeface="Open Sans" pitchFamily="34" charset="0"/>
                <a:ea typeface="Open Sans" pitchFamily="34" charset="-122"/>
                <a:cs typeface="Open Sans" pitchFamily="34" charset="-120"/>
              </a:rPr>
              <a:t> O(1). No extra space used.</a:t>
            </a:r>
            <a:endParaRPr lang="en-US" sz="15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778681"/>
          </a:xfrm>
          <a:prstGeom prst="rect">
            <a:avLst/>
          </a:prstGeom>
        </p:spPr>
      </p:pic>
      <p:sp>
        <p:nvSpPr>
          <p:cNvPr id="3" name="Text 0"/>
          <p:cNvSpPr/>
          <p:nvPr/>
        </p:nvSpPr>
        <p:spPr>
          <a:xfrm>
            <a:off x="777954" y="3389947"/>
            <a:ext cx="13074491" cy="1389459"/>
          </a:xfrm>
          <a:prstGeom prst="rect">
            <a:avLst/>
          </a:prstGeom>
          <a:noFill/>
          <a:ln/>
        </p:spPr>
        <p:txBody>
          <a:bodyPr wrap="square" lIns="0" tIns="0" rIns="0" bIns="0" rtlCol="0" anchor="t"/>
          <a:lstStyle/>
          <a:p>
            <a:pPr indent="0" marL="0">
              <a:lnSpc>
                <a:spcPts val="5450"/>
              </a:lnSpc>
              <a:buNone/>
            </a:pPr>
            <a:r>
              <a:rPr lang="en-US" sz="4350" b="1" dirty="0">
                <a:solidFill>
                  <a:srgbClr val="333F70"/>
                </a:solidFill>
                <a:latin typeface="Unbounded Bold" pitchFamily="34" charset="0"/>
                <a:ea typeface="Unbounded Bold" pitchFamily="34" charset="-122"/>
                <a:cs typeface="Unbounded Bold" pitchFamily="34" charset="-120"/>
              </a:rPr>
              <a:t>Optimized Approach using Stack (O(N))</a:t>
            </a:r>
            <a:endParaRPr lang="en-US" sz="4350" dirty="0"/>
          </a:p>
        </p:txBody>
      </p:sp>
      <p:sp>
        <p:nvSpPr>
          <p:cNvPr id="4" name="Shape 1"/>
          <p:cNvSpPr/>
          <p:nvPr/>
        </p:nvSpPr>
        <p:spPr>
          <a:xfrm>
            <a:off x="777954" y="5362813"/>
            <a:ext cx="500063" cy="500063"/>
          </a:xfrm>
          <a:prstGeom prst="roundRect">
            <a:avLst>
              <a:gd name="adj" fmla="val 18671"/>
            </a:avLst>
          </a:prstGeom>
          <a:solidFill>
            <a:srgbClr val="D6F5EE"/>
          </a:solidFill>
          <a:ln w="7620">
            <a:solidFill>
              <a:srgbClr val="BCDBD4"/>
            </a:solidFill>
            <a:prstDash val="solid"/>
          </a:ln>
        </p:spPr>
      </p:sp>
      <p:sp>
        <p:nvSpPr>
          <p:cNvPr id="5" name="Text 2"/>
          <p:cNvSpPr/>
          <p:nvPr/>
        </p:nvSpPr>
        <p:spPr>
          <a:xfrm>
            <a:off x="861298" y="5404485"/>
            <a:ext cx="333375" cy="416719"/>
          </a:xfrm>
          <a:prstGeom prst="rect">
            <a:avLst/>
          </a:prstGeom>
          <a:noFill/>
          <a:ln/>
        </p:spPr>
        <p:txBody>
          <a:bodyPr wrap="none" lIns="0" tIns="0" rIns="0" bIns="0" rtlCol="0" anchor="t"/>
          <a:lstStyle/>
          <a:p>
            <a:pPr algn="ctr" indent="0" marL="0">
              <a:lnSpc>
                <a:spcPts val="2600"/>
              </a:lnSpc>
              <a:buNone/>
            </a:pPr>
            <a:r>
              <a:rPr lang="en-US" sz="2600" b="1" dirty="0">
                <a:solidFill>
                  <a:srgbClr val="333F70"/>
                </a:solidFill>
                <a:latin typeface="Unbounded Bold" pitchFamily="34" charset="0"/>
                <a:ea typeface="Unbounded Bold" pitchFamily="34" charset="-122"/>
                <a:cs typeface="Unbounded Bold" pitchFamily="34" charset="-120"/>
              </a:rPr>
              <a:t>1</a:t>
            </a:r>
            <a:endParaRPr lang="en-US" sz="2600" dirty="0"/>
          </a:p>
        </p:txBody>
      </p:sp>
      <p:sp>
        <p:nvSpPr>
          <p:cNvPr id="6" name="Text 3"/>
          <p:cNvSpPr/>
          <p:nvPr/>
        </p:nvSpPr>
        <p:spPr>
          <a:xfrm>
            <a:off x="1500307" y="5362813"/>
            <a:ext cx="2778681" cy="347305"/>
          </a:xfrm>
          <a:prstGeom prst="rect">
            <a:avLst/>
          </a:prstGeom>
          <a:noFill/>
          <a:ln/>
        </p:spPr>
        <p:txBody>
          <a:bodyPr wrap="none" lIns="0" tIns="0" rIns="0" bIns="0" rtlCol="0" anchor="t"/>
          <a:lstStyle/>
          <a:p>
            <a:pPr indent="0" marL="0">
              <a:lnSpc>
                <a:spcPts val="2700"/>
              </a:lnSpc>
              <a:buNone/>
            </a:pPr>
            <a:r>
              <a:rPr lang="en-US" sz="2150" b="1" dirty="0">
                <a:solidFill>
                  <a:srgbClr val="333F70"/>
                </a:solidFill>
                <a:latin typeface="Unbounded Bold" pitchFamily="34" charset="0"/>
                <a:ea typeface="Unbounded Bold" pitchFamily="34" charset="-122"/>
                <a:cs typeface="Unbounded Bold" pitchFamily="34" charset="-120"/>
              </a:rPr>
              <a:t>Concept</a:t>
            </a:r>
            <a:endParaRPr lang="en-US" sz="2150" dirty="0"/>
          </a:p>
        </p:txBody>
      </p:sp>
      <p:sp>
        <p:nvSpPr>
          <p:cNvPr id="7" name="Text 4"/>
          <p:cNvSpPr/>
          <p:nvPr/>
        </p:nvSpPr>
        <p:spPr>
          <a:xfrm>
            <a:off x="1500307" y="5843468"/>
            <a:ext cx="5703808" cy="1422559"/>
          </a:xfrm>
          <a:prstGeom prst="rect">
            <a:avLst/>
          </a:prstGeom>
          <a:noFill/>
          <a:ln/>
        </p:spPr>
        <p:txBody>
          <a:bodyPr wrap="square" lIns="0" tIns="0" rIns="0" bIns="0" rtlCol="0" anchor="t"/>
          <a:lstStyle/>
          <a:p>
            <a:pPr indent="0" marL="0">
              <a:lnSpc>
                <a:spcPts val="2800"/>
              </a:lnSpc>
              <a:buNone/>
            </a:pPr>
            <a:r>
              <a:rPr lang="en-US" sz="1750" dirty="0">
                <a:solidFill>
                  <a:srgbClr val="333F70"/>
                </a:solidFill>
                <a:latin typeface="Open Sans" pitchFamily="34" charset="0"/>
                <a:ea typeface="Open Sans" pitchFamily="34" charset="-122"/>
                <a:cs typeface="Open Sans" pitchFamily="34" charset="-120"/>
              </a:rPr>
              <a:t>Find the Next Smaller Element (Right) for each bar. Find the Previous Smaller Element (Left) for each bar. Compute the width of the largest rectangle for each bar and find the maximum.</a:t>
            </a:r>
            <a:endParaRPr lang="en-US" sz="1750" dirty="0"/>
          </a:p>
        </p:txBody>
      </p:sp>
      <p:sp>
        <p:nvSpPr>
          <p:cNvPr id="8" name="Shape 5"/>
          <p:cNvSpPr/>
          <p:nvPr/>
        </p:nvSpPr>
        <p:spPr>
          <a:xfrm>
            <a:off x="7426404" y="5362813"/>
            <a:ext cx="500063" cy="500063"/>
          </a:xfrm>
          <a:prstGeom prst="roundRect">
            <a:avLst>
              <a:gd name="adj" fmla="val 18671"/>
            </a:avLst>
          </a:prstGeom>
          <a:solidFill>
            <a:srgbClr val="D6F5EE"/>
          </a:solidFill>
          <a:ln w="7620">
            <a:solidFill>
              <a:srgbClr val="BCDBD4"/>
            </a:solidFill>
            <a:prstDash val="solid"/>
          </a:ln>
        </p:spPr>
      </p:sp>
      <p:sp>
        <p:nvSpPr>
          <p:cNvPr id="9" name="Text 6"/>
          <p:cNvSpPr/>
          <p:nvPr/>
        </p:nvSpPr>
        <p:spPr>
          <a:xfrm>
            <a:off x="7509748" y="5404485"/>
            <a:ext cx="333375" cy="416719"/>
          </a:xfrm>
          <a:prstGeom prst="rect">
            <a:avLst/>
          </a:prstGeom>
          <a:noFill/>
          <a:ln/>
        </p:spPr>
        <p:txBody>
          <a:bodyPr wrap="none" lIns="0" tIns="0" rIns="0" bIns="0" rtlCol="0" anchor="t"/>
          <a:lstStyle/>
          <a:p>
            <a:pPr algn="ctr" indent="0" marL="0">
              <a:lnSpc>
                <a:spcPts val="2600"/>
              </a:lnSpc>
              <a:buNone/>
            </a:pPr>
            <a:r>
              <a:rPr lang="en-US" sz="2600" b="1" dirty="0">
                <a:solidFill>
                  <a:srgbClr val="333F70"/>
                </a:solidFill>
                <a:latin typeface="Unbounded Bold" pitchFamily="34" charset="0"/>
                <a:ea typeface="Unbounded Bold" pitchFamily="34" charset="-122"/>
                <a:cs typeface="Unbounded Bold" pitchFamily="34" charset="-120"/>
              </a:rPr>
              <a:t>2</a:t>
            </a:r>
            <a:endParaRPr lang="en-US" sz="2600" dirty="0"/>
          </a:p>
        </p:txBody>
      </p:sp>
      <p:sp>
        <p:nvSpPr>
          <p:cNvPr id="10" name="Text 7"/>
          <p:cNvSpPr/>
          <p:nvPr/>
        </p:nvSpPr>
        <p:spPr>
          <a:xfrm>
            <a:off x="8148757" y="5362813"/>
            <a:ext cx="2778681" cy="347305"/>
          </a:xfrm>
          <a:prstGeom prst="rect">
            <a:avLst/>
          </a:prstGeom>
          <a:noFill/>
          <a:ln/>
        </p:spPr>
        <p:txBody>
          <a:bodyPr wrap="none" lIns="0" tIns="0" rIns="0" bIns="0" rtlCol="0" anchor="t"/>
          <a:lstStyle/>
          <a:p>
            <a:pPr indent="0" marL="0">
              <a:lnSpc>
                <a:spcPts val="2700"/>
              </a:lnSpc>
              <a:buNone/>
            </a:pPr>
            <a:r>
              <a:rPr lang="en-US" sz="2150" b="1" dirty="0">
                <a:solidFill>
                  <a:srgbClr val="333F70"/>
                </a:solidFill>
                <a:latin typeface="Unbounded Bold" pitchFamily="34" charset="0"/>
                <a:ea typeface="Unbounded Bold" pitchFamily="34" charset="-122"/>
                <a:cs typeface="Unbounded Bold" pitchFamily="34" charset="-120"/>
              </a:rPr>
              <a:t>Algorithm</a:t>
            </a:r>
            <a:endParaRPr lang="en-US" sz="2150" dirty="0"/>
          </a:p>
        </p:txBody>
      </p:sp>
      <p:sp>
        <p:nvSpPr>
          <p:cNvPr id="11" name="Text 8"/>
          <p:cNvSpPr/>
          <p:nvPr/>
        </p:nvSpPr>
        <p:spPr>
          <a:xfrm>
            <a:off x="8148757" y="5843468"/>
            <a:ext cx="5703808" cy="1778198"/>
          </a:xfrm>
          <a:prstGeom prst="rect">
            <a:avLst/>
          </a:prstGeom>
          <a:noFill/>
          <a:ln/>
        </p:spPr>
        <p:txBody>
          <a:bodyPr wrap="square" lIns="0" tIns="0" rIns="0" bIns="0" rtlCol="0" anchor="t"/>
          <a:lstStyle/>
          <a:p>
            <a:pPr indent="0" marL="0">
              <a:lnSpc>
                <a:spcPts val="2800"/>
              </a:lnSpc>
              <a:buNone/>
            </a:pPr>
            <a:r>
              <a:rPr lang="en-US" sz="1750" dirty="0">
                <a:solidFill>
                  <a:srgbClr val="333F70"/>
                </a:solidFill>
                <a:latin typeface="Open Sans" pitchFamily="34" charset="0"/>
                <a:ea typeface="Open Sans" pitchFamily="34" charset="-122"/>
                <a:cs typeface="Open Sans" pitchFamily="34" charset="-120"/>
              </a:rPr>
              <a:t>Use a stack to find the next smaller element (right) for each bar. Use another stack to find the previous smaller element (left) for each bar. Compute the width as right[i] - left[i] - 1. Compute the area as height * width and return the maximum.</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520541" y="410766"/>
            <a:ext cx="8156853" cy="464701"/>
          </a:xfrm>
          <a:prstGeom prst="rect">
            <a:avLst/>
          </a:prstGeom>
          <a:noFill/>
          <a:ln/>
        </p:spPr>
        <p:txBody>
          <a:bodyPr wrap="none" lIns="0" tIns="0" rIns="0" bIns="0" rtlCol="0" anchor="t"/>
          <a:lstStyle/>
          <a:p>
            <a:pPr indent="0" marL="0">
              <a:lnSpc>
                <a:spcPts val="3650"/>
              </a:lnSpc>
              <a:buNone/>
            </a:pPr>
            <a:r>
              <a:rPr lang="en-US" sz="2900" b="1" dirty="0">
                <a:solidFill>
                  <a:srgbClr val="333F70"/>
                </a:solidFill>
                <a:latin typeface="Unbounded Bold" pitchFamily="34" charset="0"/>
                <a:ea typeface="Unbounded Bold" pitchFamily="34" charset="-122"/>
                <a:cs typeface="Unbounded Bold" pitchFamily="34" charset="-120"/>
              </a:rPr>
              <a:t>Java Code (Optimized Using Stack)</a:t>
            </a:r>
            <a:endParaRPr lang="en-US" sz="2900" dirty="0"/>
          </a:p>
        </p:txBody>
      </p:sp>
      <p:sp>
        <p:nvSpPr>
          <p:cNvPr id="3" name="Shape 1"/>
          <p:cNvSpPr/>
          <p:nvPr/>
        </p:nvSpPr>
        <p:spPr>
          <a:xfrm>
            <a:off x="520541" y="1172885"/>
            <a:ext cx="13589318" cy="6645831"/>
          </a:xfrm>
          <a:prstGeom prst="roundRect">
            <a:avLst>
              <a:gd name="adj" fmla="val 940"/>
            </a:avLst>
          </a:prstGeom>
          <a:solidFill>
            <a:srgbClr val="D6F5EE"/>
          </a:solidFill>
          <a:ln/>
        </p:spPr>
      </p:sp>
      <p:sp>
        <p:nvSpPr>
          <p:cNvPr id="4" name="Shape 2"/>
          <p:cNvSpPr/>
          <p:nvPr/>
        </p:nvSpPr>
        <p:spPr>
          <a:xfrm>
            <a:off x="513159" y="1172885"/>
            <a:ext cx="13604081" cy="6645831"/>
          </a:xfrm>
          <a:prstGeom prst="roundRect">
            <a:avLst>
              <a:gd name="adj" fmla="val 336"/>
            </a:avLst>
          </a:prstGeom>
          <a:solidFill>
            <a:srgbClr val="D6F5EE"/>
          </a:solidFill>
          <a:ln/>
        </p:spPr>
      </p:sp>
      <p:sp>
        <p:nvSpPr>
          <p:cNvPr id="5" name="Text 3"/>
          <p:cNvSpPr/>
          <p:nvPr/>
        </p:nvSpPr>
        <p:spPr>
          <a:xfrm>
            <a:off x="661868" y="1284327"/>
            <a:ext cx="13306663" cy="6422946"/>
          </a:xfrm>
          <a:prstGeom prst="rect">
            <a:avLst/>
          </a:prstGeom>
          <a:noFill/>
          <a:ln/>
        </p:spPr>
        <p:txBody>
          <a:bodyPr wrap="square" lIns="0" tIns="0" rIns="0" bIns="0" rtlCol="0" anchor="t"/>
          <a:lstStyle/>
          <a:p>
            <a:pPr indent="0" marL="0">
              <a:lnSpc>
                <a:spcPts val="1850"/>
              </a:lnSpc>
              <a:buNone/>
            </a:pPr>
            <a:r>
              <a:rPr lang="en-US" sz="1150" dirty="0">
                <a:solidFill>
                  <a:srgbClr val="333F70"/>
                </a:solidFill>
                <a:highlight>
                  <a:srgbClr val="D6F5EE"/>
                </a:highlight>
                <a:latin typeface="Consolas" pitchFamily="34" charset="0"/>
                <a:ea typeface="Consolas" pitchFamily="34" charset="-122"/>
                <a:cs typeface="Consolas" pitchFamily="34" charset="-120"/>
              </a:rPr>
              <a:t>import java.util.Stack;</a:t>
            </a:r>
            <a:endParaRPr lang="en-US" sz="1150" dirty="0"/>
          </a:p>
          <a:p>
            <a:pPr indent="0" marL="0">
              <a:lnSpc>
                <a:spcPts val="1850"/>
              </a:lnSpc>
              <a:buNone/>
            </a:pPr>
            <a:r>
              <a:rPr lang="en-US" sz="1150" dirty="0">
                <a:solidFill>
                  <a:srgbClr val="333F70"/>
                </a:solidFill>
                <a:highlight>
                  <a:srgbClr val="D6F5EE"/>
                </a:highlight>
                <a:latin typeface="Consolas" pitchFamily="34" charset="0"/>
                <a:ea typeface="Consolas" pitchFamily="34" charset="-122"/>
                <a:cs typeface="Consolas" pitchFamily="34" charset="-120"/>
              </a:rPr>
              <a:t>class LargestRectangleHistogram {</a:t>
            </a:r>
            <a:endParaRPr lang="en-US" sz="1150" dirty="0"/>
          </a:p>
          <a:p>
            <a:pPr indent="0" marL="0">
              <a:lnSpc>
                <a:spcPts val="1850"/>
              </a:lnSpc>
              <a:buNone/>
            </a:pPr>
            <a:r>
              <a:rPr lang="en-US" sz="1150" dirty="0">
                <a:solidFill>
                  <a:srgbClr val="333F70"/>
                </a:solidFill>
                <a:highlight>
                  <a:srgbClr val="D6F5EE"/>
                </a:highlight>
                <a:latin typeface="Consolas" pitchFamily="34" charset="0"/>
                <a:ea typeface="Consolas" pitchFamily="34" charset="-122"/>
                <a:cs typeface="Consolas" pitchFamily="34" charset="-120"/>
              </a:rPr>
              <a:t>    public static int largestRectangleArea(int[] heights) {</a:t>
            </a:r>
            <a:endParaRPr lang="en-US" sz="1150" dirty="0"/>
          </a:p>
          <a:p>
            <a:pPr indent="0" marL="0">
              <a:lnSpc>
                <a:spcPts val="1850"/>
              </a:lnSpc>
              <a:buNone/>
            </a:pPr>
            <a:r>
              <a:rPr lang="en-US" sz="1150" dirty="0">
                <a:solidFill>
                  <a:srgbClr val="333F70"/>
                </a:solidFill>
                <a:highlight>
                  <a:srgbClr val="D6F5EE"/>
                </a:highlight>
                <a:latin typeface="Consolas" pitchFamily="34" charset="0"/>
                <a:ea typeface="Consolas" pitchFamily="34" charset="-122"/>
                <a:cs typeface="Consolas" pitchFamily="34" charset="-120"/>
              </a:rPr>
              <a:t>        int n = heights.length;</a:t>
            </a:r>
            <a:endParaRPr lang="en-US" sz="1150" dirty="0"/>
          </a:p>
          <a:p>
            <a:pPr indent="0" marL="0">
              <a:lnSpc>
                <a:spcPts val="1850"/>
              </a:lnSpc>
              <a:buNone/>
            </a:pPr>
            <a:r>
              <a:rPr lang="en-US" sz="1150" dirty="0">
                <a:solidFill>
                  <a:srgbClr val="333F70"/>
                </a:solidFill>
                <a:highlight>
                  <a:srgbClr val="D6F5EE"/>
                </a:highlight>
                <a:latin typeface="Consolas" pitchFamily="34" charset="0"/>
                <a:ea typeface="Consolas" pitchFamily="34" charset="-122"/>
                <a:cs typeface="Consolas" pitchFamily="34" charset="-120"/>
              </a:rPr>
              <a:t>        Stack&lt;Integer&gt; stack = new Stack&lt;&gt;();</a:t>
            </a:r>
            <a:endParaRPr lang="en-US" sz="1150" dirty="0"/>
          </a:p>
          <a:p>
            <a:pPr indent="0" marL="0">
              <a:lnSpc>
                <a:spcPts val="1850"/>
              </a:lnSpc>
              <a:buNone/>
            </a:pPr>
            <a:r>
              <a:rPr lang="en-US" sz="1150" dirty="0">
                <a:solidFill>
                  <a:srgbClr val="333F70"/>
                </a:solidFill>
                <a:highlight>
                  <a:srgbClr val="D6F5EE"/>
                </a:highlight>
                <a:latin typeface="Consolas" pitchFamily="34" charset="0"/>
                <a:ea typeface="Consolas" pitchFamily="34" charset="-122"/>
                <a:cs typeface="Consolas" pitchFamily="34" charset="-120"/>
              </a:rPr>
              <a:t>        int maxArea = 0;</a:t>
            </a:r>
            <a:endParaRPr lang="en-US" sz="1150" dirty="0"/>
          </a:p>
          <a:p>
            <a:pPr indent="0" marL="0">
              <a:lnSpc>
                <a:spcPts val="1850"/>
              </a:lnSpc>
              <a:buNone/>
            </a:pPr>
            <a:r>
              <a:rPr lang="en-US" sz="1150" dirty="0">
                <a:solidFill>
                  <a:srgbClr val="333F70"/>
                </a:solidFill>
                <a:highlight>
                  <a:srgbClr val="D6F5EE"/>
                </a:highlight>
                <a:latin typeface="Consolas" pitchFamily="34" charset="0"/>
                <a:ea typeface="Consolas" pitchFamily="34" charset="-122"/>
                <a:cs typeface="Consolas" pitchFamily="34" charset="-120"/>
              </a:rPr>
              <a:t>        for (int i = 0; i &lt;= n; i++) {</a:t>
            </a:r>
            <a:endParaRPr lang="en-US" sz="1150" dirty="0"/>
          </a:p>
          <a:p>
            <a:pPr indent="0" marL="0">
              <a:lnSpc>
                <a:spcPts val="1850"/>
              </a:lnSpc>
              <a:buNone/>
            </a:pPr>
            <a:r>
              <a:rPr lang="en-US" sz="1150" dirty="0">
                <a:solidFill>
                  <a:srgbClr val="333F70"/>
                </a:solidFill>
                <a:highlight>
                  <a:srgbClr val="D6F5EE"/>
                </a:highlight>
                <a:latin typeface="Consolas" pitchFamily="34" charset="0"/>
                <a:ea typeface="Consolas" pitchFamily="34" charset="-122"/>
                <a:cs typeface="Consolas" pitchFamily="34" charset="-120"/>
              </a:rPr>
              <a:t>            int currentHeight = (i == n) ? 0 : heights[i];</a:t>
            </a:r>
            <a:endParaRPr lang="en-US" sz="1150" dirty="0"/>
          </a:p>
          <a:p>
            <a:pPr indent="0" marL="0">
              <a:lnSpc>
                <a:spcPts val="1850"/>
              </a:lnSpc>
              <a:buNone/>
            </a:pPr>
            <a:r>
              <a:rPr lang="en-US" sz="1150" dirty="0">
                <a:solidFill>
                  <a:srgbClr val="333F70"/>
                </a:solidFill>
                <a:highlight>
                  <a:srgbClr val="D6F5EE"/>
                </a:highlight>
                <a:latin typeface="Consolas" pitchFamily="34" charset="0"/>
                <a:ea typeface="Consolas" pitchFamily="34" charset="-122"/>
                <a:cs typeface="Consolas" pitchFamily="34" charset="-120"/>
              </a:rPr>
              <a:t>            while (!stack.isEmpty() &amp;&amp; currentHeight &lt; heights[stack.peek()]) {</a:t>
            </a:r>
            <a:endParaRPr lang="en-US" sz="1150" dirty="0"/>
          </a:p>
          <a:p>
            <a:pPr indent="0" marL="0">
              <a:lnSpc>
                <a:spcPts val="1850"/>
              </a:lnSpc>
              <a:buNone/>
            </a:pPr>
            <a:r>
              <a:rPr lang="en-US" sz="1150" dirty="0">
                <a:solidFill>
                  <a:srgbClr val="333F70"/>
                </a:solidFill>
                <a:highlight>
                  <a:srgbClr val="D6F5EE"/>
                </a:highlight>
                <a:latin typeface="Consolas" pitchFamily="34" charset="0"/>
                <a:ea typeface="Consolas" pitchFamily="34" charset="-122"/>
                <a:cs typeface="Consolas" pitchFamily="34" charset="-120"/>
              </a:rPr>
              <a:t>                int height = heights[stack.pop()];</a:t>
            </a:r>
            <a:endParaRPr lang="en-US" sz="1150" dirty="0"/>
          </a:p>
          <a:p>
            <a:pPr indent="0" marL="0">
              <a:lnSpc>
                <a:spcPts val="1850"/>
              </a:lnSpc>
              <a:buNone/>
            </a:pPr>
            <a:r>
              <a:rPr lang="en-US" sz="1150" dirty="0">
                <a:solidFill>
                  <a:srgbClr val="333F70"/>
                </a:solidFill>
                <a:highlight>
                  <a:srgbClr val="D6F5EE"/>
                </a:highlight>
                <a:latin typeface="Consolas" pitchFamily="34" charset="0"/>
                <a:ea typeface="Consolas" pitchFamily="34" charset="-122"/>
                <a:cs typeface="Consolas" pitchFamily="34" charset="-120"/>
              </a:rPr>
              <a:t>                int width = stack.isEmpty() ? i : i - stack.peek() - 1;</a:t>
            </a:r>
            <a:endParaRPr lang="en-US" sz="1150" dirty="0"/>
          </a:p>
          <a:p>
            <a:pPr indent="0" marL="0">
              <a:lnSpc>
                <a:spcPts val="1850"/>
              </a:lnSpc>
              <a:buNone/>
            </a:pPr>
            <a:r>
              <a:rPr lang="en-US" sz="1150" dirty="0">
                <a:solidFill>
                  <a:srgbClr val="333F70"/>
                </a:solidFill>
                <a:highlight>
                  <a:srgbClr val="D6F5EE"/>
                </a:highlight>
                <a:latin typeface="Consolas" pitchFamily="34" charset="0"/>
                <a:ea typeface="Consolas" pitchFamily="34" charset="-122"/>
                <a:cs typeface="Consolas" pitchFamily="34" charset="-120"/>
              </a:rPr>
              <a:t>                maxArea = Math.max(maxArea, height * width);</a:t>
            </a:r>
            <a:endParaRPr lang="en-US" sz="1150" dirty="0"/>
          </a:p>
          <a:p>
            <a:pPr indent="0" marL="0">
              <a:lnSpc>
                <a:spcPts val="1850"/>
              </a:lnSpc>
              <a:buNone/>
            </a:pPr>
            <a:r>
              <a:rPr lang="en-US" sz="1150" dirty="0">
                <a:solidFill>
                  <a:srgbClr val="333F70"/>
                </a:solidFill>
                <a:highlight>
                  <a:srgbClr val="D6F5EE"/>
                </a:highlight>
                <a:latin typeface="Consolas" pitchFamily="34" charset="0"/>
                <a:ea typeface="Consolas" pitchFamily="34" charset="-122"/>
                <a:cs typeface="Consolas" pitchFamily="34" charset="-120"/>
              </a:rPr>
              <a:t>            }</a:t>
            </a:r>
            <a:endParaRPr lang="en-US" sz="1150" dirty="0"/>
          </a:p>
          <a:p>
            <a:pPr indent="0" marL="0">
              <a:lnSpc>
                <a:spcPts val="1850"/>
              </a:lnSpc>
              <a:buNone/>
            </a:pPr>
            <a:r>
              <a:rPr lang="en-US" sz="1150" dirty="0">
                <a:solidFill>
                  <a:srgbClr val="333F70"/>
                </a:solidFill>
                <a:highlight>
                  <a:srgbClr val="D6F5EE"/>
                </a:highlight>
                <a:latin typeface="Consolas" pitchFamily="34" charset="0"/>
                <a:ea typeface="Consolas" pitchFamily="34" charset="-122"/>
                <a:cs typeface="Consolas" pitchFamily="34" charset="-120"/>
              </a:rPr>
              <a:t>            stack.push(i);</a:t>
            </a:r>
            <a:endParaRPr lang="en-US" sz="1150" dirty="0"/>
          </a:p>
          <a:p>
            <a:pPr indent="0" marL="0">
              <a:lnSpc>
                <a:spcPts val="1850"/>
              </a:lnSpc>
              <a:buNone/>
            </a:pPr>
            <a:r>
              <a:rPr lang="en-US" sz="1150" dirty="0">
                <a:solidFill>
                  <a:srgbClr val="333F70"/>
                </a:solidFill>
                <a:highlight>
                  <a:srgbClr val="D6F5EE"/>
                </a:highlight>
                <a:latin typeface="Consolas" pitchFamily="34" charset="0"/>
                <a:ea typeface="Consolas" pitchFamily="34" charset="-122"/>
                <a:cs typeface="Consolas" pitchFamily="34" charset="-120"/>
              </a:rPr>
              <a:t>        }</a:t>
            </a:r>
            <a:endParaRPr lang="en-US" sz="1150" dirty="0"/>
          </a:p>
          <a:p>
            <a:pPr indent="0" marL="0">
              <a:lnSpc>
                <a:spcPts val="1850"/>
              </a:lnSpc>
              <a:buNone/>
            </a:pPr>
            <a:r>
              <a:rPr lang="en-US" sz="1150" dirty="0">
                <a:solidFill>
                  <a:srgbClr val="333F70"/>
                </a:solidFill>
                <a:highlight>
                  <a:srgbClr val="D6F5EE"/>
                </a:highlight>
                <a:latin typeface="Consolas" pitchFamily="34" charset="0"/>
                <a:ea typeface="Consolas" pitchFamily="34" charset="-122"/>
                <a:cs typeface="Consolas" pitchFamily="34" charset="-120"/>
              </a:rPr>
              <a:t>        return maxArea;</a:t>
            </a:r>
            <a:endParaRPr lang="en-US" sz="1150" dirty="0"/>
          </a:p>
          <a:p>
            <a:pPr indent="0" marL="0">
              <a:lnSpc>
                <a:spcPts val="1850"/>
              </a:lnSpc>
              <a:buNone/>
            </a:pPr>
            <a:r>
              <a:rPr lang="en-US" sz="1150" dirty="0">
                <a:solidFill>
                  <a:srgbClr val="333F70"/>
                </a:solidFill>
                <a:highlight>
                  <a:srgbClr val="D6F5EE"/>
                </a:highlight>
                <a:latin typeface="Consolas" pitchFamily="34" charset="0"/>
                <a:ea typeface="Consolas" pitchFamily="34" charset="-122"/>
                <a:cs typeface="Consolas" pitchFamily="34" charset="-120"/>
              </a:rPr>
              <a:t>    }</a:t>
            </a:r>
            <a:endParaRPr lang="en-US" sz="1150" dirty="0"/>
          </a:p>
          <a:p>
            <a:pPr indent="0" marL="0">
              <a:lnSpc>
                <a:spcPts val="1850"/>
              </a:lnSpc>
              <a:buNone/>
            </a:pPr>
            <a:r>
              <a:rPr lang="en-US" sz="1150" dirty="0">
                <a:solidFill>
                  <a:srgbClr val="333F70"/>
                </a:solidFill>
                <a:highlight>
                  <a:srgbClr val="D6F5EE"/>
                </a:highlight>
                <a:latin typeface="Consolas" pitchFamily="34" charset="0"/>
                <a:ea typeface="Consolas" pitchFamily="34" charset="-122"/>
                <a:cs typeface="Consolas" pitchFamily="34" charset="-120"/>
              </a:rPr>
              <a:t>    public static void main(String[] args) {</a:t>
            </a:r>
            <a:endParaRPr lang="en-US" sz="1150" dirty="0"/>
          </a:p>
          <a:p>
            <a:pPr indent="0" marL="0">
              <a:lnSpc>
                <a:spcPts val="1850"/>
              </a:lnSpc>
              <a:buNone/>
            </a:pPr>
            <a:r>
              <a:rPr lang="en-US" sz="1150" dirty="0">
                <a:solidFill>
                  <a:srgbClr val="333F70"/>
                </a:solidFill>
                <a:highlight>
                  <a:srgbClr val="D6F5EE"/>
                </a:highlight>
                <a:latin typeface="Consolas" pitchFamily="34" charset="0"/>
                <a:ea typeface="Consolas" pitchFamily="34" charset="-122"/>
                <a:cs typeface="Consolas" pitchFamily="34" charset="-120"/>
              </a:rPr>
              <a:t>        int[] arr1 = {60, 20, 50, 40, 10, 50, 60};</a:t>
            </a:r>
            <a:endParaRPr lang="en-US" sz="1150" dirty="0"/>
          </a:p>
          <a:p>
            <a:pPr indent="0" marL="0">
              <a:lnSpc>
                <a:spcPts val="1850"/>
              </a:lnSpc>
              <a:buNone/>
            </a:pPr>
            <a:r>
              <a:rPr lang="en-US" sz="1150" dirty="0">
                <a:solidFill>
                  <a:srgbClr val="333F70"/>
                </a:solidFill>
                <a:highlight>
                  <a:srgbClr val="D6F5EE"/>
                </a:highlight>
                <a:latin typeface="Consolas" pitchFamily="34" charset="0"/>
                <a:ea typeface="Consolas" pitchFamily="34" charset="-122"/>
                <a:cs typeface="Consolas" pitchFamily="34" charset="-120"/>
              </a:rPr>
              <a:t>        System.out.println(largestRectangleArea(arr1));</a:t>
            </a:r>
            <a:endParaRPr lang="en-US" sz="1150" dirty="0"/>
          </a:p>
          <a:p>
            <a:pPr indent="0" marL="0">
              <a:lnSpc>
                <a:spcPts val="1850"/>
              </a:lnSpc>
              <a:buNone/>
            </a:pPr>
            <a:r>
              <a:rPr lang="en-US" sz="1150" dirty="0">
                <a:solidFill>
                  <a:srgbClr val="333F70"/>
                </a:solidFill>
                <a:highlight>
                  <a:srgbClr val="D6F5EE"/>
                </a:highlight>
                <a:latin typeface="Consolas" pitchFamily="34" charset="0"/>
                <a:ea typeface="Consolas" pitchFamily="34" charset="-122"/>
                <a:cs typeface="Consolas" pitchFamily="34" charset="-120"/>
              </a:rPr>
              <a:t>        int[] arr2 = {3, 5, 1, 7, 5, 9};</a:t>
            </a:r>
            <a:endParaRPr lang="en-US" sz="1150" dirty="0"/>
          </a:p>
          <a:p>
            <a:pPr indent="0" marL="0">
              <a:lnSpc>
                <a:spcPts val="1850"/>
              </a:lnSpc>
              <a:buNone/>
            </a:pPr>
            <a:r>
              <a:rPr lang="en-US" sz="1150" dirty="0">
                <a:solidFill>
                  <a:srgbClr val="333F70"/>
                </a:solidFill>
                <a:highlight>
                  <a:srgbClr val="D6F5EE"/>
                </a:highlight>
                <a:latin typeface="Consolas" pitchFamily="34" charset="0"/>
                <a:ea typeface="Consolas" pitchFamily="34" charset="-122"/>
                <a:cs typeface="Consolas" pitchFamily="34" charset="-120"/>
              </a:rPr>
              <a:t>        System.out.println(largestRectangleArea(arr2));</a:t>
            </a:r>
            <a:endParaRPr lang="en-US" sz="1150" dirty="0"/>
          </a:p>
          <a:p>
            <a:pPr indent="0" marL="0">
              <a:lnSpc>
                <a:spcPts val="1850"/>
              </a:lnSpc>
              <a:buNone/>
            </a:pPr>
            <a:r>
              <a:rPr lang="en-US" sz="1150" dirty="0">
                <a:solidFill>
                  <a:srgbClr val="333F70"/>
                </a:solidFill>
                <a:highlight>
                  <a:srgbClr val="D6F5EE"/>
                </a:highlight>
                <a:latin typeface="Consolas" pitchFamily="34" charset="0"/>
                <a:ea typeface="Consolas" pitchFamily="34" charset="-122"/>
                <a:cs typeface="Consolas" pitchFamily="34" charset="-120"/>
              </a:rPr>
              <a:t>        int[] arr3 = {3};</a:t>
            </a:r>
            <a:endParaRPr lang="en-US" sz="1150" dirty="0"/>
          </a:p>
          <a:p>
            <a:pPr indent="0" marL="0">
              <a:lnSpc>
                <a:spcPts val="1850"/>
              </a:lnSpc>
              <a:buNone/>
            </a:pPr>
            <a:r>
              <a:rPr lang="en-US" sz="1150" dirty="0">
                <a:solidFill>
                  <a:srgbClr val="333F70"/>
                </a:solidFill>
                <a:highlight>
                  <a:srgbClr val="D6F5EE"/>
                </a:highlight>
                <a:latin typeface="Consolas" pitchFamily="34" charset="0"/>
                <a:ea typeface="Consolas" pitchFamily="34" charset="-122"/>
                <a:cs typeface="Consolas" pitchFamily="34" charset="-120"/>
              </a:rPr>
              <a:t>        System.out.println(largestRectangleArea(arr3));</a:t>
            </a:r>
            <a:endParaRPr lang="en-US" sz="1150" dirty="0"/>
          </a:p>
          <a:p>
            <a:pPr indent="0" marL="0">
              <a:lnSpc>
                <a:spcPts val="1850"/>
              </a:lnSpc>
              <a:buNone/>
            </a:pPr>
            <a:r>
              <a:rPr lang="en-US" sz="1150" dirty="0">
                <a:solidFill>
                  <a:srgbClr val="333F70"/>
                </a:solidFill>
                <a:highlight>
                  <a:srgbClr val="D6F5EE"/>
                </a:highlight>
                <a:latin typeface="Consolas" pitchFamily="34" charset="0"/>
                <a:ea typeface="Consolas" pitchFamily="34" charset="-122"/>
                <a:cs typeface="Consolas" pitchFamily="34" charset="-120"/>
              </a:rPr>
              <a:t>    }</a:t>
            </a:r>
            <a:endParaRPr lang="en-US" sz="1150" dirty="0"/>
          </a:p>
          <a:p>
            <a:pPr indent="0" marL="0">
              <a:lnSpc>
                <a:spcPts val="1850"/>
              </a:lnSpc>
              <a:buNone/>
            </a:pPr>
            <a:r>
              <a:rPr lang="en-US" sz="1150" dirty="0">
                <a:solidFill>
                  <a:srgbClr val="333F70"/>
                </a:solidFill>
                <a:highlight>
                  <a:srgbClr val="D6F5EE"/>
                </a:highlight>
                <a:latin typeface="Consolas" pitchFamily="34" charset="0"/>
                <a:ea typeface="Consolas" pitchFamily="34" charset="-122"/>
                <a:cs typeface="Consolas" pitchFamily="34" charset="-120"/>
              </a:rPr>
              <a:t>}</a:t>
            </a:r>
            <a:endParaRPr lang="en-US" sz="1150" dirty="0"/>
          </a:p>
          <a:p>
            <a:pPr indent="0" marL="0">
              <a:lnSpc>
                <a:spcPts val="1850"/>
              </a:lnSpc>
              <a:buNone/>
            </a:pPr>
            <a:r>
              <a:rPr lang="en-US" sz="1150" dirty="0">
                <a:solidFill>
                  <a:srgbClr val="333F70"/>
                </a:solidFill>
                <a:highlight>
                  <a:srgbClr val="D6F5EE"/>
                </a:highlight>
                <a:latin typeface="Consolas" pitchFamily="34" charset="0"/>
                <a:ea typeface="Consolas" pitchFamily="34" charset="-122"/>
                <a:cs typeface="Consolas" pitchFamily="34" charset="-120"/>
              </a:rPr>
              <a:t>  </a:t>
            </a:r>
            <a:endParaRPr lang="en-US" sz="11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160651" y="835104"/>
            <a:ext cx="7795498" cy="1203960"/>
          </a:xfrm>
          <a:prstGeom prst="rect">
            <a:avLst/>
          </a:prstGeom>
          <a:noFill/>
          <a:ln/>
        </p:spPr>
        <p:txBody>
          <a:bodyPr wrap="square" lIns="0" tIns="0" rIns="0" bIns="0" rtlCol="0" anchor="t"/>
          <a:lstStyle/>
          <a:p>
            <a:pPr indent="0" marL="0">
              <a:lnSpc>
                <a:spcPts val="4700"/>
              </a:lnSpc>
              <a:buNone/>
            </a:pPr>
            <a:r>
              <a:rPr lang="en-US" sz="3750" b="1" dirty="0">
                <a:solidFill>
                  <a:srgbClr val="333F70"/>
                </a:solidFill>
                <a:latin typeface="Unbounded Bold" pitchFamily="34" charset="0"/>
                <a:ea typeface="Unbounded Bold" pitchFamily="34" charset="-122"/>
                <a:cs typeface="Unbounded Bold" pitchFamily="34" charset="-120"/>
              </a:rPr>
              <a:t>Dry Run for arr[] = [3, 5, 1, 7, 5, 9]</a:t>
            </a:r>
            <a:endParaRPr lang="en-US" sz="3750" dirty="0"/>
          </a:p>
        </p:txBody>
      </p:sp>
      <p:sp>
        <p:nvSpPr>
          <p:cNvPr id="4" name="Shape 1"/>
          <p:cNvSpPr/>
          <p:nvPr/>
        </p:nvSpPr>
        <p:spPr>
          <a:xfrm>
            <a:off x="6160651" y="2328029"/>
            <a:ext cx="7795498" cy="5066348"/>
          </a:xfrm>
          <a:prstGeom prst="roundRect">
            <a:avLst>
              <a:gd name="adj" fmla="val 1597"/>
            </a:avLst>
          </a:prstGeom>
          <a:noFill/>
          <a:ln w="7620">
            <a:solidFill>
              <a:srgbClr val="000000">
                <a:alpha val="8000"/>
              </a:srgbClr>
            </a:solidFill>
            <a:prstDash val="solid"/>
          </a:ln>
        </p:spPr>
      </p:sp>
      <p:sp>
        <p:nvSpPr>
          <p:cNvPr id="5" name="Shape 2"/>
          <p:cNvSpPr/>
          <p:nvPr/>
        </p:nvSpPr>
        <p:spPr>
          <a:xfrm>
            <a:off x="6168271" y="2335649"/>
            <a:ext cx="7780258" cy="862489"/>
          </a:xfrm>
          <a:prstGeom prst="rect">
            <a:avLst/>
          </a:prstGeom>
          <a:solidFill>
            <a:srgbClr val="FFFFFF">
              <a:alpha val="4000"/>
            </a:srgbClr>
          </a:solidFill>
          <a:ln/>
        </p:spPr>
      </p:sp>
      <p:sp>
        <p:nvSpPr>
          <p:cNvPr id="6" name="Text 3"/>
          <p:cNvSpPr/>
          <p:nvPr/>
        </p:nvSpPr>
        <p:spPr>
          <a:xfrm>
            <a:off x="6361152" y="2458760"/>
            <a:ext cx="1555909" cy="308134"/>
          </a:xfrm>
          <a:prstGeom prst="rect">
            <a:avLst/>
          </a:prstGeom>
          <a:noFill/>
          <a:ln/>
        </p:spPr>
        <p:txBody>
          <a:bodyPr wrap="none" lIns="0" tIns="0" rIns="0" bIns="0" rtlCol="0" anchor="t"/>
          <a:lstStyle/>
          <a:p>
            <a:pPr indent="0" marL="0">
              <a:lnSpc>
                <a:spcPts val="2400"/>
              </a:lnSpc>
              <a:buNone/>
            </a:pPr>
            <a:r>
              <a:rPr lang="en-US" sz="1500" dirty="0">
                <a:solidFill>
                  <a:srgbClr val="333F70"/>
                </a:solidFill>
                <a:latin typeface="Open Sans" pitchFamily="34" charset="0"/>
                <a:ea typeface="Open Sans" pitchFamily="34" charset="-122"/>
                <a:cs typeface="Open Sans" pitchFamily="34" charset="-120"/>
              </a:rPr>
              <a:t>Index</a:t>
            </a:r>
            <a:endParaRPr lang="en-US" sz="1500" dirty="0"/>
          </a:p>
        </p:txBody>
      </p:sp>
      <p:sp>
        <p:nvSpPr>
          <p:cNvPr id="7" name="Text 4"/>
          <p:cNvSpPr/>
          <p:nvPr/>
        </p:nvSpPr>
        <p:spPr>
          <a:xfrm>
            <a:off x="8309967" y="2458760"/>
            <a:ext cx="1552099" cy="308134"/>
          </a:xfrm>
          <a:prstGeom prst="rect">
            <a:avLst/>
          </a:prstGeom>
          <a:noFill/>
          <a:ln/>
        </p:spPr>
        <p:txBody>
          <a:bodyPr wrap="none" lIns="0" tIns="0" rIns="0" bIns="0" rtlCol="0" anchor="t"/>
          <a:lstStyle/>
          <a:p>
            <a:pPr indent="0" marL="0">
              <a:lnSpc>
                <a:spcPts val="2400"/>
              </a:lnSpc>
              <a:buNone/>
            </a:pPr>
            <a:r>
              <a:rPr lang="en-US" sz="1500" dirty="0">
                <a:solidFill>
                  <a:srgbClr val="333F70"/>
                </a:solidFill>
                <a:latin typeface="Open Sans" pitchFamily="34" charset="0"/>
                <a:ea typeface="Open Sans" pitchFamily="34" charset="-122"/>
                <a:cs typeface="Open Sans" pitchFamily="34" charset="-120"/>
              </a:rPr>
              <a:t>Bar Height</a:t>
            </a:r>
            <a:endParaRPr lang="en-US" sz="1500" dirty="0"/>
          </a:p>
        </p:txBody>
      </p:sp>
      <p:sp>
        <p:nvSpPr>
          <p:cNvPr id="8" name="Text 5"/>
          <p:cNvSpPr/>
          <p:nvPr/>
        </p:nvSpPr>
        <p:spPr>
          <a:xfrm>
            <a:off x="10254972" y="2458760"/>
            <a:ext cx="1552099" cy="308134"/>
          </a:xfrm>
          <a:prstGeom prst="rect">
            <a:avLst/>
          </a:prstGeom>
          <a:noFill/>
          <a:ln/>
        </p:spPr>
        <p:txBody>
          <a:bodyPr wrap="none" lIns="0" tIns="0" rIns="0" bIns="0" rtlCol="0" anchor="t"/>
          <a:lstStyle/>
          <a:p>
            <a:pPr indent="0" marL="0">
              <a:lnSpc>
                <a:spcPts val="2400"/>
              </a:lnSpc>
              <a:buNone/>
            </a:pPr>
            <a:r>
              <a:rPr lang="en-US" sz="1500" dirty="0">
                <a:solidFill>
                  <a:srgbClr val="333F70"/>
                </a:solidFill>
                <a:latin typeface="Open Sans" pitchFamily="34" charset="0"/>
                <a:ea typeface="Open Sans" pitchFamily="34" charset="-122"/>
                <a:cs typeface="Open Sans" pitchFamily="34" charset="-120"/>
              </a:rPr>
              <a:t>Stack Action</a:t>
            </a:r>
            <a:endParaRPr lang="en-US" sz="1500" dirty="0"/>
          </a:p>
        </p:txBody>
      </p:sp>
      <p:sp>
        <p:nvSpPr>
          <p:cNvPr id="9" name="Text 6"/>
          <p:cNvSpPr/>
          <p:nvPr/>
        </p:nvSpPr>
        <p:spPr>
          <a:xfrm>
            <a:off x="12199977" y="2458760"/>
            <a:ext cx="1555909" cy="616268"/>
          </a:xfrm>
          <a:prstGeom prst="rect">
            <a:avLst/>
          </a:prstGeom>
          <a:noFill/>
          <a:ln/>
        </p:spPr>
        <p:txBody>
          <a:bodyPr wrap="square" lIns="0" tIns="0" rIns="0" bIns="0" rtlCol="0" anchor="t"/>
          <a:lstStyle/>
          <a:p>
            <a:pPr indent="0" marL="0">
              <a:lnSpc>
                <a:spcPts val="2400"/>
              </a:lnSpc>
              <a:buNone/>
            </a:pPr>
            <a:r>
              <a:rPr lang="en-US" sz="1500" dirty="0">
                <a:solidFill>
                  <a:srgbClr val="333F70"/>
                </a:solidFill>
                <a:latin typeface="Open Sans" pitchFamily="34" charset="0"/>
                <a:ea typeface="Open Sans" pitchFamily="34" charset="-122"/>
                <a:cs typeface="Open Sans" pitchFamily="34" charset="-120"/>
              </a:rPr>
              <a:t>Max Area Update</a:t>
            </a:r>
            <a:endParaRPr lang="en-US" sz="1500" dirty="0"/>
          </a:p>
        </p:txBody>
      </p:sp>
      <p:sp>
        <p:nvSpPr>
          <p:cNvPr id="10" name="Shape 7"/>
          <p:cNvSpPr/>
          <p:nvPr/>
        </p:nvSpPr>
        <p:spPr>
          <a:xfrm>
            <a:off x="6168271" y="3198138"/>
            <a:ext cx="7780258" cy="554355"/>
          </a:xfrm>
          <a:prstGeom prst="rect">
            <a:avLst/>
          </a:prstGeom>
          <a:solidFill>
            <a:srgbClr val="000000">
              <a:alpha val="4000"/>
            </a:srgbClr>
          </a:solidFill>
          <a:ln/>
        </p:spPr>
      </p:sp>
      <p:sp>
        <p:nvSpPr>
          <p:cNvPr id="11" name="Text 8"/>
          <p:cNvSpPr/>
          <p:nvPr/>
        </p:nvSpPr>
        <p:spPr>
          <a:xfrm>
            <a:off x="6361152" y="3321248"/>
            <a:ext cx="1555909" cy="308134"/>
          </a:xfrm>
          <a:prstGeom prst="rect">
            <a:avLst/>
          </a:prstGeom>
          <a:noFill/>
          <a:ln/>
        </p:spPr>
        <p:txBody>
          <a:bodyPr wrap="none" lIns="0" tIns="0" rIns="0" bIns="0" rtlCol="0" anchor="t"/>
          <a:lstStyle/>
          <a:p>
            <a:pPr indent="0" marL="0">
              <a:lnSpc>
                <a:spcPts val="2400"/>
              </a:lnSpc>
              <a:buNone/>
            </a:pPr>
            <a:r>
              <a:rPr lang="en-US" sz="1500" dirty="0">
                <a:solidFill>
                  <a:srgbClr val="333F70"/>
                </a:solidFill>
                <a:latin typeface="Open Sans" pitchFamily="34" charset="0"/>
                <a:ea typeface="Open Sans" pitchFamily="34" charset="-122"/>
                <a:cs typeface="Open Sans" pitchFamily="34" charset="-120"/>
              </a:rPr>
              <a:t>0</a:t>
            </a:r>
            <a:endParaRPr lang="en-US" sz="1500" dirty="0"/>
          </a:p>
        </p:txBody>
      </p:sp>
      <p:sp>
        <p:nvSpPr>
          <p:cNvPr id="12" name="Text 9"/>
          <p:cNvSpPr/>
          <p:nvPr/>
        </p:nvSpPr>
        <p:spPr>
          <a:xfrm>
            <a:off x="8309967" y="3321248"/>
            <a:ext cx="1552099" cy="308134"/>
          </a:xfrm>
          <a:prstGeom prst="rect">
            <a:avLst/>
          </a:prstGeom>
          <a:noFill/>
          <a:ln/>
        </p:spPr>
        <p:txBody>
          <a:bodyPr wrap="none" lIns="0" tIns="0" rIns="0" bIns="0" rtlCol="0" anchor="t"/>
          <a:lstStyle/>
          <a:p>
            <a:pPr indent="0" marL="0">
              <a:lnSpc>
                <a:spcPts val="2400"/>
              </a:lnSpc>
              <a:buNone/>
            </a:pPr>
            <a:r>
              <a:rPr lang="en-US" sz="1500" dirty="0">
                <a:solidFill>
                  <a:srgbClr val="333F70"/>
                </a:solidFill>
                <a:latin typeface="Open Sans" pitchFamily="34" charset="0"/>
                <a:ea typeface="Open Sans" pitchFamily="34" charset="-122"/>
                <a:cs typeface="Open Sans" pitchFamily="34" charset="-120"/>
              </a:rPr>
              <a:t>3</a:t>
            </a:r>
            <a:endParaRPr lang="en-US" sz="1500" dirty="0"/>
          </a:p>
        </p:txBody>
      </p:sp>
      <p:sp>
        <p:nvSpPr>
          <p:cNvPr id="13" name="Text 10"/>
          <p:cNvSpPr/>
          <p:nvPr/>
        </p:nvSpPr>
        <p:spPr>
          <a:xfrm>
            <a:off x="10254972" y="3321248"/>
            <a:ext cx="1552099" cy="308134"/>
          </a:xfrm>
          <a:prstGeom prst="rect">
            <a:avLst/>
          </a:prstGeom>
          <a:noFill/>
          <a:ln/>
        </p:spPr>
        <p:txBody>
          <a:bodyPr wrap="none" lIns="0" tIns="0" rIns="0" bIns="0" rtlCol="0" anchor="t"/>
          <a:lstStyle/>
          <a:p>
            <a:pPr indent="0" marL="0">
              <a:lnSpc>
                <a:spcPts val="2400"/>
              </a:lnSpc>
              <a:buNone/>
            </a:pPr>
            <a:r>
              <a:rPr lang="en-US" sz="1500" dirty="0">
                <a:solidFill>
                  <a:srgbClr val="333F70"/>
                </a:solidFill>
                <a:latin typeface="Open Sans" pitchFamily="34" charset="0"/>
                <a:ea typeface="Open Sans" pitchFamily="34" charset="-122"/>
                <a:cs typeface="Open Sans" pitchFamily="34" charset="-120"/>
              </a:rPr>
              <a:t>Push (0)</a:t>
            </a:r>
            <a:endParaRPr lang="en-US" sz="1500" dirty="0"/>
          </a:p>
        </p:txBody>
      </p:sp>
      <p:sp>
        <p:nvSpPr>
          <p:cNvPr id="14" name="Text 11"/>
          <p:cNvSpPr/>
          <p:nvPr/>
        </p:nvSpPr>
        <p:spPr>
          <a:xfrm>
            <a:off x="12199977" y="3321248"/>
            <a:ext cx="1555909" cy="308134"/>
          </a:xfrm>
          <a:prstGeom prst="rect">
            <a:avLst/>
          </a:prstGeom>
          <a:noFill/>
          <a:ln/>
        </p:spPr>
        <p:txBody>
          <a:bodyPr wrap="none" lIns="0" tIns="0" rIns="0" bIns="0" rtlCol="0" anchor="t"/>
          <a:lstStyle/>
          <a:p>
            <a:pPr indent="0" marL="0">
              <a:lnSpc>
                <a:spcPts val="2400"/>
              </a:lnSpc>
              <a:buNone/>
            </a:pPr>
            <a:r>
              <a:rPr lang="en-US" sz="1500" dirty="0">
                <a:solidFill>
                  <a:srgbClr val="333F70"/>
                </a:solidFill>
                <a:latin typeface="Open Sans" pitchFamily="34" charset="0"/>
                <a:ea typeface="Open Sans" pitchFamily="34" charset="-122"/>
                <a:cs typeface="Open Sans" pitchFamily="34" charset="-120"/>
              </a:rPr>
              <a:t>-</a:t>
            </a:r>
            <a:endParaRPr lang="en-US" sz="1500" dirty="0"/>
          </a:p>
        </p:txBody>
      </p:sp>
      <p:sp>
        <p:nvSpPr>
          <p:cNvPr id="15" name="Shape 12"/>
          <p:cNvSpPr/>
          <p:nvPr/>
        </p:nvSpPr>
        <p:spPr>
          <a:xfrm>
            <a:off x="6168271" y="3752493"/>
            <a:ext cx="7780258" cy="554355"/>
          </a:xfrm>
          <a:prstGeom prst="rect">
            <a:avLst/>
          </a:prstGeom>
          <a:solidFill>
            <a:srgbClr val="FFFFFF">
              <a:alpha val="4000"/>
            </a:srgbClr>
          </a:solidFill>
          <a:ln/>
        </p:spPr>
      </p:sp>
      <p:sp>
        <p:nvSpPr>
          <p:cNvPr id="16" name="Text 13"/>
          <p:cNvSpPr/>
          <p:nvPr/>
        </p:nvSpPr>
        <p:spPr>
          <a:xfrm>
            <a:off x="6361152" y="3875603"/>
            <a:ext cx="1555909" cy="308134"/>
          </a:xfrm>
          <a:prstGeom prst="rect">
            <a:avLst/>
          </a:prstGeom>
          <a:noFill/>
          <a:ln/>
        </p:spPr>
        <p:txBody>
          <a:bodyPr wrap="none" lIns="0" tIns="0" rIns="0" bIns="0" rtlCol="0" anchor="t"/>
          <a:lstStyle/>
          <a:p>
            <a:pPr indent="0" marL="0">
              <a:lnSpc>
                <a:spcPts val="2400"/>
              </a:lnSpc>
              <a:buNone/>
            </a:pPr>
            <a:r>
              <a:rPr lang="en-US" sz="1500" dirty="0">
                <a:solidFill>
                  <a:srgbClr val="333F70"/>
                </a:solidFill>
                <a:latin typeface="Open Sans" pitchFamily="34" charset="0"/>
                <a:ea typeface="Open Sans" pitchFamily="34" charset="-122"/>
                <a:cs typeface="Open Sans" pitchFamily="34" charset="-120"/>
              </a:rPr>
              <a:t>1</a:t>
            </a:r>
            <a:endParaRPr lang="en-US" sz="1500" dirty="0"/>
          </a:p>
        </p:txBody>
      </p:sp>
      <p:sp>
        <p:nvSpPr>
          <p:cNvPr id="17" name="Text 14"/>
          <p:cNvSpPr/>
          <p:nvPr/>
        </p:nvSpPr>
        <p:spPr>
          <a:xfrm>
            <a:off x="8309967" y="3875603"/>
            <a:ext cx="1552099" cy="308134"/>
          </a:xfrm>
          <a:prstGeom prst="rect">
            <a:avLst/>
          </a:prstGeom>
          <a:noFill/>
          <a:ln/>
        </p:spPr>
        <p:txBody>
          <a:bodyPr wrap="none" lIns="0" tIns="0" rIns="0" bIns="0" rtlCol="0" anchor="t"/>
          <a:lstStyle/>
          <a:p>
            <a:pPr indent="0" marL="0">
              <a:lnSpc>
                <a:spcPts val="2400"/>
              </a:lnSpc>
              <a:buNone/>
            </a:pPr>
            <a:r>
              <a:rPr lang="en-US" sz="1500" dirty="0">
                <a:solidFill>
                  <a:srgbClr val="333F70"/>
                </a:solidFill>
                <a:latin typeface="Open Sans" pitchFamily="34" charset="0"/>
                <a:ea typeface="Open Sans" pitchFamily="34" charset="-122"/>
                <a:cs typeface="Open Sans" pitchFamily="34" charset="-120"/>
              </a:rPr>
              <a:t>5</a:t>
            </a:r>
            <a:endParaRPr lang="en-US" sz="1500" dirty="0"/>
          </a:p>
        </p:txBody>
      </p:sp>
      <p:sp>
        <p:nvSpPr>
          <p:cNvPr id="18" name="Text 15"/>
          <p:cNvSpPr/>
          <p:nvPr/>
        </p:nvSpPr>
        <p:spPr>
          <a:xfrm>
            <a:off x="10254972" y="3875603"/>
            <a:ext cx="1552099" cy="308134"/>
          </a:xfrm>
          <a:prstGeom prst="rect">
            <a:avLst/>
          </a:prstGeom>
          <a:noFill/>
          <a:ln/>
        </p:spPr>
        <p:txBody>
          <a:bodyPr wrap="none" lIns="0" tIns="0" rIns="0" bIns="0" rtlCol="0" anchor="t"/>
          <a:lstStyle/>
          <a:p>
            <a:pPr indent="0" marL="0">
              <a:lnSpc>
                <a:spcPts val="2400"/>
              </a:lnSpc>
              <a:buNone/>
            </a:pPr>
            <a:r>
              <a:rPr lang="en-US" sz="1500" dirty="0">
                <a:solidFill>
                  <a:srgbClr val="333F70"/>
                </a:solidFill>
                <a:latin typeface="Open Sans" pitchFamily="34" charset="0"/>
                <a:ea typeface="Open Sans" pitchFamily="34" charset="-122"/>
                <a:cs typeface="Open Sans" pitchFamily="34" charset="-120"/>
              </a:rPr>
              <a:t>Push (1)</a:t>
            </a:r>
            <a:endParaRPr lang="en-US" sz="1500" dirty="0"/>
          </a:p>
        </p:txBody>
      </p:sp>
      <p:sp>
        <p:nvSpPr>
          <p:cNvPr id="19" name="Text 16"/>
          <p:cNvSpPr/>
          <p:nvPr/>
        </p:nvSpPr>
        <p:spPr>
          <a:xfrm>
            <a:off x="12199977" y="3875603"/>
            <a:ext cx="1555909" cy="308134"/>
          </a:xfrm>
          <a:prstGeom prst="rect">
            <a:avLst/>
          </a:prstGeom>
          <a:noFill/>
          <a:ln/>
        </p:spPr>
        <p:txBody>
          <a:bodyPr wrap="none" lIns="0" tIns="0" rIns="0" bIns="0" rtlCol="0" anchor="t"/>
          <a:lstStyle/>
          <a:p>
            <a:pPr indent="0" marL="0">
              <a:lnSpc>
                <a:spcPts val="2400"/>
              </a:lnSpc>
              <a:buNone/>
            </a:pPr>
            <a:r>
              <a:rPr lang="en-US" sz="1500" dirty="0">
                <a:solidFill>
                  <a:srgbClr val="333F70"/>
                </a:solidFill>
                <a:latin typeface="Open Sans" pitchFamily="34" charset="0"/>
                <a:ea typeface="Open Sans" pitchFamily="34" charset="-122"/>
                <a:cs typeface="Open Sans" pitchFamily="34" charset="-120"/>
              </a:rPr>
              <a:t>-</a:t>
            </a:r>
            <a:endParaRPr lang="en-US" sz="1500" dirty="0"/>
          </a:p>
        </p:txBody>
      </p:sp>
      <p:sp>
        <p:nvSpPr>
          <p:cNvPr id="20" name="Shape 17"/>
          <p:cNvSpPr/>
          <p:nvPr/>
        </p:nvSpPr>
        <p:spPr>
          <a:xfrm>
            <a:off x="6168271" y="4306848"/>
            <a:ext cx="7780258" cy="554355"/>
          </a:xfrm>
          <a:prstGeom prst="rect">
            <a:avLst/>
          </a:prstGeom>
          <a:solidFill>
            <a:srgbClr val="000000">
              <a:alpha val="4000"/>
            </a:srgbClr>
          </a:solidFill>
          <a:ln/>
        </p:spPr>
      </p:sp>
      <p:sp>
        <p:nvSpPr>
          <p:cNvPr id="21" name="Text 18"/>
          <p:cNvSpPr/>
          <p:nvPr/>
        </p:nvSpPr>
        <p:spPr>
          <a:xfrm>
            <a:off x="6361152" y="4429958"/>
            <a:ext cx="1555909" cy="308134"/>
          </a:xfrm>
          <a:prstGeom prst="rect">
            <a:avLst/>
          </a:prstGeom>
          <a:noFill/>
          <a:ln/>
        </p:spPr>
        <p:txBody>
          <a:bodyPr wrap="none" lIns="0" tIns="0" rIns="0" bIns="0" rtlCol="0" anchor="t"/>
          <a:lstStyle/>
          <a:p>
            <a:pPr indent="0" marL="0">
              <a:lnSpc>
                <a:spcPts val="2400"/>
              </a:lnSpc>
              <a:buNone/>
            </a:pPr>
            <a:r>
              <a:rPr lang="en-US" sz="1500" dirty="0">
                <a:solidFill>
                  <a:srgbClr val="333F70"/>
                </a:solidFill>
                <a:latin typeface="Open Sans" pitchFamily="34" charset="0"/>
                <a:ea typeface="Open Sans" pitchFamily="34" charset="-122"/>
                <a:cs typeface="Open Sans" pitchFamily="34" charset="-120"/>
              </a:rPr>
              <a:t>2</a:t>
            </a:r>
            <a:endParaRPr lang="en-US" sz="1500" dirty="0"/>
          </a:p>
        </p:txBody>
      </p:sp>
      <p:sp>
        <p:nvSpPr>
          <p:cNvPr id="22" name="Text 19"/>
          <p:cNvSpPr/>
          <p:nvPr/>
        </p:nvSpPr>
        <p:spPr>
          <a:xfrm>
            <a:off x="8309967" y="4429958"/>
            <a:ext cx="1552099" cy="308134"/>
          </a:xfrm>
          <a:prstGeom prst="rect">
            <a:avLst/>
          </a:prstGeom>
          <a:noFill/>
          <a:ln/>
        </p:spPr>
        <p:txBody>
          <a:bodyPr wrap="none" lIns="0" tIns="0" rIns="0" bIns="0" rtlCol="0" anchor="t"/>
          <a:lstStyle/>
          <a:p>
            <a:pPr indent="0" marL="0">
              <a:lnSpc>
                <a:spcPts val="2400"/>
              </a:lnSpc>
              <a:buNone/>
            </a:pPr>
            <a:r>
              <a:rPr lang="en-US" sz="1500" dirty="0">
                <a:solidFill>
                  <a:srgbClr val="333F70"/>
                </a:solidFill>
                <a:latin typeface="Open Sans" pitchFamily="34" charset="0"/>
                <a:ea typeface="Open Sans" pitchFamily="34" charset="-122"/>
                <a:cs typeface="Open Sans" pitchFamily="34" charset="-120"/>
              </a:rPr>
              <a:t>1</a:t>
            </a:r>
            <a:endParaRPr lang="en-US" sz="1500" dirty="0"/>
          </a:p>
        </p:txBody>
      </p:sp>
      <p:sp>
        <p:nvSpPr>
          <p:cNvPr id="23" name="Text 20"/>
          <p:cNvSpPr/>
          <p:nvPr/>
        </p:nvSpPr>
        <p:spPr>
          <a:xfrm>
            <a:off x="10254972" y="4429958"/>
            <a:ext cx="1552099" cy="308134"/>
          </a:xfrm>
          <a:prstGeom prst="rect">
            <a:avLst/>
          </a:prstGeom>
          <a:noFill/>
          <a:ln/>
        </p:spPr>
        <p:txBody>
          <a:bodyPr wrap="none" lIns="0" tIns="0" rIns="0" bIns="0" rtlCol="0" anchor="t"/>
          <a:lstStyle/>
          <a:p>
            <a:pPr indent="0" marL="0">
              <a:lnSpc>
                <a:spcPts val="2400"/>
              </a:lnSpc>
              <a:buNone/>
            </a:pPr>
            <a:r>
              <a:rPr lang="en-US" sz="1500" dirty="0">
                <a:solidFill>
                  <a:srgbClr val="333F70"/>
                </a:solidFill>
                <a:latin typeface="Open Sans" pitchFamily="34" charset="0"/>
                <a:ea typeface="Open Sans" pitchFamily="34" charset="-122"/>
                <a:cs typeface="Open Sans" pitchFamily="34" charset="-120"/>
              </a:rPr>
              <a:t>Pop (5), Pop (3)</a:t>
            </a:r>
            <a:endParaRPr lang="en-US" sz="1500" dirty="0"/>
          </a:p>
        </p:txBody>
      </p:sp>
      <p:sp>
        <p:nvSpPr>
          <p:cNvPr id="24" name="Text 21"/>
          <p:cNvSpPr/>
          <p:nvPr/>
        </p:nvSpPr>
        <p:spPr>
          <a:xfrm>
            <a:off x="12199977" y="4429958"/>
            <a:ext cx="1555909" cy="308134"/>
          </a:xfrm>
          <a:prstGeom prst="rect">
            <a:avLst/>
          </a:prstGeom>
          <a:noFill/>
          <a:ln/>
        </p:spPr>
        <p:txBody>
          <a:bodyPr wrap="none" lIns="0" tIns="0" rIns="0" bIns="0" rtlCol="0" anchor="t"/>
          <a:lstStyle/>
          <a:p>
            <a:pPr indent="0" marL="0">
              <a:lnSpc>
                <a:spcPts val="2400"/>
              </a:lnSpc>
              <a:buNone/>
            </a:pPr>
            <a:r>
              <a:rPr lang="en-US" sz="1500" dirty="0">
                <a:solidFill>
                  <a:srgbClr val="333F70"/>
                </a:solidFill>
                <a:latin typeface="Open Sans" pitchFamily="34" charset="0"/>
                <a:ea typeface="Open Sans" pitchFamily="34" charset="-122"/>
                <a:cs typeface="Open Sans" pitchFamily="34" charset="-120"/>
              </a:rPr>
              <a:t>maxArea = 5</a:t>
            </a:r>
            <a:endParaRPr lang="en-US" sz="1500" dirty="0"/>
          </a:p>
        </p:txBody>
      </p:sp>
      <p:sp>
        <p:nvSpPr>
          <p:cNvPr id="25" name="Shape 22"/>
          <p:cNvSpPr/>
          <p:nvPr/>
        </p:nvSpPr>
        <p:spPr>
          <a:xfrm>
            <a:off x="6168271" y="4861203"/>
            <a:ext cx="7780258" cy="554355"/>
          </a:xfrm>
          <a:prstGeom prst="rect">
            <a:avLst/>
          </a:prstGeom>
          <a:solidFill>
            <a:srgbClr val="FFFFFF">
              <a:alpha val="4000"/>
            </a:srgbClr>
          </a:solidFill>
          <a:ln/>
        </p:spPr>
      </p:sp>
      <p:sp>
        <p:nvSpPr>
          <p:cNvPr id="26" name="Text 23"/>
          <p:cNvSpPr/>
          <p:nvPr/>
        </p:nvSpPr>
        <p:spPr>
          <a:xfrm>
            <a:off x="6361152" y="4984313"/>
            <a:ext cx="1555909" cy="308134"/>
          </a:xfrm>
          <a:prstGeom prst="rect">
            <a:avLst/>
          </a:prstGeom>
          <a:noFill/>
          <a:ln/>
        </p:spPr>
        <p:txBody>
          <a:bodyPr wrap="none" lIns="0" tIns="0" rIns="0" bIns="0" rtlCol="0" anchor="t"/>
          <a:lstStyle/>
          <a:p>
            <a:pPr indent="0" marL="0">
              <a:lnSpc>
                <a:spcPts val="2400"/>
              </a:lnSpc>
              <a:buNone/>
            </a:pPr>
            <a:r>
              <a:rPr lang="en-US" sz="1500" dirty="0">
                <a:solidFill>
                  <a:srgbClr val="333F70"/>
                </a:solidFill>
                <a:latin typeface="Open Sans" pitchFamily="34" charset="0"/>
                <a:ea typeface="Open Sans" pitchFamily="34" charset="-122"/>
                <a:cs typeface="Open Sans" pitchFamily="34" charset="-120"/>
              </a:rPr>
              <a:t>3</a:t>
            </a:r>
            <a:endParaRPr lang="en-US" sz="1500" dirty="0"/>
          </a:p>
        </p:txBody>
      </p:sp>
      <p:sp>
        <p:nvSpPr>
          <p:cNvPr id="27" name="Text 24"/>
          <p:cNvSpPr/>
          <p:nvPr/>
        </p:nvSpPr>
        <p:spPr>
          <a:xfrm>
            <a:off x="8309967" y="4984313"/>
            <a:ext cx="1552099" cy="308134"/>
          </a:xfrm>
          <a:prstGeom prst="rect">
            <a:avLst/>
          </a:prstGeom>
          <a:noFill/>
          <a:ln/>
        </p:spPr>
        <p:txBody>
          <a:bodyPr wrap="none" lIns="0" tIns="0" rIns="0" bIns="0" rtlCol="0" anchor="t"/>
          <a:lstStyle/>
          <a:p>
            <a:pPr indent="0" marL="0">
              <a:lnSpc>
                <a:spcPts val="2400"/>
              </a:lnSpc>
              <a:buNone/>
            </a:pPr>
            <a:r>
              <a:rPr lang="en-US" sz="1500" dirty="0">
                <a:solidFill>
                  <a:srgbClr val="333F70"/>
                </a:solidFill>
                <a:latin typeface="Open Sans" pitchFamily="34" charset="0"/>
                <a:ea typeface="Open Sans" pitchFamily="34" charset="-122"/>
                <a:cs typeface="Open Sans" pitchFamily="34" charset="-120"/>
              </a:rPr>
              <a:t>7</a:t>
            </a:r>
            <a:endParaRPr lang="en-US" sz="1500" dirty="0"/>
          </a:p>
        </p:txBody>
      </p:sp>
      <p:sp>
        <p:nvSpPr>
          <p:cNvPr id="28" name="Text 25"/>
          <p:cNvSpPr/>
          <p:nvPr/>
        </p:nvSpPr>
        <p:spPr>
          <a:xfrm>
            <a:off x="10254972" y="4984313"/>
            <a:ext cx="1552099" cy="308134"/>
          </a:xfrm>
          <a:prstGeom prst="rect">
            <a:avLst/>
          </a:prstGeom>
          <a:noFill/>
          <a:ln/>
        </p:spPr>
        <p:txBody>
          <a:bodyPr wrap="none" lIns="0" tIns="0" rIns="0" bIns="0" rtlCol="0" anchor="t"/>
          <a:lstStyle/>
          <a:p>
            <a:pPr indent="0" marL="0">
              <a:lnSpc>
                <a:spcPts val="2400"/>
              </a:lnSpc>
              <a:buNone/>
            </a:pPr>
            <a:r>
              <a:rPr lang="en-US" sz="1500" dirty="0">
                <a:solidFill>
                  <a:srgbClr val="333F70"/>
                </a:solidFill>
                <a:latin typeface="Open Sans" pitchFamily="34" charset="0"/>
                <a:ea typeface="Open Sans" pitchFamily="34" charset="-122"/>
                <a:cs typeface="Open Sans" pitchFamily="34" charset="-120"/>
              </a:rPr>
              <a:t>Push (2), Push (3)</a:t>
            </a:r>
            <a:endParaRPr lang="en-US" sz="1500" dirty="0"/>
          </a:p>
        </p:txBody>
      </p:sp>
      <p:sp>
        <p:nvSpPr>
          <p:cNvPr id="29" name="Text 26"/>
          <p:cNvSpPr/>
          <p:nvPr/>
        </p:nvSpPr>
        <p:spPr>
          <a:xfrm>
            <a:off x="12199977" y="4984313"/>
            <a:ext cx="1555909" cy="308134"/>
          </a:xfrm>
          <a:prstGeom prst="rect">
            <a:avLst/>
          </a:prstGeom>
          <a:noFill/>
          <a:ln/>
        </p:spPr>
        <p:txBody>
          <a:bodyPr wrap="none" lIns="0" tIns="0" rIns="0" bIns="0" rtlCol="0" anchor="t"/>
          <a:lstStyle/>
          <a:p>
            <a:pPr indent="0" marL="0">
              <a:lnSpc>
                <a:spcPts val="2400"/>
              </a:lnSpc>
              <a:buNone/>
            </a:pPr>
            <a:r>
              <a:rPr lang="en-US" sz="1500" dirty="0">
                <a:solidFill>
                  <a:srgbClr val="333F70"/>
                </a:solidFill>
                <a:latin typeface="Open Sans" pitchFamily="34" charset="0"/>
                <a:ea typeface="Open Sans" pitchFamily="34" charset="-122"/>
                <a:cs typeface="Open Sans" pitchFamily="34" charset="-120"/>
              </a:rPr>
              <a:t>-</a:t>
            </a:r>
            <a:endParaRPr lang="en-US" sz="1500" dirty="0"/>
          </a:p>
        </p:txBody>
      </p:sp>
      <p:sp>
        <p:nvSpPr>
          <p:cNvPr id="30" name="Shape 27"/>
          <p:cNvSpPr/>
          <p:nvPr/>
        </p:nvSpPr>
        <p:spPr>
          <a:xfrm>
            <a:off x="6168271" y="5415558"/>
            <a:ext cx="7780258" cy="554355"/>
          </a:xfrm>
          <a:prstGeom prst="rect">
            <a:avLst/>
          </a:prstGeom>
          <a:solidFill>
            <a:srgbClr val="000000">
              <a:alpha val="4000"/>
            </a:srgbClr>
          </a:solidFill>
          <a:ln/>
        </p:spPr>
      </p:sp>
      <p:sp>
        <p:nvSpPr>
          <p:cNvPr id="31" name="Text 28"/>
          <p:cNvSpPr/>
          <p:nvPr/>
        </p:nvSpPr>
        <p:spPr>
          <a:xfrm>
            <a:off x="6361152" y="5538668"/>
            <a:ext cx="1555909" cy="308134"/>
          </a:xfrm>
          <a:prstGeom prst="rect">
            <a:avLst/>
          </a:prstGeom>
          <a:noFill/>
          <a:ln/>
        </p:spPr>
        <p:txBody>
          <a:bodyPr wrap="none" lIns="0" tIns="0" rIns="0" bIns="0" rtlCol="0" anchor="t"/>
          <a:lstStyle/>
          <a:p>
            <a:pPr indent="0" marL="0">
              <a:lnSpc>
                <a:spcPts val="2400"/>
              </a:lnSpc>
              <a:buNone/>
            </a:pPr>
            <a:r>
              <a:rPr lang="en-US" sz="1500" dirty="0">
                <a:solidFill>
                  <a:srgbClr val="333F70"/>
                </a:solidFill>
                <a:latin typeface="Open Sans" pitchFamily="34" charset="0"/>
                <a:ea typeface="Open Sans" pitchFamily="34" charset="-122"/>
                <a:cs typeface="Open Sans" pitchFamily="34" charset="-120"/>
              </a:rPr>
              <a:t>4</a:t>
            </a:r>
            <a:endParaRPr lang="en-US" sz="1500" dirty="0"/>
          </a:p>
        </p:txBody>
      </p:sp>
      <p:sp>
        <p:nvSpPr>
          <p:cNvPr id="32" name="Text 29"/>
          <p:cNvSpPr/>
          <p:nvPr/>
        </p:nvSpPr>
        <p:spPr>
          <a:xfrm>
            <a:off x="8309967" y="5538668"/>
            <a:ext cx="1552099" cy="308134"/>
          </a:xfrm>
          <a:prstGeom prst="rect">
            <a:avLst/>
          </a:prstGeom>
          <a:noFill/>
          <a:ln/>
        </p:spPr>
        <p:txBody>
          <a:bodyPr wrap="none" lIns="0" tIns="0" rIns="0" bIns="0" rtlCol="0" anchor="t"/>
          <a:lstStyle/>
          <a:p>
            <a:pPr indent="0" marL="0">
              <a:lnSpc>
                <a:spcPts val="2400"/>
              </a:lnSpc>
              <a:buNone/>
            </a:pPr>
            <a:r>
              <a:rPr lang="en-US" sz="1500" dirty="0">
                <a:solidFill>
                  <a:srgbClr val="333F70"/>
                </a:solidFill>
                <a:latin typeface="Open Sans" pitchFamily="34" charset="0"/>
                <a:ea typeface="Open Sans" pitchFamily="34" charset="-122"/>
                <a:cs typeface="Open Sans" pitchFamily="34" charset="-120"/>
              </a:rPr>
              <a:t>5</a:t>
            </a:r>
            <a:endParaRPr lang="en-US" sz="1500" dirty="0"/>
          </a:p>
        </p:txBody>
      </p:sp>
      <p:sp>
        <p:nvSpPr>
          <p:cNvPr id="33" name="Text 30"/>
          <p:cNvSpPr/>
          <p:nvPr/>
        </p:nvSpPr>
        <p:spPr>
          <a:xfrm>
            <a:off x="10254972" y="5538668"/>
            <a:ext cx="1552099" cy="308134"/>
          </a:xfrm>
          <a:prstGeom prst="rect">
            <a:avLst/>
          </a:prstGeom>
          <a:noFill/>
          <a:ln/>
        </p:spPr>
        <p:txBody>
          <a:bodyPr wrap="none" lIns="0" tIns="0" rIns="0" bIns="0" rtlCol="0" anchor="t"/>
          <a:lstStyle/>
          <a:p>
            <a:pPr indent="0" marL="0">
              <a:lnSpc>
                <a:spcPts val="2400"/>
              </a:lnSpc>
              <a:buNone/>
            </a:pPr>
            <a:r>
              <a:rPr lang="en-US" sz="1500" dirty="0">
                <a:solidFill>
                  <a:srgbClr val="333F70"/>
                </a:solidFill>
                <a:latin typeface="Open Sans" pitchFamily="34" charset="0"/>
                <a:ea typeface="Open Sans" pitchFamily="34" charset="-122"/>
                <a:cs typeface="Open Sans" pitchFamily="34" charset="-120"/>
              </a:rPr>
              <a:t>Pop (7)</a:t>
            </a:r>
            <a:endParaRPr lang="en-US" sz="1500" dirty="0"/>
          </a:p>
        </p:txBody>
      </p:sp>
      <p:sp>
        <p:nvSpPr>
          <p:cNvPr id="34" name="Text 31"/>
          <p:cNvSpPr/>
          <p:nvPr/>
        </p:nvSpPr>
        <p:spPr>
          <a:xfrm>
            <a:off x="12199977" y="5538668"/>
            <a:ext cx="1555909" cy="308134"/>
          </a:xfrm>
          <a:prstGeom prst="rect">
            <a:avLst/>
          </a:prstGeom>
          <a:noFill/>
          <a:ln/>
        </p:spPr>
        <p:txBody>
          <a:bodyPr wrap="none" lIns="0" tIns="0" rIns="0" bIns="0" rtlCol="0" anchor="t"/>
          <a:lstStyle/>
          <a:p>
            <a:pPr indent="0" marL="0">
              <a:lnSpc>
                <a:spcPts val="2400"/>
              </a:lnSpc>
              <a:buNone/>
            </a:pPr>
            <a:r>
              <a:rPr lang="en-US" sz="1500" dirty="0">
                <a:solidFill>
                  <a:srgbClr val="333F70"/>
                </a:solidFill>
                <a:latin typeface="Open Sans" pitchFamily="34" charset="0"/>
                <a:ea typeface="Open Sans" pitchFamily="34" charset="-122"/>
                <a:cs typeface="Open Sans" pitchFamily="34" charset="-120"/>
              </a:rPr>
              <a:t>maxArea = 7</a:t>
            </a:r>
            <a:endParaRPr lang="en-US" sz="1500" dirty="0"/>
          </a:p>
        </p:txBody>
      </p:sp>
      <p:sp>
        <p:nvSpPr>
          <p:cNvPr id="35" name="Shape 32"/>
          <p:cNvSpPr/>
          <p:nvPr/>
        </p:nvSpPr>
        <p:spPr>
          <a:xfrm>
            <a:off x="6168271" y="5969913"/>
            <a:ext cx="7780258" cy="554355"/>
          </a:xfrm>
          <a:prstGeom prst="rect">
            <a:avLst/>
          </a:prstGeom>
          <a:solidFill>
            <a:srgbClr val="FFFFFF">
              <a:alpha val="4000"/>
            </a:srgbClr>
          </a:solidFill>
          <a:ln/>
        </p:spPr>
      </p:sp>
      <p:sp>
        <p:nvSpPr>
          <p:cNvPr id="36" name="Text 33"/>
          <p:cNvSpPr/>
          <p:nvPr/>
        </p:nvSpPr>
        <p:spPr>
          <a:xfrm>
            <a:off x="6361152" y="6093023"/>
            <a:ext cx="1555909" cy="308134"/>
          </a:xfrm>
          <a:prstGeom prst="rect">
            <a:avLst/>
          </a:prstGeom>
          <a:noFill/>
          <a:ln/>
        </p:spPr>
        <p:txBody>
          <a:bodyPr wrap="none" lIns="0" tIns="0" rIns="0" bIns="0" rtlCol="0" anchor="t"/>
          <a:lstStyle/>
          <a:p>
            <a:pPr indent="0" marL="0">
              <a:lnSpc>
                <a:spcPts val="2400"/>
              </a:lnSpc>
              <a:buNone/>
            </a:pPr>
            <a:r>
              <a:rPr lang="en-US" sz="1500" dirty="0">
                <a:solidFill>
                  <a:srgbClr val="333F70"/>
                </a:solidFill>
                <a:latin typeface="Open Sans" pitchFamily="34" charset="0"/>
                <a:ea typeface="Open Sans" pitchFamily="34" charset="-122"/>
                <a:cs typeface="Open Sans" pitchFamily="34" charset="-120"/>
              </a:rPr>
              <a:t>5</a:t>
            </a:r>
            <a:endParaRPr lang="en-US" sz="1500" dirty="0"/>
          </a:p>
        </p:txBody>
      </p:sp>
      <p:sp>
        <p:nvSpPr>
          <p:cNvPr id="37" name="Text 34"/>
          <p:cNvSpPr/>
          <p:nvPr/>
        </p:nvSpPr>
        <p:spPr>
          <a:xfrm>
            <a:off x="8309967" y="6093023"/>
            <a:ext cx="1552099" cy="308134"/>
          </a:xfrm>
          <a:prstGeom prst="rect">
            <a:avLst/>
          </a:prstGeom>
          <a:noFill/>
          <a:ln/>
        </p:spPr>
        <p:txBody>
          <a:bodyPr wrap="none" lIns="0" tIns="0" rIns="0" bIns="0" rtlCol="0" anchor="t"/>
          <a:lstStyle/>
          <a:p>
            <a:pPr indent="0" marL="0">
              <a:lnSpc>
                <a:spcPts val="2400"/>
              </a:lnSpc>
              <a:buNone/>
            </a:pPr>
            <a:r>
              <a:rPr lang="en-US" sz="1500" dirty="0">
                <a:solidFill>
                  <a:srgbClr val="333F70"/>
                </a:solidFill>
                <a:latin typeface="Open Sans" pitchFamily="34" charset="0"/>
                <a:ea typeface="Open Sans" pitchFamily="34" charset="-122"/>
                <a:cs typeface="Open Sans" pitchFamily="34" charset="-120"/>
              </a:rPr>
              <a:t>9</a:t>
            </a:r>
            <a:endParaRPr lang="en-US" sz="1500" dirty="0"/>
          </a:p>
        </p:txBody>
      </p:sp>
      <p:sp>
        <p:nvSpPr>
          <p:cNvPr id="38" name="Text 35"/>
          <p:cNvSpPr/>
          <p:nvPr/>
        </p:nvSpPr>
        <p:spPr>
          <a:xfrm>
            <a:off x="10254972" y="6093023"/>
            <a:ext cx="1552099" cy="308134"/>
          </a:xfrm>
          <a:prstGeom prst="rect">
            <a:avLst/>
          </a:prstGeom>
          <a:noFill/>
          <a:ln/>
        </p:spPr>
        <p:txBody>
          <a:bodyPr wrap="none" lIns="0" tIns="0" rIns="0" bIns="0" rtlCol="0" anchor="t"/>
          <a:lstStyle/>
          <a:p>
            <a:pPr indent="0" marL="0">
              <a:lnSpc>
                <a:spcPts val="2400"/>
              </a:lnSpc>
              <a:buNone/>
            </a:pPr>
            <a:r>
              <a:rPr lang="en-US" sz="1500" dirty="0">
                <a:solidFill>
                  <a:srgbClr val="333F70"/>
                </a:solidFill>
                <a:latin typeface="Open Sans" pitchFamily="34" charset="0"/>
                <a:ea typeface="Open Sans" pitchFamily="34" charset="-122"/>
                <a:cs typeface="Open Sans" pitchFamily="34" charset="-120"/>
              </a:rPr>
              <a:t>Push (4), Push (5)</a:t>
            </a:r>
            <a:endParaRPr lang="en-US" sz="1500" dirty="0"/>
          </a:p>
        </p:txBody>
      </p:sp>
      <p:sp>
        <p:nvSpPr>
          <p:cNvPr id="39" name="Text 36"/>
          <p:cNvSpPr/>
          <p:nvPr/>
        </p:nvSpPr>
        <p:spPr>
          <a:xfrm>
            <a:off x="12199977" y="6093023"/>
            <a:ext cx="1555909" cy="308134"/>
          </a:xfrm>
          <a:prstGeom prst="rect">
            <a:avLst/>
          </a:prstGeom>
          <a:noFill/>
          <a:ln/>
        </p:spPr>
        <p:txBody>
          <a:bodyPr wrap="none" lIns="0" tIns="0" rIns="0" bIns="0" rtlCol="0" anchor="t"/>
          <a:lstStyle/>
          <a:p>
            <a:pPr indent="0" marL="0">
              <a:lnSpc>
                <a:spcPts val="2400"/>
              </a:lnSpc>
              <a:buNone/>
            </a:pPr>
            <a:r>
              <a:rPr lang="en-US" sz="1500" dirty="0">
                <a:solidFill>
                  <a:srgbClr val="333F70"/>
                </a:solidFill>
                <a:latin typeface="Open Sans" pitchFamily="34" charset="0"/>
                <a:ea typeface="Open Sans" pitchFamily="34" charset="-122"/>
                <a:cs typeface="Open Sans" pitchFamily="34" charset="-120"/>
              </a:rPr>
              <a:t>-</a:t>
            </a:r>
            <a:endParaRPr lang="en-US" sz="1500" dirty="0"/>
          </a:p>
        </p:txBody>
      </p:sp>
      <p:sp>
        <p:nvSpPr>
          <p:cNvPr id="40" name="Shape 37"/>
          <p:cNvSpPr/>
          <p:nvPr/>
        </p:nvSpPr>
        <p:spPr>
          <a:xfrm>
            <a:off x="6168271" y="6524268"/>
            <a:ext cx="7780258" cy="862489"/>
          </a:xfrm>
          <a:prstGeom prst="rect">
            <a:avLst/>
          </a:prstGeom>
          <a:solidFill>
            <a:srgbClr val="000000">
              <a:alpha val="4000"/>
            </a:srgbClr>
          </a:solidFill>
          <a:ln/>
        </p:spPr>
      </p:sp>
      <p:sp>
        <p:nvSpPr>
          <p:cNvPr id="41" name="Text 38"/>
          <p:cNvSpPr/>
          <p:nvPr/>
        </p:nvSpPr>
        <p:spPr>
          <a:xfrm>
            <a:off x="6361152" y="6647378"/>
            <a:ext cx="1555909" cy="308134"/>
          </a:xfrm>
          <a:prstGeom prst="rect">
            <a:avLst/>
          </a:prstGeom>
          <a:noFill/>
          <a:ln/>
        </p:spPr>
        <p:txBody>
          <a:bodyPr wrap="none" lIns="0" tIns="0" rIns="0" bIns="0" rtlCol="0" anchor="t"/>
          <a:lstStyle/>
          <a:p>
            <a:pPr indent="0" marL="0">
              <a:lnSpc>
                <a:spcPts val="2400"/>
              </a:lnSpc>
              <a:buNone/>
            </a:pPr>
            <a:r>
              <a:rPr lang="en-US" sz="1500" dirty="0">
                <a:solidFill>
                  <a:srgbClr val="333F70"/>
                </a:solidFill>
                <a:latin typeface="Open Sans" pitchFamily="34" charset="0"/>
                <a:ea typeface="Open Sans" pitchFamily="34" charset="-122"/>
                <a:cs typeface="Open Sans" pitchFamily="34" charset="-120"/>
              </a:rPr>
              <a:t>6</a:t>
            </a:r>
            <a:endParaRPr lang="en-US" sz="1500" dirty="0"/>
          </a:p>
        </p:txBody>
      </p:sp>
      <p:sp>
        <p:nvSpPr>
          <p:cNvPr id="42" name="Text 39"/>
          <p:cNvSpPr/>
          <p:nvPr/>
        </p:nvSpPr>
        <p:spPr>
          <a:xfrm>
            <a:off x="8309967" y="6647378"/>
            <a:ext cx="1552099" cy="308134"/>
          </a:xfrm>
          <a:prstGeom prst="rect">
            <a:avLst/>
          </a:prstGeom>
          <a:noFill/>
          <a:ln/>
        </p:spPr>
        <p:txBody>
          <a:bodyPr wrap="none" lIns="0" tIns="0" rIns="0" bIns="0" rtlCol="0" anchor="t"/>
          <a:lstStyle/>
          <a:p>
            <a:pPr indent="0" marL="0">
              <a:lnSpc>
                <a:spcPts val="2400"/>
              </a:lnSpc>
              <a:buNone/>
            </a:pPr>
            <a:r>
              <a:rPr lang="en-US" sz="1500" dirty="0">
                <a:solidFill>
                  <a:srgbClr val="333F70"/>
                </a:solidFill>
                <a:latin typeface="Open Sans" pitchFamily="34" charset="0"/>
                <a:ea typeface="Open Sans" pitchFamily="34" charset="-122"/>
                <a:cs typeface="Open Sans" pitchFamily="34" charset="-120"/>
              </a:rPr>
              <a:t>0 (Sentinel)</a:t>
            </a:r>
            <a:endParaRPr lang="en-US" sz="1500" dirty="0"/>
          </a:p>
        </p:txBody>
      </p:sp>
      <p:sp>
        <p:nvSpPr>
          <p:cNvPr id="43" name="Text 40"/>
          <p:cNvSpPr/>
          <p:nvPr/>
        </p:nvSpPr>
        <p:spPr>
          <a:xfrm>
            <a:off x="10254972" y="6647378"/>
            <a:ext cx="1552099" cy="616268"/>
          </a:xfrm>
          <a:prstGeom prst="rect">
            <a:avLst/>
          </a:prstGeom>
          <a:noFill/>
          <a:ln/>
        </p:spPr>
        <p:txBody>
          <a:bodyPr wrap="square" lIns="0" tIns="0" rIns="0" bIns="0" rtlCol="0" anchor="t"/>
          <a:lstStyle/>
          <a:p>
            <a:pPr indent="0" marL="0">
              <a:lnSpc>
                <a:spcPts val="2400"/>
              </a:lnSpc>
              <a:buNone/>
            </a:pPr>
            <a:r>
              <a:rPr lang="en-US" sz="1500" dirty="0">
                <a:solidFill>
                  <a:srgbClr val="333F70"/>
                </a:solidFill>
                <a:latin typeface="Open Sans" pitchFamily="34" charset="0"/>
                <a:ea typeface="Open Sans" pitchFamily="34" charset="-122"/>
                <a:cs typeface="Open Sans" pitchFamily="34" charset="-120"/>
              </a:rPr>
              <a:t>Pop (9), Pop (5), Pop (1)</a:t>
            </a:r>
            <a:endParaRPr lang="en-US" sz="1500" dirty="0"/>
          </a:p>
        </p:txBody>
      </p:sp>
      <p:sp>
        <p:nvSpPr>
          <p:cNvPr id="44" name="Text 41"/>
          <p:cNvSpPr/>
          <p:nvPr/>
        </p:nvSpPr>
        <p:spPr>
          <a:xfrm>
            <a:off x="12199977" y="6647378"/>
            <a:ext cx="1555909" cy="308134"/>
          </a:xfrm>
          <a:prstGeom prst="rect">
            <a:avLst/>
          </a:prstGeom>
          <a:noFill/>
          <a:ln/>
        </p:spPr>
        <p:txBody>
          <a:bodyPr wrap="none" lIns="0" tIns="0" rIns="0" bIns="0" rtlCol="0" anchor="t"/>
          <a:lstStyle/>
          <a:p>
            <a:pPr indent="0" marL="0">
              <a:lnSpc>
                <a:spcPts val="2400"/>
              </a:lnSpc>
              <a:buNone/>
            </a:pPr>
            <a:r>
              <a:rPr lang="en-US" sz="1500" dirty="0">
                <a:solidFill>
                  <a:srgbClr val="333F70"/>
                </a:solidFill>
                <a:latin typeface="Open Sans" pitchFamily="34" charset="0"/>
                <a:ea typeface="Open Sans" pitchFamily="34" charset="-122"/>
                <a:cs typeface="Open Sans" pitchFamily="34" charset="-120"/>
              </a:rPr>
              <a:t>maxArea = 15</a:t>
            </a:r>
            <a:endParaRPr lang="en-US" sz="1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2902863"/>
            <a:ext cx="7260788" cy="708779"/>
          </a:xfrm>
          <a:prstGeom prst="rect">
            <a:avLst/>
          </a:prstGeom>
          <a:noFill/>
          <a:ln/>
        </p:spPr>
        <p:txBody>
          <a:bodyPr wrap="none" lIns="0" tIns="0" rIns="0" bIns="0" rtlCol="0" anchor="t"/>
          <a:lstStyle/>
          <a:p>
            <a:pPr indent="0" marL="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Complexity Analysis</a:t>
            </a:r>
            <a:endParaRPr lang="en-US" sz="4450" dirty="0"/>
          </a:p>
        </p:txBody>
      </p:sp>
      <p:sp>
        <p:nvSpPr>
          <p:cNvPr id="3" name="Text 1"/>
          <p:cNvSpPr/>
          <p:nvPr/>
        </p:nvSpPr>
        <p:spPr>
          <a:xfrm>
            <a:off x="793790" y="4178617"/>
            <a:ext cx="2975729" cy="354330"/>
          </a:xfrm>
          <a:prstGeom prst="rect">
            <a:avLst/>
          </a:prstGeom>
          <a:noFill/>
          <a:ln/>
        </p:spPr>
        <p:txBody>
          <a:bodyPr wrap="none" lIns="0" tIns="0" rIns="0" bIns="0" rtlCol="0" anchor="t"/>
          <a:lstStyle/>
          <a:p>
            <a:pPr indent="0" marL="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Time Complexity</a:t>
            </a:r>
            <a:endParaRPr lang="en-US" sz="2200" dirty="0"/>
          </a:p>
        </p:txBody>
      </p:sp>
      <p:sp>
        <p:nvSpPr>
          <p:cNvPr id="4" name="Text 2"/>
          <p:cNvSpPr/>
          <p:nvPr/>
        </p:nvSpPr>
        <p:spPr>
          <a:xfrm>
            <a:off x="793790" y="4759762"/>
            <a:ext cx="6244709" cy="362903"/>
          </a:xfrm>
          <a:prstGeom prst="rect">
            <a:avLst/>
          </a:prstGeom>
          <a:noFill/>
          <a:ln/>
        </p:spPr>
        <p:txBody>
          <a:bodyPr wrap="none" lIns="0" tIns="0" rIns="0" bIns="0" rtlCol="0" anchor="t"/>
          <a:lstStyle/>
          <a:p>
            <a:pPr indent="0" marL="0">
              <a:lnSpc>
                <a:spcPts val="2850"/>
              </a:lnSpc>
              <a:buNone/>
            </a:pPr>
            <a:r>
              <a:rPr lang="en-US" sz="1750" dirty="0">
                <a:solidFill>
                  <a:srgbClr val="333F70"/>
                </a:solidFill>
                <a:latin typeface="Open Sans" pitchFamily="34" charset="0"/>
                <a:ea typeface="Open Sans" pitchFamily="34" charset="-122"/>
                <a:cs typeface="Open Sans" pitchFamily="34" charset="-120"/>
              </a:rPr>
              <a:t>O(N). Each element is pushed/popped from the stack once.</a:t>
            </a:r>
            <a:endParaRPr lang="en-US" sz="1750" dirty="0"/>
          </a:p>
        </p:txBody>
      </p:sp>
      <p:sp>
        <p:nvSpPr>
          <p:cNvPr id="5" name="Text 3"/>
          <p:cNvSpPr/>
          <p:nvPr/>
        </p:nvSpPr>
        <p:spPr>
          <a:xfrm>
            <a:off x="7599521" y="4178617"/>
            <a:ext cx="3229094" cy="354330"/>
          </a:xfrm>
          <a:prstGeom prst="rect">
            <a:avLst/>
          </a:prstGeom>
          <a:noFill/>
          <a:ln/>
        </p:spPr>
        <p:txBody>
          <a:bodyPr wrap="none" lIns="0" tIns="0" rIns="0" bIns="0" rtlCol="0" anchor="t"/>
          <a:lstStyle/>
          <a:p>
            <a:pPr indent="0" marL="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Space Complexity</a:t>
            </a:r>
            <a:endParaRPr lang="en-US" sz="2200" dirty="0"/>
          </a:p>
        </p:txBody>
      </p:sp>
      <p:sp>
        <p:nvSpPr>
          <p:cNvPr id="6" name="Text 4"/>
          <p:cNvSpPr/>
          <p:nvPr/>
        </p:nvSpPr>
        <p:spPr>
          <a:xfrm>
            <a:off x="7599521" y="4759762"/>
            <a:ext cx="6244709" cy="362903"/>
          </a:xfrm>
          <a:prstGeom prst="rect">
            <a:avLst/>
          </a:prstGeom>
          <a:noFill/>
          <a:ln/>
        </p:spPr>
        <p:txBody>
          <a:bodyPr wrap="none" lIns="0" tIns="0" rIns="0" bIns="0" rtlCol="0" anchor="t"/>
          <a:lstStyle/>
          <a:p>
            <a:pPr indent="0" marL="0">
              <a:lnSpc>
                <a:spcPts val="2850"/>
              </a:lnSpc>
              <a:buNone/>
            </a:pPr>
            <a:r>
              <a:rPr lang="en-US" sz="1750" dirty="0">
                <a:solidFill>
                  <a:srgbClr val="333F70"/>
                </a:solidFill>
                <a:latin typeface="Open Sans" pitchFamily="34" charset="0"/>
                <a:ea typeface="Open Sans" pitchFamily="34" charset="-122"/>
                <a:cs typeface="Open Sans" pitchFamily="34" charset="-120"/>
              </a:rPr>
              <a:t>O(N). Stack is used for storing indices.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1623179"/>
            <a:ext cx="7556421" cy="1417558"/>
          </a:xfrm>
          <a:prstGeom prst="rect">
            <a:avLst/>
          </a:prstGeom>
          <a:noFill/>
          <a:ln/>
        </p:spPr>
        <p:txBody>
          <a:bodyPr wrap="square" lIns="0" tIns="0" rIns="0" bIns="0" rtlCol="0" anchor="t"/>
          <a:lstStyle/>
          <a:p>
            <a:pPr indent="0" marL="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Edge Cases to Consider</a:t>
            </a:r>
            <a:endParaRPr lang="en-US" sz="4450" dirty="0"/>
          </a:p>
        </p:txBody>
      </p:sp>
      <p:sp>
        <p:nvSpPr>
          <p:cNvPr id="4" name="Shape 1"/>
          <p:cNvSpPr/>
          <p:nvPr/>
        </p:nvSpPr>
        <p:spPr>
          <a:xfrm>
            <a:off x="793790" y="3380899"/>
            <a:ext cx="3664863" cy="1676519"/>
          </a:xfrm>
          <a:prstGeom prst="roundRect">
            <a:avLst>
              <a:gd name="adj" fmla="val 5682"/>
            </a:avLst>
          </a:prstGeom>
          <a:solidFill>
            <a:srgbClr val="D6F5EE"/>
          </a:solidFill>
          <a:ln w="7620">
            <a:solidFill>
              <a:srgbClr val="BCDBD4"/>
            </a:solidFill>
            <a:prstDash val="solid"/>
          </a:ln>
        </p:spPr>
      </p:sp>
      <p:sp>
        <p:nvSpPr>
          <p:cNvPr id="5" name="Text 2"/>
          <p:cNvSpPr/>
          <p:nvPr/>
        </p:nvSpPr>
        <p:spPr>
          <a:xfrm>
            <a:off x="1028224" y="3615333"/>
            <a:ext cx="3195995" cy="708660"/>
          </a:xfrm>
          <a:prstGeom prst="rect">
            <a:avLst/>
          </a:prstGeom>
          <a:noFill/>
          <a:ln/>
        </p:spPr>
        <p:txBody>
          <a:bodyPr wrap="square" lIns="0" tIns="0" rIns="0" bIns="0" rtlCol="0" anchor="t"/>
          <a:lstStyle/>
          <a:p>
            <a:pPr indent="0" marL="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Single Bar (arr[] = [5])</a:t>
            </a:r>
            <a:endParaRPr lang="en-US" sz="2200" dirty="0"/>
          </a:p>
        </p:txBody>
      </p:sp>
      <p:sp>
        <p:nvSpPr>
          <p:cNvPr id="6" name="Text 3"/>
          <p:cNvSpPr/>
          <p:nvPr/>
        </p:nvSpPr>
        <p:spPr>
          <a:xfrm>
            <a:off x="1028224" y="4460081"/>
            <a:ext cx="3195995" cy="362903"/>
          </a:xfrm>
          <a:prstGeom prst="rect">
            <a:avLst/>
          </a:prstGeom>
          <a:noFill/>
          <a:ln/>
        </p:spPr>
        <p:txBody>
          <a:bodyPr wrap="none" lIns="0" tIns="0" rIns="0" bIns="0" rtlCol="0" anchor="t"/>
          <a:lstStyle/>
          <a:p>
            <a:pPr indent="0" marL="0">
              <a:lnSpc>
                <a:spcPts val="2850"/>
              </a:lnSpc>
              <a:buNone/>
            </a:pPr>
            <a:r>
              <a:rPr lang="en-US" sz="1750" dirty="0">
                <a:solidFill>
                  <a:srgbClr val="333F70"/>
                </a:solidFill>
                <a:latin typeface="Open Sans" pitchFamily="34" charset="0"/>
                <a:ea typeface="Open Sans" pitchFamily="34" charset="-122"/>
                <a:cs typeface="Open Sans" pitchFamily="34" charset="-120"/>
              </a:rPr>
              <a:t>Output: 5</a:t>
            </a:r>
            <a:endParaRPr lang="en-US" sz="1750" dirty="0"/>
          </a:p>
        </p:txBody>
      </p:sp>
      <p:sp>
        <p:nvSpPr>
          <p:cNvPr id="7" name="Shape 4"/>
          <p:cNvSpPr/>
          <p:nvPr/>
        </p:nvSpPr>
        <p:spPr>
          <a:xfrm>
            <a:off x="4685467" y="3380899"/>
            <a:ext cx="3664863" cy="1676519"/>
          </a:xfrm>
          <a:prstGeom prst="roundRect">
            <a:avLst>
              <a:gd name="adj" fmla="val 5682"/>
            </a:avLst>
          </a:prstGeom>
          <a:solidFill>
            <a:srgbClr val="D6F5EE"/>
          </a:solidFill>
          <a:ln w="7620">
            <a:solidFill>
              <a:srgbClr val="BCDBD4"/>
            </a:solidFill>
            <a:prstDash val="solid"/>
          </a:ln>
        </p:spPr>
      </p:sp>
      <p:sp>
        <p:nvSpPr>
          <p:cNvPr id="8" name="Text 5"/>
          <p:cNvSpPr/>
          <p:nvPr/>
        </p:nvSpPr>
        <p:spPr>
          <a:xfrm>
            <a:off x="4919901" y="3615333"/>
            <a:ext cx="3195995" cy="708660"/>
          </a:xfrm>
          <a:prstGeom prst="rect">
            <a:avLst/>
          </a:prstGeom>
          <a:noFill/>
          <a:ln/>
        </p:spPr>
        <p:txBody>
          <a:bodyPr wrap="square" lIns="0" tIns="0" rIns="0" bIns="0" rtlCol="0" anchor="t"/>
          <a:lstStyle/>
          <a:p>
            <a:pPr indent="0" marL="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All Same Height (arr[] = [2, 2, 2, 2])</a:t>
            </a:r>
            <a:endParaRPr lang="en-US" sz="2200" dirty="0"/>
          </a:p>
        </p:txBody>
      </p:sp>
      <p:sp>
        <p:nvSpPr>
          <p:cNvPr id="9" name="Text 6"/>
          <p:cNvSpPr/>
          <p:nvPr/>
        </p:nvSpPr>
        <p:spPr>
          <a:xfrm>
            <a:off x="4919901" y="4460081"/>
            <a:ext cx="3195995" cy="362903"/>
          </a:xfrm>
          <a:prstGeom prst="rect">
            <a:avLst/>
          </a:prstGeom>
          <a:noFill/>
          <a:ln/>
        </p:spPr>
        <p:txBody>
          <a:bodyPr wrap="none" lIns="0" tIns="0" rIns="0" bIns="0" rtlCol="0" anchor="t"/>
          <a:lstStyle/>
          <a:p>
            <a:pPr indent="0" marL="0">
              <a:lnSpc>
                <a:spcPts val="2850"/>
              </a:lnSpc>
              <a:buNone/>
            </a:pPr>
            <a:r>
              <a:rPr lang="en-US" sz="1750" dirty="0">
                <a:solidFill>
                  <a:srgbClr val="333F70"/>
                </a:solidFill>
                <a:latin typeface="Open Sans" pitchFamily="34" charset="0"/>
                <a:ea typeface="Open Sans" pitchFamily="34" charset="-122"/>
                <a:cs typeface="Open Sans" pitchFamily="34" charset="-120"/>
              </a:rPr>
              <a:t>Output: 2 × 4 = 8</a:t>
            </a:r>
            <a:endParaRPr lang="en-US" sz="1750" dirty="0"/>
          </a:p>
        </p:txBody>
      </p:sp>
      <p:sp>
        <p:nvSpPr>
          <p:cNvPr id="10" name="Shape 7"/>
          <p:cNvSpPr/>
          <p:nvPr/>
        </p:nvSpPr>
        <p:spPr>
          <a:xfrm>
            <a:off x="793790" y="5284232"/>
            <a:ext cx="7556421" cy="1322189"/>
          </a:xfrm>
          <a:prstGeom prst="roundRect">
            <a:avLst>
              <a:gd name="adj" fmla="val 7205"/>
            </a:avLst>
          </a:prstGeom>
          <a:solidFill>
            <a:srgbClr val="D6F5EE"/>
          </a:solidFill>
          <a:ln w="7620">
            <a:solidFill>
              <a:srgbClr val="BCDBD4"/>
            </a:solidFill>
            <a:prstDash val="solid"/>
          </a:ln>
        </p:spPr>
      </p:sp>
      <p:sp>
        <p:nvSpPr>
          <p:cNvPr id="11" name="Text 8"/>
          <p:cNvSpPr/>
          <p:nvPr/>
        </p:nvSpPr>
        <p:spPr>
          <a:xfrm>
            <a:off x="1028224" y="5518666"/>
            <a:ext cx="6772037" cy="354330"/>
          </a:xfrm>
          <a:prstGeom prst="rect">
            <a:avLst/>
          </a:prstGeom>
          <a:noFill/>
          <a:ln/>
        </p:spPr>
        <p:txBody>
          <a:bodyPr wrap="none" lIns="0" tIns="0" rIns="0" bIns="0" rtlCol="0" anchor="t"/>
          <a:lstStyle/>
          <a:p>
            <a:pPr indent="0" marL="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Decreasing Heights (arr[] = [9, 7, 5, 3, 1])</a:t>
            </a:r>
            <a:endParaRPr lang="en-US" sz="2200" dirty="0"/>
          </a:p>
        </p:txBody>
      </p:sp>
      <p:sp>
        <p:nvSpPr>
          <p:cNvPr id="12" name="Text 9"/>
          <p:cNvSpPr/>
          <p:nvPr/>
        </p:nvSpPr>
        <p:spPr>
          <a:xfrm>
            <a:off x="1028224" y="6009084"/>
            <a:ext cx="7087553" cy="362903"/>
          </a:xfrm>
          <a:prstGeom prst="rect">
            <a:avLst/>
          </a:prstGeom>
          <a:noFill/>
          <a:ln/>
        </p:spPr>
        <p:txBody>
          <a:bodyPr wrap="none" lIns="0" tIns="0" rIns="0" bIns="0" rtlCol="0" anchor="t"/>
          <a:lstStyle/>
          <a:p>
            <a:pPr indent="0" marL="0">
              <a:lnSpc>
                <a:spcPts val="2850"/>
              </a:lnSpc>
              <a:buNone/>
            </a:pPr>
            <a:r>
              <a:rPr lang="en-US" sz="1750" dirty="0">
                <a:solidFill>
                  <a:srgbClr val="333F70"/>
                </a:solidFill>
                <a:latin typeface="Open Sans" pitchFamily="34" charset="0"/>
                <a:ea typeface="Open Sans" pitchFamily="34" charset="-122"/>
                <a:cs typeface="Open Sans" pitchFamily="34" charset="-120"/>
              </a:rPr>
              <a:t>Output: 9</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835235"/>
          </a:xfrm>
          <a:prstGeom prst="rect">
            <a:avLst/>
          </a:prstGeom>
        </p:spPr>
      </p:pic>
      <p:sp>
        <p:nvSpPr>
          <p:cNvPr id="3" name="Text 0"/>
          <p:cNvSpPr/>
          <p:nvPr/>
        </p:nvSpPr>
        <p:spPr>
          <a:xfrm>
            <a:off x="793790" y="3632954"/>
            <a:ext cx="13042821" cy="1417558"/>
          </a:xfrm>
          <a:prstGeom prst="rect">
            <a:avLst/>
          </a:prstGeom>
          <a:noFill/>
          <a:ln/>
        </p:spPr>
        <p:txBody>
          <a:bodyPr wrap="square" lIns="0" tIns="0" rIns="0" bIns="0" rtlCol="0" anchor="t"/>
          <a:lstStyle/>
          <a:p>
            <a:pPr indent="0" marL="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Alternative Approach Using Two Arrays</a:t>
            </a:r>
            <a:endParaRPr lang="en-US" sz="4450" dirty="0"/>
          </a:p>
        </p:txBody>
      </p:sp>
      <p:sp>
        <p:nvSpPr>
          <p:cNvPr id="4" name="Text 1"/>
          <p:cNvSpPr/>
          <p:nvPr/>
        </p:nvSpPr>
        <p:spPr>
          <a:xfrm>
            <a:off x="793790" y="5390674"/>
            <a:ext cx="13042821" cy="362903"/>
          </a:xfrm>
          <a:prstGeom prst="rect">
            <a:avLst/>
          </a:prstGeom>
          <a:noFill/>
          <a:ln/>
        </p:spPr>
        <p:txBody>
          <a:bodyPr wrap="none" lIns="0" tIns="0" rIns="0" bIns="0" rtlCol="0" anchor="t"/>
          <a:lstStyle/>
          <a:p>
            <a:pPr indent="0" marL="0">
              <a:lnSpc>
                <a:spcPts val="2850"/>
              </a:lnSpc>
              <a:buNone/>
            </a:pPr>
            <a:r>
              <a:rPr lang="en-US" sz="1750" dirty="0">
                <a:solidFill>
                  <a:srgbClr val="333F70"/>
                </a:solidFill>
                <a:latin typeface="Open Sans" pitchFamily="34" charset="0"/>
                <a:ea typeface="Open Sans" pitchFamily="34" charset="-122"/>
                <a:cs typeface="Open Sans" pitchFamily="34" charset="-120"/>
              </a:rPr>
              <a:t>Instead of a stack, we can use two precomputed arrays:</a:t>
            </a:r>
            <a:endParaRPr lang="en-US" sz="1750" dirty="0"/>
          </a:p>
        </p:txBody>
      </p:sp>
      <p:sp>
        <p:nvSpPr>
          <p:cNvPr id="5" name="Text 2"/>
          <p:cNvSpPr/>
          <p:nvPr/>
        </p:nvSpPr>
        <p:spPr>
          <a:xfrm>
            <a:off x="793790" y="6008727"/>
            <a:ext cx="13042821" cy="362903"/>
          </a:xfrm>
          <a:prstGeom prst="rect">
            <a:avLst/>
          </a:prstGeom>
          <a:noFill/>
          <a:ln/>
        </p:spPr>
        <p:txBody>
          <a:bodyPr wrap="none" lIns="0" tIns="0" rIns="0" bIns="0" rtlCol="0" anchor="t"/>
          <a:lstStyle/>
          <a:p>
            <a:pPr marL="342900" indent="-342900">
              <a:lnSpc>
                <a:spcPts val="2850"/>
              </a:lnSpc>
              <a:buSzPct val="100000"/>
              <a:buChar char="•"/>
            </a:pPr>
            <a:r>
              <a:rPr lang="en-US" sz="1750" dirty="0">
                <a:solidFill>
                  <a:srgbClr val="333F70"/>
                </a:solidFill>
                <a:latin typeface="Open Sans" pitchFamily="34" charset="0"/>
                <a:ea typeface="Open Sans" pitchFamily="34" charset="-122"/>
                <a:cs typeface="Open Sans" pitchFamily="34" charset="-120"/>
              </a:rPr>
              <a:t>left[] → Stores indices of previous smaller elements.</a:t>
            </a:r>
            <a:endParaRPr lang="en-US" sz="1750" dirty="0"/>
          </a:p>
        </p:txBody>
      </p:sp>
      <p:sp>
        <p:nvSpPr>
          <p:cNvPr id="6" name="Text 3"/>
          <p:cNvSpPr/>
          <p:nvPr/>
        </p:nvSpPr>
        <p:spPr>
          <a:xfrm>
            <a:off x="793790" y="6450925"/>
            <a:ext cx="13042821" cy="362903"/>
          </a:xfrm>
          <a:prstGeom prst="rect">
            <a:avLst/>
          </a:prstGeom>
          <a:noFill/>
          <a:ln/>
        </p:spPr>
        <p:txBody>
          <a:bodyPr wrap="none" lIns="0" tIns="0" rIns="0" bIns="0" rtlCol="0" anchor="t"/>
          <a:lstStyle/>
          <a:p>
            <a:pPr marL="342900" indent="-342900">
              <a:lnSpc>
                <a:spcPts val="2850"/>
              </a:lnSpc>
              <a:buSzPct val="100000"/>
              <a:buChar char="•"/>
            </a:pPr>
            <a:r>
              <a:rPr lang="en-US" sz="1750" dirty="0">
                <a:solidFill>
                  <a:srgbClr val="333F70"/>
                </a:solidFill>
                <a:latin typeface="Open Sans" pitchFamily="34" charset="0"/>
                <a:ea typeface="Open Sans" pitchFamily="34" charset="-122"/>
                <a:cs typeface="Open Sans" pitchFamily="34" charset="-120"/>
              </a:rPr>
              <a:t>right[] → Stores indices of next smaller elements.</a:t>
            </a:r>
            <a:endParaRPr lang="en-US" sz="1750" dirty="0"/>
          </a:p>
        </p:txBody>
      </p:sp>
      <p:sp>
        <p:nvSpPr>
          <p:cNvPr id="7" name="Text 4"/>
          <p:cNvSpPr/>
          <p:nvPr/>
        </p:nvSpPr>
        <p:spPr>
          <a:xfrm>
            <a:off x="793790" y="7068979"/>
            <a:ext cx="13042821" cy="362903"/>
          </a:xfrm>
          <a:prstGeom prst="rect">
            <a:avLst/>
          </a:prstGeom>
          <a:noFill/>
          <a:ln/>
        </p:spPr>
        <p:txBody>
          <a:bodyPr wrap="none" lIns="0" tIns="0" rIns="0" bIns="0" rtlCol="0" anchor="t"/>
          <a:lstStyle/>
          <a:p>
            <a:pPr indent="0" marL="0">
              <a:lnSpc>
                <a:spcPts val="2850"/>
              </a:lnSpc>
              <a:buNone/>
            </a:pPr>
            <a:r>
              <a:rPr lang="en-US" sz="1750" dirty="0">
                <a:solidFill>
                  <a:srgbClr val="333F70"/>
                </a:solidFill>
                <a:latin typeface="Open Sans" pitchFamily="34" charset="0"/>
                <a:ea typeface="Open Sans" pitchFamily="34" charset="-122"/>
                <a:cs typeface="Open Sans" pitchFamily="34" charset="-120"/>
              </a:rPr>
              <a:t>This approach runs in O(N) time but uses extra space O(N).</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1969175"/>
            <a:ext cx="7497128" cy="708779"/>
          </a:xfrm>
          <a:prstGeom prst="rect">
            <a:avLst/>
          </a:prstGeom>
          <a:noFill/>
          <a:ln/>
        </p:spPr>
        <p:txBody>
          <a:bodyPr wrap="none" lIns="0" tIns="0" rIns="0" bIns="0" rtlCol="0" anchor="t"/>
          <a:lstStyle/>
          <a:p>
            <a:pPr indent="0" marL="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Summary of Solution</a:t>
            </a:r>
            <a:endParaRPr lang="en-US" sz="4450" dirty="0"/>
          </a:p>
        </p:txBody>
      </p:sp>
      <p:sp>
        <p:nvSpPr>
          <p:cNvPr id="4" name="Shape 1"/>
          <p:cNvSpPr/>
          <p:nvPr/>
        </p:nvSpPr>
        <p:spPr>
          <a:xfrm>
            <a:off x="793790" y="3018115"/>
            <a:ext cx="7556421" cy="2616518"/>
          </a:xfrm>
          <a:prstGeom prst="roundRect">
            <a:avLst>
              <a:gd name="adj" fmla="val 3641"/>
            </a:avLst>
          </a:prstGeom>
          <a:noFill/>
          <a:ln w="7620">
            <a:solidFill>
              <a:srgbClr val="000000">
                <a:alpha val="8000"/>
              </a:srgbClr>
            </a:solidFill>
            <a:prstDash val="solid"/>
          </a:ln>
        </p:spPr>
      </p:sp>
      <p:sp>
        <p:nvSpPr>
          <p:cNvPr id="5" name="Shape 2"/>
          <p:cNvSpPr/>
          <p:nvPr/>
        </p:nvSpPr>
        <p:spPr>
          <a:xfrm>
            <a:off x="801410" y="3025735"/>
            <a:ext cx="7540347" cy="650319"/>
          </a:xfrm>
          <a:prstGeom prst="rect">
            <a:avLst/>
          </a:prstGeom>
          <a:solidFill>
            <a:srgbClr val="FFFFFF">
              <a:alpha val="4000"/>
            </a:srgbClr>
          </a:solidFill>
          <a:ln/>
        </p:spPr>
      </p:sp>
      <p:sp>
        <p:nvSpPr>
          <p:cNvPr id="6" name="Text 3"/>
          <p:cNvSpPr/>
          <p:nvPr/>
        </p:nvSpPr>
        <p:spPr>
          <a:xfrm>
            <a:off x="1029057" y="3169444"/>
            <a:ext cx="2055733" cy="362903"/>
          </a:xfrm>
          <a:prstGeom prst="rect">
            <a:avLst/>
          </a:prstGeom>
          <a:noFill/>
          <a:ln/>
        </p:spPr>
        <p:txBody>
          <a:bodyPr wrap="none" lIns="0" tIns="0" rIns="0" bIns="0" rtlCol="0" anchor="t"/>
          <a:lstStyle/>
          <a:p>
            <a:pPr indent="0" marL="0">
              <a:lnSpc>
                <a:spcPts val="2850"/>
              </a:lnSpc>
              <a:buNone/>
            </a:pPr>
            <a:r>
              <a:rPr lang="en-US" sz="1750" dirty="0">
                <a:solidFill>
                  <a:srgbClr val="333F70"/>
                </a:solidFill>
                <a:latin typeface="Open Sans" pitchFamily="34" charset="0"/>
                <a:ea typeface="Open Sans" pitchFamily="34" charset="-122"/>
                <a:cs typeface="Open Sans" pitchFamily="34" charset="-120"/>
              </a:rPr>
              <a:t>Approach</a:t>
            </a:r>
            <a:endParaRPr lang="en-US" sz="1750" dirty="0"/>
          </a:p>
        </p:txBody>
      </p:sp>
      <p:sp>
        <p:nvSpPr>
          <p:cNvPr id="7" name="Text 4"/>
          <p:cNvSpPr/>
          <p:nvPr/>
        </p:nvSpPr>
        <p:spPr>
          <a:xfrm>
            <a:off x="3546038" y="3169444"/>
            <a:ext cx="2051923" cy="362903"/>
          </a:xfrm>
          <a:prstGeom prst="rect">
            <a:avLst/>
          </a:prstGeom>
          <a:noFill/>
          <a:ln/>
        </p:spPr>
        <p:txBody>
          <a:bodyPr wrap="none" lIns="0" tIns="0" rIns="0" bIns="0" rtlCol="0" anchor="t"/>
          <a:lstStyle/>
          <a:p>
            <a:pPr indent="0" marL="0">
              <a:lnSpc>
                <a:spcPts val="2850"/>
              </a:lnSpc>
              <a:buNone/>
            </a:pPr>
            <a:r>
              <a:rPr lang="en-US" sz="1750" dirty="0">
                <a:solidFill>
                  <a:srgbClr val="333F70"/>
                </a:solidFill>
                <a:latin typeface="Open Sans" pitchFamily="34" charset="0"/>
                <a:ea typeface="Open Sans" pitchFamily="34" charset="-122"/>
                <a:cs typeface="Open Sans" pitchFamily="34" charset="-120"/>
              </a:rPr>
              <a:t>Time Complexity</a:t>
            </a:r>
            <a:endParaRPr lang="en-US" sz="1750" dirty="0"/>
          </a:p>
        </p:txBody>
      </p:sp>
      <p:sp>
        <p:nvSpPr>
          <p:cNvPr id="8" name="Text 5"/>
          <p:cNvSpPr/>
          <p:nvPr/>
        </p:nvSpPr>
        <p:spPr>
          <a:xfrm>
            <a:off x="6059210" y="3169444"/>
            <a:ext cx="2055733" cy="362903"/>
          </a:xfrm>
          <a:prstGeom prst="rect">
            <a:avLst/>
          </a:prstGeom>
          <a:noFill/>
          <a:ln/>
        </p:spPr>
        <p:txBody>
          <a:bodyPr wrap="none" lIns="0" tIns="0" rIns="0" bIns="0" rtlCol="0" anchor="t"/>
          <a:lstStyle/>
          <a:p>
            <a:pPr indent="0" marL="0">
              <a:lnSpc>
                <a:spcPts val="2850"/>
              </a:lnSpc>
              <a:buNone/>
            </a:pPr>
            <a:r>
              <a:rPr lang="en-US" sz="1750" dirty="0">
                <a:solidFill>
                  <a:srgbClr val="333F70"/>
                </a:solidFill>
                <a:latin typeface="Open Sans" pitchFamily="34" charset="0"/>
                <a:ea typeface="Open Sans" pitchFamily="34" charset="-122"/>
                <a:cs typeface="Open Sans" pitchFamily="34" charset="-120"/>
              </a:rPr>
              <a:t>Space Complexity</a:t>
            </a:r>
            <a:endParaRPr lang="en-US" sz="1750" dirty="0"/>
          </a:p>
        </p:txBody>
      </p:sp>
      <p:sp>
        <p:nvSpPr>
          <p:cNvPr id="9" name="Shape 6"/>
          <p:cNvSpPr/>
          <p:nvPr/>
        </p:nvSpPr>
        <p:spPr>
          <a:xfrm>
            <a:off x="801410" y="3676055"/>
            <a:ext cx="7540347" cy="650319"/>
          </a:xfrm>
          <a:prstGeom prst="rect">
            <a:avLst/>
          </a:prstGeom>
          <a:solidFill>
            <a:srgbClr val="000000">
              <a:alpha val="4000"/>
            </a:srgbClr>
          </a:solidFill>
          <a:ln/>
        </p:spPr>
      </p:sp>
      <p:sp>
        <p:nvSpPr>
          <p:cNvPr id="10" name="Text 7"/>
          <p:cNvSpPr/>
          <p:nvPr/>
        </p:nvSpPr>
        <p:spPr>
          <a:xfrm>
            <a:off x="1029057" y="3819763"/>
            <a:ext cx="2055733" cy="362903"/>
          </a:xfrm>
          <a:prstGeom prst="rect">
            <a:avLst/>
          </a:prstGeom>
          <a:noFill/>
          <a:ln/>
        </p:spPr>
        <p:txBody>
          <a:bodyPr wrap="none" lIns="0" tIns="0" rIns="0" bIns="0" rtlCol="0" anchor="t"/>
          <a:lstStyle/>
          <a:p>
            <a:pPr indent="0" marL="0">
              <a:lnSpc>
                <a:spcPts val="2850"/>
              </a:lnSpc>
              <a:buNone/>
            </a:pPr>
            <a:r>
              <a:rPr lang="en-US" sz="1750" dirty="0">
                <a:solidFill>
                  <a:srgbClr val="333F70"/>
                </a:solidFill>
                <a:latin typeface="Open Sans" pitchFamily="34" charset="0"/>
                <a:ea typeface="Open Sans" pitchFamily="34" charset="-122"/>
                <a:cs typeface="Open Sans" pitchFamily="34" charset="-120"/>
              </a:rPr>
              <a:t>Brute Force</a:t>
            </a:r>
            <a:endParaRPr lang="en-US" sz="1750" dirty="0"/>
          </a:p>
        </p:txBody>
      </p:sp>
      <p:sp>
        <p:nvSpPr>
          <p:cNvPr id="11" name="Text 8"/>
          <p:cNvSpPr/>
          <p:nvPr/>
        </p:nvSpPr>
        <p:spPr>
          <a:xfrm>
            <a:off x="3546038" y="3819763"/>
            <a:ext cx="2051923" cy="362903"/>
          </a:xfrm>
          <a:prstGeom prst="rect">
            <a:avLst/>
          </a:prstGeom>
          <a:noFill/>
          <a:ln/>
        </p:spPr>
        <p:txBody>
          <a:bodyPr wrap="none" lIns="0" tIns="0" rIns="0" bIns="0" rtlCol="0" anchor="t"/>
          <a:lstStyle/>
          <a:p>
            <a:pPr indent="0" marL="0">
              <a:lnSpc>
                <a:spcPts val="2850"/>
              </a:lnSpc>
              <a:buNone/>
            </a:pPr>
            <a:r>
              <a:rPr lang="en-US" sz="1750" dirty="0">
                <a:solidFill>
                  <a:srgbClr val="333F70"/>
                </a:solidFill>
                <a:latin typeface="Open Sans" pitchFamily="34" charset="0"/>
                <a:ea typeface="Open Sans" pitchFamily="34" charset="-122"/>
                <a:cs typeface="Open Sans" pitchFamily="34" charset="-120"/>
              </a:rPr>
              <a:t>O(N²)</a:t>
            </a:r>
            <a:endParaRPr lang="en-US" sz="1750" dirty="0"/>
          </a:p>
        </p:txBody>
      </p:sp>
      <p:sp>
        <p:nvSpPr>
          <p:cNvPr id="12" name="Text 9"/>
          <p:cNvSpPr/>
          <p:nvPr/>
        </p:nvSpPr>
        <p:spPr>
          <a:xfrm>
            <a:off x="6059210" y="3819763"/>
            <a:ext cx="2055733" cy="362903"/>
          </a:xfrm>
          <a:prstGeom prst="rect">
            <a:avLst/>
          </a:prstGeom>
          <a:noFill/>
          <a:ln/>
        </p:spPr>
        <p:txBody>
          <a:bodyPr wrap="none" lIns="0" tIns="0" rIns="0" bIns="0" rtlCol="0" anchor="t"/>
          <a:lstStyle/>
          <a:p>
            <a:pPr indent="0" marL="0">
              <a:lnSpc>
                <a:spcPts val="2850"/>
              </a:lnSpc>
              <a:buNone/>
            </a:pPr>
            <a:r>
              <a:rPr lang="en-US" sz="1750" dirty="0">
                <a:solidFill>
                  <a:srgbClr val="333F70"/>
                </a:solidFill>
                <a:latin typeface="Open Sans" pitchFamily="34" charset="0"/>
                <a:ea typeface="Open Sans" pitchFamily="34" charset="-122"/>
                <a:cs typeface="Open Sans" pitchFamily="34" charset="-120"/>
              </a:rPr>
              <a:t>O(1)</a:t>
            </a:r>
            <a:endParaRPr lang="en-US" sz="1750" dirty="0"/>
          </a:p>
        </p:txBody>
      </p:sp>
      <p:sp>
        <p:nvSpPr>
          <p:cNvPr id="13" name="Shape 10"/>
          <p:cNvSpPr/>
          <p:nvPr/>
        </p:nvSpPr>
        <p:spPr>
          <a:xfrm>
            <a:off x="801410" y="4326374"/>
            <a:ext cx="7540347" cy="650319"/>
          </a:xfrm>
          <a:prstGeom prst="rect">
            <a:avLst/>
          </a:prstGeom>
          <a:solidFill>
            <a:srgbClr val="FFFFFF">
              <a:alpha val="4000"/>
            </a:srgbClr>
          </a:solidFill>
          <a:ln/>
        </p:spPr>
      </p:sp>
      <p:sp>
        <p:nvSpPr>
          <p:cNvPr id="14" name="Text 11"/>
          <p:cNvSpPr/>
          <p:nvPr/>
        </p:nvSpPr>
        <p:spPr>
          <a:xfrm>
            <a:off x="1029057" y="4470082"/>
            <a:ext cx="2055733" cy="362903"/>
          </a:xfrm>
          <a:prstGeom prst="rect">
            <a:avLst/>
          </a:prstGeom>
          <a:noFill/>
          <a:ln/>
        </p:spPr>
        <p:txBody>
          <a:bodyPr wrap="none" lIns="0" tIns="0" rIns="0" bIns="0" rtlCol="0" anchor="t"/>
          <a:lstStyle/>
          <a:p>
            <a:pPr indent="0" marL="0">
              <a:lnSpc>
                <a:spcPts val="2850"/>
              </a:lnSpc>
              <a:buNone/>
            </a:pPr>
            <a:r>
              <a:rPr lang="en-US" sz="1750" dirty="0">
                <a:solidFill>
                  <a:srgbClr val="333F70"/>
                </a:solidFill>
                <a:latin typeface="Open Sans" pitchFamily="34" charset="0"/>
                <a:ea typeface="Open Sans" pitchFamily="34" charset="-122"/>
                <a:cs typeface="Open Sans" pitchFamily="34" charset="-120"/>
              </a:rPr>
              <a:t>Stack-Based</a:t>
            </a:r>
            <a:endParaRPr lang="en-US" sz="1750" dirty="0"/>
          </a:p>
        </p:txBody>
      </p:sp>
      <p:sp>
        <p:nvSpPr>
          <p:cNvPr id="15" name="Text 12"/>
          <p:cNvSpPr/>
          <p:nvPr/>
        </p:nvSpPr>
        <p:spPr>
          <a:xfrm>
            <a:off x="3546038" y="4470082"/>
            <a:ext cx="2051923" cy="362903"/>
          </a:xfrm>
          <a:prstGeom prst="rect">
            <a:avLst/>
          </a:prstGeom>
          <a:noFill/>
          <a:ln/>
        </p:spPr>
        <p:txBody>
          <a:bodyPr wrap="none" lIns="0" tIns="0" rIns="0" bIns="0" rtlCol="0" anchor="t"/>
          <a:lstStyle/>
          <a:p>
            <a:pPr indent="0" marL="0">
              <a:lnSpc>
                <a:spcPts val="2850"/>
              </a:lnSpc>
              <a:buNone/>
            </a:pPr>
            <a:r>
              <a:rPr lang="en-US" sz="1750" dirty="0">
                <a:solidFill>
                  <a:srgbClr val="333F70"/>
                </a:solidFill>
                <a:latin typeface="Open Sans" pitchFamily="34" charset="0"/>
                <a:ea typeface="Open Sans" pitchFamily="34" charset="-122"/>
                <a:cs typeface="Open Sans" pitchFamily="34" charset="-120"/>
              </a:rPr>
              <a:t>O(N)</a:t>
            </a:r>
            <a:endParaRPr lang="en-US" sz="1750" dirty="0"/>
          </a:p>
        </p:txBody>
      </p:sp>
      <p:sp>
        <p:nvSpPr>
          <p:cNvPr id="16" name="Text 13"/>
          <p:cNvSpPr/>
          <p:nvPr/>
        </p:nvSpPr>
        <p:spPr>
          <a:xfrm>
            <a:off x="6059210" y="4470082"/>
            <a:ext cx="2055733" cy="362903"/>
          </a:xfrm>
          <a:prstGeom prst="rect">
            <a:avLst/>
          </a:prstGeom>
          <a:noFill/>
          <a:ln/>
        </p:spPr>
        <p:txBody>
          <a:bodyPr wrap="none" lIns="0" tIns="0" rIns="0" bIns="0" rtlCol="0" anchor="t"/>
          <a:lstStyle/>
          <a:p>
            <a:pPr indent="0" marL="0">
              <a:lnSpc>
                <a:spcPts val="2850"/>
              </a:lnSpc>
              <a:buNone/>
            </a:pPr>
            <a:r>
              <a:rPr lang="en-US" sz="1750" dirty="0">
                <a:solidFill>
                  <a:srgbClr val="333F70"/>
                </a:solidFill>
                <a:latin typeface="Open Sans" pitchFamily="34" charset="0"/>
                <a:ea typeface="Open Sans" pitchFamily="34" charset="-122"/>
                <a:cs typeface="Open Sans" pitchFamily="34" charset="-120"/>
              </a:rPr>
              <a:t>O(N)</a:t>
            </a:r>
            <a:endParaRPr lang="en-US" sz="1750" dirty="0"/>
          </a:p>
        </p:txBody>
      </p:sp>
      <p:sp>
        <p:nvSpPr>
          <p:cNvPr id="17" name="Shape 14"/>
          <p:cNvSpPr/>
          <p:nvPr/>
        </p:nvSpPr>
        <p:spPr>
          <a:xfrm>
            <a:off x="801410" y="4976693"/>
            <a:ext cx="7540347" cy="650319"/>
          </a:xfrm>
          <a:prstGeom prst="rect">
            <a:avLst/>
          </a:prstGeom>
          <a:solidFill>
            <a:srgbClr val="000000">
              <a:alpha val="4000"/>
            </a:srgbClr>
          </a:solidFill>
          <a:ln/>
        </p:spPr>
      </p:sp>
      <p:sp>
        <p:nvSpPr>
          <p:cNvPr id="18" name="Text 15"/>
          <p:cNvSpPr/>
          <p:nvPr/>
        </p:nvSpPr>
        <p:spPr>
          <a:xfrm>
            <a:off x="1029057" y="5120402"/>
            <a:ext cx="2055733" cy="362903"/>
          </a:xfrm>
          <a:prstGeom prst="rect">
            <a:avLst/>
          </a:prstGeom>
          <a:noFill/>
          <a:ln/>
        </p:spPr>
        <p:txBody>
          <a:bodyPr wrap="none" lIns="0" tIns="0" rIns="0" bIns="0" rtlCol="0" anchor="t"/>
          <a:lstStyle/>
          <a:p>
            <a:pPr indent="0" marL="0">
              <a:lnSpc>
                <a:spcPts val="2850"/>
              </a:lnSpc>
              <a:buNone/>
            </a:pPr>
            <a:r>
              <a:rPr lang="en-US" sz="1750" dirty="0">
                <a:solidFill>
                  <a:srgbClr val="333F70"/>
                </a:solidFill>
                <a:latin typeface="Open Sans" pitchFamily="34" charset="0"/>
                <a:ea typeface="Open Sans" pitchFamily="34" charset="-122"/>
                <a:cs typeface="Open Sans" pitchFamily="34" charset="-120"/>
              </a:rPr>
              <a:t>Two Arrays</a:t>
            </a:r>
            <a:endParaRPr lang="en-US" sz="1750" dirty="0"/>
          </a:p>
        </p:txBody>
      </p:sp>
      <p:sp>
        <p:nvSpPr>
          <p:cNvPr id="19" name="Text 16"/>
          <p:cNvSpPr/>
          <p:nvPr/>
        </p:nvSpPr>
        <p:spPr>
          <a:xfrm>
            <a:off x="3546038" y="5120402"/>
            <a:ext cx="2051923" cy="362903"/>
          </a:xfrm>
          <a:prstGeom prst="rect">
            <a:avLst/>
          </a:prstGeom>
          <a:noFill/>
          <a:ln/>
        </p:spPr>
        <p:txBody>
          <a:bodyPr wrap="none" lIns="0" tIns="0" rIns="0" bIns="0" rtlCol="0" anchor="t"/>
          <a:lstStyle/>
          <a:p>
            <a:pPr indent="0" marL="0">
              <a:lnSpc>
                <a:spcPts val="2850"/>
              </a:lnSpc>
              <a:buNone/>
            </a:pPr>
            <a:r>
              <a:rPr lang="en-US" sz="1750" dirty="0">
                <a:solidFill>
                  <a:srgbClr val="333F70"/>
                </a:solidFill>
                <a:latin typeface="Open Sans" pitchFamily="34" charset="0"/>
                <a:ea typeface="Open Sans" pitchFamily="34" charset="-122"/>
                <a:cs typeface="Open Sans" pitchFamily="34" charset="-120"/>
              </a:rPr>
              <a:t>O(N)</a:t>
            </a:r>
            <a:endParaRPr lang="en-US" sz="1750" dirty="0"/>
          </a:p>
        </p:txBody>
      </p:sp>
      <p:sp>
        <p:nvSpPr>
          <p:cNvPr id="20" name="Text 17"/>
          <p:cNvSpPr/>
          <p:nvPr/>
        </p:nvSpPr>
        <p:spPr>
          <a:xfrm>
            <a:off x="6059210" y="5120402"/>
            <a:ext cx="2055733" cy="362903"/>
          </a:xfrm>
          <a:prstGeom prst="rect">
            <a:avLst/>
          </a:prstGeom>
          <a:noFill/>
          <a:ln/>
        </p:spPr>
        <p:txBody>
          <a:bodyPr wrap="none" lIns="0" tIns="0" rIns="0" bIns="0" rtlCol="0" anchor="t"/>
          <a:lstStyle/>
          <a:p>
            <a:pPr indent="0" marL="0">
              <a:lnSpc>
                <a:spcPts val="2850"/>
              </a:lnSpc>
              <a:buNone/>
            </a:pPr>
            <a:r>
              <a:rPr lang="en-US" sz="1750" dirty="0">
                <a:solidFill>
                  <a:srgbClr val="333F70"/>
                </a:solidFill>
                <a:latin typeface="Open Sans" pitchFamily="34" charset="0"/>
                <a:ea typeface="Open Sans" pitchFamily="34" charset="-122"/>
                <a:cs typeface="Open Sans" pitchFamily="34" charset="-120"/>
              </a:rPr>
              <a:t>O(N)</a:t>
            </a:r>
            <a:endParaRPr lang="en-US" sz="1750" dirty="0"/>
          </a:p>
        </p:txBody>
      </p:sp>
      <p:sp>
        <p:nvSpPr>
          <p:cNvPr id="21" name="Text 18"/>
          <p:cNvSpPr/>
          <p:nvPr/>
        </p:nvSpPr>
        <p:spPr>
          <a:xfrm>
            <a:off x="793790" y="5889784"/>
            <a:ext cx="7556421" cy="370523"/>
          </a:xfrm>
          <a:prstGeom prst="rect">
            <a:avLst/>
          </a:prstGeom>
          <a:noFill/>
          <a:ln/>
        </p:spPr>
        <p:txBody>
          <a:bodyPr wrap="none" lIns="0" tIns="0" rIns="0" bIns="0" rtlCol="0" anchor="t"/>
          <a:lstStyle/>
          <a:p>
            <a:pPr indent="0" marL="0">
              <a:lnSpc>
                <a:spcPts val="2850"/>
              </a:lnSpc>
              <a:buNone/>
            </a:pPr>
            <a:r>
              <a:rPr lang="en-US" sz="1750" dirty="0">
                <a:solidFill>
                  <a:srgbClr val="000000"/>
                </a:solidFill>
                <a:latin typeface="Open Sans" pitchFamily="34" charset="0"/>
                <a:ea typeface="Open Sans" pitchFamily="34" charset="-122"/>
                <a:cs typeface="Open Sans" pitchFamily="34" charset="-120"/>
              </a:rPr>
              <a:t>✅</a:t>
            </a:r>
            <a:pPr indent="0" marL="0">
              <a:lnSpc>
                <a:spcPts val="2850"/>
              </a:lnSpc>
              <a:buNone/>
            </a:pPr>
            <a:r>
              <a:rPr lang="en-US" sz="1750" dirty="0">
                <a:solidFill>
                  <a:srgbClr val="333F70"/>
                </a:solidFill>
                <a:latin typeface="Open Sans" pitchFamily="34" charset="0"/>
                <a:ea typeface="Open Sans" pitchFamily="34" charset="-122"/>
                <a:cs typeface="Open Sans" pitchFamily="34" charset="-120"/>
              </a:rPr>
              <a:t> The stack-based approach is the most efficient. </a:t>
            </a:r>
            <a:pPr indent="0" marL="0">
              <a:lnSpc>
                <a:spcPts val="2850"/>
              </a:lnSpc>
              <a:buNone/>
            </a:pPr>
            <a:r>
              <a:rPr lang="en-US" sz="1750" dirty="0">
                <a:solidFill>
                  <a:srgbClr val="000000"/>
                </a:solidFill>
                <a:latin typeface="Open Sans" pitchFamily="34" charset="0"/>
                <a:ea typeface="Open Sans" pitchFamily="34" charset="-122"/>
                <a:cs typeface="Open Sans" pitchFamily="34" charset="-120"/>
              </a:rPr>
              <a:t>🚀</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2025-03-12T08:54:02Z</dcterms:created>
  <dcterms:modified xsi:type="dcterms:W3CDTF">2025-03-12T08:54:02Z</dcterms:modified>
</cp:coreProperties>
</file>