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25"/>
  </p:notesMasterIdLst>
  <p:sldIdLst>
    <p:sldId id="295" r:id="rId5"/>
    <p:sldId id="296" r:id="rId6"/>
    <p:sldId id="300" r:id="rId7"/>
    <p:sldId id="293" r:id="rId8"/>
    <p:sldId id="267" r:id="rId9"/>
    <p:sldId id="268" r:id="rId10"/>
    <p:sldId id="291" r:id="rId11"/>
    <p:sldId id="289" r:id="rId12"/>
    <p:sldId id="297" r:id="rId13"/>
    <p:sldId id="274" r:id="rId14"/>
    <p:sldId id="275" r:id="rId15"/>
    <p:sldId id="298" r:id="rId16"/>
    <p:sldId id="299" r:id="rId17"/>
    <p:sldId id="301" r:id="rId18"/>
    <p:sldId id="305" r:id="rId19"/>
    <p:sldId id="302" r:id="rId20"/>
    <p:sldId id="303" r:id="rId21"/>
    <p:sldId id="304" r:id="rId22"/>
    <p:sldId id="306" r:id="rId23"/>
    <p:sldId id="29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A0A0B0"/>
    <a:srgbClr val="69AD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857" autoAdjust="0"/>
  </p:normalViewPr>
  <p:slideViewPr>
    <p:cSldViewPr snapToGrid="0">
      <p:cViewPr>
        <p:scale>
          <a:sx n="75" d="100"/>
          <a:sy n="75" d="100"/>
        </p:scale>
        <p:origin x="-3" y="49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8BC5A3-CBF8-4111-8D50-41C5785EF03A}" type="datetimeFigureOut">
              <a:rPr lang="en-US" smtClean="0"/>
              <a:t>1/27/2018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57A9D-90B6-4FBA-9363-5B8CBEAA5199}" type="slidenum">
              <a:rPr lang="en-US" smtClean="0"/>
              <a:t>‹#›</a:t>
            </a:fld>
            <a:endParaRPr lang="en-US"/>
          </a:p>
        </p:txBody>
      </p:sp>
    </p:spTree>
    <p:extLst>
      <p:ext uri="{BB962C8B-B14F-4D97-AF65-F5344CB8AC3E}">
        <p14:creationId xmlns:p14="http://schemas.microsoft.com/office/powerpoint/2010/main" val="3784451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883BD1-4B52-476E-B939-EA63BDE57E02}" type="slidenum">
              <a:rPr lang="en-US" smtClean="0"/>
              <a:t>1</a:t>
            </a:fld>
            <a:endParaRPr lang="en-US"/>
          </a:p>
        </p:txBody>
      </p:sp>
    </p:spTree>
    <p:extLst>
      <p:ext uri="{BB962C8B-B14F-4D97-AF65-F5344CB8AC3E}">
        <p14:creationId xmlns:p14="http://schemas.microsoft.com/office/powerpoint/2010/main" val="3214121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1/27/2018 7:05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7555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1/27/2018 7:05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716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1/27/2018 7:07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330895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Microsoft Cloud OS </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471865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F57A9D-90B6-4FBA-9363-5B8CBEAA5199}" type="slidenum">
              <a:rPr lang="en-US" smtClean="0"/>
              <a:t>14</a:t>
            </a:fld>
            <a:endParaRPr lang="en-US"/>
          </a:p>
        </p:txBody>
      </p:sp>
    </p:spTree>
    <p:extLst>
      <p:ext uri="{BB962C8B-B14F-4D97-AF65-F5344CB8AC3E}">
        <p14:creationId xmlns:p14="http://schemas.microsoft.com/office/powerpoint/2010/main" val="520693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6B5EB8E-B861-4DAF-B50A-200899978B44}"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57337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6B5EB8E-B861-4DAF-B50A-200899978B44}"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90763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6B5EB8E-B861-4DAF-B50A-200899978B44}"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18261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6B5EB8E-B861-4DAF-B50A-200899978B44}"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104191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6B5EB8E-B861-4DAF-B50A-200899978B44}"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80013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F57A9D-90B6-4FBA-9363-5B8CBEAA5199}" type="slidenum">
              <a:rPr lang="en-US" smtClean="0"/>
              <a:t>2</a:t>
            </a:fld>
            <a:endParaRPr lang="en-US"/>
          </a:p>
        </p:txBody>
      </p:sp>
    </p:spTree>
    <p:extLst>
      <p:ext uri="{BB962C8B-B14F-4D97-AF65-F5344CB8AC3E}">
        <p14:creationId xmlns:p14="http://schemas.microsoft.com/office/powerpoint/2010/main" val="24564989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F57A9D-90B6-4FBA-9363-5B8CBEAA5199}" type="slidenum">
              <a:rPr lang="en-US" smtClean="0"/>
              <a:t>20</a:t>
            </a:fld>
            <a:endParaRPr lang="en-US"/>
          </a:p>
        </p:txBody>
      </p:sp>
    </p:spTree>
    <p:extLst>
      <p:ext uri="{BB962C8B-B14F-4D97-AF65-F5344CB8AC3E}">
        <p14:creationId xmlns:p14="http://schemas.microsoft.com/office/powerpoint/2010/main" val="210050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1/27/2018 7:09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287431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Specs</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6B5EB8E-B861-4DAF-B50A-200899978B44}"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98475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1/27/2018 7:05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91914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6B5EB8E-B861-4DAF-B50A-200899978B44}"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3110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6B5EB8E-B861-4DAF-B50A-200899978B44}"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792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6B5EB8E-B861-4DAF-B50A-200899978B44}"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66605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6B5EB8E-B861-4DAF-B50A-200899978B44}"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01512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0B848-B89D-41FD-8277-8AC7AD988E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50C035-F7E5-4233-8580-E462E91A67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246B45-CA8A-44C6-A48E-D0D65CA45155}"/>
              </a:ext>
            </a:extLst>
          </p:cNvPr>
          <p:cNvSpPr>
            <a:spLocks noGrp="1"/>
          </p:cNvSpPr>
          <p:nvPr>
            <p:ph type="dt" sz="half" idx="10"/>
          </p:nvPr>
        </p:nvSpPr>
        <p:spPr>
          <a:xfrm>
            <a:off x="838200" y="6356350"/>
            <a:ext cx="2743200" cy="365125"/>
          </a:xfrm>
          <a:prstGeom prst="rect">
            <a:avLst/>
          </a:prstGeom>
        </p:spPr>
        <p:txBody>
          <a:bodyPr/>
          <a:lstStyle/>
          <a:p>
            <a:fld id="{2982344A-2861-486C-9BC1-6513247352FB}" type="datetimeFigureOut">
              <a:rPr lang="en-US" smtClean="0"/>
              <a:t>1/27/2018</a:t>
            </a:fld>
            <a:endParaRPr lang="en-US"/>
          </a:p>
        </p:txBody>
      </p:sp>
      <p:sp>
        <p:nvSpPr>
          <p:cNvPr id="5" name="Footer Placeholder 4">
            <a:extLst>
              <a:ext uri="{FF2B5EF4-FFF2-40B4-BE49-F238E27FC236}">
                <a16:creationId xmlns:a16="http://schemas.microsoft.com/office/drawing/2014/main" id="{EE33F5D3-7254-417B-A952-33C44213844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10401D8-3AD9-48E3-8D10-AFBB2C269732}"/>
              </a:ext>
            </a:extLst>
          </p:cNvPr>
          <p:cNvSpPr>
            <a:spLocks noGrp="1"/>
          </p:cNvSpPr>
          <p:nvPr>
            <p:ph type="sldNum" sz="quarter" idx="12"/>
          </p:nvPr>
        </p:nvSpPr>
        <p:spPr>
          <a:xfrm>
            <a:off x="8610600" y="6356350"/>
            <a:ext cx="2743200" cy="365125"/>
          </a:xfrm>
          <a:prstGeom prst="rect">
            <a:avLst/>
          </a:prstGeom>
        </p:spPr>
        <p:txBody>
          <a:bodyPr/>
          <a:lstStyle/>
          <a:p>
            <a:fld id="{E4DF5CCD-0B69-4E10-8D41-6BD496AE0FEE}" type="slidenum">
              <a:rPr lang="en-US" smtClean="0"/>
              <a:t>‹#›</a:t>
            </a:fld>
            <a:endParaRPr lang="en-US"/>
          </a:p>
        </p:txBody>
      </p:sp>
    </p:spTree>
    <p:extLst>
      <p:ext uri="{BB962C8B-B14F-4D97-AF65-F5344CB8AC3E}">
        <p14:creationId xmlns:p14="http://schemas.microsoft.com/office/powerpoint/2010/main" val="2500714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41A82-AB4B-41A8-BF0E-E80E53509A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9BE566-01A1-4EC9-B3BA-B87FCB9AC3D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2A701-C00C-41AA-9821-FEF049F80EC7}"/>
              </a:ext>
            </a:extLst>
          </p:cNvPr>
          <p:cNvSpPr>
            <a:spLocks noGrp="1"/>
          </p:cNvSpPr>
          <p:nvPr>
            <p:ph type="dt" sz="half" idx="10"/>
          </p:nvPr>
        </p:nvSpPr>
        <p:spPr>
          <a:xfrm>
            <a:off x="838200" y="6356350"/>
            <a:ext cx="2743200" cy="365125"/>
          </a:xfrm>
          <a:prstGeom prst="rect">
            <a:avLst/>
          </a:prstGeom>
        </p:spPr>
        <p:txBody>
          <a:bodyPr/>
          <a:lstStyle/>
          <a:p>
            <a:fld id="{D1098AC1-A2C1-491D-8C6D-90156C1B421C}" type="datetimeFigureOut">
              <a:rPr lang="en-US" smtClean="0"/>
              <a:t>1/27/2018</a:t>
            </a:fld>
            <a:endParaRPr lang="en-US"/>
          </a:p>
        </p:txBody>
      </p:sp>
      <p:sp>
        <p:nvSpPr>
          <p:cNvPr id="5" name="Footer Placeholder 4">
            <a:extLst>
              <a:ext uri="{FF2B5EF4-FFF2-40B4-BE49-F238E27FC236}">
                <a16:creationId xmlns:a16="http://schemas.microsoft.com/office/drawing/2014/main" id="{57CC51DB-19D2-4A37-B44D-50267493473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D348484-7476-4AF3-AA66-637430FB34AC}"/>
              </a:ext>
            </a:extLst>
          </p:cNvPr>
          <p:cNvSpPr>
            <a:spLocks noGrp="1"/>
          </p:cNvSpPr>
          <p:nvPr>
            <p:ph type="sldNum" sz="quarter" idx="12"/>
          </p:nvPr>
        </p:nvSpPr>
        <p:spPr>
          <a:xfrm>
            <a:off x="8610600" y="6356350"/>
            <a:ext cx="2743200" cy="365125"/>
          </a:xfrm>
          <a:prstGeom prst="rect">
            <a:avLst/>
          </a:prstGeom>
        </p:spPr>
        <p:txBody>
          <a:bodyPr/>
          <a:lstStyle/>
          <a:p>
            <a:fld id="{917444BE-CB40-4638-944F-416BB6F5E677}" type="slidenum">
              <a:rPr lang="en-US" smtClean="0"/>
              <a:t>‹#›</a:t>
            </a:fld>
            <a:endParaRPr lang="en-US"/>
          </a:p>
        </p:txBody>
      </p:sp>
    </p:spTree>
    <p:extLst>
      <p:ext uri="{BB962C8B-B14F-4D97-AF65-F5344CB8AC3E}">
        <p14:creationId xmlns:p14="http://schemas.microsoft.com/office/powerpoint/2010/main" val="4123418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A35CA3-5D9C-46E1-A8B4-07D7634330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8E9859-D0F5-4936-98AB-0CDD61FC43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983A09-0467-422D-B3BB-6118FBCF9191}"/>
              </a:ext>
            </a:extLst>
          </p:cNvPr>
          <p:cNvSpPr>
            <a:spLocks noGrp="1"/>
          </p:cNvSpPr>
          <p:nvPr>
            <p:ph type="dt" sz="half" idx="10"/>
          </p:nvPr>
        </p:nvSpPr>
        <p:spPr>
          <a:xfrm>
            <a:off x="838200" y="6356350"/>
            <a:ext cx="2743200" cy="365125"/>
          </a:xfrm>
          <a:prstGeom prst="rect">
            <a:avLst/>
          </a:prstGeom>
        </p:spPr>
        <p:txBody>
          <a:bodyPr/>
          <a:lstStyle/>
          <a:p>
            <a:fld id="{D1098AC1-A2C1-491D-8C6D-90156C1B421C}" type="datetimeFigureOut">
              <a:rPr lang="en-US" smtClean="0"/>
              <a:t>1/27/2018</a:t>
            </a:fld>
            <a:endParaRPr lang="en-US"/>
          </a:p>
        </p:txBody>
      </p:sp>
      <p:sp>
        <p:nvSpPr>
          <p:cNvPr id="5" name="Footer Placeholder 4">
            <a:extLst>
              <a:ext uri="{FF2B5EF4-FFF2-40B4-BE49-F238E27FC236}">
                <a16:creationId xmlns:a16="http://schemas.microsoft.com/office/drawing/2014/main" id="{77FB4586-8E10-4A3D-9481-D1A9D619059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90CF0DE-4D20-4862-BD8F-C9FEF7E62B45}"/>
              </a:ext>
            </a:extLst>
          </p:cNvPr>
          <p:cNvSpPr>
            <a:spLocks noGrp="1"/>
          </p:cNvSpPr>
          <p:nvPr>
            <p:ph type="sldNum" sz="quarter" idx="12"/>
          </p:nvPr>
        </p:nvSpPr>
        <p:spPr>
          <a:xfrm>
            <a:off x="8610600" y="6356350"/>
            <a:ext cx="2743200" cy="365125"/>
          </a:xfrm>
          <a:prstGeom prst="rect">
            <a:avLst/>
          </a:prstGeom>
        </p:spPr>
        <p:txBody>
          <a:bodyPr/>
          <a:lstStyle/>
          <a:p>
            <a:fld id="{917444BE-CB40-4638-944F-416BB6F5E677}" type="slidenum">
              <a:rPr lang="en-US" smtClean="0"/>
              <a:t>‹#›</a:t>
            </a:fld>
            <a:endParaRPr lang="en-US"/>
          </a:p>
        </p:txBody>
      </p:sp>
    </p:spTree>
    <p:extLst>
      <p:ext uri="{BB962C8B-B14F-4D97-AF65-F5344CB8AC3E}">
        <p14:creationId xmlns:p14="http://schemas.microsoft.com/office/powerpoint/2010/main" val="853899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Demo Slide">
    <p:spTree>
      <p:nvGrpSpPr>
        <p:cNvPr id="1" name=""/>
        <p:cNvGrpSpPr/>
        <p:nvPr/>
      </p:nvGrpSpPr>
      <p:grpSpPr>
        <a:xfrm>
          <a:off x="0" y="0"/>
          <a:ext cx="0" cy="0"/>
          <a:chOff x="0" y="0"/>
          <a:chExt cx="0" cy="0"/>
        </a:xfrm>
      </p:grpSpPr>
      <p:sp>
        <p:nvSpPr>
          <p:cNvPr id="3" name="Rectangle 2"/>
          <p:cNvSpPr/>
          <p:nvPr/>
        </p:nvSpPr>
        <p:spPr>
          <a:xfrm>
            <a:off x="-15240" y="2553629"/>
            <a:ext cx="12192000" cy="18957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duino Board Outline"/>
          <p:cNvSpPr>
            <a:spLocks noChangeAspect="1"/>
          </p:cNvSpPr>
          <p:nvPr/>
        </p:nvSpPr>
        <p:spPr bwMode="auto">
          <a:xfrm>
            <a:off x="4754" y="2319454"/>
            <a:ext cx="3320478" cy="2363990"/>
          </a:xfrm>
          <a:custGeom>
            <a:avLst/>
            <a:gdLst>
              <a:gd name="connsiteX0" fmla="*/ 838433 w 3097213"/>
              <a:gd name="connsiteY0" fmla="*/ 2033818 h 2205038"/>
              <a:gd name="connsiteX1" fmla="*/ 771525 w 3097213"/>
              <a:gd name="connsiteY1" fmla="*/ 2099913 h 2205038"/>
              <a:gd name="connsiteX2" fmla="*/ 771525 w 3097213"/>
              <a:gd name="connsiteY2" fmla="*/ 2100377 h 2205038"/>
              <a:gd name="connsiteX3" fmla="*/ 838200 w 3097213"/>
              <a:gd name="connsiteY3" fmla="*/ 2166936 h 2205038"/>
              <a:gd name="connsiteX4" fmla="*/ 904875 w 3097213"/>
              <a:gd name="connsiteY4" fmla="*/ 2100609 h 2205038"/>
              <a:gd name="connsiteX5" fmla="*/ 904875 w 3097213"/>
              <a:gd name="connsiteY5" fmla="*/ 2100377 h 2205038"/>
              <a:gd name="connsiteX6" fmla="*/ 838433 w 3097213"/>
              <a:gd name="connsiteY6" fmla="*/ 2033818 h 2205038"/>
              <a:gd name="connsiteX7" fmla="*/ 2991760 w 3097213"/>
              <a:gd name="connsiteY7" fmla="*/ 1824036 h 2205038"/>
              <a:gd name="connsiteX8" fmla="*/ 2925763 w 3097213"/>
              <a:gd name="connsiteY8" fmla="*/ 1889574 h 2205038"/>
              <a:gd name="connsiteX9" fmla="*/ 2925763 w 3097213"/>
              <a:gd name="connsiteY9" fmla="*/ 1889803 h 2205038"/>
              <a:gd name="connsiteX10" fmla="*/ 2991530 w 3097213"/>
              <a:gd name="connsiteY10" fmla="*/ 1955570 h 2205038"/>
              <a:gd name="connsiteX11" fmla="*/ 3057296 w 3097213"/>
              <a:gd name="connsiteY11" fmla="*/ 1890032 h 2205038"/>
              <a:gd name="connsiteX12" fmla="*/ 3057296 w 3097213"/>
              <a:gd name="connsiteY12" fmla="*/ 1889803 h 2205038"/>
              <a:gd name="connsiteX13" fmla="*/ 2991760 w 3097213"/>
              <a:gd name="connsiteY13" fmla="*/ 1824036 h 2205038"/>
              <a:gd name="connsiteX14" fmla="*/ 2991760 w 3097213"/>
              <a:gd name="connsiteY14" fmla="*/ 668336 h 2205038"/>
              <a:gd name="connsiteX15" fmla="*/ 2925763 w 3097213"/>
              <a:gd name="connsiteY15" fmla="*/ 734779 h 2205038"/>
              <a:gd name="connsiteX16" fmla="*/ 2925763 w 3097213"/>
              <a:gd name="connsiteY16" fmla="*/ 735243 h 2205038"/>
              <a:gd name="connsiteX17" fmla="*/ 2991530 w 3097213"/>
              <a:gd name="connsiteY17" fmla="*/ 801686 h 2205038"/>
              <a:gd name="connsiteX18" fmla="*/ 3057296 w 3097213"/>
              <a:gd name="connsiteY18" fmla="*/ 735243 h 2205038"/>
              <a:gd name="connsiteX19" fmla="*/ 2991760 w 3097213"/>
              <a:gd name="connsiteY19" fmla="*/ 668336 h 2205038"/>
              <a:gd name="connsiteX20" fmla="*/ 890705 w 3097213"/>
              <a:gd name="connsiteY20" fmla="*/ 39686 h 2205038"/>
              <a:gd name="connsiteX21" fmla="*/ 823913 w 3097213"/>
              <a:gd name="connsiteY21" fmla="*/ 105338 h 2205038"/>
              <a:gd name="connsiteX22" fmla="*/ 823913 w 3097213"/>
              <a:gd name="connsiteY22" fmla="*/ 105568 h 2205038"/>
              <a:gd name="connsiteX23" fmla="*/ 890472 w 3097213"/>
              <a:gd name="connsiteY23" fmla="*/ 171449 h 2205038"/>
              <a:gd name="connsiteX24" fmla="*/ 957263 w 3097213"/>
              <a:gd name="connsiteY24" fmla="*/ 105797 h 2205038"/>
              <a:gd name="connsiteX25" fmla="*/ 957263 w 3097213"/>
              <a:gd name="connsiteY25" fmla="*/ 105568 h 2205038"/>
              <a:gd name="connsiteX26" fmla="*/ 890705 w 3097213"/>
              <a:gd name="connsiteY26" fmla="*/ 39686 h 2205038"/>
              <a:gd name="connsiteX27" fmla="*/ 300826 w 3097213"/>
              <a:gd name="connsiteY27" fmla="*/ 0 h 2205038"/>
              <a:gd name="connsiteX28" fmla="*/ 2929009 w 3097213"/>
              <a:gd name="connsiteY28" fmla="*/ 0 h 2205038"/>
              <a:gd name="connsiteX29" fmla="*/ 2992317 w 3097213"/>
              <a:gd name="connsiteY29" fmla="*/ 63021 h 2205038"/>
              <a:gd name="connsiteX30" fmla="*/ 2992317 w 3097213"/>
              <a:gd name="connsiteY30" fmla="*/ 535562 h 2205038"/>
              <a:gd name="connsiteX31" fmla="*/ 3097213 w 3097213"/>
              <a:gd name="connsiteY31" fmla="*/ 640366 h 2205038"/>
              <a:gd name="connsiteX32" fmla="*/ 3097213 w 3097213"/>
              <a:gd name="connsiteY32" fmla="*/ 1995199 h 2205038"/>
              <a:gd name="connsiteX33" fmla="*/ 2992317 w 3097213"/>
              <a:gd name="connsiteY33" fmla="*/ 2100234 h 2205038"/>
              <a:gd name="connsiteX34" fmla="*/ 2992317 w 3097213"/>
              <a:gd name="connsiteY34" fmla="*/ 2163717 h 2205038"/>
              <a:gd name="connsiteX35" fmla="*/ 2950959 w 3097213"/>
              <a:gd name="connsiteY35" fmla="*/ 2205038 h 2205038"/>
              <a:gd name="connsiteX36" fmla="*/ 2950728 w 3097213"/>
              <a:gd name="connsiteY36" fmla="*/ 2205038 h 2205038"/>
              <a:gd name="connsiteX37" fmla="*/ 300826 w 3097213"/>
              <a:gd name="connsiteY37" fmla="*/ 2205038 h 2205038"/>
              <a:gd name="connsiteX38" fmla="*/ 259468 w 3097213"/>
              <a:gd name="connsiteY38" fmla="*/ 2163717 h 2205038"/>
              <a:gd name="connsiteX39" fmla="*/ 259468 w 3097213"/>
              <a:gd name="connsiteY39" fmla="*/ 2068378 h 2205038"/>
              <a:gd name="connsiteX40" fmla="*/ 189460 w 3097213"/>
              <a:gd name="connsiteY40" fmla="*/ 2068378 h 2205038"/>
              <a:gd name="connsiteX41" fmla="*/ 189460 w 3097213"/>
              <a:gd name="connsiteY41" fmla="*/ 1696254 h 2205038"/>
              <a:gd name="connsiteX42" fmla="*/ 259468 w 3097213"/>
              <a:gd name="connsiteY42" fmla="*/ 1696254 h 2205038"/>
              <a:gd name="connsiteX43" fmla="*/ 259468 w 3097213"/>
              <a:gd name="connsiteY43" fmla="*/ 922921 h 2205038"/>
              <a:gd name="connsiteX44" fmla="*/ 255078 w 3097213"/>
              <a:gd name="connsiteY44" fmla="*/ 915303 h 2205038"/>
              <a:gd name="connsiteX45" fmla="*/ 255078 w 3097213"/>
              <a:gd name="connsiteY45" fmla="*/ 912995 h 2205038"/>
              <a:gd name="connsiteX46" fmla="*/ 255078 w 3097213"/>
              <a:gd name="connsiteY46" fmla="*/ 866826 h 2205038"/>
              <a:gd name="connsiteX47" fmla="*/ 0 w 3097213"/>
              <a:gd name="connsiteY47" fmla="*/ 866826 h 2205038"/>
              <a:gd name="connsiteX48" fmla="*/ 0 w 3097213"/>
              <a:gd name="connsiteY48" fmla="*/ 837047 h 2205038"/>
              <a:gd name="connsiteX49" fmla="*/ 0 w 3097213"/>
              <a:gd name="connsiteY49" fmla="*/ 423140 h 2205038"/>
              <a:gd name="connsiteX50" fmla="*/ 0 w 3097213"/>
              <a:gd name="connsiteY50" fmla="*/ 393130 h 2205038"/>
              <a:gd name="connsiteX51" fmla="*/ 255078 w 3097213"/>
              <a:gd name="connsiteY51" fmla="*/ 393130 h 2205038"/>
              <a:gd name="connsiteX52" fmla="*/ 255078 w 3097213"/>
              <a:gd name="connsiteY52" fmla="*/ 346961 h 2205038"/>
              <a:gd name="connsiteX53" fmla="*/ 255078 w 3097213"/>
              <a:gd name="connsiteY53" fmla="*/ 344884 h 2205038"/>
              <a:gd name="connsiteX54" fmla="*/ 255309 w 3097213"/>
              <a:gd name="connsiteY54" fmla="*/ 344191 h 2205038"/>
              <a:gd name="connsiteX55" fmla="*/ 257389 w 3097213"/>
              <a:gd name="connsiteY55" fmla="*/ 339574 h 2205038"/>
              <a:gd name="connsiteX56" fmla="*/ 258082 w 3097213"/>
              <a:gd name="connsiteY56" fmla="*/ 338651 h 2205038"/>
              <a:gd name="connsiteX57" fmla="*/ 258313 w 3097213"/>
              <a:gd name="connsiteY57" fmla="*/ 338651 h 2205038"/>
              <a:gd name="connsiteX58" fmla="*/ 259468 w 3097213"/>
              <a:gd name="connsiteY58" fmla="*/ 337266 h 2205038"/>
              <a:gd name="connsiteX59" fmla="*/ 259468 w 3097213"/>
              <a:gd name="connsiteY59" fmla="*/ 41321 h 2205038"/>
              <a:gd name="connsiteX60" fmla="*/ 300826 w 3097213"/>
              <a:gd name="connsiteY60" fmla="*/ 0 h 2205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097213" h="2205038">
                <a:moveTo>
                  <a:pt x="838433" y="2033818"/>
                </a:moveTo>
                <a:cubicBezTo>
                  <a:pt x="801726" y="2033586"/>
                  <a:pt x="771757" y="2063271"/>
                  <a:pt x="771525" y="2099913"/>
                </a:cubicBezTo>
                <a:lnTo>
                  <a:pt x="771525" y="2100377"/>
                </a:lnTo>
                <a:cubicBezTo>
                  <a:pt x="771525" y="2137019"/>
                  <a:pt x="801494" y="2166704"/>
                  <a:pt x="838200" y="2166936"/>
                </a:cubicBezTo>
                <a:cubicBezTo>
                  <a:pt x="874906" y="2166936"/>
                  <a:pt x="904643" y="2137251"/>
                  <a:pt x="904875" y="2100609"/>
                </a:cubicBezTo>
                <a:lnTo>
                  <a:pt x="904875" y="2100377"/>
                </a:lnTo>
                <a:cubicBezTo>
                  <a:pt x="904875" y="2063735"/>
                  <a:pt x="875139" y="2033818"/>
                  <a:pt x="838433" y="2033818"/>
                </a:cubicBezTo>
                <a:close/>
                <a:moveTo>
                  <a:pt x="2991760" y="1824036"/>
                </a:moveTo>
                <a:cubicBezTo>
                  <a:pt x="2955197" y="1824036"/>
                  <a:pt x="2925763" y="1853368"/>
                  <a:pt x="2925763" y="1889574"/>
                </a:cubicBezTo>
                <a:lnTo>
                  <a:pt x="2925763" y="1889803"/>
                </a:lnTo>
                <a:cubicBezTo>
                  <a:pt x="2925763" y="1926009"/>
                  <a:pt x="2955197" y="1955570"/>
                  <a:pt x="2991530" y="1955570"/>
                </a:cubicBezTo>
                <a:cubicBezTo>
                  <a:pt x="3027862" y="1955799"/>
                  <a:pt x="3057296" y="1926238"/>
                  <a:pt x="3057296" y="1890032"/>
                </a:cubicBezTo>
                <a:lnTo>
                  <a:pt x="3057296" y="1889803"/>
                </a:lnTo>
                <a:cubicBezTo>
                  <a:pt x="3057526" y="1853597"/>
                  <a:pt x="3028092" y="1824036"/>
                  <a:pt x="2991760" y="1824036"/>
                </a:cubicBezTo>
                <a:close/>
                <a:moveTo>
                  <a:pt x="2991760" y="668336"/>
                </a:moveTo>
                <a:cubicBezTo>
                  <a:pt x="2955197" y="668336"/>
                  <a:pt x="2925763" y="698073"/>
                  <a:pt x="2925763" y="734779"/>
                </a:cubicBezTo>
                <a:lnTo>
                  <a:pt x="2925763" y="735243"/>
                </a:lnTo>
                <a:cubicBezTo>
                  <a:pt x="2925763" y="771950"/>
                  <a:pt x="2955197" y="801686"/>
                  <a:pt x="2991530" y="801686"/>
                </a:cubicBezTo>
                <a:cubicBezTo>
                  <a:pt x="3027862" y="801686"/>
                  <a:pt x="3057296" y="772182"/>
                  <a:pt x="3057296" y="735243"/>
                </a:cubicBezTo>
                <a:cubicBezTo>
                  <a:pt x="3057526" y="698305"/>
                  <a:pt x="3028092" y="668336"/>
                  <a:pt x="2991760" y="668336"/>
                </a:cubicBezTo>
                <a:close/>
                <a:moveTo>
                  <a:pt x="890705" y="39686"/>
                </a:moveTo>
                <a:cubicBezTo>
                  <a:pt x="853702" y="39686"/>
                  <a:pt x="823913" y="69069"/>
                  <a:pt x="823913" y="105338"/>
                </a:cubicBezTo>
                <a:lnTo>
                  <a:pt x="823913" y="105568"/>
                </a:lnTo>
                <a:cubicBezTo>
                  <a:pt x="823913" y="141837"/>
                  <a:pt x="853469" y="171220"/>
                  <a:pt x="890472" y="171449"/>
                </a:cubicBezTo>
                <a:cubicBezTo>
                  <a:pt x="927242" y="171449"/>
                  <a:pt x="957263" y="142066"/>
                  <a:pt x="957263" y="105797"/>
                </a:cubicBezTo>
                <a:lnTo>
                  <a:pt x="957263" y="105568"/>
                </a:lnTo>
                <a:cubicBezTo>
                  <a:pt x="957263" y="69298"/>
                  <a:pt x="927475" y="39916"/>
                  <a:pt x="890705" y="39686"/>
                </a:cubicBezTo>
                <a:close/>
                <a:moveTo>
                  <a:pt x="300826" y="0"/>
                </a:moveTo>
                <a:lnTo>
                  <a:pt x="2929009" y="0"/>
                </a:lnTo>
                <a:lnTo>
                  <a:pt x="2992317" y="63021"/>
                </a:lnTo>
                <a:lnTo>
                  <a:pt x="2992317" y="535562"/>
                </a:lnTo>
                <a:lnTo>
                  <a:pt x="3097213" y="640366"/>
                </a:lnTo>
                <a:lnTo>
                  <a:pt x="3097213" y="1995199"/>
                </a:lnTo>
                <a:lnTo>
                  <a:pt x="2992317" y="2100234"/>
                </a:lnTo>
                <a:lnTo>
                  <a:pt x="2992317" y="2163717"/>
                </a:lnTo>
                <a:cubicBezTo>
                  <a:pt x="2992317" y="2186570"/>
                  <a:pt x="2973602" y="2205038"/>
                  <a:pt x="2950959" y="2205038"/>
                </a:cubicBezTo>
                <a:lnTo>
                  <a:pt x="2950728" y="2205038"/>
                </a:lnTo>
                <a:lnTo>
                  <a:pt x="300826" y="2205038"/>
                </a:lnTo>
                <a:cubicBezTo>
                  <a:pt x="277952" y="2205038"/>
                  <a:pt x="259468" y="2186570"/>
                  <a:pt x="259468" y="2163717"/>
                </a:cubicBezTo>
                <a:lnTo>
                  <a:pt x="259468" y="2068378"/>
                </a:lnTo>
                <a:lnTo>
                  <a:pt x="189460" y="2068378"/>
                </a:lnTo>
                <a:lnTo>
                  <a:pt x="189460" y="1696254"/>
                </a:lnTo>
                <a:lnTo>
                  <a:pt x="259468" y="1696254"/>
                </a:lnTo>
                <a:lnTo>
                  <a:pt x="259468" y="922921"/>
                </a:lnTo>
                <a:cubicBezTo>
                  <a:pt x="257158" y="920844"/>
                  <a:pt x="255078" y="918073"/>
                  <a:pt x="255078" y="915303"/>
                </a:cubicBezTo>
                <a:lnTo>
                  <a:pt x="255078" y="912995"/>
                </a:lnTo>
                <a:lnTo>
                  <a:pt x="255078" y="866826"/>
                </a:lnTo>
                <a:lnTo>
                  <a:pt x="0" y="866826"/>
                </a:lnTo>
                <a:lnTo>
                  <a:pt x="0" y="837047"/>
                </a:lnTo>
                <a:lnTo>
                  <a:pt x="0" y="423140"/>
                </a:lnTo>
                <a:lnTo>
                  <a:pt x="0" y="393130"/>
                </a:lnTo>
                <a:lnTo>
                  <a:pt x="255078" y="393130"/>
                </a:lnTo>
                <a:lnTo>
                  <a:pt x="255078" y="346961"/>
                </a:lnTo>
                <a:lnTo>
                  <a:pt x="255078" y="344884"/>
                </a:lnTo>
                <a:cubicBezTo>
                  <a:pt x="255078" y="344653"/>
                  <a:pt x="255309" y="344422"/>
                  <a:pt x="255309" y="344191"/>
                </a:cubicBezTo>
                <a:cubicBezTo>
                  <a:pt x="255541" y="342575"/>
                  <a:pt x="256234" y="340959"/>
                  <a:pt x="257389" y="339574"/>
                </a:cubicBezTo>
                <a:cubicBezTo>
                  <a:pt x="257620" y="339343"/>
                  <a:pt x="257851" y="339112"/>
                  <a:pt x="258082" y="338651"/>
                </a:cubicBezTo>
                <a:cubicBezTo>
                  <a:pt x="258082" y="338651"/>
                  <a:pt x="258082" y="338651"/>
                  <a:pt x="258313" y="338651"/>
                </a:cubicBezTo>
                <a:cubicBezTo>
                  <a:pt x="258544" y="338189"/>
                  <a:pt x="259006" y="337727"/>
                  <a:pt x="259468" y="337266"/>
                </a:cubicBezTo>
                <a:lnTo>
                  <a:pt x="259468" y="41321"/>
                </a:lnTo>
                <a:cubicBezTo>
                  <a:pt x="259468" y="18468"/>
                  <a:pt x="277952" y="0"/>
                  <a:pt x="300826" y="0"/>
                </a:cubicBezTo>
                <a:close/>
              </a:path>
            </a:pathLst>
          </a:custGeom>
          <a:noFill/>
          <a:ln w="0">
            <a:solidFill>
              <a:schemeClr val="accent1"/>
            </a:solid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 name="Title 1"/>
          <p:cNvSpPr>
            <a:spLocks noGrp="1"/>
          </p:cNvSpPr>
          <p:nvPr>
            <p:ph type="title"/>
          </p:nvPr>
        </p:nvSpPr>
        <p:spPr>
          <a:xfrm>
            <a:off x="3958683" y="2553629"/>
            <a:ext cx="8095785" cy="1895707"/>
          </a:xfrm>
        </p:spPr>
        <p:txBody>
          <a:bodyPr/>
          <a:lstStyle>
            <a:lvl1pPr>
              <a:defRPr cap="none" spc="0" baseline="0">
                <a:latin typeface="+mn-lt"/>
              </a:defRPr>
            </a:lvl1pPr>
          </a:lstStyle>
          <a:p>
            <a:r>
              <a:rPr lang="en-US"/>
              <a:t>Click to edit Master title style</a:t>
            </a:r>
            <a:endParaRPr lang="en-US" dirty="0"/>
          </a:p>
        </p:txBody>
      </p:sp>
      <p:sp>
        <p:nvSpPr>
          <p:cNvPr id="5" name="TextBox 4"/>
          <p:cNvSpPr txBox="1"/>
          <p:nvPr/>
        </p:nvSpPr>
        <p:spPr>
          <a:xfrm>
            <a:off x="230977" y="3039782"/>
            <a:ext cx="3114250" cy="923330"/>
          </a:xfrm>
          <a:prstGeom prst="rect">
            <a:avLst/>
          </a:prstGeom>
          <a:noFill/>
        </p:spPr>
        <p:txBody>
          <a:bodyPr wrap="square" rtlCol="0" anchor="ctr">
            <a:spAutoFit/>
          </a:bodyPr>
          <a:lstStyle/>
          <a:p>
            <a:pPr algn="ctr"/>
            <a:r>
              <a:rPr lang="en-US" sz="5400" dirty="0">
                <a:solidFill>
                  <a:schemeClr val="accent1"/>
                </a:solidFill>
                <a:latin typeface="+mj-lt"/>
              </a:rPr>
              <a:t>DEMO</a:t>
            </a:r>
          </a:p>
        </p:txBody>
      </p:sp>
    </p:spTree>
    <p:extLst>
      <p:ext uri="{BB962C8B-B14F-4D97-AF65-F5344CB8AC3E}">
        <p14:creationId xmlns:p14="http://schemas.microsoft.com/office/powerpoint/2010/main" val="33637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Demo Slide with Non-Blinking LED">
    <p:spTree>
      <p:nvGrpSpPr>
        <p:cNvPr id="1" name=""/>
        <p:cNvGrpSpPr/>
        <p:nvPr/>
      </p:nvGrpSpPr>
      <p:grpSpPr>
        <a:xfrm>
          <a:off x="0" y="0"/>
          <a:ext cx="0" cy="0"/>
          <a:chOff x="0" y="0"/>
          <a:chExt cx="0" cy="0"/>
        </a:xfrm>
      </p:grpSpPr>
      <p:sp>
        <p:nvSpPr>
          <p:cNvPr id="3" name="Rectangle 2"/>
          <p:cNvSpPr/>
          <p:nvPr/>
        </p:nvSpPr>
        <p:spPr>
          <a:xfrm>
            <a:off x="-15240" y="2553629"/>
            <a:ext cx="12192000" cy="18957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duino Board Outline"/>
          <p:cNvSpPr>
            <a:spLocks noChangeAspect="1"/>
          </p:cNvSpPr>
          <p:nvPr/>
        </p:nvSpPr>
        <p:spPr bwMode="auto">
          <a:xfrm>
            <a:off x="4754" y="2319454"/>
            <a:ext cx="3320478" cy="2363990"/>
          </a:xfrm>
          <a:custGeom>
            <a:avLst/>
            <a:gdLst>
              <a:gd name="connsiteX0" fmla="*/ 838433 w 3097213"/>
              <a:gd name="connsiteY0" fmla="*/ 2033818 h 2205038"/>
              <a:gd name="connsiteX1" fmla="*/ 771525 w 3097213"/>
              <a:gd name="connsiteY1" fmla="*/ 2099913 h 2205038"/>
              <a:gd name="connsiteX2" fmla="*/ 771525 w 3097213"/>
              <a:gd name="connsiteY2" fmla="*/ 2100377 h 2205038"/>
              <a:gd name="connsiteX3" fmla="*/ 838200 w 3097213"/>
              <a:gd name="connsiteY3" fmla="*/ 2166936 h 2205038"/>
              <a:gd name="connsiteX4" fmla="*/ 904875 w 3097213"/>
              <a:gd name="connsiteY4" fmla="*/ 2100609 h 2205038"/>
              <a:gd name="connsiteX5" fmla="*/ 904875 w 3097213"/>
              <a:gd name="connsiteY5" fmla="*/ 2100377 h 2205038"/>
              <a:gd name="connsiteX6" fmla="*/ 838433 w 3097213"/>
              <a:gd name="connsiteY6" fmla="*/ 2033818 h 2205038"/>
              <a:gd name="connsiteX7" fmla="*/ 2991760 w 3097213"/>
              <a:gd name="connsiteY7" fmla="*/ 1824036 h 2205038"/>
              <a:gd name="connsiteX8" fmla="*/ 2925763 w 3097213"/>
              <a:gd name="connsiteY8" fmla="*/ 1889574 h 2205038"/>
              <a:gd name="connsiteX9" fmla="*/ 2925763 w 3097213"/>
              <a:gd name="connsiteY9" fmla="*/ 1889803 h 2205038"/>
              <a:gd name="connsiteX10" fmla="*/ 2991530 w 3097213"/>
              <a:gd name="connsiteY10" fmla="*/ 1955570 h 2205038"/>
              <a:gd name="connsiteX11" fmla="*/ 3057296 w 3097213"/>
              <a:gd name="connsiteY11" fmla="*/ 1890032 h 2205038"/>
              <a:gd name="connsiteX12" fmla="*/ 3057296 w 3097213"/>
              <a:gd name="connsiteY12" fmla="*/ 1889803 h 2205038"/>
              <a:gd name="connsiteX13" fmla="*/ 2991760 w 3097213"/>
              <a:gd name="connsiteY13" fmla="*/ 1824036 h 2205038"/>
              <a:gd name="connsiteX14" fmla="*/ 2991760 w 3097213"/>
              <a:gd name="connsiteY14" fmla="*/ 668336 h 2205038"/>
              <a:gd name="connsiteX15" fmla="*/ 2925763 w 3097213"/>
              <a:gd name="connsiteY15" fmla="*/ 734779 h 2205038"/>
              <a:gd name="connsiteX16" fmla="*/ 2925763 w 3097213"/>
              <a:gd name="connsiteY16" fmla="*/ 735243 h 2205038"/>
              <a:gd name="connsiteX17" fmla="*/ 2991530 w 3097213"/>
              <a:gd name="connsiteY17" fmla="*/ 801686 h 2205038"/>
              <a:gd name="connsiteX18" fmla="*/ 3057296 w 3097213"/>
              <a:gd name="connsiteY18" fmla="*/ 735243 h 2205038"/>
              <a:gd name="connsiteX19" fmla="*/ 2991760 w 3097213"/>
              <a:gd name="connsiteY19" fmla="*/ 668336 h 2205038"/>
              <a:gd name="connsiteX20" fmla="*/ 890705 w 3097213"/>
              <a:gd name="connsiteY20" fmla="*/ 39686 h 2205038"/>
              <a:gd name="connsiteX21" fmla="*/ 823913 w 3097213"/>
              <a:gd name="connsiteY21" fmla="*/ 105338 h 2205038"/>
              <a:gd name="connsiteX22" fmla="*/ 823913 w 3097213"/>
              <a:gd name="connsiteY22" fmla="*/ 105568 h 2205038"/>
              <a:gd name="connsiteX23" fmla="*/ 890472 w 3097213"/>
              <a:gd name="connsiteY23" fmla="*/ 171449 h 2205038"/>
              <a:gd name="connsiteX24" fmla="*/ 957263 w 3097213"/>
              <a:gd name="connsiteY24" fmla="*/ 105797 h 2205038"/>
              <a:gd name="connsiteX25" fmla="*/ 957263 w 3097213"/>
              <a:gd name="connsiteY25" fmla="*/ 105568 h 2205038"/>
              <a:gd name="connsiteX26" fmla="*/ 890705 w 3097213"/>
              <a:gd name="connsiteY26" fmla="*/ 39686 h 2205038"/>
              <a:gd name="connsiteX27" fmla="*/ 300826 w 3097213"/>
              <a:gd name="connsiteY27" fmla="*/ 0 h 2205038"/>
              <a:gd name="connsiteX28" fmla="*/ 2929009 w 3097213"/>
              <a:gd name="connsiteY28" fmla="*/ 0 h 2205038"/>
              <a:gd name="connsiteX29" fmla="*/ 2992317 w 3097213"/>
              <a:gd name="connsiteY29" fmla="*/ 63021 h 2205038"/>
              <a:gd name="connsiteX30" fmla="*/ 2992317 w 3097213"/>
              <a:gd name="connsiteY30" fmla="*/ 535562 h 2205038"/>
              <a:gd name="connsiteX31" fmla="*/ 3097213 w 3097213"/>
              <a:gd name="connsiteY31" fmla="*/ 640366 h 2205038"/>
              <a:gd name="connsiteX32" fmla="*/ 3097213 w 3097213"/>
              <a:gd name="connsiteY32" fmla="*/ 1995199 h 2205038"/>
              <a:gd name="connsiteX33" fmla="*/ 2992317 w 3097213"/>
              <a:gd name="connsiteY33" fmla="*/ 2100234 h 2205038"/>
              <a:gd name="connsiteX34" fmla="*/ 2992317 w 3097213"/>
              <a:gd name="connsiteY34" fmla="*/ 2163717 h 2205038"/>
              <a:gd name="connsiteX35" fmla="*/ 2950959 w 3097213"/>
              <a:gd name="connsiteY35" fmla="*/ 2205038 h 2205038"/>
              <a:gd name="connsiteX36" fmla="*/ 2950728 w 3097213"/>
              <a:gd name="connsiteY36" fmla="*/ 2205038 h 2205038"/>
              <a:gd name="connsiteX37" fmla="*/ 300826 w 3097213"/>
              <a:gd name="connsiteY37" fmla="*/ 2205038 h 2205038"/>
              <a:gd name="connsiteX38" fmla="*/ 259468 w 3097213"/>
              <a:gd name="connsiteY38" fmla="*/ 2163717 h 2205038"/>
              <a:gd name="connsiteX39" fmla="*/ 259468 w 3097213"/>
              <a:gd name="connsiteY39" fmla="*/ 2068378 h 2205038"/>
              <a:gd name="connsiteX40" fmla="*/ 189460 w 3097213"/>
              <a:gd name="connsiteY40" fmla="*/ 2068378 h 2205038"/>
              <a:gd name="connsiteX41" fmla="*/ 189460 w 3097213"/>
              <a:gd name="connsiteY41" fmla="*/ 1696254 h 2205038"/>
              <a:gd name="connsiteX42" fmla="*/ 259468 w 3097213"/>
              <a:gd name="connsiteY42" fmla="*/ 1696254 h 2205038"/>
              <a:gd name="connsiteX43" fmla="*/ 259468 w 3097213"/>
              <a:gd name="connsiteY43" fmla="*/ 922921 h 2205038"/>
              <a:gd name="connsiteX44" fmla="*/ 255078 w 3097213"/>
              <a:gd name="connsiteY44" fmla="*/ 915303 h 2205038"/>
              <a:gd name="connsiteX45" fmla="*/ 255078 w 3097213"/>
              <a:gd name="connsiteY45" fmla="*/ 912995 h 2205038"/>
              <a:gd name="connsiteX46" fmla="*/ 255078 w 3097213"/>
              <a:gd name="connsiteY46" fmla="*/ 866826 h 2205038"/>
              <a:gd name="connsiteX47" fmla="*/ 0 w 3097213"/>
              <a:gd name="connsiteY47" fmla="*/ 866826 h 2205038"/>
              <a:gd name="connsiteX48" fmla="*/ 0 w 3097213"/>
              <a:gd name="connsiteY48" fmla="*/ 837047 h 2205038"/>
              <a:gd name="connsiteX49" fmla="*/ 0 w 3097213"/>
              <a:gd name="connsiteY49" fmla="*/ 423140 h 2205038"/>
              <a:gd name="connsiteX50" fmla="*/ 0 w 3097213"/>
              <a:gd name="connsiteY50" fmla="*/ 393130 h 2205038"/>
              <a:gd name="connsiteX51" fmla="*/ 255078 w 3097213"/>
              <a:gd name="connsiteY51" fmla="*/ 393130 h 2205038"/>
              <a:gd name="connsiteX52" fmla="*/ 255078 w 3097213"/>
              <a:gd name="connsiteY52" fmla="*/ 346961 h 2205038"/>
              <a:gd name="connsiteX53" fmla="*/ 255078 w 3097213"/>
              <a:gd name="connsiteY53" fmla="*/ 344884 h 2205038"/>
              <a:gd name="connsiteX54" fmla="*/ 255309 w 3097213"/>
              <a:gd name="connsiteY54" fmla="*/ 344191 h 2205038"/>
              <a:gd name="connsiteX55" fmla="*/ 257389 w 3097213"/>
              <a:gd name="connsiteY55" fmla="*/ 339574 h 2205038"/>
              <a:gd name="connsiteX56" fmla="*/ 258082 w 3097213"/>
              <a:gd name="connsiteY56" fmla="*/ 338651 h 2205038"/>
              <a:gd name="connsiteX57" fmla="*/ 258313 w 3097213"/>
              <a:gd name="connsiteY57" fmla="*/ 338651 h 2205038"/>
              <a:gd name="connsiteX58" fmla="*/ 259468 w 3097213"/>
              <a:gd name="connsiteY58" fmla="*/ 337266 h 2205038"/>
              <a:gd name="connsiteX59" fmla="*/ 259468 w 3097213"/>
              <a:gd name="connsiteY59" fmla="*/ 41321 h 2205038"/>
              <a:gd name="connsiteX60" fmla="*/ 300826 w 3097213"/>
              <a:gd name="connsiteY60" fmla="*/ 0 h 2205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097213" h="2205038">
                <a:moveTo>
                  <a:pt x="838433" y="2033818"/>
                </a:moveTo>
                <a:cubicBezTo>
                  <a:pt x="801726" y="2033586"/>
                  <a:pt x="771757" y="2063271"/>
                  <a:pt x="771525" y="2099913"/>
                </a:cubicBezTo>
                <a:lnTo>
                  <a:pt x="771525" y="2100377"/>
                </a:lnTo>
                <a:cubicBezTo>
                  <a:pt x="771525" y="2137019"/>
                  <a:pt x="801494" y="2166704"/>
                  <a:pt x="838200" y="2166936"/>
                </a:cubicBezTo>
                <a:cubicBezTo>
                  <a:pt x="874906" y="2166936"/>
                  <a:pt x="904643" y="2137251"/>
                  <a:pt x="904875" y="2100609"/>
                </a:cubicBezTo>
                <a:lnTo>
                  <a:pt x="904875" y="2100377"/>
                </a:lnTo>
                <a:cubicBezTo>
                  <a:pt x="904875" y="2063735"/>
                  <a:pt x="875139" y="2033818"/>
                  <a:pt x="838433" y="2033818"/>
                </a:cubicBezTo>
                <a:close/>
                <a:moveTo>
                  <a:pt x="2991760" y="1824036"/>
                </a:moveTo>
                <a:cubicBezTo>
                  <a:pt x="2955197" y="1824036"/>
                  <a:pt x="2925763" y="1853368"/>
                  <a:pt x="2925763" y="1889574"/>
                </a:cubicBezTo>
                <a:lnTo>
                  <a:pt x="2925763" y="1889803"/>
                </a:lnTo>
                <a:cubicBezTo>
                  <a:pt x="2925763" y="1926009"/>
                  <a:pt x="2955197" y="1955570"/>
                  <a:pt x="2991530" y="1955570"/>
                </a:cubicBezTo>
                <a:cubicBezTo>
                  <a:pt x="3027862" y="1955799"/>
                  <a:pt x="3057296" y="1926238"/>
                  <a:pt x="3057296" y="1890032"/>
                </a:cubicBezTo>
                <a:lnTo>
                  <a:pt x="3057296" y="1889803"/>
                </a:lnTo>
                <a:cubicBezTo>
                  <a:pt x="3057526" y="1853597"/>
                  <a:pt x="3028092" y="1824036"/>
                  <a:pt x="2991760" y="1824036"/>
                </a:cubicBezTo>
                <a:close/>
                <a:moveTo>
                  <a:pt x="2991760" y="668336"/>
                </a:moveTo>
                <a:cubicBezTo>
                  <a:pt x="2955197" y="668336"/>
                  <a:pt x="2925763" y="698073"/>
                  <a:pt x="2925763" y="734779"/>
                </a:cubicBezTo>
                <a:lnTo>
                  <a:pt x="2925763" y="735243"/>
                </a:lnTo>
                <a:cubicBezTo>
                  <a:pt x="2925763" y="771950"/>
                  <a:pt x="2955197" y="801686"/>
                  <a:pt x="2991530" y="801686"/>
                </a:cubicBezTo>
                <a:cubicBezTo>
                  <a:pt x="3027862" y="801686"/>
                  <a:pt x="3057296" y="772182"/>
                  <a:pt x="3057296" y="735243"/>
                </a:cubicBezTo>
                <a:cubicBezTo>
                  <a:pt x="3057526" y="698305"/>
                  <a:pt x="3028092" y="668336"/>
                  <a:pt x="2991760" y="668336"/>
                </a:cubicBezTo>
                <a:close/>
                <a:moveTo>
                  <a:pt x="890705" y="39686"/>
                </a:moveTo>
                <a:cubicBezTo>
                  <a:pt x="853702" y="39686"/>
                  <a:pt x="823913" y="69069"/>
                  <a:pt x="823913" y="105338"/>
                </a:cubicBezTo>
                <a:lnTo>
                  <a:pt x="823913" y="105568"/>
                </a:lnTo>
                <a:cubicBezTo>
                  <a:pt x="823913" y="141837"/>
                  <a:pt x="853469" y="171220"/>
                  <a:pt x="890472" y="171449"/>
                </a:cubicBezTo>
                <a:cubicBezTo>
                  <a:pt x="927242" y="171449"/>
                  <a:pt x="957263" y="142066"/>
                  <a:pt x="957263" y="105797"/>
                </a:cubicBezTo>
                <a:lnTo>
                  <a:pt x="957263" y="105568"/>
                </a:lnTo>
                <a:cubicBezTo>
                  <a:pt x="957263" y="69298"/>
                  <a:pt x="927475" y="39916"/>
                  <a:pt x="890705" y="39686"/>
                </a:cubicBezTo>
                <a:close/>
                <a:moveTo>
                  <a:pt x="300826" y="0"/>
                </a:moveTo>
                <a:lnTo>
                  <a:pt x="2929009" y="0"/>
                </a:lnTo>
                <a:lnTo>
                  <a:pt x="2992317" y="63021"/>
                </a:lnTo>
                <a:lnTo>
                  <a:pt x="2992317" y="535562"/>
                </a:lnTo>
                <a:lnTo>
                  <a:pt x="3097213" y="640366"/>
                </a:lnTo>
                <a:lnTo>
                  <a:pt x="3097213" y="1995199"/>
                </a:lnTo>
                <a:lnTo>
                  <a:pt x="2992317" y="2100234"/>
                </a:lnTo>
                <a:lnTo>
                  <a:pt x="2992317" y="2163717"/>
                </a:lnTo>
                <a:cubicBezTo>
                  <a:pt x="2992317" y="2186570"/>
                  <a:pt x="2973602" y="2205038"/>
                  <a:pt x="2950959" y="2205038"/>
                </a:cubicBezTo>
                <a:lnTo>
                  <a:pt x="2950728" y="2205038"/>
                </a:lnTo>
                <a:lnTo>
                  <a:pt x="300826" y="2205038"/>
                </a:lnTo>
                <a:cubicBezTo>
                  <a:pt x="277952" y="2205038"/>
                  <a:pt x="259468" y="2186570"/>
                  <a:pt x="259468" y="2163717"/>
                </a:cubicBezTo>
                <a:lnTo>
                  <a:pt x="259468" y="2068378"/>
                </a:lnTo>
                <a:lnTo>
                  <a:pt x="189460" y="2068378"/>
                </a:lnTo>
                <a:lnTo>
                  <a:pt x="189460" y="1696254"/>
                </a:lnTo>
                <a:lnTo>
                  <a:pt x="259468" y="1696254"/>
                </a:lnTo>
                <a:lnTo>
                  <a:pt x="259468" y="922921"/>
                </a:lnTo>
                <a:cubicBezTo>
                  <a:pt x="257158" y="920844"/>
                  <a:pt x="255078" y="918073"/>
                  <a:pt x="255078" y="915303"/>
                </a:cubicBezTo>
                <a:lnTo>
                  <a:pt x="255078" y="912995"/>
                </a:lnTo>
                <a:lnTo>
                  <a:pt x="255078" y="866826"/>
                </a:lnTo>
                <a:lnTo>
                  <a:pt x="0" y="866826"/>
                </a:lnTo>
                <a:lnTo>
                  <a:pt x="0" y="837047"/>
                </a:lnTo>
                <a:lnTo>
                  <a:pt x="0" y="423140"/>
                </a:lnTo>
                <a:lnTo>
                  <a:pt x="0" y="393130"/>
                </a:lnTo>
                <a:lnTo>
                  <a:pt x="255078" y="393130"/>
                </a:lnTo>
                <a:lnTo>
                  <a:pt x="255078" y="346961"/>
                </a:lnTo>
                <a:lnTo>
                  <a:pt x="255078" y="344884"/>
                </a:lnTo>
                <a:cubicBezTo>
                  <a:pt x="255078" y="344653"/>
                  <a:pt x="255309" y="344422"/>
                  <a:pt x="255309" y="344191"/>
                </a:cubicBezTo>
                <a:cubicBezTo>
                  <a:pt x="255541" y="342575"/>
                  <a:pt x="256234" y="340959"/>
                  <a:pt x="257389" y="339574"/>
                </a:cubicBezTo>
                <a:cubicBezTo>
                  <a:pt x="257620" y="339343"/>
                  <a:pt x="257851" y="339112"/>
                  <a:pt x="258082" y="338651"/>
                </a:cubicBezTo>
                <a:cubicBezTo>
                  <a:pt x="258082" y="338651"/>
                  <a:pt x="258082" y="338651"/>
                  <a:pt x="258313" y="338651"/>
                </a:cubicBezTo>
                <a:cubicBezTo>
                  <a:pt x="258544" y="338189"/>
                  <a:pt x="259006" y="337727"/>
                  <a:pt x="259468" y="337266"/>
                </a:cubicBezTo>
                <a:lnTo>
                  <a:pt x="259468" y="41321"/>
                </a:lnTo>
                <a:cubicBezTo>
                  <a:pt x="259468" y="18468"/>
                  <a:pt x="277952" y="0"/>
                  <a:pt x="300826" y="0"/>
                </a:cubicBezTo>
                <a:close/>
              </a:path>
            </a:pathLst>
          </a:custGeom>
          <a:noFill/>
          <a:ln w="12700">
            <a:solidFill>
              <a:schemeClr val="accent1"/>
            </a:solid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 name="Title 1"/>
          <p:cNvSpPr>
            <a:spLocks noGrp="1"/>
          </p:cNvSpPr>
          <p:nvPr>
            <p:ph type="title"/>
          </p:nvPr>
        </p:nvSpPr>
        <p:spPr>
          <a:xfrm>
            <a:off x="3958683" y="2553629"/>
            <a:ext cx="8095785" cy="1895707"/>
          </a:xfrm>
        </p:spPr>
        <p:txBody>
          <a:bodyPr/>
          <a:lstStyle>
            <a:lvl1pPr>
              <a:defRPr cap="none" spc="0" baseline="0">
                <a:latin typeface="+mn-lt"/>
              </a:defRPr>
            </a:lvl1pPr>
          </a:lstStyle>
          <a:p>
            <a:r>
              <a:rPr lang="en-US"/>
              <a:t>Click to edit Master title style</a:t>
            </a:r>
            <a:endParaRPr lang="en-US" dirty="0"/>
          </a:p>
        </p:txBody>
      </p:sp>
      <p:sp>
        <p:nvSpPr>
          <p:cNvPr id="5" name="TextBox 4"/>
          <p:cNvSpPr txBox="1"/>
          <p:nvPr/>
        </p:nvSpPr>
        <p:spPr>
          <a:xfrm>
            <a:off x="230977" y="3039782"/>
            <a:ext cx="3114250" cy="923330"/>
          </a:xfrm>
          <a:prstGeom prst="rect">
            <a:avLst/>
          </a:prstGeom>
          <a:noFill/>
        </p:spPr>
        <p:txBody>
          <a:bodyPr wrap="square" rtlCol="0" anchor="ctr">
            <a:spAutoFit/>
          </a:bodyPr>
          <a:lstStyle/>
          <a:p>
            <a:pPr algn="ctr"/>
            <a:r>
              <a:rPr lang="en-US" sz="5400" dirty="0">
                <a:solidFill>
                  <a:schemeClr val="accent1"/>
                </a:solidFill>
                <a:latin typeface="+mj-lt"/>
              </a:rPr>
              <a:t>DEMO</a:t>
            </a:r>
          </a:p>
        </p:txBody>
      </p:sp>
      <p:grpSp>
        <p:nvGrpSpPr>
          <p:cNvPr id="21" name="Group 20">
            <a:extLst>
              <a:ext uri="{FF2B5EF4-FFF2-40B4-BE49-F238E27FC236}">
                <a16:creationId xmlns:a16="http://schemas.microsoft.com/office/drawing/2014/main" id="{F3AD87C1-49B9-4435-BBBB-642DAA0115ED}"/>
              </a:ext>
            </a:extLst>
          </p:cNvPr>
          <p:cNvGrpSpPr/>
          <p:nvPr/>
        </p:nvGrpSpPr>
        <p:grpSpPr>
          <a:xfrm>
            <a:off x="1362008" y="1435583"/>
            <a:ext cx="302656" cy="1086761"/>
            <a:chOff x="1362008" y="992349"/>
            <a:chExt cx="426094" cy="1529995"/>
          </a:xfrm>
        </p:grpSpPr>
        <p:sp>
          <p:nvSpPr>
            <p:cNvPr id="7" name="Cathode">
              <a:extLst>
                <a:ext uri="{FF2B5EF4-FFF2-40B4-BE49-F238E27FC236}">
                  <a16:creationId xmlns:a16="http://schemas.microsoft.com/office/drawing/2014/main" id="{0EB091A4-F79C-4F44-B975-6A270D204418}"/>
                </a:ext>
              </a:extLst>
            </p:cNvPr>
            <p:cNvSpPr>
              <a:spLocks noChangeArrowheads="1"/>
            </p:cNvSpPr>
            <p:nvPr/>
          </p:nvSpPr>
          <p:spPr bwMode="auto">
            <a:xfrm>
              <a:off x="1456018" y="1623578"/>
              <a:ext cx="60387" cy="898766"/>
            </a:xfrm>
            <a:custGeom>
              <a:avLst/>
              <a:gdLst>
                <a:gd name="connsiteX0" fmla="*/ 0 w 112596"/>
                <a:gd name="connsiteY0" fmla="*/ 0 h 1903279"/>
                <a:gd name="connsiteX1" fmla="*/ 112596 w 112596"/>
                <a:gd name="connsiteY1" fmla="*/ 0 h 1903279"/>
                <a:gd name="connsiteX2" fmla="*/ 112596 w 112596"/>
                <a:gd name="connsiteY2" fmla="*/ 515983 h 1903279"/>
                <a:gd name="connsiteX3" fmla="*/ 111275 w 112596"/>
                <a:gd name="connsiteY3" fmla="*/ 515983 h 1903279"/>
                <a:gd name="connsiteX4" fmla="*/ 112596 w 112596"/>
                <a:gd name="connsiteY4" fmla="*/ 522529 h 1903279"/>
                <a:gd name="connsiteX5" fmla="*/ 112596 w 112596"/>
                <a:gd name="connsiteY5" fmla="*/ 1846981 h 1903279"/>
                <a:gd name="connsiteX6" fmla="*/ 56298 w 112596"/>
                <a:gd name="connsiteY6" fmla="*/ 1903279 h 1903279"/>
                <a:gd name="connsiteX7" fmla="*/ 0 w 112596"/>
                <a:gd name="connsiteY7" fmla="*/ 1846981 h 1903279"/>
                <a:gd name="connsiteX8" fmla="*/ 0 w 112596"/>
                <a:gd name="connsiteY8" fmla="*/ 522529 h 1903279"/>
                <a:gd name="connsiteX9" fmla="*/ 1322 w 112596"/>
                <a:gd name="connsiteY9" fmla="*/ 515983 h 1903279"/>
                <a:gd name="connsiteX10" fmla="*/ 0 w 112596"/>
                <a:gd name="connsiteY10" fmla="*/ 515983 h 1903279"/>
                <a:gd name="connsiteX0" fmla="*/ 0 w 112596"/>
                <a:gd name="connsiteY0" fmla="*/ 200069 h 1903279"/>
                <a:gd name="connsiteX1" fmla="*/ 112596 w 112596"/>
                <a:gd name="connsiteY1" fmla="*/ 0 h 1903279"/>
                <a:gd name="connsiteX2" fmla="*/ 112596 w 112596"/>
                <a:gd name="connsiteY2" fmla="*/ 515983 h 1903279"/>
                <a:gd name="connsiteX3" fmla="*/ 111275 w 112596"/>
                <a:gd name="connsiteY3" fmla="*/ 515983 h 1903279"/>
                <a:gd name="connsiteX4" fmla="*/ 112596 w 112596"/>
                <a:gd name="connsiteY4" fmla="*/ 522529 h 1903279"/>
                <a:gd name="connsiteX5" fmla="*/ 112596 w 112596"/>
                <a:gd name="connsiteY5" fmla="*/ 1846981 h 1903279"/>
                <a:gd name="connsiteX6" fmla="*/ 56298 w 112596"/>
                <a:gd name="connsiteY6" fmla="*/ 1903279 h 1903279"/>
                <a:gd name="connsiteX7" fmla="*/ 0 w 112596"/>
                <a:gd name="connsiteY7" fmla="*/ 1846981 h 1903279"/>
                <a:gd name="connsiteX8" fmla="*/ 0 w 112596"/>
                <a:gd name="connsiteY8" fmla="*/ 522529 h 1903279"/>
                <a:gd name="connsiteX9" fmla="*/ 1322 w 112596"/>
                <a:gd name="connsiteY9" fmla="*/ 515983 h 1903279"/>
                <a:gd name="connsiteX10" fmla="*/ 0 w 112596"/>
                <a:gd name="connsiteY10" fmla="*/ 515983 h 1903279"/>
                <a:gd name="connsiteX11" fmla="*/ 0 w 112596"/>
                <a:gd name="connsiteY11" fmla="*/ 200069 h 1903279"/>
                <a:gd name="connsiteX0" fmla="*/ 0 w 115193"/>
                <a:gd name="connsiteY0" fmla="*/ 2599 h 1705809"/>
                <a:gd name="connsiteX1" fmla="*/ 115193 w 115193"/>
                <a:gd name="connsiteY1" fmla="*/ 0 h 1705809"/>
                <a:gd name="connsiteX2" fmla="*/ 112596 w 115193"/>
                <a:gd name="connsiteY2" fmla="*/ 318513 h 1705809"/>
                <a:gd name="connsiteX3" fmla="*/ 111275 w 115193"/>
                <a:gd name="connsiteY3" fmla="*/ 318513 h 1705809"/>
                <a:gd name="connsiteX4" fmla="*/ 112596 w 115193"/>
                <a:gd name="connsiteY4" fmla="*/ 325059 h 1705809"/>
                <a:gd name="connsiteX5" fmla="*/ 112596 w 115193"/>
                <a:gd name="connsiteY5" fmla="*/ 1649511 h 1705809"/>
                <a:gd name="connsiteX6" fmla="*/ 56298 w 115193"/>
                <a:gd name="connsiteY6" fmla="*/ 1705809 h 1705809"/>
                <a:gd name="connsiteX7" fmla="*/ 0 w 115193"/>
                <a:gd name="connsiteY7" fmla="*/ 1649511 h 1705809"/>
                <a:gd name="connsiteX8" fmla="*/ 0 w 115193"/>
                <a:gd name="connsiteY8" fmla="*/ 325059 h 1705809"/>
                <a:gd name="connsiteX9" fmla="*/ 1322 w 115193"/>
                <a:gd name="connsiteY9" fmla="*/ 318513 h 1705809"/>
                <a:gd name="connsiteX10" fmla="*/ 0 w 115193"/>
                <a:gd name="connsiteY10" fmla="*/ 318513 h 1705809"/>
                <a:gd name="connsiteX11" fmla="*/ 0 w 115193"/>
                <a:gd name="connsiteY11" fmla="*/ 2599 h 1705809"/>
                <a:gd name="connsiteX0" fmla="*/ 0 w 117792"/>
                <a:gd name="connsiteY0" fmla="*/ 0 h 1716201"/>
                <a:gd name="connsiteX1" fmla="*/ 117792 w 117792"/>
                <a:gd name="connsiteY1" fmla="*/ 10392 h 1716201"/>
                <a:gd name="connsiteX2" fmla="*/ 115195 w 117792"/>
                <a:gd name="connsiteY2" fmla="*/ 328905 h 1716201"/>
                <a:gd name="connsiteX3" fmla="*/ 113874 w 117792"/>
                <a:gd name="connsiteY3" fmla="*/ 328905 h 1716201"/>
                <a:gd name="connsiteX4" fmla="*/ 115195 w 117792"/>
                <a:gd name="connsiteY4" fmla="*/ 335451 h 1716201"/>
                <a:gd name="connsiteX5" fmla="*/ 115195 w 117792"/>
                <a:gd name="connsiteY5" fmla="*/ 1659903 h 1716201"/>
                <a:gd name="connsiteX6" fmla="*/ 58897 w 117792"/>
                <a:gd name="connsiteY6" fmla="*/ 1716201 h 1716201"/>
                <a:gd name="connsiteX7" fmla="*/ 2599 w 117792"/>
                <a:gd name="connsiteY7" fmla="*/ 1659903 h 1716201"/>
                <a:gd name="connsiteX8" fmla="*/ 2599 w 117792"/>
                <a:gd name="connsiteY8" fmla="*/ 335451 h 1716201"/>
                <a:gd name="connsiteX9" fmla="*/ 3921 w 117792"/>
                <a:gd name="connsiteY9" fmla="*/ 328905 h 1716201"/>
                <a:gd name="connsiteX10" fmla="*/ 2599 w 117792"/>
                <a:gd name="connsiteY10" fmla="*/ 328905 h 1716201"/>
                <a:gd name="connsiteX11" fmla="*/ 0 w 117792"/>
                <a:gd name="connsiteY11" fmla="*/ 0 h 1716201"/>
                <a:gd name="connsiteX0" fmla="*/ 0 w 115310"/>
                <a:gd name="connsiteY0" fmla="*/ 0 h 1716201"/>
                <a:gd name="connsiteX1" fmla="*/ 112596 w 115310"/>
                <a:gd name="connsiteY1" fmla="*/ 31178 h 1716201"/>
                <a:gd name="connsiteX2" fmla="*/ 115195 w 115310"/>
                <a:gd name="connsiteY2" fmla="*/ 328905 h 1716201"/>
                <a:gd name="connsiteX3" fmla="*/ 113874 w 115310"/>
                <a:gd name="connsiteY3" fmla="*/ 328905 h 1716201"/>
                <a:gd name="connsiteX4" fmla="*/ 115195 w 115310"/>
                <a:gd name="connsiteY4" fmla="*/ 335451 h 1716201"/>
                <a:gd name="connsiteX5" fmla="*/ 115195 w 115310"/>
                <a:gd name="connsiteY5" fmla="*/ 1659903 h 1716201"/>
                <a:gd name="connsiteX6" fmla="*/ 58897 w 115310"/>
                <a:gd name="connsiteY6" fmla="*/ 1716201 h 1716201"/>
                <a:gd name="connsiteX7" fmla="*/ 2599 w 115310"/>
                <a:gd name="connsiteY7" fmla="*/ 1659903 h 1716201"/>
                <a:gd name="connsiteX8" fmla="*/ 2599 w 115310"/>
                <a:gd name="connsiteY8" fmla="*/ 335451 h 1716201"/>
                <a:gd name="connsiteX9" fmla="*/ 3921 w 115310"/>
                <a:gd name="connsiteY9" fmla="*/ 328905 h 1716201"/>
                <a:gd name="connsiteX10" fmla="*/ 2599 w 115310"/>
                <a:gd name="connsiteY10" fmla="*/ 328905 h 1716201"/>
                <a:gd name="connsiteX11" fmla="*/ 0 w 115310"/>
                <a:gd name="connsiteY11" fmla="*/ 0 h 1716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5310" h="1716201">
                  <a:moveTo>
                    <a:pt x="0" y="0"/>
                  </a:moveTo>
                  <a:lnTo>
                    <a:pt x="112596" y="31178"/>
                  </a:lnTo>
                  <a:cubicBezTo>
                    <a:pt x="111730" y="137349"/>
                    <a:pt x="116061" y="222734"/>
                    <a:pt x="115195" y="328905"/>
                  </a:cubicBezTo>
                  <a:lnTo>
                    <a:pt x="113874" y="328905"/>
                  </a:lnTo>
                  <a:lnTo>
                    <a:pt x="115195" y="335451"/>
                  </a:lnTo>
                  <a:lnTo>
                    <a:pt x="115195" y="1659903"/>
                  </a:lnTo>
                  <a:cubicBezTo>
                    <a:pt x="115195" y="1690996"/>
                    <a:pt x="89990" y="1716201"/>
                    <a:pt x="58897" y="1716201"/>
                  </a:cubicBezTo>
                  <a:cubicBezTo>
                    <a:pt x="27804" y="1716201"/>
                    <a:pt x="2599" y="1690996"/>
                    <a:pt x="2599" y="1659903"/>
                  </a:cubicBezTo>
                  <a:lnTo>
                    <a:pt x="2599" y="335451"/>
                  </a:lnTo>
                  <a:lnTo>
                    <a:pt x="3921" y="328905"/>
                  </a:lnTo>
                  <a:lnTo>
                    <a:pt x="2599" y="328905"/>
                  </a:lnTo>
                  <a:cubicBezTo>
                    <a:pt x="1733" y="219270"/>
                    <a:pt x="866" y="109635"/>
                    <a:pt x="0" y="0"/>
                  </a:cubicBezTo>
                  <a:close/>
                </a:path>
              </a:pathLst>
            </a:custGeom>
            <a:noFill/>
            <a:ln w="12700">
              <a:solidFill>
                <a:schemeClr val="accent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8" name="Anode">
              <a:extLst>
                <a:ext uri="{FF2B5EF4-FFF2-40B4-BE49-F238E27FC236}">
                  <a16:creationId xmlns:a16="http://schemas.microsoft.com/office/drawing/2014/main" id="{AA63E18F-0808-49FC-90AF-1D1F8DC00A9D}"/>
                </a:ext>
              </a:extLst>
            </p:cNvPr>
            <p:cNvSpPr>
              <a:spLocks/>
            </p:cNvSpPr>
            <p:nvPr/>
          </p:nvSpPr>
          <p:spPr bwMode="auto">
            <a:xfrm>
              <a:off x="1564544" y="1632979"/>
              <a:ext cx="150235" cy="889365"/>
            </a:xfrm>
            <a:custGeom>
              <a:avLst/>
              <a:gdLst>
                <a:gd name="connsiteX0" fmla="*/ 0 w 286875"/>
                <a:gd name="connsiteY0" fmla="*/ 0 h 2447237"/>
                <a:gd name="connsiteX1" fmla="*/ 113781 w 286875"/>
                <a:gd name="connsiteY1" fmla="*/ 0 h 2447237"/>
                <a:gd name="connsiteX2" fmla="*/ 113781 w 286875"/>
                <a:gd name="connsiteY2" fmla="*/ 287004 h 2447237"/>
                <a:gd name="connsiteX3" fmla="*/ 176944 w 286875"/>
                <a:gd name="connsiteY3" fmla="*/ 361776 h 2447237"/>
                <a:gd name="connsiteX4" fmla="*/ 286875 w 286875"/>
                <a:gd name="connsiteY4" fmla="*/ 518853 h 2447237"/>
                <a:gd name="connsiteX5" fmla="*/ 285589 w 286875"/>
                <a:gd name="connsiteY5" fmla="*/ 519098 h 2447237"/>
                <a:gd name="connsiteX6" fmla="*/ 286875 w 286875"/>
                <a:gd name="connsiteY6" fmla="*/ 525467 h 2447237"/>
                <a:gd name="connsiteX7" fmla="*/ 286875 w 286875"/>
                <a:gd name="connsiteY7" fmla="*/ 2390939 h 2447237"/>
                <a:gd name="connsiteX8" fmla="*/ 230577 w 286875"/>
                <a:gd name="connsiteY8" fmla="*/ 2447237 h 2447237"/>
                <a:gd name="connsiteX9" fmla="*/ 174279 w 286875"/>
                <a:gd name="connsiteY9" fmla="*/ 2390939 h 2447237"/>
                <a:gd name="connsiteX10" fmla="*/ 174279 w 286875"/>
                <a:gd name="connsiteY10" fmla="*/ 540289 h 2447237"/>
                <a:gd name="connsiteX11" fmla="*/ 173380 w 286875"/>
                <a:gd name="connsiteY11" fmla="*/ 540460 h 2447237"/>
                <a:gd name="connsiteX12" fmla="*/ 102374 w 286875"/>
                <a:gd name="connsiteY12" fmla="*/ 447493 h 2447237"/>
                <a:gd name="connsiteX13" fmla="*/ 0 w 286875"/>
                <a:gd name="connsiteY13" fmla="*/ 303351 h 2447237"/>
                <a:gd name="connsiteX0" fmla="*/ 0 w 286875"/>
                <a:gd name="connsiteY0" fmla="*/ 303351 h 2447237"/>
                <a:gd name="connsiteX1" fmla="*/ 113781 w 286875"/>
                <a:gd name="connsiteY1" fmla="*/ 0 h 2447237"/>
                <a:gd name="connsiteX2" fmla="*/ 113781 w 286875"/>
                <a:gd name="connsiteY2" fmla="*/ 287004 h 2447237"/>
                <a:gd name="connsiteX3" fmla="*/ 176944 w 286875"/>
                <a:gd name="connsiteY3" fmla="*/ 361776 h 2447237"/>
                <a:gd name="connsiteX4" fmla="*/ 286875 w 286875"/>
                <a:gd name="connsiteY4" fmla="*/ 518853 h 2447237"/>
                <a:gd name="connsiteX5" fmla="*/ 285589 w 286875"/>
                <a:gd name="connsiteY5" fmla="*/ 519098 h 2447237"/>
                <a:gd name="connsiteX6" fmla="*/ 286875 w 286875"/>
                <a:gd name="connsiteY6" fmla="*/ 525467 h 2447237"/>
                <a:gd name="connsiteX7" fmla="*/ 286875 w 286875"/>
                <a:gd name="connsiteY7" fmla="*/ 2390939 h 2447237"/>
                <a:gd name="connsiteX8" fmla="*/ 230577 w 286875"/>
                <a:gd name="connsiteY8" fmla="*/ 2447237 h 2447237"/>
                <a:gd name="connsiteX9" fmla="*/ 174279 w 286875"/>
                <a:gd name="connsiteY9" fmla="*/ 2390939 h 2447237"/>
                <a:gd name="connsiteX10" fmla="*/ 174279 w 286875"/>
                <a:gd name="connsiteY10" fmla="*/ 540289 h 2447237"/>
                <a:gd name="connsiteX11" fmla="*/ 173380 w 286875"/>
                <a:gd name="connsiteY11" fmla="*/ 540460 h 2447237"/>
                <a:gd name="connsiteX12" fmla="*/ 102374 w 286875"/>
                <a:gd name="connsiteY12" fmla="*/ 447493 h 2447237"/>
                <a:gd name="connsiteX13" fmla="*/ 0 w 286875"/>
                <a:gd name="connsiteY13" fmla="*/ 303351 h 2447237"/>
                <a:gd name="connsiteX0" fmla="*/ 0 w 286875"/>
                <a:gd name="connsiteY0" fmla="*/ 16346 h 2160232"/>
                <a:gd name="connsiteX1" fmla="*/ 113781 w 286875"/>
                <a:gd name="connsiteY1" fmla="*/ -1 h 2160232"/>
                <a:gd name="connsiteX2" fmla="*/ 176944 w 286875"/>
                <a:gd name="connsiteY2" fmla="*/ 74771 h 2160232"/>
                <a:gd name="connsiteX3" fmla="*/ 286875 w 286875"/>
                <a:gd name="connsiteY3" fmla="*/ 231848 h 2160232"/>
                <a:gd name="connsiteX4" fmla="*/ 285589 w 286875"/>
                <a:gd name="connsiteY4" fmla="*/ 232093 h 2160232"/>
                <a:gd name="connsiteX5" fmla="*/ 286875 w 286875"/>
                <a:gd name="connsiteY5" fmla="*/ 238462 h 2160232"/>
                <a:gd name="connsiteX6" fmla="*/ 286875 w 286875"/>
                <a:gd name="connsiteY6" fmla="*/ 2103934 h 2160232"/>
                <a:gd name="connsiteX7" fmla="*/ 230577 w 286875"/>
                <a:gd name="connsiteY7" fmla="*/ 2160232 h 2160232"/>
                <a:gd name="connsiteX8" fmla="*/ 174279 w 286875"/>
                <a:gd name="connsiteY8" fmla="*/ 2103934 h 2160232"/>
                <a:gd name="connsiteX9" fmla="*/ 174279 w 286875"/>
                <a:gd name="connsiteY9" fmla="*/ 253284 h 2160232"/>
                <a:gd name="connsiteX10" fmla="*/ 173380 w 286875"/>
                <a:gd name="connsiteY10" fmla="*/ 253455 h 2160232"/>
                <a:gd name="connsiteX11" fmla="*/ 102374 w 286875"/>
                <a:gd name="connsiteY11" fmla="*/ 160488 h 2160232"/>
                <a:gd name="connsiteX12" fmla="*/ 0 w 286875"/>
                <a:gd name="connsiteY12" fmla="*/ 16346 h 2160232"/>
                <a:gd name="connsiteX0" fmla="*/ 0 w 286875"/>
                <a:gd name="connsiteY0" fmla="*/ 36360 h 2180246"/>
                <a:gd name="connsiteX1" fmla="*/ 116381 w 286875"/>
                <a:gd name="connsiteY1" fmla="*/ 0 h 2180246"/>
                <a:gd name="connsiteX2" fmla="*/ 176944 w 286875"/>
                <a:gd name="connsiteY2" fmla="*/ 94785 h 2180246"/>
                <a:gd name="connsiteX3" fmla="*/ 286875 w 286875"/>
                <a:gd name="connsiteY3" fmla="*/ 251862 h 2180246"/>
                <a:gd name="connsiteX4" fmla="*/ 285589 w 286875"/>
                <a:gd name="connsiteY4" fmla="*/ 252107 h 2180246"/>
                <a:gd name="connsiteX5" fmla="*/ 286875 w 286875"/>
                <a:gd name="connsiteY5" fmla="*/ 258476 h 2180246"/>
                <a:gd name="connsiteX6" fmla="*/ 286875 w 286875"/>
                <a:gd name="connsiteY6" fmla="*/ 2123948 h 2180246"/>
                <a:gd name="connsiteX7" fmla="*/ 230577 w 286875"/>
                <a:gd name="connsiteY7" fmla="*/ 2180246 h 2180246"/>
                <a:gd name="connsiteX8" fmla="*/ 174279 w 286875"/>
                <a:gd name="connsiteY8" fmla="*/ 2123948 h 2180246"/>
                <a:gd name="connsiteX9" fmla="*/ 174279 w 286875"/>
                <a:gd name="connsiteY9" fmla="*/ 273298 h 2180246"/>
                <a:gd name="connsiteX10" fmla="*/ 173380 w 286875"/>
                <a:gd name="connsiteY10" fmla="*/ 273469 h 2180246"/>
                <a:gd name="connsiteX11" fmla="*/ 102374 w 286875"/>
                <a:gd name="connsiteY11" fmla="*/ 180502 h 2180246"/>
                <a:gd name="connsiteX12" fmla="*/ 0 w 286875"/>
                <a:gd name="connsiteY12" fmla="*/ 36360 h 2180246"/>
                <a:gd name="connsiteX0" fmla="*/ 0 w 286875"/>
                <a:gd name="connsiteY0" fmla="*/ 13010 h 2180246"/>
                <a:gd name="connsiteX1" fmla="*/ 116381 w 286875"/>
                <a:gd name="connsiteY1" fmla="*/ 0 h 2180246"/>
                <a:gd name="connsiteX2" fmla="*/ 176944 w 286875"/>
                <a:gd name="connsiteY2" fmla="*/ 94785 h 2180246"/>
                <a:gd name="connsiteX3" fmla="*/ 286875 w 286875"/>
                <a:gd name="connsiteY3" fmla="*/ 251862 h 2180246"/>
                <a:gd name="connsiteX4" fmla="*/ 285589 w 286875"/>
                <a:gd name="connsiteY4" fmla="*/ 252107 h 2180246"/>
                <a:gd name="connsiteX5" fmla="*/ 286875 w 286875"/>
                <a:gd name="connsiteY5" fmla="*/ 258476 h 2180246"/>
                <a:gd name="connsiteX6" fmla="*/ 286875 w 286875"/>
                <a:gd name="connsiteY6" fmla="*/ 2123948 h 2180246"/>
                <a:gd name="connsiteX7" fmla="*/ 230577 w 286875"/>
                <a:gd name="connsiteY7" fmla="*/ 2180246 h 2180246"/>
                <a:gd name="connsiteX8" fmla="*/ 174279 w 286875"/>
                <a:gd name="connsiteY8" fmla="*/ 2123948 h 2180246"/>
                <a:gd name="connsiteX9" fmla="*/ 174279 w 286875"/>
                <a:gd name="connsiteY9" fmla="*/ 273298 h 2180246"/>
                <a:gd name="connsiteX10" fmla="*/ 173380 w 286875"/>
                <a:gd name="connsiteY10" fmla="*/ 273469 h 2180246"/>
                <a:gd name="connsiteX11" fmla="*/ 102374 w 286875"/>
                <a:gd name="connsiteY11" fmla="*/ 180502 h 2180246"/>
                <a:gd name="connsiteX12" fmla="*/ 0 w 286875"/>
                <a:gd name="connsiteY12" fmla="*/ 13010 h 2180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875" h="2180246">
                  <a:moveTo>
                    <a:pt x="0" y="13010"/>
                  </a:moveTo>
                  <a:lnTo>
                    <a:pt x="116381" y="0"/>
                  </a:lnTo>
                  <a:cubicBezTo>
                    <a:pt x="116381" y="22318"/>
                    <a:pt x="148528" y="52808"/>
                    <a:pt x="176944" y="94785"/>
                  </a:cubicBezTo>
                  <a:cubicBezTo>
                    <a:pt x="205360" y="136762"/>
                    <a:pt x="286875" y="190168"/>
                    <a:pt x="286875" y="251862"/>
                  </a:cubicBezTo>
                  <a:lnTo>
                    <a:pt x="285589" y="252107"/>
                  </a:lnTo>
                  <a:lnTo>
                    <a:pt x="286875" y="258476"/>
                  </a:lnTo>
                  <a:lnTo>
                    <a:pt x="286875" y="2123948"/>
                  </a:lnTo>
                  <a:cubicBezTo>
                    <a:pt x="286875" y="2155041"/>
                    <a:pt x="261670" y="2180246"/>
                    <a:pt x="230577" y="2180246"/>
                  </a:cubicBezTo>
                  <a:cubicBezTo>
                    <a:pt x="199484" y="2180246"/>
                    <a:pt x="174279" y="2155041"/>
                    <a:pt x="174279" y="2123948"/>
                  </a:cubicBezTo>
                  <a:lnTo>
                    <a:pt x="174279" y="273298"/>
                  </a:lnTo>
                  <a:lnTo>
                    <a:pt x="173380" y="273469"/>
                  </a:lnTo>
                  <a:cubicBezTo>
                    <a:pt x="173380" y="246176"/>
                    <a:pt x="125757" y="200261"/>
                    <a:pt x="102374" y="180502"/>
                  </a:cubicBezTo>
                  <a:cubicBezTo>
                    <a:pt x="49904" y="134871"/>
                    <a:pt x="0" y="68450"/>
                    <a:pt x="0" y="13010"/>
                  </a:cubicBezTo>
                  <a:close/>
                </a:path>
              </a:pathLst>
            </a:custGeom>
            <a:noFill/>
            <a:ln w="12700">
              <a:solidFill>
                <a:schemeClr val="accent1"/>
              </a:solid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0" name="Base Rim Side">
              <a:extLst>
                <a:ext uri="{FF2B5EF4-FFF2-40B4-BE49-F238E27FC236}">
                  <a16:creationId xmlns:a16="http://schemas.microsoft.com/office/drawing/2014/main" id="{3F1BD6DF-CEDB-443E-9A79-A0C5BDF721E2}"/>
                </a:ext>
              </a:extLst>
            </p:cNvPr>
            <p:cNvSpPr>
              <a:spLocks/>
            </p:cNvSpPr>
            <p:nvPr/>
          </p:nvSpPr>
          <p:spPr bwMode="auto">
            <a:xfrm>
              <a:off x="1362009" y="1349734"/>
              <a:ext cx="426093" cy="288677"/>
            </a:xfrm>
            <a:custGeom>
              <a:avLst/>
              <a:gdLst>
                <a:gd name="T0" fmla="*/ 5232 w 5706"/>
                <a:gd name="T1" fmla="*/ 0 h 3872"/>
                <a:gd name="T2" fmla="*/ 5232 w 5706"/>
                <a:gd name="T3" fmla="*/ 1146 h 3872"/>
                <a:gd name="T4" fmla="*/ 2616 w 5706"/>
                <a:gd name="T5" fmla="*/ 2979 h 3872"/>
                <a:gd name="T6" fmla="*/ 0 w 5706"/>
                <a:gd name="T7" fmla="*/ 1146 h 3872"/>
                <a:gd name="T8" fmla="*/ 0 w 5706"/>
                <a:gd name="T9" fmla="*/ 2293 h 3872"/>
                <a:gd name="T10" fmla="*/ 0 w 5706"/>
                <a:gd name="T11" fmla="*/ 2856 h 3872"/>
                <a:gd name="T12" fmla="*/ 2616 w 5706"/>
                <a:gd name="T13" fmla="*/ 3872 h 3872"/>
                <a:gd name="T14" fmla="*/ 5706 w 5706"/>
                <a:gd name="T15" fmla="*/ 1709 h 3872"/>
                <a:gd name="T16" fmla="*/ 5706 w 5706"/>
                <a:gd name="T17" fmla="*/ 1146 h 3872"/>
                <a:gd name="T18" fmla="*/ 5232 w 5706"/>
                <a:gd name="T19" fmla="*/ 0 h 3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06" h="3872">
                  <a:moveTo>
                    <a:pt x="5232" y="0"/>
                  </a:moveTo>
                  <a:lnTo>
                    <a:pt x="5232" y="1146"/>
                  </a:lnTo>
                  <a:cubicBezTo>
                    <a:pt x="5232" y="2158"/>
                    <a:pt x="4063" y="2979"/>
                    <a:pt x="2616" y="2979"/>
                  </a:cubicBezTo>
                  <a:cubicBezTo>
                    <a:pt x="1172" y="2979"/>
                    <a:pt x="0" y="2160"/>
                    <a:pt x="0" y="1146"/>
                  </a:cubicBezTo>
                  <a:lnTo>
                    <a:pt x="0" y="2293"/>
                  </a:lnTo>
                  <a:lnTo>
                    <a:pt x="0" y="2856"/>
                  </a:lnTo>
                  <a:cubicBezTo>
                    <a:pt x="544" y="3465"/>
                    <a:pt x="1512" y="3872"/>
                    <a:pt x="2616" y="3872"/>
                  </a:cubicBezTo>
                  <a:cubicBezTo>
                    <a:pt x="4321" y="3872"/>
                    <a:pt x="5706" y="2905"/>
                    <a:pt x="5706" y="1709"/>
                  </a:cubicBezTo>
                  <a:lnTo>
                    <a:pt x="5706" y="1146"/>
                  </a:lnTo>
                  <a:cubicBezTo>
                    <a:pt x="5705" y="725"/>
                    <a:pt x="5530" y="333"/>
                    <a:pt x="5232" y="0"/>
                  </a:cubicBezTo>
                  <a:close/>
                </a:path>
              </a:pathLst>
            </a:custGeom>
            <a:noFill/>
            <a:ln w="1270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Base Rim Top">
              <a:extLst>
                <a:ext uri="{FF2B5EF4-FFF2-40B4-BE49-F238E27FC236}">
                  <a16:creationId xmlns:a16="http://schemas.microsoft.com/office/drawing/2014/main" id="{711DCA92-AD76-4D0A-BAFC-894861CD89A2}"/>
                </a:ext>
              </a:extLst>
            </p:cNvPr>
            <p:cNvSpPr>
              <a:spLocks/>
            </p:cNvSpPr>
            <p:nvPr/>
          </p:nvSpPr>
          <p:spPr bwMode="auto">
            <a:xfrm>
              <a:off x="1362009" y="1349734"/>
              <a:ext cx="426093" cy="246632"/>
            </a:xfrm>
            <a:custGeom>
              <a:avLst/>
              <a:gdLst>
                <a:gd name="T0" fmla="*/ 5232 w 5706"/>
                <a:gd name="T1" fmla="*/ 0 h 3309"/>
                <a:gd name="T2" fmla="*/ 5232 w 5706"/>
                <a:gd name="T3" fmla="*/ 1146 h 3309"/>
                <a:gd name="T4" fmla="*/ 2616 w 5706"/>
                <a:gd name="T5" fmla="*/ 2979 h 3309"/>
                <a:gd name="T6" fmla="*/ 0 w 5706"/>
                <a:gd name="T7" fmla="*/ 1146 h 3309"/>
                <a:gd name="T8" fmla="*/ 0 w 5706"/>
                <a:gd name="T9" fmla="*/ 2293 h 3309"/>
                <a:gd name="T10" fmla="*/ 2616 w 5706"/>
                <a:gd name="T11" fmla="*/ 3309 h 3309"/>
                <a:gd name="T12" fmla="*/ 5706 w 5706"/>
                <a:gd name="T13" fmla="*/ 1146 h 3309"/>
                <a:gd name="T14" fmla="*/ 5232 w 5706"/>
                <a:gd name="T15" fmla="*/ 0 h 33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06" h="3309">
                  <a:moveTo>
                    <a:pt x="5232" y="0"/>
                  </a:moveTo>
                  <a:lnTo>
                    <a:pt x="5232" y="1146"/>
                  </a:lnTo>
                  <a:cubicBezTo>
                    <a:pt x="5232" y="2158"/>
                    <a:pt x="4063" y="2979"/>
                    <a:pt x="2616" y="2979"/>
                  </a:cubicBezTo>
                  <a:cubicBezTo>
                    <a:pt x="1172" y="2979"/>
                    <a:pt x="0" y="2160"/>
                    <a:pt x="0" y="1146"/>
                  </a:cubicBezTo>
                  <a:lnTo>
                    <a:pt x="0" y="2293"/>
                  </a:lnTo>
                  <a:cubicBezTo>
                    <a:pt x="544" y="2902"/>
                    <a:pt x="1512" y="3309"/>
                    <a:pt x="2616" y="3309"/>
                  </a:cubicBezTo>
                  <a:cubicBezTo>
                    <a:pt x="4321" y="3309"/>
                    <a:pt x="5706" y="2343"/>
                    <a:pt x="5706" y="1146"/>
                  </a:cubicBezTo>
                  <a:cubicBezTo>
                    <a:pt x="5705" y="725"/>
                    <a:pt x="5530" y="333"/>
                    <a:pt x="5232" y="0"/>
                  </a:cubicBezTo>
                  <a:close/>
                </a:path>
              </a:pathLst>
            </a:custGeom>
            <a:noFill/>
            <a:ln w="1270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44F59F50-C3E1-4648-AA69-59689A039346}"/>
                </a:ext>
              </a:extLst>
            </p:cNvPr>
            <p:cNvSpPr>
              <a:spLocks noChangeArrowheads="1"/>
            </p:cNvSpPr>
            <p:nvPr/>
          </p:nvSpPr>
          <p:spPr bwMode="auto">
            <a:xfrm>
              <a:off x="1362008" y="1338922"/>
              <a:ext cx="390714" cy="232834"/>
            </a:xfrm>
            <a:custGeom>
              <a:avLst/>
              <a:gdLst>
                <a:gd name="connsiteX0" fmla="*/ 329360 w 390714"/>
                <a:gd name="connsiteY0" fmla="*/ 0 h 234781"/>
                <a:gd name="connsiteX1" fmla="*/ 333495 w 390714"/>
                <a:gd name="connsiteY1" fmla="*/ 1947 h 234781"/>
                <a:gd name="connsiteX2" fmla="*/ 390714 w 390714"/>
                <a:gd name="connsiteY2" fmla="*/ 98390 h 234781"/>
                <a:gd name="connsiteX3" fmla="*/ 195357 w 390714"/>
                <a:gd name="connsiteY3" fmla="*/ 234781 h 234781"/>
                <a:gd name="connsiteX4" fmla="*/ 0 w 390714"/>
                <a:gd name="connsiteY4" fmla="*/ 98390 h 234781"/>
                <a:gd name="connsiteX5" fmla="*/ 57219 w 390714"/>
                <a:gd name="connsiteY5" fmla="*/ 1947 h 234781"/>
                <a:gd name="connsiteX6" fmla="*/ 61018 w 390714"/>
                <a:gd name="connsiteY6" fmla="*/ 159 h 234781"/>
                <a:gd name="connsiteX7" fmla="*/ 61018 w 390714"/>
                <a:gd name="connsiteY7" fmla="*/ 61898 h 234781"/>
                <a:gd name="connsiteX8" fmla="*/ 329360 w 390714"/>
                <a:gd name="connsiteY8" fmla="*/ 61898 h 234781"/>
                <a:gd name="connsiteX0" fmla="*/ 61018 w 390714"/>
                <a:gd name="connsiteY0" fmla="*/ 159 h 234781"/>
                <a:gd name="connsiteX1" fmla="*/ 61018 w 390714"/>
                <a:gd name="connsiteY1" fmla="*/ 61898 h 234781"/>
                <a:gd name="connsiteX2" fmla="*/ 329360 w 390714"/>
                <a:gd name="connsiteY2" fmla="*/ 61898 h 234781"/>
                <a:gd name="connsiteX3" fmla="*/ 329360 w 390714"/>
                <a:gd name="connsiteY3" fmla="*/ 0 h 234781"/>
                <a:gd name="connsiteX4" fmla="*/ 333495 w 390714"/>
                <a:gd name="connsiteY4" fmla="*/ 1947 h 234781"/>
                <a:gd name="connsiteX5" fmla="*/ 390714 w 390714"/>
                <a:gd name="connsiteY5" fmla="*/ 98390 h 234781"/>
                <a:gd name="connsiteX6" fmla="*/ 195357 w 390714"/>
                <a:gd name="connsiteY6" fmla="*/ 234781 h 234781"/>
                <a:gd name="connsiteX7" fmla="*/ 0 w 390714"/>
                <a:gd name="connsiteY7" fmla="*/ 98390 h 234781"/>
                <a:gd name="connsiteX8" fmla="*/ 57219 w 390714"/>
                <a:gd name="connsiteY8" fmla="*/ 1947 h 234781"/>
                <a:gd name="connsiteX9" fmla="*/ 152458 w 390714"/>
                <a:gd name="connsiteY9" fmla="*/ 91599 h 234781"/>
                <a:gd name="connsiteX0" fmla="*/ 61018 w 390714"/>
                <a:gd name="connsiteY0" fmla="*/ 159 h 234781"/>
                <a:gd name="connsiteX1" fmla="*/ 61018 w 390714"/>
                <a:gd name="connsiteY1" fmla="*/ 61898 h 234781"/>
                <a:gd name="connsiteX2" fmla="*/ 329360 w 390714"/>
                <a:gd name="connsiteY2" fmla="*/ 61898 h 234781"/>
                <a:gd name="connsiteX3" fmla="*/ 329360 w 390714"/>
                <a:gd name="connsiteY3" fmla="*/ 0 h 234781"/>
                <a:gd name="connsiteX4" fmla="*/ 333495 w 390714"/>
                <a:gd name="connsiteY4" fmla="*/ 1947 h 234781"/>
                <a:gd name="connsiteX5" fmla="*/ 390714 w 390714"/>
                <a:gd name="connsiteY5" fmla="*/ 98390 h 234781"/>
                <a:gd name="connsiteX6" fmla="*/ 195357 w 390714"/>
                <a:gd name="connsiteY6" fmla="*/ 234781 h 234781"/>
                <a:gd name="connsiteX7" fmla="*/ 0 w 390714"/>
                <a:gd name="connsiteY7" fmla="*/ 98390 h 234781"/>
                <a:gd name="connsiteX8" fmla="*/ 57219 w 390714"/>
                <a:gd name="connsiteY8" fmla="*/ 1947 h 234781"/>
                <a:gd name="connsiteX0" fmla="*/ 61018 w 390714"/>
                <a:gd name="connsiteY0" fmla="*/ 0 h 234622"/>
                <a:gd name="connsiteX1" fmla="*/ 61018 w 390714"/>
                <a:gd name="connsiteY1" fmla="*/ 61739 h 234622"/>
                <a:gd name="connsiteX2" fmla="*/ 329360 w 390714"/>
                <a:gd name="connsiteY2" fmla="*/ 61739 h 234622"/>
                <a:gd name="connsiteX3" fmla="*/ 333495 w 390714"/>
                <a:gd name="connsiteY3" fmla="*/ 1788 h 234622"/>
                <a:gd name="connsiteX4" fmla="*/ 390714 w 390714"/>
                <a:gd name="connsiteY4" fmla="*/ 98231 h 234622"/>
                <a:gd name="connsiteX5" fmla="*/ 195357 w 390714"/>
                <a:gd name="connsiteY5" fmla="*/ 234622 h 234622"/>
                <a:gd name="connsiteX6" fmla="*/ 0 w 390714"/>
                <a:gd name="connsiteY6" fmla="*/ 98231 h 234622"/>
                <a:gd name="connsiteX7" fmla="*/ 57219 w 390714"/>
                <a:gd name="connsiteY7" fmla="*/ 1788 h 234622"/>
                <a:gd name="connsiteX0" fmla="*/ 61018 w 390714"/>
                <a:gd name="connsiteY0" fmla="*/ 59951 h 232834"/>
                <a:gd name="connsiteX1" fmla="*/ 329360 w 390714"/>
                <a:gd name="connsiteY1" fmla="*/ 59951 h 232834"/>
                <a:gd name="connsiteX2" fmla="*/ 333495 w 390714"/>
                <a:gd name="connsiteY2" fmla="*/ 0 h 232834"/>
                <a:gd name="connsiteX3" fmla="*/ 390714 w 390714"/>
                <a:gd name="connsiteY3" fmla="*/ 96443 h 232834"/>
                <a:gd name="connsiteX4" fmla="*/ 195357 w 390714"/>
                <a:gd name="connsiteY4" fmla="*/ 232834 h 232834"/>
                <a:gd name="connsiteX5" fmla="*/ 0 w 390714"/>
                <a:gd name="connsiteY5" fmla="*/ 96443 h 232834"/>
                <a:gd name="connsiteX6" fmla="*/ 57219 w 390714"/>
                <a:gd name="connsiteY6" fmla="*/ 0 h 232834"/>
                <a:gd name="connsiteX0" fmla="*/ 61018 w 390714"/>
                <a:gd name="connsiteY0" fmla="*/ 59951 h 232834"/>
                <a:gd name="connsiteX1" fmla="*/ 329360 w 390714"/>
                <a:gd name="connsiteY1" fmla="*/ 59951 h 232834"/>
                <a:gd name="connsiteX2" fmla="*/ 333495 w 390714"/>
                <a:gd name="connsiteY2" fmla="*/ 0 h 232834"/>
                <a:gd name="connsiteX3" fmla="*/ 390714 w 390714"/>
                <a:gd name="connsiteY3" fmla="*/ 96443 h 232834"/>
                <a:gd name="connsiteX4" fmla="*/ 195357 w 390714"/>
                <a:gd name="connsiteY4" fmla="*/ 232834 h 232834"/>
                <a:gd name="connsiteX5" fmla="*/ 0 w 390714"/>
                <a:gd name="connsiteY5" fmla="*/ 96443 h 232834"/>
                <a:gd name="connsiteX6" fmla="*/ 57219 w 390714"/>
                <a:gd name="connsiteY6" fmla="*/ 0 h 232834"/>
                <a:gd name="connsiteX7" fmla="*/ 61018 w 390714"/>
                <a:gd name="connsiteY7" fmla="*/ 59951 h 232834"/>
                <a:gd name="connsiteX0" fmla="*/ 61018 w 390714"/>
                <a:gd name="connsiteY0" fmla="*/ 59951 h 232834"/>
                <a:gd name="connsiteX1" fmla="*/ 329360 w 390714"/>
                <a:gd name="connsiteY1" fmla="*/ 59951 h 232834"/>
                <a:gd name="connsiteX2" fmla="*/ 333495 w 390714"/>
                <a:gd name="connsiteY2" fmla="*/ 0 h 232834"/>
                <a:gd name="connsiteX3" fmla="*/ 390714 w 390714"/>
                <a:gd name="connsiteY3" fmla="*/ 96443 h 232834"/>
                <a:gd name="connsiteX4" fmla="*/ 195357 w 390714"/>
                <a:gd name="connsiteY4" fmla="*/ 232834 h 232834"/>
                <a:gd name="connsiteX5" fmla="*/ 0 w 390714"/>
                <a:gd name="connsiteY5" fmla="*/ 96443 h 232834"/>
                <a:gd name="connsiteX6" fmla="*/ 57219 w 390714"/>
                <a:gd name="connsiteY6" fmla="*/ 0 h 232834"/>
                <a:gd name="connsiteX7" fmla="*/ 152458 w 390714"/>
                <a:gd name="connsiteY7" fmla="*/ 151391 h 232834"/>
                <a:gd name="connsiteX0" fmla="*/ 61018 w 390714"/>
                <a:gd name="connsiteY0" fmla="*/ 59951 h 232834"/>
                <a:gd name="connsiteX1" fmla="*/ 329360 w 390714"/>
                <a:gd name="connsiteY1" fmla="*/ 59951 h 232834"/>
                <a:gd name="connsiteX2" fmla="*/ 333495 w 390714"/>
                <a:gd name="connsiteY2" fmla="*/ 0 h 232834"/>
                <a:gd name="connsiteX3" fmla="*/ 390714 w 390714"/>
                <a:gd name="connsiteY3" fmla="*/ 96443 h 232834"/>
                <a:gd name="connsiteX4" fmla="*/ 195357 w 390714"/>
                <a:gd name="connsiteY4" fmla="*/ 232834 h 232834"/>
                <a:gd name="connsiteX5" fmla="*/ 0 w 390714"/>
                <a:gd name="connsiteY5" fmla="*/ 96443 h 232834"/>
                <a:gd name="connsiteX6" fmla="*/ 57219 w 390714"/>
                <a:gd name="connsiteY6" fmla="*/ 0 h 232834"/>
                <a:gd name="connsiteX0" fmla="*/ 329360 w 390714"/>
                <a:gd name="connsiteY0" fmla="*/ 59951 h 232834"/>
                <a:gd name="connsiteX1" fmla="*/ 333495 w 390714"/>
                <a:gd name="connsiteY1" fmla="*/ 0 h 232834"/>
                <a:gd name="connsiteX2" fmla="*/ 390714 w 390714"/>
                <a:gd name="connsiteY2" fmla="*/ 96443 h 232834"/>
                <a:gd name="connsiteX3" fmla="*/ 195357 w 390714"/>
                <a:gd name="connsiteY3" fmla="*/ 232834 h 232834"/>
                <a:gd name="connsiteX4" fmla="*/ 0 w 390714"/>
                <a:gd name="connsiteY4" fmla="*/ 96443 h 232834"/>
                <a:gd name="connsiteX5" fmla="*/ 57219 w 390714"/>
                <a:gd name="connsiteY5" fmla="*/ 0 h 232834"/>
                <a:gd name="connsiteX0" fmla="*/ 333495 w 390714"/>
                <a:gd name="connsiteY0" fmla="*/ 0 h 232834"/>
                <a:gd name="connsiteX1" fmla="*/ 390714 w 390714"/>
                <a:gd name="connsiteY1" fmla="*/ 96443 h 232834"/>
                <a:gd name="connsiteX2" fmla="*/ 195357 w 390714"/>
                <a:gd name="connsiteY2" fmla="*/ 232834 h 232834"/>
                <a:gd name="connsiteX3" fmla="*/ 0 w 390714"/>
                <a:gd name="connsiteY3" fmla="*/ 96443 h 232834"/>
                <a:gd name="connsiteX4" fmla="*/ 57219 w 390714"/>
                <a:gd name="connsiteY4" fmla="*/ 0 h 23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714" h="232834">
                  <a:moveTo>
                    <a:pt x="333495" y="0"/>
                  </a:moveTo>
                  <a:cubicBezTo>
                    <a:pt x="368848" y="24682"/>
                    <a:pt x="390714" y="58780"/>
                    <a:pt x="390714" y="96443"/>
                  </a:cubicBezTo>
                  <a:cubicBezTo>
                    <a:pt x="390714" y="171770"/>
                    <a:pt x="303250" y="232834"/>
                    <a:pt x="195357" y="232834"/>
                  </a:cubicBezTo>
                  <a:cubicBezTo>
                    <a:pt x="87464" y="232834"/>
                    <a:pt x="0" y="171770"/>
                    <a:pt x="0" y="96443"/>
                  </a:cubicBezTo>
                  <a:cubicBezTo>
                    <a:pt x="0" y="58780"/>
                    <a:pt x="21866" y="24682"/>
                    <a:pt x="57219" y="0"/>
                  </a:cubicBezTo>
                </a:path>
              </a:pathLst>
            </a:custGeom>
            <a:noFill/>
            <a:ln w="12700">
              <a:solidFill>
                <a:schemeClr val="accent1"/>
              </a:solid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3" name="Cathode Terminal">
              <a:extLst>
                <a:ext uri="{FF2B5EF4-FFF2-40B4-BE49-F238E27FC236}">
                  <a16:creationId xmlns:a16="http://schemas.microsoft.com/office/drawing/2014/main" id="{268556B0-9AF8-4DA0-B07C-7F74A0955BB8}"/>
                </a:ext>
              </a:extLst>
            </p:cNvPr>
            <p:cNvSpPr>
              <a:spLocks/>
            </p:cNvSpPr>
            <p:nvPr/>
          </p:nvSpPr>
          <p:spPr bwMode="auto">
            <a:xfrm>
              <a:off x="1423026" y="1234366"/>
              <a:ext cx="214841" cy="200997"/>
            </a:xfrm>
            <a:custGeom>
              <a:avLst/>
              <a:gdLst>
                <a:gd name="T0" fmla="*/ 0 w 2883"/>
                <a:gd name="T1" fmla="*/ 311 h 2696"/>
                <a:gd name="T2" fmla="*/ 0 w 2883"/>
                <a:gd name="T3" fmla="*/ 2696 h 2696"/>
                <a:gd name="T4" fmla="*/ 366 w 2883"/>
                <a:gd name="T5" fmla="*/ 2696 h 2696"/>
                <a:gd name="T6" fmla="*/ 366 w 2883"/>
                <a:gd name="T7" fmla="*/ 1584 h 2696"/>
                <a:gd name="T8" fmla="*/ 1407 w 2883"/>
                <a:gd name="T9" fmla="*/ 1584 h 2696"/>
                <a:gd name="T10" fmla="*/ 2883 w 2883"/>
                <a:gd name="T11" fmla="*/ 0 h 2696"/>
                <a:gd name="T12" fmla="*/ 444 w 2883"/>
                <a:gd name="T13" fmla="*/ 0 h 2696"/>
                <a:gd name="T14" fmla="*/ 0 w 2883"/>
                <a:gd name="T15" fmla="*/ 311 h 2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3" h="2696">
                  <a:moveTo>
                    <a:pt x="0" y="311"/>
                  </a:moveTo>
                  <a:lnTo>
                    <a:pt x="0" y="2696"/>
                  </a:lnTo>
                  <a:lnTo>
                    <a:pt x="366" y="2696"/>
                  </a:lnTo>
                  <a:lnTo>
                    <a:pt x="366" y="1584"/>
                  </a:lnTo>
                  <a:lnTo>
                    <a:pt x="1407" y="1584"/>
                  </a:lnTo>
                  <a:lnTo>
                    <a:pt x="2883" y="0"/>
                  </a:lnTo>
                  <a:lnTo>
                    <a:pt x="444" y="0"/>
                  </a:lnTo>
                  <a:lnTo>
                    <a:pt x="0" y="311"/>
                  </a:lnTo>
                  <a:close/>
                </a:path>
              </a:pathLst>
            </a:custGeom>
            <a:noFill/>
            <a:ln w="1270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Anode Terminal">
              <a:extLst>
                <a:ext uri="{FF2B5EF4-FFF2-40B4-BE49-F238E27FC236}">
                  <a16:creationId xmlns:a16="http://schemas.microsoft.com/office/drawing/2014/main" id="{B8EFB7CA-10B6-4C70-B8CA-22274AF0DD4D}"/>
                </a:ext>
              </a:extLst>
            </p:cNvPr>
            <p:cNvSpPr>
              <a:spLocks/>
            </p:cNvSpPr>
            <p:nvPr/>
          </p:nvSpPr>
          <p:spPr bwMode="auto">
            <a:xfrm>
              <a:off x="1566083" y="1226674"/>
              <a:ext cx="125623" cy="208688"/>
            </a:xfrm>
            <a:custGeom>
              <a:avLst/>
              <a:gdLst>
                <a:gd name="T0" fmla="*/ 1243 w 1684"/>
                <a:gd name="T1" fmla="*/ 0 h 2800"/>
                <a:gd name="T2" fmla="*/ 1404 w 1684"/>
                <a:gd name="T3" fmla="*/ 188 h 2800"/>
                <a:gd name="T4" fmla="*/ 0 w 1684"/>
                <a:gd name="T5" fmla="*/ 1688 h 2800"/>
                <a:gd name="T6" fmla="*/ 1347 w 1684"/>
                <a:gd name="T7" fmla="*/ 1688 h 2800"/>
                <a:gd name="T8" fmla="*/ 1347 w 1684"/>
                <a:gd name="T9" fmla="*/ 2800 h 2800"/>
                <a:gd name="T10" fmla="*/ 1684 w 1684"/>
                <a:gd name="T11" fmla="*/ 2800 h 2800"/>
                <a:gd name="T12" fmla="*/ 1684 w 1684"/>
                <a:gd name="T13" fmla="*/ 0 h 2800"/>
                <a:gd name="T14" fmla="*/ 1243 w 1684"/>
                <a:gd name="T15" fmla="*/ 0 h 28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4" h="2800">
                  <a:moveTo>
                    <a:pt x="1243" y="0"/>
                  </a:moveTo>
                  <a:lnTo>
                    <a:pt x="1404" y="188"/>
                  </a:lnTo>
                  <a:lnTo>
                    <a:pt x="0" y="1688"/>
                  </a:lnTo>
                  <a:lnTo>
                    <a:pt x="1347" y="1688"/>
                  </a:lnTo>
                  <a:lnTo>
                    <a:pt x="1347" y="2800"/>
                  </a:lnTo>
                  <a:lnTo>
                    <a:pt x="1684" y="2800"/>
                  </a:lnTo>
                  <a:lnTo>
                    <a:pt x="1684" y="0"/>
                  </a:lnTo>
                  <a:lnTo>
                    <a:pt x="1243" y="0"/>
                  </a:lnTo>
                  <a:close/>
                </a:path>
              </a:pathLst>
            </a:custGeom>
            <a:noFill/>
            <a:ln w="1270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Lens Fill Color">
              <a:extLst>
                <a:ext uri="{FF2B5EF4-FFF2-40B4-BE49-F238E27FC236}">
                  <a16:creationId xmlns:a16="http://schemas.microsoft.com/office/drawing/2014/main" id="{309A5235-7F34-4EF4-9713-420D288CD5EA}"/>
                </a:ext>
              </a:extLst>
            </p:cNvPr>
            <p:cNvSpPr>
              <a:spLocks/>
            </p:cNvSpPr>
            <p:nvPr/>
          </p:nvSpPr>
          <p:spPr bwMode="auto">
            <a:xfrm>
              <a:off x="1362009" y="992349"/>
              <a:ext cx="426093" cy="646062"/>
            </a:xfrm>
            <a:custGeom>
              <a:avLst/>
              <a:gdLst>
                <a:gd name="T0" fmla="*/ 5232 w 5706"/>
                <a:gd name="T1" fmla="*/ 4800 h 8672"/>
                <a:gd name="T2" fmla="*/ 5232 w 5706"/>
                <a:gd name="T3" fmla="*/ 2617 h 8672"/>
                <a:gd name="T4" fmla="*/ 2616 w 5706"/>
                <a:gd name="T5" fmla="*/ 0 h 8672"/>
                <a:gd name="T6" fmla="*/ 0 w 5706"/>
                <a:gd name="T7" fmla="*/ 2617 h 8672"/>
                <a:gd name="T8" fmla="*/ 0 w 5706"/>
                <a:gd name="T9" fmla="*/ 7656 h 8672"/>
                <a:gd name="T10" fmla="*/ 2616 w 5706"/>
                <a:gd name="T11" fmla="*/ 8672 h 8672"/>
                <a:gd name="T12" fmla="*/ 5706 w 5706"/>
                <a:gd name="T13" fmla="*/ 6509 h 8672"/>
                <a:gd name="T14" fmla="*/ 5706 w 5706"/>
                <a:gd name="T15" fmla="*/ 5947 h 8672"/>
                <a:gd name="T16" fmla="*/ 5232 w 5706"/>
                <a:gd name="T17" fmla="*/ 4800 h 8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06" h="8672">
                  <a:moveTo>
                    <a:pt x="5232" y="4800"/>
                  </a:moveTo>
                  <a:lnTo>
                    <a:pt x="5232" y="2617"/>
                  </a:lnTo>
                  <a:cubicBezTo>
                    <a:pt x="5232" y="1173"/>
                    <a:pt x="4062" y="0"/>
                    <a:pt x="2616" y="0"/>
                  </a:cubicBezTo>
                  <a:cubicBezTo>
                    <a:pt x="1172" y="0"/>
                    <a:pt x="0" y="1170"/>
                    <a:pt x="0" y="2617"/>
                  </a:cubicBezTo>
                  <a:lnTo>
                    <a:pt x="0" y="7656"/>
                  </a:lnTo>
                  <a:cubicBezTo>
                    <a:pt x="544" y="8266"/>
                    <a:pt x="1512" y="8672"/>
                    <a:pt x="2616" y="8672"/>
                  </a:cubicBezTo>
                  <a:cubicBezTo>
                    <a:pt x="4321" y="8672"/>
                    <a:pt x="5706" y="7706"/>
                    <a:pt x="5706" y="6509"/>
                  </a:cubicBezTo>
                  <a:lnTo>
                    <a:pt x="5706" y="5947"/>
                  </a:lnTo>
                  <a:cubicBezTo>
                    <a:pt x="5705" y="5525"/>
                    <a:pt x="5530" y="5133"/>
                    <a:pt x="5232" y="4800"/>
                  </a:cubicBezTo>
                  <a:close/>
                </a:path>
              </a:pathLst>
            </a:custGeom>
            <a:noFill/>
            <a:ln w="1270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71713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Demo Slide with Blinking LED">
    <p:spTree>
      <p:nvGrpSpPr>
        <p:cNvPr id="1" name=""/>
        <p:cNvGrpSpPr/>
        <p:nvPr/>
      </p:nvGrpSpPr>
      <p:grpSpPr>
        <a:xfrm>
          <a:off x="0" y="0"/>
          <a:ext cx="0" cy="0"/>
          <a:chOff x="0" y="0"/>
          <a:chExt cx="0" cy="0"/>
        </a:xfrm>
      </p:grpSpPr>
      <p:sp>
        <p:nvSpPr>
          <p:cNvPr id="3" name="Rectangle 2"/>
          <p:cNvSpPr/>
          <p:nvPr/>
        </p:nvSpPr>
        <p:spPr>
          <a:xfrm>
            <a:off x="-15240" y="2553629"/>
            <a:ext cx="12192000" cy="18957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duino Board Outline"/>
          <p:cNvSpPr>
            <a:spLocks noChangeAspect="1"/>
          </p:cNvSpPr>
          <p:nvPr/>
        </p:nvSpPr>
        <p:spPr bwMode="auto">
          <a:xfrm>
            <a:off x="4754" y="2319454"/>
            <a:ext cx="3320478" cy="2363990"/>
          </a:xfrm>
          <a:custGeom>
            <a:avLst/>
            <a:gdLst>
              <a:gd name="connsiteX0" fmla="*/ 838433 w 3097213"/>
              <a:gd name="connsiteY0" fmla="*/ 2033818 h 2205038"/>
              <a:gd name="connsiteX1" fmla="*/ 771525 w 3097213"/>
              <a:gd name="connsiteY1" fmla="*/ 2099913 h 2205038"/>
              <a:gd name="connsiteX2" fmla="*/ 771525 w 3097213"/>
              <a:gd name="connsiteY2" fmla="*/ 2100377 h 2205038"/>
              <a:gd name="connsiteX3" fmla="*/ 838200 w 3097213"/>
              <a:gd name="connsiteY3" fmla="*/ 2166936 h 2205038"/>
              <a:gd name="connsiteX4" fmla="*/ 904875 w 3097213"/>
              <a:gd name="connsiteY4" fmla="*/ 2100609 h 2205038"/>
              <a:gd name="connsiteX5" fmla="*/ 904875 w 3097213"/>
              <a:gd name="connsiteY5" fmla="*/ 2100377 h 2205038"/>
              <a:gd name="connsiteX6" fmla="*/ 838433 w 3097213"/>
              <a:gd name="connsiteY6" fmla="*/ 2033818 h 2205038"/>
              <a:gd name="connsiteX7" fmla="*/ 2991760 w 3097213"/>
              <a:gd name="connsiteY7" fmla="*/ 1824036 h 2205038"/>
              <a:gd name="connsiteX8" fmla="*/ 2925763 w 3097213"/>
              <a:gd name="connsiteY8" fmla="*/ 1889574 h 2205038"/>
              <a:gd name="connsiteX9" fmla="*/ 2925763 w 3097213"/>
              <a:gd name="connsiteY9" fmla="*/ 1889803 h 2205038"/>
              <a:gd name="connsiteX10" fmla="*/ 2991530 w 3097213"/>
              <a:gd name="connsiteY10" fmla="*/ 1955570 h 2205038"/>
              <a:gd name="connsiteX11" fmla="*/ 3057296 w 3097213"/>
              <a:gd name="connsiteY11" fmla="*/ 1890032 h 2205038"/>
              <a:gd name="connsiteX12" fmla="*/ 3057296 w 3097213"/>
              <a:gd name="connsiteY12" fmla="*/ 1889803 h 2205038"/>
              <a:gd name="connsiteX13" fmla="*/ 2991760 w 3097213"/>
              <a:gd name="connsiteY13" fmla="*/ 1824036 h 2205038"/>
              <a:gd name="connsiteX14" fmla="*/ 2991760 w 3097213"/>
              <a:gd name="connsiteY14" fmla="*/ 668336 h 2205038"/>
              <a:gd name="connsiteX15" fmla="*/ 2925763 w 3097213"/>
              <a:gd name="connsiteY15" fmla="*/ 734779 h 2205038"/>
              <a:gd name="connsiteX16" fmla="*/ 2925763 w 3097213"/>
              <a:gd name="connsiteY16" fmla="*/ 735243 h 2205038"/>
              <a:gd name="connsiteX17" fmla="*/ 2991530 w 3097213"/>
              <a:gd name="connsiteY17" fmla="*/ 801686 h 2205038"/>
              <a:gd name="connsiteX18" fmla="*/ 3057296 w 3097213"/>
              <a:gd name="connsiteY18" fmla="*/ 735243 h 2205038"/>
              <a:gd name="connsiteX19" fmla="*/ 2991760 w 3097213"/>
              <a:gd name="connsiteY19" fmla="*/ 668336 h 2205038"/>
              <a:gd name="connsiteX20" fmla="*/ 890705 w 3097213"/>
              <a:gd name="connsiteY20" fmla="*/ 39686 h 2205038"/>
              <a:gd name="connsiteX21" fmla="*/ 823913 w 3097213"/>
              <a:gd name="connsiteY21" fmla="*/ 105338 h 2205038"/>
              <a:gd name="connsiteX22" fmla="*/ 823913 w 3097213"/>
              <a:gd name="connsiteY22" fmla="*/ 105568 h 2205038"/>
              <a:gd name="connsiteX23" fmla="*/ 890472 w 3097213"/>
              <a:gd name="connsiteY23" fmla="*/ 171449 h 2205038"/>
              <a:gd name="connsiteX24" fmla="*/ 957263 w 3097213"/>
              <a:gd name="connsiteY24" fmla="*/ 105797 h 2205038"/>
              <a:gd name="connsiteX25" fmla="*/ 957263 w 3097213"/>
              <a:gd name="connsiteY25" fmla="*/ 105568 h 2205038"/>
              <a:gd name="connsiteX26" fmla="*/ 890705 w 3097213"/>
              <a:gd name="connsiteY26" fmla="*/ 39686 h 2205038"/>
              <a:gd name="connsiteX27" fmla="*/ 300826 w 3097213"/>
              <a:gd name="connsiteY27" fmla="*/ 0 h 2205038"/>
              <a:gd name="connsiteX28" fmla="*/ 2929009 w 3097213"/>
              <a:gd name="connsiteY28" fmla="*/ 0 h 2205038"/>
              <a:gd name="connsiteX29" fmla="*/ 2992317 w 3097213"/>
              <a:gd name="connsiteY29" fmla="*/ 63021 h 2205038"/>
              <a:gd name="connsiteX30" fmla="*/ 2992317 w 3097213"/>
              <a:gd name="connsiteY30" fmla="*/ 535562 h 2205038"/>
              <a:gd name="connsiteX31" fmla="*/ 3097213 w 3097213"/>
              <a:gd name="connsiteY31" fmla="*/ 640366 h 2205038"/>
              <a:gd name="connsiteX32" fmla="*/ 3097213 w 3097213"/>
              <a:gd name="connsiteY32" fmla="*/ 1995199 h 2205038"/>
              <a:gd name="connsiteX33" fmla="*/ 2992317 w 3097213"/>
              <a:gd name="connsiteY33" fmla="*/ 2100234 h 2205038"/>
              <a:gd name="connsiteX34" fmla="*/ 2992317 w 3097213"/>
              <a:gd name="connsiteY34" fmla="*/ 2163717 h 2205038"/>
              <a:gd name="connsiteX35" fmla="*/ 2950959 w 3097213"/>
              <a:gd name="connsiteY35" fmla="*/ 2205038 h 2205038"/>
              <a:gd name="connsiteX36" fmla="*/ 2950728 w 3097213"/>
              <a:gd name="connsiteY36" fmla="*/ 2205038 h 2205038"/>
              <a:gd name="connsiteX37" fmla="*/ 300826 w 3097213"/>
              <a:gd name="connsiteY37" fmla="*/ 2205038 h 2205038"/>
              <a:gd name="connsiteX38" fmla="*/ 259468 w 3097213"/>
              <a:gd name="connsiteY38" fmla="*/ 2163717 h 2205038"/>
              <a:gd name="connsiteX39" fmla="*/ 259468 w 3097213"/>
              <a:gd name="connsiteY39" fmla="*/ 2068378 h 2205038"/>
              <a:gd name="connsiteX40" fmla="*/ 189460 w 3097213"/>
              <a:gd name="connsiteY40" fmla="*/ 2068378 h 2205038"/>
              <a:gd name="connsiteX41" fmla="*/ 189460 w 3097213"/>
              <a:gd name="connsiteY41" fmla="*/ 1696254 h 2205038"/>
              <a:gd name="connsiteX42" fmla="*/ 259468 w 3097213"/>
              <a:gd name="connsiteY42" fmla="*/ 1696254 h 2205038"/>
              <a:gd name="connsiteX43" fmla="*/ 259468 w 3097213"/>
              <a:gd name="connsiteY43" fmla="*/ 922921 h 2205038"/>
              <a:gd name="connsiteX44" fmla="*/ 255078 w 3097213"/>
              <a:gd name="connsiteY44" fmla="*/ 915303 h 2205038"/>
              <a:gd name="connsiteX45" fmla="*/ 255078 w 3097213"/>
              <a:gd name="connsiteY45" fmla="*/ 912995 h 2205038"/>
              <a:gd name="connsiteX46" fmla="*/ 255078 w 3097213"/>
              <a:gd name="connsiteY46" fmla="*/ 866826 h 2205038"/>
              <a:gd name="connsiteX47" fmla="*/ 0 w 3097213"/>
              <a:gd name="connsiteY47" fmla="*/ 866826 h 2205038"/>
              <a:gd name="connsiteX48" fmla="*/ 0 w 3097213"/>
              <a:gd name="connsiteY48" fmla="*/ 837047 h 2205038"/>
              <a:gd name="connsiteX49" fmla="*/ 0 w 3097213"/>
              <a:gd name="connsiteY49" fmla="*/ 423140 h 2205038"/>
              <a:gd name="connsiteX50" fmla="*/ 0 w 3097213"/>
              <a:gd name="connsiteY50" fmla="*/ 393130 h 2205038"/>
              <a:gd name="connsiteX51" fmla="*/ 255078 w 3097213"/>
              <a:gd name="connsiteY51" fmla="*/ 393130 h 2205038"/>
              <a:gd name="connsiteX52" fmla="*/ 255078 w 3097213"/>
              <a:gd name="connsiteY52" fmla="*/ 346961 h 2205038"/>
              <a:gd name="connsiteX53" fmla="*/ 255078 w 3097213"/>
              <a:gd name="connsiteY53" fmla="*/ 344884 h 2205038"/>
              <a:gd name="connsiteX54" fmla="*/ 255309 w 3097213"/>
              <a:gd name="connsiteY54" fmla="*/ 344191 h 2205038"/>
              <a:gd name="connsiteX55" fmla="*/ 257389 w 3097213"/>
              <a:gd name="connsiteY55" fmla="*/ 339574 h 2205038"/>
              <a:gd name="connsiteX56" fmla="*/ 258082 w 3097213"/>
              <a:gd name="connsiteY56" fmla="*/ 338651 h 2205038"/>
              <a:gd name="connsiteX57" fmla="*/ 258313 w 3097213"/>
              <a:gd name="connsiteY57" fmla="*/ 338651 h 2205038"/>
              <a:gd name="connsiteX58" fmla="*/ 259468 w 3097213"/>
              <a:gd name="connsiteY58" fmla="*/ 337266 h 2205038"/>
              <a:gd name="connsiteX59" fmla="*/ 259468 w 3097213"/>
              <a:gd name="connsiteY59" fmla="*/ 41321 h 2205038"/>
              <a:gd name="connsiteX60" fmla="*/ 300826 w 3097213"/>
              <a:gd name="connsiteY60" fmla="*/ 0 h 2205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097213" h="2205038">
                <a:moveTo>
                  <a:pt x="838433" y="2033818"/>
                </a:moveTo>
                <a:cubicBezTo>
                  <a:pt x="801726" y="2033586"/>
                  <a:pt x="771757" y="2063271"/>
                  <a:pt x="771525" y="2099913"/>
                </a:cubicBezTo>
                <a:lnTo>
                  <a:pt x="771525" y="2100377"/>
                </a:lnTo>
                <a:cubicBezTo>
                  <a:pt x="771525" y="2137019"/>
                  <a:pt x="801494" y="2166704"/>
                  <a:pt x="838200" y="2166936"/>
                </a:cubicBezTo>
                <a:cubicBezTo>
                  <a:pt x="874906" y="2166936"/>
                  <a:pt x="904643" y="2137251"/>
                  <a:pt x="904875" y="2100609"/>
                </a:cubicBezTo>
                <a:lnTo>
                  <a:pt x="904875" y="2100377"/>
                </a:lnTo>
                <a:cubicBezTo>
                  <a:pt x="904875" y="2063735"/>
                  <a:pt x="875139" y="2033818"/>
                  <a:pt x="838433" y="2033818"/>
                </a:cubicBezTo>
                <a:close/>
                <a:moveTo>
                  <a:pt x="2991760" y="1824036"/>
                </a:moveTo>
                <a:cubicBezTo>
                  <a:pt x="2955197" y="1824036"/>
                  <a:pt x="2925763" y="1853368"/>
                  <a:pt x="2925763" y="1889574"/>
                </a:cubicBezTo>
                <a:lnTo>
                  <a:pt x="2925763" y="1889803"/>
                </a:lnTo>
                <a:cubicBezTo>
                  <a:pt x="2925763" y="1926009"/>
                  <a:pt x="2955197" y="1955570"/>
                  <a:pt x="2991530" y="1955570"/>
                </a:cubicBezTo>
                <a:cubicBezTo>
                  <a:pt x="3027862" y="1955799"/>
                  <a:pt x="3057296" y="1926238"/>
                  <a:pt x="3057296" y="1890032"/>
                </a:cubicBezTo>
                <a:lnTo>
                  <a:pt x="3057296" y="1889803"/>
                </a:lnTo>
                <a:cubicBezTo>
                  <a:pt x="3057526" y="1853597"/>
                  <a:pt x="3028092" y="1824036"/>
                  <a:pt x="2991760" y="1824036"/>
                </a:cubicBezTo>
                <a:close/>
                <a:moveTo>
                  <a:pt x="2991760" y="668336"/>
                </a:moveTo>
                <a:cubicBezTo>
                  <a:pt x="2955197" y="668336"/>
                  <a:pt x="2925763" y="698073"/>
                  <a:pt x="2925763" y="734779"/>
                </a:cubicBezTo>
                <a:lnTo>
                  <a:pt x="2925763" y="735243"/>
                </a:lnTo>
                <a:cubicBezTo>
                  <a:pt x="2925763" y="771950"/>
                  <a:pt x="2955197" y="801686"/>
                  <a:pt x="2991530" y="801686"/>
                </a:cubicBezTo>
                <a:cubicBezTo>
                  <a:pt x="3027862" y="801686"/>
                  <a:pt x="3057296" y="772182"/>
                  <a:pt x="3057296" y="735243"/>
                </a:cubicBezTo>
                <a:cubicBezTo>
                  <a:pt x="3057526" y="698305"/>
                  <a:pt x="3028092" y="668336"/>
                  <a:pt x="2991760" y="668336"/>
                </a:cubicBezTo>
                <a:close/>
                <a:moveTo>
                  <a:pt x="890705" y="39686"/>
                </a:moveTo>
                <a:cubicBezTo>
                  <a:pt x="853702" y="39686"/>
                  <a:pt x="823913" y="69069"/>
                  <a:pt x="823913" y="105338"/>
                </a:cubicBezTo>
                <a:lnTo>
                  <a:pt x="823913" y="105568"/>
                </a:lnTo>
                <a:cubicBezTo>
                  <a:pt x="823913" y="141837"/>
                  <a:pt x="853469" y="171220"/>
                  <a:pt x="890472" y="171449"/>
                </a:cubicBezTo>
                <a:cubicBezTo>
                  <a:pt x="927242" y="171449"/>
                  <a:pt x="957263" y="142066"/>
                  <a:pt x="957263" y="105797"/>
                </a:cubicBezTo>
                <a:lnTo>
                  <a:pt x="957263" y="105568"/>
                </a:lnTo>
                <a:cubicBezTo>
                  <a:pt x="957263" y="69298"/>
                  <a:pt x="927475" y="39916"/>
                  <a:pt x="890705" y="39686"/>
                </a:cubicBezTo>
                <a:close/>
                <a:moveTo>
                  <a:pt x="300826" y="0"/>
                </a:moveTo>
                <a:lnTo>
                  <a:pt x="2929009" y="0"/>
                </a:lnTo>
                <a:lnTo>
                  <a:pt x="2992317" y="63021"/>
                </a:lnTo>
                <a:lnTo>
                  <a:pt x="2992317" y="535562"/>
                </a:lnTo>
                <a:lnTo>
                  <a:pt x="3097213" y="640366"/>
                </a:lnTo>
                <a:lnTo>
                  <a:pt x="3097213" y="1995199"/>
                </a:lnTo>
                <a:lnTo>
                  <a:pt x="2992317" y="2100234"/>
                </a:lnTo>
                <a:lnTo>
                  <a:pt x="2992317" y="2163717"/>
                </a:lnTo>
                <a:cubicBezTo>
                  <a:pt x="2992317" y="2186570"/>
                  <a:pt x="2973602" y="2205038"/>
                  <a:pt x="2950959" y="2205038"/>
                </a:cubicBezTo>
                <a:lnTo>
                  <a:pt x="2950728" y="2205038"/>
                </a:lnTo>
                <a:lnTo>
                  <a:pt x="300826" y="2205038"/>
                </a:lnTo>
                <a:cubicBezTo>
                  <a:pt x="277952" y="2205038"/>
                  <a:pt x="259468" y="2186570"/>
                  <a:pt x="259468" y="2163717"/>
                </a:cubicBezTo>
                <a:lnTo>
                  <a:pt x="259468" y="2068378"/>
                </a:lnTo>
                <a:lnTo>
                  <a:pt x="189460" y="2068378"/>
                </a:lnTo>
                <a:lnTo>
                  <a:pt x="189460" y="1696254"/>
                </a:lnTo>
                <a:lnTo>
                  <a:pt x="259468" y="1696254"/>
                </a:lnTo>
                <a:lnTo>
                  <a:pt x="259468" y="922921"/>
                </a:lnTo>
                <a:cubicBezTo>
                  <a:pt x="257158" y="920844"/>
                  <a:pt x="255078" y="918073"/>
                  <a:pt x="255078" y="915303"/>
                </a:cubicBezTo>
                <a:lnTo>
                  <a:pt x="255078" y="912995"/>
                </a:lnTo>
                <a:lnTo>
                  <a:pt x="255078" y="866826"/>
                </a:lnTo>
                <a:lnTo>
                  <a:pt x="0" y="866826"/>
                </a:lnTo>
                <a:lnTo>
                  <a:pt x="0" y="837047"/>
                </a:lnTo>
                <a:lnTo>
                  <a:pt x="0" y="423140"/>
                </a:lnTo>
                <a:lnTo>
                  <a:pt x="0" y="393130"/>
                </a:lnTo>
                <a:lnTo>
                  <a:pt x="255078" y="393130"/>
                </a:lnTo>
                <a:lnTo>
                  <a:pt x="255078" y="346961"/>
                </a:lnTo>
                <a:lnTo>
                  <a:pt x="255078" y="344884"/>
                </a:lnTo>
                <a:cubicBezTo>
                  <a:pt x="255078" y="344653"/>
                  <a:pt x="255309" y="344422"/>
                  <a:pt x="255309" y="344191"/>
                </a:cubicBezTo>
                <a:cubicBezTo>
                  <a:pt x="255541" y="342575"/>
                  <a:pt x="256234" y="340959"/>
                  <a:pt x="257389" y="339574"/>
                </a:cubicBezTo>
                <a:cubicBezTo>
                  <a:pt x="257620" y="339343"/>
                  <a:pt x="257851" y="339112"/>
                  <a:pt x="258082" y="338651"/>
                </a:cubicBezTo>
                <a:cubicBezTo>
                  <a:pt x="258082" y="338651"/>
                  <a:pt x="258082" y="338651"/>
                  <a:pt x="258313" y="338651"/>
                </a:cubicBezTo>
                <a:cubicBezTo>
                  <a:pt x="258544" y="338189"/>
                  <a:pt x="259006" y="337727"/>
                  <a:pt x="259468" y="337266"/>
                </a:cubicBezTo>
                <a:lnTo>
                  <a:pt x="259468" y="41321"/>
                </a:lnTo>
                <a:cubicBezTo>
                  <a:pt x="259468" y="18468"/>
                  <a:pt x="277952" y="0"/>
                  <a:pt x="300826" y="0"/>
                </a:cubicBezTo>
                <a:close/>
              </a:path>
            </a:pathLst>
          </a:custGeom>
          <a:noFill/>
          <a:ln w="12700">
            <a:solidFill>
              <a:schemeClr val="accent1"/>
            </a:solid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 name="Title 1"/>
          <p:cNvSpPr>
            <a:spLocks noGrp="1"/>
          </p:cNvSpPr>
          <p:nvPr>
            <p:ph type="title"/>
          </p:nvPr>
        </p:nvSpPr>
        <p:spPr>
          <a:xfrm>
            <a:off x="3958683" y="2553629"/>
            <a:ext cx="8095785" cy="1895707"/>
          </a:xfrm>
        </p:spPr>
        <p:txBody>
          <a:bodyPr/>
          <a:lstStyle>
            <a:lvl1pPr>
              <a:defRPr cap="none" spc="0" baseline="0">
                <a:latin typeface="+mn-lt"/>
              </a:defRPr>
            </a:lvl1pPr>
          </a:lstStyle>
          <a:p>
            <a:r>
              <a:rPr lang="en-US"/>
              <a:t>Click to edit Master title style</a:t>
            </a:r>
            <a:endParaRPr lang="en-US" dirty="0"/>
          </a:p>
        </p:txBody>
      </p:sp>
      <p:sp>
        <p:nvSpPr>
          <p:cNvPr id="5" name="TextBox 4"/>
          <p:cNvSpPr txBox="1"/>
          <p:nvPr/>
        </p:nvSpPr>
        <p:spPr>
          <a:xfrm>
            <a:off x="230977" y="3039782"/>
            <a:ext cx="3114250" cy="923330"/>
          </a:xfrm>
          <a:prstGeom prst="rect">
            <a:avLst/>
          </a:prstGeom>
          <a:noFill/>
        </p:spPr>
        <p:txBody>
          <a:bodyPr wrap="square" rtlCol="0" anchor="ctr">
            <a:spAutoFit/>
          </a:bodyPr>
          <a:lstStyle/>
          <a:p>
            <a:pPr algn="ctr"/>
            <a:r>
              <a:rPr lang="en-US" sz="5400" dirty="0">
                <a:solidFill>
                  <a:schemeClr val="accent1"/>
                </a:solidFill>
                <a:latin typeface="+mj-lt"/>
              </a:rPr>
              <a:t>DEMO</a:t>
            </a:r>
          </a:p>
        </p:txBody>
      </p:sp>
      <p:grpSp>
        <p:nvGrpSpPr>
          <p:cNvPr id="21" name="Group 20">
            <a:extLst>
              <a:ext uri="{FF2B5EF4-FFF2-40B4-BE49-F238E27FC236}">
                <a16:creationId xmlns:a16="http://schemas.microsoft.com/office/drawing/2014/main" id="{F3AD87C1-49B9-4435-BBBB-642DAA0115ED}"/>
              </a:ext>
            </a:extLst>
          </p:cNvPr>
          <p:cNvGrpSpPr/>
          <p:nvPr/>
        </p:nvGrpSpPr>
        <p:grpSpPr>
          <a:xfrm>
            <a:off x="1362008" y="1435583"/>
            <a:ext cx="302656" cy="1086761"/>
            <a:chOff x="1362008" y="992349"/>
            <a:chExt cx="426094" cy="1529995"/>
          </a:xfrm>
        </p:grpSpPr>
        <p:sp>
          <p:nvSpPr>
            <p:cNvPr id="7" name="Cathode">
              <a:extLst>
                <a:ext uri="{FF2B5EF4-FFF2-40B4-BE49-F238E27FC236}">
                  <a16:creationId xmlns:a16="http://schemas.microsoft.com/office/drawing/2014/main" id="{0EB091A4-F79C-4F44-B975-6A270D204418}"/>
                </a:ext>
              </a:extLst>
            </p:cNvPr>
            <p:cNvSpPr>
              <a:spLocks noChangeArrowheads="1"/>
            </p:cNvSpPr>
            <p:nvPr/>
          </p:nvSpPr>
          <p:spPr bwMode="auto">
            <a:xfrm>
              <a:off x="1456018" y="1623578"/>
              <a:ext cx="60387" cy="898766"/>
            </a:xfrm>
            <a:custGeom>
              <a:avLst/>
              <a:gdLst>
                <a:gd name="connsiteX0" fmla="*/ 0 w 112596"/>
                <a:gd name="connsiteY0" fmla="*/ 0 h 1903279"/>
                <a:gd name="connsiteX1" fmla="*/ 112596 w 112596"/>
                <a:gd name="connsiteY1" fmla="*/ 0 h 1903279"/>
                <a:gd name="connsiteX2" fmla="*/ 112596 w 112596"/>
                <a:gd name="connsiteY2" fmla="*/ 515983 h 1903279"/>
                <a:gd name="connsiteX3" fmla="*/ 111275 w 112596"/>
                <a:gd name="connsiteY3" fmla="*/ 515983 h 1903279"/>
                <a:gd name="connsiteX4" fmla="*/ 112596 w 112596"/>
                <a:gd name="connsiteY4" fmla="*/ 522529 h 1903279"/>
                <a:gd name="connsiteX5" fmla="*/ 112596 w 112596"/>
                <a:gd name="connsiteY5" fmla="*/ 1846981 h 1903279"/>
                <a:gd name="connsiteX6" fmla="*/ 56298 w 112596"/>
                <a:gd name="connsiteY6" fmla="*/ 1903279 h 1903279"/>
                <a:gd name="connsiteX7" fmla="*/ 0 w 112596"/>
                <a:gd name="connsiteY7" fmla="*/ 1846981 h 1903279"/>
                <a:gd name="connsiteX8" fmla="*/ 0 w 112596"/>
                <a:gd name="connsiteY8" fmla="*/ 522529 h 1903279"/>
                <a:gd name="connsiteX9" fmla="*/ 1322 w 112596"/>
                <a:gd name="connsiteY9" fmla="*/ 515983 h 1903279"/>
                <a:gd name="connsiteX10" fmla="*/ 0 w 112596"/>
                <a:gd name="connsiteY10" fmla="*/ 515983 h 1903279"/>
                <a:gd name="connsiteX0" fmla="*/ 0 w 112596"/>
                <a:gd name="connsiteY0" fmla="*/ 200069 h 1903279"/>
                <a:gd name="connsiteX1" fmla="*/ 112596 w 112596"/>
                <a:gd name="connsiteY1" fmla="*/ 0 h 1903279"/>
                <a:gd name="connsiteX2" fmla="*/ 112596 w 112596"/>
                <a:gd name="connsiteY2" fmla="*/ 515983 h 1903279"/>
                <a:gd name="connsiteX3" fmla="*/ 111275 w 112596"/>
                <a:gd name="connsiteY3" fmla="*/ 515983 h 1903279"/>
                <a:gd name="connsiteX4" fmla="*/ 112596 w 112596"/>
                <a:gd name="connsiteY4" fmla="*/ 522529 h 1903279"/>
                <a:gd name="connsiteX5" fmla="*/ 112596 w 112596"/>
                <a:gd name="connsiteY5" fmla="*/ 1846981 h 1903279"/>
                <a:gd name="connsiteX6" fmla="*/ 56298 w 112596"/>
                <a:gd name="connsiteY6" fmla="*/ 1903279 h 1903279"/>
                <a:gd name="connsiteX7" fmla="*/ 0 w 112596"/>
                <a:gd name="connsiteY7" fmla="*/ 1846981 h 1903279"/>
                <a:gd name="connsiteX8" fmla="*/ 0 w 112596"/>
                <a:gd name="connsiteY8" fmla="*/ 522529 h 1903279"/>
                <a:gd name="connsiteX9" fmla="*/ 1322 w 112596"/>
                <a:gd name="connsiteY9" fmla="*/ 515983 h 1903279"/>
                <a:gd name="connsiteX10" fmla="*/ 0 w 112596"/>
                <a:gd name="connsiteY10" fmla="*/ 515983 h 1903279"/>
                <a:gd name="connsiteX11" fmla="*/ 0 w 112596"/>
                <a:gd name="connsiteY11" fmla="*/ 200069 h 1903279"/>
                <a:gd name="connsiteX0" fmla="*/ 0 w 115193"/>
                <a:gd name="connsiteY0" fmla="*/ 2599 h 1705809"/>
                <a:gd name="connsiteX1" fmla="*/ 115193 w 115193"/>
                <a:gd name="connsiteY1" fmla="*/ 0 h 1705809"/>
                <a:gd name="connsiteX2" fmla="*/ 112596 w 115193"/>
                <a:gd name="connsiteY2" fmla="*/ 318513 h 1705809"/>
                <a:gd name="connsiteX3" fmla="*/ 111275 w 115193"/>
                <a:gd name="connsiteY3" fmla="*/ 318513 h 1705809"/>
                <a:gd name="connsiteX4" fmla="*/ 112596 w 115193"/>
                <a:gd name="connsiteY4" fmla="*/ 325059 h 1705809"/>
                <a:gd name="connsiteX5" fmla="*/ 112596 w 115193"/>
                <a:gd name="connsiteY5" fmla="*/ 1649511 h 1705809"/>
                <a:gd name="connsiteX6" fmla="*/ 56298 w 115193"/>
                <a:gd name="connsiteY6" fmla="*/ 1705809 h 1705809"/>
                <a:gd name="connsiteX7" fmla="*/ 0 w 115193"/>
                <a:gd name="connsiteY7" fmla="*/ 1649511 h 1705809"/>
                <a:gd name="connsiteX8" fmla="*/ 0 w 115193"/>
                <a:gd name="connsiteY8" fmla="*/ 325059 h 1705809"/>
                <a:gd name="connsiteX9" fmla="*/ 1322 w 115193"/>
                <a:gd name="connsiteY9" fmla="*/ 318513 h 1705809"/>
                <a:gd name="connsiteX10" fmla="*/ 0 w 115193"/>
                <a:gd name="connsiteY10" fmla="*/ 318513 h 1705809"/>
                <a:gd name="connsiteX11" fmla="*/ 0 w 115193"/>
                <a:gd name="connsiteY11" fmla="*/ 2599 h 1705809"/>
                <a:gd name="connsiteX0" fmla="*/ 0 w 117792"/>
                <a:gd name="connsiteY0" fmla="*/ 0 h 1716201"/>
                <a:gd name="connsiteX1" fmla="*/ 117792 w 117792"/>
                <a:gd name="connsiteY1" fmla="*/ 10392 h 1716201"/>
                <a:gd name="connsiteX2" fmla="*/ 115195 w 117792"/>
                <a:gd name="connsiteY2" fmla="*/ 328905 h 1716201"/>
                <a:gd name="connsiteX3" fmla="*/ 113874 w 117792"/>
                <a:gd name="connsiteY3" fmla="*/ 328905 h 1716201"/>
                <a:gd name="connsiteX4" fmla="*/ 115195 w 117792"/>
                <a:gd name="connsiteY4" fmla="*/ 335451 h 1716201"/>
                <a:gd name="connsiteX5" fmla="*/ 115195 w 117792"/>
                <a:gd name="connsiteY5" fmla="*/ 1659903 h 1716201"/>
                <a:gd name="connsiteX6" fmla="*/ 58897 w 117792"/>
                <a:gd name="connsiteY6" fmla="*/ 1716201 h 1716201"/>
                <a:gd name="connsiteX7" fmla="*/ 2599 w 117792"/>
                <a:gd name="connsiteY7" fmla="*/ 1659903 h 1716201"/>
                <a:gd name="connsiteX8" fmla="*/ 2599 w 117792"/>
                <a:gd name="connsiteY8" fmla="*/ 335451 h 1716201"/>
                <a:gd name="connsiteX9" fmla="*/ 3921 w 117792"/>
                <a:gd name="connsiteY9" fmla="*/ 328905 h 1716201"/>
                <a:gd name="connsiteX10" fmla="*/ 2599 w 117792"/>
                <a:gd name="connsiteY10" fmla="*/ 328905 h 1716201"/>
                <a:gd name="connsiteX11" fmla="*/ 0 w 117792"/>
                <a:gd name="connsiteY11" fmla="*/ 0 h 1716201"/>
                <a:gd name="connsiteX0" fmla="*/ 0 w 115310"/>
                <a:gd name="connsiteY0" fmla="*/ 0 h 1716201"/>
                <a:gd name="connsiteX1" fmla="*/ 112596 w 115310"/>
                <a:gd name="connsiteY1" fmla="*/ 31178 h 1716201"/>
                <a:gd name="connsiteX2" fmla="*/ 115195 w 115310"/>
                <a:gd name="connsiteY2" fmla="*/ 328905 h 1716201"/>
                <a:gd name="connsiteX3" fmla="*/ 113874 w 115310"/>
                <a:gd name="connsiteY3" fmla="*/ 328905 h 1716201"/>
                <a:gd name="connsiteX4" fmla="*/ 115195 w 115310"/>
                <a:gd name="connsiteY4" fmla="*/ 335451 h 1716201"/>
                <a:gd name="connsiteX5" fmla="*/ 115195 w 115310"/>
                <a:gd name="connsiteY5" fmla="*/ 1659903 h 1716201"/>
                <a:gd name="connsiteX6" fmla="*/ 58897 w 115310"/>
                <a:gd name="connsiteY6" fmla="*/ 1716201 h 1716201"/>
                <a:gd name="connsiteX7" fmla="*/ 2599 w 115310"/>
                <a:gd name="connsiteY7" fmla="*/ 1659903 h 1716201"/>
                <a:gd name="connsiteX8" fmla="*/ 2599 w 115310"/>
                <a:gd name="connsiteY8" fmla="*/ 335451 h 1716201"/>
                <a:gd name="connsiteX9" fmla="*/ 3921 w 115310"/>
                <a:gd name="connsiteY9" fmla="*/ 328905 h 1716201"/>
                <a:gd name="connsiteX10" fmla="*/ 2599 w 115310"/>
                <a:gd name="connsiteY10" fmla="*/ 328905 h 1716201"/>
                <a:gd name="connsiteX11" fmla="*/ 0 w 115310"/>
                <a:gd name="connsiteY11" fmla="*/ 0 h 1716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5310" h="1716201">
                  <a:moveTo>
                    <a:pt x="0" y="0"/>
                  </a:moveTo>
                  <a:lnTo>
                    <a:pt x="112596" y="31178"/>
                  </a:lnTo>
                  <a:cubicBezTo>
                    <a:pt x="111730" y="137349"/>
                    <a:pt x="116061" y="222734"/>
                    <a:pt x="115195" y="328905"/>
                  </a:cubicBezTo>
                  <a:lnTo>
                    <a:pt x="113874" y="328905"/>
                  </a:lnTo>
                  <a:lnTo>
                    <a:pt x="115195" y="335451"/>
                  </a:lnTo>
                  <a:lnTo>
                    <a:pt x="115195" y="1659903"/>
                  </a:lnTo>
                  <a:cubicBezTo>
                    <a:pt x="115195" y="1690996"/>
                    <a:pt x="89990" y="1716201"/>
                    <a:pt x="58897" y="1716201"/>
                  </a:cubicBezTo>
                  <a:cubicBezTo>
                    <a:pt x="27804" y="1716201"/>
                    <a:pt x="2599" y="1690996"/>
                    <a:pt x="2599" y="1659903"/>
                  </a:cubicBezTo>
                  <a:lnTo>
                    <a:pt x="2599" y="335451"/>
                  </a:lnTo>
                  <a:lnTo>
                    <a:pt x="3921" y="328905"/>
                  </a:lnTo>
                  <a:lnTo>
                    <a:pt x="2599" y="328905"/>
                  </a:lnTo>
                  <a:cubicBezTo>
                    <a:pt x="1733" y="219270"/>
                    <a:pt x="866" y="109635"/>
                    <a:pt x="0" y="0"/>
                  </a:cubicBezTo>
                  <a:close/>
                </a:path>
              </a:pathLst>
            </a:custGeom>
            <a:noFill/>
            <a:ln w="12700">
              <a:solidFill>
                <a:schemeClr val="accent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8" name="Anode">
              <a:extLst>
                <a:ext uri="{FF2B5EF4-FFF2-40B4-BE49-F238E27FC236}">
                  <a16:creationId xmlns:a16="http://schemas.microsoft.com/office/drawing/2014/main" id="{AA63E18F-0808-49FC-90AF-1D1F8DC00A9D}"/>
                </a:ext>
              </a:extLst>
            </p:cNvPr>
            <p:cNvSpPr>
              <a:spLocks/>
            </p:cNvSpPr>
            <p:nvPr/>
          </p:nvSpPr>
          <p:spPr bwMode="auto">
            <a:xfrm>
              <a:off x="1564544" y="1632979"/>
              <a:ext cx="150235" cy="889365"/>
            </a:xfrm>
            <a:custGeom>
              <a:avLst/>
              <a:gdLst>
                <a:gd name="connsiteX0" fmla="*/ 0 w 286875"/>
                <a:gd name="connsiteY0" fmla="*/ 0 h 2447237"/>
                <a:gd name="connsiteX1" fmla="*/ 113781 w 286875"/>
                <a:gd name="connsiteY1" fmla="*/ 0 h 2447237"/>
                <a:gd name="connsiteX2" fmla="*/ 113781 w 286875"/>
                <a:gd name="connsiteY2" fmla="*/ 287004 h 2447237"/>
                <a:gd name="connsiteX3" fmla="*/ 176944 w 286875"/>
                <a:gd name="connsiteY3" fmla="*/ 361776 h 2447237"/>
                <a:gd name="connsiteX4" fmla="*/ 286875 w 286875"/>
                <a:gd name="connsiteY4" fmla="*/ 518853 h 2447237"/>
                <a:gd name="connsiteX5" fmla="*/ 285589 w 286875"/>
                <a:gd name="connsiteY5" fmla="*/ 519098 h 2447237"/>
                <a:gd name="connsiteX6" fmla="*/ 286875 w 286875"/>
                <a:gd name="connsiteY6" fmla="*/ 525467 h 2447237"/>
                <a:gd name="connsiteX7" fmla="*/ 286875 w 286875"/>
                <a:gd name="connsiteY7" fmla="*/ 2390939 h 2447237"/>
                <a:gd name="connsiteX8" fmla="*/ 230577 w 286875"/>
                <a:gd name="connsiteY8" fmla="*/ 2447237 h 2447237"/>
                <a:gd name="connsiteX9" fmla="*/ 174279 w 286875"/>
                <a:gd name="connsiteY9" fmla="*/ 2390939 h 2447237"/>
                <a:gd name="connsiteX10" fmla="*/ 174279 w 286875"/>
                <a:gd name="connsiteY10" fmla="*/ 540289 h 2447237"/>
                <a:gd name="connsiteX11" fmla="*/ 173380 w 286875"/>
                <a:gd name="connsiteY11" fmla="*/ 540460 h 2447237"/>
                <a:gd name="connsiteX12" fmla="*/ 102374 w 286875"/>
                <a:gd name="connsiteY12" fmla="*/ 447493 h 2447237"/>
                <a:gd name="connsiteX13" fmla="*/ 0 w 286875"/>
                <a:gd name="connsiteY13" fmla="*/ 303351 h 2447237"/>
                <a:gd name="connsiteX0" fmla="*/ 0 w 286875"/>
                <a:gd name="connsiteY0" fmla="*/ 303351 h 2447237"/>
                <a:gd name="connsiteX1" fmla="*/ 113781 w 286875"/>
                <a:gd name="connsiteY1" fmla="*/ 0 h 2447237"/>
                <a:gd name="connsiteX2" fmla="*/ 113781 w 286875"/>
                <a:gd name="connsiteY2" fmla="*/ 287004 h 2447237"/>
                <a:gd name="connsiteX3" fmla="*/ 176944 w 286875"/>
                <a:gd name="connsiteY3" fmla="*/ 361776 h 2447237"/>
                <a:gd name="connsiteX4" fmla="*/ 286875 w 286875"/>
                <a:gd name="connsiteY4" fmla="*/ 518853 h 2447237"/>
                <a:gd name="connsiteX5" fmla="*/ 285589 w 286875"/>
                <a:gd name="connsiteY5" fmla="*/ 519098 h 2447237"/>
                <a:gd name="connsiteX6" fmla="*/ 286875 w 286875"/>
                <a:gd name="connsiteY6" fmla="*/ 525467 h 2447237"/>
                <a:gd name="connsiteX7" fmla="*/ 286875 w 286875"/>
                <a:gd name="connsiteY7" fmla="*/ 2390939 h 2447237"/>
                <a:gd name="connsiteX8" fmla="*/ 230577 w 286875"/>
                <a:gd name="connsiteY8" fmla="*/ 2447237 h 2447237"/>
                <a:gd name="connsiteX9" fmla="*/ 174279 w 286875"/>
                <a:gd name="connsiteY9" fmla="*/ 2390939 h 2447237"/>
                <a:gd name="connsiteX10" fmla="*/ 174279 w 286875"/>
                <a:gd name="connsiteY10" fmla="*/ 540289 h 2447237"/>
                <a:gd name="connsiteX11" fmla="*/ 173380 w 286875"/>
                <a:gd name="connsiteY11" fmla="*/ 540460 h 2447237"/>
                <a:gd name="connsiteX12" fmla="*/ 102374 w 286875"/>
                <a:gd name="connsiteY12" fmla="*/ 447493 h 2447237"/>
                <a:gd name="connsiteX13" fmla="*/ 0 w 286875"/>
                <a:gd name="connsiteY13" fmla="*/ 303351 h 2447237"/>
                <a:gd name="connsiteX0" fmla="*/ 0 w 286875"/>
                <a:gd name="connsiteY0" fmla="*/ 16346 h 2160232"/>
                <a:gd name="connsiteX1" fmla="*/ 113781 w 286875"/>
                <a:gd name="connsiteY1" fmla="*/ -1 h 2160232"/>
                <a:gd name="connsiteX2" fmla="*/ 176944 w 286875"/>
                <a:gd name="connsiteY2" fmla="*/ 74771 h 2160232"/>
                <a:gd name="connsiteX3" fmla="*/ 286875 w 286875"/>
                <a:gd name="connsiteY3" fmla="*/ 231848 h 2160232"/>
                <a:gd name="connsiteX4" fmla="*/ 285589 w 286875"/>
                <a:gd name="connsiteY4" fmla="*/ 232093 h 2160232"/>
                <a:gd name="connsiteX5" fmla="*/ 286875 w 286875"/>
                <a:gd name="connsiteY5" fmla="*/ 238462 h 2160232"/>
                <a:gd name="connsiteX6" fmla="*/ 286875 w 286875"/>
                <a:gd name="connsiteY6" fmla="*/ 2103934 h 2160232"/>
                <a:gd name="connsiteX7" fmla="*/ 230577 w 286875"/>
                <a:gd name="connsiteY7" fmla="*/ 2160232 h 2160232"/>
                <a:gd name="connsiteX8" fmla="*/ 174279 w 286875"/>
                <a:gd name="connsiteY8" fmla="*/ 2103934 h 2160232"/>
                <a:gd name="connsiteX9" fmla="*/ 174279 w 286875"/>
                <a:gd name="connsiteY9" fmla="*/ 253284 h 2160232"/>
                <a:gd name="connsiteX10" fmla="*/ 173380 w 286875"/>
                <a:gd name="connsiteY10" fmla="*/ 253455 h 2160232"/>
                <a:gd name="connsiteX11" fmla="*/ 102374 w 286875"/>
                <a:gd name="connsiteY11" fmla="*/ 160488 h 2160232"/>
                <a:gd name="connsiteX12" fmla="*/ 0 w 286875"/>
                <a:gd name="connsiteY12" fmla="*/ 16346 h 2160232"/>
                <a:gd name="connsiteX0" fmla="*/ 0 w 286875"/>
                <a:gd name="connsiteY0" fmla="*/ 36360 h 2180246"/>
                <a:gd name="connsiteX1" fmla="*/ 116381 w 286875"/>
                <a:gd name="connsiteY1" fmla="*/ 0 h 2180246"/>
                <a:gd name="connsiteX2" fmla="*/ 176944 w 286875"/>
                <a:gd name="connsiteY2" fmla="*/ 94785 h 2180246"/>
                <a:gd name="connsiteX3" fmla="*/ 286875 w 286875"/>
                <a:gd name="connsiteY3" fmla="*/ 251862 h 2180246"/>
                <a:gd name="connsiteX4" fmla="*/ 285589 w 286875"/>
                <a:gd name="connsiteY4" fmla="*/ 252107 h 2180246"/>
                <a:gd name="connsiteX5" fmla="*/ 286875 w 286875"/>
                <a:gd name="connsiteY5" fmla="*/ 258476 h 2180246"/>
                <a:gd name="connsiteX6" fmla="*/ 286875 w 286875"/>
                <a:gd name="connsiteY6" fmla="*/ 2123948 h 2180246"/>
                <a:gd name="connsiteX7" fmla="*/ 230577 w 286875"/>
                <a:gd name="connsiteY7" fmla="*/ 2180246 h 2180246"/>
                <a:gd name="connsiteX8" fmla="*/ 174279 w 286875"/>
                <a:gd name="connsiteY8" fmla="*/ 2123948 h 2180246"/>
                <a:gd name="connsiteX9" fmla="*/ 174279 w 286875"/>
                <a:gd name="connsiteY9" fmla="*/ 273298 h 2180246"/>
                <a:gd name="connsiteX10" fmla="*/ 173380 w 286875"/>
                <a:gd name="connsiteY10" fmla="*/ 273469 h 2180246"/>
                <a:gd name="connsiteX11" fmla="*/ 102374 w 286875"/>
                <a:gd name="connsiteY11" fmla="*/ 180502 h 2180246"/>
                <a:gd name="connsiteX12" fmla="*/ 0 w 286875"/>
                <a:gd name="connsiteY12" fmla="*/ 36360 h 2180246"/>
                <a:gd name="connsiteX0" fmla="*/ 0 w 286875"/>
                <a:gd name="connsiteY0" fmla="*/ 13010 h 2180246"/>
                <a:gd name="connsiteX1" fmla="*/ 116381 w 286875"/>
                <a:gd name="connsiteY1" fmla="*/ 0 h 2180246"/>
                <a:gd name="connsiteX2" fmla="*/ 176944 w 286875"/>
                <a:gd name="connsiteY2" fmla="*/ 94785 h 2180246"/>
                <a:gd name="connsiteX3" fmla="*/ 286875 w 286875"/>
                <a:gd name="connsiteY3" fmla="*/ 251862 h 2180246"/>
                <a:gd name="connsiteX4" fmla="*/ 285589 w 286875"/>
                <a:gd name="connsiteY4" fmla="*/ 252107 h 2180246"/>
                <a:gd name="connsiteX5" fmla="*/ 286875 w 286875"/>
                <a:gd name="connsiteY5" fmla="*/ 258476 h 2180246"/>
                <a:gd name="connsiteX6" fmla="*/ 286875 w 286875"/>
                <a:gd name="connsiteY6" fmla="*/ 2123948 h 2180246"/>
                <a:gd name="connsiteX7" fmla="*/ 230577 w 286875"/>
                <a:gd name="connsiteY7" fmla="*/ 2180246 h 2180246"/>
                <a:gd name="connsiteX8" fmla="*/ 174279 w 286875"/>
                <a:gd name="connsiteY8" fmla="*/ 2123948 h 2180246"/>
                <a:gd name="connsiteX9" fmla="*/ 174279 w 286875"/>
                <a:gd name="connsiteY9" fmla="*/ 273298 h 2180246"/>
                <a:gd name="connsiteX10" fmla="*/ 173380 w 286875"/>
                <a:gd name="connsiteY10" fmla="*/ 273469 h 2180246"/>
                <a:gd name="connsiteX11" fmla="*/ 102374 w 286875"/>
                <a:gd name="connsiteY11" fmla="*/ 180502 h 2180246"/>
                <a:gd name="connsiteX12" fmla="*/ 0 w 286875"/>
                <a:gd name="connsiteY12" fmla="*/ 13010 h 2180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875" h="2180246">
                  <a:moveTo>
                    <a:pt x="0" y="13010"/>
                  </a:moveTo>
                  <a:lnTo>
                    <a:pt x="116381" y="0"/>
                  </a:lnTo>
                  <a:cubicBezTo>
                    <a:pt x="116381" y="22318"/>
                    <a:pt x="148528" y="52808"/>
                    <a:pt x="176944" y="94785"/>
                  </a:cubicBezTo>
                  <a:cubicBezTo>
                    <a:pt x="205360" y="136762"/>
                    <a:pt x="286875" y="190168"/>
                    <a:pt x="286875" y="251862"/>
                  </a:cubicBezTo>
                  <a:lnTo>
                    <a:pt x="285589" y="252107"/>
                  </a:lnTo>
                  <a:lnTo>
                    <a:pt x="286875" y="258476"/>
                  </a:lnTo>
                  <a:lnTo>
                    <a:pt x="286875" y="2123948"/>
                  </a:lnTo>
                  <a:cubicBezTo>
                    <a:pt x="286875" y="2155041"/>
                    <a:pt x="261670" y="2180246"/>
                    <a:pt x="230577" y="2180246"/>
                  </a:cubicBezTo>
                  <a:cubicBezTo>
                    <a:pt x="199484" y="2180246"/>
                    <a:pt x="174279" y="2155041"/>
                    <a:pt x="174279" y="2123948"/>
                  </a:cubicBezTo>
                  <a:lnTo>
                    <a:pt x="174279" y="273298"/>
                  </a:lnTo>
                  <a:lnTo>
                    <a:pt x="173380" y="273469"/>
                  </a:lnTo>
                  <a:cubicBezTo>
                    <a:pt x="173380" y="246176"/>
                    <a:pt x="125757" y="200261"/>
                    <a:pt x="102374" y="180502"/>
                  </a:cubicBezTo>
                  <a:cubicBezTo>
                    <a:pt x="49904" y="134871"/>
                    <a:pt x="0" y="68450"/>
                    <a:pt x="0" y="13010"/>
                  </a:cubicBezTo>
                  <a:close/>
                </a:path>
              </a:pathLst>
            </a:custGeom>
            <a:noFill/>
            <a:ln w="12700">
              <a:solidFill>
                <a:schemeClr val="accent1"/>
              </a:solid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0" name="Base Rim Side">
              <a:extLst>
                <a:ext uri="{FF2B5EF4-FFF2-40B4-BE49-F238E27FC236}">
                  <a16:creationId xmlns:a16="http://schemas.microsoft.com/office/drawing/2014/main" id="{3F1BD6DF-CEDB-443E-9A79-A0C5BDF721E2}"/>
                </a:ext>
              </a:extLst>
            </p:cNvPr>
            <p:cNvSpPr>
              <a:spLocks/>
            </p:cNvSpPr>
            <p:nvPr/>
          </p:nvSpPr>
          <p:spPr bwMode="auto">
            <a:xfrm>
              <a:off x="1362009" y="1349734"/>
              <a:ext cx="426093" cy="288677"/>
            </a:xfrm>
            <a:custGeom>
              <a:avLst/>
              <a:gdLst>
                <a:gd name="T0" fmla="*/ 5232 w 5706"/>
                <a:gd name="T1" fmla="*/ 0 h 3872"/>
                <a:gd name="T2" fmla="*/ 5232 w 5706"/>
                <a:gd name="T3" fmla="*/ 1146 h 3872"/>
                <a:gd name="T4" fmla="*/ 2616 w 5706"/>
                <a:gd name="T5" fmla="*/ 2979 h 3872"/>
                <a:gd name="T6" fmla="*/ 0 w 5706"/>
                <a:gd name="T7" fmla="*/ 1146 h 3872"/>
                <a:gd name="T8" fmla="*/ 0 w 5706"/>
                <a:gd name="T9" fmla="*/ 2293 h 3872"/>
                <a:gd name="T10" fmla="*/ 0 w 5706"/>
                <a:gd name="T11" fmla="*/ 2856 h 3872"/>
                <a:gd name="T12" fmla="*/ 2616 w 5706"/>
                <a:gd name="T13" fmla="*/ 3872 h 3872"/>
                <a:gd name="T14" fmla="*/ 5706 w 5706"/>
                <a:gd name="T15" fmla="*/ 1709 h 3872"/>
                <a:gd name="T16" fmla="*/ 5706 w 5706"/>
                <a:gd name="T17" fmla="*/ 1146 h 3872"/>
                <a:gd name="T18" fmla="*/ 5232 w 5706"/>
                <a:gd name="T19" fmla="*/ 0 h 3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06" h="3872">
                  <a:moveTo>
                    <a:pt x="5232" y="0"/>
                  </a:moveTo>
                  <a:lnTo>
                    <a:pt x="5232" y="1146"/>
                  </a:lnTo>
                  <a:cubicBezTo>
                    <a:pt x="5232" y="2158"/>
                    <a:pt x="4063" y="2979"/>
                    <a:pt x="2616" y="2979"/>
                  </a:cubicBezTo>
                  <a:cubicBezTo>
                    <a:pt x="1172" y="2979"/>
                    <a:pt x="0" y="2160"/>
                    <a:pt x="0" y="1146"/>
                  </a:cubicBezTo>
                  <a:lnTo>
                    <a:pt x="0" y="2293"/>
                  </a:lnTo>
                  <a:lnTo>
                    <a:pt x="0" y="2856"/>
                  </a:lnTo>
                  <a:cubicBezTo>
                    <a:pt x="544" y="3465"/>
                    <a:pt x="1512" y="3872"/>
                    <a:pt x="2616" y="3872"/>
                  </a:cubicBezTo>
                  <a:cubicBezTo>
                    <a:pt x="4321" y="3872"/>
                    <a:pt x="5706" y="2905"/>
                    <a:pt x="5706" y="1709"/>
                  </a:cubicBezTo>
                  <a:lnTo>
                    <a:pt x="5706" y="1146"/>
                  </a:lnTo>
                  <a:cubicBezTo>
                    <a:pt x="5705" y="725"/>
                    <a:pt x="5530" y="333"/>
                    <a:pt x="5232" y="0"/>
                  </a:cubicBezTo>
                  <a:close/>
                </a:path>
              </a:pathLst>
            </a:custGeom>
            <a:noFill/>
            <a:ln w="1270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Base Rim Top">
              <a:extLst>
                <a:ext uri="{FF2B5EF4-FFF2-40B4-BE49-F238E27FC236}">
                  <a16:creationId xmlns:a16="http://schemas.microsoft.com/office/drawing/2014/main" id="{711DCA92-AD76-4D0A-BAFC-894861CD89A2}"/>
                </a:ext>
              </a:extLst>
            </p:cNvPr>
            <p:cNvSpPr>
              <a:spLocks/>
            </p:cNvSpPr>
            <p:nvPr/>
          </p:nvSpPr>
          <p:spPr bwMode="auto">
            <a:xfrm>
              <a:off x="1362009" y="1349734"/>
              <a:ext cx="426093" cy="246632"/>
            </a:xfrm>
            <a:custGeom>
              <a:avLst/>
              <a:gdLst>
                <a:gd name="T0" fmla="*/ 5232 w 5706"/>
                <a:gd name="T1" fmla="*/ 0 h 3309"/>
                <a:gd name="T2" fmla="*/ 5232 w 5706"/>
                <a:gd name="T3" fmla="*/ 1146 h 3309"/>
                <a:gd name="T4" fmla="*/ 2616 w 5706"/>
                <a:gd name="T5" fmla="*/ 2979 h 3309"/>
                <a:gd name="T6" fmla="*/ 0 w 5706"/>
                <a:gd name="T7" fmla="*/ 1146 h 3309"/>
                <a:gd name="T8" fmla="*/ 0 w 5706"/>
                <a:gd name="T9" fmla="*/ 2293 h 3309"/>
                <a:gd name="T10" fmla="*/ 2616 w 5706"/>
                <a:gd name="T11" fmla="*/ 3309 h 3309"/>
                <a:gd name="T12" fmla="*/ 5706 w 5706"/>
                <a:gd name="T13" fmla="*/ 1146 h 3309"/>
                <a:gd name="T14" fmla="*/ 5232 w 5706"/>
                <a:gd name="T15" fmla="*/ 0 h 33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06" h="3309">
                  <a:moveTo>
                    <a:pt x="5232" y="0"/>
                  </a:moveTo>
                  <a:lnTo>
                    <a:pt x="5232" y="1146"/>
                  </a:lnTo>
                  <a:cubicBezTo>
                    <a:pt x="5232" y="2158"/>
                    <a:pt x="4063" y="2979"/>
                    <a:pt x="2616" y="2979"/>
                  </a:cubicBezTo>
                  <a:cubicBezTo>
                    <a:pt x="1172" y="2979"/>
                    <a:pt x="0" y="2160"/>
                    <a:pt x="0" y="1146"/>
                  </a:cubicBezTo>
                  <a:lnTo>
                    <a:pt x="0" y="2293"/>
                  </a:lnTo>
                  <a:cubicBezTo>
                    <a:pt x="544" y="2902"/>
                    <a:pt x="1512" y="3309"/>
                    <a:pt x="2616" y="3309"/>
                  </a:cubicBezTo>
                  <a:cubicBezTo>
                    <a:pt x="4321" y="3309"/>
                    <a:pt x="5706" y="2343"/>
                    <a:pt x="5706" y="1146"/>
                  </a:cubicBezTo>
                  <a:cubicBezTo>
                    <a:pt x="5705" y="725"/>
                    <a:pt x="5530" y="333"/>
                    <a:pt x="5232" y="0"/>
                  </a:cubicBezTo>
                  <a:close/>
                </a:path>
              </a:pathLst>
            </a:custGeom>
            <a:noFill/>
            <a:ln w="1270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44F59F50-C3E1-4648-AA69-59689A039346}"/>
                </a:ext>
              </a:extLst>
            </p:cNvPr>
            <p:cNvSpPr>
              <a:spLocks noChangeArrowheads="1"/>
            </p:cNvSpPr>
            <p:nvPr/>
          </p:nvSpPr>
          <p:spPr bwMode="auto">
            <a:xfrm>
              <a:off x="1362008" y="1338922"/>
              <a:ext cx="390714" cy="232834"/>
            </a:xfrm>
            <a:custGeom>
              <a:avLst/>
              <a:gdLst>
                <a:gd name="connsiteX0" fmla="*/ 329360 w 390714"/>
                <a:gd name="connsiteY0" fmla="*/ 0 h 234781"/>
                <a:gd name="connsiteX1" fmla="*/ 333495 w 390714"/>
                <a:gd name="connsiteY1" fmla="*/ 1947 h 234781"/>
                <a:gd name="connsiteX2" fmla="*/ 390714 w 390714"/>
                <a:gd name="connsiteY2" fmla="*/ 98390 h 234781"/>
                <a:gd name="connsiteX3" fmla="*/ 195357 w 390714"/>
                <a:gd name="connsiteY3" fmla="*/ 234781 h 234781"/>
                <a:gd name="connsiteX4" fmla="*/ 0 w 390714"/>
                <a:gd name="connsiteY4" fmla="*/ 98390 h 234781"/>
                <a:gd name="connsiteX5" fmla="*/ 57219 w 390714"/>
                <a:gd name="connsiteY5" fmla="*/ 1947 h 234781"/>
                <a:gd name="connsiteX6" fmla="*/ 61018 w 390714"/>
                <a:gd name="connsiteY6" fmla="*/ 159 h 234781"/>
                <a:gd name="connsiteX7" fmla="*/ 61018 w 390714"/>
                <a:gd name="connsiteY7" fmla="*/ 61898 h 234781"/>
                <a:gd name="connsiteX8" fmla="*/ 329360 w 390714"/>
                <a:gd name="connsiteY8" fmla="*/ 61898 h 234781"/>
                <a:gd name="connsiteX0" fmla="*/ 61018 w 390714"/>
                <a:gd name="connsiteY0" fmla="*/ 159 h 234781"/>
                <a:gd name="connsiteX1" fmla="*/ 61018 w 390714"/>
                <a:gd name="connsiteY1" fmla="*/ 61898 h 234781"/>
                <a:gd name="connsiteX2" fmla="*/ 329360 w 390714"/>
                <a:gd name="connsiteY2" fmla="*/ 61898 h 234781"/>
                <a:gd name="connsiteX3" fmla="*/ 329360 w 390714"/>
                <a:gd name="connsiteY3" fmla="*/ 0 h 234781"/>
                <a:gd name="connsiteX4" fmla="*/ 333495 w 390714"/>
                <a:gd name="connsiteY4" fmla="*/ 1947 h 234781"/>
                <a:gd name="connsiteX5" fmla="*/ 390714 w 390714"/>
                <a:gd name="connsiteY5" fmla="*/ 98390 h 234781"/>
                <a:gd name="connsiteX6" fmla="*/ 195357 w 390714"/>
                <a:gd name="connsiteY6" fmla="*/ 234781 h 234781"/>
                <a:gd name="connsiteX7" fmla="*/ 0 w 390714"/>
                <a:gd name="connsiteY7" fmla="*/ 98390 h 234781"/>
                <a:gd name="connsiteX8" fmla="*/ 57219 w 390714"/>
                <a:gd name="connsiteY8" fmla="*/ 1947 h 234781"/>
                <a:gd name="connsiteX9" fmla="*/ 152458 w 390714"/>
                <a:gd name="connsiteY9" fmla="*/ 91599 h 234781"/>
                <a:gd name="connsiteX0" fmla="*/ 61018 w 390714"/>
                <a:gd name="connsiteY0" fmla="*/ 159 h 234781"/>
                <a:gd name="connsiteX1" fmla="*/ 61018 w 390714"/>
                <a:gd name="connsiteY1" fmla="*/ 61898 h 234781"/>
                <a:gd name="connsiteX2" fmla="*/ 329360 w 390714"/>
                <a:gd name="connsiteY2" fmla="*/ 61898 h 234781"/>
                <a:gd name="connsiteX3" fmla="*/ 329360 w 390714"/>
                <a:gd name="connsiteY3" fmla="*/ 0 h 234781"/>
                <a:gd name="connsiteX4" fmla="*/ 333495 w 390714"/>
                <a:gd name="connsiteY4" fmla="*/ 1947 h 234781"/>
                <a:gd name="connsiteX5" fmla="*/ 390714 w 390714"/>
                <a:gd name="connsiteY5" fmla="*/ 98390 h 234781"/>
                <a:gd name="connsiteX6" fmla="*/ 195357 w 390714"/>
                <a:gd name="connsiteY6" fmla="*/ 234781 h 234781"/>
                <a:gd name="connsiteX7" fmla="*/ 0 w 390714"/>
                <a:gd name="connsiteY7" fmla="*/ 98390 h 234781"/>
                <a:gd name="connsiteX8" fmla="*/ 57219 w 390714"/>
                <a:gd name="connsiteY8" fmla="*/ 1947 h 234781"/>
                <a:gd name="connsiteX0" fmla="*/ 61018 w 390714"/>
                <a:gd name="connsiteY0" fmla="*/ 0 h 234622"/>
                <a:gd name="connsiteX1" fmla="*/ 61018 w 390714"/>
                <a:gd name="connsiteY1" fmla="*/ 61739 h 234622"/>
                <a:gd name="connsiteX2" fmla="*/ 329360 w 390714"/>
                <a:gd name="connsiteY2" fmla="*/ 61739 h 234622"/>
                <a:gd name="connsiteX3" fmla="*/ 333495 w 390714"/>
                <a:gd name="connsiteY3" fmla="*/ 1788 h 234622"/>
                <a:gd name="connsiteX4" fmla="*/ 390714 w 390714"/>
                <a:gd name="connsiteY4" fmla="*/ 98231 h 234622"/>
                <a:gd name="connsiteX5" fmla="*/ 195357 w 390714"/>
                <a:gd name="connsiteY5" fmla="*/ 234622 h 234622"/>
                <a:gd name="connsiteX6" fmla="*/ 0 w 390714"/>
                <a:gd name="connsiteY6" fmla="*/ 98231 h 234622"/>
                <a:gd name="connsiteX7" fmla="*/ 57219 w 390714"/>
                <a:gd name="connsiteY7" fmla="*/ 1788 h 234622"/>
                <a:gd name="connsiteX0" fmla="*/ 61018 w 390714"/>
                <a:gd name="connsiteY0" fmla="*/ 59951 h 232834"/>
                <a:gd name="connsiteX1" fmla="*/ 329360 w 390714"/>
                <a:gd name="connsiteY1" fmla="*/ 59951 h 232834"/>
                <a:gd name="connsiteX2" fmla="*/ 333495 w 390714"/>
                <a:gd name="connsiteY2" fmla="*/ 0 h 232834"/>
                <a:gd name="connsiteX3" fmla="*/ 390714 w 390714"/>
                <a:gd name="connsiteY3" fmla="*/ 96443 h 232834"/>
                <a:gd name="connsiteX4" fmla="*/ 195357 w 390714"/>
                <a:gd name="connsiteY4" fmla="*/ 232834 h 232834"/>
                <a:gd name="connsiteX5" fmla="*/ 0 w 390714"/>
                <a:gd name="connsiteY5" fmla="*/ 96443 h 232834"/>
                <a:gd name="connsiteX6" fmla="*/ 57219 w 390714"/>
                <a:gd name="connsiteY6" fmla="*/ 0 h 232834"/>
                <a:gd name="connsiteX0" fmla="*/ 61018 w 390714"/>
                <a:gd name="connsiteY0" fmla="*/ 59951 h 232834"/>
                <a:gd name="connsiteX1" fmla="*/ 329360 w 390714"/>
                <a:gd name="connsiteY1" fmla="*/ 59951 h 232834"/>
                <a:gd name="connsiteX2" fmla="*/ 333495 w 390714"/>
                <a:gd name="connsiteY2" fmla="*/ 0 h 232834"/>
                <a:gd name="connsiteX3" fmla="*/ 390714 w 390714"/>
                <a:gd name="connsiteY3" fmla="*/ 96443 h 232834"/>
                <a:gd name="connsiteX4" fmla="*/ 195357 w 390714"/>
                <a:gd name="connsiteY4" fmla="*/ 232834 h 232834"/>
                <a:gd name="connsiteX5" fmla="*/ 0 w 390714"/>
                <a:gd name="connsiteY5" fmla="*/ 96443 h 232834"/>
                <a:gd name="connsiteX6" fmla="*/ 57219 w 390714"/>
                <a:gd name="connsiteY6" fmla="*/ 0 h 232834"/>
                <a:gd name="connsiteX7" fmla="*/ 61018 w 390714"/>
                <a:gd name="connsiteY7" fmla="*/ 59951 h 232834"/>
                <a:gd name="connsiteX0" fmla="*/ 61018 w 390714"/>
                <a:gd name="connsiteY0" fmla="*/ 59951 h 232834"/>
                <a:gd name="connsiteX1" fmla="*/ 329360 w 390714"/>
                <a:gd name="connsiteY1" fmla="*/ 59951 h 232834"/>
                <a:gd name="connsiteX2" fmla="*/ 333495 w 390714"/>
                <a:gd name="connsiteY2" fmla="*/ 0 h 232834"/>
                <a:gd name="connsiteX3" fmla="*/ 390714 w 390714"/>
                <a:gd name="connsiteY3" fmla="*/ 96443 h 232834"/>
                <a:gd name="connsiteX4" fmla="*/ 195357 w 390714"/>
                <a:gd name="connsiteY4" fmla="*/ 232834 h 232834"/>
                <a:gd name="connsiteX5" fmla="*/ 0 w 390714"/>
                <a:gd name="connsiteY5" fmla="*/ 96443 h 232834"/>
                <a:gd name="connsiteX6" fmla="*/ 57219 w 390714"/>
                <a:gd name="connsiteY6" fmla="*/ 0 h 232834"/>
                <a:gd name="connsiteX7" fmla="*/ 152458 w 390714"/>
                <a:gd name="connsiteY7" fmla="*/ 151391 h 232834"/>
                <a:gd name="connsiteX0" fmla="*/ 61018 w 390714"/>
                <a:gd name="connsiteY0" fmla="*/ 59951 h 232834"/>
                <a:gd name="connsiteX1" fmla="*/ 329360 w 390714"/>
                <a:gd name="connsiteY1" fmla="*/ 59951 h 232834"/>
                <a:gd name="connsiteX2" fmla="*/ 333495 w 390714"/>
                <a:gd name="connsiteY2" fmla="*/ 0 h 232834"/>
                <a:gd name="connsiteX3" fmla="*/ 390714 w 390714"/>
                <a:gd name="connsiteY3" fmla="*/ 96443 h 232834"/>
                <a:gd name="connsiteX4" fmla="*/ 195357 w 390714"/>
                <a:gd name="connsiteY4" fmla="*/ 232834 h 232834"/>
                <a:gd name="connsiteX5" fmla="*/ 0 w 390714"/>
                <a:gd name="connsiteY5" fmla="*/ 96443 h 232834"/>
                <a:gd name="connsiteX6" fmla="*/ 57219 w 390714"/>
                <a:gd name="connsiteY6" fmla="*/ 0 h 232834"/>
                <a:gd name="connsiteX0" fmla="*/ 329360 w 390714"/>
                <a:gd name="connsiteY0" fmla="*/ 59951 h 232834"/>
                <a:gd name="connsiteX1" fmla="*/ 333495 w 390714"/>
                <a:gd name="connsiteY1" fmla="*/ 0 h 232834"/>
                <a:gd name="connsiteX2" fmla="*/ 390714 w 390714"/>
                <a:gd name="connsiteY2" fmla="*/ 96443 h 232834"/>
                <a:gd name="connsiteX3" fmla="*/ 195357 w 390714"/>
                <a:gd name="connsiteY3" fmla="*/ 232834 h 232834"/>
                <a:gd name="connsiteX4" fmla="*/ 0 w 390714"/>
                <a:gd name="connsiteY4" fmla="*/ 96443 h 232834"/>
                <a:gd name="connsiteX5" fmla="*/ 57219 w 390714"/>
                <a:gd name="connsiteY5" fmla="*/ 0 h 232834"/>
                <a:gd name="connsiteX0" fmla="*/ 333495 w 390714"/>
                <a:gd name="connsiteY0" fmla="*/ 0 h 232834"/>
                <a:gd name="connsiteX1" fmla="*/ 390714 w 390714"/>
                <a:gd name="connsiteY1" fmla="*/ 96443 h 232834"/>
                <a:gd name="connsiteX2" fmla="*/ 195357 w 390714"/>
                <a:gd name="connsiteY2" fmla="*/ 232834 h 232834"/>
                <a:gd name="connsiteX3" fmla="*/ 0 w 390714"/>
                <a:gd name="connsiteY3" fmla="*/ 96443 h 232834"/>
                <a:gd name="connsiteX4" fmla="*/ 57219 w 390714"/>
                <a:gd name="connsiteY4" fmla="*/ 0 h 23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714" h="232834">
                  <a:moveTo>
                    <a:pt x="333495" y="0"/>
                  </a:moveTo>
                  <a:cubicBezTo>
                    <a:pt x="368848" y="24682"/>
                    <a:pt x="390714" y="58780"/>
                    <a:pt x="390714" y="96443"/>
                  </a:cubicBezTo>
                  <a:cubicBezTo>
                    <a:pt x="390714" y="171770"/>
                    <a:pt x="303250" y="232834"/>
                    <a:pt x="195357" y="232834"/>
                  </a:cubicBezTo>
                  <a:cubicBezTo>
                    <a:pt x="87464" y="232834"/>
                    <a:pt x="0" y="171770"/>
                    <a:pt x="0" y="96443"/>
                  </a:cubicBezTo>
                  <a:cubicBezTo>
                    <a:pt x="0" y="58780"/>
                    <a:pt x="21866" y="24682"/>
                    <a:pt x="57219" y="0"/>
                  </a:cubicBezTo>
                </a:path>
              </a:pathLst>
            </a:custGeom>
            <a:noFill/>
            <a:ln w="12700">
              <a:solidFill>
                <a:schemeClr val="accent1"/>
              </a:solid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3" name="Cathode Terminal">
              <a:extLst>
                <a:ext uri="{FF2B5EF4-FFF2-40B4-BE49-F238E27FC236}">
                  <a16:creationId xmlns:a16="http://schemas.microsoft.com/office/drawing/2014/main" id="{268556B0-9AF8-4DA0-B07C-7F74A0955BB8}"/>
                </a:ext>
              </a:extLst>
            </p:cNvPr>
            <p:cNvSpPr>
              <a:spLocks/>
            </p:cNvSpPr>
            <p:nvPr/>
          </p:nvSpPr>
          <p:spPr bwMode="auto">
            <a:xfrm>
              <a:off x="1423026" y="1234366"/>
              <a:ext cx="214841" cy="200997"/>
            </a:xfrm>
            <a:custGeom>
              <a:avLst/>
              <a:gdLst>
                <a:gd name="T0" fmla="*/ 0 w 2883"/>
                <a:gd name="T1" fmla="*/ 311 h 2696"/>
                <a:gd name="T2" fmla="*/ 0 w 2883"/>
                <a:gd name="T3" fmla="*/ 2696 h 2696"/>
                <a:gd name="T4" fmla="*/ 366 w 2883"/>
                <a:gd name="T5" fmla="*/ 2696 h 2696"/>
                <a:gd name="T6" fmla="*/ 366 w 2883"/>
                <a:gd name="T7" fmla="*/ 1584 h 2696"/>
                <a:gd name="T8" fmla="*/ 1407 w 2883"/>
                <a:gd name="T9" fmla="*/ 1584 h 2696"/>
                <a:gd name="T10" fmla="*/ 2883 w 2883"/>
                <a:gd name="T11" fmla="*/ 0 h 2696"/>
                <a:gd name="T12" fmla="*/ 444 w 2883"/>
                <a:gd name="T13" fmla="*/ 0 h 2696"/>
                <a:gd name="T14" fmla="*/ 0 w 2883"/>
                <a:gd name="T15" fmla="*/ 311 h 2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3" h="2696">
                  <a:moveTo>
                    <a:pt x="0" y="311"/>
                  </a:moveTo>
                  <a:lnTo>
                    <a:pt x="0" y="2696"/>
                  </a:lnTo>
                  <a:lnTo>
                    <a:pt x="366" y="2696"/>
                  </a:lnTo>
                  <a:lnTo>
                    <a:pt x="366" y="1584"/>
                  </a:lnTo>
                  <a:lnTo>
                    <a:pt x="1407" y="1584"/>
                  </a:lnTo>
                  <a:lnTo>
                    <a:pt x="2883" y="0"/>
                  </a:lnTo>
                  <a:lnTo>
                    <a:pt x="444" y="0"/>
                  </a:lnTo>
                  <a:lnTo>
                    <a:pt x="0" y="311"/>
                  </a:lnTo>
                  <a:close/>
                </a:path>
              </a:pathLst>
            </a:custGeom>
            <a:noFill/>
            <a:ln w="1270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Anode Terminal">
              <a:extLst>
                <a:ext uri="{FF2B5EF4-FFF2-40B4-BE49-F238E27FC236}">
                  <a16:creationId xmlns:a16="http://schemas.microsoft.com/office/drawing/2014/main" id="{B8EFB7CA-10B6-4C70-B8CA-22274AF0DD4D}"/>
                </a:ext>
              </a:extLst>
            </p:cNvPr>
            <p:cNvSpPr>
              <a:spLocks/>
            </p:cNvSpPr>
            <p:nvPr/>
          </p:nvSpPr>
          <p:spPr bwMode="auto">
            <a:xfrm>
              <a:off x="1566083" y="1226674"/>
              <a:ext cx="125623" cy="208688"/>
            </a:xfrm>
            <a:custGeom>
              <a:avLst/>
              <a:gdLst>
                <a:gd name="T0" fmla="*/ 1243 w 1684"/>
                <a:gd name="T1" fmla="*/ 0 h 2800"/>
                <a:gd name="T2" fmla="*/ 1404 w 1684"/>
                <a:gd name="T3" fmla="*/ 188 h 2800"/>
                <a:gd name="T4" fmla="*/ 0 w 1684"/>
                <a:gd name="T5" fmla="*/ 1688 h 2800"/>
                <a:gd name="T6" fmla="*/ 1347 w 1684"/>
                <a:gd name="T7" fmla="*/ 1688 h 2800"/>
                <a:gd name="T8" fmla="*/ 1347 w 1684"/>
                <a:gd name="T9" fmla="*/ 2800 h 2800"/>
                <a:gd name="T10" fmla="*/ 1684 w 1684"/>
                <a:gd name="T11" fmla="*/ 2800 h 2800"/>
                <a:gd name="T12" fmla="*/ 1684 w 1684"/>
                <a:gd name="T13" fmla="*/ 0 h 2800"/>
                <a:gd name="T14" fmla="*/ 1243 w 1684"/>
                <a:gd name="T15" fmla="*/ 0 h 28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4" h="2800">
                  <a:moveTo>
                    <a:pt x="1243" y="0"/>
                  </a:moveTo>
                  <a:lnTo>
                    <a:pt x="1404" y="188"/>
                  </a:lnTo>
                  <a:lnTo>
                    <a:pt x="0" y="1688"/>
                  </a:lnTo>
                  <a:lnTo>
                    <a:pt x="1347" y="1688"/>
                  </a:lnTo>
                  <a:lnTo>
                    <a:pt x="1347" y="2800"/>
                  </a:lnTo>
                  <a:lnTo>
                    <a:pt x="1684" y="2800"/>
                  </a:lnTo>
                  <a:lnTo>
                    <a:pt x="1684" y="0"/>
                  </a:lnTo>
                  <a:lnTo>
                    <a:pt x="1243" y="0"/>
                  </a:lnTo>
                  <a:close/>
                </a:path>
              </a:pathLst>
            </a:custGeom>
            <a:noFill/>
            <a:ln w="1270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Lens Fill Color">
              <a:extLst>
                <a:ext uri="{FF2B5EF4-FFF2-40B4-BE49-F238E27FC236}">
                  <a16:creationId xmlns:a16="http://schemas.microsoft.com/office/drawing/2014/main" id="{309A5235-7F34-4EF4-9713-420D288CD5EA}"/>
                </a:ext>
              </a:extLst>
            </p:cNvPr>
            <p:cNvSpPr>
              <a:spLocks/>
            </p:cNvSpPr>
            <p:nvPr/>
          </p:nvSpPr>
          <p:spPr bwMode="auto">
            <a:xfrm>
              <a:off x="1362009" y="992349"/>
              <a:ext cx="426093" cy="646062"/>
            </a:xfrm>
            <a:custGeom>
              <a:avLst/>
              <a:gdLst>
                <a:gd name="T0" fmla="*/ 5232 w 5706"/>
                <a:gd name="T1" fmla="*/ 4800 h 8672"/>
                <a:gd name="T2" fmla="*/ 5232 w 5706"/>
                <a:gd name="T3" fmla="*/ 2617 h 8672"/>
                <a:gd name="T4" fmla="*/ 2616 w 5706"/>
                <a:gd name="T5" fmla="*/ 0 h 8672"/>
                <a:gd name="T6" fmla="*/ 0 w 5706"/>
                <a:gd name="T7" fmla="*/ 2617 h 8672"/>
                <a:gd name="T8" fmla="*/ 0 w 5706"/>
                <a:gd name="T9" fmla="*/ 7656 h 8672"/>
                <a:gd name="T10" fmla="*/ 2616 w 5706"/>
                <a:gd name="T11" fmla="*/ 8672 h 8672"/>
                <a:gd name="T12" fmla="*/ 5706 w 5706"/>
                <a:gd name="T13" fmla="*/ 6509 h 8672"/>
                <a:gd name="T14" fmla="*/ 5706 w 5706"/>
                <a:gd name="T15" fmla="*/ 5947 h 8672"/>
                <a:gd name="T16" fmla="*/ 5232 w 5706"/>
                <a:gd name="T17" fmla="*/ 4800 h 8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06" h="8672">
                  <a:moveTo>
                    <a:pt x="5232" y="4800"/>
                  </a:moveTo>
                  <a:lnTo>
                    <a:pt x="5232" y="2617"/>
                  </a:lnTo>
                  <a:cubicBezTo>
                    <a:pt x="5232" y="1173"/>
                    <a:pt x="4062" y="0"/>
                    <a:pt x="2616" y="0"/>
                  </a:cubicBezTo>
                  <a:cubicBezTo>
                    <a:pt x="1172" y="0"/>
                    <a:pt x="0" y="1170"/>
                    <a:pt x="0" y="2617"/>
                  </a:cubicBezTo>
                  <a:lnTo>
                    <a:pt x="0" y="7656"/>
                  </a:lnTo>
                  <a:cubicBezTo>
                    <a:pt x="544" y="8266"/>
                    <a:pt x="1512" y="8672"/>
                    <a:pt x="2616" y="8672"/>
                  </a:cubicBezTo>
                  <a:cubicBezTo>
                    <a:pt x="4321" y="8672"/>
                    <a:pt x="5706" y="7706"/>
                    <a:pt x="5706" y="6509"/>
                  </a:cubicBezTo>
                  <a:lnTo>
                    <a:pt x="5706" y="5947"/>
                  </a:lnTo>
                  <a:cubicBezTo>
                    <a:pt x="5705" y="5525"/>
                    <a:pt x="5530" y="5133"/>
                    <a:pt x="5232" y="4800"/>
                  </a:cubicBezTo>
                  <a:close/>
                </a:path>
              </a:pathLst>
            </a:custGeom>
            <a:noFill/>
            <a:ln w="1270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7" name="Freeform: Shape 36">
            <a:extLst>
              <a:ext uri="{FF2B5EF4-FFF2-40B4-BE49-F238E27FC236}">
                <a16:creationId xmlns:a16="http://schemas.microsoft.com/office/drawing/2014/main" id="{9C4F1203-59A2-46E4-8B84-D91F97F0EB00}"/>
              </a:ext>
            </a:extLst>
          </p:cNvPr>
          <p:cNvSpPr/>
          <p:nvPr/>
        </p:nvSpPr>
        <p:spPr>
          <a:xfrm>
            <a:off x="1148167" y="1208443"/>
            <a:ext cx="705205" cy="308735"/>
          </a:xfrm>
          <a:custGeom>
            <a:avLst/>
            <a:gdLst>
              <a:gd name="connsiteX0" fmla="*/ 952526 w 992821"/>
              <a:gd name="connsiteY0" fmla="*/ 317294 h 434652"/>
              <a:gd name="connsiteX1" fmla="*/ 991723 w 992821"/>
              <a:gd name="connsiteY1" fmla="*/ 339924 h 434652"/>
              <a:gd name="connsiteX2" fmla="*/ 969092 w 992821"/>
              <a:gd name="connsiteY2" fmla="*/ 379121 h 434652"/>
              <a:gd name="connsiteX3" fmla="*/ 765947 w 992821"/>
              <a:gd name="connsiteY3" fmla="*/ 433554 h 434652"/>
              <a:gd name="connsiteX4" fmla="*/ 726749 w 992821"/>
              <a:gd name="connsiteY4" fmla="*/ 410924 h 434652"/>
              <a:gd name="connsiteX5" fmla="*/ 749380 w 992821"/>
              <a:gd name="connsiteY5" fmla="*/ 371727 h 434652"/>
              <a:gd name="connsiteX6" fmla="*/ 40296 w 992821"/>
              <a:gd name="connsiteY6" fmla="*/ 317293 h 434652"/>
              <a:gd name="connsiteX7" fmla="*/ 243442 w 992821"/>
              <a:gd name="connsiteY7" fmla="*/ 371725 h 434652"/>
              <a:gd name="connsiteX8" fmla="*/ 266072 w 992821"/>
              <a:gd name="connsiteY8" fmla="*/ 410923 h 434652"/>
              <a:gd name="connsiteX9" fmla="*/ 226875 w 992821"/>
              <a:gd name="connsiteY9" fmla="*/ 433553 h 434652"/>
              <a:gd name="connsiteX10" fmla="*/ 23729 w 992821"/>
              <a:gd name="connsiteY10" fmla="*/ 379121 h 434652"/>
              <a:gd name="connsiteX11" fmla="*/ 1099 w 992821"/>
              <a:gd name="connsiteY11" fmla="*/ 339923 h 434652"/>
              <a:gd name="connsiteX12" fmla="*/ 40296 w 992821"/>
              <a:gd name="connsiteY12" fmla="*/ 317293 h 434652"/>
              <a:gd name="connsiteX13" fmla="*/ 770983 w 992821"/>
              <a:gd name="connsiteY13" fmla="*/ 62243 h 434652"/>
              <a:gd name="connsiteX14" fmla="*/ 795268 w 992821"/>
              <a:gd name="connsiteY14" fmla="*/ 65440 h 434652"/>
              <a:gd name="connsiteX15" fmla="*/ 806982 w 992821"/>
              <a:gd name="connsiteY15" fmla="*/ 109158 h 434652"/>
              <a:gd name="connsiteX16" fmla="*/ 701826 w 992821"/>
              <a:gd name="connsiteY16" fmla="*/ 291294 h 434652"/>
              <a:gd name="connsiteX17" fmla="*/ 658108 w 992821"/>
              <a:gd name="connsiteY17" fmla="*/ 303008 h 434652"/>
              <a:gd name="connsiteX18" fmla="*/ 646394 w 992821"/>
              <a:gd name="connsiteY18" fmla="*/ 259290 h 434652"/>
              <a:gd name="connsiteX19" fmla="*/ 751550 w 992821"/>
              <a:gd name="connsiteY19" fmla="*/ 77154 h 434652"/>
              <a:gd name="connsiteX20" fmla="*/ 770983 w 992821"/>
              <a:gd name="connsiteY20" fmla="*/ 62243 h 434652"/>
              <a:gd name="connsiteX21" fmla="*/ 221838 w 992821"/>
              <a:gd name="connsiteY21" fmla="*/ 62242 h 434652"/>
              <a:gd name="connsiteX22" fmla="*/ 241272 w 992821"/>
              <a:gd name="connsiteY22" fmla="*/ 77153 h 434652"/>
              <a:gd name="connsiteX23" fmla="*/ 346428 w 992821"/>
              <a:gd name="connsiteY23" fmla="*/ 259288 h 434652"/>
              <a:gd name="connsiteX24" fmla="*/ 334713 w 992821"/>
              <a:gd name="connsiteY24" fmla="*/ 303007 h 434652"/>
              <a:gd name="connsiteX25" fmla="*/ 290995 w 992821"/>
              <a:gd name="connsiteY25" fmla="*/ 291293 h 434652"/>
              <a:gd name="connsiteX26" fmla="*/ 185839 w 992821"/>
              <a:gd name="connsiteY26" fmla="*/ 109158 h 434652"/>
              <a:gd name="connsiteX27" fmla="*/ 197553 w 992821"/>
              <a:gd name="connsiteY27" fmla="*/ 65438 h 434652"/>
              <a:gd name="connsiteX28" fmla="*/ 221838 w 992821"/>
              <a:gd name="connsiteY28" fmla="*/ 62242 h 434652"/>
              <a:gd name="connsiteX29" fmla="*/ 493466 w 992821"/>
              <a:gd name="connsiteY29" fmla="*/ 0 h 434652"/>
              <a:gd name="connsiteX30" fmla="*/ 525470 w 992821"/>
              <a:gd name="connsiteY30" fmla="*/ 32004 h 434652"/>
              <a:gd name="connsiteX31" fmla="*/ 525470 w 992821"/>
              <a:gd name="connsiteY31" fmla="*/ 242316 h 434652"/>
              <a:gd name="connsiteX32" fmla="*/ 493466 w 992821"/>
              <a:gd name="connsiteY32" fmla="*/ 274321 h 434652"/>
              <a:gd name="connsiteX33" fmla="*/ 461463 w 992821"/>
              <a:gd name="connsiteY33" fmla="*/ 242316 h 434652"/>
              <a:gd name="connsiteX34" fmla="*/ 461462 w 992821"/>
              <a:gd name="connsiteY34" fmla="*/ 32005 h 434652"/>
              <a:gd name="connsiteX35" fmla="*/ 493466 w 992821"/>
              <a:gd name="connsiteY35" fmla="*/ 0 h 434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92821" h="434652">
                <a:moveTo>
                  <a:pt x="952526" y="317294"/>
                </a:moveTo>
                <a:cubicBezTo>
                  <a:pt x="969598" y="312719"/>
                  <a:pt x="987148" y="322852"/>
                  <a:pt x="991723" y="339924"/>
                </a:cubicBezTo>
                <a:cubicBezTo>
                  <a:pt x="996297" y="356997"/>
                  <a:pt x="986165" y="374547"/>
                  <a:pt x="969092" y="379121"/>
                </a:cubicBezTo>
                <a:lnTo>
                  <a:pt x="765947" y="433554"/>
                </a:lnTo>
                <a:cubicBezTo>
                  <a:pt x="748874" y="438129"/>
                  <a:pt x="731324" y="427996"/>
                  <a:pt x="726749" y="410924"/>
                </a:cubicBezTo>
                <a:cubicBezTo>
                  <a:pt x="722175" y="393851"/>
                  <a:pt x="732307" y="376301"/>
                  <a:pt x="749380" y="371727"/>
                </a:cubicBezTo>
                <a:close/>
                <a:moveTo>
                  <a:pt x="40296" y="317293"/>
                </a:moveTo>
                <a:lnTo>
                  <a:pt x="243442" y="371725"/>
                </a:lnTo>
                <a:cubicBezTo>
                  <a:pt x="260514" y="376301"/>
                  <a:pt x="270647" y="393850"/>
                  <a:pt x="266072" y="410923"/>
                </a:cubicBezTo>
                <a:cubicBezTo>
                  <a:pt x="261497" y="427996"/>
                  <a:pt x="243947" y="438128"/>
                  <a:pt x="226875" y="433553"/>
                </a:cubicBezTo>
                <a:lnTo>
                  <a:pt x="23729" y="379121"/>
                </a:lnTo>
                <a:cubicBezTo>
                  <a:pt x="6656" y="374545"/>
                  <a:pt x="-3476" y="356996"/>
                  <a:pt x="1099" y="339923"/>
                </a:cubicBezTo>
                <a:cubicBezTo>
                  <a:pt x="5673" y="322851"/>
                  <a:pt x="23223" y="312719"/>
                  <a:pt x="40296" y="317293"/>
                </a:cubicBezTo>
                <a:close/>
                <a:moveTo>
                  <a:pt x="770983" y="62243"/>
                </a:moveTo>
                <a:cubicBezTo>
                  <a:pt x="778895" y="60123"/>
                  <a:pt x="787614" y="61021"/>
                  <a:pt x="795268" y="65440"/>
                </a:cubicBezTo>
                <a:cubicBezTo>
                  <a:pt x="810575" y="74277"/>
                  <a:pt x="815820" y="93851"/>
                  <a:pt x="806982" y="109158"/>
                </a:cubicBezTo>
                <a:lnTo>
                  <a:pt x="701826" y="291294"/>
                </a:lnTo>
                <a:cubicBezTo>
                  <a:pt x="692989" y="306601"/>
                  <a:pt x="673415" y="311846"/>
                  <a:pt x="658108" y="303008"/>
                </a:cubicBezTo>
                <a:cubicBezTo>
                  <a:pt x="642801" y="294171"/>
                  <a:pt x="637556" y="274597"/>
                  <a:pt x="646394" y="259290"/>
                </a:cubicBezTo>
                <a:lnTo>
                  <a:pt x="751550" y="77154"/>
                </a:lnTo>
                <a:cubicBezTo>
                  <a:pt x="755968" y="69501"/>
                  <a:pt x="763071" y="64362"/>
                  <a:pt x="770983" y="62243"/>
                </a:cubicBezTo>
                <a:close/>
                <a:moveTo>
                  <a:pt x="221838" y="62242"/>
                </a:moveTo>
                <a:cubicBezTo>
                  <a:pt x="229750" y="64362"/>
                  <a:pt x="236853" y="69501"/>
                  <a:pt x="241272" y="77153"/>
                </a:cubicBezTo>
                <a:lnTo>
                  <a:pt x="346428" y="259288"/>
                </a:lnTo>
                <a:cubicBezTo>
                  <a:pt x="355265" y="274596"/>
                  <a:pt x="350020" y="294170"/>
                  <a:pt x="334713" y="303007"/>
                </a:cubicBezTo>
                <a:cubicBezTo>
                  <a:pt x="319406" y="311845"/>
                  <a:pt x="299833" y="306599"/>
                  <a:pt x="290995" y="291293"/>
                </a:cubicBezTo>
                <a:lnTo>
                  <a:pt x="185839" y="109158"/>
                </a:lnTo>
                <a:cubicBezTo>
                  <a:pt x="177002" y="93850"/>
                  <a:pt x="182247" y="74276"/>
                  <a:pt x="197553" y="65438"/>
                </a:cubicBezTo>
                <a:cubicBezTo>
                  <a:pt x="205207" y="61020"/>
                  <a:pt x="213926" y="60122"/>
                  <a:pt x="221838" y="62242"/>
                </a:cubicBezTo>
                <a:close/>
                <a:moveTo>
                  <a:pt x="493466" y="0"/>
                </a:moveTo>
                <a:cubicBezTo>
                  <a:pt x="511141" y="0"/>
                  <a:pt x="525470" y="14330"/>
                  <a:pt x="525470" y="32004"/>
                </a:cubicBezTo>
                <a:lnTo>
                  <a:pt x="525470" y="242316"/>
                </a:lnTo>
                <a:cubicBezTo>
                  <a:pt x="525470" y="259991"/>
                  <a:pt x="511141" y="274320"/>
                  <a:pt x="493466" y="274321"/>
                </a:cubicBezTo>
                <a:cubicBezTo>
                  <a:pt x="475791" y="274320"/>
                  <a:pt x="461462" y="259991"/>
                  <a:pt x="461463" y="242316"/>
                </a:cubicBezTo>
                <a:lnTo>
                  <a:pt x="461462" y="32005"/>
                </a:lnTo>
                <a:cubicBezTo>
                  <a:pt x="461462" y="14329"/>
                  <a:pt x="475791" y="0"/>
                  <a:pt x="493466"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787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childTnLst>
                                    <p:animClr clrSpc="rgb" dir="cw">
                                      <p:cBhvr override="childStyle">
                                        <p:cTn id="6" dur="250" autoRev="1" fill="remove"/>
                                        <p:tgtEl>
                                          <p:spTgt spid="37"/>
                                        </p:tgtEl>
                                        <p:attrNameLst>
                                          <p:attrName>style.color</p:attrName>
                                        </p:attrNameLst>
                                      </p:cBhvr>
                                      <p:to>
                                        <a:srgbClr val="00A1F1"/>
                                      </p:to>
                                    </p:animClr>
                                    <p:animClr clrSpc="rgb" dir="cw">
                                      <p:cBhvr>
                                        <p:cTn id="7" dur="250" autoRev="1" fill="remove"/>
                                        <p:tgtEl>
                                          <p:spTgt spid="37"/>
                                        </p:tgtEl>
                                        <p:attrNameLst>
                                          <p:attrName>fillcolor</p:attrName>
                                        </p:attrNameLst>
                                      </p:cBhvr>
                                      <p:to>
                                        <a:srgbClr val="00A1F1"/>
                                      </p:to>
                                    </p:animClr>
                                    <p:set>
                                      <p:cBhvr>
                                        <p:cTn id="8" dur="250" autoRev="1" fill="remove"/>
                                        <p:tgtEl>
                                          <p:spTgt spid="37"/>
                                        </p:tgtEl>
                                        <p:attrNameLst>
                                          <p:attrName>fill.type</p:attrName>
                                        </p:attrNameLst>
                                      </p:cBhvr>
                                      <p:to>
                                        <p:strVal val="solid"/>
                                      </p:to>
                                    </p:set>
                                    <p:set>
                                      <p:cBhvr>
                                        <p:cTn id="9" dur="250" autoRev="1" fill="remove"/>
                                        <p:tgtEl>
                                          <p:spTgt spid="3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2" name="Title 1"/>
          <p:cNvSpPr>
            <a:spLocks noGrp="1"/>
          </p:cNvSpPr>
          <p:nvPr>
            <p:ph type="title"/>
          </p:nvPr>
        </p:nvSpPr>
        <p:spPr/>
        <p:txBody>
          <a:bodyPr/>
          <a:lstStyle>
            <a:lvl1pPr>
              <a:defRPr sz="4705">
                <a:gradFill>
                  <a:gsLst>
                    <a:gs pos="69027">
                      <a:schemeClr val="tx1"/>
                    </a:gs>
                    <a:gs pos="22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140549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0">
        <p159:morph option="byObject"/>
      </p:transition>
    </mc:Choice>
    <mc:Fallback xmlns="">
      <p:transition spd="slow" advTm="20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BBBCC-5B44-4A7E-8226-56BE3003E6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AC9574-A8A5-42CE-9034-B28FE179E86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ABF9D1-B176-47E6-B28D-5B610B80CF9B}"/>
              </a:ext>
            </a:extLst>
          </p:cNvPr>
          <p:cNvSpPr>
            <a:spLocks noGrp="1"/>
          </p:cNvSpPr>
          <p:nvPr>
            <p:ph type="dt" sz="half" idx="10"/>
          </p:nvPr>
        </p:nvSpPr>
        <p:spPr>
          <a:xfrm>
            <a:off x="838200" y="6356350"/>
            <a:ext cx="2743200" cy="365125"/>
          </a:xfrm>
          <a:prstGeom prst="rect">
            <a:avLst/>
          </a:prstGeom>
        </p:spPr>
        <p:txBody>
          <a:bodyPr/>
          <a:lstStyle/>
          <a:p>
            <a:fld id="{2982344A-2861-486C-9BC1-6513247352FB}" type="datetimeFigureOut">
              <a:rPr lang="en-US" smtClean="0"/>
              <a:t>1/27/2018</a:t>
            </a:fld>
            <a:endParaRPr lang="en-US"/>
          </a:p>
        </p:txBody>
      </p:sp>
      <p:sp>
        <p:nvSpPr>
          <p:cNvPr id="5" name="Footer Placeholder 4">
            <a:extLst>
              <a:ext uri="{FF2B5EF4-FFF2-40B4-BE49-F238E27FC236}">
                <a16:creationId xmlns:a16="http://schemas.microsoft.com/office/drawing/2014/main" id="{328A28A8-9749-43B3-9D24-559B19C4CCF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32EE7D3-2944-44E9-9DBD-3934033121B5}"/>
              </a:ext>
            </a:extLst>
          </p:cNvPr>
          <p:cNvSpPr>
            <a:spLocks noGrp="1"/>
          </p:cNvSpPr>
          <p:nvPr>
            <p:ph type="sldNum" sz="quarter" idx="12"/>
          </p:nvPr>
        </p:nvSpPr>
        <p:spPr>
          <a:xfrm>
            <a:off x="8610600" y="6356350"/>
            <a:ext cx="2743200" cy="365125"/>
          </a:xfrm>
          <a:prstGeom prst="rect">
            <a:avLst/>
          </a:prstGeom>
        </p:spPr>
        <p:txBody>
          <a:bodyPr/>
          <a:lstStyle/>
          <a:p>
            <a:fld id="{E4DF5CCD-0B69-4E10-8D41-6BD496AE0FEE}" type="slidenum">
              <a:rPr lang="en-US" smtClean="0"/>
              <a:t>‹#›</a:t>
            </a:fld>
            <a:endParaRPr lang="en-US"/>
          </a:p>
        </p:txBody>
      </p:sp>
    </p:spTree>
    <p:extLst>
      <p:ext uri="{BB962C8B-B14F-4D97-AF65-F5344CB8AC3E}">
        <p14:creationId xmlns:p14="http://schemas.microsoft.com/office/powerpoint/2010/main" val="1962808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93A4D-D948-47A5-B433-F160F0FF0F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EDB3D5-1291-4D12-BB1D-FBEA5EE48D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EE85BFD-991A-4380-B2CE-3FC2E32034C4}"/>
              </a:ext>
            </a:extLst>
          </p:cNvPr>
          <p:cNvSpPr>
            <a:spLocks noGrp="1"/>
          </p:cNvSpPr>
          <p:nvPr>
            <p:ph type="dt" sz="half" idx="10"/>
          </p:nvPr>
        </p:nvSpPr>
        <p:spPr>
          <a:xfrm>
            <a:off x="838200" y="6356350"/>
            <a:ext cx="2743200" cy="365125"/>
          </a:xfrm>
          <a:prstGeom prst="rect">
            <a:avLst/>
          </a:prstGeom>
        </p:spPr>
        <p:txBody>
          <a:bodyPr/>
          <a:lstStyle/>
          <a:p>
            <a:fld id="{D1098AC1-A2C1-491D-8C6D-90156C1B421C}" type="datetimeFigureOut">
              <a:rPr lang="en-US" smtClean="0"/>
              <a:t>1/27/2018</a:t>
            </a:fld>
            <a:endParaRPr lang="en-US"/>
          </a:p>
        </p:txBody>
      </p:sp>
      <p:sp>
        <p:nvSpPr>
          <p:cNvPr id="5" name="Footer Placeholder 4">
            <a:extLst>
              <a:ext uri="{FF2B5EF4-FFF2-40B4-BE49-F238E27FC236}">
                <a16:creationId xmlns:a16="http://schemas.microsoft.com/office/drawing/2014/main" id="{9DAE2B7C-D3EF-42C1-BA16-F826006E51F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AA1109E-39B9-4479-BB37-55DE702DB617}"/>
              </a:ext>
            </a:extLst>
          </p:cNvPr>
          <p:cNvSpPr>
            <a:spLocks noGrp="1"/>
          </p:cNvSpPr>
          <p:nvPr>
            <p:ph type="sldNum" sz="quarter" idx="12"/>
          </p:nvPr>
        </p:nvSpPr>
        <p:spPr>
          <a:xfrm>
            <a:off x="8610600" y="6356350"/>
            <a:ext cx="2743200" cy="365125"/>
          </a:xfrm>
          <a:prstGeom prst="rect">
            <a:avLst/>
          </a:prstGeom>
        </p:spPr>
        <p:txBody>
          <a:bodyPr/>
          <a:lstStyle/>
          <a:p>
            <a:fld id="{917444BE-CB40-4638-944F-416BB6F5E677}" type="slidenum">
              <a:rPr lang="en-US" smtClean="0"/>
              <a:t>‹#›</a:t>
            </a:fld>
            <a:endParaRPr lang="en-US"/>
          </a:p>
        </p:txBody>
      </p:sp>
    </p:spTree>
    <p:extLst>
      <p:ext uri="{BB962C8B-B14F-4D97-AF65-F5344CB8AC3E}">
        <p14:creationId xmlns:p14="http://schemas.microsoft.com/office/powerpoint/2010/main" val="266582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C1414-4250-4028-B8A8-95CBB17E3E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D70FE-863D-4E1B-ABCC-95938AECF6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7963E7-AB8A-437A-8D8F-33E2DF01A82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D456B7-7D1E-4556-9DA9-7C391E2D49BF}"/>
              </a:ext>
            </a:extLst>
          </p:cNvPr>
          <p:cNvSpPr>
            <a:spLocks noGrp="1"/>
          </p:cNvSpPr>
          <p:nvPr>
            <p:ph type="dt" sz="half" idx="10"/>
          </p:nvPr>
        </p:nvSpPr>
        <p:spPr>
          <a:xfrm>
            <a:off x="838200" y="6356350"/>
            <a:ext cx="2743200" cy="365125"/>
          </a:xfrm>
          <a:prstGeom prst="rect">
            <a:avLst/>
          </a:prstGeom>
        </p:spPr>
        <p:txBody>
          <a:bodyPr/>
          <a:lstStyle/>
          <a:p>
            <a:fld id="{D1098AC1-A2C1-491D-8C6D-90156C1B421C}" type="datetimeFigureOut">
              <a:rPr lang="en-US" smtClean="0"/>
              <a:t>1/27/2018</a:t>
            </a:fld>
            <a:endParaRPr lang="en-US"/>
          </a:p>
        </p:txBody>
      </p:sp>
      <p:sp>
        <p:nvSpPr>
          <p:cNvPr id="6" name="Footer Placeholder 5">
            <a:extLst>
              <a:ext uri="{FF2B5EF4-FFF2-40B4-BE49-F238E27FC236}">
                <a16:creationId xmlns:a16="http://schemas.microsoft.com/office/drawing/2014/main" id="{503E9D8E-CE82-444D-B921-92644F641DC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C01A3EF-0118-4FB5-9C8A-E592E1CCCAFC}"/>
              </a:ext>
            </a:extLst>
          </p:cNvPr>
          <p:cNvSpPr>
            <a:spLocks noGrp="1"/>
          </p:cNvSpPr>
          <p:nvPr>
            <p:ph type="sldNum" sz="quarter" idx="12"/>
          </p:nvPr>
        </p:nvSpPr>
        <p:spPr>
          <a:xfrm>
            <a:off x="8610600" y="6356350"/>
            <a:ext cx="2743200" cy="365125"/>
          </a:xfrm>
          <a:prstGeom prst="rect">
            <a:avLst/>
          </a:prstGeom>
        </p:spPr>
        <p:txBody>
          <a:bodyPr/>
          <a:lstStyle/>
          <a:p>
            <a:fld id="{917444BE-CB40-4638-944F-416BB6F5E677}" type="slidenum">
              <a:rPr lang="en-US" smtClean="0"/>
              <a:t>‹#›</a:t>
            </a:fld>
            <a:endParaRPr lang="en-US"/>
          </a:p>
        </p:txBody>
      </p:sp>
    </p:spTree>
    <p:extLst>
      <p:ext uri="{BB962C8B-B14F-4D97-AF65-F5344CB8AC3E}">
        <p14:creationId xmlns:p14="http://schemas.microsoft.com/office/powerpoint/2010/main" val="1176415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2B086-CAC9-4FF8-B19B-106E68AF06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FE938C-EC69-4A34-BE54-D1D9CDD799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54B7CAD-DB9D-4094-A872-9144E1C64D0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024D9E-29BF-4A29-A4BE-EB94C0CE91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2EFF97-B3A5-4E1A-A5A8-04FE9A41BD8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17D4D4-15F9-4D1A-BC66-0E4600FF1304}"/>
              </a:ext>
            </a:extLst>
          </p:cNvPr>
          <p:cNvSpPr>
            <a:spLocks noGrp="1"/>
          </p:cNvSpPr>
          <p:nvPr>
            <p:ph type="dt" sz="half" idx="10"/>
          </p:nvPr>
        </p:nvSpPr>
        <p:spPr>
          <a:xfrm>
            <a:off x="838200" y="6356350"/>
            <a:ext cx="2743200" cy="365125"/>
          </a:xfrm>
          <a:prstGeom prst="rect">
            <a:avLst/>
          </a:prstGeom>
        </p:spPr>
        <p:txBody>
          <a:bodyPr/>
          <a:lstStyle/>
          <a:p>
            <a:fld id="{D1098AC1-A2C1-491D-8C6D-90156C1B421C}" type="datetimeFigureOut">
              <a:rPr lang="en-US" smtClean="0"/>
              <a:t>1/27/2018</a:t>
            </a:fld>
            <a:endParaRPr lang="en-US"/>
          </a:p>
        </p:txBody>
      </p:sp>
      <p:sp>
        <p:nvSpPr>
          <p:cNvPr id="8" name="Footer Placeholder 7">
            <a:extLst>
              <a:ext uri="{FF2B5EF4-FFF2-40B4-BE49-F238E27FC236}">
                <a16:creationId xmlns:a16="http://schemas.microsoft.com/office/drawing/2014/main" id="{61D991D1-8582-4C37-847F-D389ADC1F63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3C2645E6-1446-46E8-BA54-546DCB2CB033}"/>
              </a:ext>
            </a:extLst>
          </p:cNvPr>
          <p:cNvSpPr>
            <a:spLocks noGrp="1"/>
          </p:cNvSpPr>
          <p:nvPr>
            <p:ph type="sldNum" sz="quarter" idx="12"/>
          </p:nvPr>
        </p:nvSpPr>
        <p:spPr>
          <a:xfrm>
            <a:off x="8610600" y="6356350"/>
            <a:ext cx="2743200" cy="365125"/>
          </a:xfrm>
          <a:prstGeom prst="rect">
            <a:avLst/>
          </a:prstGeom>
        </p:spPr>
        <p:txBody>
          <a:bodyPr/>
          <a:lstStyle/>
          <a:p>
            <a:fld id="{917444BE-CB40-4638-944F-416BB6F5E677}" type="slidenum">
              <a:rPr lang="en-US" smtClean="0"/>
              <a:t>‹#›</a:t>
            </a:fld>
            <a:endParaRPr lang="en-US"/>
          </a:p>
        </p:txBody>
      </p:sp>
    </p:spTree>
    <p:extLst>
      <p:ext uri="{BB962C8B-B14F-4D97-AF65-F5344CB8AC3E}">
        <p14:creationId xmlns:p14="http://schemas.microsoft.com/office/powerpoint/2010/main" val="21281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7C4C-769F-441E-803B-B9961CFEF2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219029-A3F9-4F6C-816F-76D76418611F}"/>
              </a:ext>
            </a:extLst>
          </p:cNvPr>
          <p:cNvSpPr>
            <a:spLocks noGrp="1"/>
          </p:cNvSpPr>
          <p:nvPr>
            <p:ph type="dt" sz="half" idx="10"/>
          </p:nvPr>
        </p:nvSpPr>
        <p:spPr>
          <a:xfrm>
            <a:off x="838200" y="6356350"/>
            <a:ext cx="2743200" cy="365125"/>
          </a:xfrm>
          <a:prstGeom prst="rect">
            <a:avLst/>
          </a:prstGeom>
        </p:spPr>
        <p:txBody>
          <a:bodyPr/>
          <a:lstStyle/>
          <a:p>
            <a:fld id="{2982344A-2861-486C-9BC1-6513247352FB}" type="datetimeFigureOut">
              <a:rPr lang="en-US" smtClean="0"/>
              <a:t>1/27/2018</a:t>
            </a:fld>
            <a:endParaRPr lang="en-US"/>
          </a:p>
        </p:txBody>
      </p:sp>
      <p:sp>
        <p:nvSpPr>
          <p:cNvPr id="4" name="Footer Placeholder 3">
            <a:extLst>
              <a:ext uri="{FF2B5EF4-FFF2-40B4-BE49-F238E27FC236}">
                <a16:creationId xmlns:a16="http://schemas.microsoft.com/office/drawing/2014/main" id="{A23ACD1F-3EE4-41F1-AE9D-0CF6AEAF514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9B72CB4E-6BE6-4C9B-89C2-ED7FEBF124C5}"/>
              </a:ext>
            </a:extLst>
          </p:cNvPr>
          <p:cNvSpPr>
            <a:spLocks noGrp="1"/>
          </p:cNvSpPr>
          <p:nvPr>
            <p:ph type="sldNum" sz="quarter" idx="12"/>
          </p:nvPr>
        </p:nvSpPr>
        <p:spPr>
          <a:xfrm>
            <a:off x="8610600" y="6356350"/>
            <a:ext cx="2743200" cy="365125"/>
          </a:xfrm>
          <a:prstGeom prst="rect">
            <a:avLst/>
          </a:prstGeom>
        </p:spPr>
        <p:txBody>
          <a:bodyPr/>
          <a:lstStyle/>
          <a:p>
            <a:fld id="{E4DF5CCD-0B69-4E10-8D41-6BD496AE0FEE}" type="slidenum">
              <a:rPr lang="en-US" smtClean="0"/>
              <a:t>‹#›</a:t>
            </a:fld>
            <a:endParaRPr lang="en-US"/>
          </a:p>
        </p:txBody>
      </p:sp>
    </p:spTree>
    <p:extLst>
      <p:ext uri="{BB962C8B-B14F-4D97-AF65-F5344CB8AC3E}">
        <p14:creationId xmlns:p14="http://schemas.microsoft.com/office/powerpoint/2010/main" val="2814588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76897D-8FC9-48D0-A6E6-CF93E0DCDC1F}"/>
              </a:ext>
            </a:extLst>
          </p:cNvPr>
          <p:cNvSpPr>
            <a:spLocks noGrp="1"/>
          </p:cNvSpPr>
          <p:nvPr>
            <p:ph type="dt" sz="half" idx="10"/>
          </p:nvPr>
        </p:nvSpPr>
        <p:spPr>
          <a:xfrm>
            <a:off x="838200" y="6356350"/>
            <a:ext cx="2743200" cy="365125"/>
          </a:xfrm>
          <a:prstGeom prst="rect">
            <a:avLst/>
          </a:prstGeom>
        </p:spPr>
        <p:txBody>
          <a:bodyPr/>
          <a:lstStyle/>
          <a:p>
            <a:fld id="{2982344A-2861-486C-9BC1-6513247352FB}" type="datetimeFigureOut">
              <a:rPr lang="en-US" smtClean="0"/>
              <a:t>1/27/2018</a:t>
            </a:fld>
            <a:endParaRPr lang="en-US"/>
          </a:p>
        </p:txBody>
      </p:sp>
      <p:sp>
        <p:nvSpPr>
          <p:cNvPr id="3" name="Footer Placeholder 2">
            <a:extLst>
              <a:ext uri="{FF2B5EF4-FFF2-40B4-BE49-F238E27FC236}">
                <a16:creationId xmlns:a16="http://schemas.microsoft.com/office/drawing/2014/main" id="{52FD0077-BA71-4B19-8664-CECDCE8172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F756E5EB-2287-4926-B2DC-B0447976EBA1}"/>
              </a:ext>
            </a:extLst>
          </p:cNvPr>
          <p:cNvSpPr>
            <a:spLocks noGrp="1"/>
          </p:cNvSpPr>
          <p:nvPr>
            <p:ph type="sldNum" sz="quarter" idx="12"/>
          </p:nvPr>
        </p:nvSpPr>
        <p:spPr>
          <a:xfrm>
            <a:off x="8610600" y="6356350"/>
            <a:ext cx="2743200" cy="365125"/>
          </a:xfrm>
          <a:prstGeom prst="rect">
            <a:avLst/>
          </a:prstGeom>
        </p:spPr>
        <p:txBody>
          <a:bodyPr/>
          <a:lstStyle/>
          <a:p>
            <a:fld id="{E4DF5CCD-0B69-4E10-8D41-6BD496AE0FEE}" type="slidenum">
              <a:rPr lang="en-US" smtClean="0"/>
              <a:t>‹#›</a:t>
            </a:fld>
            <a:endParaRPr lang="en-US"/>
          </a:p>
        </p:txBody>
      </p:sp>
    </p:spTree>
    <p:extLst>
      <p:ext uri="{BB962C8B-B14F-4D97-AF65-F5344CB8AC3E}">
        <p14:creationId xmlns:p14="http://schemas.microsoft.com/office/powerpoint/2010/main" val="2361642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448A-D270-479A-AE9C-C4CB7A057A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AF8C97-DD6B-43B6-9C65-FF35C02290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B24A1C-4DBA-4436-9A6B-2ADF018AF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562E3C-EE28-4D18-AEB2-2DBCDB8EA3B2}"/>
              </a:ext>
            </a:extLst>
          </p:cNvPr>
          <p:cNvSpPr>
            <a:spLocks noGrp="1"/>
          </p:cNvSpPr>
          <p:nvPr>
            <p:ph type="dt" sz="half" idx="10"/>
          </p:nvPr>
        </p:nvSpPr>
        <p:spPr>
          <a:xfrm>
            <a:off x="838200" y="6356350"/>
            <a:ext cx="2743200" cy="365125"/>
          </a:xfrm>
          <a:prstGeom prst="rect">
            <a:avLst/>
          </a:prstGeom>
        </p:spPr>
        <p:txBody>
          <a:bodyPr/>
          <a:lstStyle/>
          <a:p>
            <a:fld id="{AF6E2C9B-5FA2-460D-9BE7-B0812FC2A6FF}" type="datetimeFigureOut">
              <a:rPr lang="en-US" smtClean="0"/>
              <a:t>1/27/2018</a:t>
            </a:fld>
            <a:endParaRPr lang="en-US" dirty="0"/>
          </a:p>
        </p:txBody>
      </p:sp>
      <p:sp>
        <p:nvSpPr>
          <p:cNvPr id="6" name="Footer Placeholder 5">
            <a:extLst>
              <a:ext uri="{FF2B5EF4-FFF2-40B4-BE49-F238E27FC236}">
                <a16:creationId xmlns:a16="http://schemas.microsoft.com/office/drawing/2014/main" id="{407CAA23-B3D0-4074-BAE7-86D2C16ED35B}"/>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9EA5E38F-B548-4E36-BFF0-3C3A5FD1EB1C}"/>
              </a:ext>
            </a:extLst>
          </p:cNvPr>
          <p:cNvSpPr>
            <a:spLocks noGrp="1"/>
          </p:cNvSpPr>
          <p:nvPr>
            <p:ph type="sldNum" sz="quarter" idx="12"/>
          </p:nvPr>
        </p:nvSpPr>
        <p:spPr>
          <a:xfrm>
            <a:off x="8610600" y="6356350"/>
            <a:ext cx="2743200" cy="365125"/>
          </a:xfrm>
          <a:prstGeom prst="rect">
            <a:avLst/>
          </a:prstGeo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63519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C048-BBE8-4F86-BAA4-A1950F543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7BE68E-1BAF-4D68-9916-824B62742F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F99953-4D8D-4305-BC4D-60606991B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3E9409-115A-47D0-A3E0-7F9F5531CE7E}"/>
              </a:ext>
            </a:extLst>
          </p:cNvPr>
          <p:cNvSpPr>
            <a:spLocks noGrp="1"/>
          </p:cNvSpPr>
          <p:nvPr>
            <p:ph type="dt" sz="half" idx="10"/>
          </p:nvPr>
        </p:nvSpPr>
        <p:spPr>
          <a:xfrm>
            <a:off x="838200" y="6356350"/>
            <a:ext cx="2743200" cy="365125"/>
          </a:xfrm>
          <a:prstGeom prst="rect">
            <a:avLst/>
          </a:prstGeom>
        </p:spPr>
        <p:txBody>
          <a:bodyPr/>
          <a:lstStyle/>
          <a:p>
            <a:fld id="{D1098AC1-A2C1-491D-8C6D-90156C1B421C}" type="datetimeFigureOut">
              <a:rPr lang="en-US" smtClean="0"/>
              <a:t>1/27/2018</a:t>
            </a:fld>
            <a:endParaRPr lang="en-US"/>
          </a:p>
        </p:txBody>
      </p:sp>
      <p:sp>
        <p:nvSpPr>
          <p:cNvPr id="6" name="Footer Placeholder 5">
            <a:extLst>
              <a:ext uri="{FF2B5EF4-FFF2-40B4-BE49-F238E27FC236}">
                <a16:creationId xmlns:a16="http://schemas.microsoft.com/office/drawing/2014/main" id="{0F6FF3E8-C909-462E-9F49-5E69199A6F2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15051F4-93EE-4200-9242-C8D69D0CE90A}"/>
              </a:ext>
            </a:extLst>
          </p:cNvPr>
          <p:cNvSpPr>
            <a:spLocks noGrp="1"/>
          </p:cNvSpPr>
          <p:nvPr>
            <p:ph type="sldNum" sz="quarter" idx="12"/>
          </p:nvPr>
        </p:nvSpPr>
        <p:spPr>
          <a:xfrm>
            <a:off x="8610600" y="6356350"/>
            <a:ext cx="2743200" cy="365125"/>
          </a:xfrm>
          <a:prstGeom prst="rect">
            <a:avLst/>
          </a:prstGeom>
        </p:spPr>
        <p:txBody>
          <a:bodyPr/>
          <a:lstStyle/>
          <a:p>
            <a:fld id="{917444BE-CB40-4638-944F-416BB6F5E677}" type="slidenum">
              <a:rPr lang="en-US" smtClean="0"/>
              <a:t>‹#›</a:t>
            </a:fld>
            <a:endParaRPr lang="en-US"/>
          </a:p>
        </p:txBody>
      </p:sp>
    </p:spTree>
    <p:extLst>
      <p:ext uri="{BB962C8B-B14F-4D97-AF65-F5344CB8AC3E}">
        <p14:creationId xmlns:p14="http://schemas.microsoft.com/office/powerpoint/2010/main" val="1951344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ADFAB4-4DF7-4A65-A711-A6AB849599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2A7BED-8FBC-43CA-8352-5C82C7B4F2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Microsoft Logo with Clear Space">
            <a:extLst>
              <a:ext uri="{FF2B5EF4-FFF2-40B4-BE49-F238E27FC236}">
                <a16:creationId xmlns:a16="http://schemas.microsoft.com/office/drawing/2014/main" id="{0BDD2EFC-5E16-45FF-8076-793953D90146}"/>
              </a:ext>
            </a:extLst>
          </p:cNvPr>
          <p:cNvGrpSpPr/>
          <p:nvPr/>
        </p:nvGrpSpPr>
        <p:grpSpPr>
          <a:xfrm>
            <a:off x="10375145" y="6176963"/>
            <a:ext cx="1816855" cy="681037"/>
            <a:chOff x="3147060" y="4252913"/>
            <a:chExt cx="6111240" cy="2290762"/>
          </a:xfrm>
        </p:grpSpPr>
        <p:sp>
          <p:nvSpPr>
            <p:cNvPr id="8" name="Microsoft Logo Spacing Rectangle">
              <a:extLst>
                <a:ext uri="{FF2B5EF4-FFF2-40B4-BE49-F238E27FC236}">
                  <a16:creationId xmlns:a16="http://schemas.microsoft.com/office/drawing/2014/main" id="{742E2DA3-157F-4773-8320-C93589B0F9A3}"/>
                </a:ext>
              </a:extLst>
            </p:cNvPr>
            <p:cNvSpPr/>
            <p:nvPr/>
          </p:nvSpPr>
          <p:spPr>
            <a:xfrm>
              <a:off x="3147060" y="4252913"/>
              <a:ext cx="6111240" cy="2290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Microsoft Logo">
              <a:extLst>
                <a:ext uri="{FF2B5EF4-FFF2-40B4-BE49-F238E27FC236}">
                  <a16:creationId xmlns:a16="http://schemas.microsoft.com/office/drawing/2014/main" id="{B47D66E9-09B6-41DA-9B1E-3A7D82985680}"/>
                </a:ext>
              </a:extLst>
            </p:cNvPr>
            <p:cNvGrpSpPr/>
            <p:nvPr/>
          </p:nvGrpSpPr>
          <p:grpSpPr>
            <a:xfrm>
              <a:off x="3761967" y="4890363"/>
              <a:ext cx="4874034" cy="1038709"/>
              <a:chOff x="3761967" y="4890363"/>
              <a:chExt cx="4874034" cy="1038709"/>
            </a:xfrm>
          </p:grpSpPr>
          <p:grpSp>
            <p:nvGrpSpPr>
              <p:cNvPr id="10" name="Microsoft Logo Symbol">
                <a:extLst>
                  <a:ext uri="{FF2B5EF4-FFF2-40B4-BE49-F238E27FC236}">
                    <a16:creationId xmlns:a16="http://schemas.microsoft.com/office/drawing/2014/main" id="{866B8BFE-286B-4032-8D6A-92B154FF08C3}"/>
                  </a:ext>
                </a:extLst>
              </p:cNvPr>
              <p:cNvGrpSpPr/>
              <p:nvPr/>
            </p:nvGrpSpPr>
            <p:grpSpPr>
              <a:xfrm>
                <a:off x="3761967" y="4890363"/>
                <a:ext cx="1040066" cy="1038709"/>
                <a:chOff x="1864676" y="4056446"/>
                <a:chExt cx="1764300" cy="1761998"/>
              </a:xfrm>
            </p:grpSpPr>
            <p:sp>
              <p:nvSpPr>
                <p:cNvPr id="12" name="Red Square">
                  <a:extLst>
                    <a:ext uri="{FF2B5EF4-FFF2-40B4-BE49-F238E27FC236}">
                      <a16:creationId xmlns:a16="http://schemas.microsoft.com/office/drawing/2014/main" id="{B6E8BCB5-FECA-48A4-B459-350CAD632A4D}"/>
                    </a:ext>
                  </a:extLst>
                </p:cNvPr>
                <p:cNvSpPr/>
                <p:nvPr/>
              </p:nvSpPr>
              <p:spPr>
                <a:xfrm>
                  <a:off x="1864676" y="4056446"/>
                  <a:ext cx="843643" cy="841248"/>
                </a:xfrm>
                <a:prstGeom prst="rect">
                  <a:avLst/>
                </a:prstGeom>
                <a:solidFill>
                  <a:srgbClr val="EA4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reen Square">
                  <a:extLst>
                    <a:ext uri="{FF2B5EF4-FFF2-40B4-BE49-F238E27FC236}">
                      <a16:creationId xmlns:a16="http://schemas.microsoft.com/office/drawing/2014/main" id="{925A4AE3-71AB-4A62-ACE6-C991647D3F4D}"/>
                    </a:ext>
                  </a:extLst>
                </p:cNvPr>
                <p:cNvSpPr/>
                <p:nvPr/>
              </p:nvSpPr>
              <p:spPr>
                <a:xfrm>
                  <a:off x="2785333" y="4056446"/>
                  <a:ext cx="843643" cy="841248"/>
                </a:xfrm>
                <a:prstGeom prst="rect">
                  <a:avLst/>
                </a:prstGeom>
                <a:solidFill>
                  <a:srgbClr val="7FB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lue Square">
                  <a:extLst>
                    <a:ext uri="{FF2B5EF4-FFF2-40B4-BE49-F238E27FC236}">
                      <a16:creationId xmlns:a16="http://schemas.microsoft.com/office/drawing/2014/main" id="{14EEF3B5-F4E3-41FB-93E3-53B6FBA3FE3A}"/>
                    </a:ext>
                  </a:extLst>
                </p:cNvPr>
                <p:cNvSpPr/>
                <p:nvPr/>
              </p:nvSpPr>
              <p:spPr>
                <a:xfrm>
                  <a:off x="1864676" y="4977196"/>
                  <a:ext cx="843643" cy="841248"/>
                </a:xfrm>
                <a:prstGeom prst="rect">
                  <a:avLst/>
                </a:prstGeom>
                <a:solidFill>
                  <a:srgbClr val="38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Yellow Square">
                  <a:extLst>
                    <a:ext uri="{FF2B5EF4-FFF2-40B4-BE49-F238E27FC236}">
                      <a16:creationId xmlns:a16="http://schemas.microsoft.com/office/drawing/2014/main" id="{16CA27A2-6AA2-459C-9834-20B39FCCD593}"/>
                    </a:ext>
                  </a:extLst>
                </p:cNvPr>
                <p:cNvSpPr/>
                <p:nvPr/>
              </p:nvSpPr>
              <p:spPr>
                <a:xfrm>
                  <a:off x="2785333" y="4977196"/>
                  <a:ext cx="843643" cy="841248"/>
                </a:xfrm>
                <a:prstGeom prst="rect">
                  <a:avLst/>
                </a:prstGeom>
                <a:solidFill>
                  <a:srgbClr val="F9BA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Microsoft Logotype">
                <a:extLst>
                  <a:ext uri="{FF2B5EF4-FFF2-40B4-BE49-F238E27FC236}">
                    <a16:creationId xmlns:a16="http://schemas.microsoft.com/office/drawing/2014/main" id="{1CA1ED90-DEFE-45BA-81EC-18EEAB492C63}"/>
                  </a:ext>
                </a:extLst>
              </p:cNvPr>
              <p:cNvSpPr/>
              <p:nvPr/>
            </p:nvSpPr>
            <p:spPr>
              <a:xfrm>
                <a:off x="5113613" y="5043993"/>
                <a:ext cx="3522388" cy="686528"/>
              </a:xfrm>
              <a:custGeom>
                <a:avLst/>
                <a:gdLst>
                  <a:gd name="connsiteX0" fmla="*/ 4650680 w 5975151"/>
                  <a:gd name="connsiteY0" fmla="*/ 506016 h 1164581"/>
                  <a:gd name="connsiteX1" fmla="*/ 4565104 w 5975151"/>
                  <a:gd name="connsiteY1" fmla="*/ 521643 h 1164581"/>
                  <a:gd name="connsiteX2" fmla="*/ 4496643 w 5975151"/>
                  <a:gd name="connsiteY2" fmla="*/ 569640 h 1164581"/>
                  <a:gd name="connsiteX3" fmla="*/ 4451250 w 5975151"/>
                  <a:gd name="connsiteY3" fmla="*/ 651496 h 1164581"/>
                  <a:gd name="connsiteX4" fmla="*/ 4434880 w 5975151"/>
                  <a:gd name="connsiteY4" fmla="*/ 767954 h 1164581"/>
                  <a:gd name="connsiteX5" fmla="*/ 4450878 w 5975151"/>
                  <a:gd name="connsiteY5" fmla="*/ 880691 h 1164581"/>
                  <a:gd name="connsiteX6" fmla="*/ 4495899 w 5975151"/>
                  <a:gd name="connsiteY6" fmla="*/ 960686 h 1164581"/>
                  <a:gd name="connsiteX7" fmla="*/ 4564732 w 5975151"/>
                  <a:gd name="connsiteY7" fmla="*/ 1008311 h 1164581"/>
                  <a:gd name="connsiteX8" fmla="*/ 4652168 w 5975151"/>
                  <a:gd name="connsiteY8" fmla="*/ 1023938 h 1164581"/>
                  <a:gd name="connsiteX9" fmla="*/ 4808066 w 5975151"/>
                  <a:gd name="connsiteY9" fmla="*/ 957338 h 1164581"/>
                  <a:gd name="connsiteX10" fmla="*/ 4861272 w 5975151"/>
                  <a:gd name="connsiteY10" fmla="*/ 763489 h 1164581"/>
                  <a:gd name="connsiteX11" fmla="*/ 4805089 w 5975151"/>
                  <a:gd name="connsiteY11" fmla="*/ 571501 h 1164581"/>
                  <a:gd name="connsiteX12" fmla="*/ 4650680 w 5975151"/>
                  <a:gd name="connsiteY12" fmla="*/ 506016 h 1164581"/>
                  <a:gd name="connsiteX13" fmla="*/ 3202880 w 5975151"/>
                  <a:gd name="connsiteY13" fmla="*/ 506016 h 1164581"/>
                  <a:gd name="connsiteX14" fmla="*/ 3117304 w 5975151"/>
                  <a:gd name="connsiteY14" fmla="*/ 521643 h 1164581"/>
                  <a:gd name="connsiteX15" fmla="*/ 3048843 w 5975151"/>
                  <a:gd name="connsiteY15" fmla="*/ 569640 h 1164581"/>
                  <a:gd name="connsiteX16" fmla="*/ 3003451 w 5975151"/>
                  <a:gd name="connsiteY16" fmla="*/ 651496 h 1164581"/>
                  <a:gd name="connsiteX17" fmla="*/ 2987079 w 5975151"/>
                  <a:gd name="connsiteY17" fmla="*/ 767954 h 1164581"/>
                  <a:gd name="connsiteX18" fmla="*/ 3003078 w 5975151"/>
                  <a:gd name="connsiteY18" fmla="*/ 880691 h 1164581"/>
                  <a:gd name="connsiteX19" fmla="*/ 3048099 w 5975151"/>
                  <a:gd name="connsiteY19" fmla="*/ 960686 h 1164581"/>
                  <a:gd name="connsiteX20" fmla="*/ 3116932 w 5975151"/>
                  <a:gd name="connsiteY20" fmla="*/ 1008311 h 1164581"/>
                  <a:gd name="connsiteX21" fmla="*/ 3204369 w 5975151"/>
                  <a:gd name="connsiteY21" fmla="*/ 1023938 h 1164581"/>
                  <a:gd name="connsiteX22" fmla="*/ 3360266 w 5975151"/>
                  <a:gd name="connsiteY22" fmla="*/ 957338 h 1164581"/>
                  <a:gd name="connsiteX23" fmla="*/ 3413472 w 5975151"/>
                  <a:gd name="connsiteY23" fmla="*/ 763489 h 1164581"/>
                  <a:gd name="connsiteX24" fmla="*/ 3357289 w 5975151"/>
                  <a:gd name="connsiteY24" fmla="*/ 571501 h 1164581"/>
                  <a:gd name="connsiteX25" fmla="*/ 3202880 w 5975151"/>
                  <a:gd name="connsiteY25" fmla="*/ 506016 h 1164581"/>
                  <a:gd name="connsiteX26" fmla="*/ 1321991 w 5975151"/>
                  <a:gd name="connsiteY26" fmla="*/ 381336 h 1164581"/>
                  <a:gd name="connsiteX27" fmla="*/ 1493888 w 5975151"/>
                  <a:gd name="connsiteY27" fmla="*/ 381336 h 1164581"/>
                  <a:gd name="connsiteX28" fmla="*/ 1493888 w 5975151"/>
                  <a:gd name="connsiteY28" fmla="*/ 1143336 h 1164581"/>
                  <a:gd name="connsiteX29" fmla="*/ 1321991 w 5975151"/>
                  <a:gd name="connsiteY29" fmla="*/ 1143336 h 1164581"/>
                  <a:gd name="connsiteX30" fmla="*/ 2733228 w 5975151"/>
                  <a:gd name="connsiteY30" fmla="*/ 370582 h 1164581"/>
                  <a:gd name="connsiteX31" fmla="*/ 2770435 w 5975151"/>
                  <a:gd name="connsiteY31" fmla="*/ 372814 h 1164581"/>
                  <a:gd name="connsiteX32" fmla="*/ 2802433 w 5975151"/>
                  <a:gd name="connsiteY32" fmla="*/ 381000 h 1164581"/>
                  <a:gd name="connsiteX33" fmla="*/ 2802433 w 5975151"/>
                  <a:gd name="connsiteY33" fmla="*/ 551408 h 1164581"/>
                  <a:gd name="connsiteX34" fmla="*/ 2783458 w 5975151"/>
                  <a:gd name="connsiteY34" fmla="*/ 541734 h 1164581"/>
                  <a:gd name="connsiteX35" fmla="*/ 2758529 w 5975151"/>
                  <a:gd name="connsiteY35" fmla="*/ 533548 h 1164581"/>
                  <a:gd name="connsiteX36" fmla="*/ 2730624 w 5975151"/>
                  <a:gd name="connsiteY36" fmla="*/ 527595 h 1164581"/>
                  <a:gd name="connsiteX37" fmla="*/ 2702719 w 5975151"/>
                  <a:gd name="connsiteY37" fmla="*/ 525363 h 1164581"/>
                  <a:gd name="connsiteX38" fmla="*/ 2636490 w 5975151"/>
                  <a:gd name="connsiteY38" fmla="*/ 540990 h 1164581"/>
                  <a:gd name="connsiteX39" fmla="*/ 2583656 w 5975151"/>
                  <a:gd name="connsiteY39" fmla="*/ 586382 h 1164581"/>
                  <a:gd name="connsiteX40" fmla="*/ 2548309 w 5975151"/>
                  <a:gd name="connsiteY40" fmla="*/ 658936 h 1164581"/>
                  <a:gd name="connsiteX41" fmla="*/ 2535287 w 5975151"/>
                  <a:gd name="connsiteY41" fmla="*/ 756047 h 1164581"/>
                  <a:gd name="connsiteX42" fmla="*/ 2535287 w 5975151"/>
                  <a:gd name="connsiteY42" fmla="*/ 1145976 h 1164581"/>
                  <a:gd name="connsiteX43" fmla="*/ 2363390 w 5975151"/>
                  <a:gd name="connsiteY43" fmla="*/ 1145976 h 1164581"/>
                  <a:gd name="connsiteX44" fmla="*/ 2363390 w 5975151"/>
                  <a:gd name="connsiteY44" fmla="*/ 383976 h 1164581"/>
                  <a:gd name="connsiteX45" fmla="*/ 2535287 w 5975151"/>
                  <a:gd name="connsiteY45" fmla="*/ 383976 h 1164581"/>
                  <a:gd name="connsiteX46" fmla="*/ 2535287 w 5975151"/>
                  <a:gd name="connsiteY46" fmla="*/ 532060 h 1164581"/>
                  <a:gd name="connsiteX47" fmla="*/ 2538263 w 5975151"/>
                  <a:gd name="connsiteY47" fmla="*/ 532060 h 1164581"/>
                  <a:gd name="connsiteX48" fmla="*/ 2573610 w 5975151"/>
                  <a:gd name="connsiteY48" fmla="*/ 459134 h 1164581"/>
                  <a:gd name="connsiteX49" fmla="*/ 2620491 w 5975151"/>
                  <a:gd name="connsiteY49" fmla="*/ 408905 h 1164581"/>
                  <a:gd name="connsiteX50" fmla="*/ 2674813 w 5975151"/>
                  <a:gd name="connsiteY50" fmla="*/ 379883 h 1164581"/>
                  <a:gd name="connsiteX51" fmla="*/ 2733228 w 5975151"/>
                  <a:gd name="connsiteY51" fmla="*/ 370582 h 1164581"/>
                  <a:gd name="connsiteX52" fmla="*/ 4660354 w 5975151"/>
                  <a:gd name="connsiteY52" fmla="*/ 365374 h 1164581"/>
                  <a:gd name="connsiteX53" fmla="*/ 4823692 w 5975151"/>
                  <a:gd name="connsiteY53" fmla="*/ 393651 h 1164581"/>
                  <a:gd name="connsiteX54" fmla="*/ 4942755 w 5975151"/>
                  <a:gd name="connsiteY54" fmla="*/ 473646 h 1164581"/>
                  <a:gd name="connsiteX55" fmla="*/ 5015308 w 5975151"/>
                  <a:gd name="connsiteY55" fmla="*/ 597546 h 1164581"/>
                  <a:gd name="connsiteX56" fmla="*/ 5039866 w 5975151"/>
                  <a:gd name="connsiteY56" fmla="*/ 757536 h 1164581"/>
                  <a:gd name="connsiteX57" fmla="*/ 5011216 w 5975151"/>
                  <a:gd name="connsiteY57" fmla="*/ 927572 h 1164581"/>
                  <a:gd name="connsiteX58" fmla="*/ 4930476 w 5975151"/>
                  <a:gd name="connsiteY58" fmla="*/ 1055936 h 1164581"/>
                  <a:gd name="connsiteX59" fmla="*/ 4805089 w 5975151"/>
                  <a:gd name="connsiteY59" fmla="*/ 1136675 h 1164581"/>
                  <a:gd name="connsiteX60" fmla="*/ 4641750 w 5975151"/>
                  <a:gd name="connsiteY60" fmla="*/ 1164581 h 1164581"/>
                  <a:gd name="connsiteX61" fmla="*/ 4481388 w 5975151"/>
                  <a:gd name="connsiteY61" fmla="*/ 1137048 h 1164581"/>
                  <a:gd name="connsiteX62" fmla="*/ 4360093 w 5975151"/>
                  <a:gd name="connsiteY62" fmla="*/ 1058541 h 1164581"/>
                  <a:gd name="connsiteX63" fmla="*/ 4283075 w 5975151"/>
                  <a:gd name="connsiteY63" fmla="*/ 935385 h 1164581"/>
                  <a:gd name="connsiteX64" fmla="*/ 4256286 w 5975151"/>
                  <a:gd name="connsiteY64" fmla="*/ 773907 h 1164581"/>
                  <a:gd name="connsiteX65" fmla="*/ 4286051 w 5975151"/>
                  <a:gd name="connsiteY65" fmla="*/ 597173 h 1164581"/>
                  <a:gd name="connsiteX66" fmla="*/ 4369023 w 5975151"/>
                  <a:gd name="connsiteY66" fmla="*/ 469181 h 1164581"/>
                  <a:gd name="connsiteX67" fmla="*/ 4496643 w 5975151"/>
                  <a:gd name="connsiteY67" fmla="*/ 391419 h 1164581"/>
                  <a:gd name="connsiteX68" fmla="*/ 4660354 w 5975151"/>
                  <a:gd name="connsiteY68" fmla="*/ 365374 h 1164581"/>
                  <a:gd name="connsiteX69" fmla="*/ 3967311 w 5975151"/>
                  <a:gd name="connsiteY69" fmla="*/ 365374 h 1164581"/>
                  <a:gd name="connsiteX70" fmla="*/ 4015308 w 5975151"/>
                  <a:gd name="connsiteY70" fmla="*/ 368350 h 1164581"/>
                  <a:gd name="connsiteX71" fmla="*/ 4062189 w 5975151"/>
                  <a:gd name="connsiteY71" fmla="*/ 375792 h 1164581"/>
                  <a:gd name="connsiteX72" fmla="*/ 4104605 w 5975151"/>
                  <a:gd name="connsiteY72" fmla="*/ 385838 h 1164581"/>
                  <a:gd name="connsiteX73" fmla="*/ 4138464 w 5975151"/>
                  <a:gd name="connsiteY73" fmla="*/ 397372 h 1164581"/>
                  <a:gd name="connsiteX74" fmla="*/ 4138464 w 5975151"/>
                  <a:gd name="connsiteY74" fmla="*/ 552897 h 1164581"/>
                  <a:gd name="connsiteX75" fmla="*/ 4099396 w 5975151"/>
                  <a:gd name="connsiteY75" fmla="*/ 531317 h 1164581"/>
                  <a:gd name="connsiteX76" fmla="*/ 4055120 w 5975151"/>
                  <a:gd name="connsiteY76" fmla="*/ 514574 h 1164581"/>
                  <a:gd name="connsiteX77" fmla="*/ 4008239 w 5975151"/>
                  <a:gd name="connsiteY77" fmla="*/ 503784 h 1164581"/>
                  <a:gd name="connsiteX78" fmla="*/ 3961358 w 5975151"/>
                  <a:gd name="connsiteY78" fmla="*/ 500063 h 1164581"/>
                  <a:gd name="connsiteX79" fmla="*/ 3880247 w 5975151"/>
                  <a:gd name="connsiteY79" fmla="*/ 523131 h 1164581"/>
                  <a:gd name="connsiteX80" fmla="*/ 3850481 w 5975151"/>
                  <a:gd name="connsiteY80" fmla="*/ 581919 h 1164581"/>
                  <a:gd name="connsiteX81" fmla="*/ 3856806 w 5975151"/>
                  <a:gd name="connsiteY81" fmla="*/ 620242 h 1164581"/>
                  <a:gd name="connsiteX82" fmla="*/ 3878758 w 5975151"/>
                  <a:gd name="connsiteY82" fmla="*/ 649263 h 1164581"/>
                  <a:gd name="connsiteX83" fmla="*/ 3920058 w 5975151"/>
                  <a:gd name="connsiteY83" fmla="*/ 674564 h 1164581"/>
                  <a:gd name="connsiteX84" fmla="*/ 3984426 w 5975151"/>
                  <a:gd name="connsiteY84" fmla="*/ 702469 h 1164581"/>
                  <a:gd name="connsiteX85" fmla="*/ 4062561 w 5975151"/>
                  <a:gd name="connsiteY85" fmla="*/ 739676 h 1164581"/>
                  <a:gd name="connsiteX86" fmla="*/ 4124325 w 5975151"/>
                  <a:gd name="connsiteY86" fmla="*/ 786185 h 1164581"/>
                  <a:gd name="connsiteX87" fmla="*/ 4164881 w 5975151"/>
                  <a:gd name="connsiteY87" fmla="*/ 847205 h 1164581"/>
                  <a:gd name="connsiteX88" fmla="*/ 4179391 w 5975151"/>
                  <a:gd name="connsiteY88" fmla="*/ 927944 h 1164581"/>
                  <a:gd name="connsiteX89" fmla="*/ 4160044 w 5975151"/>
                  <a:gd name="connsiteY89" fmla="*/ 1020217 h 1164581"/>
                  <a:gd name="connsiteX90" fmla="*/ 4102745 w 5975151"/>
                  <a:gd name="connsiteY90" fmla="*/ 1095376 h 1164581"/>
                  <a:gd name="connsiteX91" fmla="*/ 4007867 w 5975151"/>
                  <a:gd name="connsiteY91" fmla="*/ 1145977 h 1164581"/>
                  <a:gd name="connsiteX92" fmla="*/ 3875782 w 5975151"/>
                  <a:gd name="connsiteY92" fmla="*/ 1164581 h 1164581"/>
                  <a:gd name="connsiteX93" fmla="*/ 3828157 w 5975151"/>
                  <a:gd name="connsiteY93" fmla="*/ 1161232 h 1164581"/>
                  <a:gd name="connsiteX94" fmla="*/ 3773835 w 5975151"/>
                  <a:gd name="connsiteY94" fmla="*/ 1152302 h 1164581"/>
                  <a:gd name="connsiteX95" fmla="*/ 3720628 w 5975151"/>
                  <a:gd name="connsiteY95" fmla="*/ 1139280 h 1164581"/>
                  <a:gd name="connsiteX96" fmla="*/ 3676352 w 5975151"/>
                  <a:gd name="connsiteY96" fmla="*/ 1122909 h 1164581"/>
                  <a:gd name="connsiteX97" fmla="*/ 3676352 w 5975151"/>
                  <a:gd name="connsiteY97" fmla="*/ 958454 h 1164581"/>
                  <a:gd name="connsiteX98" fmla="*/ 3726954 w 5975151"/>
                  <a:gd name="connsiteY98" fmla="*/ 988964 h 1164581"/>
                  <a:gd name="connsiteX99" fmla="*/ 3781276 w 5975151"/>
                  <a:gd name="connsiteY99" fmla="*/ 1011288 h 1164581"/>
                  <a:gd name="connsiteX100" fmla="*/ 3834854 w 5975151"/>
                  <a:gd name="connsiteY100" fmla="*/ 1025054 h 1164581"/>
                  <a:gd name="connsiteX101" fmla="*/ 3882479 w 5975151"/>
                  <a:gd name="connsiteY101" fmla="*/ 1029891 h 1164581"/>
                  <a:gd name="connsiteX102" fmla="*/ 3976613 w 5975151"/>
                  <a:gd name="connsiteY102" fmla="*/ 1007567 h 1164581"/>
                  <a:gd name="connsiteX103" fmla="*/ 4006007 w 5975151"/>
                  <a:gd name="connsiteY103" fmla="*/ 948036 h 1164581"/>
                  <a:gd name="connsiteX104" fmla="*/ 4000425 w 5975151"/>
                  <a:gd name="connsiteY104" fmla="*/ 914177 h 1164581"/>
                  <a:gd name="connsiteX105" fmla="*/ 3978845 w 5975151"/>
                  <a:gd name="connsiteY105" fmla="*/ 885900 h 1164581"/>
                  <a:gd name="connsiteX106" fmla="*/ 3933825 w 5975151"/>
                  <a:gd name="connsiteY106" fmla="*/ 857251 h 1164581"/>
                  <a:gd name="connsiteX107" fmla="*/ 3857922 w 5975151"/>
                  <a:gd name="connsiteY107" fmla="*/ 823020 h 1164581"/>
                  <a:gd name="connsiteX108" fmla="*/ 3782392 w 5975151"/>
                  <a:gd name="connsiteY108" fmla="*/ 785441 h 1164581"/>
                  <a:gd name="connsiteX109" fmla="*/ 3725093 w 5975151"/>
                  <a:gd name="connsiteY109" fmla="*/ 739676 h 1164581"/>
                  <a:gd name="connsiteX110" fmla="*/ 3689003 w 5975151"/>
                  <a:gd name="connsiteY110" fmla="*/ 679401 h 1164581"/>
                  <a:gd name="connsiteX111" fmla="*/ 3676352 w 5975151"/>
                  <a:gd name="connsiteY111" fmla="*/ 597546 h 1164581"/>
                  <a:gd name="connsiteX112" fmla="*/ 3696444 w 5975151"/>
                  <a:gd name="connsiteY112" fmla="*/ 506016 h 1164581"/>
                  <a:gd name="connsiteX113" fmla="*/ 3754487 w 5975151"/>
                  <a:gd name="connsiteY113" fmla="*/ 432346 h 1164581"/>
                  <a:gd name="connsiteX114" fmla="*/ 3846388 w 5975151"/>
                  <a:gd name="connsiteY114" fmla="*/ 383233 h 1164581"/>
                  <a:gd name="connsiteX115" fmla="*/ 3967311 w 5975151"/>
                  <a:gd name="connsiteY115" fmla="*/ 365374 h 1164581"/>
                  <a:gd name="connsiteX116" fmla="*/ 3212554 w 5975151"/>
                  <a:gd name="connsiteY116" fmla="*/ 365374 h 1164581"/>
                  <a:gd name="connsiteX117" fmla="*/ 3375893 w 5975151"/>
                  <a:gd name="connsiteY117" fmla="*/ 393651 h 1164581"/>
                  <a:gd name="connsiteX118" fmla="*/ 3494955 w 5975151"/>
                  <a:gd name="connsiteY118" fmla="*/ 473646 h 1164581"/>
                  <a:gd name="connsiteX119" fmla="*/ 3567509 w 5975151"/>
                  <a:gd name="connsiteY119" fmla="*/ 597546 h 1164581"/>
                  <a:gd name="connsiteX120" fmla="*/ 3592066 w 5975151"/>
                  <a:gd name="connsiteY120" fmla="*/ 757536 h 1164581"/>
                  <a:gd name="connsiteX121" fmla="*/ 3563416 w 5975151"/>
                  <a:gd name="connsiteY121" fmla="*/ 927572 h 1164581"/>
                  <a:gd name="connsiteX122" fmla="*/ 3482677 w 5975151"/>
                  <a:gd name="connsiteY122" fmla="*/ 1055936 h 1164581"/>
                  <a:gd name="connsiteX123" fmla="*/ 3357289 w 5975151"/>
                  <a:gd name="connsiteY123" fmla="*/ 1136675 h 1164581"/>
                  <a:gd name="connsiteX124" fmla="*/ 3193951 w 5975151"/>
                  <a:gd name="connsiteY124" fmla="*/ 1164581 h 1164581"/>
                  <a:gd name="connsiteX125" fmla="*/ 3033588 w 5975151"/>
                  <a:gd name="connsiteY125" fmla="*/ 1137048 h 1164581"/>
                  <a:gd name="connsiteX126" fmla="*/ 2912293 w 5975151"/>
                  <a:gd name="connsiteY126" fmla="*/ 1058541 h 1164581"/>
                  <a:gd name="connsiteX127" fmla="*/ 2835275 w 5975151"/>
                  <a:gd name="connsiteY127" fmla="*/ 935385 h 1164581"/>
                  <a:gd name="connsiteX128" fmla="*/ 2808486 w 5975151"/>
                  <a:gd name="connsiteY128" fmla="*/ 773907 h 1164581"/>
                  <a:gd name="connsiteX129" fmla="*/ 2838251 w 5975151"/>
                  <a:gd name="connsiteY129" fmla="*/ 597173 h 1164581"/>
                  <a:gd name="connsiteX130" fmla="*/ 2921223 w 5975151"/>
                  <a:gd name="connsiteY130" fmla="*/ 469181 h 1164581"/>
                  <a:gd name="connsiteX131" fmla="*/ 3048843 w 5975151"/>
                  <a:gd name="connsiteY131" fmla="*/ 391419 h 1164581"/>
                  <a:gd name="connsiteX132" fmla="*/ 3212554 w 5975151"/>
                  <a:gd name="connsiteY132" fmla="*/ 365374 h 1164581"/>
                  <a:gd name="connsiteX133" fmla="*/ 2035720 w 5975151"/>
                  <a:gd name="connsiteY133" fmla="*/ 365374 h 1164581"/>
                  <a:gd name="connsiteX134" fmla="*/ 2093764 w 5975151"/>
                  <a:gd name="connsiteY134" fmla="*/ 369094 h 1164581"/>
                  <a:gd name="connsiteX135" fmla="*/ 2145109 w 5975151"/>
                  <a:gd name="connsiteY135" fmla="*/ 378396 h 1164581"/>
                  <a:gd name="connsiteX136" fmla="*/ 2187897 w 5975151"/>
                  <a:gd name="connsiteY136" fmla="*/ 390674 h 1164581"/>
                  <a:gd name="connsiteX137" fmla="*/ 2218779 w 5975151"/>
                  <a:gd name="connsiteY137" fmla="*/ 404069 h 1164581"/>
                  <a:gd name="connsiteX138" fmla="*/ 2218779 w 5975151"/>
                  <a:gd name="connsiteY138" fmla="*/ 567036 h 1164581"/>
                  <a:gd name="connsiteX139" fmla="*/ 2138040 w 5975151"/>
                  <a:gd name="connsiteY139" fmla="*/ 522759 h 1164581"/>
                  <a:gd name="connsiteX140" fmla="*/ 2043162 w 5975151"/>
                  <a:gd name="connsiteY140" fmla="*/ 506016 h 1164581"/>
                  <a:gd name="connsiteX141" fmla="*/ 1948656 w 5975151"/>
                  <a:gd name="connsiteY141" fmla="*/ 523504 h 1164581"/>
                  <a:gd name="connsiteX142" fmla="*/ 1872382 w 5975151"/>
                  <a:gd name="connsiteY142" fmla="*/ 574477 h 1164581"/>
                  <a:gd name="connsiteX143" fmla="*/ 1821408 w 5975151"/>
                  <a:gd name="connsiteY143" fmla="*/ 657077 h 1164581"/>
                  <a:gd name="connsiteX144" fmla="*/ 1802805 w 5975151"/>
                  <a:gd name="connsiteY144" fmla="*/ 769442 h 1164581"/>
                  <a:gd name="connsiteX145" fmla="*/ 1819176 w 5975151"/>
                  <a:gd name="connsiteY145" fmla="*/ 875482 h 1164581"/>
                  <a:gd name="connsiteX146" fmla="*/ 1866056 w 5975151"/>
                  <a:gd name="connsiteY146" fmla="*/ 955477 h 1164581"/>
                  <a:gd name="connsiteX147" fmla="*/ 1940471 w 5975151"/>
                  <a:gd name="connsiteY147" fmla="*/ 1006079 h 1164581"/>
                  <a:gd name="connsiteX148" fmla="*/ 2040185 w 5975151"/>
                  <a:gd name="connsiteY148" fmla="*/ 1023938 h 1164581"/>
                  <a:gd name="connsiteX149" fmla="*/ 2086322 w 5975151"/>
                  <a:gd name="connsiteY149" fmla="*/ 1018729 h 1164581"/>
                  <a:gd name="connsiteX150" fmla="*/ 2133575 w 5975151"/>
                  <a:gd name="connsiteY150" fmla="*/ 1004963 h 1164581"/>
                  <a:gd name="connsiteX151" fmla="*/ 2178596 w 5975151"/>
                  <a:gd name="connsiteY151" fmla="*/ 984871 h 1164581"/>
                  <a:gd name="connsiteX152" fmla="*/ 2218779 w 5975151"/>
                  <a:gd name="connsiteY152" fmla="*/ 959942 h 1164581"/>
                  <a:gd name="connsiteX153" fmla="*/ 2218779 w 5975151"/>
                  <a:gd name="connsiteY153" fmla="*/ 1113979 h 1164581"/>
                  <a:gd name="connsiteX154" fmla="*/ 2126506 w 5975151"/>
                  <a:gd name="connsiteY154" fmla="*/ 1150814 h 1164581"/>
                  <a:gd name="connsiteX155" fmla="*/ 2002234 w 5975151"/>
                  <a:gd name="connsiteY155" fmla="*/ 1164581 h 1164581"/>
                  <a:gd name="connsiteX156" fmla="*/ 1845965 w 5975151"/>
                  <a:gd name="connsiteY156" fmla="*/ 1135931 h 1164581"/>
                  <a:gd name="connsiteX157" fmla="*/ 1726902 w 5975151"/>
                  <a:gd name="connsiteY157" fmla="*/ 1056308 h 1164581"/>
                  <a:gd name="connsiteX158" fmla="*/ 1651000 w 5975151"/>
                  <a:gd name="connsiteY158" fmla="*/ 935757 h 1164581"/>
                  <a:gd name="connsiteX159" fmla="*/ 1624211 w 5975151"/>
                  <a:gd name="connsiteY159" fmla="*/ 785069 h 1164581"/>
                  <a:gd name="connsiteX160" fmla="*/ 1652860 w 5975151"/>
                  <a:gd name="connsiteY160" fmla="*/ 612428 h 1164581"/>
                  <a:gd name="connsiteX161" fmla="*/ 1735088 w 5975151"/>
                  <a:gd name="connsiteY161" fmla="*/ 480343 h 1164581"/>
                  <a:gd name="connsiteX162" fmla="*/ 1864940 w 5975151"/>
                  <a:gd name="connsiteY162" fmla="*/ 395511 h 1164581"/>
                  <a:gd name="connsiteX163" fmla="*/ 2035720 w 5975151"/>
                  <a:gd name="connsiteY163" fmla="*/ 365374 h 1164581"/>
                  <a:gd name="connsiteX164" fmla="*/ 0 w 5975151"/>
                  <a:gd name="connsiteY164" fmla="*/ 78878 h 1164581"/>
                  <a:gd name="connsiteX165" fmla="*/ 253008 w 5975151"/>
                  <a:gd name="connsiteY165" fmla="*/ 78878 h 1164581"/>
                  <a:gd name="connsiteX166" fmla="*/ 524619 w 5975151"/>
                  <a:gd name="connsiteY166" fmla="*/ 753070 h 1164581"/>
                  <a:gd name="connsiteX167" fmla="*/ 537642 w 5975151"/>
                  <a:gd name="connsiteY167" fmla="*/ 788417 h 1164581"/>
                  <a:gd name="connsiteX168" fmla="*/ 552152 w 5975151"/>
                  <a:gd name="connsiteY168" fmla="*/ 829716 h 1164581"/>
                  <a:gd name="connsiteX169" fmla="*/ 565175 w 5975151"/>
                  <a:gd name="connsiteY169" fmla="*/ 869528 h 1164581"/>
                  <a:gd name="connsiteX170" fmla="*/ 572988 w 5975151"/>
                  <a:gd name="connsiteY170" fmla="*/ 900410 h 1164581"/>
                  <a:gd name="connsiteX171" fmla="*/ 577453 w 5975151"/>
                  <a:gd name="connsiteY171" fmla="*/ 900410 h 1164581"/>
                  <a:gd name="connsiteX172" fmla="*/ 589359 w 5975151"/>
                  <a:gd name="connsiteY172" fmla="*/ 868412 h 1164581"/>
                  <a:gd name="connsiteX173" fmla="*/ 604614 w 5975151"/>
                  <a:gd name="connsiteY173" fmla="*/ 828228 h 1164581"/>
                  <a:gd name="connsiteX174" fmla="*/ 620241 w 5975151"/>
                  <a:gd name="connsiteY174" fmla="*/ 786928 h 1164581"/>
                  <a:gd name="connsiteX175" fmla="*/ 634008 w 5975151"/>
                  <a:gd name="connsiteY175" fmla="*/ 751582 h 1164581"/>
                  <a:gd name="connsiteX176" fmla="*/ 913060 w 5975151"/>
                  <a:gd name="connsiteY176" fmla="*/ 78878 h 1164581"/>
                  <a:gd name="connsiteX177" fmla="*/ 1155650 w 5975151"/>
                  <a:gd name="connsiteY177" fmla="*/ 78878 h 1164581"/>
                  <a:gd name="connsiteX178" fmla="*/ 1155650 w 5975151"/>
                  <a:gd name="connsiteY178" fmla="*/ 1145976 h 1164581"/>
                  <a:gd name="connsiteX179" fmla="*/ 980033 w 5975151"/>
                  <a:gd name="connsiteY179" fmla="*/ 1145976 h 1164581"/>
                  <a:gd name="connsiteX180" fmla="*/ 980033 w 5975151"/>
                  <a:gd name="connsiteY180" fmla="*/ 466576 h 1164581"/>
                  <a:gd name="connsiteX181" fmla="*/ 981149 w 5975151"/>
                  <a:gd name="connsiteY181" fmla="*/ 393650 h 1164581"/>
                  <a:gd name="connsiteX182" fmla="*/ 983382 w 5975151"/>
                  <a:gd name="connsiteY182" fmla="*/ 327421 h 1164581"/>
                  <a:gd name="connsiteX183" fmla="*/ 986358 w 5975151"/>
                  <a:gd name="connsiteY183" fmla="*/ 273471 h 1164581"/>
                  <a:gd name="connsiteX184" fmla="*/ 988963 w 5975151"/>
                  <a:gd name="connsiteY184" fmla="*/ 237380 h 1164581"/>
                  <a:gd name="connsiteX185" fmla="*/ 985986 w 5975151"/>
                  <a:gd name="connsiteY185" fmla="*/ 237380 h 1164581"/>
                  <a:gd name="connsiteX186" fmla="*/ 980405 w 5975151"/>
                  <a:gd name="connsiteY186" fmla="*/ 265286 h 1164581"/>
                  <a:gd name="connsiteX187" fmla="*/ 972964 w 5975151"/>
                  <a:gd name="connsiteY187" fmla="*/ 298028 h 1164581"/>
                  <a:gd name="connsiteX188" fmla="*/ 964406 w 5975151"/>
                  <a:gd name="connsiteY188" fmla="*/ 330026 h 1164581"/>
                  <a:gd name="connsiteX189" fmla="*/ 955476 w 5975151"/>
                  <a:gd name="connsiteY189" fmla="*/ 356443 h 1164581"/>
                  <a:gd name="connsiteX190" fmla="*/ 632519 w 5975151"/>
                  <a:gd name="connsiteY190" fmla="*/ 1145976 h 1164581"/>
                  <a:gd name="connsiteX191" fmla="*/ 517178 w 5975151"/>
                  <a:gd name="connsiteY191" fmla="*/ 1145976 h 1164581"/>
                  <a:gd name="connsiteX192" fmla="*/ 191988 w 5975151"/>
                  <a:gd name="connsiteY192" fmla="*/ 363884 h 1164581"/>
                  <a:gd name="connsiteX193" fmla="*/ 184547 w 5975151"/>
                  <a:gd name="connsiteY193" fmla="*/ 338212 h 1164581"/>
                  <a:gd name="connsiteX194" fmla="*/ 175989 w 5975151"/>
                  <a:gd name="connsiteY194" fmla="*/ 302865 h 1164581"/>
                  <a:gd name="connsiteX195" fmla="*/ 167804 w 5975151"/>
                  <a:gd name="connsiteY195" fmla="*/ 266402 h 1164581"/>
                  <a:gd name="connsiteX196" fmla="*/ 161478 w 5975151"/>
                  <a:gd name="connsiteY196" fmla="*/ 237380 h 1164581"/>
                  <a:gd name="connsiteX197" fmla="*/ 157014 w 5975151"/>
                  <a:gd name="connsiteY197" fmla="*/ 237380 h 1164581"/>
                  <a:gd name="connsiteX198" fmla="*/ 159618 w 5975151"/>
                  <a:gd name="connsiteY198" fmla="*/ 279796 h 1164581"/>
                  <a:gd name="connsiteX199" fmla="*/ 161851 w 5975151"/>
                  <a:gd name="connsiteY199" fmla="*/ 343048 h 1164581"/>
                  <a:gd name="connsiteX200" fmla="*/ 163711 w 5975151"/>
                  <a:gd name="connsiteY200" fmla="*/ 416346 h 1164581"/>
                  <a:gd name="connsiteX201" fmla="*/ 164455 w 5975151"/>
                  <a:gd name="connsiteY201" fmla="*/ 488900 h 1164581"/>
                  <a:gd name="connsiteX202" fmla="*/ 164455 w 5975151"/>
                  <a:gd name="connsiteY202" fmla="*/ 1145976 h 1164581"/>
                  <a:gd name="connsiteX203" fmla="*/ 0 w 5975151"/>
                  <a:gd name="connsiteY203" fmla="*/ 1145976 h 1164581"/>
                  <a:gd name="connsiteX204" fmla="*/ 1412974 w 5975151"/>
                  <a:gd name="connsiteY204" fmla="*/ 68439 h 1164581"/>
                  <a:gd name="connsiteX205" fmla="*/ 1454646 w 5975151"/>
                  <a:gd name="connsiteY205" fmla="*/ 76253 h 1164581"/>
                  <a:gd name="connsiteX206" fmla="*/ 1488132 w 5975151"/>
                  <a:gd name="connsiteY206" fmla="*/ 97833 h 1164581"/>
                  <a:gd name="connsiteX207" fmla="*/ 1510457 w 5975151"/>
                  <a:gd name="connsiteY207" fmla="*/ 129831 h 1164581"/>
                  <a:gd name="connsiteX208" fmla="*/ 1518642 w 5975151"/>
                  <a:gd name="connsiteY208" fmla="*/ 169642 h 1164581"/>
                  <a:gd name="connsiteX209" fmla="*/ 1510829 w 5975151"/>
                  <a:gd name="connsiteY209" fmla="*/ 207965 h 1164581"/>
                  <a:gd name="connsiteX210" fmla="*/ 1488877 w 5975151"/>
                  <a:gd name="connsiteY210" fmla="*/ 239591 h 1164581"/>
                  <a:gd name="connsiteX211" fmla="*/ 1455390 w 5975151"/>
                  <a:gd name="connsiteY211" fmla="*/ 260799 h 1164581"/>
                  <a:gd name="connsiteX212" fmla="*/ 1412974 w 5975151"/>
                  <a:gd name="connsiteY212" fmla="*/ 268613 h 1164581"/>
                  <a:gd name="connsiteX213" fmla="*/ 1371302 w 5975151"/>
                  <a:gd name="connsiteY213" fmla="*/ 260799 h 1164581"/>
                  <a:gd name="connsiteX214" fmla="*/ 1337816 w 5975151"/>
                  <a:gd name="connsiteY214" fmla="*/ 239591 h 1164581"/>
                  <a:gd name="connsiteX215" fmla="*/ 1315864 w 5975151"/>
                  <a:gd name="connsiteY215" fmla="*/ 207965 h 1164581"/>
                  <a:gd name="connsiteX216" fmla="*/ 1308050 w 5975151"/>
                  <a:gd name="connsiteY216" fmla="*/ 169642 h 1164581"/>
                  <a:gd name="connsiteX217" fmla="*/ 1316236 w 5975151"/>
                  <a:gd name="connsiteY217" fmla="*/ 129459 h 1164581"/>
                  <a:gd name="connsiteX218" fmla="*/ 1338560 w 5975151"/>
                  <a:gd name="connsiteY218" fmla="*/ 97461 h 1164581"/>
                  <a:gd name="connsiteX219" fmla="*/ 1371674 w 5975151"/>
                  <a:gd name="connsiteY219" fmla="*/ 76253 h 1164581"/>
                  <a:gd name="connsiteX220" fmla="*/ 1412974 w 5975151"/>
                  <a:gd name="connsiteY220" fmla="*/ 68439 h 1164581"/>
                  <a:gd name="connsiteX221" fmla="*/ 5454748 w 5975151"/>
                  <a:gd name="connsiteY221" fmla="*/ 0 h 1164581"/>
                  <a:gd name="connsiteX222" fmla="*/ 5510931 w 5975151"/>
                  <a:gd name="connsiteY222" fmla="*/ 3720 h 1164581"/>
                  <a:gd name="connsiteX223" fmla="*/ 5555208 w 5975151"/>
                  <a:gd name="connsiteY223" fmla="*/ 13394 h 1164581"/>
                  <a:gd name="connsiteX224" fmla="*/ 5555208 w 5975151"/>
                  <a:gd name="connsiteY224" fmla="*/ 158502 h 1164581"/>
                  <a:gd name="connsiteX225" fmla="*/ 5519489 w 5975151"/>
                  <a:gd name="connsiteY225" fmla="*/ 145851 h 1164581"/>
                  <a:gd name="connsiteX226" fmla="*/ 5473352 w 5975151"/>
                  <a:gd name="connsiteY226" fmla="*/ 139898 h 1164581"/>
                  <a:gd name="connsiteX227" fmla="*/ 5385544 w 5975151"/>
                  <a:gd name="connsiteY227" fmla="*/ 175989 h 1164581"/>
                  <a:gd name="connsiteX228" fmla="*/ 5354290 w 5975151"/>
                  <a:gd name="connsiteY228" fmla="*/ 282029 h 1164581"/>
                  <a:gd name="connsiteX229" fmla="*/ 5354290 w 5975151"/>
                  <a:gd name="connsiteY229" fmla="*/ 383976 h 1164581"/>
                  <a:gd name="connsiteX230" fmla="*/ 5492204 w 5975151"/>
                  <a:gd name="connsiteY230" fmla="*/ 383976 h 1164581"/>
                  <a:gd name="connsiteX231" fmla="*/ 5524698 w 5975151"/>
                  <a:gd name="connsiteY231" fmla="*/ 383976 h 1164581"/>
                  <a:gd name="connsiteX232" fmla="*/ 5618708 w 5975151"/>
                  <a:gd name="connsiteY232" fmla="*/ 383976 h 1164581"/>
                  <a:gd name="connsiteX233" fmla="*/ 5618708 w 5975151"/>
                  <a:gd name="connsiteY233" fmla="*/ 208359 h 1164581"/>
                  <a:gd name="connsiteX234" fmla="*/ 5791348 w 5975151"/>
                  <a:gd name="connsiteY234" fmla="*/ 155525 h 1164581"/>
                  <a:gd name="connsiteX235" fmla="*/ 5791348 w 5975151"/>
                  <a:gd name="connsiteY235" fmla="*/ 383976 h 1164581"/>
                  <a:gd name="connsiteX236" fmla="*/ 5975151 w 5975151"/>
                  <a:gd name="connsiteY236" fmla="*/ 383976 h 1164581"/>
                  <a:gd name="connsiteX237" fmla="*/ 5975151 w 5975151"/>
                  <a:gd name="connsiteY237" fmla="*/ 522386 h 1164581"/>
                  <a:gd name="connsiteX238" fmla="*/ 5791348 w 5975151"/>
                  <a:gd name="connsiteY238" fmla="*/ 522386 h 1164581"/>
                  <a:gd name="connsiteX239" fmla="*/ 5791348 w 5975151"/>
                  <a:gd name="connsiteY239" fmla="*/ 891480 h 1164581"/>
                  <a:gd name="connsiteX240" fmla="*/ 5817393 w 5975151"/>
                  <a:gd name="connsiteY240" fmla="*/ 993799 h 1164581"/>
                  <a:gd name="connsiteX241" fmla="*/ 5899248 w 5975151"/>
                  <a:gd name="connsiteY241" fmla="*/ 1023937 h 1164581"/>
                  <a:gd name="connsiteX242" fmla="*/ 5936828 w 5975151"/>
                  <a:gd name="connsiteY242" fmla="*/ 1017612 h 1164581"/>
                  <a:gd name="connsiteX243" fmla="*/ 5975151 w 5975151"/>
                  <a:gd name="connsiteY243" fmla="*/ 1000869 h 1164581"/>
                  <a:gd name="connsiteX244" fmla="*/ 5975151 w 5975151"/>
                  <a:gd name="connsiteY244" fmla="*/ 1138535 h 1164581"/>
                  <a:gd name="connsiteX245" fmla="*/ 5950966 w 5975151"/>
                  <a:gd name="connsiteY245" fmla="*/ 1148209 h 1164581"/>
                  <a:gd name="connsiteX246" fmla="*/ 5917852 w 5975151"/>
                  <a:gd name="connsiteY246" fmla="*/ 1156394 h 1164581"/>
                  <a:gd name="connsiteX247" fmla="*/ 5880273 w 5975151"/>
                  <a:gd name="connsiteY247" fmla="*/ 1162347 h 1164581"/>
                  <a:gd name="connsiteX248" fmla="*/ 5842694 w 5975151"/>
                  <a:gd name="connsiteY248" fmla="*/ 1164580 h 1164581"/>
                  <a:gd name="connsiteX249" fmla="*/ 5673402 w 5975151"/>
                  <a:gd name="connsiteY249" fmla="*/ 1102444 h 1164581"/>
                  <a:gd name="connsiteX250" fmla="*/ 5618708 w 5975151"/>
                  <a:gd name="connsiteY250" fmla="*/ 923478 h 1164581"/>
                  <a:gd name="connsiteX251" fmla="*/ 5618708 w 5975151"/>
                  <a:gd name="connsiteY251" fmla="*/ 522386 h 1164581"/>
                  <a:gd name="connsiteX252" fmla="*/ 5524698 w 5975151"/>
                  <a:gd name="connsiteY252" fmla="*/ 522386 h 1164581"/>
                  <a:gd name="connsiteX253" fmla="*/ 5492204 w 5975151"/>
                  <a:gd name="connsiteY253" fmla="*/ 522386 h 1164581"/>
                  <a:gd name="connsiteX254" fmla="*/ 5354290 w 5975151"/>
                  <a:gd name="connsiteY254" fmla="*/ 522386 h 1164581"/>
                  <a:gd name="connsiteX255" fmla="*/ 5354290 w 5975151"/>
                  <a:gd name="connsiteY255" fmla="*/ 1145976 h 1164581"/>
                  <a:gd name="connsiteX256" fmla="*/ 5180160 w 5975151"/>
                  <a:gd name="connsiteY256" fmla="*/ 1145976 h 1164581"/>
                  <a:gd name="connsiteX257" fmla="*/ 5180160 w 5975151"/>
                  <a:gd name="connsiteY257" fmla="*/ 522386 h 1164581"/>
                  <a:gd name="connsiteX258" fmla="*/ 5052168 w 5975151"/>
                  <a:gd name="connsiteY258" fmla="*/ 522386 h 1164581"/>
                  <a:gd name="connsiteX259" fmla="*/ 5052168 w 5975151"/>
                  <a:gd name="connsiteY259" fmla="*/ 383976 h 1164581"/>
                  <a:gd name="connsiteX260" fmla="*/ 5180160 w 5975151"/>
                  <a:gd name="connsiteY260" fmla="*/ 383976 h 1164581"/>
                  <a:gd name="connsiteX261" fmla="*/ 5180160 w 5975151"/>
                  <a:gd name="connsiteY261" fmla="*/ 272355 h 1164581"/>
                  <a:gd name="connsiteX262" fmla="*/ 5201368 w 5975151"/>
                  <a:gd name="connsiteY262" fmla="*/ 158502 h 1164581"/>
                  <a:gd name="connsiteX263" fmla="*/ 5259412 w 5975151"/>
                  <a:gd name="connsiteY263" fmla="*/ 72925 h 1164581"/>
                  <a:gd name="connsiteX264" fmla="*/ 5346476 w 5975151"/>
                  <a:gd name="connsiteY264" fmla="*/ 18975 h 1164581"/>
                  <a:gd name="connsiteX265" fmla="*/ 5454748 w 5975151"/>
                  <a:gd name="connsiteY265" fmla="*/ 0 h 116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5975151" h="1164581">
                    <a:moveTo>
                      <a:pt x="4650680" y="506016"/>
                    </a:moveTo>
                    <a:cubicBezTo>
                      <a:pt x="4619922" y="506016"/>
                      <a:pt x="4591397" y="511225"/>
                      <a:pt x="4565104" y="521643"/>
                    </a:cubicBezTo>
                    <a:cubicBezTo>
                      <a:pt x="4538811" y="532061"/>
                      <a:pt x="4515990" y="548060"/>
                      <a:pt x="4496643" y="569640"/>
                    </a:cubicBezTo>
                    <a:cubicBezTo>
                      <a:pt x="4477296" y="591220"/>
                      <a:pt x="4462164" y="618506"/>
                      <a:pt x="4451250" y="651496"/>
                    </a:cubicBezTo>
                    <a:cubicBezTo>
                      <a:pt x="4440336" y="684486"/>
                      <a:pt x="4434880" y="723305"/>
                      <a:pt x="4434880" y="767954"/>
                    </a:cubicBezTo>
                    <a:cubicBezTo>
                      <a:pt x="4434880" y="811114"/>
                      <a:pt x="4440212" y="848693"/>
                      <a:pt x="4450878" y="880691"/>
                    </a:cubicBezTo>
                    <a:cubicBezTo>
                      <a:pt x="4461544" y="912689"/>
                      <a:pt x="4476551" y="939354"/>
                      <a:pt x="4495899" y="960686"/>
                    </a:cubicBezTo>
                    <a:cubicBezTo>
                      <a:pt x="4515246" y="982018"/>
                      <a:pt x="4538191" y="997893"/>
                      <a:pt x="4564732" y="1008311"/>
                    </a:cubicBezTo>
                    <a:cubicBezTo>
                      <a:pt x="4591273" y="1018729"/>
                      <a:pt x="4620418" y="1023938"/>
                      <a:pt x="4652168" y="1023938"/>
                    </a:cubicBezTo>
                    <a:cubicBezTo>
                      <a:pt x="4720629" y="1023938"/>
                      <a:pt x="4772595" y="1001738"/>
                      <a:pt x="4808066" y="957338"/>
                    </a:cubicBezTo>
                    <a:cubicBezTo>
                      <a:pt x="4843536" y="912937"/>
                      <a:pt x="4861272" y="848321"/>
                      <a:pt x="4861272" y="763489"/>
                    </a:cubicBezTo>
                    <a:cubicBezTo>
                      <a:pt x="4861272" y="679153"/>
                      <a:pt x="4842544" y="615157"/>
                      <a:pt x="4805089" y="571501"/>
                    </a:cubicBezTo>
                    <a:cubicBezTo>
                      <a:pt x="4767634" y="527844"/>
                      <a:pt x="4716164" y="506016"/>
                      <a:pt x="4650680" y="506016"/>
                    </a:cubicBezTo>
                    <a:close/>
                    <a:moveTo>
                      <a:pt x="3202880" y="506016"/>
                    </a:moveTo>
                    <a:cubicBezTo>
                      <a:pt x="3172122" y="506016"/>
                      <a:pt x="3143597" y="511225"/>
                      <a:pt x="3117304" y="521643"/>
                    </a:cubicBezTo>
                    <a:cubicBezTo>
                      <a:pt x="3091011" y="532061"/>
                      <a:pt x="3068191" y="548060"/>
                      <a:pt x="3048843" y="569640"/>
                    </a:cubicBezTo>
                    <a:cubicBezTo>
                      <a:pt x="3029495" y="591220"/>
                      <a:pt x="3014364" y="618506"/>
                      <a:pt x="3003451" y="651496"/>
                    </a:cubicBezTo>
                    <a:cubicBezTo>
                      <a:pt x="2992537" y="684486"/>
                      <a:pt x="2987079" y="723305"/>
                      <a:pt x="2987079" y="767954"/>
                    </a:cubicBezTo>
                    <a:cubicBezTo>
                      <a:pt x="2987079" y="811114"/>
                      <a:pt x="2992412" y="848693"/>
                      <a:pt x="3003078" y="880691"/>
                    </a:cubicBezTo>
                    <a:cubicBezTo>
                      <a:pt x="3013745" y="912689"/>
                      <a:pt x="3028751" y="939354"/>
                      <a:pt x="3048099" y="960686"/>
                    </a:cubicBezTo>
                    <a:cubicBezTo>
                      <a:pt x="3067447" y="982018"/>
                      <a:pt x="3090391" y="997893"/>
                      <a:pt x="3116932" y="1008311"/>
                    </a:cubicBezTo>
                    <a:cubicBezTo>
                      <a:pt x="3143473" y="1018729"/>
                      <a:pt x="3172619" y="1023938"/>
                      <a:pt x="3204369" y="1023938"/>
                    </a:cubicBezTo>
                    <a:cubicBezTo>
                      <a:pt x="3272829" y="1023938"/>
                      <a:pt x="3324795" y="1001738"/>
                      <a:pt x="3360266" y="957338"/>
                    </a:cubicBezTo>
                    <a:cubicBezTo>
                      <a:pt x="3395736" y="912937"/>
                      <a:pt x="3413472" y="848321"/>
                      <a:pt x="3413472" y="763489"/>
                    </a:cubicBezTo>
                    <a:cubicBezTo>
                      <a:pt x="3413472" y="679153"/>
                      <a:pt x="3394745" y="615157"/>
                      <a:pt x="3357289" y="571501"/>
                    </a:cubicBezTo>
                    <a:cubicBezTo>
                      <a:pt x="3319834" y="527844"/>
                      <a:pt x="3268365" y="506016"/>
                      <a:pt x="3202880" y="506016"/>
                    </a:cubicBezTo>
                    <a:close/>
                    <a:moveTo>
                      <a:pt x="1321991" y="381336"/>
                    </a:moveTo>
                    <a:lnTo>
                      <a:pt x="1493888" y="381336"/>
                    </a:lnTo>
                    <a:lnTo>
                      <a:pt x="1493888" y="1143336"/>
                    </a:lnTo>
                    <a:lnTo>
                      <a:pt x="1321991" y="1143336"/>
                    </a:lnTo>
                    <a:close/>
                    <a:moveTo>
                      <a:pt x="2733228" y="370582"/>
                    </a:moveTo>
                    <a:cubicBezTo>
                      <a:pt x="2746127" y="370582"/>
                      <a:pt x="2758529" y="371326"/>
                      <a:pt x="2770435" y="372814"/>
                    </a:cubicBezTo>
                    <a:cubicBezTo>
                      <a:pt x="2782342" y="374302"/>
                      <a:pt x="2793007" y="377031"/>
                      <a:pt x="2802433" y="381000"/>
                    </a:cubicBezTo>
                    <a:lnTo>
                      <a:pt x="2802433" y="551408"/>
                    </a:lnTo>
                    <a:cubicBezTo>
                      <a:pt x="2797472" y="547935"/>
                      <a:pt x="2791147" y="544711"/>
                      <a:pt x="2783458" y="541734"/>
                    </a:cubicBezTo>
                    <a:cubicBezTo>
                      <a:pt x="2775768" y="538757"/>
                      <a:pt x="2767459" y="536029"/>
                      <a:pt x="2758529" y="533548"/>
                    </a:cubicBezTo>
                    <a:cubicBezTo>
                      <a:pt x="2749599" y="531068"/>
                      <a:pt x="2740298" y="529084"/>
                      <a:pt x="2730624" y="527595"/>
                    </a:cubicBezTo>
                    <a:cubicBezTo>
                      <a:pt x="2720950" y="526107"/>
                      <a:pt x="2711648" y="525363"/>
                      <a:pt x="2702719" y="525363"/>
                    </a:cubicBezTo>
                    <a:cubicBezTo>
                      <a:pt x="2678906" y="525363"/>
                      <a:pt x="2656830" y="530572"/>
                      <a:pt x="2636490" y="540990"/>
                    </a:cubicBezTo>
                    <a:cubicBezTo>
                      <a:pt x="2616150" y="551408"/>
                      <a:pt x="2598539" y="566539"/>
                      <a:pt x="2583656" y="586382"/>
                    </a:cubicBezTo>
                    <a:cubicBezTo>
                      <a:pt x="2568773" y="606226"/>
                      <a:pt x="2556991" y="630411"/>
                      <a:pt x="2548309" y="658936"/>
                    </a:cubicBezTo>
                    <a:cubicBezTo>
                      <a:pt x="2539628" y="687462"/>
                      <a:pt x="2535287" y="719832"/>
                      <a:pt x="2535287" y="756047"/>
                    </a:cubicBezTo>
                    <a:lnTo>
                      <a:pt x="2535287" y="1145976"/>
                    </a:lnTo>
                    <a:lnTo>
                      <a:pt x="2363390" y="1145976"/>
                    </a:lnTo>
                    <a:lnTo>
                      <a:pt x="2363390" y="383976"/>
                    </a:lnTo>
                    <a:lnTo>
                      <a:pt x="2535287" y="383976"/>
                    </a:lnTo>
                    <a:lnTo>
                      <a:pt x="2535287" y="532060"/>
                    </a:lnTo>
                    <a:lnTo>
                      <a:pt x="2538263" y="532060"/>
                    </a:lnTo>
                    <a:cubicBezTo>
                      <a:pt x="2547689" y="503783"/>
                      <a:pt x="2559471" y="479474"/>
                      <a:pt x="2573610" y="459134"/>
                    </a:cubicBezTo>
                    <a:cubicBezTo>
                      <a:pt x="2587749" y="438795"/>
                      <a:pt x="2603376" y="422051"/>
                      <a:pt x="2620491" y="408905"/>
                    </a:cubicBezTo>
                    <a:cubicBezTo>
                      <a:pt x="2637606" y="395758"/>
                      <a:pt x="2655714" y="386085"/>
                      <a:pt x="2674813" y="379883"/>
                    </a:cubicBezTo>
                    <a:cubicBezTo>
                      <a:pt x="2693913" y="373682"/>
                      <a:pt x="2713384" y="370582"/>
                      <a:pt x="2733228" y="370582"/>
                    </a:cubicBezTo>
                    <a:close/>
                    <a:moveTo>
                      <a:pt x="4660354" y="365374"/>
                    </a:moveTo>
                    <a:cubicBezTo>
                      <a:pt x="4721870" y="365374"/>
                      <a:pt x="4776316" y="374799"/>
                      <a:pt x="4823692" y="393651"/>
                    </a:cubicBezTo>
                    <a:cubicBezTo>
                      <a:pt x="4871070" y="412503"/>
                      <a:pt x="4910757" y="439168"/>
                      <a:pt x="4942755" y="473646"/>
                    </a:cubicBezTo>
                    <a:cubicBezTo>
                      <a:pt x="4974753" y="508125"/>
                      <a:pt x="4998938" y="549424"/>
                      <a:pt x="5015308" y="597546"/>
                    </a:cubicBezTo>
                    <a:cubicBezTo>
                      <a:pt x="5031680" y="645667"/>
                      <a:pt x="5039866" y="698997"/>
                      <a:pt x="5039866" y="757536"/>
                    </a:cubicBezTo>
                    <a:cubicBezTo>
                      <a:pt x="5039866" y="820540"/>
                      <a:pt x="5030316" y="877218"/>
                      <a:pt x="5011216" y="927572"/>
                    </a:cubicBezTo>
                    <a:cubicBezTo>
                      <a:pt x="4992116" y="977925"/>
                      <a:pt x="4965203" y="1020713"/>
                      <a:pt x="4930476" y="1055936"/>
                    </a:cubicBezTo>
                    <a:cubicBezTo>
                      <a:pt x="4895750" y="1091159"/>
                      <a:pt x="4853954" y="1118072"/>
                      <a:pt x="4805089" y="1136675"/>
                    </a:cubicBezTo>
                    <a:cubicBezTo>
                      <a:pt x="4756224" y="1155279"/>
                      <a:pt x="4701778" y="1164581"/>
                      <a:pt x="4641750" y="1164581"/>
                    </a:cubicBezTo>
                    <a:cubicBezTo>
                      <a:pt x="4582219" y="1164581"/>
                      <a:pt x="4528765" y="1155403"/>
                      <a:pt x="4481388" y="1137048"/>
                    </a:cubicBezTo>
                    <a:cubicBezTo>
                      <a:pt x="4434012" y="1118692"/>
                      <a:pt x="4393580" y="1092523"/>
                      <a:pt x="4360093" y="1058541"/>
                    </a:cubicBezTo>
                    <a:cubicBezTo>
                      <a:pt x="4326607" y="1024558"/>
                      <a:pt x="4300934" y="983506"/>
                      <a:pt x="4283075" y="935385"/>
                    </a:cubicBezTo>
                    <a:cubicBezTo>
                      <a:pt x="4265216" y="887264"/>
                      <a:pt x="4256286" y="833438"/>
                      <a:pt x="4256286" y="773907"/>
                    </a:cubicBezTo>
                    <a:cubicBezTo>
                      <a:pt x="4256286" y="706934"/>
                      <a:pt x="4266208" y="648023"/>
                      <a:pt x="4286051" y="597173"/>
                    </a:cubicBezTo>
                    <a:cubicBezTo>
                      <a:pt x="4305895" y="546324"/>
                      <a:pt x="4333552" y="503660"/>
                      <a:pt x="4369023" y="469181"/>
                    </a:cubicBezTo>
                    <a:cubicBezTo>
                      <a:pt x="4404494" y="434703"/>
                      <a:pt x="4447034" y="408782"/>
                      <a:pt x="4496643" y="391419"/>
                    </a:cubicBezTo>
                    <a:cubicBezTo>
                      <a:pt x="4546252" y="374055"/>
                      <a:pt x="4600822" y="365374"/>
                      <a:pt x="4660354" y="365374"/>
                    </a:cubicBezTo>
                    <a:close/>
                    <a:moveTo>
                      <a:pt x="3967311" y="365374"/>
                    </a:moveTo>
                    <a:cubicBezTo>
                      <a:pt x="3983186" y="365374"/>
                      <a:pt x="3999185" y="366366"/>
                      <a:pt x="4015308" y="368350"/>
                    </a:cubicBezTo>
                    <a:cubicBezTo>
                      <a:pt x="4031431" y="370335"/>
                      <a:pt x="4047058" y="372815"/>
                      <a:pt x="4062189" y="375792"/>
                    </a:cubicBezTo>
                    <a:cubicBezTo>
                      <a:pt x="4077320" y="378768"/>
                      <a:pt x="4091459" y="382117"/>
                      <a:pt x="4104605" y="385838"/>
                    </a:cubicBezTo>
                    <a:cubicBezTo>
                      <a:pt x="4117752" y="389558"/>
                      <a:pt x="4129038" y="393403"/>
                      <a:pt x="4138464" y="397372"/>
                    </a:cubicBezTo>
                    <a:lnTo>
                      <a:pt x="4138464" y="552897"/>
                    </a:lnTo>
                    <a:cubicBezTo>
                      <a:pt x="4126557" y="544960"/>
                      <a:pt x="4113535" y="537766"/>
                      <a:pt x="4099396" y="531317"/>
                    </a:cubicBezTo>
                    <a:cubicBezTo>
                      <a:pt x="4085258" y="524868"/>
                      <a:pt x="4070499" y="519287"/>
                      <a:pt x="4055120" y="514574"/>
                    </a:cubicBezTo>
                    <a:cubicBezTo>
                      <a:pt x="4039741" y="509861"/>
                      <a:pt x="4024114" y="506264"/>
                      <a:pt x="4008239" y="503784"/>
                    </a:cubicBezTo>
                    <a:cubicBezTo>
                      <a:pt x="3992364" y="501303"/>
                      <a:pt x="3976737" y="500063"/>
                      <a:pt x="3961358" y="500063"/>
                    </a:cubicBezTo>
                    <a:cubicBezTo>
                      <a:pt x="3927128" y="500063"/>
                      <a:pt x="3900090" y="507753"/>
                      <a:pt x="3880247" y="523131"/>
                    </a:cubicBezTo>
                    <a:cubicBezTo>
                      <a:pt x="3860403" y="538510"/>
                      <a:pt x="3850481" y="558106"/>
                      <a:pt x="3850481" y="581919"/>
                    </a:cubicBezTo>
                    <a:cubicBezTo>
                      <a:pt x="3850481" y="596801"/>
                      <a:pt x="3852589" y="609576"/>
                      <a:pt x="3856806" y="620242"/>
                    </a:cubicBezTo>
                    <a:cubicBezTo>
                      <a:pt x="3861023" y="630908"/>
                      <a:pt x="3868340" y="640582"/>
                      <a:pt x="3878758" y="649263"/>
                    </a:cubicBezTo>
                    <a:cubicBezTo>
                      <a:pt x="3889176" y="657945"/>
                      <a:pt x="3902943" y="666379"/>
                      <a:pt x="3920058" y="674564"/>
                    </a:cubicBezTo>
                    <a:cubicBezTo>
                      <a:pt x="3937173" y="682750"/>
                      <a:pt x="3958629" y="692051"/>
                      <a:pt x="3984426" y="702469"/>
                    </a:cubicBezTo>
                    <a:cubicBezTo>
                      <a:pt x="4012704" y="713880"/>
                      <a:pt x="4038749" y="726282"/>
                      <a:pt x="4062561" y="739676"/>
                    </a:cubicBezTo>
                    <a:cubicBezTo>
                      <a:pt x="4086374" y="753071"/>
                      <a:pt x="4106962" y="768574"/>
                      <a:pt x="4124325" y="786185"/>
                    </a:cubicBezTo>
                    <a:cubicBezTo>
                      <a:pt x="4141688" y="803797"/>
                      <a:pt x="4155207" y="824136"/>
                      <a:pt x="4164881" y="847205"/>
                    </a:cubicBezTo>
                    <a:cubicBezTo>
                      <a:pt x="4174554" y="870273"/>
                      <a:pt x="4179391" y="897186"/>
                      <a:pt x="4179391" y="927944"/>
                    </a:cubicBezTo>
                    <a:cubicBezTo>
                      <a:pt x="4179391" y="960686"/>
                      <a:pt x="4172942" y="991444"/>
                      <a:pt x="4160044" y="1020217"/>
                    </a:cubicBezTo>
                    <a:cubicBezTo>
                      <a:pt x="4147145" y="1048991"/>
                      <a:pt x="4128046" y="1074044"/>
                      <a:pt x="4102745" y="1095376"/>
                    </a:cubicBezTo>
                    <a:cubicBezTo>
                      <a:pt x="4077444" y="1116708"/>
                      <a:pt x="4045818" y="1133575"/>
                      <a:pt x="4007867" y="1145977"/>
                    </a:cubicBezTo>
                    <a:cubicBezTo>
                      <a:pt x="3969916" y="1158380"/>
                      <a:pt x="3925887" y="1164581"/>
                      <a:pt x="3875782" y="1164581"/>
                    </a:cubicBezTo>
                    <a:cubicBezTo>
                      <a:pt x="3861891" y="1164581"/>
                      <a:pt x="3846016" y="1163465"/>
                      <a:pt x="3828157" y="1161232"/>
                    </a:cubicBezTo>
                    <a:cubicBezTo>
                      <a:pt x="3810297" y="1159000"/>
                      <a:pt x="3792190" y="1156023"/>
                      <a:pt x="3773835" y="1152302"/>
                    </a:cubicBezTo>
                    <a:cubicBezTo>
                      <a:pt x="3755479" y="1148582"/>
                      <a:pt x="3737744" y="1144241"/>
                      <a:pt x="3720628" y="1139280"/>
                    </a:cubicBezTo>
                    <a:cubicBezTo>
                      <a:pt x="3703513" y="1134319"/>
                      <a:pt x="3688755" y="1128862"/>
                      <a:pt x="3676352" y="1122909"/>
                    </a:cubicBezTo>
                    <a:lnTo>
                      <a:pt x="3676352" y="958454"/>
                    </a:lnTo>
                    <a:cubicBezTo>
                      <a:pt x="3692227" y="969864"/>
                      <a:pt x="3709094" y="980034"/>
                      <a:pt x="3726954" y="988964"/>
                    </a:cubicBezTo>
                    <a:cubicBezTo>
                      <a:pt x="3744813" y="997893"/>
                      <a:pt x="3762920" y="1005335"/>
                      <a:pt x="3781276" y="1011288"/>
                    </a:cubicBezTo>
                    <a:cubicBezTo>
                      <a:pt x="3799632" y="1017241"/>
                      <a:pt x="3817491" y="1021830"/>
                      <a:pt x="3834854" y="1025054"/>
                    </a:cubicBezTo>
                    <a:cubicBezTo>
                      <a:pt x="3852217" y="1028279"/>
                      <a:pt x="3868092" y="1029891"/>
                      <a:pt x="3882479" y="1029891"/>
                    </a:cubicBezTo>
                    <a:cubicBezTo>
                      <a:pt x="3925639" y="1029891"/>
                      <a:pt x="3957017" y="1022450"/>
                      <a:pt x="3976613" y="1007567"/>
                    </a:cubicBezTo>
                    <a:cubicBezTo>
                      <a:pt x="3996208" y="992684"/>
                      <a:pt x="4006007" y="972840"/>
                      <a:pt x="4006007" y="948036"/>
                    </a:cubicBezTo>
                    <a:cubicBezTo>
                      <a:pt x="4006007" y="935137"/>
                      <a:pt x="4004146" y="923851"/>
                      <a:pt x="4000425" y="914177"/>
                    </a:cubicBezTo>
                    <a:cubicBezTo>
                      <a:pt x="3996705" y="904504"/>
                      <a:pt x="3989511" y="895078"/>
                      <a:pt x="3978845" y="885900"/>
                    </a:cubicBezTo>
                    <a:cubicBezTo>
                      <a:pt x="3968179" y="876722"/>
                      <a:pt x="3953172" y="867173"/>
                      <a:pt x="3933825" y="857251"/>
                    </a:cubicBezTo>
                    <a:cubicBezTo>
                      <a:pt x="3914477" y="847329"/>
                      <a:pt x="3889176" y="835919"/>
                      <a:pt x="3857922" y="823020"/>
                    </a:cubicBezTo>
                    <a:cubicBezTo>
                      <a:pt x="3830141" y="811114"/>
                      <a:pt x="3804964" y="798588"/>
                      <a:pt x="3782392" y="785441"/>
                    </a:cubicBezTo>
                    <a:cubicBezTo>
                      <a:pt x="3759820" y="772295"/>
                      <a:pt x="3740720" y="757040"/>
                      <a:pt x="3725093" y="739676"/>
                    </a:cubicBezTo>
                    <a:cubicBezTo>
                      <a:pt x="3709466" y="722313"/>
                      <a:pt x="3697436" y="702221"/>
                      <a:pt x="3689003" y="679401"/>
                    </a:cubicBezTo>
                    <a:cubicBezTo>
                      <a:pt x="3680569" y="656581"/>
                      <a:pt x="3676352" y="629296"/>
                      <a:pt x="3676352" y="597546"/>
                    </a:cubicBezTo>
                    <a:cubicBezTo>
                      <a:pt x="3676352" y="564803"/>
                      <a:pt x="3683049" y="534294"/>
                      <a:pt x="3696444" y="506016"/>
                    </a:cubicBezTo>
                    <a:cubicBezTo>
                      <a:pt x="3709838" y="477739"/>
                      <a:pt x="3729186" y="453182"/>
                      <a:pt x="3754487" y="432346"/>
                    </a:cubicBezTo>
                    <a:cubicBezTo>
                      <a:pt x="3779788" y="411510"/>
                      <a:pt x="3810422" y="395139"/>
                      <a:pt x="3846388" y="383233"/>
                    </a:cubicBezTo>
                    <a:cubicBezTo>
                      <a:pt x="3882355" y="371327"/>
                      <a:pt x="3922663" y="365374"/>
                      <a:pt x="3967311" y="365374"/>
                    </a:cubicBezTo>
                    <a:close/>
                    <a:moveTo>
                      <a:pt x="3212554" y="365374"/>
                    </a:moveTo>
                    <a:cubicBezTo>
                      <a:pt x="3274070" y="365374"/>
                      <a:pt x="3328516" y="374799"/>
                      <a:pt x="3375893" y="393651"/>
                    </a:cubicBezTo>
                    <a:cubicBezTo>
                      <a:pt x="3423270" y="412503"/>
                      <a:pt x="3462957" y="439168"/>
                      <a:pt x="3494955" y="473646"/>
                    </a:cubicBezTo>
                    <a:cubicBezTo>
                      <a:pt x="3526953" y="508125"/>
                      <a:pt x="3551138" y="549424"/>
                      <a:pt x="3567509" y="597546"/>
                    </a:cubicBezTo>
                    <a:cubicBezTo>
                      <a:pt x="3583880" y="645667"/>
                      <a:pt x="3592066" y="698997"/>
                      <a:pt x="3592066" y="757536"/>
                    </a:cubicBezTo>
                    <a:cubicBezTo>
                      <a:pt x="3592066" y="820540"/>
                      <a:pt x="3582516" y="877218"/>
                      <a:pt x="3563416" y="927572"/>
                    </a:cubicBezTo>
                    <a:cubicBezTo>
                      <a:pt x="3544317" y="977925"/>
                      <a:pt x="3517403" y="1020713"/>
                      <a:pt x="3482677" y="1055936"/>
                    </a:cubicBezTo>
                    <a:cubicBezTo>
                      <a:pt x="3447951" y="1091159"/>
                      <a:pt x="3406154" y="1118072"/>
                      <a:pt x="3357289" y="1136675"/>
                    </a:cubicBezTo>
                    <a:cubicBezTo>
                      <a:pt x="3308424" y="1155279"/>
                      <a:pt x="3253978" y="1164581"/>
                      <a:pt x="3193951" y="1164581"/>
                    </a:cubicBezTo>
                    <a:cubicBezTo>
                      <a:pt x="3134419" y="1164581"/>
                      <a:pt x="3080965" y="1155403"/>
                      <a:pt x="3033588" y="1137048"/>
                    </a:cubicBezTo>
                    <a:cubicBezTo>
                      <a:pt x="2986211" y="1118692"/>
                      <a:pt x="2945780" y="1092523"/>
                      <a:pt x="2912293" y="1058541"/>
                    </a:cubicBezTo>
                    <a:cubicBezTo>
                      <a:pt x="2878807" y="1024558"/>
                      <a:pt x="2853134" y="983506"/>
                      <a:pt x="2835275" y="935385"/>
                    </a:cubicBezTo>
                    <a:cubicBezTo>
                      <a:pt x="2817415" y="887264"/>
                      <a:pt x="2808486" y="833438"/>
                      <a:pt x="2808486" y="773907"/>
                    </a:cubicBezTo>
                    <a:cubicBezTo>
                      <a:pt x="2808486" y="706934"/>
                      <a:pt x="2818407" y="648023"/>
                      <a:pt x="2838251" y="597173"/>
                    </a:cubicBezTo>
                    <a:cubicBezTo>
                      <a:pt x="2858095" y="546324"/>
                      <a:pt x="2885752" y="503660"/>
                      <a:pt x="2921223" y="469181"/>
                    </a:cubicBezTo>
                    <a:cubicBezTo>
                      <a:pt x="2956694" y="434703"/>
                      <a:pt x="2999234" y="408782"/>
                      <a:pt x="3048843" y="391419"/>
                    </a:cubicBezTo>
                    <a:cubicBezTo>
                      <a:pt x="3098452" y="374055"/>
                      <a:pt x="3153023" y="365374"/>
                      <a:pt x="3212554" y="365374"/>
                    </a:cubicBezTo>
                    <a:close/>
                    <a:moveTo>
                      <a:pt x="2035720" y="365374"/>
                    </a:moveTo>
                    <a:cubicBezTo>
                      <a:pt x="2056060" y="365374"/>
                      <a:pt x="2075408" y="366614"/>
                      <a:pt x="2093764" y="369094"/>
                    </a:cubicBezTo>
                    <a:cubicBezTo>
                      <a:pt x="2112119" y="371575"/>
                      <a:pt x="2129234" y="374675"/>
                      <a:pt x="2145109" y="378396"/>
                    </a:cubicBezTo>
                    <a:cubicBezTo>
                      <a:pt x="2160984" y="382117"/>
                      <a:pt x="2175247" y="386210"/>
                      <a:pt x="2187897" y="390674"/>
                    </a:cubicBezTo>
                    <a:cubicBezTo>
                      <a:pt x="2200548" y="395139"/>
                      <a:pt x="2210841" y="399604"/>
                      <a:pt x="2218779" y="404069"/>
                    </a:cubicBezTo>
                    <a:lnTo>
                      <a:pt x="2218779" y="567036"/>
                    </a:lnTo>
                    <a:cubicBezTo>
                      <a:pt x="2193974" y="548680"/>
                      <a:pt x="2167061" y="533922"/>
                      <a:pt x="2138040" y="522759"/>
                    </a:cubicBezTo>
                    <a:cubicBezTo>
                      <a:pt x="2109018" y="511597"/>
                      <a:pt x="2077393" y="506016"/>
                      <a:pt x="2043162" y="506016"/>
                    </a:cubicBezTo>
                    <a:cubicBezTo>
                      <a:pt x="2009428" y="506016"/>
                      <a:pt x="1977926" y="511845"/>
                      <a:pt x="1948656" y="523504"/>
                    </a:cubicBezTo>
                    <a:cubicBezTo>
                      <a:pt x="1919387" y="535162"/>
                      <a:pt x="1893962" y="552153"/>
                      <a:pt x="1872382" y="574477"/>
                    </a:cubicBezTo>
                    <a:cubicBezTo>
                      <a:pt x="1850802" y="596801"/>
                      <a:pt x="1833810" y="624335"/>
                      <a:pt x="1821408" y="657077"/>
                    </a:cubicBezTo>
                    <a:cubicBezTo>
                      <a:pt x="1809006" y="689819"/>
                      <a:pt x="1802805" y="727274"/>
                      <a:pt x="1802805" y="769442"/>
                    </a:cubicBezTo>
                    <a:cubicBezTo>
                      <a:pt x="1802805" y="808633"/>
                      <a:pt x="1808262" y="843980"/>
                      <a:pt x="1819176" y="875482"/>
                    </a:cubicBezTo>
                    <a:cubicBezTo>
                      <a:pt x="1830090" y="906984"/>
                      <a:pt x="1845717" y="933649"/>
                      <a:pt x="1866056" y="955477"/>
                    </a:cubicBezTo>
                    <a:cubicBezTo>
                      <a:pt x="1886396" y="977305"/>
                      <a:pt x="1911201" y="994173"/>
                      <a:pt x="1940471" y="1006079"/>
                    </a:cubicBezTo>
                    <a:cubicBezTo>
                      <a:pt x="1969740" y="1017985"/>
                      <a:pt x="2002978" y="1023938"/>
                      <a:pt x="2040185" y="1023938"/>
                    </a:cubicBezTo>
                    <a:cubicBezTo>
                      <a:pt x="2055068" y="1023938"/>
                      <a:pt x="2070447" y="1022202"/>
                      <a:pt x="2086322" y="1018729"/>
                    </a:cubicBezTo>
                    <a:cubicBezTo>
                      <a:pt x="2102197" y="1015256"/>
                      <a:pt x="2117948" y="1010668"/>
                      <a:pt x="2133575" y="1004963"/>
                    </a:cubicBezTo>
                    <a:cubicBezTo>
                      <a:pt x="2149202" y="999257"/>
                      <a:pt x="2164209" y="992560"/>
                      <a:pt x="2178596" y="984871"/>
                    </a:cubicBezTo>
                    <a:cubicBezTo>
                      <a:pt x="2192982" y="977181"/>
                      <a:pt x="2206377" y="968872"/>
                      <a:pt x="2218779" y="959942"/>
                    </a:cubicBezTo>
                    <a:lnTo>
                      <a:pt x="2218779" y="1113979"/>
                    </a:lnTo>
                    <a:cubicBezTo>
                      <a:pt x="2192486" y="1129358"/>
                      <a:pt x="2161728" y="1141636"/>
                      <a:pt x="2126506" y="1150814"/>
                    </a:cubicBezTo>
                    <a:cubicBezTo>
                      <a:pt x="2091283" y="1159992"/>
                      <a:pt x="2049859" y="1164581"/>
                      <a:pt x="2002234" y="1164581"/>
                    </a:cubicBezTo>
                    <a:cubicBezTo>
                      <a:pt x="1944688" y="1164581"/>
                      <a:pt x="1892597" y="1155031"/>
                      <a:pt x="1845965" y="1135931"/>
                    </a:cubicBezTo>
                    <a:cubicBezTo>
                      <a:pt x="1799332" y="1116832"/>
                      <a:pt x="1759644" y="1090291"/>
                      <a:pt x="1726902" y="1056308"/>
                    </a:cubicBezTo>
                    <a:cubicBezTo>
                      <a:pt x="1694160" y="1022326"/>
                      <a:pt x="1668859" y="982142"/>
                      <a:pt x="1651000" y="935757"/>
                    </a:cubicBezTo>
                    <a:cubicBezTo>
                      <a:pt x="1633141" y="889373"/>
                      <a:pt x="1624211" y="839143"/>
                      <a:pt x="1624211" y="785069"/>
                    </a:cubicBezTo>
                    <a:cubicBezTo>
                      <a:pt x="1624211" y="721569"/>
                      <a:pt x="1633761" y="664022"/>
                      <a:pt x="1652860" y="612428"/>
                    </a:cubicBezTo>
                    <a:cubicBezTo>
                      <a:pt x="1671960" y="560835"/>
                      <a:pt x="1699369" y="516806"/>
                      <a:pt x="1735088" y="480343"/>
                    </a:cubicBezTo>
                    <a:cubicBezTo>
                      <a:pt x="1770807" y="443881"/>
                      <a:pt x="1814091" y="415603"/>
                      <a:pt x="1864940" y="395511"/>
                    </a:cubicBezTo>
                    <a:cubicBezTo>
                      <a:pt x="1915790" y="375420"/>
                      <a:pt x="1972717" y="365374"/>
                      <a:pt x="2035720" y="365374"/>
                    </a:cubicBezTo>
                    <a:close/>
                    <a:moveTo>
                      <a:pt x="0" y="78878"/>
                    </a:moveTo>
                    <a:lnTo>
                      <a:pt x="253008" y="78878"/>
                    </a:lnTo>
                    <a:lnTo>
                      <a:pt x="524619" y="753070"/>
                    </a:lnTo>
                    <a:cubicBezTo>
                      <a:pt x="528588" y="762992"/>
                      <a:pt x="532929" y="774774"/>
                      <a:pt x="537642" y="788417"/>
                    </a:cubicBezTo>
                    <a:cubicBezTo>
                      <a:pt x="542354" y="802059"/>
                      <a:pt x="547191" y="815826"/>
                      <a:pt x="552152" y="829716"/>
                    </a:cubicBezTo>
                    <a:cubicBezTo>
                      <a:pt x="557113" y="843607"/>
                      <a:pt x="561454" y="856878"/>
                      <a:pt x="565175" y="869528"/>
                    </a:cubicBezTo>
                    <a:cubicBezTo>
                      <a:pt x="568895" y="882178"/>
                      <a:pt x="571500" y="892472"/>
                      <a:pt x="572988" y="900410"/>
                    </a:cubicBezTo>
                    <a:lnTo>
                      <a:pt x="577453" y="900410"/>
                    </a:lnTo>
                    <a:cubicBezTo>
                      <a:pt x="580430" y="891976"/>
                      <a:pt x="584398" y="881310"/>
                      <a:pt x="589359" y="868412"/>
                    </a:cubicBezTo>
                    <a:cubicBezTo>
                      <a:pt x="594320" y="855513"/>
                      <a:pt x="599405" y="842119"/>
                      <a:pt x="604614" y="828228"/>
                    </a:cubicBezTo>
                    <a:cubicBezTo>
                      <a:pt x="609823" y="814338"/>
                      <a:pt x="615032" y="800571"/>
                      <a:pt x="620241" y="786928"/>
                    </a:cubicBezTo>
                    <a:cubicBezTo>
                      <a:pt x="625450" y="773286"/>
                      <a:pt x="630039" y="761504"/>
                      <a:pt x="634008" y="751582"/>
                    </a:cubicBezTo>
                    <a:lnTo>
                      <a:pt x="913060" y="78878"/>
                    </a:lnTo>
                    <a:lnTo>
                      <a:pt x="1155650" y="78878"/>
                    </a:lnTo>
                    <a:lnTo>
                      <a:pt x="1155650" y="1145976"/>
                    </a:lnTo>
                    <a:lnTo>
                      <a:pt x="980033" y="1145976"/>
                    </a:lnTo>
                    <a:lnTo>
                      <a:pt x="980033" y="466576"/>
                    </a:lnTo>
                    <a:cubicBezTo>
                      <a:pt x="980033" y="441771"/>
                      <a:pt x="980405" y="417463"/>
                      <a:pt x="981149" y="393650"/>
                    </a:cubicBezTo>
                    <a:cubicBezTo>
                      <a:pt x="981893" y="369838"/>
                      <a:pt x="982638" y="347761"/>
                      <a:pt x="983382" y="327421"/>
                    </a:cubicBezTo>
                    <a:cubicBezTo>
                      <a:pt x="984126" y="307082"/>
                      <a:pt x="985118" y="289098"/>
                      <a:pt x="986358" y="273471"/>
                    </a:cubicBezTo>
                    <a:cubicBezTo>
                      <a:pt x="987598" y="257844"/>
                      <a:pt x="988467" y="245814"/>
                      <a:pt x="988963" y="237380"/>
                    </a:cubicBezTo>
                    <a:lnTo>
                      <a:pt x="985986" y="237380"/>
                    </a:lnTo>
                    <a:cubicBezTo>
                      <a:pt x="984498" y="245318"/>
                      <a:pt x="982638" y="254620"/>
                      <a:pt x="980405" y="265286"/>
                    </a:cubicBezTo>
                    <a:cubicBezTo>
                      <a:pt x="978173" y="275952"/>
                      <a:pt x="975692" y="286866"/>
                      <a:pt x="972964" y="298028"/>
                    </a:cubicBezTo>
                    <a:cubicBezTo>
                      <a:pt x="970235" y="309190"/>
                      <a:pt x="967383" y="319856"/>
                      <a:pt x="964406" y="330026"/>
                    </a:cubicBezTo>
                    <a:cubicBezTo>
                      <a:pt x="961430" y="340196"/>
                      <a:pt x="958453" y="349002"/>
                      <a:pt x="955476" y="356443"/>
                    </a:cubicBezTo>
                    <a:lnTo>
                      <a:pt x="632519" y="1145976"/>
                    </a:lnTo>
                    <a:lnTo>
                      <a:pt x="517178" y="1145976"/>
                    </a:lnTo>
                    <a:lnTo>
                      <a:pt x="191988" y="363884"/>
                    </a:lnTo>
                    <a:cubicBezTo>
                      <a:pt x="190004" y="357931"/>
                      <a:pt x="187523" y="349374"/>
                      <a:pt x="184547" y="338212"/>
                    </a:cubicBezTo>
                    <a:cubicBezTo>
                      <a:pt x="181570" y="327049"/>
                      <a:pt x="178718" y="315267"/>
                      <a:pt x="175989" y="302865"/>
                    </a:cubicBezTo>
                    <a:cubicBezTo>
                      <a:pt x="173261" y="290463"/>
                      <a:pt x="170532" y="278308"/>
                      <a:pt x="167804" y="266402"/>
                    </a:cubicBezTo>
                    <a:cubicBezTo>
                      <a:pt x="165075" y="254496"/>
                      <a:pt x="162967" y="244822"/>
                      <a:pt x="161478" y="237380"/>
                    </a:cubicBezTo>
                    <a:lnTo>
                      <a:pt x="157014" y="237380"/>
                    </a:lnTo>
                    <a:cubicBezTo>
                      <a:pt x="158006" y="246806"/>
                      <a:pt x="158874" y="260945"/>
                      <a:pt x="159618" y="279796"/>
                    </a:cubicBezTo>
                    <a:cubicBezTo>
                      <a:pt x="160362" y="298648"/>
                      <a:pt x="161106" y="319732"/>
                      <a:pt x="161851" y="343048"/>
                    </a:cubicBezTo>
                    <a:cubicBezTo>
                      <a:pt x="162595" y="366365"/>
                      <a:pt x="163215" y="390797"/>
                      <a:pt x="163711" y="416346"/>
                    </a:cubicBezTo>
                    <a:cubicBezTo>
                      <a:pt x="164207" y="441895"/>
                      <a:pt x="164455" y="466080"/>
                      <a:pt x="164455" y="488900"/>
                    </a:cubicBezTo>
                    <a:lnTo>
                      <a:pt x="164455" y="1145976"/>
                    </a:lnTo>
                    <a:lnTo>
                      <a:pt x="0" y="1145976"/>
                    </a:lnTo>
                    <a:close/>
                    <a:moveTo>
                      <a:pt x="1412974" y="68439"/>
                    </a:moveTo>
                    <a:cubicBezTo>
                      <a:pt x="1427857" y="68439"/>
                      <a:pt x="1441748" y="71044"/>
                      <a:pt x="1454646" y="76253"/>
                    </a:cubicBezTo>
                    <a:cubicBezTo>
                      <a:pt x="1467545" y="81462"/>
                      <a:pt x="1478707" y="88655"/>
                      <a:pt x="1488132" y="97833"/>
                    </a:cubicBezTo>
                    <a:cubicBezTo>
                      <a:pt x="1497558" y="107010"/>
                      <a:pt x="1505000" y="117676"/>
                      <a:pt x="1510457" y="129831"/>
                    </a:cubicBezTo>
                    <a:cubicBezTo>
                      <a:pt x="1515914" y="141985"/>
                      <a:pt x="1518642" y="155255"/>
                      <a:pt x="1518642" y="169642"/>
                    </a:cubicBezTo>
                    <a:cubicBezTo>
                      <a:pt x="1518642" y="183037"/>
                      <a:pt x="1516038" y="195811"/>
                      <a:pt x="1510829" y="207965"/>
                    </a:cubicBezTo>
                    <a:cubicBezTo>
                      <a:pt x="1505620" y="220120"/>
                      <a:pt x="1498302" y="230662"/>
                      <a:pt x="1488877" y="239591"/>
                    </a:cubicBezTo>
                    <a:cubicBezTo>
                      <a:pt x="1479451" y="248521"/>
                      <a:pt x="1468289" y="255590"/>
                      <a:pt x="1455390" y="260799"/>
                    </a:cubicBezTo>
                    <a:cubicBezTo>
                      <a:pt x="1442492" y="266008"/>
                      <a:pt x="1428353" y="268613"/>
                      <a:pt x="1412974" y="268613"/>
                    </a:cubicBezTo>
                    <a:cubicBezTo>
                      <a:pt x="1398091" y="268613"/>
                      <a:pt x="1384201" y="266008"/>
                      <a:pt x="1371302" y="260799"/>
                    </a:cubicBezTo>
                    <a:cubicBezTo>
                      <a:pt x="1358404" y="255590"/>
                      <a:pt x="1347242" y="248521"/>
                      <a:pt x="1337816" y="239591"/>
                    </a:cubicBezTo>
                    <a:cubicBezTo>
                      <a:pt x="1328390" y="230662"/>
                      <a:pt x="1321073" y="220120"/>
                      <a:pt x="1315864" y="207965"/>
                    </a:cubicBezTo>
                    <a:cubicBezTo>
                      <a:pt x="1310655" y="195811"/>
                      <a:pt x="1308050" y="183037"/>
                      <a:pt x="1308050" y="169642"/>
                    </a:cubicBezTo>
                    <a:cubicBezTo>
                      <a:pt x="1308050" y="155255"/>
                      <a:pt x="1310779" y="141861"/>
                      <a:pt x="1316236" y="129459"/>
                    </a:cubicBezTo>
                    <a:cubicBezTo>
                      <a:pt x="1321693" y="117056"/>
                      <a:pt x="1329134" y="106390"/>
                      <a:pt x="1338560" y="97461"/>
                    </a:cubicBezTo>
                    <a:cubicBezTo>
                      <a:pt x="1347986" y="88531"/>
                      <a:pt x="1359024" y="81462"/>
                      <a:pt x="1371674" y="76253"/>
                    </a:cubicBezTo>
                    <a:cubicBezTo>
                      <a:pt x="1384325" y="71044"/>
                      <a:pt x="1398091" y="68439"/>
                      <a:pt x="1412974" y="68439"/>
                    </a:cubicBezTo>
                    <a:close/>
                    <a:moveTo>
                      <a:pt x="5454748" y="0"/>
                    </a:moveTo>
                    <a:cubicBezTo>
                      <a:pt x="5473600" y="0"/>
                      <a:pt x="5492328" y="1240"/>
                      <a:pt x="5510931" y="3720"/>
                    </a:cubicBezTo>
                    <a:cubicBezTo>
                      <a:pt x="5529534" y="6201"/>
                      <a:pt x="5544294" y="9425"/>
                      <a:pt x="5555208" y="13394"/>
                    </a:cubicBezTo>
                    <a:lnTo>
                      <a:pt x="5555208" y="158502"/>
                    </a:lnTo>
                    <a:cubicBezTo>
                      <a:pt x="5545286" y="154037"/>
                      <a:pt x="5533380" y="149820"/>
                      <a:pt x="5519489" y="145851"/>
                    </a:cubicBezTo>
                    <a:cubicBezTo>
                      <a:pt x="5505598" y="141882"/>
                      <a:pt x="5490220" y="139898"/>
                      <a:pt x="5473352" y="139898"/>
                    </a:cubicBezTo>
                    <a:cubicBezTo>
                      <a:pt x="5435649" y="139898"/>
                      <a:pt x="5406380" y="151928"/>
                      <a:pt x="5385544" y="175989"/>
                    </a:cubicBezTo>
                    <a:cubicBezTo>
                      <a:pt x="5364708" y="200049"/>
                      <a:pt x="5354290" y="235396"/>
                      <a:pt x="5354290" y="282029"/>
                    </a:cubicBezTo>
                    <a:lnTo>
                      <a:pt x="5354290" y="383976"/>
                    </a:lnTo>
                    <a:lnTo>
                      <a:pt x="5492204" y="383976"/>
                    </a:lnTo>
                    <a:lnTo>
                      <a:pt x="5524698" y="383976"/>
                    </a:lnTo>
                    <a:lnTo>
                      <a:pt x="5618708" y="383976"/>
                    </a:lnTo>
                    <a:lnTo>
                      <a:pt x="5618708" y="208359"/>
                    </a:lnTo>
                    <a:lnTo>
                      <a:pt x="5791348" y="155525"/>
                    </a:lnTo>
                    <a:lnTo>
                      <a:pt x="5791348" y="383976"/>
                    </a:lnTo>
                    <a:lnTo>
                      <a:pt x="5975151" y="383976"/>
                    </a:lnTo>
                    <a:lnTo>
                      <a:pt x="5975151" y="522386"/>
                    </a:lnTo>
                    <a:lnTo>
                      <a:pt x="5791348" y="522386"/>
                    </a:lnTo>
                    <a:lnTo>
                      <a:pt x="5791348" y="891480"/>
                    </a:lnTo>
                    <a:cubicBezTo>
                      <a:pt x="5791348" y="939601"/>
                      <a:pt x="5800030" y="973708"/>
                      <a:pt x="5817393" y="993799"/>
                    </a:cubicBezTo>
                    <a:cubicBezTo>
                      <a:pt x="5834756" y="1013891"/>
                      <a:pt x="5862042" y="1023937"/>
                      <a:pt x="5899248" y="1023937"/>
                    </a:cubicBezTo>
                    <a:cubicBezTo>
                      <a:pt x="5909170" y="1023937"/>
                      <a:pt x="5921696" y="1021829"/>
                      <a:pt x="5936828" y="1017612"/>
                    </a:cubicBezTo>
                    <a:cubicBezTo>
                      <a:pt x="5951958" y="1013395"/>
                      <a:pt x="5964733" y="1007814"/>
                      <a:pt x="5975151" y="1000869"/>
                    </a:cubicBezTo>
                    <a:lnTo>
                      <a:pt x="5975151" y="1138535"/>
                    </a:lnTo>
                    <a:cubicBezTo>
                      <a:pt x="5969198" y="1142007"/>
                      <a:pt x="5961136" y="1145232"/>
                      <a:pt x="5950966" y="1148209"/>
                    </a:cubicBezTo>
                    <a:cubicBezTo>
                      <a:pt x="5940796" y="1151185"/>
                      <a:pt x="5929758" y="1153914"/>
                      <a:pt x="5917852" y="1156394"/>
                    </a:cubicBezTo>
                    <a:cubicBezTo>
                      <a:pt x="5905946" y="1158875"/>
                      <a:pt x="5893420" y="1160859"/>
                      <a:pt x="5880273" y="1162347"/>
                    </a:cubicBezTo>
                    <a:cubicBezTo>
                      <a:pt x="5867126" y="1163836"/>
                      <a:pt x="5854600" y="1164580"/>
                      <a:pt x="5842694" y="1164580"/>
                    </a:cubicBezTo>
                    <a:cubicBezTo>
                      <a:pt x="5766295" y="1164580"/>
                      <a:pt x="5709865" y="1143868"/>
                      <a:pt x="5673402" y="1102444"/>
                    </a:cubicBezTo>
                    <a:cubicBezTo>
                      <a:pt x="5636939" y="1061020"/>
                      <a:pt x="5618708" y="1001365"/>
                      <a:pt x="5618708" y="923478"/>
                    </a:cubicBezTo>
                    <a:lnTo>
                      <a:pt x="5618708" y="522386"/>
                    </a:lnTo>
                    <a:lnTo>
                      <a:pt x="5524698" y="522386"/>
                    </a:lnTo>
                    <a:lnTo>
                      <a:pt x="5492204" y="522386"/>
                    </a:lnTo>
                    <a:lnTo>
                      <a:pt x="5354290" y="522386"/>
                    </a:lnTo>
                    <a:lnTo>
                      <a:pt x="5354290" y="1145976"/>
                    </a:lnTo>
                    <a:lnTo>
                      <a:pt x="5180160" y="1145976"/>
                    </a:lnTo>
                    <a:lnTo>
                      <a:pt x="5180160" y="522386"/>
                    </a:lnTo>
                    <a:lnTo>
                      <a:pt x="5052168" y="522386"/>
                    </a:lnTo>
                    <a:lnTo>
                      <a:pt x="5052168" y="383976"/>
                    </a:lnTo>
                    <a:lnTo>
                      <a:pt x="5180160" y="383976"/>
                    </a:lnTo>
                    <a:lnTo>
                      <a:pt x="5180160" y="272355"/>
                    </a:lnTo>
                    <a:cubicBezTo>
                      <a:pt x="5180160" y="230187"/>
                      <a:pt x="5187230" y="192236"/>
                      <a:pt x="5201368" y="158502"/>
                    </a:cubicBezTo>
                    <a:cubicBezTo>
                      <a:pt x="5215508" y="124767"/>
                      <a:pt x="5234855" y="96242"/>
                      <a:pt x="5259412" y="72925"/>
                    </a:cubicBezTo>
                    <a:cubicBezTo>
                      <a:pt x="5283968" y="49609"/>
                      <a:pt x="5312990" y="31626"/>
                      <a:pt x="5346476" y="18975"/>
                    </a:cubicBezTo>
                    <a:cubicBezTo>
                      <a:pt x="5379962" y="6325"/>
                      <a:pt x="5416054" y="0"/>
                      <a:pt x="5454748" y="0"/>
                    </a:cubicBezTo>
                    <a:close/>
                  </a:path>
                </a:pathLst>
              </a:custGeom>
              <a:solidFill>
                <a:srgbClr val="7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IoTCLoudLogoThinLine">
            <a:extLst>
              <a:ext uri="{FF2B5EF4-FFF2-40B4-BE49-F238E27FC236}">
                <a16:creationId xmlns:a16="http://schemas.microsoft.com/office/drawing/2014/main" id="{DAAB0F39-4CF7-4729-8E82-0830691DAAB6}"/>
              </a:ext>
            </a:extLst>
          </p:cNvPr>
          <p:cNvSpPr>
            <a:spLocks noChangeAspect="1"/>
          </p:cNvSpPr>
          <p:nvPr/>
        </p:nvSpPr>
        <p:spPr>
          <a:xfrm>
            <a:off x="171116" y="6366474"/>
            <a:ext cx="452504" cy="306017"/>
          </a:xfrm>
          <a:custGeom>
            <a:avLst/>
            <a:gdLst>
              <a:gd name="connsiteX0" fmla="*/ 7090897 w 8554669"/>
              <a:gd name="connsiteY0" fmla="*/ 3312306 h 5785308"/>
              <a:gd name="connsiteX1" fmla="*/ 6435603 w 8554669"/>
              <a:gd name="connsiteY1" fmla="*/ 3951626 h 5785308"/>
              <a:gd name="connsiteX2" fmla="*/ 7090897 w 8554669"/>
              <a:gd name="connsiteY2" fmla="*/ 4590947 h 5785308"/>
              <a:gd name="connsiteX3" fmla="*/ 7746190 w 8554669"/>
              <a:gd name="connsiteY3" fmla="*/ 3951626 h 5785308"/>
              <a:gd name="connsiteX4" fmla="*/ 7090897 w 8554669"/>
              <a:gd name="connsiteY4" fmla="*/ 3312306 h 5785308"/>
              <a:gd name="connsiteX5" fmla="*/ 1463774 w 8554669"/>
              <a:gd name="connsiteY5" fmla="*/ 3312306 h 5785308"/>
              <a:gd name="connsiteX6" fmla="*/ 808481 w 8554669"/>
              <a:gd name="connsiteY6" fmla="*/ 3951626 h 5785308"/>
              <a:gd name="connsiteX7" fmla="*/ 1463774 w 8554669"/>
              <a:gd name="connsiteY7" fmla="*/ 4590947 h 5785308"/>
              <a:gd name="connsiteX8" fmla="*/ 2119068 w 8554669"/>
              <a:gd name="connsiteY8" fmla="*/ 3951626 h 5785308"/>
              <a:gd name="connsiteX9" fmla="*/ 1463774 w 8554669"/>
              <a:gd name="connsiteY9" fmla="*/ 3312306 h 5785308"/>
              <a:gd name="connsiteX10" fmla="*/ 2384592 w 8554669"/>
              <a:gd name="connsiteY10" fmla="*/ 1374298 h 5785308"/>
              <a:gd name="connsiteX11" fmla="*/ 1846528 w 8554669"/>
              <a:gd name="connsiteY11" fmla="*/ 1899247 h 5785308"/>
              <a:gd name="connsiteX12" fmla="*/ 2384592 w 8554669"/>
              <a:gd name="connsiteY12" fmla="*/ 2424195 h 5785308"/>
              <a:gd name="connsiteX13" fmla="*/ 2922657 w 8554669"/>
              <a:gd name="connsiteY13" fmla="*/ 1899247 h 5785308"/>
              <a:gd name="connsiteX14" fmla="*/ 2384592 w 8554669"/>
              <a:gd name="connsiteY14" fmla="*/ 1374298 h 5785308"/>
              <a:gd name="connsiteX15" fmla="*/ 5479712 w 8554669"/>
              <a:gd name="connsiteY15" fmla="*/ 737418 h 5785308"/>
              <a:gd name="connsiteX16" fmla="*/ 4352484 w 8554669"/>
              <a:gd name="connsiteY16" fmla="*/ 1837170 h 5785308"/>
              <a:gd name="connsiteX17" fmla="*/ 5479712 w 8554669"/>
              <a:gd name="connsiteY17" fmla="*/ 2936921 h 5785308"/>
              <a:gd name="connsiteX18" fmla="*/ 6606941 w 8554669"/>
              <a:gd name="connsiteY18" fmla="*/ 1837170 h 5785308"/>
              <a:gd name="connsiteX19" fmla="*/ 5479712 w 8554669"/>
              <a:gd name="connsiteY19" fmla="*/ 737418 h 5785308"/>
              <a:gd name="connsiteX20" fmla="*/ 5479712 w 8554669"/>
              <a:gd name="connsiteY20" fmla="*/ 644864 h 5785308"/>
              <a:gd name="connsiteX21" fmla="*/ 6701808 w 8554669"/>
              <a:gd name="connsiteY21" fmla="*/ 1837170 h 5785308"/>
              <a:gd name="connsiteX22" fmla="*/ 5479712 w 8554669"/>
              <a:gd name="connsiteY22" fmla="*/ 3029475 h 5785308"/>
              <a:gd name="connsiteX23" fmla="*/ 4796428 w 8554669"/>
              <a:gd name="connsiteY23" fmla="*/ 2825849 h 5785308"/>
              <a:gd name="connsiteX24" fmla="*/ 4652502 w 8554669"/>
              <a:gd name="connsiteY24" fmla="*/ 2709994 h 5785308"/>
              <a:gd name="connsiteX25" fmla="*/ 3879849 w 8554669"/>
              <a:gd name="connsiteY25" fmla="*/ 3463813 h 5785308"/>
              <a:gd name="connsiteX26" fmla="*/ 4394059 w 8554669"/>
              <a:gd name="connsiteY26" fmla="*/ 3965490 h 5785308"/>
              <a:gd name="connsiteX27" fmla="*/ 6342406 w 8554669"/>
              <a:gd name="connsiteY27" fmla="*/ 3965490 h 5785308"/>
              <a:gd name="connsiteX28" fmla="*/ 6340974 w 8554669"/>
              <a:gd name="connsiteY28" fmla="*/ 3951626 h 5785308"/>
              <a:gd name="connsiteX29" fmla="*/ 7090897 w 8554669"/>
              <a:gd name="connsiteY29" fmla="*/ 3219984 h 5785308"/>
              <a:gd name="connsiteX30" fmla="*/ 7840819 w 8554669"/>
              <a:gd name="connsiteY30" fmla="*/ 3951626 h 5785308"/>
              <a:gd name="connsiteX31" fmla="*/ 7090897 w 8554669"/>
              <a:gd name="connsiteY31" fmla="*/ 4683269 h 5785308"/>
              <a:gd name="connsiteX32" fmla="*/ 6717618 w 8554669"/>
              <a:gd name="connsiteY32" fmla="*/ 4586335 h 5785308"/>
              <a:gd name="connsiteX33" fmla="*/ 6684026 w 8554669"/>
              <a:gd name="connsiteY33" fmla="*/ 4563624 h 5785308"/>
              <a:gd name="connsiteX34" fmla="*/ 6326245 w 8554669"/>
              <a:gd name="connsiteY34" fmla="*/ 4912683 h 5785308"/>
              <a:gd name="connsiteX35" fmla="*/ 6325122 w 8554669"/>
              <a:gd name="connsiteY35" fmla="*/ 4911785 h 5785308"/>
              <a:gd name="connsiteX36" fmla="*/ 6106766 w 8554669"/>
              <a:gd name="connsiteY36" fmla="*/ 5124819 h 5785308"/>
              <a:gd name="connsiteX37" fmla="*/ 6106766 w 8554669"/>
              <a:gd name="connsiteY37" fmla="*/ 5125706 h 5785308"/>
              <a:gd name="connsiteX38" fmla="*/ 5301223 w 8554669"/>
              <a:gd name="connsiteY38" fmla="*/ 5125706 h 5785308"/>
              <a:gd name="connsiteX39" fmla="*/ 5301223 w 8554669"/>
              <a:gd name="connsiteY39" fmla="*/ 5125705 h 5785308"/>
              <a:gd name="connsiteX40" fmla="*/ 2166599 w 8554669"/>
              <a:gd name="connsiteY40" fmla="*/ 5125705 h 5785308"/>
              <a:gd name="connsiteX41" fmla="*/ 2166599 w 8554669"/>
              <a:gd name="connsiteY41" fmla="*/ 5122538 h 5785308"/>
              <a:gd name="connsiteX42" fmla="*/ 1680699 w 8554669"/>
              <a:gd name="connsiteY42" fmla="*/ 4648481 h 5785308"/>
              <a:gd name="connsiteX43" fmla="*/ 1614910 w 8554669"/>
              <a:gd name="connsiteY43" fmla="*/ 4668404 h 5785308"/>
              <a:gd name="connsiteX44" fmla="*/ 1463774 w 8554669"/>
              <a:gd name="connsiteY44" fmla="*/ 4683269 h 5785308"/>
              <a:gd name="connsiteX45" fmla="*/ 713852 w 8554669"/>
              <a:gd name="connsiteY45" fmla="*/ 3951626 h 5785308"/>
              <a:gd name="connsiteX46" fmla="*/ 1463774 w 8554669"/>
              <a:gd name="connsiteY46" fmla="*/ 3219984 h 5785308"/>
              <a:gd name="connsiteX47" fmla="*/ 2213697 w 8554669"/>
              <a:gd name="connsiteY47" fmla="*/ 3951626 h 5785308"/>
              <a:gd name="connsiteX48" fmla="*/ 1883063 w 8554669"/>
              <a:gd name="connsiteY48" fmla="*/ 4558316 h 5785308"/>
              <a:gd name="connsiteX49" fmla="*/ 1781102 w 8554669"/>
              <a:gd name="connsiteY49" fmla="*/ 4612310 h 5785308"/>
              <a:gd name="connsiteX50" fmla="*/ 2210112 w 8554669"/>
              <a:gd name="connsiteY50" fmla="*/ 5030862 h 5785308"/>
              <a:gd name="connsiteX51" fmla="*/ 6065591 w 8554669"/>
              <a:gd name="connsiteY51" fmla="*/ 5030862 h 5785308"/>
              <a:gd name="connsiteX52" fmla="*/ 6528115 w 8554669"/>
              <a:gd name="connsiteY52" fmla="*/ 4579613 h 5785308"/>
              <a:gd name="connsiteX53" fmla="*/ 6529137 w 8554669"/>
              <a:gd name="connsiteY53" fmla="*/ 4580610 h 5785308"/>
              <a:gd name="connsiteX54" fmla="*/ 6604406 w 8554669"/>
              <a:gd name="connsiteY54" fmla="*/ 4507175 h 5785308"/>
              <a:gd name="connsiteX55" fmla="*/ 6523845 w 8554669"/>
              <a:gd name="connsiteY55" fmla="*/ 4430432 h 5785308"/>
              <a:gd name="connsiteX56" fmla="*/ 6356210 w 8554669"/>
              <a:gd name="connsiteY56" fmla="*/ 4099078 h 5785308"/>
              <a:gd name="connsiteX57" fmla="*/ 6352207 w 8554669"/>
              <a:gd name="connsiteY57" fmla="*/ 4060332 h 5785308"/>
              <a:gd name="connsiteX58" fmla="*/ 4353199 w 8554669"/>
              <a:gd name="connsiteY58" fmla="*/ 4060332 h 5785308"/>
              <a:gd name="connsiteX59" fmla="*/ 4353199 w 8554669"/>
              <a:gd name="connsiteY59" fmla="*/ 4057403 h 5785308"/>
              <a:gd name="connsiteX60" fmla="*/ 4351994 w 8554669"/>
              <a:gd name="connsiteY60" fmla="*/ 4058578 h 5785308"/>
              <a:gd name="connsiteX61" fmla="*/ 2693729 w 8554669"/>
              <a:gd name="connsiteY61" fmla="*/ 2440734 h 5785308"/>
              <a:gd name="connsiteX62" fmla="*/ 2632984 w 8554669"/>
              <a:gd name="connsiteY62" fmla="*/ 2472902 h 5785308"/>
              <a:gd name="connsiteX63" fmla="*/ 2384592 w 8554669"/>
              <a:gd name="connsiteY63" fmla="*/ 2521827 h 5785308"/>
              <a:gd name="connsiteX64" fmla="*/ 1746456 w 8554669"/>
              <a:gd name="connsiteY64" fmla="*/ 1899247 h 5785308"/>
              <a:gd name="connsiteX65" fmla="*/ 2384592 w 8554669"/>
              <a:gd name="connsiteY65" fmla="*/ 1276665 h 5785308"/>
              <a:gd name="connsiteX66" fmla="*/ 3022729 w 8554669"/>
              <a:gd name="connsiteY66" fmla="*/ 1899247 h 5785308"/>
              <a:gd name="connsiteX67" fmla="*/ 2835824 w 8554669"/>
              <a:gd name="connsiteY67" fmla="*/ 2339478 h 5785308"/>
              <a:gd name="connsiteX68" fmla="*/ 2776428 w 8554669"/>
              <a:gd name="connsiteY68" fmla="*/ 2387289 h 5785308"/>
              <a:gd name="connsiteX69" fmla="*/ 3811109 w 8554669"/>
              <a:gd name="connsiteY69" fmla="*/ 3396750 h 5785308"/>
              <a:gd name="connsiteX70" fmla="*/ 4583889 w 8554669"/>
              <a:gd name="connsiteY70" fmla="*/ 2642806 h 5785308"/>
              <a:gd name="connsiteX71" fmla="*/ 4466332 w 8554669"/>
              <a:gd name="connsiteY71" fmla="*/ 2503799 h 5785308"/>
              <a:gd name="connsiteX72" fmla="*/ 4257616 w 8554669"/>
              <a:gd name="connsiteY72" fmla="*/ 1837170 h 5785308"/>
              <a:gd name="connsiteX73" fmla="*/ 5479712 w 8554669"/>
              <a:gd name="connsiteY73" fmla="*/ 644864 h 5785308"/>
              <a:gd name="connsiteX74" fmla="*/ 5420487 w 8554669"/>
              <a:gd name="connsiteY74" fmla="*/ 117621 h 5785308"/>
              <a:gd name="connsiteX75" fmla="*/ 3598408 w 8554669"/>
              <a:gd name="connsiteY75" fmla="*/ 1327220 h 5785308"/>
              <a:gd name="connsiteX76" fmla="*/ 2530380 w 8554669"/>
              <a:gd name="connsiteY76" fmla="*/ 792633 h 5785308"/>
              <a:gd name="connsiteX77" fmla="*/ 1159596 w 8554669"/>
              <a:gd name="connsiteY77" fmla="*/ 2130003 h 5785308"/>
              <a:gd name="connsiteX78" fmla="*/ 1243199 w 8554669"/>
              <a:gd name="connsiteY78" fmla="*/ 2533997 h 5785308"/>
              <a:gd name="connsiteX79" fmla="*/ 97439 w 8554669"/>
              <a:gd name="connsiteY79" fmla="*/ 4057886 h 5785308"/>
              <a:gd name="connsiteX80" fmla="*/ 1764684 w 8554669"/>
              <a:gd name="connsiteY80" fmla="*/ 5684490 h 5785308"/>
              <a:gd name="connsiteX81" fmla="*/ 1764788 w 8554669"/>
              <a:gd name="connsiteY81" fmla="*/ 5684469 h 5785308"/>
              <a:gd name="connsiteX82" fmla="*/ 6791302 w 8554669"/>
              <a:gd name="connsiteY82" fmla="*/ 5684469 h 5785308"/>
              <a:gd name="connsiteX83" fmla="*/ 6791355 w 8554669"/>
              <a:gd name="connsiteY83" fmla="*/ 5684480 h 5785308"/>
              <a:gd name="connsiteX84" fmla="*/ 8458597 w 8554669"/>
              <a:gd name="connsiteY84" fmla="*/ 4057875 h 5785308"/>
              <a:gd name="connsiteX85" fmla="*/ 7308400 w 8554669"/>
              <a:gd name="connsiteY85" fmla="*/ 2533115 h 5785308"/>
              <a:gd name="connsiteX86" fmla="*/ 7384358 w 8554669"/>
              <a:gd name="connsiteY86" fmla="*/ 2033621 h 5785308"/>
              <a:gd name="connsiteX87" fmla="*/ 5420487 w 8554669"/>
              <a:gd name="connsiteY87" fmla="*/ 117621 h 5785308"/>
              <a:gd name="connsiteX88" fmla="*/ 5425572 w 8554669"/>
              <a:gd name="connsiteY88" fmla="*/ 0 h 5785308"/>
              <a:gd name="connsiteX89" fmla="*/ 7494801 w 8554669"/>
              <a:gd name="connsiteY89" fmla="*/ 2018791 h 5785308"/>
              <a:gd name="connsiteX90" fmla="*/ 7452763 w 8554669"/>
              <a:gd name="connsiteY90" fmla="*/ 2425648 h 5785308"/>
              <a:gd name="connsiteX91" fmla="*/ 7442013 w 8554669"/>
              <a:gd name="connsiteY91" fmla="*/ 2466437 h 5785308"/>
              <a:gd name="connsiteX92" fmla="*/ 7477477 w 8554669"/>
              <a:gd name="connsiteY92" fmla="*/ 2479102 h 5785308"/>
              <a:gd name="connsiteX93" fmla="*/ 8554669 w 8554669"/>
              <a:gd name="connsiteY93" fmla="*/ 4064594 h 5785308"/>
              <a:gd name="connsiteX94" fmla="*/ 6790963 w 8554669"/>
              <a:gd name="connsiteY94" fmla="*/ 5785308 h 5785308"/>
              <a:gd name="connsiteX95" fmla="*/ 1763706 w 8554669"/>
              <a:gd name="connsiteY95" fmla="*/ 5785308 h 5785308"/>
              <a:gd name="connsiteX96" fmla="*/ 0 w 8554669"/>
              <a:gd name="connsiteY96" fmla="*/ 4064594 h 5785308"/>
              <a:gd name="connsiteX97" fmla="*/ 1077192 w 8554669"/>
              <a:gd name="connsiteY97" fmla="*/ 2479102 h 5785308"/>
              <a:gd name="connsiteX98" fmla="*/ 1111407 w 8554669"/>
              <a:gd name="connsiteY98" fmla="*/ 2466883 h 5785308"/>
              <a:gd name="connsiteX99" fmla="*/ 1085504 w 8554669"/>
              <a:gd name="connsiteY99" fmla="*/ 2385470 h 5785308"/>
              <a:gd name="connsiteX100" fmla="*/ 1056019 w 8554669"/>
              <a:gd name="connsiteY100" fmla="*/ 2100123 h 5785308"/>
              <a:gd name="connsiteX101" fmla="*/ 2507257 w 8554669"/>
              <a:gd name="connsiteY101" fmla="*/ 684260 h 5785308"/>
              <a:gd name="connsiteX102" fmla="*/ 3533438 w 8554669"/>
              <a:gd name="connsiteY102" fmla="*/ 1098956 h 5785308"/>
              <a:gd name="connsiteX103" fmla="*/ 3569679 w 8554669"/>
              <a:gd name="connsiteY103" fmla="*/ 1141809 h 5785308"/>
              <a:gd name="connsiteX104" fmla="*/ 3709733 w 8554669"/>
              <a:gd name="connsiteY104" fmla="*/ 890066 h 5785308"/>
              <a:gd name="connsiteX105" fmla="*/ 5425572 w 8554669"/>
              <a:gd name="connsiteY105" fmla="*/ 0 h 5785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8554669" h="5785308">
                <a:moveTo>
                  <a:pt x="7090897" y="3312306"/>
                </a:moveTo>
                <a:cubicBezTo>
                  <a:pt x="6728988" y="3312306"/>
                  <a:pt x="6435603" y="3598539"/>
                  <a:pt x="6435603" y="3951626"/>
                </a:cubicBezTo>
                <a:cubicBezTo>
                  <a:pt x="6435603" y="4304714"/>
                  <a:pt x="6728988" y="4590947"/>
                  <a:pt x="7090897" y="4590947"/>
                </a:cubicBezTo>
                <a:cubicBezTo>
                  <a:pt x="7452805" y="4590947"/>
                  <a:pt x="7746190" y="4304714"/>
                  <a:pt x="7746190" y="3951626"/>
                </a:cubicBezTo>
                <a:cubicBezTo>
                  <a:pt x="7746190" y="3598539"/>
                  <a:pt x="7452805" y="3312306"/>
                  <a:pt x="7090897" y="3312306"/>
                </a:cubicBezTo>
                <a:close/>
                <a:moveTo>
                  <a:pt x="1463774" y="3312306"/>
                </a:moveTo>
                <a:cubicBezTo>
                  <a:pt x="1101865" y="3312306"/>
                  <a:pt x="808481" y="3598539"/>
                  <a:pt x="808481" y="3951626"/>
                </a:cubicBezTo>
                <a:cubicBezTo>
                  <a:pt x="808481" y="4304714"/>
                  <a:pt x="1101865" y="4590947"/>
                  <a:pt x="1463774" y="4590947"/>
                </a:cubicBezTo>
                <a:cubicBezTo>
                  <a:pt x="1825684" y="4590947"/>
                  <a:pt x="2119068" y="4304714"/>
                  <a:pt x="2119068" y="3951626"/>
                </a:cubicBezTo>
                <a:cubicBezTo>
                  <a:pt x="2119068" y="3598539"/>
                  <a:pt x="1825684" y="3312306"/>
                  <a:pt x="1463774" y="3312306"/>
                </a:cubicBezTo>
                <a:close/>
                <a:moveTo>
                  <a:pt x="2384592" y="1374298"/>
                </a:moveTo>
                <a:cubicBezTo>
                  <a:pt x="2087428" y="1374298"/>
                  <a:pt x="1846528" y="1609326"/>
                  <a:pt x="1846528" y="1899247"/>
                </a:cubicBezTo>
                <a:cubicBezTo>
                  <a:pt x="1846528" y="2189167"/>
                  <a:pt x="2087428" y="2424195"/>
                  <a:pt x="2384592" y="2424195"/>
                </a:cubicBezTo>
                <a:cubicBezTo>
                  <a:pt x="2681757" y="2424195"/>
                  <a:pt x="2922657" y="2189167"/>
                  <a:pt x="2922657" y="1899247"/>
                </a:cubicBezTo>
                <a:cubicBezTo>
                  <a:pt x="2922657" y="1609326"/>
                  <a:pt x="2681757" y="1374298"/>
                  <a:pt x="2384592" y="1374298"/>
                </a:cubicBezTo>
                <a:close/>
                <a:moveTo>
                  <a:pt x="5479712" y="737418"/>
                </a:moveTo>
                <a:cubicBezTo>
                  <a:pt x="4857161" y="737418"/>
                  <a:pt x="4352484" y="1229794"/>
                  <a:pt x="4352484" y="1837170"/>
                </a:cubicBezTo>
                <a:cubicBezTo>
                  <a:pt x="4352484" y="2444545"/>
                  <a:pt x="4857161" y="2936921"/>
                  <a:pt x="5479712" y="2936921"/>
                </a:cubicBezTo>
                <a:cubicBezTo>
                  <a:pt x="6102263" y="2936921"/>
                  <a:pt x="6606941" y="2444545"/>
                  <a:pt x="6606941" y="1837170"/>
                </a:cubicBezTo>
                <a:cubicBezTo>
                  <a:pt x="6606941" y="1229794"/>
                  <a:pt x="6102263" y="737418"/>
                  <a:pt x="5479712" y="737418"/>
                </a:cubicBezTo>
                <a:close/>
                <a:moveTo>
                  <a:pt x="5479712" y="644864"/>
                </a:moveTo>
                <a:cubicBezTo>
                  <a:pt x="6154657" y="644864"/>
                  <a:pt x="6701808" y="1178677"/>
                  <a:pt x="6701808" y="1837170"/>
                </a:cubicBezTo>
                <a:cubicBezTo>
                  <a:pt x="6701808" y="2495662"/>
                  <a:pt x="6154657" y="3029475"/>
                  <a:pt x="5479712" y="3029475"/>
                </a:cubicBezTo>
                <a:cubicBezTo>
                  <a:pt x="5226608" y="3029475"/>
                  <a:pt x="4991475" y="2954408"/>
                  <a:pt x="4796428" y="2825849"/>
                </a:cubicBezTo>
                <a:lnTo>
                  <a:pt x="4652502" y="2709994"/>
                </a:lnTo>
                <a:lnTo>
                  <a:pt x="3879849" y="3463813"/>
                </a:lnTo>
                <a:lnTo>
                  <a:pt x="4394059" y="3965490"/>
                </a:lnTo>
                <a:lnTo>
                  <a:pt x="6342406" y="3965490"/>
                </a:lnTo>
                <a:lnTo>
                  <a:pt x="6340974" y="3951626"/>
                </a:lnTo>
                <a:cubicBezTo>
                  <a:pt x="6340974" y="3547552"/>
                  <a:pt x="6676726" y="3219984"/>
                  <a:pt x="7090897" y="3219984"/>
                </a:cubicBezTo>
                <a:cubicBezTo>
                  <a:pt x="7505067" y="3219984"/>
                  <a:pt x="7840819" y="3547552"/>
                  <a:pt x="7840819" y="3951626"/>
                </a:cubicBezTo>
                <a:cubicBezTo>
                  <a:pt x="7840819" y="4355701"/>
                  <a:pt x="7505067" y="4683269"/>
                  <a:pt x="7090897" y="4683269"/>
                </a:cubicBezTo>
                <a:cubicBezTo>
                  <a:pt x="6954997" y="4683269"/>
                  <a:pt x="6827540" y="4648001"/>
                  <a:pt x="6717618" y="4586335"/>
                </a:cubicBezTo>
                <a:lnTo>
                  <a:pt x="6684026" y="4563624"/>
                </a:lnTo>
                <a:lnTo>
                  <a:pt x="6326245" y="4912683"/>
                </a:lnTo>
                <a:lnTo>
                  <a:pt x="6325122" y="4911785"/>
                </a:lnTo>
                <a:lnTo>
                  <a:pt x="6106766" y="5124819"/>
                </a:lnTo>
                <a:lnTo>
                  <a:pt x="6106766" y="5125706"/>
                </a:lnTo>
                <a:lnTo>
                  <a:pt x="5301223" y="5125706"/>
                </a:lnTo>
                <a:lnTo>
                  <a:pt x="5301223" y="5125705"/>
                </a:lnTo>
                <a:lnTo>
                  <a:pt x="2166599" y="5125705"/>
                </a:lnTo>
                <a:lnTo>
                  <a:pt x="2166599" y="5122538"/>
                </a:lnTo>
                <a:lnTo>
                  <a:pt x="1680699" y="4648481"/>
                </a:lnTo>
                <a:lnTo>
                  <a:pt x="1614910" y="4668404"/>
                </a:lnTo>
                <a:cubicBezTo>
                  <a:pt x="1566093" y="4678151"/>
                  <a:pt x="1515545" y="4683269"/>
                  <a:pt x="1463774" y="4683269"/>
                </a:cubicBezTo>
                <a:cubicBezTo>
                  <a:pt x="1049604" y="4683269"/>
                  <a:pt x="713852" y="4355701"/>
                  <a:pt x="713852" y="3951626"/>
                </a:cubicBezTo>
                <a:cubicBezTo>
                  <a:pt x="713852" y="3547552"/>
                  <a:pt x="1049604" y="3219984"/>
                  <a:pt x="1463774" y="3219984"/>
                </a:cubicBezTo>
                <a:cubicBezTo>
                  <a:pt x="1877945" y="3219984"/>
                  <a:pt x="2213697" y="3547552"/>
                  <a:pt x="2213697" y="3951626"/>
                </a:cubicBezTo>
                <a:cubicBezTo>
                  <a:pt x="2213697" y="4204174"/>
                  <a:pt x="2082544" y="4426835"/>
                  <a:pt x="1883063" y="4558316"/>
                </a:cubicBezTo>
                <a:lnTo>
                  <a:pt x="1781102" y="4612310"/>
                </a:lnTo>
                <a:lnTo>
                  <a:pt x="2210112" y="5030862"/>
                </a:lnTo>
                <a:lnTo>
                  <a:pt x="6065591" y="5030862"/>
                </a:lnTo>
                <a:lnTo>
                  <a:pt x="6528115" y="4579613"/>
                </a:lnTo>
                <a:lnTo>
                  <a:pt x="6529137" y="4580610"/>
                </a:lnTo>
                <a:lnTo>
                  <a:pt x="6604406" y="4507175"/>
                </a:lnTo>
                <a:lnTo>
                  <a:pt x="6523845" y="4430432"/>
                </a:lnTo>
                <a:cubicBezTo>
                  <a:pt x="6441342" y="4337510"/>
                  <a:pt x="6382433" y="4224102"/>
                  <a:pt x="6356210" y="4099078"/>
                </a:cubicBezTo>
                <a:lnTo>
                  <a:pt x="6352207" y="4060332"/>
                </a:lnTo>
                <a:lnTo>
                  <a:pt x="4353199" y="4060332"/>
                </a:lnTo>
                <a:lnTo>
                  <a:pt x="4353199" y="4057403"/>
                </a:lnTo>
                <a:lnTo>
                  <a:pt x="4351994" y="4058578"/>
                </a:lnTo>
                <a:lnTo>
                  <a:pt x="2693729" y="2440734"/>
                </a:lnTo>
                <a:lnTo>
                  <a:pt x="2632984" y="2472902"/>
                </a:lnTo>
                <a:cubicBezTo>
                  <a:pt x="2556640" y="2504407"/>
                  <a:pt x="2472701" y="2521827"/>
                  <a:pt x="2384592" y="2521827"/>
                </a:cubicBezTo>
                <a:cubicBezTo>
                  <a:pt x="2032159" y="2521827"/>
                  <a:pt x="1746456" y="2243089"/>
                  <a:pt x="1746456" y="1899247"/>
                </a:cubicBezTo>
                <a:cubicBezTo>
                  <a:pt x="1746456" y="1555404"/>
                  <a:pt x="2032159" y="1276665"/>
                  <a:pt x="2384592" y="1276665"/>
                </a:cubicBezTo>
                <a:cubicBezTo>
                  <a:pt x="2737026" y="1276665"/>
                  <a:pt x="3022729" y="1555404"/>
                  <a:pt x="3022729" y="1899247"/>
                </a:cubicBezTo>
                <a:cubicBezTo>
                  <a:pt x="3022729" y="2071168"/>
                  <a:pt x="2951303" y="2226812"/>
                  <a:pt x="2835824" y="2339478"/>
                </a:cubicBezTo>
                <a:lnTo>
                  <a:pt x="2776428" y="2387289"/>
                </a:lnTo>
                <a:lnTo>
                  <a:pt x="3811109" y="3396750"/>
                </a:lnTo>
                <a:lnTo>
                  <a:pt x="4583889" y="2642806"/>
                </a:lnTo>
                <a:lnTo>
                  <a:pt x="4466332" y="2503799"/>
                </a:lnTo>
                <a:cubicBezTo>
                  <a:pt x="4334559" y="2313505"/>
                  <a:pt x="4257616" y="2084104"/>
                  <a:pt x="4257616" y="1837170"/>
                </a:cubicBezTo>
                <a:cubicBezTo>
                  <a:pt x="4257616" y="1178677"/>
                  <a:pt x="4804767" y="644864"/>
                  <a:pt x="5479712" y="644864"/>
                </a:cubicBezTo>
                <a:close/>
                <a:moveTo>
                  <a:pt x="5420487" y="117621"/>
                </a:moveTo>
                <a:cubicBezTo>
                  <a:pt x="4592106" y="117621"/>
                  <a:pt x="3883512" y="618004"/>
                  <a:pt x="3598408" y="1327220"/>
                </a:cubicBezTo>
                <a:cubicBezTo>
                  <a:pt x="3365647" y="996789"/>
                  <a:pt x="2972452" y="792633"/>
                  <a:pt x="2530380" y="792633"/>
                </a:cubicBezTo>
                <a:cubicBezTo>
                  <a:pt x="1773314" y="792633"/>
                  <a:pt x="1159596" y="1391390"/>
                  <a:pt x="1159596" y="2130003"/>
                </a:cubicBezTo>
                <a:cubicBezTo>
                  <a:pt x="1159596" y="2272904"/>
                  <a:pt x="1182570" y="2410564"/>
                  <a:pt x="1243199" y="2533997"/>
                </a:cubicBezTo>
                <a:cubicBezTo>
                  <a:pt x="574621" y="2730097"/>
                  <a:pt x="97439" y="3339632"/>
                  <a:pt x="97439" y="4057886"/>
                </a:cubicBezTo>
                <a:cubicBezTo>
                  <a:pt x="97439" y="4956228"/>
                  <a:pt x="843895" y="5684490"/>
                  <a:pt x="1764684" y="5684490"/>
                </a:cubicBezTo>
                <a:cubicBezTo>
                  <a:pt x="1764715" y="5684490"/>
                  <a:pt x="1764757" y="5684490"/>
                  <a:pt x="1764788" y="5684469"/>
                </a:cubicBezTo>
                <a:lnTo>
                  <a:pt x="6791302" y="5684469"/>
                </a:lnTo>
                <a:lnTo>
                  <a:pt x="6791355" y="5684480"/>
                </a:lnTo>
                <a:cubicBezTo>
                  <a:pt x="7712144" y="5684480"/>
                  <a:pt x="8458597" y="4956220"/>
                  <a:pt x="8458597" y="4057875"/>
                </a:cubicBezTo>
                <a:cubicBezTo>
                  <a:pt x="8458597" y="3338053"/>
                  <a:pt x="7979341" y="2727425"/>
                  <a:pt x="7308400" y="2533115"/>
                </a:cubicBezTo>
                <a:cubicBezTo>
                  <a:pt x="7360709" y="2375338"/>
                  <a:pt x="7384358" y="2207178"/>
                  <a:pt x="7384358" y="2033621"/>
                </a:cubicBezTo>
                <a:cubicBezTo>
                  <a:pt x="7384358" y="975446"/>
                  <a:pt x="6505101" y="117621"/>
                  <a:pt x="5420487" y="117621"/>
                </a:cubicBezTo>
                <a:close/>
                <a:moveTo>
                  <a:pt x="5425572" y="0"/>
                </a:moveTo>
                <a:cubicBezTo>
                  <a:pt x="6568377" y="0"/>
                  <a:pt x="7494801" y="903843"/>
                  <a:pt x="7494801" y="2018791"/>
                </a:cubicBezTo>
                <a:cubicBezTo>
                  <a:pt x="7494801" y="2158159"/>
                  <a:pt x="7480327" y="2294229"/>
                  <a:pt x="7452763" y="2425648"/>
                </a:cubicBezTo>
                <a:lnTo>
                  <a:pt x="7442013" y="2466437"/>
                </a:lnTo>
                <a:lnTo>
                  <a:pt x="7477477" y="2479102"/>
                </a:lnTo>
                <a:cubicBezTo>
                  <a:pt x="8110499" y="2740320"/>
                  <a:pt x="8554669" y="3351851"/>
                  <a:pt x="8554669" y="4064594"/>
                </a:cubicBezTo>
                <a:cubicBezTo>
                  <a:pt x="8554669" y="5014918"/>
                  <a:pt x="7765031" y="5785308"/>
                  <a:pt x="6790963" y="5785308"/>
                </a:cubicBezTo>
                <a:lnTo>
                  <a:pt x="1763706" y="5785308"/>
                </a:lnTo>
                <a:cubicBezTo>
                  <a:pt x="789638" y="5785308"/>
                  <a:pt x="0" y="5014918"/>
                  <a:pt x="0" y="4064594"/>
                </a:cubicBezTo>
                <a:cubicBezTo>
                  <a:pt x="0" y="3351851"/>
                  <a:pt x="444171" y="2740320"/>
                  <a:pt x="1077192" y="2479102"/>
                </a:cubicBezTo>
                <a:lnTo>
                  <a:pt x="1111407" y="2466883"/>
                </a:lnTo>
                <a:lnTo>
                  <a:pt x="1085504" y="2385470"/>
                </a:lnTo>
                <a:cubicBezTo>
                  <a:pt x="1066172" y="2293300"/>
                  <a:pt x="1056019" y="2197868"/>
                  <a:pt x="1056019" y="2100123"/>
                </a:cubicBezTo>
                <a:cubicBezTo>
                  <a:pt x="1056019" y="1318163"/>
                  <a:pt x="1705760" y="684260"/>
                  <a:pt x="2507257" y="684260"/>
                </a:cubicBezTo>
                <a:cubicBezTo>
                  <a:pt x="2908007" y="684260"/>
                  <a:pt x="3270816" y="842735"/>
                  <a:pt x="3533438" y="1098956"/>
                </a:cubicBezTo>
                <a:lnTo>
                  <a:pt x="3569679" y="1141809"/>
                </a:lnTo>
                <a:lnTo>
                  <a:pt x="3709733" y="890066"/>
                </a:lnTo>
                <a:cubicBezTo>
                  <a:pt x="4081589" y="353064"/>
                  <a:pt x="4711319" y="0"/>
                  <a:pt x="542557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057876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Lst>
  <p:txStyles>
    <p:titleStyle>
      <a:lvl1pPr algn="l" defTabSz="914400" rtl="0" eaLnBrk="1" latinLnBrk="0" hangingPunct="1">
        <a:lnSpc>
          <a:spcPct val="90000"/>
        </a:lnSpc>
        <a:spcBef>
          <a:spcPct val="0"/>
        </a:spcBef>
        <a:buNone/>
        <a:defRPr sz="4400" kern="1200">
          <a:ln>
            <a:noFill/>
          </a:ln>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microsoft.com/office/2007/relationships/hdphoto" Target="../media/hdphoto1.wdp"/><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http://aka.ms/devki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8598" y="118"/>
            <a:ext cx="10515600" cy="1325563"/>
          </a:xfrm>
        </p:spPr>
        <p:txBody>
          <a:bodyPr/>
          <a:lstStyle/>
          <a:p>
            <a:r>
              <a:rPr lang="en-US" dirty="0"/>
              <a:t>USB STICKs</a:t>
            </a:r>
          </a:p>
        </p:txBody>
      </p:sp>
      <p:sp>
        <p:nvSpPr>
          <p:cNvPr id="7" name="TextBox 6"/>
          <p:cNvSpPr txBox="1"/>
          <p:nvPr/>
        </p:nvSpPr>
        <p:spPr>
          <a:xfrm>
            <a:off x="418643" y="2034801"/>
            <a:ext cx="8142525" cy="3007324"/>
          </a:xfrm>
          <a:prstGeom prst="rect">
            <a:avLst/>
          </a:prstGeom>
          <a:noFill/>
        </p:spPr>
        <p:txBody>
          <a:bodyPr wrap="square" lIns="179285" tIns="143428" rIns="179285" bIns="143428" rtlCol="0">
            <a:spAutoFit/>
          </a:bodyPr>
          <a:lstStyle/>
          <a:p>
            <a:pPr>
              <a:lnSpc>
                <a:spcPct val="90000"/>
              </a:lnSpc>
              <a:spcAft>
                <a:spcPts val="588"/>
              </a:spcAft>
            </a:pPr>
            <a:r>
              <a:rPr lang="en-US" sz="2400" dirty="0"/>
              <a:t>There are Yellow USB Sticks being passed around.</a:t>
            </a:r>
          </a:p>
          <a:p>
            <a:pPr>
              <a:lnSpc>
                <a:spcPct val="90000"/>
              </a:lnSpc>
              <a:spcAft>
                <a:spcPts val="588"/>
              </a:spcAft>
            </a:pPr>
            <a:endParaRPr lang="en-US" sz="2400" dirty="0"/>
          </a:p>
          <a:p>
            <a:pPr>
              <a:lnSpc>
                <a:spcPct val="90000"/>
              </a:lnSpc>
              <a:spcAft>
                <a:spcPts val="588"/>
              </a:spcAft>
            </a:pPr>
            <a:r>
              <a:rPr lang="en-US" sz="2400" dirty="0"/>
              <a:t>Please </a:t>
            </a:r>
            <a:r>
              <a:rPr lang="en-US" sz="2400" b="1" dirty="0"/>
              <a:t>copy, </a:t>
            </a:r>
            <a:r>
              <a:rPr lang="en-US" sz="2400" b="1" i="1" dirty="0"/>
              <a:t>not move</a:t>
            </a:r>
            <a:r>
              <a:rPr lang="en-US" sz="2400" b="1" dirty="0"/>
              <a:t>,</a:t>
            </a:r>
            <a:r>
              <a:rPr lang="en-US" sz="2400" dirty="0"/>
              <a:t> the contents to your computer and pass the stick on to your neighbor. </a:t>
            </a:r>
          </a:p>
          <a:p>
            <a:pPr>
              <a:lnSpc>
                <a:spcPct val="90000"/>
              </a:lnSpc>
              <a:spcAft>
                <a:spcPts val="588"/>
              </a:spcAft>
            </a:pPr>
            <a:br>
              <a:rPr lang="en-US" sz="3200" b="1" dirty="0"/>
            </a:br>
            <a:r>
              <a:rPr lang="en-US" sz="3200" b="1" dirty="0"/>
              <a:t>PLEASE DO NOT TAKE THE USB STICKS!</a:t>
            </a:r>
          </a:p>
          <a:p>
            <a:pPr>
              <a:lnSpc>
                <a:spcPct val="90000"/>
              </a:lnSpc>
              <a:spcAft>
                <a:spcPts val="588"/>
              </a:spcAft>
            </a:pPr>
            <a:r>
              <a:rPr lang="en-US" sz="1400" b="1" i="1" dirty="0"/>
              <a:t>We got to a lot of effort to make these, please help make them available to future attendees! </a:t>
            </a:r>
            <a:endParaRPr lang="en-US" sz="1100" b="1" i="1" dirty="0"/>
          </a:p>
        </p:txBody>
      </p:sp>
      <p:pic>
        <p:nvPicPr>
          <p:cNvPr id="6" name="Picture 5"/>
          <p:cNvPicPr>
            <a:picLocks noChangeAspect="1"/>
          </p:cNvPicPr>
          <p:nvPr/>
        </p:nvPicPr>
        <p:blipFill>
          <a:blip r:embed="rId3"/>
          <a:stretch>
            <a:fillRect/>
          </a:stretch>
        </p:blipFill>
        <p:spPr>
          <a:xfrm>
            <a:off x="8675658" y="1557092"/>
            <a:ext cx="3127519" cy="3962743"/>
          </a:xfrm>
          <a:prstGeom prst="rect">
            <a:avLst/>
          </a:prstGeom>
        </p:spPr>
      </p:pic>
    </p:spTree>
    <p:extLst>
      <p:ext uri="{BB962C8B-B14F-4D97-AF65-F5344CB8AC3E}">
        <p14:creationId xmlns:p14="http://schemas.microsoft.com/office/powerpoint/2010/main" val="38073179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Shape 4"/>
          <p:cNvSpPr/>
          <p:nvPr/>
        </p:nvSpPr>
        <p:spPr bwMode="auto">
          <a:xfrm rot="5400000">
            <a:off x="4178243" y="1339412"/>
            <a:ext cx="4715301" cy="4976958"/>
          </a:xfrm>
          <a:prstGeom prst="corner">
            <a:avLst>
              <a:gd name="adj1" fmla="val 47639"/>
              <a:gd name="adj2" fmla="val 69598"/>
            </a:avLst>
          </a:prstGeom>
          <a:solidFill>
            <a:schemeClr val="accent1"/>
          </a:solidFill>
          <a:ln w="381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36" name="Group 135">
            <a:extLst>
              <a:ext uri="{FF2B5EF4-FFF2-40B4-BE49-F238E27FC236}">
                <a16:creationId xmlns:a16="http://schemas.microsoft.com/office/drawing/2014/main" id="{6220769F-583A-41CA-94C1-3EC59B9032E9}"/>
              </a:ext>
            </a:extLst>
          </p:cNvPr>
          <p:cNvGrpSpPr/>
          <p:nvPr/>
        </p:nvGrpSpPr>
        <p:grpSpPr>
          <a:xfrm>
            <a:off x="4994513" y="1601810"/>
            <a:ext cx="892267" cy="1007314"/>
            <a:chOff x="5094662" y="1231838"/>
            <a:chExt cx="910159" cy="1027513"/>
          </a:xfrm>
          <a:solidFill>
            <a:schemeClr val="accent1">
              <a:lumMod val="75000"/>
            </a:schemeClr>
          </a:solidFill>
        </p:grpSpPr>
        <p:sp>
          <p:nvSpPr>
            <p:cNvPr id="27" name="Rectangle 26"/>
            <p:cNvSpPr/>
            <p:nvPr/>
          </p:nvSpPr>
          <p:spPr>
            <a:xfrm>
              <a:off x="5094662" y="1231838"/>
              <a:ext cx="910159" cy="1027513"/>
            </a:xfrm>
            <a:prstGeom prst="rect">
              <a:avLst/>
            </a:prstGeom>
            <a:grpFill/>
            <a:ln w="12700" cap="flat" cmpd="sng" algn="ctr">
              <a:noFill/>
              <a:prstDash val="solid"/>
              <a:miter lim="800000"/>
            </a:ln>
            <a:effectLst/>
          </p:spPr>
          <p:txBody>
            <a:bodyPr rtlCol="0" anchor="ctr"/>
            <a:lstStyle/>
            <a:p>
              <a:pPr algn="ctr" defTabSz="878581">
                <a:spcBef>
                  <a:spcPts val="588"/>
                </a:spcBef>
              </a:pPr>
              <a:r>
                <a:rPr lang="en-US" sz="882" kern="0" dirty="0">
                  <a:solidFill>
                    <a:srgbClr val="FFFFFF"/>
                  </a:solidFill>
                  <a:latin typeface="Calibri" panose="020F0502020204030204"/>
                  <a:cs typeface="Arial" panose="020B0604020202020204" pitchFamily="34" charset="0"/>
                </a:rPr>
                <a:t>Custom Cloud Gateway</a:t>
              </a:r>
            </a:p>
          </p:txBody>
        </p:sp>
        <p:sp>
          <p:nvSpPr>
            <p:cNvPr id="127" name="Freeform 99">
              <a:extLst>
                <a:ext uri="{FF2B5EF4-FFF2-40B4-BE49-F238E27FC236}">
                  <a16:creationId xmlns:a16="http://schemas.microsoft.com/office/drawing/2014/main" id="{7EB57040-B767-4635-BC8B-D01497FB42B3}"/>
                </a:ext>
              </a:extLst>
            </p:cNvPr>
            <p:cNvSpPr>
              <a:spLocks noChangeAspect="1"/>
            </p:cNvSpPr>
            <p:nvPr/>
          </p:nvSpPr>
          <p:spPr bwMode="auto">
            <a:xfrm>
              <a:off x="5137626" y="1277220"/>
              <a:ext cx="270926" cy="169413"/>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chemeClr val="bg1"/>
            </a:solidFill>
            <a:ln w="28575">
              <a:noFill/>
            </a:ln>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tIns="806668" rtlCol="0" anchor="ctr"/>
            <a:lstStyle/>
            <a:p>
              <a:pPr algn="ctr" defTabSz="914192">
                <a:defRPr/>
              </a:pPr>
              <a:endParaRPr lang="en-US" sz="1176" kern="0" dirty="0">
                <a:solidFill>
                  <a:srgbClr val="FFFFFF"/>
                </a:solidFill>
                <a:latin typeface="Segoe UI Semilight"/>
              </a:endParaRPr>
            </a:p>
          </p:txBody>
        </p:sp>
      </p:grpSp>
      <p:grpSp>
        <p:nvGrpSpPr>
          <p:cNvPr id="97" name="Group 96">
            <a:extLst>
              <a:ext uri="{FF2B5EF4-FFF2-40B4-BE49-F238E27FC236}">
                <a16:creationId xmlns:a16="http://schemas.microsoft.com/office/drawing/2014/main" id="{574C9C14-BB0F-4F33-8F9F-B3F09561477E}"/>
              </a:ext>
            </a:extLst>
          </p:cNvPr>
          <p:cNvGrpSpPr/>
          <p:nvPr/>
        </p:nvGrpSpPr>
        <p:grpSpPr>
          <a:xfrm>
            <a:off x="4994511" y="4996687"/>
            <a:ext cx="896184" cy="908446"/>
            <a:chOff x="5094661" y="4694790"/>
            <a:chExt cx="914154" cy="926662"/>
          </a:xfrm>
          <a:solidFill>
            <a:schemeClr val="accent1">
              <a:lumMod val="75000"/>
            </a:schemeClr>
          </a:solidFill>
        </p:grpSpPr>
        <p:sp>
          <p:nvSpPr>
            <p:cNvPr id="15" name="Rectangle 14"/>
            <p:cNvSpPr/>
            <p:nvPr/>
          </p:nvSpPr>
          <p:spPr>
            <a:xfrm>
              <a:off x="5094661" y="4694790"/>
              <a:ext cx="914154" cy="926662"/>
            </a:xfrm>
            <a:prstGeom prst="rect">
              <a:avLst/>
            </a:prstGeom>
            <a:grpFill/>
            <a:ln w="12700" cap="flat" cmpd="sng" algn="ctr">
              <a:noFill/>
              <a:prstDash val="solid"/>
              <a:miter lim="800000"/>
            </a:ln>
            <a:effectLst/>
          </p:spPr>
          <p:txBody>
            <a:bodyPr rtlCol="0" anchor="ctr"/>
            <a:lstStyle/>
            <a:p>
              <a:pPr algn="ctr" defTabSz="878581"/>
              <a:r>
                <a:rPr lang="en-US" sz="980" kern="0" dirty="0">
                  <a:solidFill>
                    <a:srgbClr val="FFFFFF"/>
                  </a:solidFill>
                  <a:latin typeface="Calibri" panose="020F0502020204030204"/>
                  <a:cs typeface="Arial" panose="020B0604020202020204" pitchFamily="34" charset="0"/>
                </a:rPr>
                <a:t>Custom Cloud Gateway</a:t>
              </a:r>
            </a:p>
          </p:txBody>
        </p:sp>
        <p:sp>
          <p:nvSpPr>
            <p:cNvPr id="130" name="Freeform 99">
              <a:extLst>
                <a:ext uri="{FF2B5EF4-FFF2-40B4-BE49-F238E27FC236}">
                  <a16:creationId xmlns:a16="http://schemas.microsoft.com/office/drawing/2014/main" id="{405ED368-6450-4F45-BF0C-07E8555BC4A9}"/>
                </a:ext>
              </a:extLst>
            </p:cNvPr>
            <p:cNvSpPr>
              <a:spLocks noChangeAspect="1"/>
            </p:cNvSpPr>
            <p:nvPr/>
          </p:nvSpPr>
          <p:spPr bwMode="auto">
            <a:xfrm>
              <a:off x="5140502" y="4726658"/>
              <a:ext cx="270926" cy="169413"/>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chemeClr val="bg1"/>
            </a:solidFill>
            <a:ln w="28575">
              <a:noFill/>
            </a:ln>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tIns="806668" rtlCol="0" anchor="ctr"/>
            <a:lstStyle/>
            <a:p>
              <a:pPr algn="ctr" defTabSz="914192">
                <a:defRPr/>
              </a:pPr>
              <a:endParaRPr lang="en-US" sz="1176" kern="0" dirty="0">
                <a:solidFill>
                  <a:srgbClr val="FFFFFF"/>
                </a:solidFill>
                <a:latin typeface="Segoe UI Semilight"/>
              </a:endParaRPr>
            </a:p>
          </p:txBody>
        </p:sp>
      </p:grpSp>
      <p:grpSp>
        <p:nvGrpSpPr>
          <p:cNvPr id="92" name="Group 91">
            <a:extLst>
              <a:ext uri="{FF2B5EF4-FFF2-40B4-BE49-F238E27FC236}">
                <a16:creationId xmlns:a16="http://schemas.microsoft.com/office/drawing/2014/main" id="{DDC7518A-FD92-45BC-B41A-35F800DE3AEB}"/>
              </a:ext>
            </a:extLst>
          </p:cNvPr>
          <p:cNvGrpSpPr/>
          <p:nvPr/>
        </p:nvGrpSpPr>
        <p:grpSpPr>
          <a:xfrm>
            <a:off x="2520380" y="3681159"/>
            <a:ext cx="896184" cy="908446"/>
            <a:chOff x="2570919" y="3352883"/>
            <a:chExt cx="914154" cy="926662"/>
          </a:xfrm>
          <a:solidFill>
            <a:schemeClr val="accent1">
              <a:lumMod val="75000"/>
            </a:schemeClr>
          </a:solidFill>
        </p:grpSpPr>
        <p:sp>
          <p:nvSpPr>
            <p:cNvPr id="18" name="Rectangle 17"/>
            <p:cNvSpPr/>
            <p:nvPr/>
          </p:nvSpPr>
          <p:spPr>
            <a:xfrm>
              <a:off x="2570919" y="3352883"/>
              <a:ext cx="914154" cy="926662"/>
            </a:xfrm>
            <a:prstGeom prst="rect">
              <a:avLst/>
            </a:prstGeom>
            <a:grpFill/>
            <a:ln w="12700" cap="flat" cmpd="sng" algn="ctr">
              <a:noFill/>
              <a:prstDash val="solid"/>
              <a:miter lim="800000"/>
            </a:ln>
            <a:effectLst/>
          </p:spPr>
          <p:txBody>
            <a:bodyPr rtlCol="0" anchor="ctr"/>
            <a:lstStyle/>
            <a:p>
              <a:pPr algn="ctr" defTabSz="878581">
                <a:spcBef>
                  <a:spcPts val="588"/>
                </a:spcBef>
              </a:pPr>
              <a:r>
                <a:rPr lang="en-US" sz="1175" kern="0" dirty="0">
                  <a:solidFill>
                    <a:srgbClr val="FFFFFF"/>
                  </a:solidFill>
                  <a:latin typeface="Calibri" panose="020F0502020204030204"/>
                  <a:cs typeface="Arial" panose="020B0604020202020204" pitchFamily="34" charset="0"/>
                </a:rPr>
                <a:t>Field </a:t>
              </a:r>
              <a:br>
                <a:rPr lang="en-US" sz="1175" kern="0" dirty="0">
                  <a:solidFill>
                    <a:srgbClr val="FFFFFF"/>
                  </a:solidFill>
                  <a:latin typeface="Calibri" panose="020F0502020204030204"/>
                  <a:cs typeface="Arial" panose="020B0604020202020204" pitchFamily="34" charset="0"/>
                </a:rPr>
              </a:br>
              <a:r>
                <a:rPr lang="en-US" sz="1175" kern="0" dirty="0">
                  <a:solidFill>
                    <a:srgbClr val="FFFFFF"/>
                  </a:solidFill>
                  <a:latin typeface="Calibri" panose="020F0502020204030204"/>
                  <a:cs typeface="Arial" panose="020B0604020202020204" pitchFamily="34" charset="0"/>
                </a:rPr>
                <a:t>Gateway</a:t>
              </a:r>
            </a:p>
          </p:txBody>
        </p:sp>
        <p:grpSp>
          <p:nvGrpSpPr>
            <p:cNvPr id="123" name="Group 122">
              <a:extLst>
                <a:ext uri="{FF2B5EF4-FFF2-40B4-BE49-F238E27FC236}">
                  <a16:creationId xmlns:a16="http://schemas.microsoft.com/office/drawing/2014/main" id="{FE02B689-8120-4D3B-B359-C3B146083EE9}"/>
                </a:ext>
              </a:extLst>
            </p:cNvPr>
            <p:cNvGrpSpPr/>
            <p:nvPr/>
          </p:nvGrpSpPr>
          <p:grpSpPr>
            <a:xfrm>
              <a:off x="2640754" y="3371650"/>
              <a:ext cx="236745" cy="236745"/>
              <a:chOff x="740673" y="4917594"/>
              <a:chExt cx="725806" cy="725806"/>
            </a:xfrm>
            <a:grpFill/>
          </p:grpSpPr>
          <p:pic>
            <p:nvPicPr>
              <p:cNvPr id="124" name="Picture 123">
                <a:extLst>
                  <a:ext uri="{FF2B5EF4-FFF2-40B4-BE49-F238E27FC236}">
                    <a16:creationId xmlns:a16="http://schemas.microsoft.com/office/drawing/2014/main" id="{54155006-37E0-44BC-B82A-813741F673D8}"/>
                  </a:ext>
                </a:extLst>
              </p:cNvPr>
              <p:cNvPicPr>
                <a:picLocks noChangeAspect="1"/>
              </p:cNvPicPr>
              <p:nvPr/>
            </p:nvPicPr>
            <p:blipFill>
              <a:blip r:embed="rId3">
                <a:biLevel thresh="25000"/>
              </a:blip>
              <a:stretch>
                <a:fillRect/>
              </a:stretch>
            </p:blipFill>
            <p:spPr>
              <a:xfrm>
                <a:off x="740673" y="4917594"/>
                <a:ext cx="725806" cy="725806"/>
              </a:xfrm>
              <a:prstGeom prst="rect">
                <a:avLst/>
              </a:prstGeom>
              <a:grpFill/>
            </p:spPr>
          </p:pic>
          <p:pic>
            <p:nvPicPr>
              <p:cNvPr id="125" name="Picture 124">
                <a:extLst>
                  <a:ext uri="{FF2B5EF4-FFF2-40B4-BE49-F238E27FC236}">
                    <a16:creationId xmlns:a16="http://schemas.microsoft.com/office/drawing/2014/main" id="{97C51E75-B2F0-4EFC-8A9B-3D0E2E27DF0C}"/>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799565" y="5319535"/>
                <a:ext cx="184978" cy="184978"/>
              </a:xfrm>
              <a:prstGeom prst="rect">
                <a:avLst/>
              </a:prstGeom>
              <a:grpFill/>
            </p:spPr>
          </p:pic>
        </p:grpSp>
      </p:grpSp>
      <p:grpSp>
        <p:nvGrpSpPr>
          <p:cNvPr id="3" name="Group 2">
            <a:extLst>
              <a:ext uri="{FF2B5EF4-FFF2-40B4-BE49-F238E27FC236}">
                <a16:creationId xmlns:a16="http://schemas.microsoft.com/office/drawing/2014/main" id="{38325840-369A-4E28-8ACF-761971E6F60B}"/>
              </a:ext>
            </a:extLst>
          </p:cNvPr>
          <p:cNvGrpSpPr/>
          <p:nvPr/>
        </p:nvGrpSpPr>
        <p:grpSpPr>
          <a:xfrm>
            <a:off x="568047" y="2953554"/>
            <a:ext cx="1344637" cy="448212"/>
            <a:chOff x="579437" y="2610688"/>
            <a:chExt cx="1371600" cy="457200"/>
          </a:xfrm>
          <a:solidFill>
            <a:schemeClr val="accent1">
              <a:lumMod val="75000"/>
            </a:schemeClr>
          </a:solidFill>
        </p:grpSpPr>
        <p:sp>
          <p:nvSpPr>
            <p:cNvPr id="37" name="TextBox 36"/>
            <p:cNvSpPr txBox="1"/>
            <p:nvPr/>
          </p:nvSpPr>
          <p:spPr>
            <a:xfrm>
              <a:off x="579437" y="2610688"/>
              <a:ext cx="1371600" cy="457200"/>
            </a:xfrm>
            <a:prstGeom prst="roundRect">
              <a:avLst>
                <a:gd name="adj" fmla="val 0"/>
              </a:avLst>
            </a:prstGeom>
            <a:grpFill/>
            <a:ln w="12700" cap="flat" cmpd="sng" algn="ctr">
              <a:noFill/>
              <a:prstDash val="solid"/>
              <a:miter lim="800000"/>
            </a:ln>
            <a:effectLst/>
          </p:spPr>
          <p:txBody>
            <a:bodyPr rtlCol="0" anchor="ctr"/>
            <a:lstStyle>
              <a:defPPr>
                <a:defRPr lang="en-US"/>
              </a:defPPr>
              <a:lvl1pPr algn="ctr" defTabSz="896296">
                <a:spcBef>
                  <a:spcPts val="600"/>
                </a:spcBef>
                <a:defRPr sz="1200" kern="0">
                  <a:solidFill>
                    <a:sysClr val="windowText" lastClr="000000"/>
                  </a:solidFill>
                  <a:latin typeface="Calibri" panose="020F0502020204030204"/>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878639">
                <a:spcBef>
                  <a:spcPts val="588"/>
                </a:spcBef>
              </a:pPr>
              <a:r>
                <a:rPr lang="en-US" sz="1175" dirty="0">
                  <a:solidFill>
                    <a:srgbClr val="FFFFFF"/>
                  </a:solidFill>
                </a:rPr>
                <a:t>Device</a:t>
              </a:r>
            </a:p>
            <a:p>
              <a:pPr defTabSz="878639">
                <a:spcBef>
                  <a:spcPts val="588"/>
                </a:spcBef>
              </a:pPr>
              <a:endParaRPr lang="en-US" sz="1175" dirty="0">
                <a:solidFill>
                  <a:srgbClr val="FFFFFF"/>
                </a:solidFill>
              </a:endParaRPr>
            </a:p>
          </p:txBody>
        </p:sp>
        <p:sp>
          <p:nvSpPr>
            <p:cNvPr id="99" name="Frame 5">
              <a:extLst>
                <a:ext uri="{FF2B5EF4-FFF2-40B4-BE49-F238E27FC236}">
                  <a16:creationId xmlns:a16="http://schemas.microsoft.com/office/drawing/2014/main" id="{0AD481F5-F3EF-4671-BEC0-7D8BF293E9C0}"/>
                </a:ext>
              </a:extLst>
            </p:cNvPr>
            <p:cNvSpPr>
              <a:spLocks noChangeAspect="1"/>
            </p:cNvSpPr>
            <p:nvPr/>
          </p:nvSpPr>
          <p:spPr bwMode="auto">
            <a:xfrm>
              <a:off x="666109" y="2691923"/>
              <a:ext cx="320918" cy="30380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89630" tIns="44814" rIns="44814" bIns="89630" numCol="1" spcCol="0" rtlCol="0" fromWordArt="0" anchor="b" anchorCtr="0" forceAA="0" compatLnSpc="1">
              <a:prstTxWarp prst="textNoShape">
                <a:avLst/>
              </a:prstTxWarp>
              <a:noAutofit/>
            </a:bodyPr>
            <a:lstStyle/>
            <a:p>
              <a:pPr algn="ctr" defTabSz="895919" fontAlgn="base">
                <a:spcBef>
                  <a:spcPct val="0"/>
                </a:spcBef>
                <a:spcAft>
                  <a:spcPct val="0"/>
                </a:spcAft>
                <a:defRPr/>
              </a:pPr>
              <a:endParaRPr lang="en-US" sz="1176" kern="0" dirty="0" err="1">
                <a:solidFill>
                  <a:srgbClr val="FFFFFF"/>
                </a:solidFill>
                <a:latin typeface="Segoe UI Semilight"/>
                <a:ea typeface="Segoe UI" pitchFamily="34" charset="0"/>
                <a:cs typeface="Segoe UI" pitchFamily="34" charset="0"/>
              </a:endParaRPr>
            </a:p>
          </p:txBody>
        </p:sp>
      </p:grpSp>
      <p:grpSp>
        <p:nvGrpSpPr>
          <p:cNvPr id="133" name="Group 132">
            <a:extLst>
              <a:ext uri="{FF2B5EF4-FFF2-40B4-BE49-F238E27FC236}">
                <a16:creationId xmlns:a16="http://schemas.microsoft.com/office/drawing/2014/main" id="{4E57F9B4-BA43-4745-A99C-9A1E0890C4A3}"/>
              </a:ext>
            </a:extLst>
          </p:cNvPr>
          <p:cNvGrpSpPr/>
          <p:nvPr/>
        </p:nvGrpSpPr>
        <p:grpSpPr>
          <a:xfrm>
            <a:off x="3416564" y="5211709"/>
            <a:ext cx="1577947" cy="575967"/>
            <a:chOff x="3485072" y="4914124"/>
            <a:chExt cx="1609588" cy="587516"/>
          </a:xfrm>
        </p:grpSpPr>
        <p:cxnSp>
          <p:nvCxnSpPr>
            <p:cNvPr id="14" name="Straight Arrow Connector 13"/>
            <p:cNvCxnSpPr>
              <a:stCxn id="7" idx="3"/>
              <a:endCxn id="15" idx="1"/>
            </p:cNvCxnSpPr>
            <p:nvPr/>
          </p:nvCxnSpPr>
          <p:spPr>
            <a:xfrm>
              <a:off x="3485072" y="5158121"/>
              <a:ext cx="1609588" cy="0"/>
            </a:xfrm>
            <a:prstGeom prst="straightConnector1">
              <a:avLst/>
            </a:prstGeom>
            <a:noFill/>
            <a:ln w="76200" cap="flat" cmpd="sng" algn="ctr">
              <a:solidFill>
                <a:schemeClr val="tx1"/>
              </a:solidFill>
              <a:prstDash val="solid"/>
              <a:miter lim="800000"/>
              <a:headEnd type="triangle" w="med" len="med"/>
              <a:tailEnd type="triangle" w="med" len="med"/>
            </a:ln>
            <a:effectLst/>
          </p:spPr>
        </p:cxnSp>
        <p:sp>
          <p:nvSpPr>
            <p:cNvPr id="16" name="TextBox 15"/>
            <p:cNvSpPr txBox="1"/>
            <p:nvPr/>
          </p:nvSpPr>
          <p:spPr>
            <a:xfrm>
              <a:off x="3686611" y="5347752"/>
              <a:ext cx="1179512" cy="153888"/>
            </a:xfrm>
            <a:prstGeom prst="rect">
              <a:avLst/>
            </a:prstGeom>
            <a:noFill/>
          </p:spPr>
          <p:txBody>
            <a:bodyPr wrap="square" lIns="0" tIns="0" rIns="0" bIns="0" rtlCol="0">
              <a:spAutoFit/>
            </a:bodyPr>
            <a:lstStyle/>
            <a:p>
              <a:pPr algn="ctr" defTabSz="896238"/>
              <a:r>
                <a:rPr lang="en-US" sz="980" dirty="0">
                  <a:solidFill>
                    <a:srgbClr val="FFFFFF"/>
                  </a:solidFill>
                  <a:latin typeface="Segoe UI Semilight"/>
                  <a:ea typeface="Segoe UI" panose="020B0502040204020203" pitchFamily="34" charset="0"/>
                  <a:cs typeface="Segoe UI" panose="020B0502040204020203" pitchFamily="34" charset="0"/>
                </a:rPr>
                <a:t>VPN/ExpressRoute</a:t>
              </a:r>
            </a:p>
          </p:txBody>
        </p:sp>
        <p:sp>
          <p:nvSpPr>
            <p:cNvPr id="17" name="TextBox 16"/>
            <p:cNvSpPr txBox="1"/>
            <p:nvPr/>
          </p:nvSpPr>
          <p:spPr>
            <a:xfrm>
              <a:off x="3723432" y="4914124"/>
              <a:ext cx="1179512" cy="153888"/>
            </a:xfrm>
            <a:prstGeom prst="rect">
              <a:avLst/>
            </a:prstGeom>
            <a:noFill/>
          </p:spPr>
          <p:txBody>
            <a:bodyPr wrap="square" lIns="0" tIns="0" rIns="0" bIns="0" rtlCol="0">
              <a:spAutoFit/>
            </a:bodyPr>
            <a:lstStyle/>
            <a:p>
              <a:pPr algn="ctr" defTabSz="896238"/>
              <a:r>
                <a:rPr lang="en-US" sz="980" dirty="0">
                  <a:solidFill>
                    <a:srgbClr val="FFFFFF"/>
                  </a:solidFill>
                  <a:latin typeface="Segoe UI Semilight"/>
                  <a:ea typeface="Segoe UI" panose="020B0502040204020203" pitchFamily="34" charset="0"/>
                  <a:cs typeface="Segoe UI" panose="020B0502040204020203" pitchFamily="34" charset="0"/>
                </a:rPr>
                <a:t>OPC, HTTP, </a:t>
              </a:r>
              <a:r>
                <a:rPr lang="en-US" sz="980" dirty="0" err="1">
                  <a:solidFill>
                    <a:srgbClr val="FFFFFF"/>
                  </a:solidFill>
                  <a:latin typeface="Segoe UI Semilight"/>
                  <a:ea typeface="Segoe UI" panose="020B0502040204020203" pitchFamily="34" charset="0"/>
                  <a:cs typeface="Segoe UI" panose="020B0502040204020203" pitchFamily="34" charset="0"/>
                </a:rPr>
                <a:t>CoAP</a:t>
              </a:r>
              <a:r>
                <a:rPr lang="en-US" sz="980" dirty="0">
                  <a:solidFill>
                    <a:srgbClr val="FFFFFF"/>
                  </a:solidFill>
                  <a:latin typeface="Segoe UI Semilight"/>
                  <a:ea typeface="Segoe UI" panose="020B0502040204020203" pitchFamily="34" charset="0"/>
                  <a:cs typeface="Segoe UI" panose="020B0502040204020203" pitchFamily="34" charset="0"/>
                </a:rPr>
                <a:t>,…</a:t>
              </a:r>
            </a:p>
          </p:txBody>
        </p:sp>
      </p:grpSp>
      <p:grpSp>
        <p:nvGrpSpPr>
          <p:cNvPr id="102" name="Group 101">
            <a:extLst>
              <a:ext uri="{FF2B5EF4-FFF2-40B4-BE49-F238E27FC236}">
                <a16:creationId xmlns:a16="http://schemas.microsoft.com/office/drawing/2014/main" id="{43180B75-9235-4814-8C9B-66F68B5E3267}"/>
              </a:ext>
            </a:extLst>
          </p:cNvPr>
          <p:cNvGrpSpPr/>
          <p:nvPr/>
        </p:nvGrpSpPr>
        <p:grpSpPr>
          <a:xfrm>
            <a:off x="1912684" y="1881479"/>
            <a:ext cx="3081829" cy="229209"/>
            <a:chOff x="1951036" y="1516995"/>
            <a:chExt cx="3143626" cy="233807"/>
          </a:xfrm>
        </p:grpSpPr>
        <p:cxnSp>
          <p:nvCxnSpPr>
            <p:cNvPr id="29" name="Straight Arrow Connector 28"/>
            <p:cNvCxnSpPr>
              <a:stCxn id="36" idx="3"/>
              <a:endCxn id="27" idx="1"/>
            </p:cNvCxnSpPr>
            <p:nvPr/>
          </p:nvCxnSpPr>
          <p:spPr>
            <a:xfrm flipV="1">
              <a:off x="1951036" y="1745476"/>
              <a:ext cx="3143626" cy="5326"/>
            </a:xfrm>
            <a:prstGeom prst="straightConnector1">
              <a:avLst/>
            </a:prstGeom>
            <a:noFill/>
            <a:ln w="76200" cap="flat" cmpd="sng" algn="ctr">
              <a:solidFill>
                <a:schemeClr val="tx1"/>
              </a:solidFill>
              <a:prstDash val="solid"/>
              <a:miter lim="800000"/>
              <a:headEnd type="triangle" w="med" len="med"/>
              <a:tailEnd type="triangle" w="med" len="med"/>
            </a:ln>
            <a:effectLst/>
          </p:spPr>
        </p:cxnSp>
        <p:sp>
          <p:nvSpPr>
            <p:cNvPr id="30" name="TextBox 29"/>
            <p:cNvSpPr txBox="1"/>
            <p:nvPr/>
          </p:nvSpPr>
          <p:spPr>
            <a:xfrm>
              <a:off x="2201410" y="1516995"/>
              <a:ext cx="1746124" cy="153888"/>
            </a:xfrm>
            <a:prstGeom prst="rect">
              <a:avLst/>
            </a:prstGeom>
            <a:noFill/>
          </p:spPr>
          <p:txBody>
            <a:bodyPr wrap="square" lIns="0" tIns="0" rIns="0" bIns="0" rtlCol="0">
              <a:spAutoFit/>
            </a:bodyPr>
            <a:lstStyle/>
            <a:p>
              <a:pPr algn="ctr" defTabSz="896238"/>
              <a:r>
                <a:rPr lang="en-US" sz="980" dirty="0">
                  <a:solidFill>
                    <a:srgbClr val="FFFFFF"/>
                  </a:solidFill>
                  <a:latin typeface="Segoe UI Semilight"/>
                  <a:ea typeface="Segoe UI" panose="020B0502040204020203" pitchFamily="34" charset="0"/>
                  <a:cs typeface="Segoe UI" panose="020B0502040204020203" pitchFamily="34" charset="0"/>
                </a:rPr>
                <a:t>Custom Protocols</a:t>
              </a:r>
            </a:p>
          </p:txBody>
        </p:sp>
      </p:grpSp>
      <p:sp>
        <p:nvSpPr>
          <p:cNvPr id="38" name="Rectangle 37"/>
          <p:cNvSpPr/>
          <p:nvPr/>
        </p:nvSpPr>
        <p:spPr>
          <a:xfrm>
            <a:off x="1113571" y="3146793"/>
            <a:ext cx="644156" cy="240179"/>
          </a:xfrm>
          <a:prstGeom prst="rect">
            <a:avLst/>
          </a:prstGeom>
          <a:solidFill>
            <a:srgbClr val="A0A0B0"/>
          </a:solidFill>
          <a:ln w="6350" cap="flat" cmpd="sng" algn="ctr">
            <a:solidFill>
              <a:srgbClr val="002050">
                <a:alpha val="24706"/>
              </a:srgbClr>
            </a:solidFill>
            <a:prstDash val="solid"/>
            <a:miter lim="800000"/>
          </a:ln>
          <a:effectLst/>
        </p:spPr>
        <p:txBody>
          <a:bodyPr lIns="59737" rIns="59737" rtlCol="0" anchor="ctr"/>
          <a:lstStyle/>
          <a:p>
            <a:pPr algn="ctr" defTabSz="896206">
              <a:defRPr/>
            </a:pPr>
            <a:r>
              <a:rPr lang="en-US" sz="686" kern="0" dirty="0">
                <a:solidFill>
                  <a:srgbClr val="FFFFFF"/>
                </a:solidFill>
                <a:latin typeface="Calibri" panose="020F0502020204030204"/>
                <a:cs typeface="Segoe UI" panose="020B0502040204020203" pitchFamily="34" charset="0"/>
              </a:rPr>
              <a:t>Client SDK</a:t>
            </a:r>
          </a:p>
        </p:txBody>
      </p:sp>
      <p:sp>
        <p:nvSpPr>
          <p:cNvPr id="40" name="Rectangle 39"/>
          <p:cNvSpPr/>
          <p:nvPr/>
        </p:nvSpPr>
        <p:spPr>
          <a:xfrm>
            <a:off x="2638947" y="4303391"/>
            <a:ext cx="666975" cy="247275"/>
          </a:xfrm>
          <a:prstGeom prst="rect">
            <a:avLst/>
          </a:prstGeom>
          <a:solidFill>
            <a:schemeClr val="accent3"/>
          </a:solidFill>
          <a:ln w="6350" cap="flat" cmpd="sng" algn="ctr">
            <a:solidFill>
              <a:srgbClr val="002050">
                <a:alpha val="24706"/>
              </a:srgbClr>
            </a:solidFill>
            <a:prstDash val="solid"/>
            <a:miter lim="800000"/>
          </a:ln>
          <a:effectLst/>
        </p:spPr>
        <p:txBody>
          <a:bodyPr lIns="59737" rIns="59737" rtlCol="0" anchor="ctr"/>
          <a:lstStyle/>
          <a:p>
            <a:pPr algn="ctr" defTabSz="896206">
              <a:defRPr/>
            </a:pPr>
            <a:r>
              <a:rPr lang="en-US" sz="686" kern="0" dirty="0">
                <a:solidFill>
                  <a:srgbClr val="FFFFFF"/>
                </a:solidFill>
                <a:latin typeface="Calibri" panose="020F0502020204030204"/>
                <a:cs typeface="Segoe UI" panose="020B0502040204020203" pitchFamily="34" charset="0"/>
              </a:rPr>
              <a:t>IoT Edge</a:t>
            </a:r>
          </a:p>
        </p:txBody>
      </p:sp>
      <p:grpSp>
        <p:nvGrpSpPr>
          <p:cNvPr id="132" name="Group 131">
            <a:extLst>
              <a:ext uri="{FF2B5EF4-FFF2-40B4-BE49-F238E27FC236}">
                <a16:creationId xmlns:a16="http://schemas.microsoft.com/office/drawing/2014/main" id="{A74D4C3C-2AC7-44C8-BD9C-69F5F7FBE45D}"/>
              </a:ext>
            </a:extLst>
          </p:cNvPr>
          <p:cNvGrpSpPr/>
          <p:nvPr/>
        </p:nvGrpSpPr>
        <p:grpSpPr>
          <a:xfrm>
            <a:off x="3331379" y="3897939"/>
            <a:ext cx="1657725" cy="283327"/>
            <a:chOff x="3398179" y="3871432"/>
            <a:chExt cx="1690966" cy="289008"/>
          </a:xfrm>
        </p:grpSpPr>
        <p:cxnSp>
          <p:nvCxnSpPr>
            <p:cNvPr id="25" name="Straight Arrow Connector 24"/>
            <p:cNvCxnSpPr/>
            <p:nvPr/>
          </p:nvCxnSpPr>
          <p:spPr>
            <a:xfrm flipV="1">
              <a:off x="3398179" y="4150864"/>
              <a:ext cx="1690966" cy="9576"/>
            </a:xfrm>
            <a:prstGeom prst="straightConnector1">
              <a:avLst/>
            </a:prstGeom>
            <a:noFill/>
            <a:ln w="76200" cap="flat" cmpd="sng" algn="ctr">
              <a:solidFill>
                <a:schemeClr val="tx1"/>
              </a:solidFill>
              <a:prstDash val="solid"/>
              <a:miter lim="800000"/>
              <a:headEnd type="triangle" w="med" len="med"/>
              <a:tailEnd type="triangle" w="med" len="med"/>
            </a:ln>
            <a:effectLst/>
          </p:spPr>
        </p:cxnSp>
        <p:sp>
          <p:nvSpPr>
            <p:cNvPr id="44" name="TextBox 43"/>
            <p:cNvSpPr txBox="1"/>
            <p:nvPr/>
          </p:nvSpPr>
          <p:spPr>
            <a:xfrm>
              <a:off x="3583158" y="3871432"/>
              <a:ext cx="1355945" cy="153888"/>
            </a:xfrm>
            <a:prstGeom prst="rect">
              <a:avLst/>
            </a:prstGeom>
            <a:noFill/>
          </p:spPr>
          <p:txBody>
            <a:bodyPr wrap="square" lIns="0" tIns="0" rIns="0" bIns="0" rtlCol="0">
              <a:spAutoFit/>
            </a:bodyPr>
            <a:lstStyle/>
            <a:p>
              <a:pPr algn="ctr" defTabSz="896238"/>
              <a:r>
                <a:rPr lang="en-US" sz="980" dirty="0">
                  <a:solidFill>
                    <a:srgbClr val="FFFFFF"/>
                  </a:solidFill>
                  <a:latin typeface="Segoe UI Semilight"/>
                  <a:ea typeface="Segoe UI" panose="020B0502040204020203" pitchFamily="34" charset="0"/>
                  <a:cs typeface="Segoe UI" panose="020B0502040204020203" pitchFamily="34" charset="0"/>
                </a:rPr>
                <a:t>AMQP</a:t>
              </a:r>
            </a:p>
          </p:txBody>
        </p:sp>
      </p:grpSp>
      <p:sp>
        <p:nvSpPr>
          <p:cNvPr id="45" name="TextBox 44"/>
          <p:cNvSpPr txBox="1"/>
          <p:nvPr/>
        </p:nvSpPr>
        <p:spPr>
          <a:xfrm>
            <a:off x="6748942" y="1589220"/>
            <a:ext cx="2032208" cy="1079355"/>
          </a:xfrm>
          <a:prstGeom prst="roundRect">
            <a:avLst/>
          </a:prstGeom>
          <a:solidFill>
            <a:schemeClr val="accent1">
              <a:lumMod val="75000"/>
            </a:schemeClr>
          </a:solidFill>
          <a:ln w="12700" cap="flat" cmpd="sng" algn="ctr">
            <a:noFill/>
            <a:prstDash val="solid"/>
            <a:miter lim="800000"/>
          </a:ln>
          <a:effectLst/>
        </p:spPr>
        <p:txBody>
          <a:bodyPr rtlCol="0" anchor="ctr"/>
          <a:lstStyle>
            <a:defPPr>
              <a:defRPr lang="en-US"/>
            </a:defPPr>
            <a:lvl1pPr algn="ctr" defTabSz="896296">
              <a:spcBef>
                <a:spcPts val="600"/>
              </a:spcBef>
              <a:defRPr sz="1200" kern="0">
                <a:solidFill>
                  <a:sysClr val="windowText" lastClr="000000"/>
                </a:solidFill>
                <a:latin typeface="Calibri" panose="020F0502020204030204"/>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878639">
              <a:spcBef>
                <a:spcPts val="0"/>
              </a:spcBef>
            </a:pPr>
            <a:r>
              <a:rPr lang="en-US" sz="1029" b="1" dirty="0">
                <a:solidFill>
                  <a:srgbClr val="FFFFFF"/>
                </a:solidFill>
              </a:rPr>
              <a:t>Management app</a:t>
            </a:r>
          </a:p>
          <a:p>
            <a:pPr algn="l" defTabSz="878639">
              <a:spcBef>
                <a:spcPts val="0"/>
              </a:spcBef>
            </a:pPr>
            <a:r>
              <a:rPr lang="en-US" sz="1029" dirty="0">
                <a:solidFill>
                  <a:srgbClr val="FFFFFF"/>
                </a:solidFill>
              </a:rPr>
              <a:t>Device registry/Management</a:t>
            </a:r>
          </a:p>
          <a:p>
            <a:pPr algn="l" defTabSz="878639">
              <a:spcBef>
                <a:spcPts val="0"/>
              </a:spcBef>
            </a:pPr>
            <a:r>
              <a:rPr lang="en-US" sz="1029" dirty="0">
                <a:solidFill>
                  <a:srgbClr val="FFFFFF"/>
                </a:solidFill>
              </a:rPr>
              <a:t>Monitoring</a:t>
            </a:r>
          </a:p>
          <a:p>
            <a:pPr algn="l" defTabSz="878639">
              <a:spcBef>
                <a:spcPts val="0"/>
              </a:spcBef>
            </a:pPr>
            <a:r>
              <a:rPr lang="en-US" sz="1029" dirty="0">
                <a:solidFill>
                  <a:srgbClr val="FFFFFF"/>
                </a:solidFill>
              </a:rPr>
              <a:t>Send commands</a:t>
            </a:r>
          </a:p>
          <a:p>
            <a:pPr defTabSz="878639">
              <a:spcBef>
                <a:spcPts val="588"/>
              </a:spcBef>
            </a:pPr>
            <a:endParaRPr lang="en-US" sz="1029" dirty="0">
              <a:solidFill>
                <a:srgbClr val="FFFFFF"/>
              </a:solidFill>
            </a:endParaRPr>
          </a:p>
        </p:txBody>
      </p:sp>
      <p:sp>
        <p:nvSpPr>
          <p:cNvPr id="46" name="Rectangle 45"/>
          <p:cNvSpPr/>
          <p:nvPr/>
        </p:nvSpPr>
        <p:spPr>
          <a:xfrm>
            <a:off x="7164971" y="2426301"/>
            <a:ext cx="1300655" cy="195881"/>
          </a:xfrm>
          <a:prstGeom prst="rect">
            <a:avLst/>
          </a:prstGeom>
          <a:solidFill>
            <a:schemeClr val="accent3"/>
          </a:solidFill>
          <a:ln w="6350" cap="flat" cmpd="sng" algn="ctr">
            <a:solidFill>
              <a:srgbClr val="002050">
                <a:alpha val="24706"/>
              </a:srgbClr>
            </a:solidFill>
            <a:prstDash val="solid"/>
            <a:miter lim="800000"/>
          </a:ln>
          <a:effectLst/>
        </p:spPr>
        <p:txBody>
          <a:bodyPr lIns="59737" rIns="59737" rtlCol="0" anchor="ctr"/>
          <a:lstStyle/>
          <a:p>
            <a:pPr algn="ctr" defTabSz="896206">
              <a:defRPr/>
            </a:pPr>
            <a:r>
              <a:rPr lang="en-US" sz="784" kern="0" dirty="0">
                <a:solidFill>
                  <a:srgbClr val="FFFFFF"/>
                </a:solidFill>
                <a:latin typeface="Calibri" panose="020F0502020204030204"/>
                <a:cs typeface="Segoe UI" panose="020B0502040204020203" pitchFamily="34" charset="0"/>
              </a:rPr>
              <a:t>Client SDK</a:t>
            </a:r>
          </a:p>
        </p:txBody>
      </p:sp>
      <p:sp>
        <p:nvSpPr>
          <p:cNvPr id="47" name="TextBox 46"/>
          <p:cNvSpPr txBox="1"/>
          <p:nvPr/>
        </p:nvSpPr>
        <p:spPr>
          <a:xfrm>
            <a:off x="7174180" y="5130583"/>
            <a:ext cx="2074237" cy="1015686"/>
          </a:xfrm>
          <a:prstGeom prst="roundRect">
            <a:avLst/>
          </a:prstGeom>
          <a:solidFill>
            <a:schemeClr val="accent1">
              <a:lumMod val="75000"/>
            </a:schemeClr>
          </a:solidFill>
          <a:ln w="12700" cap="flat" cmpd="sng" algn="ctr">
            <a:noFill/>
            <a:prstDash val="solid"/>
            <a:miter lim="800000"/>
          </a:ln>
          <a:effectLst/>
        </p:spPr>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878581">
              <a:spcBef>
                <a:spcPts val="588"/>
              </a:spcBef>
              <a:defRPr/>
            </a:pPr>
            <a:r>
              <a:rPr lang="en-US" sz="1175" b="1" dirty="0">
                <a:solidFill>
                  <a:srgbClr val="FFFFFF"/>
                </a:solidFill>
                <a:latin typeface="Calibri" panose="020F0502020204030204"/>
              </a:rPr>
              <a:t>Management app</a:t>
            </a:r>
          </a:p>
          <a:p>
            <a:pPr algn="l" defTabSz="878581">
              <a:defRPr/>
            </a:pPr>
            <a:r>
              <a:rPr lang="en-US" sz="1175" dirty="0">
                <a:solidFill>
                  <a:srgbClr val="FFFFFF"/>
                </a:solidFill>
                <a:latin typeface="Calibri" panose="020F0502020204030204"/>
              </a:rPr>
              <a:t>Device registry/Management</a:t>
            </a:r>
          </a:p>
          <a:p>
            <a:pPr algn="l" defTabSz="878581">
              <a:defRPr/>
            </a:pPr>
            <a:r>
              <a:rPr lang="en-US" sz="1175" dirty="0">
                <a:solidFill>
                  <a:srgbClr val="FFFFFF"/>
                </a:solidFill>
                <a:latin typeface="Calibri" panose="020F0502020204030204"/>
              </a:rPr>
              <a:t>Monitoring</a:t>
            </a:r>
          </a:p>
          <a:p>
            <a:pPr algn="l" defTabSz="878581">
              <a:defRPr/>
            </a:pPr>
            <a:r>
              <a:rPr lang="en-US" sz="1175" dirty="0">
                <a:solidFill>
                  <a:srgbClr val="FFFFFF"/>
                </a:solidFill>
                <a:latin typeface="Calibri" panose="020F0502020204030204"/>
              </a:rPr>
              <a:t>Send commands</a:t>
            </a:r>
          </a:p>
          <a:p>
            <a:pPr defTabSz="878581">
              <a:spcBef>
                <a:spcPts val="588"/>
              </a:spcBef>
              <a:defRPr/>
            </a:pPr>
            <a:endParaRPr lang="en-US" sz="1077" dirty="0">
              <a:solidFill>
                <a:srgbClr val="FFFFFF"/>
              </a:solidFill>
              <a:latin typeface="Calibri" panose="020F0502020204030204"/>
            </a:endParaRPr>
          </a:p>
        </p:txBody>
      </p:sp>
      <p:sp>
        <p:nvSpPr>
          <p:cNvPr id="48" name="Rectangle 47"/>
          <p:cNvSpPr/>
          <p:nvPr/>
        </p:nvSpPr>
        <p:spPr>
          <a:xfrm>
            <a:off x="7511371" y="5892589"/>
            <a:ext cx="1300655" cy="177403"/>
          </a:xfrm>
          <a:prstGeom prst="rect">
            <a:avLst/>
          </a:prstGeom>
          <a:solidFill>
            <a:schemeClr val="accent3"/>
          </a:solidFill>
          <a:ln w="6350" cap="flat" cmpd="sng" algn="ctr">
            <a:solidFill>
              <a:srgbClr val="002050">
                <a:alpha val="24706"/>
              </a:srgbClr>
            </a:solidFill>
            <a:prstDash val="solid"/>
            <a:miter lim="800000"/>
          </a:ln>
          <a:effectLst/>
        </p:spPr>
        <p:txBody>
          <a:bodyPr lIns="59737" rIns="59737" rtlCol="0" anchor="ctr"/>
          <a:lstStyle/>
          <a:p>
            <a:pPr algn="ctr" defTabSz="896206">
              <a:defRPr/>
            </a:pPr>
            <a:r>
              <a:rPr lang="en-US" sz="784" kern="0" dirty="0">
                <a:solidFill>
                  <a:srgbClr val="FFFFFF"/>
                </a:solidFill>
                <a:latin typeface="Calibri" panose="020F0502020204030204"/>
                <a:cs typeface="Segoe UI" panose="020B0502040204020203" pitchFamily="34" charset="0"/>
              </a:rPr>
              <a:t>Client SDK</a:t>
            </a:r>
          </a:p>
        </p:txBody>
      </p:sp>
      <p:sp>
        <p:nvSpPr>
          <p:cNvPr id="49" name="Rectangle 48"/>
          <p:cNvSpPr/>
          <p:nvPr/>
        </p:nvSpPr>
        <p:spPr>
          <a:xfrm>
            <a:off x="5032536" y="2268526"/>
            <a:ext cx="830071" cy="280517"/>
          </a:xfrm>
          <a:prstGeom prst="rect">
            <a:avLst/>
          </a:prstGeom>
          <a:solidFill>
            <a:schemeClr val="accent3"/>
          </a:solidFill>
          <a:ln w="6350" cap="flat" cmpd="sng" algn="ctr">
            <a:solidFill>
              <a:srgbClr val="002050">
                <a:alpha val="24706"/>
              </a:srgbClr>
            </a:solidFill>
            <a:prstDash val="solid"/>
            <a:miter lim="800000"/>
          </a:ln>
          <a:effectLst/>
        </p:spPr>
        <p:txBody>
          <a:bodyPr lIns="59737" rIns="59737" rtlCol="0" anchor="ctr"/>
          <a:lstStyle/>
          <a:p>
            <a:pPr algn="ctr" defTabSz="896206">
              <a:defRPr/>
            </a:pPr>
            <a:r>
              <a:rPr lang="en-US" sz="686" kern="0" dirty="0">
                <a:solidFill>
                  <a:srgbClr val="FFFFFF"/>
                </a:solidFill>
                <a:latin typeface="Calibri" panose="020F0502020204030204"/>
                <a:cs typeface="Segoe UI" panose="020B0502040204020203" pitchFamily="34" charset="0"/>
              </a:rPr>
              <a:t>Cloud protocol  gateway sample</a:t>
            </a:r>
          </a:p>
        </p:txBody>
      </p:sp>
      <p:sp>
        <p:nvSpPr>
          <p:cNvPr id="50" name="Rectangle 49"/>
          <p:cNvSpPr/>
          <p:nvPr/>
        </p:nvSpPr>
        <p:spPr>
          <a:xfrm>
            <a:off x="5034640" y="5604242"/>
            <a:ext cx="830071" cy="240373"/>
          </a:xfrm>
          <a:prstGeom prst="rect">
            <a:avLst/>
          </a:prstGeom>
          <a:solidFill>
            <a:schemeClr val="accent3"/>
          </a:solidFill>
          <a:ln w="6350" cap="flat" cmpd="sng" algn="ctr">
            <a:solidFill>
              <a:srgbClr val="002050">
                <a:alpha val="24706"/>
              </a:srgbClr>
            </a:solidFill>
            <a:prstDash val="solid"/>
            <a:miter lim="800000"/>
          </a:ln>
          <a:effectLst/>
        </p:spPr>
        <p:txBody>
          <a:bodyPr lIns="59737" rIns="59737" rtlCol="0" anchor="ctr"/>
          <a:lstStyle/>
          <a:p>
            <a:pPr algn="ctr" defTabSz="896206">
              <a:defRPr/>
            </a:pPr>
            <a:r>
              <a:rPr lang="en-US" sz="686" kern="0" dirty="0">
                <a:solidFill>
                  <a:srgbClr val="FFFFFF"/>
                </a:solidFill>
                <a:latin typeface="Calibri" panose="020F0502020204030204"/>
                <a:cs typeface="Segoe UI" panose="020B0502040204020203" pitchFamily="34" charset="0"/>
              </a:rPr>
              <a:t>Cloud protocol  gateway sample</a:t>
            </a:r>
          </a:p>
        </p:txBody>
      </p:sp>
      <p:cxnSp>
        <p:nvCxnSpPr>
          <p:cNvPr id="51" name="Elbow Connector 50"/>
          <p:cNvCxnSpPr>
            <a:endCxn id="46" idx="2"/>
          </p:cNvCxnSpPr>
          <p:nvPr/>
        </p:nvCxnSpPr>
        <p:spPr>
          <a:xfrm flipV="1">
            <a:off x="5880847" y="2622184"/>
            <a:ext cx="1934453" cy="524609"/>
          </a:xfrm>
          <a:prstGeom prst="bentConnector2">
            <a:avLst/>
          </a:prstGeom>
          <a:noFill/>
          <a:ln w="76200" cap="flat" cmpd="sng" algn="ctr">
            <a:solidFill>
              <a:schemeClr val="tx1"/>
            </a:solidFill>
            <a:prstDash val="solid"/>
            <a:miter lim="800000"/>
            <a:headEnd type="triangle" w="med" len="med"/>
            <a:tailEnd type="triangle" w="med" len="med"/>
          </a:ln>
          <a:effectLst/>
        </p:spPr>
      </p:cxnSp>
      <p:grpSp>
        <p:nvGrpSpPr>
          <p:cNvPr id="2" name="Group 1">
            <a:extLst>
              <a:ext uri="{FF2B5EF4-FFF2-40B4-BE49-F238E27FC236}">
                <a16:creationId xmlns:a16="http://schemas.microsoft.com/office/drawing/2014/main" id="{AECDB34F-1535-4D65-8092-4E428064E8A4}"/>
              </a:ext>
            </a:extLst>
          </p:cNvPr>
          <p:cNvGrpSpPr/>
          <p:nvPr/>
        </p:nvGrpSpPr>
        <p:grpSpPr>
          <a:xfrm>
            <a:off x="1757726" y="3031216"/>
            <a:ext cx="3247556" cy="662301"/>
            <a:chOff x="1792972" y="2689907"/>
            <a:chExt cx="3312676" cy="675561"/>
          </a:xfrm>
        </p:grpSpPr>
        <p:sp>
          <p:nvSpPr>
            <p:cNvPr id="28" name="TextBox 27"/>
            <p:cNvSpPr txBox="1"/>
            <p:nvPr/>
          </p:nvSpPr>
          <p:spPr>
            <a:xfrm>
              <a:off x="2425897" y="2689907"/>
              <a:ext cx="1355945" cy="153888"/>
            </a:xfrm>
            <a:prstGeom prst="rect">
              <a:avLst/>
            </a:prstGeom>
            <a:noFill/>
          </p:spPr>
          <p:txBody>
            <a:bodyPr wrap="square" lIns="0" tIns="0" rIns="0" bIns="0" rtlCol="0">
              <a:spAutoFit/>
            </a:bodyPr>
            <a:lstStyle/>
            <a:p>
              <a:pPr algn="ctr" defTabSz="896238"/>
              <a:r>
                <a:rPr lang="en-US" sz="980" dirty="0">
                  <a:solidFill>
                    <a:srgbClr val="FFFFFF"/>
                  </a:solidFill>
                  <a:latin typeface="Segoe UI Semilight"/>
                  <a:ea typeface="Segoe UI" panose="020B0502040204020203" pitchFamily="34" charset="0"/>
                  <a:cs typeface="Segoe UI" panose="020B0502040204020203" pitchFamily="34" charset="0"/>
                </a:rPr>
                <a:t>AMQP, MQTT, HTTPS</a:t>
              </a:r>
            </a:p>
          </p:txBody>
        </p:sp>
        <p:cxnSp>
          <p:nvCxnSpPr>
            <p:cNvPr id="52" name="Straight Arrow Connector 51"/>
            <p:cNvCxnSpPr>
              <a:cxnSpLocks/>
              <a:stCxn id="38" idx="3"/>
            </p:cNvCxnSpPr>
            <p:nvPr/>
          </p:nvCxnSpPr>
          <p:spPr>
            <a:xfrm>
              <a:off x="1792972" y="3331885"/>
              <a:ext cx="3312676" cy="33583"/>
            </a:xfrm>
            <a:prstGeom prst="straightConnector1">
              <a:avLst/>
            </a:prstGeom>
            <a:noFill/>
            <a:ln w="76200" cap="flat" cmpd="sng" algn="ctr">
              <a:solidFill>
                <a:schemeClr val="tx1"/>
              </a:solidFill>
              <a:prstDash val="solid"/>
              <a:miter lim="800000"/>
              <a:headEnd type="triangle" w="med" len="med"/>
              <a:tailEnd type="triangle" w="med" len="med"/>
            </a:ln>
            <a:effectLst/>
          </p:spPr>
        </p:cxnSp>
      </p:grpSp>
      <p:cxnSp>
        <p:nvCxnSpPr>
          <p:cNvPr id="53" name="Straight Arrow Connector 52"/>
          <p:cNvCxnSpPr>
            <a:cxnSpLocks/>
            <a:stCxn id="49" idx="2"/>
            <a:endCxn id="26" idx="0"/>
          </p:cNvCxnSpPr>
          <p:nvPr/>
        </p:nvCxnSpPr>
        <p:spPr>
          <a:xfrm flipH="1">
            <a:off x="5442603" y="2549044"/>
            <a:ext cx="4968" cy="357555"/>
          </a:xfrm>
          <a:prstGeom prst="straightConnector1">
            <a:avLst/>
          </a:prstGeom>
          <a:noFill/>
          <a:ln w="76200" cap="flat" cmpd="sng" algn="ctr">
            <a:solidFill>
              <a:schemeClr val="tx1"/>
            </a:solidFill>
            <a:prstDash val="solid"/>
            <a:miter lim="800000"/>
            <a:headEnd type="triangle" w="sm" len="sm"/>
            <a:tailEnd type="triangle" w="sm" len="sm"/>
          </a:ln>
          <a:effectLst/>
        </p:spPr>
      </p:cxnSp>
      <p:cxnSp>
        <p:nvCxnSpPr>
          <p:cNvPr id="54" name="Straight Arrow Connector 53"/>
          <p:cNvCxnSpPr/>
          <p:nvPr/>
        </p:nvCxnSpPr>
        <p:spPr>
          <a:xfrm flipH="1">
            <a:off x="5474319" y="4719862"/>
            <a:ext cx="4968" cy="319865"/>
          </a:xfrm>
          <a:prstGeom prst="straightConnector1">
            <a:avLst/>
          </a:prstGeom>
          <a:noFill/>
          <a:ln w="76200" cap="flat" cmpd="sng" algn="ctr">
            <a:solidFill>
              <a:schemeClr val="tx1"/>
            </a:solidFill>
            <a:prstDash val="solid"/>
            <a:miter lim="800000"/>
            <a:headEnd type="triangle" w="sm" len="sm"/>
            <a:tailEnd type="triangle" w="sm" len="sm"/>
          </a:ln>
          <a:effectLst/>
        </p:spPr>
      </p:cxnSp>
      <p:cxnSp>
        <p:nvCxnSpPr>
          <p:cNvPr id="55" name="Elbow Connector 54"/>
          <p:cNvCxnSpPr>
            <a:endCxn id="48" idx="1"/>
          </p:cNvCxnSpPr>
          <p:nvPr/>
        </p:nvCxnSpPr>
        <p:spPr>
          <a:xfrm>
            <a:off x="5890694" y="4490583"/>
            <a:ext cx="1620677" cy="1490708"/>
          </a:xfrm>
          <a:prstGeom prst="bentConnector3">
            <a:avLst>
              <a:gd name="adj1" fmla="val 50000"/>
            </a:avLst>
          </a:prstGeom>
          <a:noFill/>
          <a:ln w="76200" cap="flat" cmpd="sng" algn="ctr">
            <a:solidFill>
              <a:schemeClr val="tx1"/>
            </a:solidFill>
            <a:prstDash val="solid"/>
            <a:miter lim="800000"/>
            <a:headEnd type="triangle" w="med" len="med"/>
            <a:tailEnd type="triangle" w="med" len="med"/>
          </a:ln>
          <a:effectLst/>
        </p:spPr>
      </p:cxnSp>
      <p:cxnSp>
        <p:nvCxnSpPr>
          <p:cNvPr id="88" name="Straight Arrow Connector 87"/>
          <p:cNvCxnSpPr>
            <a:stCxn id="26" idx="3"/>
          </p:cNvCxnSpPr>
          <p:nvPr/>
        </p:nvCxnSpPr>
        <p:spPr>
          <a:xfrm>
            <a:off x="5890695" y="3811096"/>
            <a:ext cx="1274276" cy="7534"/>
          </a:xfrm>
          <a:prstGeom prst="straightConnector1">
            <a:avLst/>
          </a:prstGeom>
          <a:noFill/>
          <a:ln w="76200" cap="flat" cmpd="sng" algn="ctr">
            <a:solidFill>
              <a:schemeClr val="tx1"/>
            </a:solidFill>
            <a:prstDash val="solid"/>
            <a:miter lim="800000"/>
            <a:headEnd type="triangle" w="med" len="med"/>
            <a:tailEnd type="triangle" w="med" len="med"/>
          </a:ln>
          <a:effectLst/>
        </p:spPr>
      </p:cxnSp>
      <p:cxnSp>
        <p:nvCxnSpPr>
          <p:cNvPr id="91" name="Straight Arrow Connector 90"/>
          <p:cNvCxnSpPr/>
          <p:nvPr/>
        </p:nvCxnSpPr>
        <p:spPr>
          <a:xfrm>
            <a:off x="8735985" y="3827891"/>
            <a:ext cx="1109889" cy="0"/>
          </a:xfrm>
          <a:prstGeom prst="straightConnector1">
            <a:avLst/>
          </a:prstGeom>
          <a:noFill/>
          <a:ln w="76200" cap="flat" cmpd="sng" algn="ctr">
            <a:solidFill>
              <a:schemeClr val="tx1"/>
            </a:solidFill>
            <a:prstDash val="solid"/>
            <a:miter lim="800000"/>
            <a:headEnd type="triangle" w="med" len="med"/>
            <a:tailEnd type="triangle" w="med" len="med"/>
          </a:ln>
          <a:effectLst/>
        </p:spPr>
      </p:cxnSp>
      <p:sp>
        <p:nvSpPr>
          <p:cNvPr id="93" name="TextBox 92"/>
          <p:cNvSpPr txBox="1"/>
          <p:nvPr/>
        </p:nvSpPr>
        <p:spPr>
          <a:xfrm>
            <a:off x="9993404" y="2101279"/>
            <a:ext cx="1506165" cy="2457057"/>
          </a:xfrm>
          <a:prstGeom prst="roundRect">
            <a:avLst/>
          </a:prstGeom>
          <a:solidFill>
            <a:schemeClr val="accent1">
              <a:lumMod val="75000"/>
            </a:schemeClr>
          </a:solidFill>
          <a:ln w="12700" cap="flat" cmpd="sng" algn="ctr">
            <a:noFill/>
            <a:prstDash val="solid"/>
            <a:miter lim="800000"/>
          </a:ln>
          <a:effectLst/>
        </p:spPr>
        <p:txBody>
          <a:bodyPr rtlCol="0" anchor="t"/>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878581">
              <a:spcBef>
                <a:spcPts val="588"/>
              </a:spcBef>
              <a:defRPr/>
            </a:pPr>
            <a:r>
              <a:rPr lang="en-US" sz="1077" b="1" dirty="0">
                <a:solidFill>
                  <a:srgbClr val="FFFFFF"/>
                </a:solidFill>
                <a:latin typeface="Calibri" panose="020F0502020204030204"/>
              </a:rPr>
              <a:t>Applications</a:t>
            </a:r>
            <a:endParaRPr lang="en-US" sz="1077" dirty="0">
              <a:solidFill>
                <a:srgbClr val="FFFFFF"/>
              </a:solidFill>
              <a:latin typeface="Calibri" panose="020F0502020204030204"/>
            </a:endParaRPr>
          </a:p>
          <a:p>
            <a:pPr marL="168062" indent="-168062" algn="l" defTabSz="878581">
              <a:buFontTx/>
              <a:buChar char="-"/>
              <a:defRPr/>
            </a:pPr>
            <a:r>
              <a:rPr lang="en-US" sz="1077" dirty="0">
                <a:solidFill>
                  <a:srgbClr val="FFFFFF"/>
                </a:solidFill>
                <a:latin typeface="Calibri" panose="020F0502020204030204"/>
              </a:rPr>
              <a:t>Companion apps</a:t>
            </a:r>
          </a:p>
          <a:p>
            <a:pPr marL="168062" indent="-168062" algn="l" defTabSz="878581">
              <a:buFontTx/>
              <a:buChar char="-"/>
              <a:defRPr/>
            </a:pPr>
            <a:r>
              <a:rPr lang="en-US" sz="1077" dirty="0">
                <a:solidFill>
                  <a:srgbClr val="FFFFFF"/>
                </a:solidFill>
                <a:latin typeface="Calibri" panose="020F0502020204030204"/>
              </a:rPr>
              <a:t>Dashboards</a:t>
            </a:r>
          </a:p>
          <a:p>
            <a:pPr marL="168062" indent="-168062" algn="l" defTabSz="878581">
              <a:buFontTx/>
              <a:buChar char="-"/>
              <a:defRPr/>
            </a:pPr>
            <a:r>
              <a:rPr lang="en-US" sz="1077" dirty="0">
                <a:solidFill>
                  <a:srgbClr val="FFFFFF"/>
                </a:solidFill>
                <a:latin typeface="Calibri" panose="020F0502020204030204"/>
              </a:rPr>
              <a:t>Controllers</a:t>
            </a:r>
          </a:p>
          <a:p>
            <a:pPr marL="168062" indent="-168062" algn="l" defTabSz="878581">
              <a:buFontTx/>
              <a:buChar char="-"/>
              <a:defRPr/>
            </a:pPr>
            <a:r>
              <a:rPr lang="en-US" sz="1077" dirty="0">
                <a:solidFill>
                  <a:srgbClr val="FFFFFF"/>
                </a:solidFill>
                <a:latin typeface="Calibri" panose="020F0502020204030204"/>
              </a:rPr>
              <a:t>…</a:t>
            </a:r>
          </a:p>
          <a:p>
            <a:pPr marL="168062" indent="-168062" algn="l" defTabSz="878581">
              <a:buFontTx/>
              <a:buChar char="-"/>
              <a:defRPr/>
            </a:pPr>
            <a:endParaRPr lang="en-US" sz="1077" dirty="0">
              <a:solidFill>
                <a:srgbClr val="FFFFFF"/>
              </a:solidFill>
              <a:latin typeface="Calibri" panose="020F0502020204030204"/>
            </a:endParaRPr>
          </a:p>
        </p:txBody>
      </p:sp>
      <p:grpSp>
        <p:nvGrpSpPr>
          <p:cNvPr id="62" name="Group 61">
            <a:extLst>
              <a:ext uri="{FF2B5EF4-FFF2-40B4-BE49-F238E27FC236}">
                <a16:creationId xmlns:a16="http://schemas.microsoft.com/office/drawing/2014/main" id="{722B6A3C-A5A7-42A5-8B78-70782E9EA57D}"/>
              </a:ext>
            </a:extLst>
          </p:cNvPr>
          <p:cNvGrpSpPr/>
          <p:nvPr/>
        </p:nvGrpSpPr>
        <p:grpSpPr>
          <a:xfrm>
            <a:off x="568047" y="3587283"/>
            <a:ext cx="1942590" cy="1090417"/>
            <a:chOff x="579437" y="3257124"/>
            <a:chExt cx="1981543" cy="1112282"/>
          </a:xfrm>
        </p:grpSpPr>
        <p:cxnSp>
          <p:nvCxnSpPr>
            <p:cNvPr id="19" name="Elbow Connector 18"/>
            <p:cNvCxnSpPr/>
            <p:nvPr/>
          </p:nvCxnSpPr>
          <p:spPr>
            <a:xfrm>
              <a:off x="2102932" y="3474980"/>
              <a:ext cx="12696" cy="639908"/>
            </a:xfrm>
            <a:prstGeom prst="bentConnector3">
              <a:avLst>
                <a:gd name="adj1" fmla="val 1301228"/>
              </a:avLst>
            </a:prstGeom>
            <a:noFill/>
            <a:ln w="76200" cap="flat" cmpd="sng" algn="ctr">
              <a:solidFill>
                <a:schemeClr val="tx1"/>
              </a:solidFill>
              <a:prstDash val="solid"/>
              <a:miter lim="800000"/>
              <a:headEnd type="none" w="med" len="med"/>
              <a:tailEnd type="none" w="med" len="med"/>
            </a:ln>
            <a:effectLst/>
          </p:spPr>
        </p:cxnSp>
        <p:cxnSp>
          <p:nvCxnSpPr>
            <p:cNvPr id="20" name="Straight Arrow Connector 19"/>
            <p:cNvCxnSpPr/>
            <p:nvPr/>
          </p:nvCxnSpPr>
          <p:spPr>
            <a:xfrm>
              <a:off x="2264182" y="3786623"/>
              <a:ext cx="182831" cy="0"/>
            </a:xfrm>
            <a:prstGeom prst="straightConnector1">
              <a:avLst/>
            </a:prstGeom>
            <a:noFill/>
            <a:ln w="76200" cap="flat" cmpd="sng" algn="ctr">
              <a:solidFill>
                <a:schemeClr val="tx1"/>
              </a:solidFill>
              <a:prstDash val="solid"/>
              <a:miter lim="800000"/>
              <a:headEnd type="none" w="med" len="med"/>
              <a:tailEnd type="none" w="med" len="med"/>
            </a:ln>
            <a:effectLst/>
          </p:spPr>
        </p:cxnSp>
        <p:sp>
          <p:nvSpPr>
            <p:cNvPr id="21" name="Isosceles Triangle 20"/>
            <p:cNvSpPr/>
            <p:nvPr/>
          </p:nvSpPr>
          <p:spPr>
            <a:xfrm rot="16200000">
              <a:off x="1933414" y="3410579"/>
              <a:ext cx="274246" cy="123077"/>
            </a:xfrm>
            <a:prstGeom prst="triangle">
              <a:avLst/>
            </a:prstGeom>
            <a:solidFill>
              <a:schemeClr val="tx1"/>
            </a:solidFill>
            <a:ln w="12700" cap="flat" cmpd="sng" algn="ctr">
              <a:solidFill>
                <a:schemeClr val="tx1"/>
              </a:solidFill>
              <a:prstDash val="solid"/>
              <a:miter lim="800000"/>
            </a:ln>
            <a:effectLst/>
          </p:spPr>
          <p:txBody>
            <a:bodyPr rtlCol="0" anchor="ctr"/>
            <a:lstStyle/>
            <a:p>
              <a:pPr algn="ctr" defTabSz="896238">
                <a:defRPr/>
              </a:pPr>
              <a:endParaRPr lang="en-US" sz="1766" kern="0">
                <a:solidFill>
                  <a:prstClr val="white"/>
                </a:solidFill>
                <a:latin typeface="Calibri" panose="020F0502020204030204"/>
              </a:endParaRPr>
            </a:p>
          </p:txBody>
        </p:sp>
        <p:sp>
          <p:nvSpPr>
            <p:cNvPr id="22" name="Isosceles Triangle 21"/>
            <p:cNvSpPr/>
            <p:nvPr/>
          </p:nvSpPr>
          <p:spPr>
            <a:xfrm rot="5400000">
              <a:off x="2362319" y="3729419"/>
              <a:ext cx="274246" cy="123077"/>
            </a:xfrm>
            <a:prstGeom prst="triangle">
              <a:avLst/>
            </a:prstGeom>
            <a:solidFill>
              <a:schemeClr val="tx1"/>
            </a:solidFill>
            <a:ln w="12700" cap="flat" cmpd="sng" algn="ctr">
              <a:solidFill>
                <a:schemeClr val="tx1"/>
              </a:solidFill>
              <a:prstDash val="solid"/>
              <a:miter lim="800000"/>
            </a:ln>
            <a:effectLst/>
          </p:spPr>
          <p:txBody>
            <a:bodyPr rtlCol="0" anchor="ctr"/>
            <a:lstStyle/>
            <a:p>
              <a:pPr algn="ctr" defTabSz="896238">
                <a:defRPr/>
              </a:pPr>
              <a:endParaRPr lang="en-US" sz="1766" kern="0">
                <a:solidFill>
                  <a:prstClr val="white"/>
                </a:solidFill>
                <a:latin typeface="Calibri" panose="020F0502020204030204"/>
              </a:endParaRPr>
            </a:p>
          </p:txBody>
        </p:sp>
        <p:sp>
          <p:nvSpPr>
            <p:cNvPr id="23" name="Isosceles Triangle 22"/>
            <p:cNvSpPr/>
            <p:nvPr/>
          </p:nvSpPr>
          <p:spPr>
            <a:xfrm rot="16200000">
              <a:off x="1933414" y="4048989"/>
              <a:ext cx="274246" cy="123077"/>
            </a:xfrm>
            <a:prstGeom prst="triangle">
              <a:avLst/>
            </a:prstGeom>
            <a:solidFill>
              <a:schemeClr val="tx1"/>
            </a:solidFill>
            <a:ln w="12700" cap="flat" cmpd="sng" algn="ctr">
              <a:solidFill>
                <a:schemeClr val="tx1"/>
              </a:solidFill>
              <a:prstDash val="solid"/>
              <a:miter lim="800000"/>
            </a:ln>
            <a:effectLst/>
          </p:spPr>
          <p:txBody>
            <a:bodyPr rtlCol="0" anchor="ctr"/>
            <a:lstStyle/>
            <a:p>
              <a:pPr algn="ctr" defTabSz="896238">
                <a:defRPr/>
              </a:pPr>
              <a:endParaRPr lang="en-US" sz="1766" kern="0">
                <a:solidFill>
                  <a:prstClr val="white"/>
                </a:solidFill>
                <a:latin typeface="Calibri" panose="020F0502020204030204"/>
              </a:endParaRPr>
            </a:p>
          </p:txBody>
        </p:sp>
        <p:sp>
          <p:nvSpPr>
            <p:cNvPr id="24" name="TextBox 23"/>
            <p:cNvSpPr txBox="1"/>
            <p:nvPr/>
          </p:nvSpPr>
          <p:spPr>
            <a:xfrm>
              <a:off x="889934" y="3717800"/>
              <a:ext cx="1258284" cy="153888"/>
            </a:xfrm>
            <a:prstGeom prst="rect">
              <a:avLst/>
            </a:prstGeom>
            <a:noFill/>
          </p:spPr>
          <p:txBody>
            <a:bodyPr wrap="square" lIns="0" tIns="0" rIns="0" bIns="0" rtlCol="0">
              <a:spAutoFit/>
            </a:bodyPr>
            <a:lstStyle/>
            <a:p>
              <a:pPr algn="ctr" defTabSz="896238"/>
              <a:r>
                <a:rPr lang="en-US" sz="980" dirty="0">
                  <a:solidFill>
                    <a:srgbClr val="FFFFFF"/>
                  </a:solidFill>
                  <a:latin typeface="Segoe UI Semilight"/>
                  <a:ea typeface="Segoe UI" panose="020B0502040204020203" pitchFamily="34" charset="0"/>
                  <a:cs typeface="Segoe UI" panose="020B0502040204020203" pitchFamily="34" charset="0"/>
                </a:rPr>
                <a:t>CoAP, AllJoyn, OPC,…</a:t>
              </a:r>
            </a:p>
          </p:txBody>
        </p:sp>
        <p:grpSp>
          <p:nvGrpSpPr>
            <p:cNvPr id="32" name="Group 31">
              <a:extLst>
                <a:ext uri="{FF2B5EF4-FFF2-40B4-BE49-F238E27FC236}">
                  <a16:creationId xmlns:a16="http://schemas.microsoft.com/office/drawing/2014/main" id="{3702CF02-0AA1-4955-91B6-01C51DDBF278}"/>
                </a:ext>
              </a:extLst>
            </p:cNvPr>
            <p:cNvGrpSpPr/>
            <p:nvPr/>
          </p:nvGrpSpPr>
          <p:grpSpPr>
            <a:xfrm>
              <a:off x="579437" y="3257124"/>
              <a:ext cx="1371600" cy="457200"/>
              <a:chOff x="579437" y="3257124"/>
              <a:chExt cx="1371600" cy="457200"/>
            </a:xfrm>
          </p:grpSpPr>
          <p:sp>
            <p:nvSpPr>
              <p:cNvPr id="39" name="TextBox 38"/>
              <p:cNvSpPr txBox="1"/>
              <p:nvPr/>
            </p:nvSpPr>
            <p:spPr>
              <a:xfrm>
                <a:off x="579437" y="3257124"/>
                <a:ext cx="1371600" cy="457200"/>
              </a:xfrm>
              <a:prstGeom prst="roundRect">
                <a:avLst>
                  <a:gd name="adj" fmla="val 0"/>
                </a:avLst>
              </a:prstGeom>
              <a:solidFill>
                <a:schemeClr val="accent1">
                  <a:lumMod val="75000"/>
                </a:schemeClr>
              </a:solidFill>
              <a:ln w="12700" cap="flat" cmpd="sng" algn="ctr">
                <a:noFill/>
                <a:prstDash val="solid"/>
                <a:miter lim="800000"/>
              </a:ln>
              <a:effectLst/>
            </p:spPr>
            <p:txBody>
              <a:bodyPr rtlCol="0" anchor="ctr"/>
              <a:lstStyle>
                <a:defPPr>
                  <a:defRPr lang="en-US"/>
                </a:defPPr>
                <a:lvl1pPr algn="ctr" defTabSz="896296">
                  <a:spcBef>
                    <a:spcPts val="600"/>
                  </a:spcBef>
                  <a:defRPr sz="1200" kern="0">
                    <a:solidFill>
                      <a:sysClr val="windowText" lastClr="000000"/>
                    </a:solidFill>
                    <a:latin typeface="Calibri" panose="020F0502020204030204"/>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878639">
                  <a:spcBef>
                    <a:spcPts val="588"/>
                  </a:spcBef>
                </a:pPr>
                <a:r>
                  <a:rPr lang="en-US" sz="1175" dirty="0">
                    <a:solidFill>
                      <a:srgbClr val="FFFFFF"/>
                    </a:solidFill>
                  </a:rPr>
                  <a:t>Device</a:t>
                </a:r>
              </a:p>
            </p:txBody>
          </p:sp>
          <p:sp>
            <p:nvSpPr>
              <p:cNvPr id="103" name="Frame 5">
                <a:extLst>
                  <a:ext uri="{FF2B5EF4-FFF2-40B4-BE49-F238E27FC236}">
                    <a16:creationId xmlns:a16="http://schemas.microsoft.com/office/drawing/2014/main" id="{5996A611-D435-42C8-B2FB-8AB42C938D8F}"/>
                  </a:ext>
                </a:extLst>
              </p:cNvPr>
              <p:cNvSpPr>
                <a:spLocks noChangeAspect="1"/>
              </p:cNvSpPr>
              <p:nvPr/>
            </p:nvSpPr>
            <p:spPr bwMode="auto">
              <a:xfrm>
                <a:off x="666109" y="3341206"/>
                <a:ext cx="320918" cy="30380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89630" tIns="44814" rIns="44814" bIns="89630" numCol="1" spcCol="0" rtlCol="0" fromWordArt="0" anchor="b" anchorCtr="0" forceAA="0" compatLnSpc="1">
                <a:prstTxWarp prst="textNoShape">
                  <a:avLst/>
                </a:prstTxWarp>
                <a:noAutofit/>
              </a:bodyPr>
              <a:lstStyle/>
              <a:p>
                <a:pPr algn="ctr" defTabSz="895919" fontAlgn="base">
                  <a:spcBef>
                    <a:spcPct val="0"/>
                  </a:spcBef>
                  <a:spcAft>
                    <a:spcPct val="0"/>
                  </a:spcAft>
                  <a:defRPr/>
                </a:pPr>
                <a:endParaRPr lang="en-US" sz="1176" kern="0" dirty="0" err="1">
                  <a:solidFill>
                    <a:srgbClr val="FFFFFF"/>
                  </a:solidFill>
                  <a:latin typeface="Segoe UI Semilight"/>
                  <a:ea typeface="Segoe UI" pitchFamily="34" charset="0"/>
                  <a:cs typeface="Segoe UI" pitchFamily="34" charset="0"/>
                </a:endParaRPr>
              </a:p>
            </p:txBody>
          </p:sp>
        </p:grpSp>
        <p:grpSp>
          <p:nvGrpSpPr>
            <p:cNvPr id="34" name="Group 33">
              <a:extLst>
                <a:ext uri="{FF2B5EF4-FFF2-40B4-BE49-F238E27FC236}">
                  <a16:creationId xmlns:a16="http://schemas.microsoft.com/office/drawing/2014/main" id="{185BFA1F-C2CF-4ECD-864E-AE68B08D08EF}"/>
                </a:ext>
              </a:extLst>
            </p:cNvPr>
            <p:cNvGrpSpPr/>
            <p:nvPr/>
          </p:nvGrpSpPr>
          <p:grpSpPr>
            <a:xfrm>
              <a:off x="579437" y="3912206"/>
              <a:ext cx="1371600" cy="457200"/>
              <a:chOff x="579437" y="3912206"/>
              <a:chExt cx="1371600" cy="457200"/>
            </a:xfrm>
          </p:grpSpPr>
          <p:sp>
            <p:nvSpPr>
              <p:cNvPr id="41" name="TextBox 40"/>
              <p:cNvSpPr txBox="1"/>
              <p:nvPr/>
            </p:nvSpPr>
            <p:spPr>
              <a:xfrm>
                <a:off x="579437" y="3912206"/>
                <a:ext cx="1371600" cy="457200"/>
              </a:xfrm>
              <a:prstGeom prst="roundRect">
                <a:avLst>
                  <a:gd name="adj" fmla="val 0"/>
                </a:avLst>
              </a:prstGeom>
              <a:solidFill>
                <a:schemeClr val="accent1">
                  <a:lumMod val="75000"/>
                </a:schemeClr>
              </a:solidFill>
              <a:ln w="12700" cap="flat" cmpd="sng" algn="ctr">
                <a:noFill/>
                <a:prstDash val="solid"/>
                <a:miter lim="800000"/>
              </a:ln>
              <a:effectLst/>
            </p:spPr>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878581">
                  <a:spcBef>
                    <a:spcPts val="588"/>
                  </a:spcBef>
                  <a:defRPr/>
                </a:pPr>
                <a:r>
                  <a:rPr lang="en-US" sz="1175" dirty="0">
                    <a:solidFill>
                      <a:srgbClr val="FFFFFF"/>
                    </a:solidFill>
                    <a:latin typeface="Calibri" panose="020F0502020204030204"/>
                  </a:rPr>
                  <a:t>Device</a:t>
                </a:r>
              </a:p>
            </p:txBody>
          </p:sp>
          <p:sp>
            <p:nvSpPr>
              <p:cNvPr id="104" name="Frame 5">
                <a:extLst>
                  <a:ext uri="{FF2B5EF4-FFF2-40B4-BE49-F238E27FC236}">
                    <a16:creationId xmlns:a16="http://schemas.microsoft.com/office/drawing/2014/main" id="{1697D18A-D55F-4514-9CC6-6CB28774B74D}"/>
                  </a:ext>
                </a:extLst>
              </p:cNvPr>
              <p:cNvSpPr>
                <a:spLocks noChangeAspect="1"/>
              </p:cNvSpPr>
              <p:nvPr/>
            </p:nvSpPr>
            <p:spPr bwMode="auto">
              <a:xfrm>
                <a:off x="666109" y="3980621"/>
                <a:ext cx="320918" cy="30380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89630" tIns="44814" rIns="44814" bIns="89630" numCol="1" spcCol="0" rtlCol="0" fromWordArt="0" anchor="b" anchorCtr="0" forceAA="0" compatLnSpc="1">
                <a:prstTxWarp prst="textNoShape">
                  <a:avLst/>
                </a:prstTxWarp>
                <a:noAutofit/>
              </a:bodyPr>
              <a:lstStyle/>
              <a:p>
                <a:pPr algn="ctr" defTabSz="895919" fontAlgn="base">
                  <a:spcBef>
                    <a:spcPct val="0"/>
                  </a:spcBef>
                  <a:spcAft>
                    <a:spcPct val="0"/>
                  </a:spcAft>
                  <a:defRPr/>
                </a:pPr>
                <a:endParaRPr lang="en-US" sz="1176" kern="0" dirty="0" err="1">
                  <a:solidFill>
                    <a:srgbClr val="FFFFFF"/>
                  </a:solidFill>
                  <a:latin typeface="Segoe UI Semilight"/>
                  <a:ea typeface="Segoe UI" pitchFamily="34" charset="0"/>
                  <a:cs typeface="Segoe UI" pitchFamily="34" charset="0"/>
                </a:endParaRPr>
              </a:p>
            </p:txBody>
          </p:sp>
        </p:grpSp>
      </p:grpSp>
      <p:grpSp>
        <p:nvGrpSpPr>
          <p:cNvPr id="89" name="Group 88">
            <a:extLst>
              <a:ext uri="{FF2B5EF4-FFF2-40B4-BE49-F238E27FC236}">
                <a16:creationId xmlns:a16="http://schemas.microsoft.com/office/drawing/2014/main" id="{77BDF930-54FA-4E00-A6CF-4D427C6F3804}"/>
              </a:ext>
            </a:extLst>
          </p:cNvPr>
          <p:cNvGrpSpPr/>
          <p:nvPr/>
        </p:nvGrpSpPr>
        <p:grpSpPr>
          <a:xfrm>
            <a:off x="568047" y="4928862"/>
            <a:ext cx="1942590" cy="1079930"/>
            <a:chOff x="579437" y="4625604"/>
            <a:chExt cx="1981543" cy="1101585"/>
          </a:xfrm>
        </p:grpSpPr>
        <p:cxnSp>
          <p:nvCxnSpPr>
            <p:cNvPr id="8" name="Elbow Connector 7"/>
            <p:cNvCxnSpPr/>
            <p:nvPr/>
          </p:nvCxnSpPr>
          <p:spPr>
            <a:xfrm>
              <a:off x="2102932" y="4816889"/>
              <a:ext cx="12696" cy="639908"/>
            </a:xfrm>
            <a:prstGeom prst="bentConnector3">
              <a:avLst>
                <a:gd name="adj1" fmla="val 1301228"/>
              </a:avLst>
            </a:prstGeom>
            <a:noFill/>
            <a:ln w="76200" cap="flat" cmpd="sng" algn="ctr">
              <a:solidFill>
                <a:schemeClr val="tx1"/>
              </a:solidFill>
              <a:prstDash val="solid"/>
              <a:miter lim="800000"/>
              <a:headEnd type="none" w="med" len="med"/>
              <a:tailEnd type="none" w="med" len="med"/>
            </a:ln>
            <a:effectLst/>
          </p:spPr>
        </p:cxnSp>
        <p:cxnSp>
          <p:nvCxnSpPr>
            <p:cNvPr id="9" name="Straight Arrow Connector 8"/>
            <p:cNvCxnSpPr/>
            <p:nvPr/>
          </p:nvCxnSpPr>
          <p:spPr>
            <a:xfrm>
              <a:off x="2264182" y="5128531"/>
              <a:ext cx="182831" cy="0"/>
            </a:xfrm>
            <a:prstGeom prst="straightConnector1">
              <a:avLst/>
            </a:prstGeom>
            <a:noFill/>
            <a:ln w="76200" cap="flat" cmpd="sng" algn="ctr">
              <a:solidFill>
                <a:schemeClr val="tx1"/>
              </a:solidFill>
              <a:prstDash val="solid"/>
              <a:miter lim="800000"/>
              <a:headEnd type="none" w="med" len="med"/>
              <a:tailEnd type="none" w="med" len="med"/>
            </a:ln>
            <a:effectLst/>
          </p:spPr>
        </p:cxnSp>
        <p:sp>
          <p:nvSpPr>
            <p:cNvPr id="10" name="Isosceles Triangle 9"/>
            <p:cNvSpPr/>
            <p:nvPr/>
          </p:nvSpPr>
          <p:spPr>
            <a:xfrm rot="16200000">
              <a:off x="1933414" y="4752487"/>
              <a:ext cx="274246" cy="123077"/>
            </a:xfrm>
            <a:prstGeom prst="triangle">
              <a:avLst/>
            </a:prstGeom>
            <a:solidFill>
              <a:schemeClr val="tx1"/>
            </a:solidFill>
            <a:ln w="12700" cap="flat" cmpd="sng" algn="ctr">
              <a:solidFill>
                <a:schemeClr val="tx1"/>
              </a:solidFill>
              <a:prstDash val="solid"/>
              <a:miter lim="800000"/>
            </a:ln>
            <a:effectLst/>
          </p:spPr>
          <p:txBody>
            <a:bodyPr rtlCol="0" anchor="ctr"/>
            <a:lstStyle/>
            <a:p>
              <a:pPr algn="ctr" defTabSz="896238">
                <a:defRPr/>
              </a:pPr>
              <a:endParaRPr lang="en-US" sz="1766" kern="0">
                <a:solidFill>
                  <a:prstClr val="white"/>
                </a:solidFill>
                <a:latin typeface="Calibri" panose="020F0502020204030204"/>
              </a:endParaRPr>
            </a:p>
          </p:txBody>
        </p:sp>
        <p:sp>
          <p:nvSpPr>
            <p:cNvPr id="11" name="Isosceles Triangle 10"/>
            <p:cNvSpPr/>
            <p:nvPr/>
          </p:nvSpPr>
          <p:spPr>
            <a:xfrm rot="5400000">
              <a:off x="2362319" y="5071328"/>
              <a:ext cx="274246" cy="123077"/>
            </a:xfrm>
            <a:prstGeom prst="triangle">
              <a:avLst/>
            </a:prstGeom>
            <a:solidFill>
              <a:schemeClr val="tx1"/>
            </a:solidFill>
            <a:ln w="12700" cap="flat" cmpd="sng" algn="ctr">
              <a:solidFill>
                <a:schemeClr val="tx1"/>
              </a:solidFill>
              <a:prstDash val="solid"/>
              <a:miter lim="800000"/>
            </a:ln>
            <a:effectLst/>
          </p:spPr>
          <p:txBody>
            <a:bodyPr rtlCol="0" anchor="ctr"/>
            <a:lstStyle/>
            <a:p>
              <a:pPr algn="ctr" defTabSz="896238">
                <a:defRPr/>
              </a:pPr>
              <a:endParaRPr lang="en-US" sz="1766" kern="0">
                <a:solidFill>
                  <a:prstClr val="white"/>
                </a:solidFill>
                <a:latin typeface="Calibri" panose="020F0502020204030204"/>
              </a:endParaRPr>
            </a:p>
          </p:txBody>
        </p:sp>
        <p:sp>
          <p:nvSpPr>
            <p:cNvPr id="12" name="Isosceles Triangle 11"/>
            <p:cNvSpPr/>
            <p:nvPr/>
          </p:nvSpPr>
          <p:spPr>
            <a:xfrm rot="16200000">
              <a:off x="1933414" y="5390895"/>
              <a:ext cx="274246" cy="123077"/>
            </a:xfrm>
            <a:prstGeom prst="triangle">
              <a:avLst/>
            </a:prstGeom>
            <a:solidFill>
              <a:schemeClr val="tx1"/>
            </a:solidFill>
            <a:ln w="12700" cap="flat" cmpd="sng" algn="ctr">
              <a:solidFill>
                <a:schemeClr val="tx1"/>
              </a:solidFill>
              <a:prstDash val="solid"/>
              <a:miter lim="800000"/>
            </a:ln>
            <a:effectLst/>
          </p:spPr>
          <p:txBody>
            <a:bodyPr rtlCol="0" anchor="ctr"/>
            <a:lstStyle/>
            <a:p>
              <a:pPr algn="ctr" defTabSz="896238">
                <a:defRPr/>
              </a:pPr>
              <a:endParaRPr lang="en-US" sz="1766" kern="0">
                <a:solidFill>
                  <a:prstClr val="white"/>
                </a:solidFill>
                <a:latin typeface="Calibri" panose="020F0502020204030204"/>
              </a:endParaRPr>
            </a:p>
          </p:txBody>
        </p:sp>
        <p:sp>
          <p:nvSpPr>
            <p:cNvPr id="13" name="TextBox 12"/>
            <p:cNvSpPr txBox="1"/>
            <p:nvPr/>
          </p:nvSpPr>
          <p:spPr>
            <a:xfrm>
              <a:off x="896770" y="5080715"/>
              <a:ext cx="1251448" cy="153888"/>
            </a:xfrm>
            <a:prstGeom prst="rect">
              <a:avLst/>
            </a:prstGeom>
            <a:noFill/>
          </p:spPr>
          <p:txBody>
            <a:bodyPr wrap="square" lIns="0" tIns="0" rIns="0" bIns="0" rtlCol="0">
              <a:spAutoFit/>
            </a:bodyPr>
            <a:lstStyle/>
            <a:p>
              <a:pPr algn="ctr" defTabSz="896238"/>
              <a:r>
                <a:rPr lang="en-US" sz="980" dirty="0">
                  <a:solidFill>
                    <a:srgbClr val="FFFFFF"/>
                  </a:solidFill>
                  <a:latin typeface="Segoe UI Semilight"/>
                  <a:ea typeface="Segoe UI" panose="020B0502040204020203" pitchFamily="34" charset="0"/>
                  <a:cs typeface="Segoe UI" panose="020B0502040204020203" pitchFamily="34" charset="0"/>
                </a:rPr>
                <a:t>CoAP, AllJoyn, OPC, …</a:t>
              </a:r>
            </a:p>
          </p:txBody>
        </p:sp>
        <p:sp>
          <p:nvSpPr>
            <p:cNvPr id="42" name="TextBox 41"/>
            <p:cNvSpPr txBox="1"/>
            <p:nvPr/>
          </p:nvSpPr>
          <p:spPr>
            <a:xfrm>
              <a:off x="579437" y="4625604"/>
              <a:ext cx="1371600" cy="457200"/>
            </a:xfrm>
            <a:prstGeom prst="roundRect">
              <a:avLst>
                <a:gd name="adj" fmla="val 0"/>
              </a:avLst>
            </a:prstGeom>
            <a:solidFill>
              <a:schemeClr val="accent1">
                <a:lumMod val="75000"/>
              </a:schemeClr>
            </a:solidFill>
            <a:ln w="12700" cap="flat" cmpd="sng" algn="ctr">
              <a:noFill/>
              <a:prstDash val="solid"/>
              <a:miter lim="800000"/>
            </a:ln>
            <a:effectLst/>
          </p:spPr>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878581">
                <a:spcBef>
                  <a:spcPts val="588"/>
                </a:spcBef>
                <a:defRPr/>
              </a:pPr>
              <a:r>
                <a:rPr lang="en-US" sz="1175" dirty="0">
                  <a:solidFill>
                    <a:srgbClr val="FFFFFF"/>
                  </a:solidFill>
                  <a:latin typeface="Calibri" panose="020F0502020204030204"/>
                </a:rPr>
                <a:t>Device</a:t>
              </a:r>
            </a:p>
          </p:txBody>
        </p:sp>
        <p:sp>
          <p:nvSpPr>
            <p:cNvPr id="43" name="TextBox 42"/>
            <p:cNvSpPr txBox="1"/>
            <p:nvPr/>
          </p:nvSpPr>
          <p:spPr>
            <a:xfrm>
              <a:off x="579437" y="5269989"/>
              <a:ext cx="1371600" cy="457200"/>
            </a:xfrm>
            <a:prstGeom prst="roundRect">
              <a:avLst>
                <a:gd name="adj" fmla="val 0"/>
              </a:avLst>
            </a:prstGeom>
            <a:solidFill>
              <a:schemeClr val="accent1">
                <a:lumMod val="75000"/>
              </a:schemeClr>
            </a:solidFill>
            <a:ln w="12700" cap="flat" cmpd="sng" algn="ctr">
              <a:noFill/>
              <a:prstDash val="solid"/>
              <a:miter lim="800000"/>
            </a:ln>
            <a:effectLst/>
          </p:spPr>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878581">
                <a:spcBef>
                  <a:spcPts val="588"/>
                </a:spcBef>
                <a:defRPr/>
              </a:pPr>
              <a:r>
                <a:rPr lang="en-US" sz="1175" dirty="0">
                  <a:solidFill>
                    <a:srgbClr val="FFFFFF"/>
                  </a:solidFill>
                  <a:latin typeface="Calibri" panose="020F0502020204030204"/>
                </a:rPr>
                <a:t>Device</a:t>
              </a:r>
            </a:p>
          </p:txBody>
        </p:sp>
        <p:sp>
          <p:nvSpPr>
            <p:cNvPr id="105" name="Frame 5">
              <a:extLst>
                <a:ext uri="{FF2B5EF4-FFF2-40B4-BE49-F238E27FC236}">
                  <a16:creationId xmlns:a16="http://schemas.microsoft.com/office/drawing/2014/main" id="{C6772222-9FEB-4E38-A2C7-897042D450B9}"/>
                </a:ext>
              </a:extLst>
            </p:cNvPr>
            <p:cNvSpPr>
              <a:spLocks noChangeAspect="1"/>
            </p:cNvSpPr>
            <p:nvPr/>
          </p:nvSpPr>
          <p:spPr bwMode="auto">
            <a:xfrm>
              <a:off x="666109" y="4690752"/>
              <a:ext cx="320918" cy="30380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89630" tIns="44814" rIns="44814" bIns="89630" numCol="1" spcCol="0" rtlCol="0" fromWordArt="0" anchor="b" anchorCtr="0" forceAA="0" compatLnSpc="1">
              <a:prstTxWarp prst="textNoShape">
                <a:avLst/>
              </a:prstTxWarp>
              <a:noAutofit/>
            </a:bodyPr>
            <a:lstStyle/>
            <a:p>
              <a:pPr algn="ctr" defTabSz="895919" fontAlgn="base">
                <a:spcBef>
                  <a:spcPct val="0"/>
                </a:spcBef>
                <a:spcAft>
                  <a:spcPct val="0"/>
                </a:spcAft>
                <a:defRPr/>
              </a:pPr>
              <a:endParaRPr lang="en-US" sz="1176" kern="0" dirty="0" err="1">
                <a:solidFill>
                  <a:srgbClr val="FFFFFF"/>
                </a:solidFill>
                <a:latin typeface="Segoe UI Semilight"/>
                <a:ea typeface="Segoe UI" pitchFamily="34" charset="0"/>
                <a:cs typeface="Segoe UI" pitchFamily="34" charset="0"/>
              </a:endParaRPr>
            </a:p>
          </p:txBody>
        </p:sp>
        <p:sp>
          <p:nvSpPr>
            <p:cNvPr id="106" name="Frame 5">
              <a:extLst>
                <a:ext uri="{FF2B5EF4-FFF2-40B4-BE49-F238E27FC236}">
                  <a16:creationId xmlns:a16="http://schemas.microsoft.com/office/drawing/2014/main" id="{94EDAED4-39DA-44D1-9E0F-917448B30B21}"/>
                </a:ext>
              </a:extLst>
            </p:cNvPr>
            <p:cNvSpPr>
              <a:spLocks noChangeAspect="1"/>
            </p:cNvSpPr>
            <p:nvPr/>
          </p:nvSpPr>
          <p:spPr bwMode="auto">
            <a:xfrm>
              <a:off x="660471" y="5339002"/>
              <a:ext cx="320918" cy="30380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89630" tIns="44814" rIns="44814" bIns="89630" numCol="1" spcCol="0" rtlCol="0" fromWordArt="0" anchor="b" anchorCtr="0" forceAA="0" compatLnSpc="1">
              <a:prstTxWarp prst="textNoShape">
                <a:avLst/>
              </a:prstTxWarp>
              <a:noAutofit/>
            </a:bodyPr>
            <a:lstStyle/>
            <a:p>
              <a:pPr algn="ctr" defTabSz="895919" fontAlgn="base">
                <a:spcBef>
                  <a:spcPct val="0"/>
                </a:spcBef>
                <a:spcAft>
                  <a:spcPct val="0"/>
                </a:spcAft>
                <a:defRPr/>
              </a:pPr>
              <a:endParaRPr lang="en-US" sz="1176" kern="0" dirty="0" err="1">
                <a:solidFill>
                  <a:srgbClr val="FFFFFF"/>
                </a:solidFill>
                <a:latin typeface="Segoe UI Semilight"/>
                <a:ea typeface="Segoe UI" pitchFamily="34" charset="0"/>
                <a:cs typeface="Segoe UI" pitchFamily="34" charset="0"/>
              </a:endParaRPr>
            </a:p>
          </p:txBody>
        </p:sp>
      </p:grpSp>
      <p:grpSp>
        <p:nvGrpSpPr>
          <p:cNvPr id="135" name="Group 134">
            <a:extLst>
              <a:ext uri="{FF2B5EF4-FFF2-40B4-BE49-F238E27FC236}">
                <a16:creationId xmlns:a16="http://schemas.microsoft.com/office/drawing/2014/main" id="{66569C63-2E7D-4849-983C-B90D9F8DEE4E}"/>
              </a:ext>
            </a:extLst>
          </p:cNvPr>
          <p:cNvGrpSpPr/>
          <p:nvPr/>
        </p:nvGrpSpPr>
        <p:grpSpPr>
          <a:xfrm>
            <a:off x="568047" y="1886582"/>
            <a:ext cx="1344637" cy="448212"/>
            <a:chOff x="579437" y="1522321"/>
            <a:chExt cx="1371600" cy="457200"/>
          </a:xfrm>
          <a:solidFill>
            <a:schemeClr val="accent1">
              <a:lumMod val="75000"/>
            </a:schemeClr>
          </a:solidFill>
        </p:grpSpPr>
        <p:sp>
          <p:nvSpPr>
            <p:cNvPr id="36" name="TextBox 35"/>
            <p:cNvSpPr txBox="1"/>
            <p:nvPr/>
          </p:nvSpPr>
          <p:spPr>
            <a:xfrm>
              <a:off x="579437" y="1522321"/>
              <a:ext cx="1371600" cy="457200"/>
            </a:xfrm>
            <a:prstGeom prst="roundRect">
              <a:avLst>
                <a:gd name="adj" fmla="val 0"/>
              </a:avLst>
            </a:prstGeom>
            <a:grpFill/>
            <a:ln w="12700" cap="flat" cmpd="sng" algn="ctr">
              <a:noFill/>
              <a:prstDash val="solid"/>
              <a:miter lim="800000"/>
            </a:ln>
            <a:effectLst/>
          </p:spPr>
          <p:txBody>
            <a:bodyPr rtlCol="0" anchor="ctr"/>
            <a:lstStyle>
              <a:defPPr>
                <a:defRPr lang="en-US"/>
              </a:defPPr>
              <a:lvl1pPr algn="ctr" defTabSz="896296">
                <a:spcBef>
                  <a:spcPts val="600"/>
                </a:spcBef>
                <a:defRPr sz="1200" kern="0">
                  <a:solidFill>
                    <a:sysClr val="windowText" lastClr="000000"/>
                  </a:solidFill>
                  <a:latin typeface="Calibri" panose="020F0502020204030204"/>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878639">
                <a:spcBef>
                  <a:spcPts val="588"/>
                </a:spcBef>
              </a:pPr>
              <a:r>
                <a:rPr lang="en-US" sz="1175" dirty="0">
                  <a:solidFill>
                    <a:srgbClr val="FFFFFF"/>
                  </a:solidFill>
                </a:rPr>
                <a:t>Device</a:t>
              </a:r>
            </a:p>
          </p:txBody>
        </p:sp>
        <p:sp>
          <p:nvSpPr>
            <p:cNvPr id="107" name="Frame 5">
              <a:extLst>
                <a:ext uri="{FF2B5EF4-FFF2-40B4-BE49-F238E27FC236}">
                  <a16:creationId xmlns:a16="http://schemas.microsoft.com/office/drawing/2014/main" id="{E231AA9E-01A9-4E1A-8028-C9877012A523}"/>
                </a:ext>
              </a:extLst>
            </p:cNvPr>
            <p:cNvSpPr>
              <a:spLocks noChangeAspect="1"/>
            </p:cNvSpPr>
            <p:nvPr/>
          </p:nvSpPr>
          <p:spPr bwMode="auto">
            <a:xfrm>
              <a:off x="660471" y="1596354"/>
              <a:ext cx="320918" cy="30380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89630" tIns="44814" rIns="44814" bIns="89630" numCol="1" spcCol="0" rtlCol="0" fromWordArt="0" anchor="b" anchorCtr="0" forceAA="0" compatLnSpc="1">
              <a:prstTxWarp prst="textNoShape">
                <a:avLst/>
              </a:prstTxWarp>
              <a:noAutofit/>
            </a:bodyPr>
            <a:lstStyle/>
            <a:p>
              <a:pPr algn="ctr" defTabSz="895919" fontAlgn="base">
                <a:spcBef>
                  <a:spcPct val="0"/>
                </a:spcBef>
                <a:spcAft>
                  <a:spcPct val="0"/>
                </a:spcAft>
                <a:defRPr/>
              </a:pPr>
              <a:endParaRPr lang="en-US" sz="1176" kern="0" dirty="0" err="1">
                <a:solidFill>
                  <a:srgbClr val="FFFFFF"/>
                </a:solidFill>
                <a:latin typeface="Segoe UI Semilight"/>
                <a:ea typeface="Segoe UI" pitchFamily="34" charset="0"/>
                <a:cs typeface="Segoe UI" pitchFamily="34" charset="0"/>
              </a:endParaRPr>
            </a:p>
          </p:txBody>
        </p:sp>
      </p:grpSp>
      <p:grpSp>
        <p:nvGrpSpPr>
          <p:cNvPr id="56" name="Group 55">
            <a:extLst>
              <a:ext uri="{FF2B5EF4-FFF2-40B4-BE49-F238E27FC236}">
                <a16:creationId xmlns:a16="http://schemas.microsoft.com/office/drawing/2014/main" id="{45D12BD1-4A39-48A8-B130-FED18DE572AA}"/>
              </a:ext>
            </a:extLst>
          </p:cNvPr>
          <p:cNvGrpSpPr/>
          <p:nvPr/>
        </p:nvGrpSpPr>
        <p:grpSpPr>
          <a:xfrm>
            <a:off x="4994511" y="2906599"/>
            <a:ext cx="896184" cy="1808994"/>
            <a:chOff x="5094661" y="2562791"/>
            <a:chExt cx="914154" cy="1845268"/>
          </a:xfrm>
        </p:grpSpPr>
        <p:sp>
          <p:nvSpPr>
            <p:cNvPr id="26" name="Rectangle 25"/>
            <p:cNvSpPr/>
            <p:nvPr/>
          </p:nvSpPr>
          <p:spPr>
            <a:xfrm>
              <a:off x="5094661" y="2562791"/>
              <a:ext cx="914154" cy="1845268"/>
            </a:xfrm>
            <a:prstGeom prst="rect">
              <a:avLst/>
            </a:prstGeom>
            <a:solidFill>
              <a:schemeClr val="accent4"/>
            </a:solidFill>
            <a:ln w="6350" cap="flat" cmpd="sng" algn="ctr">
              <a:solidFill>
                <a:srgbClr val="002050">
                  <a:alpha val="24706"/>
                </a:srgbClr>
              </a:solidFill>
              <a:prstDash val="solid"/>
              <a:miter lim="800000"/>
            </a:ln>
            <a:effectLst/>
          </p:spPr>
          <p:txBody>
            <a:bodyPr lIns="59737" rIns="59737" rtlCol="0" anchor="t"/>
            <a:lstStyle/>
            <a:p>
              <a:pPr algn="ctr" defTabSz="896206">
                <a:defRPr/>
              </a:pPr>
              <a:r>
                <a:rPr lang="en-US" sz="980" kern="0" dirty="0" err="1">
                  <a:solidFill>
                    <a:srgbClr val="FFFFFF"/>
                  </a:solidFill>
                  <a:latin typeface="Calibri" panose="020F0502020204030204"/>
                  <a:cs typeface="Segoe UI" panose="020B0502040204020203" pitchFamily="34" charset="0"/>
                </a:rPr>
                <a:t>IoT</a:t>
              </a:r>
              <a:r>
                <a:rPr lang="en-US" sz="980" kern="0" dirty="0">
                  <a:solidFill>
                    <a:srgbClr val="FFFFFF"/>
                  </a:solidFill>
                  <a:latin typeface="Calibri" panose="020F0502020204030204"/>
                  <a:cs typeface="Segoe UI" panose="020B0502040204020203" pitchFamily="34" charset="0"/>
                </a:rPr>
                <a:t> Hub</a:t>
              </a:r>
            </a:p>
          </p:txBody>
        </p:sp>
        <p:grpSp>
          <p:nvGrpSpPr>
            <p:cNvPr id="108" name="Group 107">
              <a:extLst>
                <a:ext uri="{FF2B5EF4-FFF2-40B4-BE49-F238E27FC236}">
                  <a16:creationId xmlns:a16="http://schemas.microsoft.com/office/drawing/2014/main" id="{786A9D29-D749-41F0-ADC4-2F62F1E4B545}"/>
                </a:ext>
              </a:extLst>
            </p:cNvPr>
            <p:cNvGrpSpPr/>
            <p:nvPr/>
          </p:nvGrpSpPr>
          <p:grpSpPr>
            <a:xfrm>
              <a:off x="5324882" y="3265180"/>
              <a:ext cx="484182" cy="487639"/>
              <a:chOff x="4747902" y="1411950"/>
              <a:chExt cx="254184" cy="255999"/>
            </a:xfrm>
          </p:grpSpPr>
          <p:sp>
            <p:nvSpPr>
              <p:cNvPr id="109" name="L-Shape 108">
                <a:extLst>
                  <a:ext uri="{FF2B5EF4-FFF2-40B4-BE49-F238E27FC236}">
                    <a16:creationId xmlns:a16="http://schemas.microsoft.com/office/drawing/2014/main" id="{C3105C98-6984-4EFF-B4C6-107CF7FD6A07}"/>
                  </a:ext>
                </a:extLst>
              </p:cNvPr>
              <p:cNvSpPr/>
              <p:nvPr/>
            </p:nvSpPr>
            <p:spPr bwMode="auto">
              <a:xfrm>
                <a:off x="4747902" y="1598924"/>
                <a:ext cx="71378" cy="69025"/>
              </a:xfrm>
              <a:prstGeom prst="corner">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0" name="L-Shape 109">
                <a:extLst>
                  <a:ext uri="{FF2B5EF4-FFF2-40B4-BE49-F238E27FC236}">
                    <a16:creationId xmlns:a16="http://schemas.microsoft.com/office/drawing/2014/main" id="{FF2DFEB8-19DC-4FC9-B47A-8AC82CC2D1A8}"/>
                  </a:ext>
                </a:extLst>
              </p:cNvPr>
              <p:cNvSpPr/>
              <p:nvPr/>
            </p:nvSpPr>
            <p:spPr bwMode="auto">
              <a:xfrm rot="10800000">
                <a:off x="4930708" y="1411950"/>
                <a:ext cx="71378" cy="69025"/>
              </a:xfrm>
              <a:prstGeom prst="corner">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1" name="Oval 110">
                <a:extLst>
                  <a:ext uri="{FF2B5EF4-FFF2-40B4-BE49-F238E27FC236}">
                    <a16:creationId xmlns:a16="http://schemas.microsoft.com/office/drawing/2014/main" id="{80082911-9515-46E4-A7E1-165A7D4E7034}"/>
                  </a:ext>
                </a:extLst>
              </p:cNvPr>
              <p:cNvSpPr/>
              <p:nvPr/>
            </p:nvSpPr>
            <p:spPr bwMode="auto">
              <a:xfrm>
                <a:off x="4878421" y="1512980"/>
                <a:ext cx="50357" cy="50357"/>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2" name="Oval 111">
                <a:extLst>
                  <a:ext uri="{FF2B5EF4-FFF2-40B4-BE49-F238E27FC236}">
                    <a16:creationId xmlns:a16="http://schemas.microsoft.com/office/drawing/2014/main" id="{7726105C-5FDD-45E6-97B1-FF8113E24035}"/>
                  </a:ext>
                </a:extLst>
              </p:cNvPr>
              <p:cNvSpPr/>
              <p:nvPr/>
            </p:nvSpPr>
            <p:spPr bwMode="auto">
              <a:xfrm>
                <a:off x="4912306" y="1579808"/>
                <a:ext cx="37179" cy="3717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3" name="Oval 112">
                <a:extLst>
                  <a:ext uri="{FF2B5EF4-FFF2-40B4-BE49-F238E27FC236}">
                    <a16:creationId xmlns:a16="http://schemas.microsoft.com/office/drawing/2014/main" id="{E18EE6B4-F43D-4612-875F-657B2C37A258}"/>
                  </a:ext>
                </a:extLst>
              </p:cNvPr>
              <p:cNvSpPr/>
              <p:nvPr/>
            </p:nvSpPr>
            <p:spPr bwMode="auto">
              <a:xfrm>
                <a:off x="4844066" y="1458388"/>
                <a:ext cx="37179" cy="3717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4" name="Oval 113">
                <a:extLst>
                  <a:ext uri="{FF2B5EF4-FFF2-40B4-BE49-F238E27FC236}">
                    <a16:creationId xmlns:a16="http://schemas.microsoft.com/office/drawing/2014/main" id="{5878982B-7875-4E61-9018-E92CBD0EBACB}"/>
                  </a:ext>
                </a:extLst>
              </p:cNvPr>
              <p:cNvSpPr/>
              <p:nvPr/>
            </p:nvSpPr>
            <p:spPr bwMode="auto">
              <a:xfrm>
                <a:off x="4791827" y="1532276"/>
                <a:ext cx="30120" cy="3012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5" name="Oval 114">
                <a:extLst>
                  <a:ext uri="{FF2B5EF4-FFF2-40B4-BE49-F238E27FC236}">
                    <a16:creationId xmlns:a16="http://schemas.microsoft.com/office/drawing/2014/main" id="{2933DCF6-07FD-49ED-8603-3161E69BD218}"/>
                  </a:ext>
                </a:extLst>
              </p:cNvPr>
              <p:cNvSpPr/>
              <p:nvPr/>
            </p:nvSpPr>
            <p:spPr bwMode="auto">
              <a:xfrm>
                <a:off x="4848302" y="1580750"/>
                <a:ext cx="30120" cy="3012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6" name="Rectangle 115">
                <a:extLst>
                  <a:ext uri="{FF2B5EF4-FFF2-40B4-BE49-F238E27FC236}">
                    <a16:creationId xmlns:a16="http://schemas.microsoft.com/office/drawing/2014/main" id="{4403B626-832B-46B3-BEBB-E3FCE3508958}"/>
                  </a:ext>
                </a:extLst>
              </p:cNvPr>
              <p:cNvSpPr/>
              <p:nvPr/>
            </p:nvSpPr>
            <p:spPr bwMode="auto">
              <a:xfrm rot="3266723">
                <a:off x="4854890" y="1503097"/>
                <a:ext cx="51769" cy="47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7" name="Rectangle 116">
                <a:extLst>
                  <a:ext uri="{FF2B5EF4-FFF2-40B4-BE49-F238E27FC236}">
                    <a16:creationId xmlns:a16="http://schemas.microsoft.com/office/drawing/2014/main" id="{0275894F-3C63-4C0A-947C-62E730E5F003}"/>
                  </a:ext>
                </a:extLst>
              </p:cNvPr>
              <p:cNvSpPr/>
              <p:nvPr/>
            </p:nvSpPr>
            <p:spPr bwMode="auto">
              <a:xfrm rot="3266723">
                <a:off x="4894893" y="1570867"/>
                <a:ext cx="51769" cy="47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8" name="Rectangle 117">
                <a:extLst>
                  <a:ext uri="{FF2B5EF4-FFF2-40B4-BE49-F238E27FC236}">
                    <a16:creationId xmlns:a16="http://schemas.microsoft.com/office/drawing/2014/main" id="{B823B8E3-2173-43F4-A766-3C1A977B7C93}"/>
                  </a:ext>
                </a:extLst>
              </p:cNvPr>
              <p:cNvSpPr/>
              <p:nvPr/>
            </p:nvSpPr>
            <p:spPr bwMode="auto">
              <a:xfrm rot="7369166">
                <a:off x="4851125" y="1572278"/>
                <a:ext cx="51769" cy="47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9" name="Rectangle 118">
                <a:extLst>
                  <a:ext uri="{FF2B5EF4-FFF2-40B4-BE49-F238E27FC236}">
                    <a16:creationId xmlns:a16="http://schemas.microsoft.com/office/drawing/2014/main" id="{56AC78B4-03B0-4D3A-AB18-42AC6356893D}"/>
                  </a:ext>
                </a:extLst>
              </p:cNvPr>
              <p:cNvSpPr/>
              <p:nvPr/>
            </p:nvSpPr>
            <p:spPr bwMode="auto">
              <a:xfrm rot="21340763">
                <a:off x="4819100" y="1540144"/>
                <a:ext cx="67770" cy="47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grpSp>
        <p:nvGrpSpPr>
          <p:cNvPr id="138" name="Group 137">
            <a:extLst>
              <a:ext uri="{FF2B5EF4-FFF2-40B4-BE49-F238E27FC236}">
                <a16:creationId xmlns:a16="http://schemas.microsoft.com/office/drawing/2014/main" id="{7B0CF37F-D860-4152-8895-742E82A489AC}"/>
              </a:ext>
            </a:extLst>
          </p:cNvPr>
          <p:cNvGrpSpPr/>
          <p:nvPr/>
        </p:nvGrpSpPr>
        <p:grpSpPr>
          <a:xfrm>
            <a:off x="7205655" y="2977347"/>
            <a:ext cx="1686183" cy="1573319"/>
            <a:chOff x="7205655" y="2583647"/>
            <a:chExt cx="1686183" cy="1573319"/>
          </a:xfrm>
        </p:grpSpPr>
        <p:grpSp>
          <p:nvGrpSpPr>
            <p:cNvPr id="57" name="Group 56"/>
            <p:cNvGrpSpPr/>
            <p:nvPr/>
          </p:nvGrpSpPr>
          <p:grpSpPr>
            <a:xfrm>
              <a:off x="7205655" y="3822897"/>
              <a:ext cx="393120" cy="283226"/>
              <a:chOff x="1107857" y="-3310276"/>
              <a:chExt cx="641349" cy="498475"/>
            </a:xfrm>
            <a:solidFill>
              <a:schemeClr val="bg1"/>
            </a:solidFill>
          </p:grpSpPr>
          <p:sp>
            <p:nvSpPr>
              <p:cNvPr id="58" name="Freeform 236"/>
              <p:cNvSpPr>
                <a:spLocks/>
              </p:cNvSpPr>
              <p:nvPr/>
            </p:nvSpPr>
            <p:spPr bwMode="auto">
              <a:xfrm>
                <a:off x="1296769" y="-3310276"/>
                <a:ext cx="452437" cy="498475"/>
              </a:xfrm>
              <a:custGeom>
                <a:avLst/>
                <a:gdLst>
                  <a:gd name="T0" fmla="*/ 493 w 610"/>
                  <a:gd name="T1" fmla="*/ 455 h 669"/>
                  <a:gd name="T2" fmla="*/ 516 w 610"/>
                  <a:gd name="T3" fmla="*/ 402 h 669"/>
                  <a:gd name="T4" fmla="*/ 610 w 610"/>
                  <a:gd name="T5" fmla="*/ 369 h 669"/>
                  <a:gd name="T6" fmla="*/ 610 w 610"/>
                  <a:gd name="T7" fmla="*/ 293 h 669"/>
                  <a:gd name="T8" fmla="*/ 600 w 610"/>
                  <a:gd name="T9" fmla="*/ 290 h 669"/>
                  <a:gd name="T10" fmla="*/ 517 w 610"/>
                  <a:gd name="T11" fmla="*/ 262 h 669"/>
                  <a:gd name="T12" fmla="*/ 494 w 610"/>
                  <a:gd name="T13" fmla="*/ 209 h 669"/>
                  <a:gd name="T14" fmla="*/ 537 w 610"/>
                  <a:gd name="T15" fmla="*/ 120 h 669"/>
                  <a:gd name="T16" fmla="*/ 484 w 610"/>
                  <a:gd name="T17" fmla="*/ 67 h 669"/>
                  <a:gd name="T18" fmla="*/ 473 w 610"/>
                  <a:gd name="T19" fmla="*/ 74 h 669"/>
                  <a:gd name="T20" fmla="*/ 395 w 610"/>
                  <a:gd name="T21" fmla="*/ 114 h 669"/>
                  <a:gd name="T22" fmla="*/ 343 w 610"/>
                  <a:gd name="T23" fmla="*/ 91 h 669"/>
                  <a:gd name="T24" fmla="*/ 308 w 610"/>
                  <a:gd name="T25" fmla="*/ 0 h 669"/>
                  <a:gd name="T26" fmla="*/ 230 w 610"/>
                  <a:gd name="T27" fmla="*/ 0 h 669"/>
                  <a:gd name="T28" fmla="*/ 227 w 610"/>
                  <a:gd name="T29" fmla="*/ 10 h 669"/>
                  <a:gd name="T30" fmla="*/ 196 w 610"/>
                  <a:gd name="T31" fmla="*/ 89 h 669"/>
                  <a:gd name="T32" fmla="*/ 143 w 610"/>
                  <a:gd name="T33" fmla="*/ 112 h 669"/>
                  <a:gd name="T34" fmla="*/ 52 w 610"/>
                  <a:gd name="T35" fmla="*/ 72 h 669"/>
                  <a:gd name="T36" fmla="*/ 0 w 610"/>
                  <a:gd name="T37" fmla="*/ 125 h 669"/>
                  <a:gd name="T38" fmla="*/ 5 w 610"/>
                  <a:gd name="T39" fmla="*/ 135 h 669"/>
                  <a:gd name="T40" fmla="*/ 29 w 610"/>
                  <a:gd name="T41" fmla="*/ 181 h 669"/>
                  <a:gd name="T42" fmla="*/ 168 w 610"/>
                  <a:gd name="T43" fmla="*/ 147 h 669"/>
                  <a:gd name="T44" fmla="*/ 346 w 610"/>
                  <a:gd name="T45" fmla="*/ 219 h 669"/>
                  <a:gd name="T46" fmla="*/ 379 w 610"/>
                  <a:gd name="T47" fmla="*/ 247 h 669"/>
                  <a:gd name="T48" fmla="*/ 392 w 610"/>
                  <a:gd name="T49" fmla="*/ 267 h 669"/>
                  <a:gd name="T50" fmla="*/ 357 w 610"/>
                  <a:gd name="T51" fmla="*/ 440 h 669"/>
                  <a:gd name="T52" fmla="*/ 219 w 610"/>
                  <a:gd name="T53" fmla="*/ 460 h 669"/>
                  <a:gd name="T54" fmla="*/ 209 w 610"/>
                  <a:gd name="T55" fmla="*/ 455 h 669"/>
                  <a:gd name="T56" fmla="*/ 179 w 610"/>
                  <a:gd name="T57" fmla="*/ 433 h 669"/>
                  <a:gd name="T58" fmla="*/ 169 w 610"/>
                  <a:gd name="T59" fmla="*/ 430 h 669"/>
                  <a:gd name="T60" fmla="*/ 140 w 610"/>
                  <a:gd name="T61" fmla="*/ 443 h 669"/>
                  <a:gd name="T62" fmla="*/ 136 w 610"/>
                  <a:gd name="T63" fmla="*/ 447 h 669"/>
                  <a:gd name="T64" fmla="*/ 26 w 610"/>
                  <a:gd name="T65" fmla="*/ 517 h 669"/>
                  <a:gd name="T66" fmla="*/ 6 w 610"/>
                  <a:gd name="T67" fmla="*/ 547 h 669"/>
                  <a:gd name="T68" fmla="*/ 61 w 610"/>
                  <a:gd name="T69" fmla="*/ 602 h 669"/>
                  <a:gd name="T70" fmla="*/ 71 w 610"/>
                  <a:gd name="T71" fmla="*/ 597 h 669"/>
                  <a:gd name="T72" fmla="*/ 148 w 610"/>
                  <a:gd name="T73" fmla="*/ 557 h 669"/>
                  <a:gd name="T74" fmla="*/ 201 w 610"/>
                  <a:gd name="T75" fmla="*/ 578 h 669"/>
                  <a:gd name="T76" fmla="*/ 230 w 610"/>
                  <a:gd name="T77" fmla="*/ 669 h 669"/>
                  <a:gd name="T78" fmla="*/ 308 w 610"/>
                  <a:gd name="T79" fmla="*/ 669 h 669"/>
                  <a:gd name="T80" fmla="*/ 311 w 610"/>
                  <a:gd name="T81" fmla="*/ 659 h 669"/>
                  <a:gd name="T82" fmla="*/ 339 w 610"/>
                  <a:gd name="T83" fmla="*/ 578 h 669"/>
                  <a:gd name="T84" fmla="*/ 392 w 610"/>
                  <a:gd name="T85" fmla="*/ 555 h 669"/>
                  <a:gd name="T86" fmla="*/ 483 w 610"/>
                  <a:gd name="T87" fmla="*/ 595 h 669"/>
                  <a:gd name="T88" fmla="*/ 535 w 610"/>
                  <a:gd name="T89" fmla="*/ 542 h 669"/>
                  <a:gd name="T90" fmla="*/ 530 w 610"/>
                  <a:gd name="T91" fmla="*/ 532 h 669"/>
                  <a:gd name="T92" fmla="*/ 493 w 610"/>
                  <a:gd name="T93" fmla="*/ 45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669">
                    <a:moveTo>
                      <a:pt x="493" y="455"/>
                    </a:moveTo>
                    <a:lnTo>
                      <a:pt x="516" y="402"/>
                    </a:lnTo>
                    <a:lnTo>
                      <a:pt x="610" y="369"/>
                    </a:lnTo>
                    <a:lnTo>
                      <a:pt x="610" y="293"/>
                    </a:lnTo>
                    <a:lnTo>
                      <a:pt x="600" y="290"/>
                    </a:lnTo>
                    <a:lnTo>
                      <a:pt x="517" y="262"/>
                    </a:lnTo>
                    <a:lnTo>
                      <a:pt x="494" y="209"/>
                    </a:lnTo>
                    <a:lnTo>
                      <a:pt x="537" y="120"/>
                    </a:lnTo>
                    <a:lnTo>
                      <a:pt x="484" y="67"/>
                    </a:lnTo>
                    <a:lnTo>
                      <a:pt x="473" y="74"/>
                    </a:lnTo>
                    <a:lnTo>
                      <a:pt x="395" y="114"/>
                    </a:lnTo>
                    <a:lnTo>
                      <a:pt x="343" y="91"/>
                    </a:lnTo>
                    <a:lnTo>
                      <a:pt x="308" y="0"/>
                    </a:lnTo>
                    <a:lnTo>
                      <a:pt x="230" y="0"/>
                    </a:lnTo>
                    <a:lnTo>
                      <a:pt x="227" y="10"/>
                    </a:lnTo>
                    <a:lnTo>
                      <a:pt x="196" y="89"/>
                    </a:lnTo>
                    <a:lnTo>
                      <a:pt x="143" y="112"/>
                    </a:lnTo>
                    <a:lnTo>
                      <a:pt x="52" y="72"/>
                    </a:lnTo>
                    <a:lnTo>
                      <a:pt x="0" y="125"/>
                    </a:lnTo>
                    <a:lnTo>
                      <a:pt x="5" y="135"/>
                    </a:lnTo>
                    <a:lnTo>
                      <a:pt x="29" y="181"/>
                    </a:lnTo>
                    <a:cubicBezTo>
                      <a:pt x="72" y="156"/>
                      <a:pt x="118" y="147"/>
                      <a:pt x="168" y="147"/>
                    </a:cubicBezTo>
                    <a:cubicBezTo>
                      <a:pt x="235" y="150"/>
                      <a:pt x="298" y="175"/>
                      <a:pt x="346" y="219"/>
                    </a:cubicBezTo>
                    <a:cubicBezTo>
                      <a:pt x="356" y="227"/>
                      <a:pt x="369" y="234"/>
                      <a:pt x="379" y="247"/>
                    </a:cubicBezTo>
                    <a:cubicBezTo>
                      <a:pt x="384" y="252"/>
                      <a:pt x="389" y="260"/>
                      <a:pt x="392" y="267"/>
                    </a:cubicBezTo>
                    <a:cubicBezTo>
                      <a:pt x="425" y="325"/>
                      <a:pt x="412" y="397"/>
                      <a:pt x="357" y="440"/>
                    </a:cubicBezTo>
                    <a:cubicBezTo>
                      <a:pt x="318" y="473"/>
                      <a:pt x="262" y="478"/>
                      <a:pt x="219" y="460"/>
                    </a:cubicBezTo>
                    <a:cubicBezTo>
                      <a:pt x="214" y="456"/>
                      <a:pt x="211" y="456"/>
                      <a:pt x="209" y="455"/>
                    </a:cubicBezTo>
                    <a:cubicBezTo>
                      <a:pt x="199" y="450"/>
                      <a:pt x="188" y="442"/>
                      <a:pt x="179" y="433"/>
                    </a:cubicBezTo>
                    <a:cubicBezTo>
                      <a:pt x="176" y="433"/>
                      <a:pt x="174" y="430"/>
                      <a:pt x="169" y="430"/>
                    </a:cubicBezTo>
                    <a:cubicBezTo>
                      <a:pt x="160" y="430"/>
                      <a:pt x="146" y="435"/>
                      <a:pt x="140" y="443"/>
                    </a:cubicBezTo>
                    <a:lnTo>
                      <a:pt x="136" y="447"/>
                    </a:lnTo>
                    <a:cubicBezTo>
                      <a:pt x="104" y="480"/>
                      <a:pt x="66" y="504"/>
                      <a:pt x="26" y="517"/>
                    </a:cubicBezTo>
                    <a:lnTo>
                      <a:pt x="6" y="547"/>
                    </a:lnTo>
                    <a:lnTo>
                      <a:pt x="61" y="602"/>
                    </a:lnTo>
                    <a:lnTo>
                      <a:pt x="71" y="597"/>
                    </a:lnTo>
                    <a:lnTo>
                      <a:pt x="148" y="557"/>
                    </a:lnTo>
                    <a:lnTo>
                      <a:pt x="201" y="578"/>
                    </a:lnTo>
                    <a:lnTo>
                      <a:pt x="230" y="669"/>
                    </a:lnTo>
                    <a:lnTo>
                      <a:pt x="308" y="669"/>
                    </a:lnTo>
                    <a:lnTo>
                      <a:pt x="311" y="659"/>
                    </a:lnTo>
                    <a:lnTo>
                      <a:pt x="339" y="578"/>
                    </a:lnTo>
                    <a:lnTo>
                      <a:pt x="392" y="555"/>
                    </a:lnTo>
                    <a:lnTo>
                      <a:pt x="483" y="595"/>
                    </a:lnTo>
                    <a:lnTo>
                      <a:pt x="535" y="542"/>
                    </a:lnTo>
                    <a:lnTo>
                      <a:pt x="530" y="532"/>
                    </a:lnTo>
                    <a:lnTo>
                      <a:pt x="493" y="455"/>
                    </a:lnTo>
                    <a:close/>
                  </a:path>
                </a:pathLst>
              </a:custGeom>
              <a:grpFill/>
              <a:ln w="0">
                <a:noFill/>
                <a:prstDash val="solid"/>
                <a:round/>
                <a:headEnd/>
                <a:tailEnd/>
              </a:ln>
            </p:spPr>
            <p:txBody>
              <a:bodyPr vert="horz" wrap="square" lIns="89630" tIns="44815" rIns="89630" bIns="44815" numCol="1" anchor="t" anchorCtr="0" compatLnSpc="1">
                <a:prstTxWarp prst="textNoShape">
                  <a:avLst/>
                </a:prstTxWarp>
              </a:bodyPr>
              <a:lstStyle/>
              <a:p>
                <a:pPr defTabSz="896328">
                  <a:defRPr/>
                </a:pPr>
                <a:endParaRPr lang="en-US" sz="1766">
                  <a:solidFill>
                    <a:prstClr val="black"/>
                  </a:solidFill>
                  <a:latin typeface="Segoe UI"/>
                </a:endParaRPr>
              </a:p>
            </p:txBody>
          </p:sp>
          <p:sp>
            <p:nvSpPr>
              <p:cNvPr id="59" name="Freeform 237"/>
              <p:cNvSpPr>
                <a:spLocks/>
              </p:cNvSpPr>
              <p:nvPr/>
            </p:nvSpPr>
            <p:spPr bwMode="auto">
              <a:xfrm>
                <a:off x="1141194" y="-3127714"/>
                <a:ext cx="371475" cy="133350"/>
              </a:xfrm>
              <a:custGeom>
                <a:avLst/>
                <a:gdLst>
                  <a:gd name="T0" fmla="*/ 240 w 501"/>
                  <a:gd name="T1" fmla="*/ 76 h 180"/>
                  <a:gd name="T2" fmla="*/ 29 w 501"/>
                  <a:gd name="T3" fmla="*/ 72 h 180"/>
                  <a:gd name="T4" fmla="*/ 5 w 501"/>
                  <a:gd name="T5" fmla="*/ 72 h 180"/>
                  <a:gd name="T6" fmla="*/ 0 w 501"/>
                  <a:gd name="T7" fmla="*/ 86 h 180"/>
                  <a:gd name="T8" fmla="*/ 5 w 501"/>
                  <a:gd name="T9" fmla="*/ 99 h 180"/>
                  <a:gd name="T10" fmla="*/ 263 w 501"/>
                  <a:gd name="T11" fmla="*/ 104 h 180"/>
                  <a:gd name="T12" fmla="*/ 263 w 501"/>
                  <a:gd name="T13" fmla="*/ 100 h 180"/>
                  <a:gd name="T14" fmla="*/ 471 w 501"/>
                  <a:gd name="T15" fmla="*/ 105 h 180"/>
                  <a:gd name="T16" fmla="*/ 496 w 501"/>
                  <a:gd name="T17" fmla="*/ 105 h 180"/>
                  <a:gd name="T18" fmla="*/ 501 w 501"/>
                  <a:gd name="T19" fmla="*/ 92 h 180"/>
                  <a:gd name="T20" fmla="*/ 496 w 501"/>
                  <a:gd name="T21" fmla="*/ 79 h 180"/>
                  <a:gd name="T22" fmla="*/ 240 w 501"/>
                  <a:gd name="T23"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180">
                    <a:moveTo>
                      <a:pt x="240" y="76"/>
                    </a:moveTo>
                    <a:cubicBezTo>
                      <a:pt x="181" y="138"/>
                      <a:pt x="87" y="138"/>
                      <a:pt x="29" y="72"/>
                    </a:cubicBezTo>
                    <a:cubicBezTo>
                      <a:pt x="24" y="64"/>
                      <a:pt x="10" y="64"/>
                      <a:pt x="5" y="72"/>
                    </a:cubicBezTo>
                    <a:cubicBezTo>
                      <a:pt x="1" y="76"/>
                      <a:pt x="0" y="81"/>
                      <a:pt x="0" y="86"/>
                    </a:cubicBezTo>
                    <a:cubicBezTo>
                      <a:pt x="0" y="91"/>
                      <a:pt x="3" y="95"/>
                      <a:pt x="5" y="99"/>
                    </a:cubicBezTo>
                    <a:cubicBezTo>
                      <a:pt x="75" y="176"/>
                      <a:pt x="191" y="180"/>
                      <a:pt x="263" y="104"/>
                    </a:cubicBezTo>
                    <a:lnTo>
                      <a:pt x="263" y="100"/>
                    </a:lnTo>
                    <a:cubicBezTo>
                      <a:pt x="323" y="41"/>
                      <a:pt x="415" y="41"/>
                      <a:pt x="471" y="105"/>
                    </a:cubicBezTo>
                    <a:cubicBezTo>
                      <a:pt x="479" y="114"/>
                      <a:pt x="491" y="114"/>
                      <a:pt x="496" y="105"/>
                    </a:cubicBezTo>
                    <a:cubicBezTo>
                      <a:pt x="499" y="102"/>
                      <a:pt x="501" y="97"/>
                      <a:pt x="501" y="92"/>
                    </a:cubicBezTo>
                    <a:cubicBezTo>
                      <a:pt x="501" y="87"/>
                      <a:pt x="497" y="82"/>
                      <a:pt x="496" y="79"/>
                    </a:cubicBezTo>
                    <a:cubicBezTo>
                      <a:pt x="428" y="1"/>
                      <a:pt x="313" y="0"/>
                      <a:pt x="240" y="76"/>
                    </a:cubicBezTo>
                    <a:close/>
                  </a:path>
                </a:pathLst>
              </a:custGeom>
              <a:grpFill/>
              <a:ln w="0">
                <a:noFill/>
                <a:prstDash val="solid"/>
                <a:round/>
                <a:headEnd/>
                <a:tailEnd/>
              </a:ln>
            </p:spPr>
            <p:txBody>
              <a:bodyPr vert="horz" wrap="square" lIns="89630" tIns="44815" rIns="89630" bIns="44815" numCol="1" anchor="t" anchorCtr="0" compatLnSpc="1">
                <a:prstTxWarp prst="textNoShape">
                  <a:avLst/>
                </a:prstTxWarp>
              </a:bodyPr>
              <a:lstStyle/>
              <a:p>
                <a:pPr defTabSz="896328">
                  <a:defRPr/>
                </a:pPr>
                <a:endParaRPr lang="en-US" sz="1766">
                  <a:solidFill>
                    <a:prstClr val="black"/>
                  </a:solidFill>
                  <a:latin typeface="Segoe UI"/>
                </a:endParaRPr>
              </a:p>
            </p:txBody>
          </p:sp>
          <p:sp>
            <p:nvSpPr>
              <p:cNvPr id="60" name="Freeform 238"/>
              <p:cNvSpPr>
                <a:spLocks/>
              </p:cNvSpPr>
              <p:nvPr/>
            </p:nvSpPr>
            <p:spPr bwMode="auto">
              <a:xfrm>
                <a:off x="1107857" y="-3048339"/>
                <a:ext cx="374650" cy="106363"/>
              </a:xfrm>
              <a:custGeom>
                <a:avLst/>
                <a:gdLst>
                  <a:gd name="T0" fmla="*/ 414 w 506"/>
                  <a:gd name="T1" fmla="*/ 0 h 143"/>
                  <a:gd name="T2" fmla="*/ 331 w 506"/>
                  <a:gd name="T3" fmla="*/ 35 h 143"/>
                  <a:gd name="T4" fmla="*/ 325 w 506"/>
                  <a:gd name="T5" fmla="*/ 41 h 143"/>
                  <a:gd name="T6" fmla="*/ 173 w 506"/>
                  <a:gd name="T7" fmla="*/ 104 h 143"/>
                  <a:gd name="T8" fmla="*/ 25 w 506"/>
                  <a:gd name="T9" fmla="*/ 33 h 143"/>
                  <a:gd name="T10" fmla="*/ 0 w 506"/>
                  <a:gd name="T11" fmla="*/ 33 h 143"/>
                  <a:gd name="T12" fmla="*/ 0 w 506"/>
                  <a:gd name="T13" fmla="*/ 46 h 143"/>
                  <a:gd name="T14" fmla="*/ 5 w 506"/>
                  <a:gd name="T15" fmla="*/ 59 h 143"/>
                  <a:gd name="T16" fmla="*/ 178 w 506"/>
                  <a:gd name="T17" fmla="*/ 140 h 143"/>
                  <a:gd name="T18" fmla="*/ 355 w 506"/>
                  <a:gd name="T19" fmla="*/ 64 h 143"/>
                  <a:gd name="T20" fmla="*/ 361 w 506"/>
                  <a:gd name="T21" fmla="*/ 58 h 143"/>
                  <a:gd name="T22" fmla="*/ 419 w 506"/>
                  <a:gd name="T23" fmla="*/ 33 h 143"/>
                  <a:gd name="T24" fmla="*/ 477 w 506"/>
                  <a:gd name="T25" fmla="*/ 61 h 143"/>
                  <a:gd name="T26" fmla="*/ 501 w 506"/>
                  <a:gd name="T27" fmla="*/ 61 h 143"/>
                  <a:gd name="T28" fmla="*/ 506 w 506"/>
                  <a:gd name="T29" fmla="*/ 48 h 143"/>
                  <a:gd name="T30" fmla="*/ 501 w 506"/>
                  <a:gd name="T31" fmla="*/ 35 h 143"/>
                  <a:gd name="T32" fmla="*/ 414 w 506"/>
                  <a:gd name="T3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143">
                    <a:moveTo>
                      <a:pt x="414" y="0"/>
                    </a:moveTo>
                    <a:cubicBezTo>
                      <a:pt x="381" y="0"/>
                      <a:pt x="355" y="10"/>
                      <a:pt x="331" y="35"/>
                    </a:cubicBezTo>
                    <a:lnTo>
                      <a:pt x="325" y="41"/>
                    </a:lnTo>
                    <a:cubicBezTo>
                      <a:pt x="285" y="84"/>
                      <a:pt x="229" y="107"/>
                      <a:pt x="173" y="104"/>
                    </a:cubicBezTo>
                    <a:cubicBezTo>
                      <a:pt x="116" y="104"/>
                      <a:pt x="64" y="76"/>
                      <a:pt x="25" y="33"/>
                    </a:cubicBezTo>
                    <a:cubicBezTo>
                      <a:pt x="17" y="25"/>
                      <a:pt x="5" y="25"/>
                      <a:pt x="0" y="33"/>
                    </a:cubicBezTo>
                    <a:cubicBezTo>
                      <a:pt x="0" y="36"/>
                      <a:pt x="0" y="41"/>
                      <a:pt x="0" y="46"/>
                    </a:cubicBezTo>
                    <a:cubicBezTo>
                      <a:pt x="0" y="51"/>
                      <a:pt x="3" y="56"/>
                      <a:pt x="5" y="59"/>
                    </a:cubicBezTo>
                    <a:cubicBezTo>
                      <a:pt x="51" y="110"/>
                      <a:pt x="112" y="140"/>
                      <a:pt x="178" y="140"/>
                    </a:cubicBezTo>
                    <a:cubicBezTo>
                      <a:pt x="244" y="143"/>
                      <a:pt x="303" y="115"/>
                      <a:pt x="355" y="64"/>
                    </a:cubicBezTo>
                    <a:lnTo>
                      <a:pt x="361" y="58"/>
                    </a:lnTo>
                    <a:cubicBezTo>
                      <a:pt x="376" y="43"/>
                      <a:pt x="396" y="33"/>
                      <a:pt x="419" y="33"/>
                    </a:cubicBezTo>
                    <a:cubicBezTo>
                      <a:pt x="442" y="33"/>
                      <a:pt x="458" y="43"/>
                      <a:pt x="477" y="61"/>
                    </a:cubicBezTo>
                    <a:cubicBezTo>
                      <a:pt x="485" y="69"/>
                      <a:pt x="496" y="69"/>
                      <a:pt x="501" y="61"/>
                    </a:cubicBezTo>
                    <a:cubicBezTo>
                      <a:pt x="505" y="58"/>
                      <a:pt x="506" y="53"/>
                      <a:pt x="506" y="48"/>
                    </a:cubicBezTo>
                    <a:cubicBezTo>
                      <a:pt x="506" y="43"/>
                      <a:pt x="503" y="38"/>
                      <a:pt x="501" y="35"/>
                    </a:cubicBezTo>
                    <a:cubicBezTo>
                      <a:pt x="477" y="13"/>
                      <a:pt x="447" y="0"/>
                      <a:pt x="414" y="0"/>
                    </a:cubicBezTo>
                    <a:close/>
                  </a:path>
                </a:pathLst>
              </a:custGeom>
              <a:grpFill/>
              <a:ln w="0">
                <a:noFill/>
                <a:prstDash val="solid"/>
                <a:round/>
                <a:headEnd/>
                <a:tailEnd/>
              </a:ln>
            </p:spPr>
            <p:txBody>
              <a:bodyPr vert="horz" wrap="square" lIns="89630" tIns="44815" rIns="89630" bIns="44815" numCol="1" anchor="t" anchorCtr="0" compatLnSpc="1">
                <a:prstTxWarp prst="textNoShape">
                  <a:avLst/>
                </a:prstTxWarp>
              </a:bodyPr>
              <a:lstStyle/>
              <a:p>
                <a:pPr defTabSz="896328">
                  <a:defRPr/>
                </a:pPr>
                <a:endParaRPr lang="en-US" sz="1766">
                  <a:solidFill>
                    <a:prstClr val="black"/>
                  </a:solidFill>
                  <a:latin typeface="Segoe UI"/>
                </a:endParaRPr>
              </a:p>
            </p:txBody>
          </p:sp>
          <p:sp>
            <p:nvSpPr>
              <p:cNvPr id="61" name="Freeform 239"/>
              <p:cNvSpPr>
                <a:spLocks/>
              </p:cNvSpPr>
              <p:nvPr/>
            </p:nvSpPr>
            <p:spPr bwMode="auto">
              <a:xfrm>
                <a:off x="1174532" y="-3176926"/>
                <a:ext cx="371475" cy="106363"/>
              </a:xfrm>
              <a:custGeom>
                <a:avLst/>
                <a:gdLst>
                  <a:gd name="T0" fmla="*/ 499 w 501"/>
                  <a:gd name="T1" fmla="*/ 81 h 143"/>
                  <a:gd name="T2" fmla="*/ 326 w 501"/>
                  <a:gd name="T3" fmla="*/ 0 h 143"/>
                  <a:gd name="T4" fmla="*/ 150 w 501"/>
                  <a:gd name="T5" fmla="*/ 76 h 143"/>
                  <a:gd name="T6" fmla="*/ 143 w 501"/>
                  <a:gd name="T7" fmla="*/ 82 h 143"/>
                  <a:gd name="T8" fmla="*/ 86 w 501"/>
                  <a:gd name="T9" fmla="*/ 107 h 143"/>
                  <a:gd name="T10" fmla="*/ 29 w 501"/>
                  <a:gd name="T11" fmla="*/ 79 h 143"/>
                  <a:gd name="T12" fmla="*/ 5 w 501"/>
                  <a:gd name="T13" fmla="*/ 79 h 143"/>
                  <a:gd name="T14" fmla="*/ 0 w 501"/>
                  <a:gd name="T15" fmla="*/ 92 h 143"/>
                  <a:gd name="T16" fmla="*/ 5 w 501"/>
                  <a:gd name="T17" fmla="*/ 105 h 143"/>
                  <a:gd name="T18" fmla="*/ 86 w 501"/>
                  <a:gd name="T19" fmla="*/ 143 h 143"/>
                  <a:gd name="T20" fmla="*/ 168 w 501"/>
                  <a:gd name="T21" fmla="*/ 109 h 143"/>
                  <a:gd name="T22" fmla="*/ 171 w 501"/>
                  <a:gd name="T23" fmla="*/ 105 h 143"/>
                  <a:gd name="T24" fmla="*/ 175 w 501"/>
                  <a:gd name="T25" fmla="*/ 102 h 143"/>
                  <a:gd name="T26" fmla="*/ 326 w 501"/>
                  <a:gd name="T27" fmla="*/ 36 h 143"/>
                  <a:gd name="T28" fmla="*/ 471 w 501"/>
                  <a:gd name="T29" fmla="*/ 107 h 143"/>
                  <a:gd name="T30" fmla="*/ 496 w 501"/>
                  <a:gd name="T31" fmla="*/ 107 h 143"/>
                  <a:gd name="T32" fmla="*/ 501 w 501"/>
                  <a:gd name="T33" fmla="*/ 94 h 143"/>
                  <a:gd name="T34" fmla="*/ 499 w 501"/>
                  <a:gd name="T35" fmla="*/ 8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143">
                    <a:moveTo>
                      <a:pt x="499" y="81"/>
                    </a:moveTo>
                    <a:cubicBezTo>
                      <a:pt x="453" y="30"/>
                      <a:pt x="390" y="0"/>
                      <a:pt x="326" y="0"/>
                    </a:cubicBezTo>
                    <a:cubicBezTo>
                      <a:pt x="262" y="0"/>
                      <a:pt x="201" y="25"/>
                      <a:pt x="150" y="76"/>
                    </a:cubicBezTo>
                    <a:lnTo>
                      <a:pt x="143" y="82"/>
                    </a:lnTo>
                    <a:cubicBezTo>
                      <a:pt x="128" y="97"/>
                      <a:pt x="109" y="107"/>
                      <a:pt x="86" y="107"/>
                    </a:cubicBezTo>
                    <a:cubicBezTo>
                      <a:pt x="62" y="107"/>
                      <a:pt x="48" y="96"/>
                      <a:pt x="29" y="79"/>
                    </a:cubicBezTo>
                    <a:cubicBezTo>
                      <a:pt x="21" y="71"/>
                      <a:pt x="10" y="71"/>
                      <a:pt x="5" y="79"/>
                    </a:cubicBezTo>
                    <a:cubicBezTo>
                      <a:pt x="1" y="82"/>
                      <a:pt x="0" y="87"/>
                      <a:pt x="0" y="92"/>
                    </a:cubicBezTo>
                    <a:cubicBezTo>
                      <a:pt x="0" y="97"/>
                      <a:pt x="3" y="102"/>
                      <a:pt x="5" y="105"/>
                    </a:cubicBezTo>
                    <a:cubicBezTo>
                      <a:pt x="28" y="130"/>
                      <a:pt x="56" y="143"/>
                      <a:pt x="86" y="143"/>
                    </a:cubicBezTo>
                    <a:cubicBezTo>
                      <a:pt x="118" y="143"/>
                      <a:pt x="145" y="133"/>
                      <a:pt x="168" y="109"/>
                    </a:cubicBezTo>
                    <a:lnTo>
                      <a:pt x="171" y="105"/>
                    </a:lnTo>
                    <a:cubicBezTo>
                      <a:pt x="171" y="105"/>
                      <a:pt x="175" y="105"/>
                      <a:pt x="175" y="102"/>
                    </a:cubicBezTo>
                    <a:cubicBezTo>
                      <a:pt x="214" y="59"/>
                      <a:pt x="270" y="36"/>
                      <a:pt x="326" y="36"/>
                    </a:cubicBezTo>
                    <a:cubicBezTo>
                      <a:pt x="384" y="36"/>
                      <a:pt x="435" y="64"/>
                      <a:pt x="471" y="107"/>
                    </a:cubicBezTo>
                    <a:cubicBezTo>
                      <a:pt x="480" y="115"/>
                      <a:pt x="491" y="115"/>
                      <a:pt x="496" y="107"/>
                    </a:cubicBezTo>
                    <a:cubicBezTo>
                      <a:pt x="499" y="104"/>
                      <a:pt x="501" y="99"/>
                      <a:pt x="501" y="94"/>
                    </a:cubicBezTo>
                    <a:cubicBezTo>
                      <a:pt x="501" y="89"/>
                      <a:pt x="501" y="86"/>
                      <a:pt x="499" y="81"/>
                    </a:cubicBezTo>
                    <a:close/>
                  </a:path>
                </a:pathLst>
              </a:custGeom>
              <a:grpFill/>
              <a:ln w="0">
                <a:noFill/>
                <a:prstDash val="solid"/>
                <a:round/>
                <a:headEnd/>
                <a:tailEnd/>
              </a:ln>
            </p:spPr>
            <p:txBody>
              <a:bodyPr vert="horz" wrap="square" lIns="89630" tIns="44815" rIns="89630" bIns="44815" numCol="1" anchor="t" anchorCtr="0" compatLnSpc="1">
                <a:prstTxWarp prst="textNoShape">
                  <a:avLst/>
                </a:prstTxWarp>
              </a:bodyPr>
              <a:lstStyle/>
              <a:p>
                <a:pPr defTabSz="896328">
                  <a:defRPr/>
                </a:pPr>
                <a:endParaRPr lang="en-US" sz="1766">
                  <a:solidFill>
                    <a:prstClr val="black"/>
                  </a:solidFill>
                  <a:latin typeface="Segoe UI"/>
                </a:endParaRPr>
              </a:p>
            </p:txBody>
          </p:sp>
        </p:grpSp>
        <p:grpSp>
          <p:nvGrpSpPr>
            <p:cNvPr id="63" name="Group 62"/>
            <p:cNvGrpSpPr/>
            <p:nvPr/>
          </p:nvGrpSpPr>
          <p:grpSpPr>
            <a:xfrm>
              <a:off x="7789104" y="3881729"/>
              <a:ext cx="267347" cy="275237"/>
              <a:chOff x="2296894" y="-3310276"/>
              <a:chExt cx="484187" cy="498475"/>
            </a:xfrm>
            <a:solidFill>
              <a:schemeClr val="bg1"/>
            </a:solidFill>
          </p:grpSpPr>
          <p:sp>
            <p:nvSpPr>
              <p:cNvPr id="64" name="Freeform 63"/>
              <p:cNvSpPr>
                <a:spLocks/>
              </p:cNvSpPr>
              <p:nvPr/>
            </p:nvSpPr>
            <p:spPr bwMode="auto">
              <a:xfrm>
                <a:off x="2514382" y="-3142001"/>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1 h 87"/>
                  <a:gd name="T10" fmla="*/ 11 w 110"/>
                  <a:gd name="T11" fmla="*/ 0 h 87"/>
                  <a:gd name="T12" fmla="*/ 99 w 110"/>
                  <a:gd name="T13" fmla="*/ 0 h 87"/>
                  <a:gd name="T14" fmla="*/ 110 w 110"/>
                  <a:gd name="T15" fmla="*/ 11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1"/>
                    </a:lnTo>
                    <a:cubicBezTo>
                      <a:pt x="0" y="5"/>
                      <a:pt x="5" y="0"/>
                      <a:pt x="11" y="0"/>
                    </a:cubicBezTo>
                    <a:lnTo>
                      <a:pt x="99" y="0"/>
                    </a:lnTo>
                    <a:cubicBezTo>
                      <a:pt x="105" y="0"/>
                      <a:pt x="110" y="5"/>
                      <a:pt x="110" y="11"/>
                    </a:cubicBezTo>
                    <a:lnTo>
                      <a:pt x="110" y="76"/>
                    </a:lnTo>
                    <a:close/>
                  </a:path>
                </a:pathLst>
              </a:custGeom>
              <a:grpFill/>
              <a:ln w="0">
                <a:noFill/>
                <a:prstDash val="solid"/>
                <a:round/>
                <a:headEnd/>
                <a:tailEnd/>
              </a:ln>
            </p:spPr>
            <p:txBody>
              <a:bodyPr vert="horz" wrap="square" lIns="89630" tIns="44815" rIns="89630" bIns="4481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endParaRPr lang="en-US" sz="1766">
                  <a:solidFill>
                    <a:prstClr val="black"/>
                  </a:solidFill>
                  <a:latin typeface="Segoe UI Semilight"/>
                </a:endParaRPr>
              </a:p>
            </p:txBody>
          </p:sp>
          <p:sp>
            <p:nvSpPr>
              <p:cNvPr id="65" name="Freeform 64"/>
              <p:cNvSpPr>
                <a:spLocks/>
              </p:cNvSpPr>
              <p:nvPr/>
            </p:nvSpPr>
            <p:spPr bwMode="auto">
              <a:xfrm>
                <a:off x="2631857" y="-3092789"/>
                <a:ext cx="80962" cy="66675"/>
              </a:xfrm>
              <a:custGeom>
                <a:avLst/>
                <a:gdLst>
                  <a:gd name="T0" fmla="*/ 109 w 110"/>
                  <a:gd name="T1" fmla="*/ 76 h 88"/>
                  <a:gd name="T2" fmla="*/ 97 w 110"/>
                  <a:gd name="T3" fmla="*/ 88 h 88"/>
                  <a:gd name="T4" fmla="*/ 12 w 110"/>
                  <a:gd name="T5" fmla="*/ 88 h 88"/>
                  <a:gd name="T6" fmla="*/ 0 w 110"/>
                  <a:gd name="T7" fmla="*/ 76 h 88"/>
                  <a:gd name="T8" fmla="*/ 0 w 110"/>
                  <a:gd name="T9" fmla="*/ 12 h 88"/>
                  <a:gd name="T10" fmla="*/ 12 w 110"/>
                  <a:gd name="T11" fmla="*/ 0 h 88"/>
                  <a:gd name="T12" fmla="*/ 99 w 110"/>
                  <a:gd name="T13" fmla="*/ 0 h 88"/>
                  <a:gd name="T14" fmla="*/ 110 w 110"/>
                  <a:gd name="T15" fmla="*/ 12 h 88"/>
                  <a:gd name="T16" fmla="*/ 110 w 110"/>
                  <a:gd name="T17" fmla="*/ 76 h 88"/>
                  <a:gd name="T18" fmla="*/ 109 w 110"/>
                  <a:gd name="T19" fmla="*/ 7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8">
                    <a:moveTo>
                      <a:pt x="109" y="76"/>
                    </a:moveTo>
                    <a:cubicBezTo>
                      <a:pt x="109" y="83"/>
                      <a:pt x="104" y="88"/>
                      <a:pt x="97" y="88"/>
                    </a:cubicBezTo>
                    <a:lnTo>
                      <a:pt x="12" y="88"/>
                    </a:lnTo>
                    <a:cubicBezTo>
                      <a:pt x="5" y="88"/>
                      <a:pt x="0" y="83"/>
                      <a:pt x="0" y="76"/>
                    </a:cubicBezTo>
                    <a:lnTo>
                      <a:pt x="0" y="12"/>
                    </a:lnTo>
                    <a:cubicBezTo>
                      <a:pt x="0" y="5"/>
                      <a:pt x="5" y="0"/>
                      <a:pt x="12" y="0"/>
                    </a:cubicBezTo>
                    <a:lnTo>
                      <a:pt x="99" y="0"/>
                    </a:lnTo>
                    <a:cubicBezTo>
                      <a:pt x="106" y="0"/>
                      <a:pt x="110" y="5"/>
                      <a:pt x="110" y="12"/>
                    </a:cubicBezTo>
                    <a:lnTo>
                      <a:pt x="110" y="76"/>
                    </a:lnTo>
                    <a:lnTo>
                      <a:pt x="109" y="76"/>
                    </a:lnTo>
                    <a:close/>
                  </a:path>
                </a:pathLst>
              </a:custGeom>
              <a:grpFill/>
              <a:ln w="0">
                <a:noFill/>
                <a:prstDash val="solid"/>
                <a:round/>
                <a:headEnd/>
                <a:tailEnd/>
              </a:ln>
            </p:spPr>
            <p:txBody>
              <a:bodyPr vert="horz" wrap="square" lIns="89630" tIns="44815" rIns="89630" bIns="4481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endParaRPr lang="en-US" sz="1766">
                  <a:solidFill>
                    <a:prstClr val="black"/>
                  </a:solidFill>
                  <a:latin typeface="Segoe UI Semilight"/>
                </a:endParaRPr>
              </a:p>
            </p:txBody>
          </p:sp>
          <p:sp>
            <p:nvSpPr>
              <p:cNvPr id="66" name="Freeform 65"/>
              <p:cNvSpPr>
                <a:spLocks/>
              </p:cNvSpPr>
              <p:nvPr/>
            </p:nvSpPr>
            <p:spPr bwMode="auto">
              <a:xfrm>
                <a:off x="2514382" y="-3041989"/>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2 h 87"/>
                  <a:gd name="T10" fmla="*/ 11 w 110"/>
                  <a:gd name="T11" fmla="*/ 0 h 87"/>
                  <a:gd name="T12" fmla="*/ 99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2"/>
                    </a:lnTo>
                    <a:cubicBezTo>
                      <a:pt x="0" y="5"/>
                      <a:pt x="5" y="0"/>
                      <a:pt x="11" y="0"/>
                    </a:cubicBezTo>
                    <a:lnTo>
                      <a:pt x="99" y="0"/>
                    </a:lnTo>
                    <a:cubicBezTo>
                      <a:pt x="105" y="0"/>
                      <a:pt x="110" y="5"/>
                      <a:pt x="110" y="12"/>
                    </a:cubicBezTo>
                    <a:lnTo>
                      <a:pt x="110" y="76"/>
                    </a:lnTo>
                    <a:close/>
                  </a:path>
                </a:pathLst>
              </a:custGeom>
              <a:grpFill/>
              <a:ln w="0">
                <a:noFill/>
                <a:prstDash val="solid"/>
                <a:round/>
                <a:headEnd/>
                <a:tailEnd/>
              </a:ln>
            </p:spPr>
            <p:txBody>
              <a:bodyPr vert="horz" wrap="square" lIns="89630" tIns="44815" rIns="89630" bIns="4481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endParaRPr lang="en-US" sz="1766">
                  <a:solidFill>
                    <a:prstClr val="black"/>
                  </a:solidFill>
                  <a:latin typeface="Segoe UI Semilight"/>
                </a:endParaRPr>
              </a:p>
            </p:txBody>
          </p:sp>
          <p:sp>
            <p:nvSpPr>
              <p:cNvPr id="67" name="Freeform 66"/>
              <p:cNvSpPr>
                <a:spLocks/>
              </p:cNvSpPr>
              <p:nvPr/>
            </p:nvSpPr>
            <p:spPr bwMode="auto">
              <a:xfrm>
                <a:off x="2396907" y="-3194389"/>
                <a:ext cx="84137" cy="66675"/>
              </a:xfrm>
              <a:custGeom>
                <a:avLst/>
                <a:gdLst>
                  <a:gd name="T0" fmla="*/ 112 w 112"/>
                  <a:gd name="T1" fmla="*/ 79 h 91"/>
                  <a:gd name="T2" fmla="*/ 100 w 112"/>
                  <a:gd name="T3" fmla="*/ 91 h 91"/>
                  <a:gd name="T4" fmla="*/ 11 w 112"/>
                  <a:gd name="T5" fmla="*/ 91 h 91"/>
                  <a:gd name="T6" fmla="*/ 0 w 112"/>
                  <a:gd name="T7" fmla="*/ 79 h 91"/>
                  <a:gd name="T8" fmla="*/ 0 w 112"/>
                  <a:gd name="T9" fmla="*/ 12 h 91"/>
                  <a:gd name="T10" fmla="*/ 11 w 112"/>
                  <a:gd name="T11" fmla="*/ 0 h 91"/>
                  <a:gd name="T12" fmla="*/ 98 w 112"/>
                  <a:gd name="T13" fmla="*/ 0 h 91"/>
                  <a:gd name="T14" fmla="*/ 112 w 112"/>
                  <a:gd name="T15" fmla="*/ 12 h 91"/>
                  <a:gd name="T16" fmla="*/ 112 w 112"/>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91">
                    <a:moveTo>
                      <a:pt x="112" y="79"/>
                    </a:moveTo>
                    <a:cubicBezTo>
                      <a:pt x="112" y="86"/>
                      <a:pt x="107" y="91"/>
                      <a:pt x="100" y="91"/>
                    </a:cubicBezTo>
                    <a:lnTo>
                      <a:pt x="11" y="91"/>
                    </a:lnTo>
                    <a:cubicBezTo>
                      <a:pt x="4" y="91"/>
                      <a:pt x="0" y="86"/>
                      <a:pt x="0" y="79"/>
                    </a:cubicBezTo>
                    <a:lnTo>
                      <a:pt x="0" y="12"/>
                    </a:lnTo>
                    <a:cubicBezTo>
                      <a:pt x="0" y="5"/>
                      <a:pt x="4" y="0"/>
                      <a:pt x="11" y="0"/>
                    </a:cubicBezTo>
                    <a:lnTo>
                      <a:pt x="98" y="0"/>
                    </a:lnTo>
                    <a:cubicBezTo>
                      <a:pt x="107" y="0"/>
                      <a:pt x="112" y="5"/>
                      <a:pt x="112" y="12"/>
                    </a:cubicBezTo>
                    <a:lnTo>
                      <a:pt x="112" y="79"/>
                    </a:lnTo>
                    <a:close/>
                  </a:path>
                </a:pathLst>
              </a:custGeom>
              <a:grpFill/>
              <a:ln w="0">
                <a:noFill/>
                <a:prstDash val="solid"/>
                <a:round/>
                <a:headEnd/>
                <a:tailEnd/>
              </a:ln>
            </p:spPr>
            <p:txBody>
              <a:bodyPr vert="horz" wrap="square" lIns="89630" tIns="44815" rIns="89630" bIns="4481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endParaRPr lang="en-US" sz="1766">
                  <a:solidFill>
                    <a:prstClr val="black"/>
                  </a:solidFill>
                  <a:latin typeface="Segoe UI Semilight"/>
                </a:endParaRPr>
              </a:p>
            </p:txBody>
          </p:sp>
          <p:sp>
            <p:nvSpPr>
              <p:cNvPr id="68" name="Freeform 67"/>
              <p:cNvSpPr>
                <a:spLocks/>
              </p:cNvSpPr>
              <p:nvPr/>
            </p:nvSpPr>
            <p:spPr bwMode="auto">
              <a:xfrm>
                <a:off x="2296894" y="-3310276"/>
                <a:ext cx="482600" cy="117475"/>
              </a:xfrm>
              <a:custGeom>
                <a:avLst/>
                <a:gdLst>
                  <a:gd name="T0" fmla="*/ 640 w 651"/>
                  <a:gd name="T1" fmla="*/ 0 h 157"/>
                  <a:gd name="T2" fmla="*/ 12 w 651"/>
                  <a:gd name="T3" fmla="*/ 0 h 157"/>
                  <a:gd name="T4" fmla="*/ 0 w 651"/>
                  <a:gd name="T5" fmla="*/ 12 h 157"/>
                  <a:gd name="T6" fmla="*/ 0 w 651"/>
                  <a:gd name="T7" fmla="*/ 145 h 157"/>
                  <a:gd name="T8" fmla="*/ 12 w 651"/>
                  <a:gd name="T9" fmla="*/ 157 h 157"/>
                  <a:gd name="T10" fmla="*/ 79 w 651"/>
                  <a:gd name="T11" fmla="*/ 157 h 157"/>
                  <a:gd name="T12" fmla="*/ 91 w 651"/>
                  <a:gd name="T13" fmla="*/ 145 h 157"/>
                  <a:gd name="T14" fmla="*/ 91 w 651"/>
                  <a:gd name="T15" fmla="*/ 89 h 157"/>
                  <a:gd name="T16" fmla="*/ 561 w 651"/>
                  <a:gd name="T17" fmla="*/ 89 h 157"/>
                  <a:gd name="T18" fmla="*/ 561 w 651"/>
                  <a:gd name="T19" fmla="*/ 145 h 157"/>
                  <a:gd name="T20" fmla="*/ 574 w 651"/>
                  <a:gd name="T21" fmla="*/ 157 h 157"/>
                  <a:gd name="T22" fmla="*/ 638 w 651"/>
                  <a:gd name="T23" fmla="*/ 157 h 157"/>
                  <a:gd name="T24" fmla="*/ 650 w 651"/>
                  <a:gd name="T25" fmla="*/ 145 h 157"/>
                  <a:gd name="T26" fmla="*/ 650 w 651"/>
                  <a:gd name="T27" fmla="*/ 12 h 157"/>
                  <a:gd name="T28" fmla="*/ 640 w 651"/>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1" h="157">
                    <a:moveTo>
                      <a:pt x="640" y="0"/>
                    </a:moveTo>
                    <a:lnTo>
                      <a:pt x="12" y="0"/>
                    </a:lnTo>
                    <a:cubicBezTo>
                      <a:pt x="5" y="0"/>
                      <a:pt x="0" y="5"/>
                      <a:pt x="0" y="12"/>
                    </a:cubicBezTo>
                    <a:lnTo>
                      <a:pt x="0" y="145"/>
                    </a:lnTo>
                    <a:cubicBezTo>
                      <a:pt x="0" y="152"/>
                      <a:pt x="5" y="157"/>
                      <a:pt x="12" y="157"/>
                    </a:cubicBezTo>
                    <a:lnTo>
                      <a:pt x="79" y="157"/>
                    </a:lnTo>
                    <a:cubicBezTo>
                      <a:pt x="86" y="157"/>
                      <a:pt x="91" y="152"/>
                      <a:pt x="91" y="145"/>
                    </a:cubicBezTo>
                    <a:lnTo>
                      <a:pt x="91" y="89"/>
                    </a:lnTo>
                    <a:lnTo>
                      <a:pt x="561" y="89"/>
                    </a:lnTo>
                    <a:lnTo>
                      <a:pt x="561" y="145"/>
                    </a:lnTo>
                    <a:cubicBezTo>
                      <a:pt x="561" y="152"/>
                      <a:pt x="566" y="157"/>
                      <a:pt x="574" y="157"/>
                    </a:cubicBezTo>
                    <a:lnTo>
                      <a:pt x="638" y="157"/>
                    </a:lnTo>
                    <a:cubicBezTo>
                      <a:pt x="645" y="157"/>
                      <a:pt x="650" y="152"/>
                      <a:pt x="650" y="145"/>
                    </a:cubicBezTo>
                    <a:lnTo>
                      <a:pt x="650" y="12"/>
                    </a:lnTo>
                    <a:cubicBezTo>
                      <a:pt x="651" y="5"/>
                      <a:pt x="647" y="0"/>
                      <a:pt x="640" y="0"/>
                    </a:cubicBezTo>
                    <a:close/>
                  </a:path>
                </a:pathLst>
              </a:custGeom>
              <a:grpFill/>
              <a:ln w="0">
                <a:noFill/>
                <a:prstDash val="solid"/>
                <a:round/>
                <a:headEnd/>
                <a:tailEnd/>
              </a:ln>
            </p:spPr>
            <p:txBody>
              <a:bodyPr vert="horz" wrap="square" lIns="89630" tIns="44815" rIns="89630" bIns="4481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endParaRPr lang="en-US" sz="1766">
                  <a:solidFill>
                    <a:prstClr val="black"/>
                  </a:solidFill>
                  <a:latin typeface="Segoe UI Semilight"/>
                </a:endParaRPr>
              </a:p>
            </p:txBody>
          </p:sp>
          <p:sp>
            <p:nvSpPr>
              <p:cNvPr id="69" name="Freeform 68"/>
              <p:cNvSpPr>
                <a:spLocks/>
              </p:cNvSpPr>
              <p:nvPr/>
            </p:nvSpPr>
            <p:spPr bwMode="auto">
              <a:xfrm>
                <a:off x="2300069" y="-2927689"/>
                <a:ext cx="481012" cy="115888"/>
              </a:xfrm>
              <a:custGeom>
                <a:avLst/>
                <a:gdLst>
                  <a:gd name="T0" fmla="*/ 636 w 649"/>
                  <a:gd name="T1" fmla="*/ 2 h 157"/>
                  <a:gd name="T2" fmla="*/ 572 w 649"/>
                  <a:gd name="T3" fmla="*/ 2 h 157"/>
                  <a:gd name="T4" fmla="*/ 560 w 649"/>
                  <a:gd name="T5" fmla="*/ 14 h 157"/>
                  <a:gd name="T6" fmla="*/ 560 w 649"/>
                  <a:gd name="T7" fmla="*/ 68 h 157"/>
                  <a:gd name="T8" fmla="*/ 89 w 649"/>
                  <a:gd name="T9" fmla="*/ 68 h 157"/>
                  <a:gd name="T10" fmla="*/ 89 w 649"/>
                  <a:gd name="T11" fmla="*/ 12 h 157"/>
                  <a:gd name="T12" fmla="*/ 75 w 649"/>
                  <a:gd name="T13" fmla="*/ 0 h 157"/>
                  <a:gd name="T14" fmla="*/ 11 w 649"/>
                  <a:gd name="T15" fmla="*/ 0 h 157"/>
                  <a:gd name="T16" fmla="*/ 0 w 649"/>
                  <a:gd name="T17" fmla="*/ 14 h 157"/>
                  <a:gd name="T18" fmla="*/ 0 w 649"/>
                  <a:gd name="T19" fmla="*/ 145 h 157"/>
                  <a:gd name="T20" fmla="*/ 11 w 649"/>
                  <a:gd name="T21" fmla="*/ 157 h 157"/>
                  <a:gd name="T22" fmla="*/ 638 w 649"/>
                  <a:gd name="T23" fmla="*/ 157 h 157"/>
                  <a:gd name="T24" fmla="*/ 649 w 649"/>
                  <a:gd name="T25" fmla="*/ 145 h 157"/>
                  <a:gd name="T26" fmla="*/ 649 w 649"/>
                  <a:gd name="T27" fmla="*/ 14 h 157"/>
                  <a:gd name="T28" fmla="*/ 636 w 649"/>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9" h="157">
                    <a:moveTo>
                      <a:pt x="636" y="2"/>
                    </a:moveTo>
                    <a:lnTo>
                      <a:pt x="572" y="2"/>
                    </a:lnTo>
                    <a:cubicBezTo>
                      <a:pt x="565" y="2"/>
                      <a:pt x="560" y="7"/>
                      <a:pt x="560" y="14"/>
                    </a:cubicBezTo>
                    <a:lnTo>
                      <a:pt x="560" y="68"/>
                    </a:lnTo>
                    <a:lnTo>
                      <a:pt x="89" y="68"/>
                    </a:lnTo>
                    <a:lnTo>
                      <a:pt x="89" y="12"/>
                    </a:lnTo>
                    <a:cubicBezTo>
                      <a:pt x="89" y="5"/>
                      <a:pt x="84" y="0"/>
                      <a:pt x="75" y="0"/>
                    </a:cubicBezTo>
                    <a:lnTo>
                      <a:pt x="11" y="0"/>
                    </a:lnTo>
                    <a:cubicBezTo>
                      <a:pt x="5" y="0"/>
                      <a:pt x="0" y="5"/>
                      <a:pt x="0" y="14"/>
                    </a:cubicBezTo>
                    <a:lnTo>
                      <a:pt x="0" y="145"/>
                    </a:lnTo>
                    <a:cubicBezTo>
                      <a:pt x="0" y="152"/>
                      <a:pt x="5" y="157"/>
                      <a:pt x="11" y="157"/>
                    </a:cubicBezTo>
                    <a:lnTo>
                      <a:pt x="638" y="157"/>
                    </a:lnTo>
                    <a:cubicBezTo>
                      <a:pt x="644" y="157"/>
                      <a:pt x="649" y="152"/>
                      <a:pt x="649" y="145"/>
                    </a:cubicBezTo>
                    <a:lnTo>
                      <a:pt x="649" y="14"/>
                    </a:lnTo>
                    <a:cubicBezTo>
                      <a:pt x="647" y="7"/>
                      <a:pt x="643" y="2"/>
                      <a:pt x="636" y="2"/>
                    </a:cubicBezTo>
                    <a:close/>
                  </a:path>
                </a:pathLst>
              </a:custGeom>
              <a:grpFill/>
              <a:ln w="0">
                <a:noFill/>
                <a:prstDash val="solid"/>
                <a:round/>
                <a:headEnd/>
                <a:tailEnd/>
              </a:ln>
            </p:spPr>
            <p:txBody>
              <a:bodyPr vert="horz" wrap="square" lIns="89630" tIns="44815" rIns="89630" bIns="4481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endParaRPr lang="en-US" sz="1766">
                  <a:solidFill>
                    <a:prstClr val="black"/>
                  </a:solidFill>
                  <a:latin typeface="Segoe UI Semilight"/>
                </a:endParaRPr>
              </a:p>
            </p:txBody>
          </p:sp>
          <p:sp>
            <p:nvSpPr>
              <p:cNvPr id="70" name="Freeform 69"/>
              <p:cNvSpPr>
                <a:spLocks/>
              </p:cNvSpPr>
              <p:nvPr/>
            </p:nvSpPr>
            <p:spPr bwMode="auto">
              <a:xfrm>
                <a:off x="2398494" y="-3092789"/>
                <a:ext cx="82550" cy="65088"/>
              </a:xfrm>
              <a:custGeom>
                <a:avLst/>
                <a:gdLst>
                  <a:gd name="T0" fmla="*/ 111 w 111"/>
                  <a:gd name="T1" fmla="*/ 76 h 87"/>
                  <a:gd name="T2" fmla="*/ 99 w 111"/>
                  <a:gd name="T3" fmla="*/ 87 h 87"/>
                  <a:gd name="T4" fmla="*/ 12 w 111"/>
                  <a:gd name="T5" fmla="*/ 87 h 87"/>
                  <a:gd name="T6" fmla="*/ 0 w 111"/>
                  <a:gd name="T7" fmla="*/ 76 h 87"/>
                  <a:gd name="T8" fmla="*/ 0 w 111"/>
                  <a:gd name="T9" fmla="*/ 11 h 87"/>
                  <a:gd name="T10" fmla="*/ 12 w 111"/>
                  <a:gd name="T11" fmla="*/ 0 h 87"/>
                  <a:gd name="T12" fmla="*/ 99 w 111"/>
                  <a:gd name="T13" fmla="*/ 0 h 87"/>
                  <a:gd name="T14" fmla="*/ 111 w 111"/>
                  <a:gd name="T15" fmla="*/ 11 h 87"/>
                  <a:gd name="T16" fmla="*/ 111 w 111"/>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87">
                    <a:moveTo>
                      <a:pt x="111" y="76"/>
                    </a:moveTo>
                    <a:cubicBezTo>
                      <a:pt x="111" y="82"/>
                      <a:pt x="106" y="87"/>
                      <a:pt x="99" y="87"/>
                    </a:cubicBezTo>
                    <a:lnTo>
                      <a:pt x="12" y="87"/>
                    </a:lnTo>
                    <a:cubicBezTo>
                      <a:pt x="5" y="87"/>
                      <a:pt x="0" y="82"/>
                      <a:pt x="0" y="76"/>
                    </a:cubicBezTo>
                    <a:lnTo>
                      <a:pt x="0" y="11"/>
                    </a:lnTo>
                    <a:cubicBezTo>
                      <a:pt x="0" y="5"/>
                      <a:pt x="5" y="0"/>
                      <a:pt x="12" y="0"/>
                    </a:cubicBezTo>
                    <a:lnTo>
                      <a:pt x="99" y="0"/>
                    </a:lnTo>
                    <a:cubicBezTo>
                      <a:pt x="106" y="0"/>
                      <a:pt x="111" y="5"/>
                      <a:pt x="111" y="11"/>
                    </a:cubicBezTo>
                    <a:lnTo>
                      <a:pt x="111" y="76"/>
                    </a:lnTo>
                    <a:close/>
                  </a:path>
                </a:pathLst>
              </a:custGeom>
              <a:grpFill/>
              <a:ln w="0">
                <a:noFill/>
                <a:prstDash val="solid"/>
                <a:round/>
                <a:headEnd/>
                <a:tailEnd/>
              </a:ln>
            </p:spPr>
            <p:txBody>
              <a:bodyPr vert="horz" wrap="square" lIns="89630" tIns="44815" rIns="89630" bIns="4481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endParaRPr lang="en-US" sz="1766">
                  <a:solidFill>
                    <a:prstClr val="black"/>
                  </a:solidFill>
                  <a:latin typeface="Segoe UI Semilight"/>
                </a:endParaRPr>
              </a:p>
            </p:txBody>
          </p:sp>
          <p:sp>
            <p:nvSpPr>
              <p:cNvPr id="71" name="Freeform 70"/>
              <p:cNvSpPr>
                <a:spLocks/>
              </p:cNvSpPr>
              <p:nvPr/>
            </p:nvSpPr>
            <p:spPr bwMode="auto">
              <a:xfrm>
                <a:off x="2396907" y="-2992776"/>
                <a:ext cx="82550" cy="65088"/>
              </a:xfrm>
              <a:custGeom>
                <a:avLst/>
                <a:gdLst>
                  <a:gd name="T0" fmla="*/ 110 w 110"/>
                  <a:gd name="T1" fmla="*/ 76 h 87"/>
                  <a:gd name="T2" fmla="*/ 98 w 110"/>
                  <a:gd name="T3" fmla="*/ 87 h 87"/>
                  <a:gd name="T4" fmla="*/ 11 w 110"/>
                  <a:gd name="T5" fmla="*/ 87 h 87"/>
                  <a:gd name="T6" fmla="*/ 0 w 110"/>
                  <a:gd name="T7" fmla="*/ 76 h 87"/>
                  <a:gd name="T8" fmla="*/ 0 w 110"/>
                  <a:gd name="T9" fmla="*/ 12 h 87"/>
                  <a:gd name="T10" fmla="*/ 11 w 110"/>
                  <a:gd name="T11" fmla="*/ 0 h 87"/>
                  <a:gd name="T12" fmla="*/ 98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8" y="87"/>
                    </a:cubicBezTo>
                    <a:lnTo>
                      <a:pt x="11" y="87"/>
                    </a:lnTo>
                    <a:cubicBezTo>
                      <a:pt x="4" y="87"/>
                      <a:pt x="0" y="82"/>
                      <a:pt x="0" y="76"/>
                    </a:cubicBezTo>
                    <a:lnTo>
                      <a:pt x="0" y="12"/>
                    </a:lnTo>
                    <a:cubicBezTo>
                      <a:pt x="0" y="5"/>
                      <a:pt x="4" y="0"/>
                      <a:pt x="11" y="0"/>
                    </a:cubicBezTo>
                    <a:lnTo>
                      <a:pt x="98" y="0"/>
                    </a:lnTo>
                    <a:cubicBezTo>
                      <a:pt x="105" y="0"/>
                      <a:pt x="110" y="5"/>
                      <a:pt x="110" y="12"/>
                    </a:cubicBezTo>
                    <a:lnTo>
                      <a:pt x="110" y="76"/>
                    </a:lnTo>
                    <a:close/>
                  </a:path>
                </a:pathLst>
              </a:custGeom>
              <a:grpFill/>
              <a:ln w="0">
                <a:noFill/>
                <a:prstDash val="solid"/>
                <a:round/>
                <a:headEnd/>
                <a:tailEnd/>
              </a:ln>
            </p:spPr>
            <p:txBody>
              <a:bodyPr vert="horz" wrap="square" lIns="89630" tIns="44815" rIns="89630" bIns="4481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endParaRPr lang="en-US" sz="1766">
                  <a:solidFill>
                    <a:prstClr val="black"/>
                  </a:solidFill>
                  <a:latin typeface="Segoe UI Semilight"/>
                </a:endParaRPr>
              </a:p>
            </p:txBody>
          </p:sp>
        </p:grpSp>
        <p:grpSp>
          <p:nvGrpSpPr>
            <p:cNvPr id="72" name="Group 71"/>
            <p:cNvGrpSpPr/>
            <p:nvPr/>
          </p:nvGrpSpPr>
          <p:grpSpPr>
            <a:xfrm>
              <a:off x="7295470" y="3410637"/>
              <a:ext cx="319127" cy="283226"/>
              <a:chOff x="3314482" y="-4918414"/>
              <a:chExt cx="508000" cy="450850"/>
            </a:xfrm>
            <a:solidFill>
              <a:schemeClr val="bg1"/>
            </a:solidFill>
          </p:grpSpPr>
          <p:sp>
            <p:nvSpPr>
              <p:cNvPr id="73" name="Freeform 72"/>
              <p:cNvSpPr>
                <a:spLocks noEditPoints="1"/>
              </p:cNvSpPr>
              <p:nvPr/>
            </p:nvSpPr>
            <p:spPr bwMode="auto">
              <a:xfrm>
                <a:off x="3314482" y="-4918414"/>
                <a:ext cx="508000" cy="450850"/>
              </a:xfrm>
              <a:custGeom>
                <a:avLst/>
                <a:gdLst>
                  <a:gd name="T0" fmla="*/ 502 w 684"/>
                  <a:gd name="T1" fmla="*/ 511 h 605"/>
                  <a:gd name="T2" fmla="*/ 342 w 684"/>
                  <a:gd name="T3" fmla="*/ 566 h 605"/>
                  <a:gd name="T4" fmla="*/ 133 w 684"/>
                  <a:gd name="T5" fmla="*/ 462 h 605"/>
                  <a:gd name="T6" fmla="*/ 182 w 684"/>
                  <a:gd name="T7" fmla="*/ 93 h 605"/>
                  <a:gd name="T8" fmla="*/ 342 w 684"/>
                  <a:gd name="T9" fmla="*/ 39 h 605"/>
                  <a:gd name="T10" fmla="*/ 551 w 684"/>
                  <a:gd name="T11" fmla="*/ 142 h 605"/>
                  <a:gd name="T12" fmla="*/ 502 w 684"/>
                  <a:gd name="T13" fmla="*/ 511 h 605"/>
                  <a:gd name="T14" fmla="*/ 582 w 684"/>
                  <a:gd name="T15" fmla="*/ 118 h 605"/>
                  <a:gd name="T16" fmla="*/ 342 w 684"/>
                  <a:gd name="T17" fmla="*/ 0 h 605"/>
                  <a:gd name="T18" fmla="*/ 158 w 684"/>
                  <a:gd name="T19" fmla="*/ 62 h 605"/>
                  <a:gd name="T20" fmla="*/ 102 w 684"/>
                  <a:gd name="T21" fmla="*/ 486 h 605"/>
                  <a:gd name="T22" fmla="*/ 342 w 684"/>
                  <a:gd name="T23" fmla="*/ 605 h 605"/>
                  <a:gd name="T24" fmla="*/ 526 w 684"/>
                  <a:gd name="T25" fmla="*/ 543 h 605"/>
                  <a:gd name="T26" fmla="*/ 582 w 684"/>
                  <a:gd name="T27" fmla="*/ 11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1"/>
                    </a:moveTo>
                    <a:cubicBezTo>
                      <a:pt x="454" y="548"/>
                      <a:pt x="398" y="566"/>
                      <a:pt x="342" y="566"/>
                    </a:cubicBezTo>
                    <a:cubicBezTo>
                      <a:pt x="263" y="566"/>
                      <a:pt x="185" y="530"/>
                      <a:pt x="133" y="462"/>
                    </a:cubicBezTo>
                    <a:cubicBezTo>
                      <a:pt x="44" y="347"/>
                      <a:pt x="66" y="182"/>
                      <a:pt x="182" y="93"/>
                    </a:cubicBezTo>
                    <a:cubicBezTo>
                      <a:pt x="230" y="57"/>
                      <a:pt x="286" y="39"/>
                      <a:pt x="342" y="39"/>
                    </a:cubicBezTo>
                    <a:cubicBezTo>
                      <a:pt x="421" y="39"/>
                      <a:pt x="499" y="75"/>
                      <a:pt x="551" y="142"/>
                    </a:cubicBezTo>
                    <a:cubicBezTo>
                      <a:pt x="639" y="258"/>
                      <a:pt x="617" y="423"/>
                      <a:pt x="502" y="511"/>
                    </a:cubicBezTo>
                    <a:close/>
                    <a:moveTo>
                      <a:pt x="582" y="118"/>
                    </a:moveTo>
                    <a:cubicBezTo>
                      <a:pt x="523" y="40"/>
                      <a:pt x="433" y="0"/>
                      <a:pt x="342" y="0"/>
                    </a:cubicBezTo>
                    <a:cubicBezTo>
                      <a:pt x="278" y="0"/>
                      <a:pt x="213" y="20"/>
                      <a:pt x="158" y="62"/>
                    </a:cubicBezTo>
                    <a:cubicBezTo>
                      <a:pt x="25" y="164"/>
                      <a:pt x="0" y="354"/>
                      <a:pt x="102" y="486"/>
                    </a:cubicBezTo>
                    <a:cubicBezTo>
                      <a:pt x="161" y="564"/>
                      <a:pt x="251" y="605"/>
                      <a:pt x="342" y="605"/>
                    </a:cubicBezTo>
                    <a:cubicBezTo>
                      <a:pt x="406" y="605"/>
                      <a:pt x="471" y="585"/>
                      <a:pt x="526" y="543"/>
                    </a:cubicBezTo>
                    <a:cubicBezTo>
                      <a:pt x="658" y="441"/>
                      <a:pt x="684" y="251"/>
                      <a:pt x="582" y="118"/>
                    </a:cubicBezTo>
                    <a:close/>
                  </a:path>
                </a:pathLst>
              </a:custGeom>
              <a:grpFill/>
              <a:ln w="0">
                <a:noFill/>
                <a:prstDash val="solid"/>
                <a:round/>
                <a:headEnd/>
                <a:tailEnd/>
              </a:ln>
            </p:spPr>
            <p:txBody>
              <a:bodyPr vert="horz" wrap="square" lIns="89630" tIns="44815" rIns="89630" bIns="4481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endParaRPr lang="en-US" sz="1766">
                  <a:solidFill>
                    <a:prstClr val="black"/>
                  </a:solidFill>
                  <a:latin typeface="Segoe UI Semilight"/>
                </a:endParaRPr>
              </a:p>
            </p:txBody>
          </p:sp>
          <p:grpSp>
            <p:nvGrpSpPr>
              <p:cNvPr id="74" name="Group 73"/>
              <p:cNvGrpSpPr/>
              <p:nvPr/>
            </p:nvGrpSpPr>
            <p:grpSpPr>
              <a:xfrm>
                <a:off x="3395444" y="-4880314"/>
                <a:ext cx="363537" cy="342900"/>
                <a:chOff x="3395444" y="-4880314"/>
                <a:chExt cx="363537" cy="342900"/>
              </a:xfrm>
              <a:grpFill/>
            </p:grpSpPr>
            <p:sp>
              <p:nvSpPr>
                <p:cNvPr id="75" name="Freeform 74"/>
                <p:cNvSpPr>
                  <a:spLocks/>
                </p:cNvSpPr>
                <p:nvPr/>
              </p:nvSpPr>
              <p:spPr bwMode="auto">
                <a:xfrm>
                  <a:off x="3408144" y="-4689814"/>
                  <a:ext cx="58737" cy="149225"/>
                </a:xfrm>
                <a:custGeom>
                  <a:avLst/>
                  <a:gdLst>
                    <a:gd name="T0" fmla="*/ 79 w 79"/>
                    <a:gd name="T1" fmla="*/ 50 h 200"/>
                    <a:gd name="T2" fmla="*/ 36 w 79"/>
                    <a:gd name="T3" fmla="*/ 0 h 200"/>
                    <a:gd name="T4" fmla="*/ 0 w 79"/>
                    <a:gd name="T5" fmla="*/ 147 h 200"/>
                    <a:gd name="T6" fmla="*/ 5 w 79"/>
                    <a:gd name="T7" fmla="*/ 157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2"/>
                        <a:pt x="2" y="105"/>
                        <a:pt x="0" y="147"/>
                      </a:cubicBezTo>
                      <a:cubicBezTo>
                        <a:pt x="2" y="150"/>
                        <a:pt x="2" y="153"/>
                        <a:pt x="5" y="157"/>
                      </a:cubicBezTo>
                      <a:cubicBezTo>
                        <a:pt x="18" y="173"/>
                        <a:pt x="33" y="188"/>
                        <a:pt x="49" y="200"/>
                      </a:cubicBezTo>
                      <a:cubicBezTo>
                        <a:pt x="46" y="166"/>
                        <a:pt x="50" y="109"/>
                        <a:pt x="79" y="50"/>
                      </a:cubicBezTo>
                    </a:path>
                  </a:pathLst>
                </a:custGeom>
                <a:grpFill/>
                <a:ln w="0">
                  <a:noFill/>
                  <a:prstDash val="solid"/>
                  <a:round/>
                  <a:headEnd/>
                  <a:tailEnd/>
                </a:ln>
              </p:spPr>
              <p:txBody>
                <a:bodyPr vert="horz" wrap="square" lIns="89630" tIns="44815" rIns="89630" bIns="4481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endParaRPr lang="en-US" sz="1766">
                    <a:solidFill>
                      <a:prstClr val="black"/>
                    </a:solidFill>
                    <a:latin typeface="Segoe UI Semilight"/>
                  </a:endParaRPr>
                </a:p>
              </p:txBody>
            </p:sp>
            <p:sp>
              <p:nvSpPr>
                <p:cNvPr id="76" name="Freeform 75"/>
                <p:cNvSpPr>
                  <a:spLocks/>
                </p:cNvSpPr>
                <p:nvPr/>
              </p:nvSpPr>
              <p:spPr bwMode="auto">
                <a:xfrm>
                  <a:off x="3454182" y="-4802526"/>
                  <a:ext cx="119062" cy="119063"/>
                </a:xfrm>
                <a:custGeom>
                  <a:avLst/>
                  <a:gdLst>
                    <a:gd name="T0" fmla="*/ 109 w 159"/>
                    <a:gd name="T1" fmla="*/ 0 h 160"/>
                    <a:gd name="T2" fmla="*/ 36 w 159"/>
                    <a:gd name="T3" fmla="*/ 63 h 160"/>
                    <a:gd name="T4" fmla="*/ 0 w 159"/>
                    <a:gd name="T5" fmla="*/ 107 h 160"/>
                    <a:gd name="T6" fmla="*/ 42 w 159"/>
                    <a:gd name="T7" fmla="*/ 160 h 160"/>
                    <a:gd name="T8" fmla="*/ 90 w 159"/>
                    <a:gd name="T9" fmla="*/ 105 h 160"/>
                    <a:gd name="T10" fmla="*/ 159 w 159"/>
                    <a:gd name="T11" fmla="*/ 49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3"/>
                      </a:cubicBezTo>
                      <a:cubicBezTo>
                        <a:pt x="22" y="77"/>
                        <a:pt x="11" y="92"/>
                        <a:pt x="0" y="107"/>
                      </a:cubicBezTo>
                      <a:cubicBezTo>
                        <a:pt x="11" y="124"/>
                        <a:pt x="25" y="141"/>
                        <a:pt x="42" y="160"/>
                      </a:cubicBezTo>
                      <a:cubicBezTo>
                        <a:pt x="55" y="141"/>
                        <a:pt x="71" y="123"/>
                        <a:pt x="90" y="105"/>
                      </a:cubicBezTo>
                      <a:cubicBezTo>
                        <a:pt x="115" y="82"/>
                        <a:pt x="137" y="64"/>
                        <a:pt x="159" y="49"/>
                      </a:cubicBezTo>
                      <a:cubicBezTo>
                        <a:pt x="141" y="33"/>
                        <a:pt x="124" y="17"/>
                        <a:pt x="109" y="0"/>
                      </a:cubicBezTo>
                    </a:path>
                  </a:pathLst>
                </a:custGeom>
                <a:grpFill/>
                <a:ln w="0">
                  <a:noFill/>
                  <a:prstDash val="solid"/>
                  <a:round/>
                  <a:headEnd/>
                  <a:tailEnd/>
                </a:ln>
              </p:spPr>
              <p:txBody>
                <a:bodyPr vert="horz" wrap="square" lIns="89630" tIns="44815" rIns="89630" bIns="4481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endParaRPr lang="en-US" sz="1766">
                    <a:solidFill>
                      <a:prstClr val="black"/>
                    </a:solidFill>
                    <a:latin typeface="Segoe UI Semilight"/>
                  </a:endParaRPr>
                </a:p>
              </p:txBody>
            </p:sp>
            <p:sp>
              <p:nvSpPr>
                <p:cNvPr id="77" name="Freeform 76"/>
                <p:cNvSpPr>
                  <a:spLocks/>
                </p:cNvSpPr>
                <p:nvPr/>
              </p:nvSpPr>
              <p:spPr bwMode="auto">
                <a:xfrm>
                  <a:off x="3562132" y="-4848564"/>
                  <a:ext cx="158750" cy="66675"/>
                </a:xfrm>
                <a:custGeom>
                  <a:avLst/>
                  <a:gdLst>
                    <a:gd name="T0" fmla="*/ 214 w 214"/>
                    <a:gd name="T1" fmla="*/ 46 h 90"/>
                    <a:gd name="T2" fmla="*/ 176 w 214"/>
                    <a:gd name="T3" fmla="*/ 7 h 90"/>
                    <a:gd name="T4" fmla="*/ 0 w 214"/>
                    <a:gd name="T5" fmla="*/ 39 h 90"/>
                    <a:gd name="T6" fmla="*/ 49 w 214"/>
                    <a:gd name="T7" fmla="*/ 90 h 90"/>
                    <a:gd name="T8" fmla="*/ 214 w 214"/>
                    <a:gd name="T9" fmla="*/ 46 h 90"/>
                  </a:gdLst>
                  <a:ahLst/>
                  <a:cxnLst>
                    <a:cxn ang="0">
                      <a:pos x="T0" y="T1"/>
                    </a:cxn>
                    <a:cxn ang="0">
                      <a:pos x="T2" y="T3"/>
                    </a:cxn>
                    <a:cxn ang="0">
                      <a:pos x="T4" y="T5"/>
                    </a:cxn>
                    <a:cxn ang="0">
                      <a:pos x="T6" y="T7"/>
                    </a:cxn>
                    <a:cxn ang="0">
                      <a:pos x="T8" y="T9"/>
                    </a:cxn>
                  </a:cxnLst>
                  <a:rect l="0" t="0" r="r" b="b"/>
                  <a:pathLst>
                    <a:path w="214" h="90">
                      <a:moveTo>
                        <a:pt x="214" y="46"/>
                      </a:moveTo>
                      <a:cubicBezTo>
                        <a:pt x="203" y="31"/>
                        <a:pt x="190" y="18"/>
                        <a:pt x="176" y="7"/>
                      </a:cubicBezTo>
                      <a:cubicBezTo>
                        <a:pt x="136" y="0"/>
                        <a:pt x="72" y="1"/>
                        <a:pt x="0" y="39"/>
                      </a:cubicBezTo>
                      <a:cubicBezTo>
                        <a:pt x="17" y="57"/>
                        <a:pt x="33" y="74"/>
                        <a:pt x="49" y="90"/>
                      </a:cubicBezTo>
                      <a:cubicBezTo>
                        <a:pt x="146" y="38"/>
                        <a:pt x="214" y="46"/>
                        <a:pt x="214" y="46"/>
                      </a:cubicBezTo>
                    </a:path>
                  </a:pathLst>
                </a:custGeom>
                <a:grpFill/>
                <a:ln w="0">
                  <a:noFill/>
                  <a:prstDash val="solid"/>
                  <a:round/>
                  <a:headEnd/>
                  <a:tailEnd/>
                </a:ln>
              </p:spPr>
              <p:txBody>
                <a:bodyPr vert="horz" wrap="square" lIns="89630" tIns="44815" rIns="89630" bIns="4481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endParaRPr lang="en-US" sz="1766">
                    <a:solidFill>
                      <a:prstClr val="black"/>
                    </a:solidFill>
                    <a:latin typeface="Segoe UI Semilight"/>
                  </a:endParaRPr>
                </a:p>
              </p:txBody>
            </p:sp>
            <p:sp>
              <p:nvSpPr>
                <p:cNvPr id="78" name="Freeform 77"/>
                <p:cNvSpPr>
                  <a:spLocks/>
                </p:cNvSpPr>
                <p:nvPr/>
              </p:nvSpPr>
              <p:spPr bwMode="auto">
                <a:xfrm>
                  <a:off x="3401794" y="-4829514"/>
                  <a:ext cx="52387" cy="139700"/>
                </a:xfrm>
                <a:custGeom>
                  <a:avLst/>
                  <a:gdLst>
                    <a:gd name="T0" fmla="*/ 46 w 72"/>
                    <a:gd name="T1" fmla="*/ 189 h 189"/>
                    <a:gd name="T2" fmla="*/ 72 w 72"/>
                    <a:gd name="T3" fmla="*/ 145 h 189"/>
                    <a:gd name="T4" fmla="*/ 37 w 72"/>
                    <a:gd name="T5" fmla="*/ 0 h 189"/>
                    <a:gd name="T6" fmla="*/ 9 w 72"/>
                    <a:gd name="T7" fmla="*/ 34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4"/>
                        <a:pt x="62" y="160"/>
                        <a:pt x="72" y="145"/>
                      </a:cubicBezTo>
                      <a:cubicBezTo>
                        <a:pt x="31" y="79"/>
                        <a:pt x="33" y="25"/>
                        <a:pt x="37" y="0"/>
                      </a:cubicBezTo>
                      <a:cubicBezTo>
                        <a:pt x="27" y="11"/>
                        <a:pt x="17" y="22"/>
                        <a:pt x="9" y="34"/>
                      </a:cubicBezTo>
                      <a:cubicBezTo>
                        <a:pt x="1" y="68"/>
                        <a:pt x="0" y="123"/>
                        <a:pt x="46" y="189"/>
                      </a:cubicBezTo>
                    </a:path>
                  </a:pathLst>
                </a:custGeom>
                <a:grpFill/>
                <a:ln w="0">
                  <a:noFill/>
                  <a:prstDash val="solid"/>
                  <a:round/>
                  <a:headEnd/>
                  <a:tailEnd/>
                </a:ln>
              </p:spPr>
              <p:txBody>
                <a:bodyPr vert="horz" wrap="square" lIns="89630" tIns="44815" rIns="89630" bIns="4481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endParaRPr lang="en-US" sz="1766">
                    <a:solidFill>
                      <a:prstClr val="black"/>
                    </a:solidFill>
                    <a:latin typeface="Segoe UI Semilight"/>
                  </a:endParaRPr>
                </a:p>
              </p:txBody>
            </p:sp>
            <p:sp>
              <p:nvSpPr>
                <p:cNvPr id="79" name="Freeform 78"/>
                <p:cNvSpPr>
                  <a:spLocks/>
                </p:cNvSpPr>
                <p:nvPr/>
              </p:nvSpPr>
              <p:spPr bwMode="auto">
                <a:xfrm>
                  <a:off x="3466882" y="-4683464"/>
                  <a:ext cx="263525" cy="130175"/>
                </a:xfrm>
                <a:custGeom>
                  <a:avLst/>
                  <a:gdLst>
                    <a:gd name="T0" fmla="*/ 75 w 355"/>
                    <a:gd name="T1" fmla="*/ 45 h 175"/>
                    <a:gd name="T2" fmla="*/ 25 w 355"/>
                    <a:gd name="T3" fmla="*/ 0 h 175"/>
                    <a:gd name="T4" fmla="*/ 0 w 355"/>
                    <a:gd name="T5" fmla="*/ 41 h 175"/>
                    <a:gd name="T6" fmla="*/ 46 w 355"/>
                    <a:gd name="T7" fmla="*/ 82 h 175"/>
                    <a:gd name="T8" fmla="*/ 321 w 355"/>
                    <a:gd name="T9" fmla="*/ 175 h 175"/>
                    <a:gd name="T10" fmla="*/ 355 w 355"/>
                    <a:gd name="T11" fmla="*/ 134 h 175"/>
                    <a:gd name="T12" fmla="*/ 75 w 355"/>
                    <a:gd name="T13" fmla="*/ 45 h 175"/>
                  </a:gdLst>
                  <a:ahLst/>
                  <a:cxnLst>
                    <a:cxn ang="0">
                      <a:pos x="T0" y="T1"/>
                    </a:cxn>
                    <a:cxn ang="0">
                      <a:pos x="T2" y="T3"/>
                    </a:cxn>
                    <a:cxn ang="0">
                      <a:pos x="T4" y="T5"/>
                    </a:cxn>
                    <a:cxn ang="0">
                      <a:pos x="T6" y="T7"/>
                    </a:cxn>
                    <a:cxn ang="0">
                      <a:pos x="T8" y="T9"/>
                    </a:cxn>
                    <a:cxn ang="0">
                      <a:pos x="T10" y="T11"/>
                    </a:cxn>
                    <a:cxn ang="0">
                      <a:pos x="T12" y="T13"/>
                    </a:cxn>
                  </a:cxnLst>
                  <a:rect l="0" t="0" r="r" b="b"/>
                  <a:pathLst>
                    <a:path w="355" h="175">
                      <a:moveTo>
                        <a:pt x="75" y="45"/>
                      </a:moveTo>
                      <a:cubicBezTo>
                        <a:pt x="56" y="30"/>
                        <a:pt x="39" y="14"/>
                        <a:pt x="25" y="0"/>
                      </a:cubicBezTo>
                      <a:cubicBezTo>
                        <a:pt x="15" y="13"/>
                        <a:pt x="7" y="27"/>
                        <a:pt x="0" y="41"/>
                      </a:cubicBezTo>
                      <a:cubicBezTo>
                        <a:pt x="13" y="55"/>
                        <a:pt x="28" y="68"/>
                        <a:pt x="46" y="82"/>
                      </a:cubicBezTo>
                      <a:cubicBezTo>
                        <a:pt x="154" y="167"/>
                        <a:pt x="261" y="175"/>
                        <a:pt x="321" y="175"/>
                      </a:cubicBezTo>
                      <a:cubicBezTo>
                        <a:pt x="325" y="175"/>
                        <a:pt x="344" y="150"/>
                        <a:pt x="355" y="134"/>
                      </a:cubicBezTo>
                      <a:cubicBezTo>
                        <a:pt x="328" y="140"/>
                        <a:pt x="213" y="154"/>
                        <a:pt x="75" y="45"/>
                      </a:cubicBezTo>
                    </a:path>
                  </a:pathLst>
                </a:custGeom>
                <a:grpFill/>
                <a:ln w="0">
                  <a:noFill/>
                  <a:prstDash val="solid"/>
                  <a:round/>
                  <a:headEnd/>
                  <a:tailEnd/>
                </a:ln>
              </p:spPr>
              <p:txBody>
                <a:bodyPr vert="horz" wrap="square" lIns="89630" tIns="44815" rIns="89630" bIns="4481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endParaRPr lang="en-US" sz="1766">
                    <a:solidFill>
                      <a:prstClr val="black"/>
                    </a:solidFill>
                    <a:latin typeface="Segoe UI Semilight"/>
                  </a:endParaRPr>
                </a:p>
              </p:txBody>
            </p:sp>
            <p:sp>
              <p:nvSpPr>
                <p:cNvPr id="80" name="Freeform 79"/>
                <p:cNvSpPr>
                  <a:spLocks/>
                </p:cNvSpPr>
                <p:nvPr/>
              </p:nvSpPr>
              <p:spPr bwMode="auto">
                <a:xfrm>
                  <a:off x="3435132" y="-4721564"/>
                  <a:ext cx="50800" cy="69850"/>
                </a:xfrm>
                <a:custGeom>
                  <a:avLst/>
                  <a:gdLst>
                    <a:gd name="T0" fmla="*/ 0 w 68"/>
                    <a:gd name="T1" fmla="*/ 44 h 94"/>
                    <a:gd name="T2" fmla="*/ 43 w 68"/>
                    <a:gd name="T3" fmla="*/ 94 h 94"/>
                    <a:gd name="T4" fmla="*/ 68 w 68"/>
                    <a:gd name="T5" fmla="*/ 53 h 94"/>
                    <a:gd name="T6" fmla="*/ 26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3"/>
                      </a:cubicBezTo>
                      <a:cubicBezTo>
                        <a:pt x="51" y="34"/>
                        <a:pt x="37" y="17"/>
                        <a:pt x="26" y="0"/>
                      </a:cubicBezTo>
                      <a:cubicBezTo>
                        <a:pt x="16" y="15"/>
                        <a:pt x="8" y="29"/>
                        <a:pt x="0" y="44"/>
                      </a:cubicBezTo>
                    </a:path>
                  </a:pathLst>
                </a:custGeom>
                <a:grpFill/>
                <a:ln w="0">
                  <a:noFill/>
                  <a:prstDash val="solid"/>
                  <a:round/>
                  <a:headEnd/>
                  <a:tailEnd/>
                </a:ln>
              </p:spPr>
              <p:txBody>
                <a:bodyPr vert="horz" wrap="square" lIns="89630" tIns="44815" rIns="89630" bIns="4481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endParaRPr lang="en-US" sz="1766">
                    <a:solidFill>
                      <a:prstClr val="black"/>
                    </a:solidFill>
                    <a:latin typeface="Segoe UI Semilight"/>
                  </a:endParaRPr>
                </a:p>
              </p:txBody>
            </p:sp>
            <p:sp>
              <p:nvSpPr>
                <p:cNvPr id="81" name="Freeform 80"/>
                <p:cNvSpPr>
                  <a:spLocks/>
                </p:cNvSpPr>
                <p:nvPr/>
              </p:nvSpPr>
              <p:spPr bwMode="auto">
                <a:xfrm>
                  <a:off x="3573244" y="-4781889"/>
                  <a:ext cx="185737" cy="157163"/>
                </a:xfrm>
                <a:custGeom>
                  <a:avLst/>
                  <a:gdLst>
                    <a:gd name="T0" fmla="*/ 0 w 251"/>
                    <a:gd name="T1" fmla="*/ 22 h 211"/>
                    <a:gd name="T2" fmla="*/ 244 w 251"/>
                    <a:gd name="T3" fmla="*/ 211 h 211"/>
                    <a:gd name="T4" fmla="*/ 251 w 251"/>
                    <a:gd name="T5" fmla="*/ 188 h 211"/>
                    <a:gd name="T6" fmla="*/ 36 w 251"/>
                    <a:gd name="T7" fmla="*/ 0 h 211"/>
                    <a:gd name="T8" fmla="*/ 0 w 251"/>
                    <a:gd name="T9" fmla="*/ 22 h 211"/>
                  </a:gdLst>
                  <a:ahLst/>
                  <a:cxnLst>
                    <a:cxn ang="0">
                      <a:pos x="T0" y="T1"/>
                    </a:cxn>
                    <a:cxn ang="0">
                      <a:pos x="T2" y="T3"/>
                    </a:cxn>
                    <a:cxn ang="0">
                      <a:pos x="T4" y="T5"/>
                    </a:cxn>
                    <a:cxn ang="0">
                      <a:pos x="T6" y="T7"/>
                    </a:cxn>
                    <a:cxn ang="0">
                      <a:pos x="T8" y="T9"/>
                    </a:cxn>
                  </a:cxnLst>
                  <a:rect l="0" t="0" r="r" b="b"/>
                  <a:pathLst>
                    <a:path w="251" h="211">
                      <a:moveTo>
                        <a:pt x="0" y="22"/>
                      </a:moveTo>
                      <a:cubicBezTo>
                        <a:pt x="98" y="113"/>
                        <a:pt x="215" y="190"/>
                        <a:pt x="244" y="211"/>
                      </a:cubicBezTo>
                      <a:cubicBezTo>
                        <a:pt x="247" y="203"/>
                        <a:pt x="249" y="196"/>
                        <a:pt x="251" y="188"/>
                      </a:cubicBezTo>
                      <a:cubicBezTo>
                        <a:pt x="220" y="165"/>
                        <a:pt x="136" y="99"/>
                        <a:pt x="36" y="0"/>
                      </a:cubicBezTo>
                      <a:cubicBezTo>
                        <a:pt x="24" y="6"/>
                        <a:pt x="12" y="14"/>
                        <a:pt x="0" y="22"/>
                      </a:cubicBezTo>
                    </a:path>
                  </a:pathLst>
                </a:custGeom>
                <a:grpFill/>
                <a:ln w="0">
                  <a:noFill/>
                  <a:prstDash val="solid"/>
                  <a:round/>
                  <a:headEnd/>
                  <a:tailEnd/>
                </a:ln>
              </p:spPr>
              <p:txBody>
                <a:bodyPr vert="horz" wrap="square" lIns="89630" tIns="44815" rIns="89630" bIns="4481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endParaRPr lang="en-US" sz="1766">
                    <a:solidFill>
                      <a:prstClr val="black"/>
                    </a:solidFill>
                    <a:latin typeface="Segoe UI Semilight"/>
                  </a:endParaRPr>
                </a:p>
              </p:txBody>
            </p:sp>
            <p:sp>
              <p:nvSpPr>
                <p:cNvPr id="82" name="Freeform 81"/>
                <p:cNvSpPr>
                  <a:spLocks/>
                </p:cNvSpPr>
                <p:nvPr/>
              </p:nvSpPr>
              <p:spPr bwMode="auto">
                <a:xfrm>
                  <a:off x="3482757" y="-4880314"/>
                  <a:ext cx="79375" cy="77788"/>
                </a:xfrm>
                <a:custGeom>
                  <a:avLst/>
                  <a:gdLst>
                    <a:gd name="T0" fmla="*/ 108 w 108"/>
                    <a:gd name="T1" fmla="*/ 81 h 105"/>
                    <a:gd name="T2" fmla="*/ 34 w 108"/>
                    <a:gd name="T3" fmla="*/ 0 h 105"/>
                    <a:gd name="T4" fmla="*/ 0 w 108"/>
                    <a:gd name="T5" fmla="*/ 14 h 105"/>
                    <a:gd name="T6" fmla="*/ 71 w 108"/>
                    <a:gd name="T7" fmla="*/ 105 h 105"/>
                    <a:gd name="T8" fmla="*/ 108 w 108"/>
                    <a:gd name="T9" fmla="*/ 81 h 105"/>
                  </a:gdLst>
                  <a:ahLst/>
                  <a:cxnLst>
                    <a:cxn ang="0">
                      <a:pos x="T0" y="T1"/>
                    </a:cxn>
                    <a:cxn ang="0">
                      <a:pos x="T2" y="T3"/>
                    </a:cxn>
                    <a:cxn ang="0">
                      <a:pos x="T4" y="T5"/>
                    </a:cxn>
                    <a:cxn ang="0">
                      <a:pos x="T6" y="T7"/>
                    </a:cxn>
                    <a:cxn ang="0">
                      <a:pos x="T8" y="T9"/>
                    </a:cxn>
                  </a:cxnLst>
                  <a:rect l="0" t="0" r="r" b="b"/>
                  <a:pathLst>
                    <a:path w="108" h="105">
                      <a:moveTo>
                        <a:pt x="108" y="81"/>
                      </a:moveTo>
                      <a:cubicBezTo>
                        <a:pt x="84" y="56"/>
                        <a:pt x="59" y="29"/>
                        <a:pt x="34" y="0"/>
                      </a:cubicBezTo>
                      <a:cubicBezTo>
                        <a:pt x="22" y="4"/>
                        <a:pt x="11" y="9"/>
                        <a:pt x="0" y="14"/>
                      </a:cubicBezTo>
                      <a:cubicBezTo>
                        <a:pt x="18" y="45"/>
                        <a:pt x="43" y="75"/>
                        <a:pt x="71" y="105"/>
                      </a:cubicBezTo>
                      <a:cubicBezTo>
                        <a:pt x="83" y="96"/>
                        <a:pt x="96" y="88"/>
                        <a:pt x="108" y="81"/>
                      </a:cubicBezTo>
                    </a:path>
                  </a:pathLst>
                </a:custGeom>
                <a:grpFill/>
                <a:ln w="0">
                  <a:noFill/>
                  <a:prstDash val="solid"/>
                  <a:round/>
                  <a:headEnd/>
                  <a:tailEnd/>
                </a:ln>
              </p:spPr>
              <p:txBody>
                <a:bodyPr vert="horz" wrap="square" lIns="89630" tIns="44815" rIns="89630" bIns="4481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endParaRPr lang="en-US" sz="1766">
                    <a:solidFill>
                      <a:prstClr val="black"/>
                    </a:solidFill>
                    <a:latin typeface="Segoe UI Semilight"/>
                  </a:endParaRPr>
                </a:p>
              </p:txBody>
            </p:sp>
            <p:sp>
              <p:nvSpPr>
                <p:cNvPr id="83" name="Freeform 82"/>
                <p:cNvSpPr>
                  <a:spLocks/>
                </p:cNvSpPr>
                <p:nvPr/>
              </p:nvSpPr>
              <p:spPr bwMode="auto">
                <a:xfrm>
                  <a:off x="3533557" y="-4819989"/>
                  <a:ext cx="66675" cy="55563"/>
                </a:xfrm>
                <a:custGeom>
                  <a:avLst/>
                  <a:gdLst>
                    <a:gd name="T0" fmla="*/ 41 w 90"/>
                    <a:gd name="T1" fmla="*/ 0 h 75"/>
                    <a:gd name="T2" fmla="*/ 0 w 90"/>
                    <a:gd name="T3" fmla="*/ 25 h 75"/>
                    <a:gd name="T4" fmla="*/ 49 w 90"/>
                    <a:gd name="T5" fmla="*/ 75 h 75"/>
                    <a:gd name="T6" fmla="*/ 90 w 90"/>
                    <a:gd name="T7" fmla="*/ 50 h 75"/>
                    <a:gd name="T8" fmla="*/ 41 w 90"/>
                    <a:gd name="T9" fmla="*/ 0 h 75"/>
                  </a:gdLst>
                  <a:ahLst/>
                  <a:cxnLst>
                    <a:cxn ang="0">
                      <a:pos x="T0" y="T1"/>
                    </a:cxn>
                    <a:cxn ang="0">
                      <a:pos x="T2" y="T3"/>
                    </a:cxn>
                    <a:cxn ang="0">
                      <a:pos x="T4" y="T5"/>
                    </a:cxn>
                    <a:cxn ang="0">
                      <a:pos x="T6" y="T7"/>
                    </a:cxn>
                    <a:cxn ang="0">
                      <a:pos x="T8" y="T9"/>
                    </a:cxn>
                  </a:cxnLst>
                  <a:rect l="0" t="0" r="r" b="b"/>
                  <a:pathLst>
                    <a:path w="90" h="75">
                      <a:moveTo>
                        <a:pt x="41" y="0"/>
                      </a:moveTo>
                      <a:cubicBezTo>
                        <a:pt x="28" y="6"/>
                        <a:pt x="12" y="16"/>
                        <a:pt x="0" y="25"/>
                      </a:cubicBezTo>
                      <a:cubicBezTo>
                        <a:pt x="15" y="42"/>
                        <a:pt x="31" y="59"/>
                        <a:pt x="49" y="75"/>
                      </a:cubicBezTo>
                      <a:cubicBezTo>
                        <a:pt x="62" y="67"/>
                        <a:pt x="78" y="56"/>
                        <a:pt x="90" y="50"/>
                      </a:cubicBezTo>
                      <a:cubicBezTo>
                        <a:pt x="74" y="34"/>
                        <a:pt x="57" y="18"/>
                        <a:pt x="41" y="0"/>
                      </a:cubicBezTo>
                    </a:path>
                  </a:pathLst>
                </a:custGeom>
                <a:grpFill/>
                <a:ln w="0">
                  <a:noFill/>
                  <a:prstDash val="solid"/>
                  <a:round/>
                  <a:headEnd/>
                  <a:tailEnd/>
                </a:ln>
              </p:spPr>
              <p:txBody>
                <a:bodyPr vert="horz" wrap="square" lIns="89630" tIns="44815" rIns="89630" bIns="4481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endParaRPr lang="en-US" sz="1766">
                    <a:solidFill>
                      <a:prstClr val="black"/>
                    </a:solidFill>
                    <a:latin typeface="Segoe UI Semilight"/>
                  </a:endParaRPr>
                </a:p>
              </p:txBody>
            </p:sp>
            <p:sp>
              <p:nvSpPr>
                <p:cNvPr id="84" name="Freeform 83"/>
                <p:cNvSpPr>
                  <a:spLocks/>
                </p:cNvSpPr>
                <p:nvPr/>
              </p:nvSpPr>
              <p:spPr bwMode="auto">
                <a:xfrm>
                  <a:off x="3533557" y="-4821576"/>
                  <a:ext cx="66675" cy="58738"/>
                </a:xfrm>
                <a:custGeom>
                  <a:avLst/>
                  <a:gdLst>
                    <a:gd name="T0" fmla="*/ 36 w 90"/>
                    <a:gd name="T1" fmla="*/ 0 h 79"/>
                    <a:gd name="T2" fmla="*/ 0 w 90"/>
                    <a:gd name="T3" fmla="*/ 24 h 79"/>
                    <a:gd name="T4" fmla="*/ 55 w 90"/>
                    <a:gd name="T5" fmla="*/ 79 h 79"/>
                    <a:gd name="T6" fmla="*/ 90 w 90"/>
                    <a:gd name="T7" fmla="*/ 56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7"/>
                        <a:pt x="12" y="15"/>
                        <a:pt x="0" y="24"/>
                      </a:cubicBezTo>
                      <a:cubicBezTo>
                        <a:pt x="15" y="41"/>
                        <a:pt x="38" y="63"/>
                        <a:pt x="55" y="79"/>
                      </a:cubicBezTo>
                      <a:cubicBezTo>
                        <a:pt x="68" y="71"/>
                        <a:pt x="78" y="62"/>
                        <a:pt x="90" y="56"/>
                      </a:cubicBezTo>
                      <a:cubicBezTo>
                        <a:pt x="74" y="40"/>
                        <a:pt x="53" y="18"/>
                        <a:pt x="36" y="0"/>
                      </a:cubicBezTo>
                    </a:path>
                  </a:pathLst>
                </a:custGeom>
                <a:grpFill/>
                <a:ln w="0">
                  <a:noFill/>
                  <a:prstDash val="solid"/>
                  <a:round/>
                  <a:headEnd/>
                  <a:tailEnd/>
                </a:ln>
              </p:spPr>
              <p:txBody>
                <a:bodyPr vert="horz" wrap="square" lIns="89630" tIns="44815" rIns="89630" bIns="4481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endParaRPr lang="en-US" sz="1766">
                    <a:solidFill>
                      <a:prstClr val="black"/>
                    </a:solidFill>
                    <a:latin typeface="Segoe UI Semilight"/>
                  </a:endParaRPr>
                </a:p>
              </p:txBody>
            </p:sp>
            <p:sp>
              <p:nvSpPr>
                <p:cNvPr id="85" name="Freeform 84"/>
                <p:cNvSpPr>
                  <a:spLocks/>
                </p:cNvSpPr>
                <p:nvPr/>
              </p:nvSpPr>
              <p:spPr bwMode="auto">
                <a:xfrm>
                  <a:off x="3638332" y="-4732676"/>
                  <a:ext cx="93662" cy="95250"/>
                </a:xfrm>
                <a:custGeom>
                  <a:avLst/>
                  <a:gdLst>
                    <a:gd name="T0" fmla="*/ 29 w 127"/>
                    <a:gd name="T1" fmla="*/ 19 h 128"/>
                    <a:gd name="T2" fmla="*/ 18 w 127"/>
                    <a:gd name="T3" fmla="*/ 98 h 128"/>
                    <a:gd name="T4" fmla="*/ 98 w 127"/>
                    <a:gd name="T5" fmla="*/ 109 h 128"/>
                    <a:gd name="T6" fmla="*/ 108 w 127"/>
                    <a:gd name="T7" fmla="*/ 30 h 128"/>
                    <a:gd name="T8" fmla="*/ 29 w 127"/>
                    <a:gd name="T9" fmla="*/ 19 h 128"/>
                  </a:gdLst>
                  <a:ahLst/>
                  <a:cxnLst>
                    <a:cxn ang="0">
                      <a:pos x="T0" y="T1"/>
                    </a:cxn>
                    <a:cxn ang="0">
                      <a:pos x="T2" y="T3"/>
                    </a:cxn>
                    <a:cxn ang="0">
                      <a:pos x="T4" y="T5"/>
                    </a:cxn>
                    <a:cxn ang="0">
                      <a:pos x="T6" y="T7"/>
                    </a:cxn>
                    <a:cxn ang="0">
                      <a:pos x="T8" y="T9"/>
                    </a:cxn>
                  </a:cxnLst>
                  <a:rect l="0" t="0" r="r" b="b"/>
                  <a:pathLst>
                    <a:path w="127" h="128">
                      <a:moveTo>
                        <a:pt x="29" y="19"/>
                      </a:moveTo>
                      <a:cubicBezTo>
                        <a:pt x="4" y="38"/>
                        <a:pt x="0" y="74"/>
                        <a:pt x="18" y="98"/>
                      </a:cubicBezTo>
                      <a:cubicBezTo>
                        <a:pt x="38" y="123"/>
                        <a:pt x="73" y="128"/>
                        <a:pt x="98" y="109"/>
                      </a:cubicBezTo>
                      <a:cubicBezTo>
                        <a:pt x="123" y="90"/>
                        <a:pt x="127" y="55"/>
                        <a:pt x="108" y="30"/>
                      </a:cubicBezTo>
                      <a:cubicBezTo>
                        <a:pt x="89" y="5"/>
                        <a:pt x="54" y="0"/>
                        <a:pt x="29" y="19"/>
                      </a:cubicBezTo>
                    </a:path>
                  </a:pathLst>
                </a:custGeom>
                <a:grpFill/>
                <a:ln w="0">
                  <a:noFill/>
                  <a:prstDash val="solid"/>
                  <a:round/>
                  <a:headEnd/>
                  <a:tailEnd/>
                </a:ln>
              </p:spPr>
              <p:txBody>
                <a:bodyPr vert="horz" wrap="square" lIns="89630" tIns="44815" rIns="89630" bIns="4481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endParaRPr lang="en-US" sz="1766">
                    <a:solidFill>
                      <a:prstClr val="black"/>
                    </a:solidFill>
                    <a:latin typeface="Segoe UI Semilight"/>
                  </a:endParaRPr>
                </a:p>
              </p:txBody>
            </p:sp>
            <p:sp>
              <p:nvSpPr>
                <p:cNvPr id="86" name="Freeform 85"/>
                <p:cNvSpPr>
                  <a:spLocks/>
                </p:cNvSpPr>
                <p:nvPr/>
              </p:nvSpPr>
              <p:spPr bwMode="auto">
                <a:xfrm>
                  <a:off x="3552607" y="-4626314"/>
                  <a:ext cx="87312" cy="88900"/>
                </a:xfrm>
                <a:custGeom>
                  <a:avLst/>
                  <a:gdLst>
                    <a:gd name="T0" fmla="*/ 27 w 118"/>
                    <a:gd name="T1" fmla="*/ 18 h 118"/>
                    <a:gd name="T2" fmla="*/ 18 w 118"/>
                    <a:gd name="T3" fmla="*/ 91 h 118"/>
                    <a:gd name="T4" fmla="*/ 91 w 118"/>
                    <a:gd name="T5" fmla="*/ 101 h 118"/>
                    <a:gd name="T6" fmla="*/ 101 w 118"/>
                    <a:gd name="T7" fmla="*/ 27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0"/>
                        <a:pt x="101" y="27"/>
                      </a:cubicBezTo>
                      <a:cubicBezTo>
                        <a:pt x="83" y="4"/>
                        <a:pt x="50" y="0"/>
                        <a:pt x="27" y="18"/>
                      </a:cubicBezTo>
                    </a:path>
                  </a:pathLst>
                </a:custGeom>
                <a:grpFill/>
                <a:ln w="0">
                  <a:noFill/>
                  <a:prstDash val="solid"/>
                  <a:round/>
                  <a:headEnd/>
                  <a:tailEnd/>
                </a:ln>
              </p:spPr>
              <p:txBody>
                <a:bodyPr vert="horz" wrap="square" lIns="89630" tIns="44815" rIns="89630" bIns="4481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endParaRPr lang="en-US" sz="1766">
                    <a:solidFill>
                      <a:prstClr val="black"/>
                    </a:solidFill>
                    <a:latin typeface="Segoe UI Semilight"/>
                  </a:endParaRPr>
                </a:p>
              </p:txBody>
            </p:sp>
            <p:sp>
              <p:nvSpPr>
                <p:cNvPr id="87" name="Freeform 86"/>
                <p:cNvSpPr>
                  <a:spLocks/>
                </p:cNvSpPr>
                <p:nvPr/>
              </p:nvSpPr>
              <p:spPr bwMode="auto">
                <a:xfrm>
                  <a:off x="3395444" y="-4756489"/>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3"/>
                        <a:pt x="0" y="103"/>
                        <a:pt x="26" y="138"/>
                      </a:cubicBezTo>
                      <a:cubicBezTo>
                        <a:pt x="53" y="173"/>
                        <a:pt x="103" y="180"/>
                        <a:pt x="138" y="153"/>
                      </a:cubicBezTo>
                      <a:cubicBezTo>
                        <a:pt x="173" y="126"/>
                        <a:pt x="179" y="76"/>
                        <a:pt x="153" y="41"/>
                      </a:cubicBezTo>
                      <a:cubicBezTo>
                        <a:pt x="126" y="7"/>
                        <a:pt x="76" y="0"/>
                        <a:pt x="41" y="27"/>
                      </a:cubicBezTo>
                    </a:path>
                  </a:pathLst>
                </a:custGeom>
                <a:grpFill/>
                <a:ln w="0">
                  <a:noFill/>
                  <a:prstDash val="solid"/>
                  <a:round/>
                  <a:headEnd/>
                  <a:tailEnd/>
                </a:ln>
              </p:spPr>
              <p:txBody>
                <a:bodyPr vert="horz" wrap="square" lIns="89630" tIns="44815" rIns="89630" bIns="4481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endParaRPr lang="en-US" sz="1766">
                    <a:solidFill>
                      <a:prstClr val="black"/>
                    </a:solidFill>
                    <a:latin typeface="Segoe UI Semilight"/>
                  </a:endParaRPr>
                </a:p>
              </p:txBody>
            </p:sp>
          </p:grpSp>
        </p:grpSp>
        <p:pic>
          <p:nvPicPr>
            <p:cNvPr id="4" name="Picture 3"/>
            <p:cNvPicPr>
              <a:picLocks noChangeAspect="1"/>
            </p:cNvPicPr>
            <p:nvPr/>
          </p:nvPicPr>
          <p:blipFill>
            <a:blip r:embed="rId6">
              <a:biLevel thresh="25000"/>
            </a:blip>
            <a:stretch>
              <a:fillRect/>
            </a:stretch>
          </p:blipFill>
          <p:spPr>
            <a:xfrm>
              <a:off x="7785921" y="3399912"/>
              <a:ext cx="375293" cy="376101"/>
            </a:xfrm>
            <a:prstGeom prst="rect">
              <a:avLst/>
            </a:prstGeom>
          </p:spPr>
        </p:pic>
        <p:pic>
          <p:nvPicPr>
            <p:cNvPr id="31" name="Picture 30" descr="A close up of a logo&#10;&#10;Description generated with very high confidence">
              <a:extLst>
                <a:ext uri="{FF2B5EF4-FFF2-40B4-BE49-F238E27FC236}">
                  <a16:creationId xmlns:a16="http://schemas.microsoft.com/office/drawing/2014/main" id="{0A6BDB4D-E5C9-433B-917A-23B3757E13CC}"/>
                </a:ext>
              </a:extLst>
            </p:cNvPr>
            <p:cNvPicPr>
              <a:picLocks noChangeAspect="1"/>
            </p:cNvPicPr>
            <p:nvPr/>
          </p:nvPicPr>
          <p:blipFill>
            <a:blip r:embed="rId7">
              <a:biLevel thresh="25000"/>
            </a:blip>
            <a:stretch>
              <a:fillRect/>
            </a:stretch>
          </p:blipFill>
          <p:spPr>
            <a:xfrm>
              <a:off x="8026718" y="3016059"/>
              <a:ext cx="394426" cy="394426"/>
            </a:xfrm>
            <a:prstGeom prst="rect">
              <a:avLst/>
            </a:prstGeom>
          </p:spPr>
        </p:pic>
        <p:pic>
          <p:nvPicPr>
            <p:cNvPr id="33" name="Picture 32" descr="A close up of a logo&#10;&#10;Description generated with very high confidence">
              <a:extLst>
                <a:ext uri="{FF2B5EF4-FFF2-40B4-BE49-F238E27FC236}">
                  <a16:creationId xmlns:a16="http://schemas.microsoft.com/office/drawing/2014/main" id="{BD54C4F5-F874-4432-9D7A-8C1D74283205}"/>
                </a:ext>
              </a:extLst>
            </p:cNvPr>
            <p:cNvPicPr>
              <a:picLocks noChangeAspect="1"/>
            </p:cNvPicPr>
            <p:nvPr/>
          </p:nvPicPr>
          <p:blipFill>
            <a:blip r:embed="rId8">
              <a:biLevel thresh="25000"/>
            </a:blip>
            <a:stretch>
              <a:fillRect/>
            </a:stretch>
          </p:blipFill>
          <p:spPr>
            <a:xfrm>
              <a:off x="8274008" y="3393849"/>
              <a:ext cx="340004" cy="340004"/>
            </a:xfrm>
            <a:prstGeom prst="rect">
              <a:avLst/>
            </a:prstGeom>
          </p:spPr>
        </p:pic>
        <p:pic>
          <p:nvPicPr>
            <p:cNvPr id="35" name="Picture 34">
              <a:extLst>
                <a:ext uri="{FF2B5EF4-FFF2-40B4-BE49-F238E27FC236}">
                  <a16:creationId xmlns:a16="http://schemas.microsoft.com/office/drawing/2014/main" id="{D11A741F-64E3-4A59-B372-CE4F4A074536}"/>
                </a:ext>
              </a:extLst>
            </p:cNvPr>
            <p:cNvPicPr>
              <a:picLocks noChangeAspect="1"/>
            </p:cNvPicPr>
            <p:nvPr/>
          </p:nvPicPr>
          <p:blipFill>
            <a:blip r:embed="rId9">
              <a:biLevel thresh="25000"/>
            </a:blip>
            <a:stretch>
              <a:fillRect/>
            </a:stretch>
          </p:blipFill>
          <p:spPr>
            <a:xfrm>
              <a:off x="7573898" y="3012396"/>
              <a:ext cx="284156" cy="284156"/>
            </a:xfrm>
            <a:prstGeom prst="rect">
              <a:avLst/>
            </a:prstGeom>
          </p:spPr>
        </p:pic>
        <p:pic>
          <p:nvPicPr>
            <p:cNvPr id="90" name="Picture 89">
              <a:extLst>
                <a:ext uri="{FF2B5EF4-FFF2-40B4-BE49-F238E27FC236}">
                  <a16:creationId xmlns:a16="http://schemas.microsoft.com/office/drawing/2014/main" id="{E1FEC110-4CB7-4DEC-9F29-09B2379A0F16}"/>
                </a:ext>
              </a:extLst>
            </p:cNvPr>
            <p:cNvPicPr>
              <a:picLocks noChangeAspect="1"/>
            </p:cNvPicPr>
            <p:nvPr/>
          </p:nvPicPr>
          <p:blipFill>
            <a:blip r:embed="rId10">
              <a:biLevel thresh="25000"/>
            </a:blip>
            <a:stretch>
              <a:fillRect/>
            </a:stretch>
          </p:blipFill>
          <p:spPr>
            <a:xfrm>
              <a:off x="8337476" y="3808525"/>
              <a:ext cx="340004" cy="340004"/>
            </a:xfrm>
            <a:prstGeom prst="rect">
              <a:avLst/>
            </a:prstGeom>
          </p:spPr>
        </p:pic>
        <p:pic>
          <p:nvPicPr>
            <p:cNvPr id="94" name="Picture 93" descr="A close up of a sign&#10;&#10;Description generated with high confidence">
              <a:extLst>
                <a:ext uri="{FF2B5EF4-FFF2-40B4-BE49-F238E27FC236}">
                  <a16:creationId xmlns:a16="http://schemas.microsoft.com/office/drawing/2014/main" id="{33644638-C486-49BE-AD42-BEAFA6FA2D78}"/>
                </a:ext>
              </a:extLst>
            </p:cNvPr>
            <p:cNvPicPr>
              <a:picLocks noChangeAspect="1"/>
            </p:cNvPicPr>
            <p:nvPr/>
          </p:nvPicPr>
          <p:blipFill>
            <a:blip r:embed="rId11">
              <a:biLevel thresh="25000"/>
            </a:blip>
            <a:stretch>
              <a:fillRect/>
            </a:stretch>
          </p:blipFill>
          <p:spPr>
            <a:xfrm>
              <a:off x="8577363" y="2871008"/>
              <a:ext cx="314475" cy="314475"/>
            </a:xfrm>
            <a:prstGeom prst="rect">
              <a:avLst/>
            </a:prstGeom>
          </p:spPr>
        </p:pic>
        <p:pic>
          <p:nvPicPr>
            <p:cNvPr id="96" name="Picture 95" descr="A picture containing vector graphics&#10;&#10;Description generated with high confidence">
              <a:extLst>
                <a:ext uri="{FF2B5EF4-FFF2-40B4-BE49-F238E27FC236}">
                  <a16:creationId xmlns:a16="http://schemas.microsoft.com/office/drawing/2014/main" id="{E3FD095C-06B4-4422-AFAD-AE4D696F3BD9}"/>
                </a:ext>
              </a:extLst>
            </p:cNvPr>
            <p:cNvPicPr>
              <a:picLocks noChangeAspect="1"/>
            </p:cNvPicPr>
            <p:nvPr/>
          </p:nvPicPr>
          <p:blipFill>
            <a:blip r:embed="rId12">
              <a:biLevel thresh="25000"/>
            </a:blip>
            <a:stretch>
              <a:fillRect/>
            </a:stretch>
          </p:blipFill>
          <p:spPr>
            <a:xfrm>
              <a:off x="8133699" y="2583647"/>
              <a:ext cx="329052" cy="329052"/>
            </a:xfrm>
            <a:prstGeom prst="rect">
              <a:avLst/>
            </a:prstGeom>
          </p:spPr>
        </p:pic>
      </p:grpSp>
      <p:grpSp>
        <p:nvGrpSpPr>
          <p:cNvPr id="101" name="Group 100">
            <a:extLst>
              <a:ext uri="{FF2B5EF4-FFF2-40B4-BE49-F238E27FC236}">
                <a16:creationId xmlns:a16="http://schemas.microsoft.com/office/drawing/2014/main" id="{B25F5CAF-602C-4068-924B-19F7B8E01B53}"/>
              </a:ext>
            </a:extLst>
          </p:cNvPr>
          <p:cNvGrpSpPr/>
          <p:nvPr/>
        </p:nvGrpSpPr>
        <p:grpSpPr>
          <a:xfrm>
            <a:off x="7191537" y="920391"/>
            <a:ext cx="2017102" cy="592552"/>
            <a:chOff x="6445256" y="295317"/>
            <a:chExt cx="3361264" cy="987420"/>
          </a:xfrm>
        </p:grpSpPr>
        <p:pic>
          <p:nvPicPr>
            <p:cNvPr id="98" name="Picture 97" descr="A close up of a logo&#10;&#10;Description generated with very high confidence">
              <a:extLst>
                <a:ext uri="{FF2B5EF4-FFF2-40B4-BE49-F238E27FC236}">
                  <a16:creationId xmlns:a16="http://schemas.microsoft.com/office/drawing/2014/main" id="{DD09C900-677D-4520-948D-DF41EBEBA45A}"/>
                </a:ext>
              </a:extLst>
            </p:cNvPr>
            <p:cNvPicPr>
              <a:picLocks noChangeAspect="1"/>
            </p:cNvPicPr>
            <p:nvPr/>
          </p:nvPicPr>
          <p:blipFill>
            <a:blip r:embed="rId13">
              <a:biLevel thresh="25000"/>
            </a:blip>
            <a:stretch>
              <a:fillRect/>
            </a:stretch>
          </p:blipFill>
          <p:spPr>
            <a:xfrm>
              <a:off x="6445256" y="295317"/>
              <a:ext cx="780290" cy="780290"/>
            </a:xfrm>
            <a:prstGeom prst="rect">
              <a:avLst/>
            </a:prstGeom>
          </p:spPr>
        </p:pic>
        <p:sp>
          <p:nvSpPr>
            <p:cNvPr id="100" name="TextBox 99">
              <a:extLst>
                <a:ext uri="{FF2B5EF4-FFF2-40B4-BE49-F238E27FC236}">
                  <a16:creationId xmlns:a16="http://schemas.microsoft.com/office/drawing/2014/main" id="{54FD3298-3CA3-425B-B15C-969812AE8634}"/>
                </a:ext>
              </a:extLst>
            </p:cNvPr>
            <p:cNvSpPr txBox="1"/>
            <p:nvPr/>
          </p:nvSpPr>
          <p:spPr>
            <a:xfrm>
              <a:off x="7207610" y="483297"/>
              <a:ext cx="2598910" cy="799440"/>
            </a:xfrm>
            <a:prstGeom prst="rect">
              <a:avLst/>
            </a:prstGeom>
            <a:noFill/>
          </p:spPr>
          <p:txBody>
            <a:bodyPr wrap="none" lIns="179285" tIns="143428" rIns="179285" bIns="143428" rtlCol="0">
              <a:spAutoFit/>
            </a:bodyPr>
            <a:lstStyle/>
            <a:p>
              <a:pPr defTabSz="914367">
                <a:lnSpc>
                  <a:spcPct val="90000"/>
                </a:lnSpc>
                <a:spcAft>
                  <a:spcPts val="588"/>
                </a:spcAft>
              </a:pPr>
              <a:r>
                <a:rPr lang="en-US" sz="1372" dirty="0">
                  <a:gradFill>
                    <a:gsLst>
                      <a:gs pos="2917">
                        <a:srgbClr val="FFFFFF"/>
                      </a:gs>
                      <a:gs pos="30000">
                        <a:srgbClr val="FFFFFF"/>
                      </a:gs>
                    </a:gsLst>
                    <a:lin ang="5400000" scaled="0"/>
                  </a:gradFill>
                  <a:latin typeface="Segoe UI Semilight"/>
                </a:rPr>
                <a:t>Microsoft Azure</a:t>
              </a:r>
            </a:p>
          </p:txBody>
        </p:sp>
      </p:grpSp>
      <p:grpSp>
        <p:nvGrpSpPr>
          <p:cNvPr id="95" name="Group 94">
            <a:extLst>
              <a:ext uri="{FF2B5EF4-FFF2-40B4-BE49-F238E27FC236}">
                <a16:creationId xmlns:a16="http://schemas.microsoft.com/office/drawing/2014/main" id="{4906C425-EB93-4EB2-B472-0DC289E2DE6C}"/>
              </a:ext>
            </a:extLst>
          </p:cNvPr>
          <p:cNvGrpSpPr/>
          <p:nvPr/>
        </p:nvGrpSpPr>
        <p:grpSpPr>
          <a:xfrm>
            <a:off x="2520380" y="4996687"/>
            <a:ext cx="896184" cy="908446"/>
            <a:chOff x="2570919" y="4694790"/>
            <a:chExt cx="914154" cy="926662"/>
          </a:xfrm>
          <a:solidFill>
            <a:schemeClr val="accent1">
              <a:lumMod val="75000"/>
            </a:schemeClr>
          </a:solidFill>
        </p:grpSpPr>
        <p:sp>
          <p:nvSpPr>
            <p:cNvPr id="7" name="Rectangle 6"/>
            <p:cNvSpPr/>
            <p:nvPr/>
          </p:nvSpPr>
          <p:spPr>
            <a:xfrm>
              <a:off x="2570919" y="4694790"/>
              <a:ext cx="914154" cy="926662"/>
            </a:xfrm>
            <a:prstGeom prst="rect">
              <a:avLst/>
            </a:prstGeom>
            <a:grpFill/>
            <a:ln w="12700" cap="flat" cmpd="sng" algn="ctr">
              <a:noFill/>
              <a:prstDash val="solid"/>
              <a:miter lim="800000"/>
            </a:ln>
            <a:effectLst/>
          </p:spPr>
          <p:txBody>
            <a:bodyPr rtlCol="0" anchor="ctr"/>
            <a:lstStyle/>
            <a:p>
              <a:pPr algn="ctr" defTabSz="878581">
                <a:spcBef>
                  <a:spcPts val="588"/>
                </a:spcBef>
              </a:pPr>
              <a:endParaRPr lang="en-US" sz="1175" kern="0" dirty="0">
                <a:solidFill>
                  <a:srgbClr val="FFFFFF"/>
                </a:solidFill>
                <a:latin typeface="Calibri" panose="020F0502020204030204"/>
                <a:cs typeface="Arial" panose="020B0604020202020204" pitchFamily="34" charset="0"/>
              </a:endParaRPr>
            </a:p>
            <a:p>
              <a:pPr algn="ctr" defTabSz="878581">
                <a:spcBef>
                  <a:spcPts val="588"/>
                </a:spcBef>
              </a:pPr>
              <a:r>
                <a:rPr lang="en-US" sz="1175" kern="0" dirty="0">
                  <a:solidFill>
                    <a:srgbClr val="FFFFFF"/>
                  </a:solidFill>
                  <a:latin typeface="Calibri" panose="020F0502020204030204"/>
                  <a:cs typeface="Arial" panose="020B0604020202020204" pitchFamily="34" charset="0"/>
                </a:rPr>
                <a:t>Field </a:t>
              </a:r>
              <a:br>
                <a:rPr lang="en-US" sz="1175" kern="0" dirty="0">
                  <a:solidFill>
                    <a:srgbClr val="FFFFFF"/>
                  </a:solidFill>
                  <a:latin typeface="Calibri" panose="020F0502020204030204"/>
                  <a:cs typeface="Arial" panose="020B0604020202020204" pitchFamily="34" charset="0"/>
                </a:rPr>
              </a:br>
              <a:r>
                <a:rPr lang="en-US" sz="1175" kern="0" dirty="0">
                  <a:solidFill>
                    <a:srgbClr val="FFFFFF"/>
                  </a:solidFill>
                  <a:latin typeface="Calibri" panose="020F0502020204030204"/>
                  <a:cs typeface="Arial" panose="020B0604020202020204" pitchFamily="34" charset="0"/>
                </a:rPr>
                <a:t>Gateway</a:t>
              </a:r>
            </a:p>
          </p:txBody>
        </p:sp>
        <p:grpSp>
          <p:nvGrpSpPr>
            <p:cNvPr id="120" name="Group 119">
              <a:extLst>
                <a:ext uri="{FF2B5EF4-FFF2-40B4-BE49-F238E27FC236}">
                  <a16:creationId xmlns:a16="http://schemas.microsoft.com/office/drawing/2014/main" id="{50B168F3-92C3-476E-BA48-CBCA4EAA90C6}"/>
                </a:ext>
              </a:extLst>
            </p:cNvPr>
            <p:cNvGrpSpPr/>
            <p:nvPr/>
          </p:nvGrpSpPr>
          <p:grpSpPr>
            <a:xfrm>
              <a:off x="2645215" y="4765407"/>
              <a:ext cx="236745" cy="236745"/>
              <a:chOff x="740673" y="4917594"/>
              <a:chExt cx="725806" cy="725806"/>
            </a:xfrm>
            <a:grpFill/>
          </p:grpSpPr>
          <p:pic>
            <p:nvPicPr>
              <p:cNvPr id="121" name="Picture 120">
                <a:extLst>
                  <a:ext uri="{FF2B5EF4-FFF2-40B4-BE49-F238E27FC236}">
                    <a16:creationId xmlns:a16="http://schemas.microsoft.com/office/drawing/2014/main" id="{BF458A23-AB41-466A-851C-DFCB0918F33A}"/>
                  </a:ext>
                </a:extLst>
              </p:cNvPr>
              <p:cNvPicPr>
                <a:picLocks noChangeAspect="1"/>
              </p:cNvPicPr>
              <p:nvPr/>
            </p:nvPicPr>
            <p:blipFill>
              <a:blip r:embed="rId3">
                <a:biLevel thresh="25000"/>
              </a:blip>
              <a:stretch>
                <a:fillRect/>
              </a:stretch>
            </p:blipFill>
            <p:spPr>
              <a:xfrm>
                <a:off x="740673" y="4917594"/>
                <a:ext cx="725806" cy="725806"/>
              </a:xfrm>
              <a:prstGeom prst="rect">
                <a:avLst/>
              </a:prstGeom>
              <a:grpFill/>
            </p:spPr>
          </p:pic>
          <p:pic>
            <p:nvPicPr>
              <p:cNvPr id="122" name="Picture 121">
                <a:extLst>
                  <a:ext uri="{FF2B5EF4-FFF2-40B4-BE49-F238E27FC236}">
                    <a16:creationId xmlns:a16="http://schemas.microsoft.com/office/drawing/2014/main" id="{E1937BFF-E5B6-435E-8118-F9C6136C2F62}"/>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799565" y="5319535"/>
                <a:ext cx="184978" cy="184978"/>
              </a:xfrm>
              <a:prstGeom prst="rect">
                <a:avLst/>
              </a:prstGeom>
              <a:grpFill/>
            </p:spPr>
          </p:pic>
        </p:grpSp>
      </p:grpSp>
      <p:sp>
        <p:nvSpPr>
          <p:cNvPr id="137" name="Title 4">
            <a:extLst>
              <a:ext uri="{FF2B5EF4-FFF2-40B4-BE49-F238E27FC236}">
                <a16:creationId xmlns:a16="http://schemas.microsoft.com/office/drawing/2014/main" id="{509B686D-9EF4-455E-886C-6A03DCE30F37}"/>
              </a:ext>
            </a:extLst>
          </p:cNvPr>
          <p:cNvSpPr>
            <a:spLocks noGrp="1"/>
          </p:cNvSpPr>
          <p:nvPr>
            <p:ph type="title"/>
          </p:nvPr>
        </p:nvSpPr>
        <p:spPr/>
        <p:txBody>
          <a:bodyPr/>
          <a:lstStyle/>
          <a:p>
            <a:r>
              <a:rPr lang="en-US" dirty="0"/>
              <a:t>Azure IoT Hub</a:t>
            </a:r>
          </a:p>
        </p:txBody>
      </p:sp>
    </p:spTree>
    <p:extLst>
      <p:ext uri="{BB962C8B-B14F-4D97-AF65-F5344CB8AC3E}">
        <p14:creationId xmlns:p14="http://schemas.microsoft.com/office/powerpoint/2010/main" val="22296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500"/>
                                        <p:tgtEl>
                                          <p:spTgt spid="62"/>
                                        </p:tgtEl>
                                      </p:cBhvr>
                                    </p:animEffect>
                                  </p:childTnLst>
                                </p:cTn>
                              </p:par>
                              <p:par>
                                <p:cTn id="16" presetID="10" presetClass="entr" presetSubtype="0" fill="hold" nodeType="withEffect">
                                  <p:stCondLst>
                                    <p:cond delay="0"/>
                                  </p:stCondLst>
                                  <p:childTnLst>
                                    <p:set>
                                      <p:cBhvr>
                                        <p:cTn id="17" dur="1" fill="hold">
                                          <p:stCondLst>
                                            <p:cond delay="0"/>
                                          </p:stCondLst>
                                        </p:cTn>
                                        <p:tgtEl>
                                          <p:spTgt spid="92"/>
                                        </p:tgtEl>
                                        <p:attrNameLst>
                                          <p:attrName>style.visibility</p:attrName>
                                        </p:attrNameLst>
                                      </p:cBhvr>
                                      <p:to>
                                        <p:strVal val="visible"/>
                                      </p:to>
                                    </p:set>
                                    <p:animEffect transition="in" filter="fade">
                                      <p:cBhvr>
                                        <p:cTn id="18" dur="500"/>
                                        <p:tgtEl>
                                          <p:spTgt spid="92"/>
                                        </p:tgtEl>
                                      </p:cBhvr>
                                    </p:animEffect>
                                  </p:childTnLst>
                                </p:cTn>
                              </p:par>
                              <p:par>
                                <p:cTn id="19" presetID="10" presetClass="entr" presetSubtype="0" fill="hold" nodeType="withEffect">
                                  <p:stCondLst>
                                    <p:cond delay="0"/>
                                  </p:stCondLst>
                                  <p:childTnLst>
                                    <p:set>
                                      <p:cBhvr>
                                        <p:cTn id="20" dur="1" fill="hold">
                                          <p:stCondLst>
                                            <p:cond delay="0"/>
                                          </p:stCondLst>
                                        </p:cTn>
                                        <p:tgtEl>
                                          <p:spTgt spid="132"/>
                                        </p:tgtEl>
                                        <p:attrNameLst>
                                          <p:attrName>style.visibility</p:attrName>
                                        </p:attrNameLst>
                                      </p:cBhvr>
                                      <p:to>
                                        <p:strVal val="visible"/>
                                      </p:to>
                                    </p:set>
                                    <p:animEffect transition="in" filter="fade">
                                      <p:cBhvr>
                                        <p:cTn id="21" dur="500"/>
                                        <p:tgtEl>
                                          <p:spTgt spid="13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2"/>
                                        </p:tgtEl>
                                        <p:attrNameLst>
                                          <p:attrName>style.visibility</p:attrName>
                                        </p:attrNameLst>
                                      </p:cBhvr>
                                      <p:to>
                                        <p:strVal val="visible"/>
                                      </p:to>
                                    </p:set>
                                    <p:animEffect transition="in" filter="fade">
                                      <p:cBhvr>
                                        <p:cTn id="26" dur="500"/>
                                        <p:tgtEl>
                                          <p:spTgt spid="102"/>
                                        </p:tgtEl>
                                      </p:cBhvr>
                                    </p:animEffect>
                                  </p:childTnLst>
                                </p:cTn>
                              </p:par>
                              <p:par>
                                <p:cTn id="27" presetID="10" presetClass="entr" presetSubtype="0" fill="hold" nodeType="withEffect">
                                  <p:stCondLst>
                                    <p:cond delay="0"/>
                                  </p:stCondLst>
                                  <p:childTnLst>
                                    <p:set>
                                      <p:cBhvr>
                                        <p:cTn id="28" dur="1" fill="hold">
                                          <p:stCondLst>
                                            <p:cond delay="0"/>
                                          </p:stCondLst>
                                        </p:cTn>
                                        <p:tgtEl>
                                          <p:spTgt spid="135"/>
                                        </p:tgtEl>
                                        <p:attrNameLst>
                                          <p:attrName>style.visibility</p:attrName>
                                        </p:attrNameLst>
                                      </p:cBhvr>
                                      <p:to>
                                        <p:strVal val="visible"/>
                                      </p:to>
                                    </p:set>
                                    <p:animEffect transition="in" filter="fade">
                                      <p:cBhvr>
                                        <p:cTn id="29" dur="500"/>
                                        <p:tgtEl>
                                          <p:spTgt spid="135"/>
                                        </p:tgtEl>
                                      </p:cBhvr>
                                    </p:animEffect>
                                  </p:childTnLst>
                                </p:cTn>
                              </p:par>
                              <p:par>
                                <p:cTn id="30" presetID="10" presetClass="entr" presetSubtype="0" fill="hold" nodeType="with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fade">
                                      <p:cBhvr>
                                        <p:cTn id="32" dur="500"/>
                                        <p:tgtEl>
                                          <p:spTgt spid="53"/>
                                        </p:tgtEl>
                                      </p:cBhvr>
                                    </p:animEffect>
                                  </p:childTnLst>
                                </p:cTn>
                              </p:par>
                              <p:par>
                                <p:cTn id="33" presetID="10" presetClass="entr" presetSubtype="0" fill="hold" nodeType="withEffect">
                                  <p:stCondLst>
                                    <p:cond delay="0"/>
                                  </p:stCondLst>
                                  <p:childTnLst>
                                    <p:set>
                                      <p:cBhvr>
                                        <p:cTn id="34" dur="1" fill="hold">
                                          <p:stCondLst>
                                            <p:cond delay="0"/>
                                          </p:stCondLst>
                                        </p:cTn>
                                        <p:tgtEl>
                                          <p:spTgt spid="136"/>
                                        </p:tgtEl>
                                        <p:attrNameLst>
                                          <p:attrName>style.visibility</p:attrName>
                                        </p:attrNameLst>
                                      </p:cBhvr>
                                      <p:to>
                                        <p:strVal val="visible"/>
                                      </p:to>
                                    </p:set>
                                    <p:animEffect transition="in" filter="fade">
                                      <p:cBhvr>
                                        <p:cTn id="35" dur="500"/>
                                        <p:tgtEl>
                                          <p:spTgt spid="13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89"/>
                                        </p:tgtEl>
                                        <p:attrNameLst>
                                          <p:attrName>style.visibility</p:attrName>
                                        </p:attrNameLst>
                                      </p:cBhvr>
                                      <p:to>
                                        <p:strVal val="visible"/>
                                      </p:to>
                                    </p:set>
                                    <p:animEffect transition="in" filter="fade">
                                      <p:cBhvr>
                                        <p:cTn id="40" dur="500"/>
                                        <p:tgtEl>
                                          <p:spTgt spid="89"/>
                                        </p:tgtEl>
                                      </p:cBhvr>
                                    </p:animEffect>
                                  </p:childTnLst>
                                </p:cTn>
                              </p:par>
                              <p:par>
                                <p:cTn id="41" presetID="10" presetClass="entr" presetSubtype="0" fill="hold" nodeType="withEffect">
                                  <p:stCondLst>
                                    <p:cond delay="0"/>
                                  </p:stCondLst>
                                  <p:childTnLst>
                                    <p:set>
                                      <p:cBhvr>
                                        <p:cTn id="42" dur="1" fill="hold">
                                          <p:stCondLst>
                                            <p:cond delay="0"/>
                                          </p:stCondLst>
                                        </p:cTn>
                                        <p:tgtEl>
                                          <p:spTgt spid="95"/>
                                        </p:tgtEl>
                                        <p:attrNameLst>
                                          <p:attrName>style.visibility</p:attrName>
                                        </p:attrNameLst>
                                      </p:cBhvr>
                                      <p:to>
                                        <p:strVal val="visible"/>
                                      </p:to>
                                    </p:set>
                                    <p:animEffect transition="in" filter="fade">
                                      <p:cBhvr>
                                        <p:cTn id="43" dur="500"/>
                                        <p:tgtEl>
                                          <p:spTgt spid="95"/>
                                        </p:tgtEl>
                                      </p:cBhvr>
                                    </p:animEffect>
                                  </p:childTnLst>
                                </p:cTn>
                              </p:par>
                              <p:par>
                                <p:cTn id="44" presetID="10" presetClass="entr" presetSubtype="0" fill="hold" nodeType="withEffect">
                                  <p:stCondLst>
                                    <p:cond delay="0"/>
                                  </p:stCondLst>
                                  <p:childTnLst>
                                    <p:set>
                                      <p:cBhvr>
                                        <p:cTn id="45" dur="1" fill="hold">
                                          <p:stCondLst>
                                            <p:cond delay="0"/>
                                          </p:stCondLst>
                                        </p:cTn>
                                        <p:tgtEl>
                                          <p:spTgt spid="133"/>
                                        </p:tgtEl>
                                        <p:attrNameLst>
                                          <p:attrName>style.visibility</p:attrName>
                                        </p:attrNameLst>
                                      </p:cBhvr>
                                      <p:to>
                                        <p:strVal val="visible"/>
                                      </p:to>
                                    </p:set>
                                    <p:animEffect transition="in" filter="fade">
                                      <p:cBhvr>
                                        <p:cTn id="46" dur="500"/>
                                        <p:tgtEl>
                                          <p:spTgt spid="133"/>
                                        </p:tgtEl>
                                      </p:cBhvr>
                                    </p:animEffect>
                                  </p:childTnLst>
                                </p:cTn>
                              </p:par>
                              <p:par>
                                <p:cTn id="47" presetID="10" presetClass="entr" presetSubtype="0" fill="hold" nodeType="withEffect">
                                  <p:stCondLst>
                                    <p:cond delay="0"/>
                                  </p:stCondLst>
                                  <p:childTnLst>
                                    <p:set>
                                      <p:cBhvr>
                                        <p:cTn id="48" dur="1" fill="hold">
                                          <p:stCondLst>
                                            <p:cond delay="0"/>
                                          </p:stCondLst>
                                        </p:cTn>
                                        <p:tgtEl>
                                          <p:spTgt spid="97"/>
                                        </p:tgtEl>
                                        <p:attrNameLst>
                                          <p:attrName>style.visibility</p:attrName>
                                        </p:attrNameLst>
                                      </p:cBhvr>
                                      <p:to>
                                        <p:strVal val="visible"/>
                                      </p:to>
                                    </p:set>
                                    <p:animEffect transition="in" filter="fade">
                                      <p:cBhvr>
                                        <p:cTn id="49" dur="500"/>
                                        <p:tgtEl>
                                          <p:spTgt spid="97"/>
                                        </p:tgtEl>
                                      </p:cBhvr>
                                    </p:animEffect>
                                  </p:childTnLst>
                                </p:cTn>
                              </p:par>
                              <p:par>
                                <p:cTn id="50" presetID="10" presetClass="entr" presetSubtype="0" fill="hold"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500"/>
                                        <p:tgtEl>
                                          <p:spTgt spid="5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500"/>
                                        <p:tgtEl>
                                          <p:spTgt spid="47"/>
                                        </p:tgtEl>
                                      </p:cBhvr>
                                    </p:animEffect>
                                  </p:childTnLst>
                                </p:cTn>
                              </p:par>
                              <p:par>
                                <p:cTn id="58" presetID="10" presetClass="entr" presetSubtype="0" fill="hold" nodeType="with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fade">
                                      <p:cBhvr>
                                        <p:cTn id="60" dur="500"/>
                                        <p:tgtEl>
                                          <p:spTgt spid="55"/>
                                        </p:tgtEl>
                                      </p:cBhvr>
                                    </p:animEffect>
                                  </p:childTnLst>
                                </p:cTn>
                              </p:par>
                              <p:par>
                                <p:cTn id="61" presetID="10" presetClass="entr" presetSubtype="0" fill="hold" nodeType="with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500"/>
                                        <p:tgtEl>
                                          <p:spTgt spid="5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fade">
                                      <p:cBhvr>
                                        <p:cTn id="66" dur="500"/>
                                        <p:tgtEl>
                                          <p:spTgt spid="45"/>
                                        </p:tgtEl>
                                      </p:cBhvr>
                                    </p:animEffect>
                                  </p:childTnLst>
                                </p:cTn>
                              </p:par>
                              <p:par>
                                <p:cTn id="67" presetID="10" presetClass="entr" presetSubtype="0" fill="hold" nodeType="withEffect">
                                  <p:stCondLst>
                                    <p:cond delay="0"/>
                                  </p:stCondLst>
                                  <p:childTnLst>
                                    <p:set>
                                      <p:cBhvr>
                                        <p:cTn id="68" dur="1" fill="hold">
                                          <p:stCondLst>
                                            <p:cond delay="0"/>
                                          </p:stCondLst>
                                        </p:cTn>
                                        <p:tgtEl>
                                          <p:spTgt spid="88"/>
                                        </p:tgtEl>
                                        <p:attrNameLst>
                                          <p:attrName>style.visibility</p:attrName>
                                        </p:attrNameLst>
                                      </p:cBhvr>
                                      <p:to>
                                        <p:strVal val="visible"/>
                                      </p:to>
                                    </p:set>
                                    <p:animEffect transition="in" filter="fade">
                                      <p:cBhvr>
                                        <p:cTn id="69" dur="500"/>
                                        <p:tgtEl>
                                          <p:spTgt spid="88"/>
                                        </p:tgtEl>
                                      </p:cBhvr>
                                    </p:animEffect>
                                  </p:childTnLst>
                                </p:cTn>
                              </p:par>
                              <p:par>
                                <p:cTn id="70" presetID="10" presetClass="entr" presetSubtype="0" fill="hold" nodeType="withEffect">
                                  <p:stCondLst>
                                    <p:cond delay="0"/>
                                  </p:stCondLst>
                                  <p:childTnLst>
                                    <p:set>
                                      <p:cBhvr>
                                        <p:cTn id="71" dur="1" fill="hold">
                                          <p:stCondLst>
                                            <p:cond delay="0"/>
                                          </p:stCondLst>
                                        </p:cTn>
                                        <p:tgtEl>
                                          <p:spTgt spid="91"/>
                                        </p:tgtEl>
                                        <p:attrNameLst>
                                          <p:attrName>style.visibility</p:attrName>
                                        </p:attrNameLst>
                                      </p:cBhvr>
                                      <p:to>
                                        <p:strVal val="visible"/>
                                      </p:to>
                                    </p:set>
                                    <p:animEffect transition="in" filter="fade">
                                      <p:cBhvr>
                                        <p:cTn id="72" dur="500"/>
                                        <p:tgtEl>
                                          <p:spTgt spid="9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93"/>
                                        </p:tgtEl>
                                        <p:attrNameLst>
                                          <p:attrName>style.visibility</p:attrName>
                                        </p:attrNameLst>
                                      </p:cBhvr>
                                      <p:to>
                                        <p:strVal val="visible"/>
                                      </p:to>
                                    </p:set>
                                    <p:animEffect transition="in" filter="fade">
                                      <p:cBhvr>
                                        <p:cTn id="75" dur="500"/>
                                        <p:tgtEl>
                                          <p:spTgt spid="9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0"/>
                                        </p:tgtEl>
                                        <p:attrNameLst>
                                          <p:attrName>style.visibility</p:attrName>
                                        </p:attrNameLst>
                                      </p:cBhvr>
                                      <p:to>
                                        <p:strVal val="visible"/>
                                      </p:to>
                                    </p:set>
                                    <p:animEffect transition="in" filter="fade">
                                      <p:cBhvr>
                                        <p:cTn id="78" dur="500"/>
                                        <p:tgtEl>
                                          <p:spTgt spid="5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fade">
                                      <p:cBhvr>
                                        <p:cTn id="83" dur="500"/>
                                        <p:tgtEl>
                                          <p:spTgt spid="4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fade">
                                      <p:cBhvr>
                                        <p:cTn id="86" dur="500"/>
                                        <p:tgtEl>
                                          <p:spTgt spid="4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500"/>
                                        <p:tgtEl>
                                          <p:spTgt spid="4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fade">
                                      <p:cBhvr>
                                        <p:cTn id="92" dur="500"/>
                                        <p:tgtEl>
                                          <p:spTgt spid="4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fade">
                                      <p:cBhvr>
                                        <p:cTn id="95" dur="500"/>
                                        <p:tgtEl>
                                          <p:spTgt spid="38"/>
                                        </p:tgtEl>
                                      </p:cBhvr>
                                    </p:animEffect>
                                  </p:childTnLst>
                                </p:cTn>
                              </p:par>
                              <p:par>
                                <p:cTn id="96" presetID="10" presetClass="entr" presetSubtype="0" fill="hold" nodeType="withEffect">
                                  <p:stCondLst>
                                    <p:cond delay="0"/>
                                  </p:stCondLst>
                                  <p:childTnLst>
                                    <p:set>
                                      <p:cBhvr>
                                        <p:cTn id="97" dur="1" fill="hold">
                                          <p:stCondLst>
                                            <p:cond delay="0"/>
                                          </p:stCondLst>
                                        </p:cTn>
                                        <p:tgtEl>
                                          <p:spTgt spid="138"/>
                                        </p:tgtEl>
                                        <p:attrNameLst>
                                          <p:attrName>style.visibility</p:attrName>
                                        </p:attrNameLst>
                                      </p:cBhvr>
                                      <p:to>
                                        <p:strVal val="visible"/>
                                      </p:to>
                                    </p:set>
                                    <p:animEffect transition="in" filter="fade">
                                      <p:cBhvr>
                                        <p:cTn id="98"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0" grpId="0" animBg="1"/>
      <p:bldP spid="45" grpId="0" animBg="1"/>
      <p:bldP spid="46" grpId="0" animBg="1"/>
      <p:bldP spid="47" grpId="0" animBg="1"/>
      <p:bldP spid="48" grpId="0" animBg="1"/>
      <p:bldP spid="49" grpId="0" animBg="1"/>
      <p:bldP spid="50" grpId="0" animBg="1"/>
      <p:bldP spid="93"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IoT Hub"/>
          <p:cNvSpPr/>
          <p:nvPr/>
        </p:nvSpPr>
        <p:spPr bwMode="auto">
          <a:xfrm>
            <a:off x="3001124" y="1314516"/>
            <a:ext cx="4519165" cy="4997783"/>
          </a:xfrm>
          <a:prstGeom prst="rect">
            <a:avLst/>
          </a:prstGeom>
          <a:solidFill>
            <a:schemeClr val="accent1">
              <a:alpha val="79000"/>
            </a:schemeClr>
          </a:solidFill>
          <a:ln w="127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89630" rIns="0" bIns="89604" numCol="1" spcCol="0" rtlCol="0" fromWordArt="0" anchor="t" anchorCtr="0" forceAA="0" compatLnSpc="1">
            <a:prstTxWarp prst="textNoShape">
              <a:avLst/>
            </a:prstTxWarp>
            <a:noAutofit/>
          </a:bodyPr>
          <a:lstStyle/>
          <a:p>
            <a:pPr algn="ctr" defTabSz="895575" fontAlgn="base">
              <a:spcBef>
                <a:spcPct val="0"/>
              </a:spcBef>
              <a:defRPr/>
            </a:pPr>
            <a:r>
              <a:rPr lang="en-US" sz="1372" kern="0" dirty="0">
                <a:solidFill>
                  <a:srgbClr val="FFFFFF"/>
                </a:solidFill>
                <a:latin typeface="Segoe UI Semilight"/>
                <a:ea typeface="Segoe UI" pitchFamily="34" charset="0"/>
                <a:cs typeface="Segoe UI" pitchFamily="34" charset="0"/>
              </a:rPr>
              <a:t>IoT Hub</a:t>
            </a:r>
          </a:p>
        </p:txBody>
      </p:sp>
      <p:grpSp>
        <p:nvGrpSpPr>
          <p:cNvPr id="23" name="Group 22">
            <a:extLst>
              <a:ext uri="{FF2B5EF4-FFF2-40B4-BE49-F238E27FC236}">
                <a16:creationId xmlns:a16="http://schemas.microsoft.com/office/drawing/2014/main" id="{87193850-0948-430F-BA69-BF3AD1E7DBDA}"/>
              </a:ext>
            </a:extLst>
          </p:cNvPr>
          <p:cNvGrpSpPr/>
          <p:nvPr/>
        </p:nvGrpSpPr>
        <p:grpSpPr>
          <a:xfrm>
            <a:off x="4827603" y="3246780"/>
            <a:ext cx="851373" cy="857452"/>
            <a:chOff x="4747902" y="1411950"/>
            <a:chExt cx="254184" cy="255999"/>
          </a:xfrm>
          <a:solidFill>
            <a:schemeClr val="bg1"/>
          </a:solidFill>
        </p:grpSpPr>
        <p:sp>
          <p:nvSpPr>
            <p:cNvPr id="210" name="L-Shape 209"/>
            <p:cNvSpPr/>
            <p:nvPr/>
          </p:nvSpPr>
          <p:spPr bwMode="auto">
            <a:xfrm>
              <a:off x="4747902" y="1598924"/>
              <a:ext cx="71378" cy="69025"/>
            </a:xfrm>
            <a:prstGeom prst="corner">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11" name="L-Shape 210"/>
            <p:cNvSpPr/>
            <p:nvPr/>
          </p:nvSpPr>
          <p:spPr bwMode="auto">
            <a:xfrm rot="10800000">
              <a:off x="4930708" y="1411950"/>
              <a:ext cx="71378" cy="69025"/>
            </a:xfrm>
            <a:prstGeom prst="corner">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12" name="Oval 211"/>
            <p:cNvSpPr/>
            <p:nvPr/>
          </p:nvSpPr>
          <p:spPr bwMode="auto">
            <a:xfrm>
              <a:off x="4878421" y="1512980"/>
              <a:ext cx="50357" cy="5035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13" name="Oval 212"/>
            <p:cNvSpPr/>
            <p:nvPr/>
          </p:nvSpPr>
          <p:spPr bwMode="auto">
            <a:xfrm>
              <a:off x="4912306" y="1579808"/>
              <a:ext cx="37179" cy="37179"/>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14" name="Oval 213"/>
            <p:cNvSpPr/>
            <p:nvPr/>
          </p:nvSpPr>
          <p:spPr bwMode="auto">
            <a:xfrm>
              <a:off x="4844066" y="1458388"/>
              <a:ext cx="37179" cy="37179"/>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15" name="Oval 214"/>
            <p:cNvSpPr/>
            <p:nvPr/>
          </p:nvSpPr>
          <p:spPr bwMode="auto">
            <a:xfrm>
              <a:off x="4791827" y="1532276"/>
              <a:ext cx="30120" cy="3012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16" name="Oval 215"/>
            <p:cNvSpPr/>
            <p:nvPr/>
          </p:nvSpPr>
          <p:spPr bwMode="auto">
            <a:xfrm>
              <a:off x="4848302" y="1580750"/>
              <a:ext cx="30120" cy="3012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17" name="Rectangle 216"/>
            <p:cNvSpPr/>
            <p:nvPr/>
          </p:nvSpPr>
          <p:spPr bwMode="auto">
            <a:xfrm rot="3266723">
              <a:off x="4854890" y="1503097"/>
              <a:ext cx="51769" cy="470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18" name="Rectangle 217"/>
            <p:cNvSpPr/>
            <p:nvPr/>
          </p:nvSpPr>
          <p:spPr bwMode="auto">
            <a:xfrm rot="3266723">
              <a:off x="4894893" y="1570867"/>
              <a:ext cx="51769" cy="470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19" name="Rectangle 218"/>
            <p:cNvSpPr/>
            <p:nvPr/>
          </p:nvSpPr>
          <p:spPr bwMode="auto">
            <a:xfrm rot="7369166">
              <a:off x="4851125" y="1572278"/>
              <a:ext cx="51769" cy="470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0" name="Rectangle 219"/>
            <p:cNvSpPr/>
            <p:nvPr/>
          </p:nvSpPr>
          <p:spPr bwMode="auto">
            <a:xfrm rot="21340763">
              <a:off x="4819100" y="1540144"/>
              <a:ext cx="67770" cy="470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8" name="Rectangle 7"/>
          <p:cNvSpPr/>
          <p:nvPr/>
        </p:nvSpPr>
        <p:spPr bwMode="auto">
          <a:xfrm>
            <a:off x="2902881" y="1404249"/>
            <a:ext cx="1473640" cy="2440717"/>
          </a:xfrm>
          <a:prstGeom prst="rect">
            <a:avLst/>
          </a:prstGeom>
          <a:solidFill>
            <a:srgbClr val="0070C0"/>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89630" rIns="0" bIns="89604" numCol="1" spcCol="0" rtlCol="0" fromWordArt="0" anchor="b" anchorCtr="0" forceAA="0" compatLnSpc="1">
            <a:prstTxWarp prst="textNoShape">
              <a:avLst/>
            </a:prstTxWarp>
            <a:noAutofit/>
          </a:bodyPr>
          <a:lstStyle/>
          <a:p>
            <a:pPr defTabSz="895575" fontAlgn="base">
              <a:spcBef>
                <a:spcPct val="0"/>
              </a:spcBef>
              <a:defRPr/>
            </a:pPr>
            <a:r>
              <a:rPr lang="en-US" sz="1176" kern="0" dirty="0">
                <a:solidFill>
                  <a:srgbClr val="FFFFFF"/>
                </a:solidFill>
                <a:latin typeface="Segoe UI Semilight"/>
                <a:ea typeface="Segoe UI" pitchFamily="34" charset="0"/>
                <a:cs typeface="Segoe UI" pitchFamily="34" charset="0"/>
              </a:rPr>
              <a:t>Device id</a:t>
            </a:r>
          </a:p>
        </p:txBody>
      </p:sp>
      <p:sp>
        <p:nvSpPr>
          <p:cNvPr id="98" name="Device … 1"/>
          <p:cNvSpPr>
            <a:spLocks noEditPoints="1"/>
          </p:cNvSpPr>
          <p:nvPr/>
        </p:nvSpPr>
        <p:spPr bwMode="black">
          <a:xfrm>
            <a:off x="4042502" y="3481642"/>
            <a:ext cx="291569" cy="291376"/>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9630" tIns="44814" rIns="89630" bIns="44814" numCol="1" anchor="t" anchorCtr="0" compatLnSpc="1">
            <a:prstTxWarp prst="textNoShape">
              <a:avLst/>
            </a:prstTxWarp>
          </a:bodyPr>
          <a:lstStyle/>
          <a:p>
            <a:pPr defTabSz="914192">
              <a:defRPr/>
            </a:pPr>
            <a:endParaRPr lang="en-US" sz="1176" kern="0">
              <a:solidFill>
                <a:sysClr val="windowText" lastClr="000000"/>
              </a:solidFill>
              <a:latin typeface="Segoe UI Semilight"/>
            </a:endParaRPr>
          </a:p>
        </p:txBody>
      </p:sp>
      <p:sp>
        <p:nvSpPr>
          <p:cNvPr id="5" name="Title 4"/>
          <p:cNvSpPr>
            <a:spLocks noGrp="1"/>
          </p:cNvSpPr>
          <p:nvPr>
            <p:ph type="title"/>
          </p:nvPr>
        </p:nvSpPr>
        <p:spPr/>
        <p:txBody>
          <a:bodyPr/>
          <a:lstStyle/>
          <a:p>
            <a:r>
              <a:rPr lang="en-US" dirty="0"/>
              <a:t>IoT Hub ABC</a:t>
            </a:r>
          </a:p>
        </p:txBody>
      </p:sp>
      <p:cxnSp>
        <p:nvCxnSpPr>
          <p:cNvPr id="54" name="Straight Arrow Connector 53"/>
          <p:cNvCxnSpPr/>
          <p:nvPr/>
        </p:nvCxnSpPr>
        <p:spPr>
          <a:xfrm>
            <a:off x="1795615" y="4324196"/>
            <a:ext cx="1021458" cy="0"/>
          </a:xfrm>
          <a:prstGeom prst="straightConnector1">
            <a:avLst/>
          </a:prstGeom>
          <a:ln w="19050">
            <a:solidFill>
              <a:schemeClr val="tx1"/>
            </a:solidFill>
            <a:headEnd type="triangle"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1795615" y="5003548"/>
            <a:ext cx="1021458" cy="0"/>
          </a:xfrm>
          <a:prstGeom prst="straightConnector1">
            <a:avLst/>
          </a:prstGeom>
          <a:ln w="19050">
            <a:solidFill>
              <a:schemeClr val="tx1"/>
            </a:solidFill>
            <a:headEnd type="triangle"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1795615" y="5682901"/>
            <a:ext cx="1021458" cy="0"/>
          </a:xfrm>
          <a:prstGeom prst="straightConnector1">
            <a:avLst/>
          </a:prstGeom>
          <a:ln w="19050">
            <a:solidFill>
              <a:schemeClr val="tx1"/>
            </a:solidFill>
            <a:headEnd type="triangle"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p:nvPr/>
        </p:nvCxnSpPr>
        <p:spPr>
          <a:xfrm>
            <a:off x="1795615" y="1729749"/>
            <a:ext cx="1021458" cy="0"/>
          </a:xfrm>
          <a:prstGeom prst="straightConnector1">
            <a:avLst/>
          </a:prstGeom>
          <a:ln w="19050">
            <a:solidFill>
              <a:schemeClr val="tx1"/>
            </a:solidFill>
            <a:headEnd type="triangle"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1795615" y="2248092"/>
            <a:ext cx="1021458" cy="0"/>
          </a:xfrm>
          <a:prstGeom prst="straightConnector1">
            <a:avLst/>
          </a:prstGeom>
          <a:ln w="19050">
            <a:solidFill>
              <a:schemeClr val="tx1"/>
            </a:solidFill>
            <a:headEnd type="triangle" w="lg" len="med"/>
            <a:tailEnd type="triangle" w="lg" len="med"/>
          </a:ln>
        </p:spPr>
        <p:style>
          <a:lnRef idx="2">
            <a:schemeClr val="accent1"/>
          </a:lnRef>
          <a:fillRef idx="0">
            <a:schemeClr val="accent1"/>
          </a:fillRef>
          <a:effectRef idx="1">
            <a:schemeClr val="accent1"/>
          </a:effectRef>
          <a:fontRef idx="minor">
            <a:schemeClr val="tx1"/>
          </a:fontRef>
        </p:style>
      </p:cxnSp>
      <p:sp>
        <p:nvSpPr>
          <p:cNvPr id="19" name="device"/>
          <p:cNvSpPr/>
          <p:nvPr/>
        </p:nvSpPr>
        <p:spPr bwMode="auto">
          <a:xfrm>
            <a:off x="269240" y="1314517"/>
            <a:ext cx="1440567" cy="2573915"/>
          </a:xfrm>
          <a:prstGeom prst="rect">
            <a:avLst/>
          </a:prstGeom>
          <a:solidFill>
            <a:srgbClr val="0070C0"/>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89630" rIns="0" bIns="89604" numCol="1" spcCol="0" rtlCol="0" fromWordArt="0" anchor="b" anchorCtr="0" forceAA="0" compatLnSpc="1">
            <a:prstTxWarp prst="textNoShape">
              <a:avLst/>
            </a:prstTxWarp>
            <a:noAutofit/>
          </a:bodyPr>
          <a:lstStyle/>
          <a:p>
            <a:pPr algn="ctr" defTabSz="895575" fontAlgn="base">
              <a:spcBef>
                <a:spcPct val="0"/>
              </a:spcBef>
              <a:defRPr/>
            </a:pPr>
            <a:r>
              <a:rPr lang="en-US" sz="1176" kern="0" dirty="0">
                <a:solidFill>
                  <a:srgbClr val="FFFFFF"/>
                </a:solidFill>
                <a:latin typeface="Segoe UI Semilight"/>
                <a:ea typeface="Segoe UI" pitchFamily="34" charset="0"/>
                <a:cs typeface="Segoe UI" pitchFamily="34" charset="0"/>
              </a:rPr>
              <a:t>Device</a:t>
            </a:r>
          </a:p>
        </p:txBody>
      </p:sp>
      <p:grpSp>
        <p:nvGrpSpPr>
          <p:cNvPr id="67" name="Group 66"/>
          <p:cNvGrpSpPr/>
          <p:nvPr/>
        </p:nvGrpSpPr>
        <p:grpSpPr>
          <a:xfrm>
            <a:off x="541393" y="1908178"/>
            <a:ext cx="342915" cy="567953"/>
            <a:chOff x="1763317" y="5394932"/>
            <a:chExt cx="349840" cy="579424"/>
          </a:xfrm>
          <a:solidFill>
            <a:schemeClr val="bg1"/>
          </a:solidFill>
        </p:grpSpPr>
        <p:sp>
          <p:nvSpPr>
            <p:cNvPr id="68" name="Freeform 13"/>
            <p:cNvSpPr>
              <a:spLocks noEditPoints="1"/>
            </p:cNvSpPr>
            <p:nvPr/>
          </p:nvSpPr>
          <p:spPr bwMode="auto">
            <a:xfrm>
              <a:off x="1763317" y="5394932"/>
              <a:ext cx="294924" cy="198821"/>
            </a:xfrm>
            <a:prstGeom prst="fram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176" kern="0">
                <a:solidFill>
                  <a:sysClr val="windowText" lastClr="000000"/>
                </a:solidFill>
                <a:latin typeface="Segoe UI Semilight"/>
              </a:endParaRPr>
            </a:p>
          </p:txBody>
        </p:sp>
        <p:sp>
          <p:nvSpPr>
            <p:cNvPr id="69" name="Freeform 15"/>
            <p:cNvSpPr>
              <a:spLocks/>
            </p:cNvSpPr>
            <p:nvPr/>
          </p:nvSpPr>
          <p:spPr bwMode="auto">
            <a:xfrm>
              <a:off x="1763317" y="5438764"/>
              <a:ext cx="349840" cy="535592"/>
            </a:xfrm>
            <a:custGeom>
              <a:avLst/>
              <a:gdLst/>
              <a:ahLst/>
              <a:cxnLst/>
              <a:rect l="l" t="t" r="r" b="b"/>
              <a:pathLst>
                <a:path w="299642" h="458740">
                  <a:moveTo>
                    <a:pt x="77921" y="146916"/>
                  </a:moveTo>
                  <a:lnTo>
                    <a:pt x="185736" y="146916"/>
                  </a:lnTo>
                  <a:lnTo>
                    <a:pt x="185736" y="440039"/>
                  </a:lnTo>
                  <a:lnTo>
                    <a:pt x="252606" y="440039"/>
                  </a:lnTo>
                  <a:lnTo>
                    <a:pt x="252606" y="458740"/>
                  </a:lnTo>
                  <a:lnTo>
                    <a:pt x="0" y="458740"/>
                  </a:lnTo>
                  <a:lnTo>
                    <a:pt x="0" y="440039"/>
                  </a:lnTo>
                  <a:lnTo>
                    <a:pt x="77921" y="440039"/>
                  </a:lnTo>
                  <a:close/>
                  <a:moveTo>
                    <a:pt x="266065" y="0"/>
                  </a:moveTo>
                  <a:lnTo>
                    <a:pt x="299642" y="0"/>
                  </a:lnTo>
                  <a:lnTo>
                    <a:pt x="299642" y="96621"/>
                  </a:lnTo>
                  <a:lnTo>
                    <a:pt x="266065" y="966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176" kern="0">
                <a:solidFill>
                  <a:sysClr val="windowText" lastClr="000000"/>
                </a:solidFill>
                <a:latin typeface="Segoe UI Semilight"/>
              </a:endParaRPr>
            </a:p>
          </p:txBody>
        </p:sp>
      </p:grpSp>
      <p:grpSp>
        <p:nvGrpSpPr>
          <p:cNvPr id="45" name="Group 44"/>
          <p:cNvGrpSpPr/>
          <p:nvPr/>
        </p:nvGrpSpPr>
        <p:grpSpPr>
          <a:xfrm>
            <a:off x="884309" y="2242133"/>
            <a:ext cx="553344" cy="458054"/>
            <a:chOff x="517516" y="3589298"/>
            <a:chExt cx="1770439" cy="1465554"/>
          </a:xfrm>
          <a:solidFill>
            <a:schemeClr val="bg1"/>
          </a:solidFill>
        </p:grpSpPr>
        <p:sp>
          <p:nvSpPr>
            <p:cNvPr id="77" name="Freeform 28"/>
            <p:cNvSpPr>
              <a:spLocks noEditPoints="1"/>
            </p:cNvSpPr>
            <p:nvPr/>
          </p:nvSpPr>
          <p:spPr bwMode="auto">
            <a:xfrm>
              <a:off x="517516" y="3774191"/>
              <a:ext cx="1770439" cy="1280661"/>
            </a:xfrm>
            <a:custGeom>
              <a:avLst/>
              <a:gdLst>
                <a:gd name="T0" fmla="*/ 857 w 990"/>
                <a:gd name="T1" fmla="*/ 0 h 716"/>
                <a:gd name="T2" fmla="*/ 693 w 990"/>
                <a:gd name="T3" fmla="*/ 0 h 716"/>
                <a:gd name="T4" fmla="*/ 670 w 990"/>
                <a:gd name="T5" fmla="*/ 9 h 716"/>
                <a:gd name="T6" fmla="*/ 519 w 990"/>
                <a:gd name="T7" fmla="*/ 159 h 716"/>
                <a:gd name="T8" fmla="*/ 519 w 990"/>
                <a:gd name="T9" fmla="*/ 113 h 716"/>
                <a:gd name="T10" fmla="*/ 451 w 990"/>
                <a:gd name="T11" fmla="*/ 46 h 716"/>
                <a:gd name="T12" fmla="*/ 384 w 990"/>
                <a:gd name="T13" fmla="*/ 113 h 716"/>
                <a:gd name="T14" fmla="*/ 384 w 990"/>
                <a:gd name="T15" fmla="*/ 290 h 716"/>
                <a:gd name="T16" fmla="*/ 217 w 990"/>
                <a:gd name="T17" fmla="*/ 450 h 716"/>
                <a:gd name="T18" fmla="*/ 133 w 990"/>
                <a:gd name="T19" fmla="*/ 450 h 716"/>
                <a:gd name="T20" fmla="*/ 0 w 990"/>
                <a:gd name="T21" fmla="*/ 583 h 716"/>
                <a:gd name="T22" fmla="*/ 133 w 990"/>
                <a:gd name="T23" fmla="*/ 716 h 716"/>
                <a:gd name="T24" fmla="*/ 285 w 990"/>
                <a:gd name="T25" fmla="*/ 716 h 716"/>
                <a:gd name="T26" fmla="*/ 308 w 990"/>
                <a:gd name="T27" fmla="*/ 707 h 716"/>
                <a:gd name="T28" fmla="*/ 759 w 990"/>
                <a:gd name="T29" fmla="*/ 266 h 716"/>
                <a:gd name="T30" fmla="*/ 857 w 990"/>
                <a:gd name="T31" fmla="*/ 266 h 716"/>
                <a:gd name="T32" fmla="*/ 990 w 990"/>
                <a:gd name="T33" fmla="*/ 133 h 716"/>
                <a:gd name="T34" fmla="*/ 857 w 990"/>
                <a:gd name="T35" fmla="*/ 0 h 716"/>
                <a:gd name="T36" fmla="*/ 855 w 990"/>
                <a:gd name="T37" fmla="*/ 202 h 716"/>
                <a:gd name="T38" fmla="*/ 801 w 990"/>
                <a:gd name="T39" fmla="*/ 202 h 716"/>
                <a:gd name="T40" fmla="*/ 677 w 990"/>
                <a:gd name="T41" fmla="*/ 202 h 716"/>
                <a:gd name="T42" fmla="*/ 624 w 990"/>
                <a:gd name="T43" fmla="*/ 202 h 716"/>
                <a:gd name="T44" fmla="*/ 619 w 990"/>
                <a:gd name="T45" fmla="*/ 206 h 716"/>
                <a:gd name="T46" fmla="*/ 619 w 990"/>
                <a:gd name="T47" fmla="*/ 310 h 716"/>
                <a:gd name="T48" fmla="*/ 614 w 990"/>
                <a:gd name="T49" fmla="*/ 315 h 716"/>
                <a:gd name="T50" fmla="*/ 508 w 990"/>
                <a:gd name="T51" fmla="*/ 315 h 716"/>
                <a:gd name="T52" fmla="*/ 504 w 990"/>
                <a:gd name="T53" fmla="*/ 320 h 716"/>
                <a:gd name="T54" fmla="*/ 504 w 990"/>
                <a:gd name="T55" fmla="*/ 423 h 716"/>
                <a:gd name="T56" fmla="*/ 499 w 990"/>
                <a:gd name="T57" fmla="*/ 428 h 716"/>
                <a:gd name="T58" fmla="*/ 393 w 990"/>
                <a:gd name="T59" fmla="*/ 428 h 716"/>
                <a:gd name="T60" fmla="*/ 388 w 990"/>
                <a:gd name="T61" fmla="*/ 433 h 716"/>
                <a:gd name="T62" fmla="*/ 388 w 990"/>
                <a:gd name="T63" fmla="*/ 537 h 716"/>
                <a:gd name="T64" fmla="*/ 383 w 990"/>
                <a:gd name="T65" fmla="*/ 541 h 716"/>
                <a:gd name="T66" fmla="*/ 277 w 990"/>
                <a:gd name="T67" fmla="*/ 541 h 716"/>
                <a:gd name="T68" fmla="*/ 272 w 990"/>
                <a:gd name="T69" fmla="*/ 546 h 716"/>
                <a:gd name="T70" fmla="*/ 272 w 990"/>
                <a:gd name="T71" fmla="*/ 647 h 716"/>
                <a:gd name="T72" fmla="*/ 267 w 990"/>
                <a:gd name="T73" fmla="*/ 652 h 716"/>
                <a:gd name="T74" fmla="*/ 135 w 990"/>
                <a:gd name="T75" fmla="*/ 652 h 716"/>
                <a:gd name="T76" fmla="*/ 65 w 990"/>
                <a:gd name="T77" fmla="*/ 582 h 716"/>
                <a:gd name="T78" fmla="*/ 133 w 990"/>
                <a:gd name="T79" fmla="*/ 514 h 716"/>
                <a:gd name="T80" fmla="*/ 230 w 990"/>
                <a:gd name="T81" fmla="*/ 514 h 716"/>
                <a:gd name="T82" fmla="*/ 253 w 990"/>
                <a:gd name="T83" fmla="*/ 505 h 716"/>
                <a:gd name="T84" fmla="*/ 706 w 990"/>
                <a:gd name="T85" fmla="*/ 64 h 716"/>
                <a:gd name="T86" fmla="*/ 857 w 990"/>
                <a:gd name="T87" fmla="*/ 64 h 716"/>
                <a:gd name="T88" fmla="*/ 926 w 990"/>
                <a:gd name="T89" fmla="*/ 132 h 716"/>
                <a:gd name="T90" fmla="*/ 855 w 990"/>
                <a:gd name="T91" fmla="*/ 20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0" h="716">
                  <a:moveTo>
                    <a:pt x="857" y="0"/>
                  </a:moveTo>
                  <a:cubicBezTo>
                    <a:pt x="693" y="0"/>
                    <a:pt x="693" y="0"/>
                    <a:pt x="693" y="0"/>
                  </a:cubicBezTo>
                  <a:cubicBezTo>
                    <a:pt x="684" y="0"/>
                    <a:pt x="676" y="3"/>
                    <a:pt x="670" y="9"/>
                  </a:cubicBezTo>
                  <a:cubicBezTo>
                    <a:pt x="519" y="159"/>
                    <a:pt x="519" y="159"/>
                    <a:pt x="519" y="159"/>
                  </a:cubicBezTo>
                  <a:cubicBezTo>
                    <a:pt x="519" y="113"/>
                    <a:pt x="519" y="113"/>
                    <a:pt x="519" y="113"/>
                  </a:cubicBezTo>
                  <a:cubicBezTo>
                    <a:pt x="519" y="76"/>
                    <a:pt x="489" y="46"/>
                    <a:pt x="451" y="46"/>
                  </a:cubicBezTo>
                  <a:cubicBezTo>
                    <a:pt x="414" y="46"/>
                    <a:pt x="384" y="76"/>
                    <a:pt x="384" y="113"/>
                  </a:cubicBezTo>
                  <a:cubicBezTo>
                    <a:pt x="384" y="290"/>
                    <a:pt x="384" y="290"/>
                    <a:pt x="384" y="290"/>
                  </a:cubicBezTo>
                  <a:cubicBezTo>
                    <a:pt x="217" y="450"/>
                    <a:pt x="217" y="450"/>
                    <a:pt x="217" y="450"/>
                  </a:cubicBezTo>
                  <a:cubicBezTo>
                    <a:pt x="133" y="450"/>
                    <a:pt x="133" y="450"/>
                    <a:pt x="133" y="450"/>
                  </a:cubicBezTo>
                  <a:cubicBezTo>
                    <a:pt x="60" y="450"/>
                    <a:pt x="0" y="510"/>
                    <a:pt x="0" y="583"/>
                  </a:cubicBezTo>
                  <a:cubicBezTo>
                    <a:pt x="0" y="657"/>
                    <a:pt x="60" y="716"/>
                    <a:pt x="133" y="716"/>
                  </a:cubicBezTo>
                  <a:cubicBezTo>
                    <a:pt x="285" y="716"/>
                    <a:pt x="285" y="716"/>
                    <a:pt x="285" y="716"/>
                  </a:cubicBezTo>
                  <a:cubicBezTo>
                    <a:pt x="294" y="716"/>
                    <a:pt x="302" y="713"/>
                    <a:pt x="308" y="707"/>
                  </a:cubicBezTo>
                  <a:cubicBezTo>
                    <a:pt x="759" y="266"/>
                    <a:pt x="759" y="266"/>
                    <a:pt x="759" y="266"/>
                  </a:cubicBezTo>
                  <a:cubicBezTo>
                    <a:pt x="857" y="266"/>
                    <a:pt x="857" y="266"/>
                    <a:pt x="857" y="266"/>
                  </a:cubicBezTo>
                  <a:cubicBezTo>
                    <a:pt x="930" y="266"/>
                    <a:pt x="990" y="206"/>
                    <a:pt x="990" y="133"/>
                  </a:cubicBezTo>
                  <a:cubicBezTo>
                    <a:pt x="990" y="59"/>
                    <a:pt x="930" y="0"/>
                    <a:pt x="857" y="0"/>
                  </a:cubicBezTo>
                  <a:close/>
                  <a:moveTo>
                    <a:pt x="855" y="202"/>
                  </a:moveTo>
                  <a:cubicBezTo>
                    <a:pt x="801" y="202"/>
                    <a:pt x="801" y="202"/>
                    <a:pt x="801" y="202"/>
                  </a:cubicBezTo>
                  <a:cubicBezTo>
                    <a:pt x="677" y="202"/>
                    <a:pt x="677" y="202"/>
                    <a:pt x="677" y="202"/>
                  </a:cubicBezTo>
                  <a:cubicBezTo>
                    <a:pt x="624" y="202"/>
                    <a:pt x="624" y="202"/>
                    <a:pt x="624" y="202"/>
                  </a:cubicBezTo>
                  <a:cubicBezTo>
                    <a:pt x="621" y="202"/>
                    <a:pt x="619" y="204"/>
                    <a:pt x="619" y="206"/>
                  </a:cubicBezTo>
                  <a:cubicBezTo>
                    <a:pt x="619" y="310"/>
                    <a:pt x="619" y="310"/>
                    <a:pt x="619" y="310"/>
                  </a:cubicBezTo>
                  <a:cubicBezTo>
                    <a:pt x="619" y="313"/>
                    <a:pt x="617" y="315"/>
                    <a:pt x="614" y="315"/>
                  </a:cubicBezTo>
                  <a:cubicBezTo>
                    <a:pt x="508" y="315"/>
                    <a:pt x="508" y="315"/>
                    <a:pt x="508" y="315"/>
                  </a:cubicBezTo>
                  <a:cubicBezTo>
                    <a:pt x="506" y="315"/>
                    <a:pt x="504" y="317"/>
                    <a:pt x="504" y="320"/>
                  </a:cubicBezTo>
                  <a:cubicBezTo>
                    <a:pt x="504" y="423"/>
                    <a:pt x="504" y="423"/>
                    <a:pt x="504" y="423"/>
                  </a:cubicBezTo>
                  <a:cubicBezTo>
                    <a:pt x="504" y="426"/>
                    <a:pt x="501" y="428"/>
                    <a:pt x="499" y="428"/>
                  </a:cubicBezTo>
                  <a:cubicBezTo>
                    <a:pt x="393" y="428"/>
                    <a:pt x="393" y="428"/>
                    <a:pt x="393" y="428"/>
                  </a:cubicBezTo>
                  <a:cubicBezTo>
                    <a:pt x="390" y="428"/>
                    <a:pt x="388" y="430"/>
                    <a:pt x="388" y="433"/>
                  </a:cubicBezTo>
                  <a:cubicBezTo>
                    <a:pt x="388" y="537"/>
                    <a:pt x="388" y="537"/>
                    <a:pt x="388" y="537"/>
                  </a:cubicBezTo>
                  <a:cubicBezTo>
                    <a:pt x="388" y="539"/>
                    <a:pt x="386" y="541"/>
                    <a:pt x="383" y="541"/>
                  </a:cubicBezTo>
                  <a:cubicBezTo>
                    <a:pt x="277" y="541"/>
                    <a:pt x="277" y="541"/>
                    <a:pt x="277" y="541"/>
                  </a:cubicBezTo>
                  <a:cubicBezTo>
                    <a:pt x="274" y="541"/>
                    <a:pt x="272" y="544"/>
                    <a:pt x="272" y="546"/>
                  </a:cubicBezTo>
                  <a:cubicBezTo>
                    <a:pt x="272" y="647"/>
                    <a:pt x="272" y="647"/>
                    <a:pt x="272" y="647"/>
                  </a:cubicBezTo>
                  <a:cubicBezTo>
                    <a:pt x="272" y="650"/>
                    <a:pt x="270" y="652"/>
                    <a:pt x="267" y="652"/>
                  </a:cubicBezTo>
                  <a:cubicBezTo>
                    <a:pt x="135" y="652"/>
                    <a:pt x="135" y="652"/>
                    <a:pt x="135" y="652"/>
                  </a:cubicBezTo>
                  <a:cubicBezTo>
                    <a:pt x="97" y="652"/>
                    <a:pt x="64" y="621"/>
                    <a:pt x="65" y="582"/>
                  </a:cubicBezTo>
                  <a:cubicBezTo>
                    <a:pt x="65" y="545"/>
                    <a:pt x="96" y="514"/>
                    <a:pt x="133" y="514"/>
                  </a:cubicBezTo>
                  <a:cubicBezTo>
                    <a:pt x="230" y="514"/>
                    <a:pt x="230" y="514"/>
                    <a:pt x="230" y="514"/>
                  </a:cubicBezTo>
                  <a:cubicBezTo>
                    <a:pt x="239" y="514"/>
                    <a:pt x="247" y="511"/>
                    <a:pt x="253" y="505"/>
                  </a:cubicBezTo>
                  <a:cubicBezTo>
                    <a:pt x="706" y="64"/>
                    <a:pt x="706" y="64"/>
                    <a:pt x="706" y="64"/>
                  </a:cubicBezTo>
                  <a:cubicBezTo>
                    <a:pt x="857" y="64"/>
                    <a:pt x="857" y="64"/>
                    <a:pt x="857" y="64"/>
                  </a:cubicBezTo>
                  <a:cubicBezTo>
                    <a:pt x="895" y="64"/>
                    <a:pt x="925" y="94"/>
                    <a:pt x="926" y="132"/>
                  </a:cubicBezTo>
                  <a:cubicBezTo>
                    <a:pt x="926" y="170"/>
                    <a:pt x="894" y="202"/>
                    <a:pt x="855" y="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176" kern="0">
                <a:solidFill>
                  <a:sysClr val="windowText" lastClr="000000"/>
                </a:solidFill>
                <a:latin typeface="Segoe UI Semilight"/>
              </a:endParaRPr>
            </a:p>
          </p:txBody>
        </p:sp>
        <p:sp>
          <p:nvSpPr>
            <p:cNvPr id="78" name="Oval 29"/>
            <p:cNvSpPr>
              <a:spLocks noChangeArrowheads="1"/>
            </p:cNvSpPr>
            <p:nvPr/>
          </p:nvSpPr>
          <p:spPr bwMode="auto">
            <a:xfrm>
              <a:off x="1204260" y="3589298"/>
              <a:ext cx="241493" cy="241493"/>
            </a:xfrm>
            <a:prstGeom prst="ellipse">
              <a:avLst/>
            </a:prstGeom>
            <a:grpFill/>
            <a:ln>
              <a:noFill/>
            </a:ln>
            <a:extLst/>
          </p:spPr>
          <p:txBody>
            <a:bodyPr vert="horz" wrap="square" lIns="89630" tIns="44814" rIns="89630" bIns="44814" numCol="1" anchor="t" anchorCtr="0" compatLnSpc="1">
              <a:prstTxWarp prst="textNoShape">
                <a:avLst/>
              </a:prstTxWarp>
            </a:bodyPr>
            <a:lstStyle/>
            <a:p>
              <a:pPr defTabSz="914139">
                <a:defRPr/>
              </a:pPr>
              <a:endParaRPr lang="en-US" sz="1176" kern="0">
                <a:solidFill>
                  <a:sysClr val="windowText" lastClr="000000"/>
                </a:solidFill>
                <a:latin typeface="Segoe UI Semilight"/>
              </a:endParaRPr>
            </a:p>
          </p:txBody>
        </p:sp>
        <p:sp>
          <p:nvSpPr>
            <p:cNvPr id="44" name="Round Same Side Corner Rectangle 43"/>
            <p:cNvSpPr/>
            <p:nvPr/>
          </p:nvSpPr>
          <p:spPr bwMode="auto">
            <a:xfrm>
              <a:off x="1205445" y="3840498"/>
              <a:ext cx="248989" cy="461948"/>
            </a:xfrm>
            <a:custGeom>
              <a:avLst/>
              <a:gdLst>
                <a:gd name="connsiteX0" fmla="*/ 119561 w 239122"/>
                <a:gd name="connsiteY0" fmla="*/ 0 h 461948"/>
                <a:gd name="connsiteX1" fmla="*/ 119561 w 239122"/>
                <a:gd name="connsiteY1" fmla="*/ 0 h 461948"/>
                <a:gd name="connsiteX2" fmla="*/ 239122 w 239122"/>
                <a:gd name="connsiteY2" fmla="*/ 119561 h 461948"/>
                <a:gd name="connsiteX3" fmla="*/ 239122 w 239122"/>
                <a:gd name="connsiteY3" fmla="*/ 461948 h 461948"/>
                <a:gd name="connsiteX4" fmla="*/ 239122 w 239122"/>
                <a:gd name="connsiteY4" fmla="*/ 461948 h 461948"/>
                <a:gd name="connsiteX5" fmla="*/ 0 w 239122"/>
                <a:gd name="connsiteY5" fmla="*/ 461948 h 461948"/>
                <a:gd name="connsiteX6" fmla="*/ 0 w 239122"/>
                <a:gd name="connsiteY6" fmla="*/ 461948 h 461948"/>
                <a:gd name="connsiteX7" fmla="*/ 0 w 239122"/>
                <a:gd name="connsiteY7" fmla="*/ 119561 h 461948"/>
                <a:gd name="connsiteX8" fmla="*/ 119561 w 239122"/>
                <a:gd name="connsiteY8" fmla="*/ 0 h 461948"/>
                <a:gd name="connsiteX0" fmla="*/ 119561 w 248989"/>
                <a:gd name="connsiteY0" fmla="*/ 0 h 461948"/>
                <a:gd name="connsiteX1" fmla="*/ 119561 w 248989"/>
                <a:gd name="connsiteY1" fmla="*/ 0 h 461948"/>
                <a:gd name="connsiteX2" fmla="*/ 239122 w 248989"/>
                <a:gd name="connsiteY2" fmla="*/ 119561 h 461948"/>
                <a:gd name="connsiteX3" fmla="*/ 239122 w 248989"/>
                <a:gd name="connsiteY3" fmla="*/ 461948 h 461948"/>
                <a:gd name="connsiteX4" fmla="*/ 248989 w 248989"/>
                <a:gd name="connsiteY4" fmla="*/ 211969 h 461948"/>
                <a:gd name="connsiteX5" fmla="*/ 0 w 248989"/>
                <a:gd name="connsiteY5" fmla="*/ 461948 h 461948"/>
                <a:gd name="connsiteX6" fmla="*/ 0 w 248989"/>
                <a:gd name="connsiteY6" fmla="*/ 461948 h 461948"/>
                <a:gd name="connsiteX7" fmla="*/ 0 w 248989"/>
                <a:gd name="connsiteY7" fmla="*/ 119561 h 461948"/>
                <a:gd name="connsiteX8" fmla="*/ 119561 w 248989"/>
                <a:gd name="connsiteY8" fmla="*/ 0 h 4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989" h="461948">
                  <a:moveTo>
                    <a:pt x="119561" y="0"/>
                  </a:moveTo>
                  <a:lnTo>
                    <a:pt x="119561" y="0"/>
                  </a:lnTo>
                  <a:cubicBezTo>
                    <a:pt x="185593" y="0"/>
                    <a:pt x="239122" y="53529"/>
                    <a:pt x="239122" y="119561"/>
                  </a:cubicBezTo>
                  <a:lnTo>
                    <a:pt x="239122" y="461948"/>
                  </a:lnTo>
                  <a:lnTo>
                    <a:pt x="248989" y="211969"/>
                  </a:lnTo>
                  <a:lnTo>
                    <a:pt x="0" y="461948"/>
                  </a:lnTo>
                  <a:lnTo>
                    <a:pt x="0" y="461948"/>
                  </a:lnTo>
                  <a:lnTo>
                    <a:pt x="0" y="119561"/>
                  </a:lnTo>
                  <a:cubicBezTo>
                    <a:pt x="0" y="53529"/>
                    <a:pt x="53529" y="0"/>
                    <a:pt x="11956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spcBef>
                  <a:spcPct val="0"/>
                </a:spcBef>
                <a:spcAft>
                  <a:spcPct val="0"/>
                </a:spcAft>
                <a:defRPr/>
              </a:pPr>
              <a:endParaRPr lang="en-US" sz="1176" kern="0" dirty="0" err="1">
                <a:solidFill>
                  <a:srgbClr val="FFFFFF"/>
                </a:solidFill>
                <a:latin typeface="Segoe UI Semilight"/>
                <a:ea typeface="Segoe UI" pitchFamily="34" charset="0"/>
                <a:cs typeface="Segoe UI" pitchFamily="34" charset="0"/>
              </a:endParaRPr>
            </a:p>
          </p:txBody>
        </p:sp>
      </p:grpSp>
      <p:grpSp>
        <p:nvGrpSpPr>
          <p:cNvPr id="46" name="Group 45"/>
          <p:cNvGrpSpPr/>
          <p:nvPr/>
        </p:nvGrpSpPr>
        <p:grpSpPr>
          <a:xfrm>
            <a:off x="1022305" y="1839477"/>
            <a:ext cx="415348" cy="250205"/>
            <a:chOff x="1783977" y="3232718"/>
            <a:chExt cx="423736" cy="255258"/>
          </a:xfrm>
          <a:solidFill>
            <a:schemeClr val="bg1"/>
          </a:solidFill>
        </p:grpSpPr>
        <p:sp>
          <p:nvSpPr>
            <p:cNvPr id="70" name="SMOKE / FIRE ALARMS"/>
            <p:cNvSpPr>
              <a:spLocks noChangeAspect="1"/>
            </p:cNvSpPr>
            <p:nvPr/>
          </p:nvSpPr>
          <p:spPr bwMode="auto">
            <a:xfrm>
              <a:off x="1783977" y="3232718"/>
              <a:ext cx="423736" cy="255258"/>
            </a:xfrm>
            <a:custGeom>
              <a:avLst/>
              <a:gdLst/>
              <a:ahLst/>
              <a:cxnLst/>
              <a:rect l="l" t="t" r="r" b="b"/>
              <a:pathLst>
                <a:path w="731007"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521400" y="8749"/>
                  </a:moveTo>
                  <a:cubicBezTo>
                    <a:pt x="595332" y="8749"/>
                    <a:pt x="655265" y="57027"/>
                    <a:pt x="655265" y="116580"/>
                  </a:cubicBezTo>
                  <a:lnTo>
                    <a:pt x="646490" y="151591"/>
                  </a:lnTo>
                  <a:cubicBezTo>
                    <a:pt x="693997" y="154874"/>
                    <a:pt x="731007" y="195099"/>
                    <a:pt x="731007" y="244028"/>
                  </a:cubicBezTo>
                  <a:cubicBezTo>
                    <a:pt x="731007" y="296103"/>
                    <a:pt x="689084" y="338319"/>
                    <a:pt x="637370" y="338319"/>
                  </a:cubicBezTo>
                  <a:lnTo>
                    <a:pt x="600991" y="330923"/>
                  </a:lnTo>
                  <a:cubicBezTo>
                    <a:pt x="579942" y="358883"/>
                    <a:pt x="539786" y="376601"/>
                    <a:pt x="494015" y="376601"/>
                  </a:cubicBezTo>
                  <a:cubicBezTo>
                    <a:pt x="456012" y="376601"/>
                    <a:pt x="421879" y="364386"/>
                    <a:pt x="399142" y="344154"/>
                  </a:cubicBezTo>
                  <a:cubicBezTo>
                    <a:pt x="376220" y="358135"/>
                    <a:pt x="348984" y="365325"/>
                    <a:pt x="319939" y="365538"/>
                  </a:cubicBezTo>
                  <a:cubicBezTo>
                    <a:pt x="352906" y="329186"/>
                    <a:pt x="370353" y="277720"/>
                    <a:pt x="362255" y="233156"/>
                  </a:cubicBezTo>
                  <a:cubicBezTo>
                    <a:pt x="335238" y="158276"/>
                    <a:pt x="277572" y="118421"/>
                    <a:pt x="255960" y="50217"/>
                  </a:cubicBezTo>
                  <a:cubicBezTo>
                    <a:pt x="273900" y="42656"/>
                    <a:pt x="293757" y="39479"/>
                    <a:pt x="314429" y="39479"/>
                  </a:cubicBezTo>
                  <a:cubicBezTo>
                    <a:pt x="348346" y="39479"/>
                    <a:pt x="380066" y="48032"/>
                    <a:pt x="405728" y="65440"/>
                  </a:cubicBezTo>
                  <a:cubicBezTo>
                    <a:pt x="427045" y="31216"/>
                    <a:pt x="470965" y="8749"/>
                    <a:pt x="521400" y="8749"/>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176" kern="0" dirty="0" err="1">
                <a:solidFill>
                  <a:sysClr val="windowText" lastClr="000000"/>
                </a:solidFill>
                <a:latin typeface="Segoe UI Semilight"/>
              </a:endParaRPr>
            </a:p>
          </p:txBody>
        </p:sp>
        <p:sp>
          <p:nvSpPr>
            <p:cNvPr id="84" name="SMOKE / FIRE ALARMS"/>
            <p:cNvSpPr>
              <a:spLocks noChangeAspect="1"/>
            </p:cNvSpPr>
            <p:nvPr/>
          </p:nvSpPr>
          <p:spPr bwMode="auto">
            <a:xfrm>
              <a:off x="1783977" y="3232718"/>
              <a:ext cx="176056" cy="255258"/>
            </a:xfrm>
            <a:custGeom>
              <a:avLst/>
              <a:gdLst>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314429 w 731007"/>
                <a:gd name="connsiteY18" fmla="*/ 39479 h 440357"/>
                <a:gd name="connsiteX19" fmla="*/ 405728 w 731007"/>
                <a:gd name="connsiteY19" fmla="*/ 65440 h 440357"/>
                <a:gd name="connsiteX20" fmla="*/ 521400 w 731007"/>
                <a:gd name="connsiteY20" fmla="*/ 8749 h 440357"/>
                <a:gd name="connsiteX21" fmla="*/ 196781 w 731007"/>
                <a:gd name="connsiteY21" fmla="*/ 0 h 440357"/>
                <a:gd name="connsiteX22" fmla="*/ 301893 w 731007"/>
                <a:gd name="connsiteY22" fmla="*/ 244170 h 440357"/>
                <a:gd name="connsiteX23" fmla="*/ 187524 w 731007"/>
                <a:gd name="connsiteY23" fmla="*/ 417106 h 440357"/>
                <a:gd name="connsiteX24" fmla="*/ 141582 w 731007"/>
                <a:gd name="connsiteY24" fmla="*/ 440357 h 440357"/>
                <a:gd name="connsiteX25" fmla="*/ 5105 w 731007"/>
                <a:gd name="connsiteY25" fmla="*/ 283042 h 440357"/>
                <a:gd name="connsiteX26" fmla="*/ 196781 w 731007"/>
                <a:gd name="connsiteY26"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405728 w 731007"/>
                <a:gd name="connsiteY18" fmla="*/ 65440 h 440357"/>
                <a:gd name="connsiteX19" fmla="*/ 521400 w 731007"/>
                <a:gd name="connsiteY19" fmla="*/ 8749 h 440357"/>
                <a:gd name="connsiteX20" fmla="*/ 196781 w 731007"/>
                <a:gd name="connsiteY20" fmla="*/ 0 h 440357"/>
                <a:gd name="connsiteX21" fmla="*/ 301893 w 731007"/>
                <a:gd name="connsiteY21" fmla="*/ 244170 h 440357"/>
                <a:gd name="connsiteX22" fmla="*/ 187524 w 731007"/>
                <a:gd name="connsiteY22" fmla="*/ 417106 h 440357"/>
                <a:gd name="connsiteX23" fmla="*/ 141582 w 731007"/>
                <a:gd name="connsiteY23" fmla="*/ 440357 h 440357"/>
                <a:gd name="connsiteX24" fmla="*/ 5105 w 731007"/>
                <a:gd name="connsiteY24" fmla="*/ 283042 h 440357"/>
                <a:gd name="connsiteX25" fmla="*/ 196781 w 731007"/>
                <a:gd name="connsiteY25"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521400 w 731007"/>
                <a:gd name="connsiteY18" fmla="*/ 8749 h 440357"/>
                <a:gd name="connsiteX19" fmla="*/ 196781 w 731007"/>
                <a:gd name="connsiteY19" fmla="*/ 0 h 440357"/>
                <a:gd name="connsiteX20" fmla="*/ 301893 w 731007"/>
                <a:gd name="connsiteY20" fmla="*/ 244170 h 440357"/>
                <a:gd name="connsiteX21" fmla="*/ 187524 w 731007"/>
                <a:gd name="connsiteY21" fmla="*/ 417106 h 440357"/>
                <a:gd name="connsiteX22" fmla="*/ 141582 w 731007"/>
                <a:gd name="connsiteY22" fmla="*/ 440357 h 440357"/>
                <a:gd name="connsiteX23" fmla="*/ 5105 w 731007"/>
                <a:gd name="connsiteY23" fmla="*/ 283042 h 440357"/>
                <a:gd name="connsiteX24" fmla="*/ 196781 w 731007"/>
                <a:gd name="connsiteY24"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62255 w 731007"/>
                <a:gd name="connsiteY16" fmla="*/ 233156 h 440357"/>
                <a:gd name="connsiteX17" fmla="*/ 521400 w 731007"/>
                <a:gd name="connsiteY17" fmla="*/ 8749 h 440357"/>
                <a:gd name="connsiteX18" fmla="*/ 196781 w 731007"/>
                <a:gd name="connsiteY18" fmla="*/ 0 h 440357"/>
                <a:gd name="connsiteX19" fmla="*/ 301893 w 731007"/>
                <a:gd name="connsiteY19" fmla="*/ 244170 h 440357"/>
                <a:gd name="connsiteX20" fmla="*/ 187524 w 731007"/>
                <a:gd name="connsiteY20" fmla="*/ 417106 h 440357"/>
                <a:gd name="connsiteX21" fmla="*/ 141582 w 731007"/>
                <a:gd name="connsiteY21" fmla="*/ 440357 h 440357"/>
                <a:gd name="connsiteX22" fmla="*/ 5105 w 731007"/>
                <a:gd name="connsiteY22" fmla="*/ 283042 h 440357"/>
                <a:gd name="connsiteX23" fmla="*/ 196781 w 731007"/>
                <a:gd name="connsiteY23"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521400 w 731007"/>
                <a:gd name="connsiteY16" fmla="*/ 8749 h 440357"/>
                <a:gd name="connsiteX17" fmla="*/ 196781 w 731007"/>
                <a:gd name="connsiteY17" fmla="*/ 0 h 440357"/>
                <a:gd name="connsiteX18" fmla="*/ 301893 w 731007"/>
                <a:gd name="connsiteY18" fmla="*/ 244170 h 440357"/>
                <a:gd name="connsiteX19" fmla="*/ 187524 w 731007"/>
                <a:gd name="connsiteY19" fmla="*/ 417106 h 440357"/>
                <a:gd name="connsiteX20" fmla="*/ 141582 w 731007"/>
                <a:gd name="connsiteY20" fmla="*/ 440357 h 440357"/>
                <a:gd name="connsiteX21" fmla="*/ 5105 w 731007"/>
                <a:gd name="connsiteY21" fmla="*/ 283042 h 440357"/>
                <a:gd name="connsiteX22" fmla="*/ 196781 w 731007"/>
                <a:gd name="connsiteY22"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521400 w 731007"/>
                <a:gd name="connsiteY15" fmla="*/ 8749 h 440357"/>
                <a:gd name="connsiteX16" fmla="*/ 196781 w 731007"/>
                <a:gd name="connsiteY16" fmla="*/ 0 h 440357"/>
                <a:gd name="connsiteX17" fmla="*/ 301893 w 731007"/>
                <a:gd name="connsiteY17" fmla="*/ 244170 h 440357"/>
                <a:gd name="connsiteX18" fmla="*/ 187524 w 731007"/>
                <a:gd name="connsiteY18" fmla="*/ 417106 h 440357"/>
                <a:gd name="connsiteX19" fmla="*/ 141582 w 731007"/>
                <a:gd name="connsiteY19" fmla="*/ 440357 h 440357"/>
                <a:gd name="connsiteX20" fmla="*/ 5105 w 731007"/>
                <a:gd name="connsiteY20" fmla="*/ 283042 h 440357"/>
                <a:gd name="connsiteX21" fmla="*/ 196781 w 731007"/>
                <a:gd name="connsiteY21"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196781 w 731007"/>
                <a:gd name="connsiteY15" fmla="*/ 0 h 440357"/>
                <a:gd name="connsiteX16" fmla="*/ 301893 w 731007"/>
                <a:gd name="connsiteY16" fmla="*/ 244170 h 440357"/>
                <a:gd name="connsiteX17" fmla="*/ 187524 w 731007"/>
                <a:gd name="connsiteY17" fmla="*/ 417106 h 440357"/>
                <a:gd name="connsiteX18" fmla="*/ 141582 w 731007"/>
                <a:gd name="connsiteY18" fmla="*/ 440357 h 440357"/>
                <a:gd name="connsiteX19" fmla="*/ 5105 w 731007"/>
                <a:gd name="connsiteY19" fmla="*/ 283042 h 440357"/>
                <a:gd name="connsiteX20" fmla="*/ 196781 w 731007"/>
                <a:gd name="connsiteY20"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46490 w 731007"/>
                <a:gd name="connsiteY9" fmla="*/ 151591 h 440357"/>
                <a:gd name="connsiteX10" fmla="*/ 731007 w 731007"/>
                <a:gd name="connsiteY10" fmla="*/ 244028 h 440357"/>
                <a:gd name="connsiteX11" fmla="*/ 637370 w 731007"/>
                <a:gd name="connsiteY11" fmla="*/ 338319 h 440357"/>
                <a:gd name="connsiteX12" fmla="*/ 600991 w 731007"/>
                <a:gd name="connsiteY12" fmla="*/ 330923 h 440357"/>
                <a:gd name="connsiteX13" fmla="*/ 494015 w 731007"/>
                <a:gd name="connsiteY13" fmla="*/ 376601 h 440357"/>
                <a:gd name="connsiteX14" fmla="*/ 196781 w 731007"/>
                <a:gd name="connsiteY14" fmla="*/ 0 h 440357"/>
                <a:gd name="connsiteX15" fmla="*/ 301893 w 731007"/>
                <a:gd name="connsiteY15" fmla="*/ 244170 h 440357"/>
                <a:gd name="connsiteX16" fmla="*/ 187524 w 731007"/>
                <a:gd name="connsiteY16" fmla="*/ 417106 h 440357"/>
                <a:gd name="connsiteX17" fmla="*/ 141582 w 731007"/>
                <a:gd name="connsiteY17" fmla="*/ 440357 h 440357"/>
                <a:gd name="connsiteX18" fmla="*/ 5105 w 731007"/>
                <a:gd name="connsiteY18" fmla="*/ 283042 h 440357"/>
                <a:gd name="connsiteX19" fmla="*/ 196781 w 731007"/>
                <a:gd name="connsiteY19" fmla="*/ 0 h 440357"/>
                <a:gd name="connsiteX0" fmla="*/ 160062 w 656493"/>
                <a:gd name="connsiteY0" fmla="*/ 227454 h 440357"/>
                <a:gd name="connsiteX1" fmla="*/ 88479 w 656493"/>
                <a:gd name="connsiteY1" fmla="*/ 356592 h 440357"/>
                <a:gd name="connsiteX2" fmla="*/ 153242 w 656493"/>
                <a:gd name="connsiteY2" fmla="*/ 419027 h 440357"/>
                <a:gd name="connsiteX3" fmla="*/ 172114 w 656493"/>
                <a:gd name="connsiteY3" fmla="*/ 407258 h 440357"/>
                <a:gd name="connsiteX4" fmla="*/ 215034 w 656493"/>
                <a:gd name="connsiteY4" fmla="*/ 336843 h 440357"/>
                <a:gd name="connsiteX5" fmla="*/ 153423 w 656493"/>
                <a:gd name="connsiteY5" fmla="*/ 272459 h 440357"/>
                <a:gd name="connsiteX6" fmla="*/ 165412 w 656493"/>
                <a:gd name="connsiteY6" fmla="*/ 257518 h 440357"/>
                <a:gd name="connsiteX7" fmla="*/ 160062 w 656493"/>
                <a:gd name="connsiteY7" fmla="*/ 227454 h 440357"/>
                <a:gd name="connsiteX8" fmla="*/ 494015 w 656493"/>
                <a:gd name="connsiteY8" fmla="*/ 376601 h 440357"/>
                <a:gd name="connsiteX9" fmla="*/ 646490 w 656493"/>
                <a:gd name="connsiteY9" fmla="*/ 151591 h 440357"/>
                <a:gd name="connsiteX10" fmla="*/ 637370 w 656493"/>
                <a:gd name="connsiteY10" fmla="*/ 338319 h 440357"/>
                <a:gd name="connsiteX11" fmla="*/ 600991 w 656493"/>
                <a:gd name="connsiteY11" fmla="*/ 330923 h 440357"/>
                <a:gd name="connsiteX12" fmla="*/ 494015 w 656493"/>
                <a:gd name="connsiteY12" fmla="*/ 376601 h 440357"/>
                <a:gd name="connsiteX13" fmla="*/ 196781 w 656493"/>
                <a:gd name="connsiteY13" fmla="*/ 0 h 440357"/>
                <a:gd name="connsiteX14" fmla="*/ 301893 w 656493"/>
                <a:gd name="connsiteY14" fmla="*/ 244170 h 440357"/>
                <a:gd name="connsiteX15" fmla="*/ 187524 w 656493"/>
                <a:gd name="connsiteY15" fmla="*/ 417106 h 440357"/>
                <a:gd name="connsiteX16" fmla="*/ 141582 w 656493"/>
                <a:gd name="connsiteY16" fmla="*/ 440357 h 440357"/>
                <a:gd name="connsiteX17" fmla="*/ 5105 w 656493"/>
                <a:gd name="connsiteY17" fmla="*/ 283042 h 440357"/>
                <a:gd name="connsiteX18" fmla="*/ 196781 w 656493"/>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00991 w 637370"/>
                <a:gd name="connsiteY10" fmla="*/ 330923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600991 w 637370"/>
                <a:gd name="connsiteY11" fmla="*/ 330923 h 440357"/>
                <a:gd name="connsiteX12" fmla="*/ 494015 w 637370"/>
                <a:gd name="connsiteY12" fmla="*/ 376601 h 440357"/>
                <a:gd name="connsiteX13" fmla="*/ 196781 w 637370"/>
                <a:gd name="connsiteY13" fmla="*/ 0 h 440357"/>
                <a:gd name="connsiteX14" fmla="*/ 301893 w 637370"/>
                <a:gd name="connsiteY14" fmla="*/ 244170 h 440357"/>
                <a:gd name="connsiteX15" fmla="*/ 187524 w 637370"/>
                <a:gd name="connsiteY15" fmla="*/ 417106 h 440357"/>
                <a:gd name="connsiteX16" fmla="*/ 141582 w 637370"/>
                <a:gd name="connsiteY16" fmla="*/ 440357 h 440357"/>
                <a:gd name="connsiteX17" fmla="*/ 5105 w 637370"/>
                <a:gd name="connsiteY17" fmla="*/ 283042 h 440357"/>
                <a:gd name="connsiteX18" fmla="*/ 196781 w 637370"/>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494015 w 637370"/>
                <a:gd name="connsiteY10" fmla="*/ 376601 h 440357"/>
                <a:gd name="connsiteX11" fmla="*/ 196781 w 637370"/>
                <a:gd name="connsiteY11" fmla="*/ 0 h 440357"/>
                <a:gd name="connsiteX12" fmla="*/ 301893 w 637370"/>
                <a:gd name="connsiteY12" fmla="*/ 244170 h 440357"/>
                <a:gd name="connsiteX13" fmla="*/ 187524 w 637370"/>
                <a:gd name="connsiteY13" fmla="*/ 417106 h 440357"/>
                <a:gd name="connsiteX14" fmla="*/ 141582 w 637370"/>
                <a:gd name="connsiteY14" fmla="*/ 440357 h 440357"/>
                <a:gd name="connsiteX15" fmla="*/ 5105 w 637370"/>
                <a:gd name="connsiteY15" fmla="*/ 283042 h 440357"/>
                <a:gd name="connsiteX16" fmla="*/ 196781 w 637370"/>
                <a:gd name="connsiteY16" fmla="*/ 0 h 440357"/>
                <a:gd name="connsiteX0" fmla="*/ 160062 w 303723"/>
                <a:gd name="connsiteY0" fmla="*/ 227454 h 440357"/>
                <a:gd name="connsiteX1" fmla="*/ 88479 w 303723"/>
                <a:gd name="connsiteY1" fmla="*/ 356592 h 440357"/>
                <a:gd name="connsiteX2" fmla="*/ 153242 w 303723"/>
                <a:gd name="connsiteY2" fmla="*/ 419027 h 440357"/>
                <a:gd name="connsiteX3" fmla="*/ 172114 w 303723"/>
                <a:gd name="connsiteY3" fmla="*/ 407258 h 440357"/>
                <a:gd name="connsiteX4" fmla="*/ 215034 w 303723"/>
                <a:gd name="connsiteY4" fmla="*/ 336843 h 440357"/>
                <a:gd name="connsiteX5" fmla="*/ 153423 w 303723"/>
                <a:gd name="connsiteY5" fmla="*/ 272459 h 440357"/>
                <a:gd name="connsiteX6" fmla="*/ 165412 w 303723"/>
                <a:gd name="connsiteY6" fmla="*/ 257518 h 440357"/>
                <a:gd name="connsiteX7" fmla="*/ 160062 w 303723"/>
                <a:gd name="connsiteY7" fmla="*/ 227454 h 440357"/>
                <a:gd name="connsiteX8" fmla="*/ 196781 w 303723"/>
                <a:gd name="connsiteY8" fmla="*/ 0 h 440357"/>
                <a:gd name="connsiteX9" fmla="*/ 301893 w 303723"/>
                <a:gd name="connsiteY9" fmla="*/ 244170 h 440357"/>
                <a:gd name="connsiteX10" fmla="*/ 187524 w 303723"/>
                <a:gd name="connsiteY10" fmla="*/ 417106 h 440357"/>
                <a:gd name="connsiteX11" fmla="*/ 141582 w 303723"/>
                <a:gd name="connsiteY11" fmla="*/ 440357 h 440357"/>
                <a:gd name="connsiteX12" fmla="*/ 5105 w 303723"/>
                <a:gd name="connsiteY12" fmla="*/ 283042 h 440357"/>
                <a:gd name="connsiteX13" fmla="*/ 196781 w 303723"/>
                <a:gd name="connsiteY13" fmla="*/ 0 h 4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3723"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grpFill/>
            <a:ln>
              <a:noFill/>
            </a:ln>
          </p:spPr>
          <p:txBody>
            <a:bodyPr vert="horz" wrap="square" lIns="89630" tIns="44814" rIns="89630" bIns="44814" numCol="1" anchor="t" anchorCtr="0" compatLnSpc="1">
              <a:prstTxWarp prst="textNoShape">
                <a:avLst/>
              </a:prstTxWarp>
            </a:bodyPr>
            <a:lstStyle/>
            <a:p>
              <a:pPr defTabSz="914192">
                <a:defRPr/>
              </a:pPr>
              <a:endParaRPr lang="en-US" sz="1176" kern="0" dirty="0" err="1">
                <a:solidFill>
                  <a:sysClr val="windowText" lastClr="000000"/>
                </a:solidFill>
                <a:latin typeface="Segoe UI Semilight"/>
              </a:endParaRPr>
            </a:p>
          </p:txBody>
        </p:sp>
      </p:grpSp>
      <p:sp>
        <p:nvSpPr>
          <p:cNvPr id="9" name="Rectangle 8"/>
          <p:cNvSpPr/>
          <p:nvPr/>
        </p:nvSpPr>
        <p:spPr bwMode="auto">
          <a:xfrm>
            <a:off x="3063900" y="2013810"/>
            <a:ext cx="1080670" cy="413431"/>
          </a:xfrm>
          <a:prstGeom prst="rect">
            <a:avLst/>
          </a:prstGeom>
          <a:solidFill>
            <a:schemeClr val="bg2"/>
          </a:solidFill>
          <a:ln>
            <a:noFill/>
          </a:ln>
          <a:extLst/>
        </p:spPr>
        <p:txBody>
          <a:bodyPr vert="horz" wrap="square" lIns="89630" tIns="44814" rIns="89630" bIns="44814" numCol="1" anchor="t" anchorCtr="0" compatLnSpc="1">
            <a:prstTxWarp prst="textNoShape">
              <a:avLst/>
            </a:prstTxWarp>
          </a:bodyPr>
          <a:lstStyle/>
          <a:p>
            <a:pPr defTabSz="914192">
              <a:defRPr/>
            </a:pPr>
            <a:r>
              <a:rPr lang="en-US" sz="1176" kern="0" dirty="0">
                <a:solidFill>
                  <a:sysClr val="windowText" lastClr="000000"/>
                </a:solidFill>
                <a:latin typeface="Segoe UI Semilight"/>
              </a:rPr>
              <a:t>C2D queue</a:t>
            </a:r>
          </a:p>
          <a:p>
            <a:pPr defTabSz="914192">
              <a:defRPr/>
            </a:pPr>
            <a:r>
              <a:rPr lang="en-US" sz="1176" kern="0" dirty="0">
                <a:solidFill>
                  <a:sysClr val="windowText" lastClr="000000"/>
                </a:solidFill>
                <a:latin typeface="Segoe UI Semilight"/>
              </a:rPr>
              <a:t>endpoint</a:t>
            </a:r>
          </a:p>
        </p:txBody>
      </p:sp>
      <p:sp>
        <p:nvSpPr>
          <p:cNvPr id="10" name="Rectangle 9"/>
          <p:cNvSpPr/>
          <p:nvPr/>
        </p:nvSpPr>
        <p:spPr bwMode="auto">
          <a:xfrm>
            <a:off x="3063900" y="1483900"/>
            <a:ext cx="1080670" cy="413431"/>
          </a:xfrm>
          <a:prstGeom prst="rect">
            <a:avLst/>
          </a:prstGeom>
          <a:solidFill>
            <a:schemeClr val="bg2"/>
          </a:solidFill>
          <a:ln>
            <a:noFill/>
          </a:ln>
          <a:extLst/>
        </p:spPr>
        <p:txBody>
          <a:bodyPr vert="horz" wrap="square" lIns="89630" tIns="44814" rIns="89630" bIns="44814" numCol="1" anchor="t" anchorCtr="0" compatLnSpc="1">
            <a:prstTxWarp prst="textNoShape">
              <a:avLst/>
            </a:prstTxWarp>
          </a:bodyPr>
          <a:lstStyle/>
          <a:p>
            <a:pPr defTabSz="914192">
              <a:defRPr/>
            </a:pPr>
            <a:r>
              <a:rPr lang="en-US" sz="1176" kern="0" dirty="0">
                <a:solidFill>
                  <a:sysClr val="windowText" lastClr="000000"/>
                </a:solidFill>
                <a:latin typeface="Segoe UI Semilight"/>
              </a:rPr>
              <a:t>D2C send endpoint</a:t>
            </a:r>
          </a:p>
        </p:txBody>
      </p:sp>
      <p:sp>
        <p:nvSpPr>
          <p:cNvPr id="12" name="Device … 2"/>
          <p:cNvSpPr/>
          <p:nvPr/>
        </p:nvSpPr>
        <p:spPr bwMode="auto">
          <a:xfrm>
            <a:off x="2902881" y="4050201"/>
            <a:ext cx="1473640" cy="545375"/>
          </a:xfrm>
          <a:prstGeom prst="rect">
            <a:avLst/>
          </a:prstGeom>
          <a:solidFill>
            <a:srgbClr val="0070C0"/>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89630" rIns="0" bIns="89604" numCol="1" spcCol="0" rtlCol="0" fromWordArt="0" anchor="b" anchorCtr="0" forceAA="0" compatLnSpc="1">
            <a:prstTxWarp prst="textNoShape">
              <a:avLst/>
            </a:prstTxWarp>
            <a:noAutofit/>
          </a:bodyPr>
          <a:lstStyle/>
          <a:p>
            <a:pPr defTabSz="895575" fontAlgn="base">
              <a:spcBef>
                <a:spcPct val="0"/>
              </a:spcBef>
              <a:defRPr/>
            </a:pPr>
            <a:r>
              <a:rPr lang="en-US" sz="1176" kern="0" dirty="0">
                <a:solidFill>
                  <a:srgbClr val="FFFFFF"/>
                </a:solidFill>
                <a:latin typeface="Segoe UI Semilight"/>
                <a:ea typeface="Segoe UI" pitchFamily="34" charset="0"/>
                <a:cs typeface="Segoe UI" pitchFamily="34" charset="0"/>
              </a:rPr>
              <a:t>Device …</a:t>
            </a:r>
          </a:p>
        </p:txBody>
      </p:sp>
      <p:sp>
        <p:nvSpPr>
          <p:cNvPr id="73" name="Freeform 13"/>
          <p:cNvSpPr>
            <a:spLocks noEditPoints="1"/>
          </p:cNvSpPr>
          <p:nvPr/>
        </p:nvSpPr>
        <p:spPr bwMode="auto">
          <a:xfrm>
            <a:off x="4065863" y="4096498"/>
            <a:ext cx="172585" cy="116347"/>
          </a:xfrm>
          <a:prstGeom prst="frame">
            <a:avLst/>
          </a:prstGeom>
          <a:solidFill>
            <a:schemeClr val="bg1"/>
          </a:solidFill>
          <a:ln>
            <a:noFill/>
          </a:ln>
          <a:extLst/>
        </p:spPr>
        <p:txBody>
          <a:bodyPr vert="horz" wrap="square" lIns="89630" tIns="44814" rIns="89630" bIns="44814" numCol="1" anchor="t" anchorCtr="0" compatLnSpc="1">
            <a:prstTxWarp prst="textNoShape">
              <a:avLst/>
            </a:prstTxWarp>
          </a:bodyPr>
          <a:lstStyle/>
          <a:p>
            <a:pPr defTabSz="914192">
              <a:defRPr/>
            </a:pPr>
            <a:endParaRPr lang="en-US" sz="1176" kern="0">
              <a:solidFill>
                <a:sysClr val="windowText" lastClr="000000"/>
              </a:solidFill>
              <a:latin typeface="Segoe UI Semilight"/>
            </a:endParaRPr>
          </a:p>
        </p:txBody>
      </p:sp>
      <p:sp>
        <p:nvSpPr>
          <p:cNvPr id="74" name="Freeform 15"/>
          <p:cNvSpPr>
            <a:spLocks/>
          </p:cNvSpPr>
          <p:nvPr/>
        </p:nvSpPr>
        <p:spPr bwMode="auto">
          <a:xfrm>
            <a:off x="4065863" y="4122148"/>
            <a:ext cx="204721" cy="313420"/>
          </a:xfrm>
          <a:custGeom>
            <a:avLst/>
            <a:gdLst/>
            <a:ahLst/>
            <a:cxnLst/>
            <a:rect l="l" t="t" r="r" b="b"/>
            <a:pathLst>
              <a:path w="299642" h="458740">
                <a:moveTo>
                  <a:pt x="77921" y="146916"/>
                </a:moveTo>
                <a:lnTo>
                  <a:pt x="185736" y="146916"/>
                </a:lnTo>
                <a:lnTo>
                  <a:pt x="185736" y="440039"/>
                </a:lnTo>
                <a:lnTo>
                  <a:pt x="252606" y="440039"/>
                </a:lnTo>
                <a:lnTo>
                  <a:pt x="252606" y="458740"/>
                </a:lnTo>
                <a:lnTo>
                  <a:pt x="0" y="458740"/>
                </a:lnTo>
                <a:lnTo>
                  <a:pt x="0" y="440039"/>
                </a:lnTo>
                <a:lnTo>
                  <a:pt x="77921" y="440039"/>
                </a:lnTo>
                <a:close/>
                <a:moveTo>
                  <a:pt x="266065" y="0"/>
                </a:moveTo>
                <a:lnTo>
                  <a:pt x="299642" y="0"/>
                </a:lnTo>
                <a:lnTo>
                  <a:pt x="299642" y="96621"/>
                </a:lnTo>
                <a:lnTo>
                  <a:pt x="266065" y="96621"/>
                </a:lnTo>
                <a:close/>
              </a:path>
            </a:pathLst>
          </a:custGeom>
          <a:solidFill>
            <a:schemeClr val="bg1"/>
          </a:solidFill>
          <a:ln>
            <a:noFill/>
          </a:ln>
          <a:extLst/>
        </p:spPr>
        <p:txBody>
          <a:bodyPr vert="horz" wrap="square" lIns="89630" tIns="44814" rIns="89630" bIns="44814" numCol="1" anchor="t" anchorCtr="0" compatLnSpc="1">
            <a:prstTxWarp prst="textNoShape">
              <a:avLst/>
            </a:prstTxWarp>
          </a:bodyPr>
          <a:lstStyle/>
          <a:p>
            <a:pPr defTabSz="914192">
              <a:defRPr/>
            </a:pPr>
            <a:endParaRPr lang="en-US" sz="1176" kern="0">
              <a:solidFill>
                <a:sysClr val="windowText" lastClr="000000"/>
              </a:solidFill>
              <a:latin typeface="Segoe UI Semilight"/>
            </a:endParaRPr>
          </a:p>
        </p:txBody>
      </p:sp>
      <p:sp>
        <p:nvSpPr>
          <p:cNvPr id="14" name="Device …4"/>
          <p:cNvSpPr/>
          <p:nvPr/>
        </p:nvSpPr>
        <p:spPr bwMode="auto">
          <a:xfrm>
            <a:off x="2902881" y="5416705"/>
            <a:ext cx="1473640" cy="566494"/>
          </a:xfrm>
          <a:prstGeom prst="rect">
            <a:avLst/>
          </a:prstGeom>
          <a:solidFill>
            <a:srgbClr val="0070C0"/>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89630" rIns="0" bIns="89604" numCol="1" spcCol="0" rtlCol="0" fromWordArt="0" anchor="b" anchorCtr="0" forceAA="0" compatLnSpc="1">
            <a:prstTxWarp prst="textNoShape">
              <a:avLst/>
            </a:prstTxWarp>
            <a:noAutofit/>
          </a:bodyPr>
          <a:lstStyle/>
          <a:p>
            <a:pPr defTabSz="895575" fontAlgn="base">
              <a:spcBef>
                <a:spcPct val="0"/>
              </a:spcBef>
              <a:defRPr/>
            </a:pPr>
            <a:r>
              <a:rPr lang="en-US" sz="1176" kern="0" dirty="0">
                <a:solidFill>
                  <a:srgbClr val="FFFFFF"/>
                </a:solidFill>
                <a:latin typeface="Segoe UI Semilight"/>
                <a:ea typeface="Segoe UI" pitchFamily="34" charset="0"/>
                <a:cs typeface="Segoe UI" pitchFamily="34" charset="0"/>
              </a:rPr>
              <a:t>Device …</a:t>
            </a:r>
          </a:p>
        </p:txBody>
      </p:sp>
      <p:sp>
        <p:nvSpPr>
          <p:cNvPr id="86" name="Freeform 28"/>
          <p:cNvSpPr>
            <a:spLocks noEditPoints="1"/>
          </p:cNvSpPr>
          <p:nvPr/>
        </p:nvSpPr>
        <p:spPr bwMode="auto">
          <a:xfrm>
            <a:off x="3942136" y="5477060"/>
            <a:ext cx="399829" cy="289220"/>
          </a:xfrm>
          <a:custGeom>
            <a:avLst/>
            <a:gdLst>
              <a:gd name="T0" fmla="*/ 857 w 990"/>
              <a:gd name="T1" fmla="*/ 0 h 716"/>
              <a:gd name="T2" fmla="*/ 693 w 990"/>
              <a:gd name="T3" fmla="*/ 0 h 716"/>
              <a:gd name="T4" fmla="*/ 670 w 990"/>
              <a:gd name="T5" fmla="*/ 9 h 716"/>
              <a:gd name="T6" fmla="*/ 519 w 990"/>
              <a:gd name="T7" fmla="*/ 159 h 716"/>
              <a:gd name="T8" fmla="*/ 519 w 990"/>
              <a:gd name="T9" fmla="*/ 113 h 716"/>
              <a:gd name="T10" fmla="*/ 451 w 990"/>
              <a:gd name="T11" fmla="*/ 46 h 716"/>
              <a:gd name="T12" fmla="*/ 384 w 990"/>
              <a:gd name="T13" fmla="*/ 113 h 716"/>
              <a:gd name="T14" fmla="*/ 384 w 990"/>
              <a:gd name="T15" fmla="*/ 290 h 716"/>
              <a:gd name="T16" fmla="*/ 217 w 990"/>
              <a:gd name="T17" fmla="*/ 450 h 716"/>
              <a:gd name="T18" fmla="*/ 133 w 990"/>
              <a:gd name="T19" fmla="*/ 450 h 716"/>
              <a:gd name="T20" fmla="*/ 0 w 990"/>
              <a:gd name="T21" fmla="*/ 583 h 716"/>
              <a:gd name="T22" fmla="*/ 133 w 990"/>
              <a:gd name="T23" fmla="*/ 716 h 716"/>
              <a:gd name="T24" fmla="*/ 285 w 990"/>
              <a:gd name="T25" fmla="*/ 716 h 716"/>
              <a:gd name="T26" fmla="*/ 308 w 990"/>
              <a:gd name="T27" fmla="*/ 707 h 716"/>
              <a:gd name="T28" fmla="*/ 759 w 990"/>
              <a:gd name="T29" fmla="*/ 266 h 716"/>
              <a:gd name="T30" fmla="*/ 857 w 990"/>
              <a:gd name="T31" fmla="*/ 266 h 716"/>
              <a:gd name="T32" fmla="*/ 990 w 990"/>
              <a:gd name="T33" fmla="*/ 133 h 716"/>
              <a:gd name="T34" fmla="*/ 857 w 990"/>
              <a:gd name="T35" fmla="*/ 0 h 716"/>
              <a:gd name="T36" fmla="*/ 855 w 990"/>
              <a:gd name="T37" fmla="*/ 202 h 716"/>
              <a:gd name="T38" fmla="*/ 801 w 990"/>
              <a:gd name="T39" fmla="*/ 202 h 716"/>
              <a:gd name="T40" fmla="*/ 677 w 990"/>
              <a:gd name="T41" fmla="*/ 202 h 716"/>
              <a:gd name="T42" fmla="*/ 624 w 990"/>
              <a:gd name="T43" fmla="*/ 202 h 716"/>
              <a:gd name="T44" fmla="*/ 619 w 990"/>
              <a:gd name="T45" fmla="*/ 206 h 716"/>
              <a:gd name="T46" fmla="*/ 619 w 990"/>
              <a:gd name="T47" fmla="*/ 310 h 716"/>
              <a:gd name="T48" fmla="*/ 614 w 990"/>
              <a:gd name="T49" fmla="*/ 315 h 716"/>
              <a:gd name="T50" fmla="*/ 508 w 990"/>
              <a:gd name="T51" fmla="*/ 315 h 716"/>
              <a:gd name="T52" fmla="*/ 504 w 990"/>
              <a:gd name="T53" fmla="*/ 320 h 716"/>
              <a:gd name="T54" fmla="*/ 504 w 990"/>
              <a:gd name="T55" fmla="*/ 423 h 716"/>
              <a:gd name="T56" fmla="*/ 499 w 990"/>
              <a:gd name="T57" fmla="*/ 428 h 716"/>
              <a:gd name="T58" fmla="*/ 393 w 990"/>
              <a:gd name="T59" fmla="*/ 428 h 716"/>
              <a:gd name="T60" fmla="*/ 388 w 990"/>
              <a:gd name="T61" fmla="*/ 433 h 716"/>
              <a:gd name="T62" fmla="*/ 388 w 990"/>
              <a:gd name="T63" fmla="*/ 537 h 716"/>
              <a:gd name="T64" fmla="*/ 383 w 990"/>
              <a:gd name="T65" fmla="*/ 541 h 716"/>
              <a:gd name="T66" fmla="*/ 277 w 990"/>
              <a:gd name="T67" fmla="*/ 541 h 716"/>
              <a:gd name="T68" fmla="*/ 272 w 990"/>
              <a:gd name="T69" fmla="*/ 546 h 716"/>
              <a:gd name="T70" fmla="*/ 272 w 990"/>
              <a:gd name="T71" fmla="*/ 647 h 716"/>
              <a:gd name="T72" fmla="*/ 267 w 990"/>
              <a:gd name="T73" fmla="*/ 652 h 716"/>
              <a:gd name="T74" fmla="*/ 135 w 990"/>
              <a:gd name="T75" fmla="*/ 652 h 716"/>
              <a:gd name="T76" fmla="*/ 65 w 990"/>
              <a:gd name="T77" fmla="*/ 582 h 716"/>
              <a:gd name="T78" fmla="*/ 133 w 990"/>
              <a:gd name="T79" fmla="*/ 514 h 716"/>
              <a:gd name="T80" fmla="*/ 230 w 990"/>
              <a:gd name="T81" fmla="*/ 514 h 716"/>
              <a:gd name="T82" fmla="*/ 253 w 990"/>
              <a:gd name="T83" fmla="*/ 505 h 716"/>
              <a:gd name="T84" fmla="*/ 706 w 990"/>
              <a:gd name="T85" fmla="*/ 64 h 716"/>
              <a:gd name="T86" fmla="*/ 857 w 990"/>
              <a:gd name="T87" fmla="*/ 64 h 716"/>
              <a:gd name="T88" fmla="*/ 926 w 990"/>
              <a:gd name="T89" fmla="*/ 132 h 716"/>
              <a:gd name="T90" fmla="*/ 855 w 990"/>
              <a:gd name="T91" fmla="*/ 20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0" h="716">
                <a:moveTo>
                  <a:pt x="857" y="0"/>
                </a:moveTo>
                <a:cubicBezTo>
                  <a:pt x="693" y="0"/>
                  <a:pt x="693" y="0"/>
                  <a:pt x="693" y="0"/>
                </a:cubicBezTo>
                <a:cubicBezTo>
                  <a:pt x="684" y="0"/>
                  <a:pt x="676" y="3"/>
                  <a:pt x="670" y="9"/>
                </a:cubicBezTo>
                <a:cubicBezTo>
                  <a:pt x="519" y="159"/>
                  <a:pt x="519" y="159"/>
                  <a:pt x="519" y="159"/>
                </a:cubicBezTo>
                <a:cubicBezTo>
                  <a:pt x="519" y="113"/>
                  <a:pt x="519" y="113"/>
                  <a:pt x="519" y="113"/>
                </a:cubicBezTo>
                <a:cubicBezTo>
                  <a:pt x="519" y="76"/>
                  <a:pt x="489" y="46"/>
                  <a:pt x="451" y="46"/>
                </a:cubicBezTo>
                <a:cubicBezTo>
                  <a:pt x="414" y="46"/>
                  <a:pt x="384" y="76"/>
                  <a:pt x="384" y="113"/>
                </a:cubicBezTo>
                <a:cubicBezTo>
                  <a:pt x="384" y="290"/>
                  <a:pt x="384" y="290"/>
                  <a:pt x="384" y="290"/>
                </a:cubicBezTo>
                <a:cubicBezTo>
                  <a:pt x="217" y="450"/>
                  <a:pt x="217" y="450"/>
                  <a:pt x="217" y="450"/>
                </a:cubicBezTo>
                <a:cubicBezTo>
                  <a:pt x="133" y="450"/>
                  <a:pt x="133" y="450"/>
                  <a:pt x="133" y="450"/>
                </a:cubicBezTo>
                <a:cubicBezTo>
                  <a:pt x="60" y="450"/>
                  <a:pt x="0" y="510"/>
                  <a:pt x="0" y="583"/>
                </a:cubicBezTo>
                <a:cubicBezTo>
                  <a:pt x="0" y="657"/>
                  <a:pt x="60" y="716"/>
                  <a:pt x="133" y="716"/>
                </a:cubicBezTo>
                <a:cubicBezTo>
                  <a:pt x="285" y="716"/>
                  <a:pt x="285" y="716"/>
                  <a:pt x="285" y="716"/>
                </a:cubicBezTo>
                <a:cubicBezTo>
                  <a:pt x="294" y="716"/>
                  <a:pt x="302" y="713"/>
                  <a:pt x="308" y="707"/>
                </a:cubicBezTo>
                <a:cubicBezTo>
                  <a:pt x="759" y="266"/>
                  <a:pt x="759" y="266"/>
                  <a:pt x="759" y="266"/>
                </a:cubicBezTo>
                <a:cubicBezTo>
                  <a:pt x="857" y="266"/>
                  <a:pt x="857" y="266"/>
                  <a:pt x="857" y="266"/>
                </a:cubicBezTo>
                <a:cubicBezTo>
                  <a:pt x="930" y="266"/>
                  <a:pt x="990" y="206"/>
                  <a:pt x="990" y="133"/>
                </a:cubicBezTo>
                <a:cubicBezTo>
                  <a:pt x="990" y="59"/>
                  <a:pt x="930" y="0"/>
                  <a:pt x="857" y="0"/>
                </a:cubicBezTo>
                <a:close/>
                <a:moveTo>
                  <a:pt x="855" y="202"/>
                </a:moveTo>
                <a:cubicBezTo>
                  <a:pt x="801" y="202"/>
                  <a:pt x="801" y="202"/>
                  <a:pt x="801" y="202"/>
                </a:cubicBezTo>
                <a:cubicBezTo>
                  <a:pt x="677" y="202"/>
                  <a:pt x="677" y="202"/>
                  <a:pt x="677" y="202"/>
                </a:cubicBezTo>
                <a:cubicBezTo>
                  <a:pt x="624" y="202"/>
                  <a:pt x="624" y="202"/>
                  <a:pt x="624" y="202"/>
                </a:cubicBezTo>
                <a:cubicBezTo>
                  <a:pt x="621" y="202"/>
                  <a:pt x="619" y="204"/>
                  <a:pt x="619" y="206"/>
                </a:cubicBezTo>
                <a:cubicBezTo>
                  <a:pt x="619" y="310"/>
                  <a:pt x="619" y="310"/>
                  <a:pt x="619" y="310"/>
                </a:cubicBezTo>
                <a:cubicBezTo>
                  <a:pt x="619" y="313"/>
                  <a:pt x="617" y="315"/>
                  <a:pt x="614" y="315"/>
                </a:cubicBezTo>
                <a:cubicBezTo>
                  <a:pt x="508" y="315"/>
                  <a:pt x="508" y="315"/>
                  <a:pt x="508" y="315"/>
                </a:cubicBezTo>
                <a:cubicBezTo>
                  <a:pt x="506" y="315"/>
                  <a:pt x="504" y="317"/>
                  <a:pt x="504" y="320"/>
                </a:cubicBezTo>
                <a:cubicBezTo>
                  <a:pt x="504" y="423"/>
                  <a:pt x="504" y="423"/>
                  <a:pt x="504" y="423"/>
                </a:cubicBezTo>
                <a:cubicBezTo>
                  <a:pt x="504" y="426"/>
                  <a:pt x="501" y="428"/>
                  <a:pt x="499" y="428"/>
                </a:cubicBezTo>
                <a:cubicBezTo>
                  <a:pt x="393" y="428"/>
                  <a:pt x="393" y="428"/>
                  <a:pt x="393" y="428"/>
                </a:cubicBezTo>
                <a:cubicBezTo>
                  <a:pt x="390" y="428"/>
                  <a:pt x="388" y="430"/>
                  <a:pt x="388" y="433"/>
                </a:cubicBezTo>
                <a:cubicBezTo>
                  <a:pt x="388" y="537"/>
                  <a:pt x="388" y="537"/>
                  <a:pt x="388" y="537"/>
                </a:cubicBezTo>
                <a:cubicBezTo>
                  <a:pt x="388" y="539"/>
                  <a:pt x="386" y="541"/>
                  <a:pt x="383" y="541"/>
                </a:cubicBezTo>
                <a:cubicBezTo>
                  <a:pt x="277" y="541"/>
                  <a:pt x="277" y="541"/>
                  <a:pt x="277" y="541"/>
                </a:cubicBezTo>
                <a:cubicBezTo>
                  <a:pt x="274" y="541"/>
                  <a:pt x="272" y="544"/>
                  <a:pt x="272" y="546"/>
                </a:cubicBezTo>
                <a:cubicBezTo>
                  <a:pt x="272" y="647"/>
                  <a:pt x="272" y="647"/>
                  <a:pt x="272" y="647"/>
                </a:cubicBezTo>
                <a:cubicBezTo>
                  <a:pt x="272" y="650"/>
                  <a:pt x="270" y="652"/>
                  <a:pt x="267" y="652"/>
                </a:cubicBezTo>
                <a:cubicBezTo>
                  <a:pt x="135" y="652"/>
                  <a:pt x="135" y="652"/>
                  <a:pt x="135" y="652"/>
                </a:cubicBezTo>
                <a:cubicBezTo>
                  <a:pt x="97" y="652"/>
                  <a:pt x="64" y="621"/>
                  <a:pt x="65" y="582"/>
                </a:cubicBezTo>
                <a:cubicBezTo>
                  <a:pt x="65" y="545"/>
                  <a:pt x="96" y="514"/>
                  <a:pt x="133" y="514"/>
                </a:cubicBezTo>
                <a:cubicBezTo>
                  <a:pt x="230" y="514"/>
                  <a:pt x="230" y="514"/>
                  <a:pt x="230" y="514"/>
                </a:cubicBezTo>
                <a:cubicBezTo>
                  <a:pt x="239" y="514"/>
                  <a:pt x="247" y="511"/>
                  <a:pt x="253" y="505"/>
                </a:cubicBezTo>
                <a:cubicBezTo>
                  <a:pt x="706" y="64"/>
                  <a:pt x="706" y="64"/>
                  <a:pt x="706" y="64"/>
                </a:cubicBezTo>
                <a:cubicBezTo>
                  <a:pt x="857" y="64"/>
                  <a:pt x="857" y="64"/>
                  <a:pt x="857" y="64"/>
                </a:cubicBezTo>
                <a:cubicBezTo>
                  <a:pt x="895" y="64"/>
                  <a:pt x="925" y="94"/>
                  <a:pt x="926" y="132"/>
                </a:cubicBezTo>
                <a:cubicBezTo>
                  <a:pt x="926" y="170"/>
                  <a:pt x="894" y="202"/>
                  <a:pt x="855" y="202"/>
                </a:cubicBezTo>
                <a:close/>
              </a:path>
            </a:pathLst>
          </a:custGeom>
          <a:solidFill>
            <a:schemeClr val="bg1"/>
          </a:solidFill>
          <a:ln>
            <a:noFill/>
          </a:ln>
          <a:extLst/>
        </p:spPr>
        <p:txBody>
          <a:bodyPr vert="horz" wrap="square" lIns="89630" tIns="44814" rIns="89630" bIns="44814" numCol="1" anchor="t" anchorCtr="0" compatLnSpc="1">
            <a:prstTxWarp prst="textNoShape">
              <a:avLst/>
            </a:prstTxWarp>
          </a:bodyPr>
          <a:lstStyle/>
          <a:p>
            <a:pPr defTabSz="914192">
              <a:defRPr/>
            </a:pPr>
            <a:endParaRPr lang="en-US" sz="1176" kern="0">
              <a:solidFill>
                <a:sysClr val="windowText" lastClr="000000"/>
              </a:solidFill>
              <a:latin typeface="Segoe UI Semilight"/>
            </a:endParaRPr>
          </a:p>
        </p:txBody>
      </p:sp>
      <p:sp>
        <p:nvSpPr>
          <p:cNvPr id="87" name="Oval 29"/>
          <p:cNvSpPr>
            <a:spLocks noChangeArrowheads="1"/>
          </p:cNvSpPr>
          <p:nvPr/>
        </p:nvSpPr>
        <p:spPr bwMode="auto">
          <a:xfrm>
            <a:off x="4097228" y="5435304"/>
            <a:ext cx="54538" cy="54537"/>
          </a:xfrm>
          <a:prstGeom prst="ellipse">
            <a:avLst/>
          </a:prstGeom>
          <a:solidFill>
            <a:schemeClr val="bg1"/>
          </a:solidFill>
          <a:ln>
            <a:noFill/>
          </a:ln>
          <a:extLst/>
        </p:spPr>
        <p:txBody>
          <a:bodyPr vert="horz" wrap="square" lIns="89630" tIns="44814" rIns="89630" bIns="44814" numCol="1" anchor="t" anchorCtr="0" compatLnSpc="1">
            <a:prstTxWarp prst="textNoShape">
              <a:avLst/>
            </a:prstTxWarp>
          </a:bodyPr>
          <a:lstStyle/>
          <a:p>
            <a:pPr defTabSz="914139">
              <a:defRPr/>
            </a:pPr>
            <a:endParaRPr lang="en-US" sz="1176" kern="0">
              <a:solidFill>
                <a:sysClr val="windowText" lastClr="000000"/>
              </a:solidFill>
              <a:latin typeface="Segoe UI Semilight"/>
            </a:endParaRPr>
          </a:p>
        </p:txBody>
      </p:sp>
      <p:sp>
        <p:nvSpPr>
          <p:cNvPr id="88" name="Round Same Side Corner Rectangle 43"/>
          <p:cNvSpPr/>
          <p:nvPr/>
        </p:nvSpPr>
        <p:spPr bwMode="auto">
          <a:xfrm>
            <a:off x="4097496" y="5492035"/>
            <a:ext cx="56230" cy="104325"/>
          </a:xfrm>
          <a:custGeom>
            <a:avLst/>
            <a:gdLst>
              <a:gd name="connsiteX0" fmla="*/ 119561 w 239122"/>
              <a:gd name="connsiteY0" fmla="*/ 0 h 461948"/>
              <a:gd name="connsiteX1" fmla="*/ 119561 w 239122"/>
              <a:gd name="connsiteY1" fmla="*/ 0 h 461948"/>
              <a:gd name="connsiteX2" fmla="*/ 239122 w 239122"/>
              <a:gd name="connsiteY2" fmla="*/ 119561 h 461948"/>
              <a:gd name="connsiteX3" fmla="*/ 239122 w 239122"/>
              <a:gd name="connsiteY3" fmla="*/ 461948 h 461948"/>
              <a:gd name="connsiteX4" fmla="*/ 239122 w 239122"/>
              <a:gd name="connsiteY4" fmla="*/ 461948 h 461948"/>
              <a:gd name="connsiteX5" fmla="*/ 0 w 239122"/>
              <a:gd name="connsiteY5" fmla="*/ 461948 h 461948"/>
              <a:gd name="connsiteX6" fmla="*/ 0 w 239122"/>
              <a:gd name="connsiteY6" fmla="*/ 461948 h 461948"/>
              <a:gd name="connsiteX7" fmla="*/ 0 w 239122"/>
              <a:gd name="connsiteY7" fmla="*/ 119561 h 461948"/>
              <a:gd name="connsiteX8" fmla="*/ 119561 w 239122"/>
              <a:gd name="connsiteY8" fmla="*/ 0 h 461948"/>
              <a:gd name="connsiteX0" fmla="*/ 119561 w 248989"/>
              <a:gd name="connsiteY0" fmla="*/ 0 h 461948"/>
              <a:gd name="connsiteX1" fmla="*/ 119561 w 248989"/>
              <a:gd name="connsiteY1" fmla="*/ 0 h 461948"/>
              <a:gd name="connsiteX2" fmla="*/ 239122 w 248989"/>
              <a:gd name="connsiteY2" fmla="*/ 119561 h 461948"/>
              <a:gd name="connsiteX3" fmla="*/ 239122 w 248989"/>
              <a:gd name="connsiteY3" fmla="*/ 461948 h 461948"/>
              <a:gd name="connsiteX4" fmla="*/ 248989 w 248989"/>
              <a:gd name="connsiteY4" fmla="*/ 211969 h 461948"/>
              <a:gd name="connsiteX5" fmla="*/ 0 w 248989"/>
              <a:gd name="connsiteY5" fmla="*/ 461948 h 461948"/>
              <a:gd name="connsiteX6" fmla="*/ 0 w 248989"/>
              <a:gd name="connsiteY6" fmla="*/ 461948 h 461948"/>
              <a:gd name="connsiteX7" fmla="*/ 0 w 248989"/>
              <a:gd name="connsiteY7" fmla="*/ 119561 h 461948"/>
              <a:gd name="connsiteX8" fmla="*/ 119561 w 248989"/>
              <a:gd name="connsiteY8" fmla="*/ 0 h 4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989" h="461948">
                <a:moveTo>
                  <a:pt x="119561" y="0"/>
                </a:moveTo>
                <a:lnTo>
                  <a:pt x="119561" y="0"/>
                </a:lnTo>
                <a:cubicBezTo>
                  <a:pt x="185593" y="0"/>
                  <a:pt x="239122" y="53529"/>
                  <a:pt x="239122" y="119561"/>
                </a:cubicBezTo>
                <a:lnTo>
                  <a:pt x="239122" y="461948"/>
                </a:lnTo>
                <a:lnTo>
                  <a:pt x="248989" y="211969"/>
                </a:lnTo>
                <a:lnTo>
                  <a:pt x="0" y="461948"/>
                </a:lnTo>
                <a:lnTo>
                  <a:pt x="0" y="461948"/>
                </a:lnTo>
                <a:lnTo>
                  <a:pt x="0" y="119561"/>
                </a:lnTo>
                <a:cubicBezTo>
                  <a:pt x="0" y="53529"/>
                  <a:pt x="53529" y="0"/>
                  <a:pt x="119561"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spcBef>
                <a:spcPct val="0"/>
              </a:spcBef>
              <a:spcAft>
                <a:spcPct val="0"/>
              </a:spcAft>
              <a:defRPr/>
            </a:pPr>
            <a:endParaRPr lang="en-US" sz="1176" kern="0" dirty="0" err="1">
              <a:solidFill>
                <a:srgbClr val="FFFFFF"/>
              </a:solidFill>
              <a:latin typeface="Segoe UI Semilight"/>
              <a:ea typeface="Segoe UI" pitchFamily="34" charset="0"/>
              <a:cs typeface="Segoe UI" pitchFamily="34" charset="0"/>
            </a:endParaRPr>
          </a:p>
        </p:txBody>
      </p:sp>
      <p:grpSp>
        <p:nvGrpSpPr>
          <p:cNvPr id="11" name="Group 10"/>
          <p:cNvGrpSpPr/>
          <p:nvPr/>
        </p:nvGrpSpPr>
        <p:grpSpPr>
          <a:xfrm>
            <a:off x="2902881" y="4722894"/>
            <a:ext cx="1473640" cy="566494"/>
            <a:chOff x="2961089" y="4817101"/>
            <a:chExt cx="1503190" cy="577853"/>
          </a:xfrm>
          <a:solidFill>
            <a:srgbClr val="0070C0"/>
          </a:solidFill>
        </p:grpSpPr>
        <p:sp>
          <p:nvSpPr>
            <p:cNvPr id="13" name="Device …3"/>
            <p:cNvSpPr/>
            <p:nvPr/>
          </p:nvSpPr>
          <p:spPr bwMode="auto">
            <a:xfrm>
              <a:off x="2961089" y="4817101"/>
              <a:ext cx="1503190" cy="577853"/>
            </a:xfrm>
            <a:prstGeom prst="rect">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89630" rIns="0" bIns="89604" numCol="1" spcCol="0" rtlCol="0" fromWordArt="0" anchor="b" anchorCtr="0" forceAA="0" compatLnSpc="1">
              <a:prstTxWarp prst="textNoShape">
                <a:avLst/>
              </a:prstTxWarp>
              <a:noAutofit/>
            </a:bodyPr>
            <a:lstStyle/>
            <a:p>
              <a:pPr defTabSz="895575" fontAlgn="base">
                <a:spcBef>
                  <a:spcPct val="0"/>
                </a:spcBef>
                <a:defRPr/>
              </a:pPr>
              <a:r>
                <a:rPr lang="en-US" sz="1176" kern="0" dirty="0">
                  <a:solidFill>
                    <a:srgbClr val="FFFFFF"/>
                  </a:solidFill>
                  <a:latin typeface="Segoe UI Semilight"/>
                  <a:ea typeface="Segoe UI" pitchFamily="34" charset="0"/>
                  <a:cs typeface="Segoe UI" pitchFamily="34" charset="0"/>
                </a:rPr>
                <a:t>Device…</a:t>
              </a:r>
            </a:p>
          </p:txBody>
        </p:sp>
        <p:sp>
          <p:nvSpPr>
            <p:cNvPr id="96" name="SMOKE / FIRE ALARMS"/>
            <p:cNvSpPr>
              <a:spLocks noChangeAspect="1"/>
            </p:cNvSpPr>
            <p:nvPr/>
          </p:nvSpPr>
          <p:spPr bwMode="auto">
            <a:xfrm>
              <a:off x="4064807" y="4890136"/>
              <a:ext cx="339652" cy="204606"/>
            </a:xfrm>
            <a:custGeom>
              <a:avLst/>
              <a:gdLst/>
              <a:ahLst/>
              <a:cxnLst/>
              <a:rect l="l" t="t" r="r" b="b"/>
              <a:pathLst>
                <a:path w="731007"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521400" y="8749"/>
                  </a:moveTo>
                  <a:cubicBezTo>
                    <a:pt x="595332" y="8749"/>
                    <a:pt x="655265" y="57027"/>
                    <a:pt x="655265" y="116580"/>
                  </a:cubicBezTo>
                  <a:lnTo>
                    <a:pt x="646490" y="151591"/>
                  </a:lnTo>
                  <a:cubicBezTo>
                    <a:pt x="693997" y="154874"/>
                    <a:pt x="731007" y="195099"/>
                    <a:pt x="731007" y="244028"/>
                  </a:cubicBezTo>
                  <a:cubicBezTo>
                    <a:pt x="731007" y="296103"/>
                    <a:pt x="689084" y="338319"/>
                    <a:pt x="637370" y="338319"/>
                  </a:cubicBezTo>
                  <a:lnTo>
                    <a:pt x="600991" y="330923"/>
                  </a:lnTo>
                  <a:cubicBezTo>
                    <a:pt x="579942" y="358883"/>
                    <a:pt x="539786" y="376601"/>
                    <a:pt x="494015" y="376601"/>
                  </a:cubicBezTo>
                  <a:cubicBezTo>
                    <a:pt x="456012" y="376601"/>
                    <a:pt x="421879" y="364386"/>
                    <a:pt x="399142" y="344154"/>
                  </a:cubicBezTo>
                  <a:cubicBezTo>
                    <a:pt x="376220" y="358135"/>
                    <a:pt x="348984" y="365325"/>
                    <a:pt x="319939" y="365538"/>
                  </a:cubicBezTo>
                  <a:cubicBezTo>
                    <a:pt x="352906" y="329186"/>
                    <a:pt x="370353" y="277720"/>
                    <a:pt x="362255" y="233156"/>
                  </a:cubicBezTo>
                  <a:cubicBezTo>
                    <a:pt x="335238" y="158276"/>
                    <a:pt x="277572" y="118421"/>
                    <a:pt x="255960" y="50217"/>
                  </a:cubicBezTo>
                  <a:cubicBezTo>
                    <a:pt x="273900" y="42656"/>
                    <a:pt x="293757" y="39479"/>
                    <a:pt x="314429" y="39479"/>
                  </a:cubicBezTo>
                  <a:cubicBezTo>
                    <a:pt x="348346" y="39479"/>
                    <a:pt x="380066" y="48032"/>
                    <a:pt x="405728" y="65440"/>
                  </a:cubicBezTo>
                  <a:cubicBezTo>
                    <a:pt x="427045" y="31216"/>
                    <a:pt x="470965" y="8749"/>
                    <a:pt x="521400" y="8749"/>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grpFill/>
            <a:ln>
              <a:noFill/>
            </a:ln>
            <a:extLst/>
          </p:spPr>
          <p:txBody>
            <a:bodyPr vert="horz" wrap="square" lIns="89630" tIns="44814" rIns="89630" bIns="44814" numCol="1" anchor="t" anchorCtr="0" compatLnSpc="1">
              <a:prstTxWarp prst="textNoShape">
                <a:avLst/>
              </a:prstTxWarp>
            </a:bodyPr>
            <a:lstStyle/>
            <a:p>
              <a:pPr defTabSz="914192">
                <a:defRPr/>
              </a:pPr>
              <a:endParaRPr lang="en-US" sz="1176" kern="0" dirty="0" err="1">
                <a:solidFill>
                  <a:sysClr val="windowText" lastClr="000000"/>
                </a:solidFill>
                <a:latin typeface="Segoe UI Semilight"/>
              </a:endParaRPr>
            </a:p>
          </p:txBody>
        </p:sp>
      </p:grpSp>
      <p:sp>
        <p:nvSpPr>
          <p:cNvPr id="97" name="SMOKE / FIRE ALARMS"/>
          <p:cNvSpPr>
            <a:spLocks noChangeAspect="1"/>
          </p:cNvSpPr>
          <p:nvPr/>
        </p:nvSpPr>
        <p:spPr bwMode="auto">
          <a:xfrm>
            <a:off x="3984902" y="4794493"/>
            <a:ext cx="138346" cy="200584"/>
          </a:xfrm>
          <a:custGeom>
            <a:avLst/>
            <a:gdLst>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314429 w 731007"/>
              <a:gd name="connsiteY18" fmla="*/ 39479 h 440357"/>
              <a:gd name="connsiteX19" fmla="*/ 405728 w 731007"/>
              <a:gd name="connsiteY19" fmla="*/ 65440 h 440357"/>
              <a:gd name="connsiteX20" fmla="*/ 521400 w 731007"/>
              <a:gd name="connsiteY20" fmla="*/ 8749 h 440357"/>
              <a:gd name="connsiteX21" fmla="*/ 196781 w 731007"/>
              <a:gd name="connsiteY21" fmla="*/ 0 h 440357"/>
              <a:gd name="connsiteX22" fmla="*/ 301893 w 731007"/>
              <a:gd name="connsiteY22" fmla="*/ 244170 h 440357"/>
              <a:gd name="connsiteX23" fmla="*/ 187524 w 731007"/>
              <a:gd name="connsiteY23" fmla="*/ 417106 h 440357"/>
              <a:gd name="connsiteX24" fmla="*/ 141582 w 731007"/>
              <a:gd name="connsiteY24" fmla="*/ 440357 h 440357"/>
              <a:gd name="connsiteX25" fmla="*/ 5105 w 731007"/>
              <a:gd name="connsiteY25" fmla="*/ 283042 h 440357"/>
              <a:gd name="connsiteX26" fmla="*/ 196781 w 731007"/>
              <a:gd name="connsiteY26"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405728 w 731007"/>
              <a:gd name="connsiteY18" fmla="*/ 65440 h 440357"/>
              <a:gd name="connsiteX19" fmla="*/ 521400 w 731007"/>
              <a:gd name="connsiteY19" fmla="*/ 8749 h 440357"/>
              <a:gd name="connsiteX20" fmla="*/ 196781 w 731007"/>
              <a:gd name="connsiteY20" fmla="*/ 0 h 440357"/>
              <a:gd name="connsiteX21" fmla="*/ 301893 w 731007"/>
              <a:gd name="connsiteY21" fmla="*/ 244170 h 440357"/>
              <a:gd name="connsiteX22" fmla="*/ 187524 w 731007"/>
              <a:gd name="connsiteY22" fmla="*/ 417106 h 440357"/>
              <a:gd name="connsiteX23" fmla="*/ 141582 w 731007"/>
              <a:gd name="connsiteY23" fmla="*/ 440357 h 440357"/>
              <a:gd name="connsiteX24" fmla="*/ 5105 w 731007"/>
              <a:gd name="connsiteY24" fmla="*/ 283042 h 440357"/>
              <a:gd name="connsiteX25" fmla="*/ 196781 w 731007"/>
              <a:gd name="connsiteY25"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521400 w 731007"/>
              <a:gd name="connsiteY18" fmla="*/ 8749 h 440357"/>
              <a:gd name="connsiteX19" fmla="*/ 196781 w 731007"/>
              <a:gd name="connsiteY19" fmla="*/ 0 h 440357"/>
              <a:gd name="connsiteX20" fmla="*/ 301893 w 731007"/>
              <a:gd name="connsiteY20" fmla="*/ 244170 h 440357"/>
              <a:gd name="connsiteX21" fmla="*/ 187524 w 731007"/>
              <a:gd name="connsiteY21" fmla="*/ 417106 h 440357"/>
              <a:gd name="connsiteX22" fmla="*/ 141582 w 731007"/>
              <a:gd name="connsiteY22" fmla="*/ 440357 h 440357"/>
              <a:gd name="connsiteX23" fmla="*/ 5105 w 731007"/>
              <a:gd name="connsiteY23" fmla="*/ 283042 h 440357"/>
              <a:gd name="connsiteX24" fmla="*/ 196781 w 731007"/>
              <a:gd name="connsiteY24"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62255 w 731007"/>
              <a:gd name="connsiteY16" fmla="*/ 233156 h 440357"/>
              <a:gd name="connsiteX17" fmla="*/ 521400 w 731007"/>
              <a:gd name="connsiteY17" fmla="*/ 8749 h 440357"/>
              <a:gd name="connsiteX18" fmla="*/ 196781 w 731007"/>
              <a:gd name="connsiteY18" fmla="*/ 0 h 440357"/>
              <a:gd name="connsiteX19" fmla="*/ 301893 w 731007"/>
              <a:gd name="connsiteY19" fmla="*/ 244170 h 440357"/>
              <a:gd name="connsiteX20" fmla="*/ 187524 w 731007"/>
              <a:gd name="connsiteY20" fmla="*/ 417106 h 440357"/>
              <a:gd name="connsiteX21" fmla="*/ 141582 w 731007"/>
              <a:gd name="connsiteY21" fmla="*/ 440357 h 440357"/>
              <a:gd name="connsiteX22" fmla="*/ 5105 w 731007"/>
              <a:gd name="connsiteY22" fmla="*/ 283042 h 440357"/>
              <a:gd name="connsiteX23" fmla="*/ 196781 w 731007"/>
              <a:gd name="connsiteY23"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521400 w 731007"/>
              <a:gd name="connsiteY16" fmla="*/ 8749 h 440357"/>
              <a:gd name="connsiteX17" fmla="*/ 196781 w 731007"/>
              <a:gd name="connsiteY17" fmla="*/ 0 h 440357"/>
              <a:gd name="connsiteX18" fmla="*/ 301893 w 731007"/>
              <a:gd name="connsiteY18" fmla="*/ 244170 h 440357"/>
              <a:gd name="connsiteX19" fmla="*/ 187524 w 731007"/>
              <a:gd name="connsiteY19" fmla="*/ 417106 h 440357"/>
              <a:gd name="connsiteX20" fmla="*/ 141582 w 731007"/>
              <a:gd name="connsiteY20" fmla="*/ 440357 h 440357"/>
              <a:gd name="connsiteX21" fmla="*/ 5105 w 731007"/>
              <a:gd name="connsiteY21" fmla="*/ 283042 h 440357"/>
              <a:gd name="connsiteX22" fmla="*/ 196781 w 731007"/>
              <a:gd name="connsiteY22"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521400 w 731007"/>
              <a:gd name="connsiteY15" fmla="*/ 8749 h 440357"/>
              <a:gd name="connsiteX16" fmla="*/ 196781 w 731007"/>
              <a:gd name="connsiteY16" fmla="*/ 0 h 440357"/>
              <a:gd name="connsiteX17" fmla="*/ 301893 w 731007"/>
              <a:gd name="connsiteY17" fmla="*/ 244170 h 440357"/>
              <a:gd name="connsiteX18" fmla="*/ 187524 w 731007"/>
              <a:gd name="connsiteY18" fmla="*/ 417106 h 440357"/>
              <a:gd name="connsiteX19" fmla="*/ 141582 w 731007"/>
              <a:gd name="connsiteY19" fmla="*/ 440357 h 440357"/>
              <a:gd name="connsiteX20" fmla="*/ 5105 w 731007"/>
              <a:gd name="connsiteY20" fmla="*/ 283042 h 440357"/>
              <a:gd name="connsiteX21" fmla="*/ 196781 w 731007"/>
              <a:gd name="connsiteY21"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196781 w 731007"/>
              <a:gd name="connsiteY15" fmla="*/ 0 h 440357"/>
              <a:gd name="connsiteX16" fmla="*/ 301893 w 731007"/>
              <a:gd name="connsiteY16" fmla="*/ 244170 h 440357"/>
              <a:gd name="connsiteX17" fmla="*/ 187524 w 731007"/>
              <a:gd name="connsiteY17" fmla="*/ 417106 h 440357"/>
              <a:gd name="connsiteX18" fmla="*/ 141582 w 731007"/>
              <a:gd name="connsiteY18" fmla="*/ 440357 h 440357"/>
              <a:gd name="connsiteX19" fmla="*/ 5105 w 731007"/>
              <a:gd name="connsiteY19" fmla="*/ 283042 h 440357"/>
              <a:gd name="connsiteX20" fmla="*/ 196781 w 731007"/>
              <a:gd name="connsiteY20"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46490 w 731007"/>
              <a:gd name="connsiteY9" fmla="*/ 151591 h 440357"/>
              <a:gd name="connsiteX10" fmla="*/ 731007 w 731007"/>
              <a:gd name="connsiteY10" fmla="*/ 244028 h 440357"/>
              <a:gd name="connsiteX11" fmla="*/ 637370 w 731007"/>
              <a:gd name="connsiteY11" fmla="*/ 338319 h 440357"/>
              <a:gd name="connsiteX12" fmla="*/ 600991 w 731007"/>
              <a:gd name="connsiteY12" fmla="*/ 330923 h 440357"/>
              <a:gd name="connsiteX13" fmla="*/ 494015 w 731007"/>
              <a:gd name="connsiteY13" fmla="*/ 376601 h 440357"/>
              <a:gd name="connsiteX14" fmla="*/ 196781 w 731007"/>
              <a:gd name="connsiteY14" fmla="*/ 0 h 440357"/>
              <a:gd name="connsiteX15" fmla="*/ 301893 w 731007"/>
              <a:gd name="connsiteY15" fmla="*/ 244170 h 440357"/>
              <a:gd name="connsiteX16" fmla="*/ 187524 w 731007"/>
              <a:gd name="connsiteY16" fmla="*/ 417106 h 440357"/>
              <a:gd name="connsiteX17" fmla="*/ 141582 w 731007"/>
              <a:gd name="connsiteY17" fmla="*/ 440357 h 440357"/>
              <a:gd name="connsiteX18" fmla="*/ 5105 w 731007"/>
              <a:gd name="connsiteY18" fmla="*/ 283042 h 440357"/>
              <a:gd name="connsiteX19" fmla="*/ 196781 w 731007"/>
              <a:gd name="connsiteY19" fmla="*/ 0 h 440357"/>
              <a:gd name="connsiteX0" fmla="*/ 160062 w 656493"/>
              <a:gd name="connsiteY0" fmla="*/ 227454 h 440357"/>
              <a:gd name="connsiteX1" fmla="*/ 88479 w 656493"/>
              <a:gd name="connsiteY1" fmla="*/ 356592 h 440357"/>
              <a:gd name="connsiteX2" fmla="*/ 153242 w 656493"/>
              <a:gd name="connsiteY2" fmla="*/ 419027 h 440357"/>
              <a:gd name="connsiteX3" fmla="*/ 172114 w 656493"/>
              <a:gd name="connsiteY3" fmla="*/ 407258 h 440357"/>
              <a:gd name="connsiteX4" fmla="*/ 215034 w 656493"/>
              <a:gd name="connsiteY4" fmla="*/ 336843 h 440357"/>
              <a:gd name="connsiteX5" fmla="*/ 153423 w 656493"/>
              <a:gd name="connsiteY5" fmla="*/ 272459 h 440357"/>
              <a:gd name="connsiteX6" fmla="*/ 165412 w 656493"/>
              <a:gd name="connsiteY6" fmla="*/ 257518 h 440357"/>
              <a:gd name="connsiteX7" fmla="*/ 160062 w 656493"/>
              <a:gd name="connsiteY7" fmla="*/ 227454 h 440357"/>
              <a:gd name="connsiteX8" fmla="*/ 494015 w 656493"/>
              <a:gd name="connsiteY8" fmla="*/ 376601 h 440357"/>
              <a:gd name="connsiteX9" fmla="*/ 646490 w 656493"/>
              <a:gd name="connsiteY9" fmla="*/ 151591 h 440357"/>
              <a:gd name="connsiteX10" fmla="*/ 637370 w 656493"/>
              <a:gd name="connsiteY10" fmla="*/ 338319 h 440357"/>
              <a:gd name="connsiteX11" fmla="*/ 600991 w 656493"/>
              <a:gd name="connsiteY11" fmla="*/ 330923 h 440357"/>
              <a:gd name="connsiteX12" fmla="*/ 494015 w 656493"/>
              <a:gd name="connsiteY12" fmla="*/ 376601 h 440357"/>
              <a:gd name="connsiteX13" fmla="*/ 196781 w 656493"/>
              <a:gd name="connsiteY13" fmla="*/ 0 h 440357"/>
              <a:gd name="connsiteX14" fmla="*/ 301893 w 656493"/>
              <a:gd name="connsiteY14" fmla="*/ 244170 h 440357"/>
              <a:gd name="connsiteX15" fmla="*/ 187524 w 656493"/>
              <a:gd name="connsiteY15" fmla="*/ 417106 h 440357"/>
              <a:gd name="connsiteX16" fmla="*/ 141582 w 656493"/>
              <a:gd name="connsiteY16" fmla="*/ 440357 h 440357"/>
              <a:gd name="connsiteX17" fmla="*/ 5105 w 656493"/>
              <a:gd name="connsiteY17" fmla="*/ 283042 h 440357"/>
              <a:gd name="connsiteX18" fmla="*/ 196781 w 656493"/>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00991 w 637370"/>
              <a:gd name="connsiteY10" fmla="*/ 330923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600991 w 637370"/>
              <a:gd name="connsiteY11" fmla="*/ 330923 h 440357"/>
              <a:gd name="connsiteX12" fmla="*/ 494015 w 637370"/>
              <a:gd name="connsiteY12" fmla="*/ 376601 h 440357"/>
              <a:gd name="connsiteX13" fmla="*/ 196781 w 637370"/>
              <a:gd name="connsiteY13" fmla="*/ 0 h 440357"/>
              <a:gd name="connsiteX14" fmla="*/ 301893 w 637370"/>
              <a:gd name="connsiteY14" fmla="*/ 244170 h 440357"/>
              <a:gd name="connsiteX15" fmla="*/ 187524 w 637370"/>
              <a:gd name="connsiteY15" fmla="*/ 417106 h 440357"/>
              <a:gd name="connsiteX16" fmla="*/ 141582 w 637370"/>
              <a:gd name="connsiteY16" fmla="*/ 440357 h 440357"/>
              <a:gd name="connsiteX17" fmla="*/ 5105 w 637370"/>
              <a:gd name="connsiteY17" fmla="*/ 283042 h 440357"/>
              <a:gd name="connsiteX18" fmla="*/ 196781 w 637370"/>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494015 w 637370"/>
              <a:gd name="connsiteY10" fmla="*/ 376601 h 440357"/>
              <a:gd name="connsiteX11" fmla="*/ 196781 w 637370"/>
              <a:gd name="connsiteY11" fmla="*/ 0 h 440357"/>
              <a:gd name="connsiteX12" fmla="*/ 301893 w 637370"/>
              <a:gd name="connsiteY12" fmla="*/ 244170 h 440357"/>
              <a:gd name="connsiteX13" fmla="*/ 187524 w 637370"/>
              <a:gd name="connsiteY13" fmla="*/ 417106 h 440357"/>
              <a:gd name="connsiteX14" fmla="*/ 141582 w 637370"/>
              <a:gd name="connsiteY14" fmla="*/ 440357 h 440357"/>
              <a:gd name="connsiteX15" fmla="*/ 5105 w 637370"/>
              <a:gd name="connsiteY15" fmla="*/ 283042 h 440357"/>
              <a:gd name="connsiteX16" fmla="*/ 196781 w 637370"/>
              <a:gd name="connsiteY16" fmla="*/ 0 h 440357"/>
              <a:gd name="connsiteX0" fmla="*/ 160062 w 303723"/>
              <a:gd name="connsiteY0" fmla="*/ 227454 h 440357"/>
              <a:gd name="connsiteX1" fmla="*/ 88479 w 303723"/>
              <a:gd name="connsiteY1" fmla="*/ 356592 h 440357"/>
              <a:gd name="connsiteX2" fmla="*/ 153242 w 303723"/>
              <a:gd name="connsiteY2" fmla="*/ 419027 h 440357"/>
              <a:gd name="connsiteX3" fmla="*/ 172114 w 303723"/>
              <a:gd name="connsiteY3" fmla="*/ 407258 h 440357"/>
              <a:gd name="connsiteX4" fmla="*/ 215034 w 303723"/>
              <a:gd name="connsiteY4" fmla="*/ 336843 h 440357"/>
              <a:gd name="connsiteX5" fmla="*/ 153423 w 303723"/>
              <a:gd name="connsiteY5" fmla="*/ 272459 h 440357"/>
              <a:gd name="connsiteX6" fmla="*/ 165412 w 303723"/>
              <a:gd name="connsiteY6" fmla="*/ 257518 h 440357"/>
              <a:gd name="connsiteX7" fmla="*/ 160062 w 303723"/>
              <a:gd name="connsiteY7" fmla="*/ 227454 h 440357"/>
              <a:gd name="connsiteX8" fmla="*/ 196781 w 303723"/>
              <a:gd name="connsiteY8" fmla="*/ 0 h 440357"/>
              <a:gd name="connsiteX9" fmla="*/ 301893 w 303723"/>
              <a:gd name="connsiteY9" fmla="*/ 244170 h 440357"/>
              <a:gd name="connsiteX10" fmla="*/ 187524 w 303723"/>
              <a:gd name="connsiteY10" fmla="*/ 417106 h 440357"/>
              <a:gd name="connsiteX11" fmla="*/ 141582 w 303723"/>
              <a:gd name="connsiteY11" fmla="*/ 440357 h 440357"/>
              <a:gd name="connsiteX12" fmla="*/ 5105 w 303723"/>
              <a:gd name="connsiteY12" fmla="*/ 283042 h 440357"/>
              <a:gd name="connsiteX13" fmla="*/ 196781 w 303723"/>
              <a:gd name="connsiteY13" fmla="*/ 0 h 4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3723"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solidFill>
            <a:schemeClr val="bg1"/>
          </a:solidFill>
          <a:ln>
            <a:noFill/>
          </a:ln>
        </p:spPr>
        <p:txBody>
          <a:bodyPr vert="horz" wrap="square" lIns="89630" tIns="44814" rIns="89630" bIns="44814" numCol="1" anchor="t" anchorCtr="0" compatLnSpc="1">
            <a:prstTxWarp prst="textNoShape">
              <a:avLst/>
            </a:prstTxWarp>
          </a:bodyPr>
          <a:lstStyle/>
          <a:p>
            <a:pPr defTabSz="914192">
              <a:defRPr/>
            </a:pPr>
            <a:endParaRPr lang="en-US" sz="1176" kern="0" dirty="0" err="1">
              <a:solidFill>
                <a:sysClr val="windowText" lastClr="000000"/>
              </a:solidFill>
              <a:latin typeface="Segoe UI Semilight"/>
            </a:endParaRPr>
          </a:p>
        </p:txBody>
      </p:sp>
      <p:sp>
        <p:nvSpPr>
          <p:cNvPr id="29" name="IoT Hub management"/>
          <p:cNvSpPr/>
          <p:nvPr/>
        </p:nvSpPr>
        <p:spPr bwMode="auto">
          <a:xfrm>
            <a:off x="4531888" y="5899985"/>
            <a:ext cx="1473640" cy="689496"/>
          </a:xfrm>
          <a:prstGeom prst="rect">
            <a:avLst/>
          </a:prstGeom>
          <a:solidFill>
            <a:srgbClr val="0070C0"/>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89630" rIns="0" bIns="89604" numCol="1" spcCol="0" rtlCol="0" fromWordArt="0" anchor="b" anchorCtr="0" forceAA="0" compatLnSpc="1">
            <a:prstTxWarp prst="textNoShape">
              <a:avLst/>
            </a:prstTxWarp>
            <a:noAutofit/>
          </a:bodyPr>
          <a:lstStyle/>
          <a:p>
            <a:pPr defTabSz="895575" fontAlgn="base">
              <a:spcBef>
                <a:spcPct val="0"/>
              </a:spcBef>
              <a:defRPr/>
            </a:pPr>
            <a:r>
              <a:rPr lang="en-US" sz="1176" kern="0" dirty="0">
                <a:solidFill>
                  <a:srgbClr val="FFFFFF"/>
                </a:solidFill>
                <a:latin typeface="Segoe UI Semilight"/>
                <a:ea typeface="Segoe UI" pitchFamily="34" charset="0"/>
                <a:cs typeface="Segoe UI" pitchFamily="34" charset="0"/>
              </a:rPr>
              <a:t>IoT Hub management</a:t>
            </a:r>
          </a:p>
        </p:txBody>
      </p:sp>
      <p:grpSp>
        <p:nvGrpSpPr>
          <p:cNvPr id="52" name="IoT Hub management"/>
          <p:cNvGrpSpPr/>
          <p:nvPr/>
        </p:nvGrpSpPr>
        <p:grpSpPr>
          <a:xfrm>
            <a:off x="5622011" y="5951801"/>
            <a:ext cx="347547" cy="306443"/>
            <a:chOff x="5940450" y="5470954"/>
            <a:chExt cx="425518" cy="375193"/>
          </a:xfrm>
          <a:solidFill>
            <a:schemeClr val="bg1"/>
          </a:solidFill>
        </p:grpSpPr>
        <p:sp>
          <p:nvSpPr>
            <p:cNvPr id="102" name="Freeform 101"/>
            <p:cNvSpPr/>
            <p:nvPr/>
          </p:nvSpPr>
          <p:spPr bwMode="auto">
            <a:xfrm>
              <a:off x="5940450" y="5470954"/>
              <a:ext cx="425518" cy="375193"/>
            </a:xfrm>
            <a:custGeom>
              <a:avLst/>
              <a:gdLst>
                <a:gd name="connsiteX0" fmla="*/ 41421 w 617962"/>
                <a:gd name="connsiteY0" fmla="*/ 141731 h 544877"/>
                <a:gd name="connsiteX1" fmla="*/ 41421 w 617962"/>
                <a:gd name="connsiteY1" fmla="*/ 481391 h 544877"/>
                <a:gd name="connsiteX2" fmla="*/ 576542 w 617962"/>
                <a:gd name="connsiteY2" fmla="*/ 481391 h 544877"/>
                <a:gd name="connsiteX3" fmla="*/ 576542 w 617962"/>
                <a:gd name="connsiteY3" fmla="*/ 141731 h 544877"/>
                <a:gd name="connsiteX4" fmla="*/ 0 w 617962"/>
                <a:gd name="connsiteY4" fmla="*/ 0 h 544877"/>
                <a:gd name="connsiteX5" fmla="*/ 617962 w 617962"/>
                <a:gd name="connsiteY5" fmla="*/ 0 h 544877"/>
                <a:gd name="connsiteX6" fmla="*/ 617962 w 617962"/>
                <a:gd name="connsiteY6" fmla="*/ 544877 h 544877"/>
                <a:gd name="connsiteX7" fmla="*/ 0 w 617962"/>
                <a:gd name="connsiteY7" fmla="*/ 544877 h 5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962" h="544877">
                  <a:moveTo>
                    <a:pt x="41421" y="141731"/>
                  </a:moveTo>
                  <a:lnTo>
                    <a:pt x="41421" y="481391"/>
                  </a:lnTo>
                  <a:lnTo>
                    <a:pt x="576542" y="481391"/>
                  </a:lnTo>
                  <a:lnTo>
                    <a:pt x="576542" y="141731"/>
                  </a:lnTo>
                  <a:close/>
                  <a:moveTo>
                    <a:pt x="0" y="0"/>
                  </a:moveTo>
                  <a:lnTo>
                    <a:pt x="617962" y="0"/>
                  </a:lnTo>
                  <a:lnTo>
                    <a:pt x="617962" y="544877"/>
                  </a:lnTo>
                  <a:lnTo>
                    <a:pt x="0" y="544877"/>
                  </a:lnTo>
                  <a:close/>
                </a:path>
              </a:pathLst>
            </a:cu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4" rIns="44814" bIns="89630" numCol="1" spcCol="0" rtlCol="0" fromWordArt="0" anchor="b" anchorCtr="0" forceAA="0" compatLnSpc="1">
              <a:prstTxWarp prst="textNoShape">
                <a:avLst/>
              </a:prstTxWarp>
              <a:noAutofit/>
            </a:bodyPr>
            <a:lstStyle/>
            <a:p>
              <a:pPr algn="ctr" defTabSz="895919" fontAlgn="base">
                <a:spcBef>
                  <a:spcPct val="0"/>
                </a:spcBef>
                <a:spcAft>
                  <a:spcPct val="0"/>
                </a:spcAft>
                <a:defRPr/>
              </a:pPr>
              <a:endParaRPr lang="en-US" sz="1176" kern="0" dirty="0">
                <a:solidFill>
                  <a:srgbClr val="FFFFFF"/>
                </a:solidFill>
                <a:latin typeface="Segoe UI Semilight"/>
                <a:ea typeface="Segoe UI" pitchFamily="34" charset="0"/>
                <a:cs typeface="Segoe UI" pitchFamily="34" charset="0"/>
              </a:endParaRPr>
            </a:p>
          </p:txBody>
        </p:sp>
        <p:grpSp>
          <p:nvGrpSpPr>
            <p:cNvPr id="51" name="Group 50"/>
            <p:cNvGrpSpPr/>
            <p:nvPr/>
          </p:nvGrpSpPr>
          <p:grpSpPr>
            <a:xfrm>
              <a:off x="6032077" y="5601867"/>
              <a:ext cx="258584" cy="74058"/>
              <a:chOff x="5993561" y="5590711"/>
              <a:chExt cx="371622" cy="106432"/>
            </a:xfrm>
            <a:grpFill/>
          </p:grpSpPr>
          <p:sp>
            <p:nvSpPr>
              <p:cNvPr id="49" name="Rectangle 48"/>
              <p:cNvSpPr/>
              <p:nvPr/>
            </p:nvSpPr>
            <p:spPr bwMode="auto">
              <a:xfrm>
                <a:off x="5993561" y="5590711"/>
                <a:ext cx="106432" cy="106432"/>
              </a:xfrm>
              <a:prstGeom prst="rect">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spcBef>
                    <a:spcPct val="0"/>
                  </a:spcBef>
                  <a:spcAft>
                    <a:spcPct val="0"/>
                  </a:spcAft>
                  <a:defRPr/>
                </a:pPr>
                <a:endParaRPr lang="en-US" sz="1176" kern="0" dirty="0" err="1">
                  <a:solidFill>
                    <a:srgbClr val="FFFFFF"/>
                  </a:solidFill>
                  <a:latin typeface="Segoe UI Semilight"/>
                  <a:ea typeface="Segoe UI" pitchFamily="34" charset="0"/>
                  <a:cs typeface="Segoe UI" pitchFamily="34" charset="0"/>
                </a:endParaRPr>
              </a:p>
            </p:txBody>
          </p:sp>
          <p:sp>
            <p:nvSpPr>
              <p:cNvPr id="104" name="Rectangle 103"/>
              <p:cNvSpPr/>
              <p:nvPr/>
            </p:nvSpPr>
            <p:spPr bwMode="auto">
              <a:xfrm>
                <a:off x="6123832" y="5590711"/>
                <a:ext cx="106432" cy="106432"/>
              </a:xfrm>
              <a:prstGeom prst="rect">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spcBef>
                    <a:spcPct val="0"/>
                  </a:spcBef>
                  <a:spcAft>
                    <a:spcPct val="0"/>
                  </a:spcAft>
                  <a:defRPr/>
                </a:pPr>
                <a:endParaRPr lang="en-US" sz="1176" kern="0" dirty="0" err="1">
                  <a:solidFill>
                    <a:srgbClr val="FFFFFF"/>
                  </a:solidFill>
                  <a:latin typeface="Segoe UI Semilight"/>
                  <a:ea typeface="Segoe UI" pitchFamily="34" charset="0"/>
                  <a:cs typeface="Segoe UI" pitchFamily="34" charset="0"/>
                </a:endParaRPr>
              </a:p>
            </p:txBody>
          </p:sp>
          <p:sp>
            <p:nvSpPr>
              <p:cNvPr id="105" name="Rectangle 104"/>
              <p:cNvSpPr/>
              <p:nvPr/>
            </p:nvSpPr>
            <p:spPr bwMode="auto">
              <a:xfrm>
                <a:off x="6258751" y="5590711"/>
                <a:ext cx="106432" cy="106432"/>
              </a:xfrm>
              <a:prstGeom prst="rect">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spcBef>
                    <a:spcPct val="0"/>
                  </a:spcBef>
                  <a:spcAft>
                    <a:spcPct val="0"/>
                  </a:spcAft>
                  <a:defRPr/>
                </a:pPr>
                <a:endParaRPr lang="en-US" sz="1176" kern="0" dirty="0" err="1">
                  <a:solidFill>
                    <a:srgbClr val="FFFFFF"/>
                  </a:solidFill>
                  <a:latin typeface="Segoe UI Semilight"/>
                  <a:ea typeface="Segoe UI" pitchFamily="34" charset="0"/>
                  <a:cs typeface="Segoe UI" pitchFamily="34" charset="0"/>
                </a:endParaRPr>
              </a:p>
            </p:txBody>
          </p:sp>
        </p:grpSp>
        <p:grpSp>
          <p:nvGrpSpPr>
            <p:cNvPr id="106" name="Group 105"/>
            <p:cNvGrpSpPr/>
            <p:nvPr/>
          </p:nvGrpSpPr>
          <p:grpSpPr>
            <a:xfrm>
              <a:off x="6032077" y="5697143"/>
              <a:ext cx="258584" cy="74058"/>
              <a:chOff x="5993561" y="5590711"/>
              <a:chExt cx="371622" cy="106432"/>
            </a:xfrm>
            <a:grpFill/>
          </p:grpSpPr>
          <p:sp>
            <p:nvSpPr>
              <p:cNvPr id="107" name="Rectangle 106"/>
              <p:cNvSpPr/>
              <p:nvPr/>
            </p:nvSpPr>
            <p:spPr bwMode="auto">
              <a:xfrm>
                <a:off x="5993561" y="5590711"/>
                <a:ext cx="106432" cy="106432"/>
              </a:xfrm>
              <a:prstGeom prst="rect">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spcBef>
                    <a:spcPct val="0"/>
                  </a:spcBef>
                  <a:spcAft>
                    <a:spcPct val="0"/>
                  </a:spcAft>
                  <a:defRPr/>
                </a:pPr>
                <a:endParaRPr lang="en-US" sz="1176" kern="0" dirty="0" err="1">
                  <a:solidFill>
                    <a:srgbClr val="FFFFFF"/>
                  </a:solidFill>
                  <a:latin typeface="Segoe UI Semilight"/>
                  <a:ea typeface="Segoe UI" pitchFamily="34" charset="0"/>
                  <a:cs typeface="Segoe UI" pitchFamily="34" charset="0"/>
                </a:endParaRPr>
              </a:p>
            </p:txBody>
          </p:sp>
          <p:sp>
            <p:nvSpPr>
              <p:cNvPr id="108" name="Rectangle 107"/>
              <p:cNvSpPr/>
              <p:nvPr/>
            </p:nvSpPr>
            <p:spPr bwMode="auto">
              <a:xfrm>
                <a:off x="6123832" y="5590711"/>
                <a:ext cx="106432" cy="106432"/>
              </a:xfrm>
              <a:prstGeom prst="rect">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spcBef>
                    <a:spcPct val="0"/>
                  </a:spcBef>
                  <a:spcAft>
                    <a:spcPct val="0"/>
                  </a:spcAft>
                  <a:defRPr/>
                </a:pPr>
                <a:endParaRPr lang="en-US" sz="1176" kern="0" dirty="0" err="1">
                  <a:solidFill>
                    <a:srgbClr val="FFFFFF"/>
                  </a:solidFill>
                  <a:latin typeface="Segoe UI Semilight"/>
                  <a:ea typeface="Segoe UI" pitchFamily="34" charset="0"/>
                  <a:cs typeface="Segoe UI" pitchFamily="34" charset="0"/>
                </a:endParaRPr>
              </a:p>
            </p:txBody>
          </p:sp>
          <p:sp>
            <p:nvSpPr>
              <p:cNvPr id="109" name="Rectangle 108"/>
              <p:cNvSpPr/>
              <p:nvPr/>
            </p:nvSpPr>
            <p:spPr bwMode="auto">
              <a:xfrm>
                <a:off x="6258751" y="5590711"/>
                <a:ext cx="106432" cy="106432"/>
              </a:xfrm>
              <a:prstGeom prst="rect">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spcBef>
                    <a:spcPct val="0"/>
                  </a:spcBef>
                  <a:spcAft>
                    <a:spcPct val="0"/>
                  </a:spcAft>
                  <a:defRPr/>
                </a:pPr>
                <a:endParaRPr lang="en-US" sz="1176" kern="0" dirty="0" err="1">
                  <a:solidFill>
                    <a:srgbClr val="FFFFFF"/>
                  </a:solidFill>
                  <a:latin typeface="Segoe UI Semilight"/>
                  <a:ea typeface="Segoe UI" pitchFamily="34" charset="0"/>
                  <a:cs typeface="Segoe UI" pitchFamily="34" charset="0"/>
                </a:endParaRPr>
              </a:p>
            </p:txBody>
          </p:sp>
        </p:grpSp>
      </p:grpSp>
      <p:cxnSp>
        <p:nvCxnSpPr>
          <p:cNvPr id="61" name="Straight Arrow Connector 60"/>
          <p:cNvCxnSpPr/>
          <p:nvPr/>
        </p:nvCxnSpPr>
        <p:spPr>
          <a:xfrm flipH="1">
            <a:off x="7717326" y="5808931"/>
            <a:ext cx="1021458" cy="0"/>
          </a:xfrm>
          <a:prstGeom prst="straightConnector1">
            <a:avLst/>
          </a:prstGeom>
          <a:ln w="19050">
            <a:solidFill>
              <a:schemeClr val="tx1"/>
            </a:solidFill>
            <a:headEnd type="triangle" w="lg" len="med"/>
            <a:tailEnd type="triangle" w="lg" len="med"/>
          </a:ln>
        </p:spPr>
        <p:style>
          <a:lnRef idx="2">
            <a:schemeClr val="accent1"/>
          </a:lnRef>
          <a:fillRef idx="0">
            <a:schemeClr val="accent1"/>
          </a:fillRef>
          <a:effectRef idx="1">
            <a:schemeClr val="accent1"/>
          </a:effectRef>
          <a:fontRef idx="minor">
            <a:schemeClr val="tx1"/>
          </a:fontRef>
        </p:style>
      </p:cxnSp>
      <p:sp>
        <p:nvSpPr>
          <p:cNvPr id="28" name="Device identity management"/>
          <p:cNvSpPr/>
          <p:nvPr/>
        </p:nvSpPr>
        <p:spPr bwMode="auto">
          <a:xfrm>
            <a:off x="6118256" y="5558733"/>
            <a:ext cx="1473640" cy="717140"/>
          </a:xfrm>
          <a:prstGeom prst="rect">
            <a:avLst/>
          </a:prstGeom>
          <a:solidFill>
            <a:srgbClr val="0070C0"/>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89630" rIns="0" bIns="89604" numCol="1" spcCol="0" rtlCol="0" fromWordArt="0" anchor="b" anchorCtr="0" forceAA="0" compatLnSpc="1">
            <a:prstTxWarp prst="textNoShape">
              <a:avLst/>
            </a:prstTxWarp>
            <a:noAutofit/>
          </a:bodyPr>
          <a:lstStyle/>
          <a:p>
            <a:pPr defTabSz="895575" fontAlgn="base">
              <a:spcBef>
                <a:spcPct val="0"/>
              </a:spcBef>
              <a:defRPr/>
            </a:pPr>
            <a:r>
              <a:rPr lang="en-US" sz="1176" kern="0" dirty="0">
                <a:solidFill>
                  <a:srgbClr val="FFFFFF"/>
                </a:solidFill>
                <a:latin typeface="Segoe UI Semilight"/>
                <a:ea typeface="Segoe UI" pitchFamily="34" charset="0"/>
                <a:cs typeface="Segoe UI" pitchFamily="34" charset="0"/>
              </a:rPr>
              <a:t>Device identity management</a:t>
            </a:r>
          </a:p>
        </p:txBody>
      </p:sp>
      <p:sp>
        <p:nvSpPr>
          <p:cNvPr id="110" name="Device identity management"/>
          <p:cNvSpPr>
            <a:spLocks noEditPoints="1"/>
          </p:cNvSpPr>
          <p:nvPr/>
        </p:nvSpPr>
        <p:spPr bwMode="black">
          <a:xfrm>
            <a:off x="7238795" y="5682900"/>
            <a:ext cx="291569" cy="291376"/>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9630" tIns="44814" rIns="89630" bIns="44814" numCol="1" anchor="t" anchorCtr="0" compatLnSpc="1">
            <a:prstTxWarp prst="textNoShape">
              <a:avLst/>
            </a:prstTxWarp>
          </a:bodyPr>
          <a:lstStyle/>
          <a:p>
            <a:pPr defTabSz="914192">
              <a:defRPr/>
            </a:pPr>
            <a:endParaRPr lang="en-US" sz="1176" kern="0" dirty="0">
              <a:solidFill>
                <a:sysClr val="windowText" lastClr="000000"/>
              </a:solidFill>
              <a:latin typeface="Segoe UI Semilight"/>
            </a:endParaRPr>
          </a:p>
        </p:txBody>
      </p:sp>
      <p:cxnSp>
        <p:nvCxnSpPr>
          <p:cNvPr id="57" name="Straight Arrow Connector 56"/>
          <p:cNvCxnSpPr/>
          <p:nvPr/>
        </p:nvCxnSpPr>
        <p:spPr>
          <a:xfrm flipH="1">
            <a:off x="7717326" y="1769931"/>
            <a:ext cx="1021458" cy="0"/>
          </a:xfrm>
          <a:prstGeom prst="straightConnector1">
            <a:avLst/>
          </a:prstGeom>
          <a:ln w="19050">
            <a:solidFill>
              <a:schemeClr val="tx1"/>
            </a:solidFill>
            <a:headEnd type="triangle" w="lg" len="med"/>
            <a:tailEnd type="none" w="lg" len="med"/>
          </a:ln>
        </p:spPr>
        <p:style>
          <a:lnRef idx="2">
            <a:schemeClr val="accent1"/>
          </a:lnRef>
          <a:fillRef idx="0">
            <a:schemeClr val="accent1"/>
          </a:fillRef>
          <a:effectRef idx="1">
            <a:schemeClr val="accent1"/>
          </a:effectRef>
          <a:fontRef idx="minor">
            <a:schemeClr val="tx1"/>
          </a:fontRef>
        </p:style>
      </p:cxnSp>
      <p:sp>
        <p:nvSpPr>
          <p:cNvPr id="15" name="D2C receive endpoint"/>
          <p:cNvSpPr/>
          <p:nvPr/>
        </p:nvSpPr>
        <p:spPr bwMode="auto">
          <a:xfrm>
            <a:off x="6118256" y="1414968"/>
            <a:ext cx="1473640" cy="717140"/>
          </a:xfrm>
          <a:prstGeom prst="rect">
            <a:avLst/>
          </a:prstGeom>
          <a:solidFill>
            <a:srgbClr val="0070C0"/>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89630" rIns="0" bIns="89604" numCol="1" spcCol="0" rtlCol="0" fromWordArt="0" anchor="b" anchorCtr="0" forceAA="0" compatLnSpc="1">
            <a:prstTxWarp prst="textNoShape">
              <a:avLst/>
            </a:prstTxWarp>
            <a:noAutofit/>
          </a:bodyPr>
          <a:lstStyle/>
          <a:p>
            <a:pPr defTabSz="895575" fontAlgn="base">
              <a:spcBef>
                <a:spcPct val="0"/>
              </a:spcBef>
              <a:defRPr/>
            </a:pPr>
            <a:r>
              <a:rPr lang="en-US" sz="1176" kern="0" dirty="0">
                <a:solidFill>
                  <a:srgbClr val="FFFFFF"/>
                </a:solidFill>
                <a:latin typeface="Segoe UI Semilight"/>
                <a:ea typeface="Segoe UI" pitchFamily="34" charset="0"/>
                <a:cs typeface="Segoe UI" pitchFamily="34" charset="0"/>
              </a:rPr>
              <a:t>D2C receive endpoint</a:t>
            </a:r>
          </a:p>
        </p:txBody>
      </p:sp>
      <p:sp>
        <p:nvSpPr>
          <p:cNvPr id="118" name="D2C receive endpoint"/>
          <p:cNvSpPr>
            <a:spLocks noChangeAspect="1"/>
          </p:cNvSpPr>
          <p:nvPr/>
        </p:nvSpPr>
        <p:spPr>
          <a:xfrm>
            <a:off x="7161094" y="1540539"/>
            <a:ext cx="342384" cy="195339"/>
          </a:xfrm>
          <a:custGeom>
            <a:avLst/>
            <a:gdLst>
              <a:gd name="connsiteX0" fmla="*/ 667304 w 790922"/>
              <a:gd name="connsiteY0" fmla="*/ 269960 h 451244"/>
              <a:gd name="connsiteX1" fmla="*/ 611339 w 790922"/>
              <a:gd name="connsiteY1" fmla="*/ 325925 h 451244"/>
              <a:gd name="connsiteX2" fmla="*/ 667304 w 790922"/>
              <a:gd name="connsiteY2" fmla="*/ 381890 h 451244"/>
              <a:gd name="connsiteX3" fmla="*/ 723269 w 790922"/>
              <a:gd name="connsiteY3" fmla="*/ 325925 h 451244"/>
              <a:gd name="connsiteX4" fmla="*/ 667304 w 790922"/>
              <a:gd name="connsiteY4" fmla="*/ 269960 h 451244"/>
              <a:gd name="connsiteX5" fmla="*/ 490129 w 790922"/>
              <a:gd name="connsiteY5" fmla="*/ 269960 h 451244"/>
              <a:gd name="connsiteX6" fmla="*/ 434164 w 790922"/>
              <a:gd name="connsiteY6" fmla="*/ 325925 h 451244"/>
              <a:gd name="connsiteX7" fmla="*/ 490129 w 790922"/>
              <a:gd name="connsiteY7" fmla="*/ 381890 h 451244"/>
              <a:gd name="connsiteX8" fmla="*/ 546094 w 790922"/>
              <a:gd name="connsiteY8" fmla="*/ 325925 h 451244"/>
              <a:gd name="connsiteX9" fmla="*/ 490129 w 790922"/>
              <a:gd name="connsiteY9" fmla="*/ 269960 h 451244"/>
              <a:gd name="connsiteX10" fmla="*/ 312954 w 790922"/>
              <a:gd name="connsiteY10" fmla="*/ 269960 h 451244"/>
              <a:gd name="connsiteX11" fmla="*/ 256989 w 790922"/>
              <a:gd name="connsiteY11" fmla="*/ 325925 h 451244"/>
              <a:gd name="connsiteX12" fmla="*/ 312954 w 790922"/>
              <a:gd name="connsiteY12" fmla="*/ 381890 h 451244"/>
              <a:gd name="connsiteX13" fmla="*/ 368919 w 790922"/>
              <a:gd name="connsiteY13" fmla="*/ 325925 h 451244"/>
              <a:gd name="connsiteX14" fmla="*/ 312954 w 790922"/>
              <a:gd name="connsiteY14" fmla="*/ 269960 h 451244"/>
              <a:gd name="connsiteX15" fmla="*/ 135779 w 790922"/>
              <a:gd name="connsiteY15" fmla="*/ 269960 h 451244"/>
              <a:gd name="connsiteX16" fmla="*/ 79814 w 790922"/>
              <a:gd name="connsiteY16" fmla="*/ 325925 h 451244"/>
              <a:gd name="connsiteX17" fmla="*/ 135779 w 790922"/>
              <a:gd name="connsiteY17" fmla="*/ 381890 h 451244"/>
              <a:gd name="connsiteX18" fmla="*/ 191744 w 790922"/>
              <a:gd name="connsiteY18" fmla="*/ 325925 h 451244"/>
              <a:gd name="connsiteX19" fmla="*/ 135779 w 790922"/>
              <a:gd name="connsiteY19" fmla="*/ 269960 h 451244"/>
              <a:gd name="connsiteX20" fmla="*/ 42480 w 790922"/>
              <a:gd name="connsiteY20" fmla="*/ 196370 h 451244"/>
              <a:gd name="connsiteX21" fmla="*/ 748442 w 790922"/>
              <a:gd name="connsiteY21" fmla="*/ 196370 h 451244"/>
              <a:gd name="connsiteX22" fmla="*/ 790922 w 790922"/>
              <a:gd name="connsiteY22" fmla="*/ 238850 h 451244"/>
              <a:gd name="connsiteX23" fmla="*/ 790922 w 790922"/>
              <a:gd name="connsiteY23" fmla="*/ 408764 h 451244"/>
              <a:gd name="connsiteX24" fmla="*/ 748442 w 790922"/>
              <a:gd name="connsiteY24" fmla="*/ 451244 h 451244"/>
              <a:gd name="connsiteX25" fmla="*/ 42480 w 790922"/>
              <a:gd name="connsiteY25" fmla="*/ 451244 h 451244"/>
              <a:gd name="connsiteX26" fmla="*/ 0 w 790922"/>
              <a:gd name="connsiteY26" fmla="*/ 408764 h 451244"/>
              <a:gd name="connsiteX27" fmla="*/ 0 w 790922"/>
              <a:gd name="connsiteY27" fmla="*/ 238850 h 451244"/>
              <a:gd name="connsiteX28" fmla="*/ 42480 w 790922"/>
              <a:gd name="connsiteY28" fmla="*/ 196370 h 451244"/>
              <a:gd name="connsiteX29" fmla="*/ 149858 w 790922"/>
              <a:gd name="connsiteY29" fmla="*/ 0 h 451244"/>
              <a:gd name="connsiteX30" fmla="*/ 641065 w 790922"/>
              <a:gd name="connsiteY30" fmla="*/ 0 h 451244"/>
              <a:gd name="connsiteX31" fmla="*/ 786874 w 790922"/>
              <a:gd name="connsiteY31" fmla="*/ 142247 h 451244"/>
              <a:gd name="connsiteX32" fmla="*/ 4049 w 790922"/>
              <a:gd name="connsiteY32" fmla="*/ 142247 h 451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90922" h="451244">
                <a:moveTo>
                  <a:pt x="667304" y="269960"/>
                </a:moveTo>
                <a:cubicBezTo>
                  <a:pt x="636395" y="269960"/>
                  <a:pt x="611339" y="295016"/>
                  <a:pt x="611339" y="325925"/>
                </a:cubicBezTo>
                <a:cubicBezTo>
                  <a:pt x="611339" y="356834"/>
                  <a:pt x="636395" y="381890"/>
                  <a:pt x="667304" y="381890"/>
                </a:cubicBezTo>
                <a:cubicBezTo>
                  <a:pt x="698213" y="381890"/>
                  <a:pt x="723269" y="356834"/>
                  <a:pt x="723269" y="325925"/>
                </a:cubicBezTo>
                <a:cubicBezTo>
                  <a:pt x="723269" y="295016"/>
                  <a:pt x="698213" y="269960"/>
                  <a:pt x="667304" y="269960"/>
                </a:cubicBezTo>
                <a:close/>
                <a:moveTo>
                  <a:pt x="490129" y="269960"/>
                </a:moveTo>
                <a:cubicBezTo>
                  <a:pt x="459220" y="269960"/>
                  <a:pt x="434164" y="295016"/>
                  <a:pt x="434164" y="325925"/>
                </a:cubicBezTo>
                <a:cubicBezTo>
                  <a:pt x="434164" y="356834"/>
                  <a:pt x="459220" y="381890"/>
                  <a:pt x="490129" y="381890"/>
                </a:cubicBezTo>
                <a:cubicBezTo>
                  <a:pt x="521038" y="381890"/>
                  <a:pt x="546094" y="356834"/>
                  <a:pt x="546094" y="325925"/>
                </a:cubicBezTo>
                <a:cubicBezTo>
                  <a:pt x="546094" y="295016"/>
                  <a:pt x="521038" y="269960"/>
                  <a:pt x="490129" y="269960"/>
                </a:cubicBezTo>
                <a:close/>
                <a:moveTo>
                  <a:pt x="312954" y="269960"/>
                </a:moveTo>
                <a:cubicBezTo>
                  <a:pt x="282045" y="269960"/>
                  <a:pt x="256989" y="295016"/>
                  <a:pt x="256989" y="325925"/>
                </a:cubicBezTo>
                <a:cubicBezTo>
                  <a:pt x="256989" y="356834"/>
                  <a:pt x="282045" y="381890"/>
                  <a:pt x="312954" y="381890"/>
                </a:cubicBezTo>
                <a:cubicBezTo>
                  <a:pt x="343863" y="381890"/>
                  <a:pt x="368919" y="356834"/>
                  <a:pt x="368919" y="325925"/>
                </a:cubicBezTo>
                <a:cubicBezTo>
                  <a:pt x="368919" y="295016"/>
                  <a:pt x="343863" y="269960"/>
                  <a:pt x="312954" y="269960"/>
                </a:cubicBezTo>
                <a:close/>
                <a:moveTo>
                  <a:pt x="135779" y="269960"/>
                </a:moveTo>
                <a:cubicBezTo>
                  <a:pt x="104870" y="269960"/>
                  <a:pt x="79814" y="295016"/>
                  <a:pt x="79814" y="325925"/>
                </a:cubicBezTo>
                <a:cubicBezTo>
                  <a:pt x="79814" y="356834"/>
                  <a:pt x="104870" y="381890"/>
                  <a:pt x="135779" y="381890"/>
                </a:cubicBezTo>
                <a:cubicBezTo>
                  <a:pt x="166688" y="381890"/>
                  <a:pt x="191744" y="356834"/>
                  <a:pt x="191744" y="325925"/>
                </a:cubicBezTo>
                <a:cubicBezTo>
                  <a:pt x="191744" y="295016"/>
                  <a:pt x="166688" y="269960"/>
                  <a:pt x="135779" y="269960"/>
                </a:cubicBezTo>
                <a:close/>
                <a:moveTo>
                  <a:pt x="42480" y="196370"/>
                </a:moveTo>
                <a:lnTo>
                  <a:pt x="748442" y="196370"/>
                </a:lnTo>
                <a:cubicBezTo>
                  <a:pt x="771903" y="196370"/>
                  <a:pt x="790922" y="215389"/>
                  <a:pt x="790922" y="238850"/>
                </a:cubicBezTo>
                <a:lnTo>
                  <a:pt x="790922" y="408764"/>
                </a:lnTo>
                <a:cubicBezTo>
                  <a:pt x="790922" y="432225"/>
                  <a:pt x="771903" y="451244"/>
                  <a:pt x="748442" y="451244"/>
                </a:cubicBezTo>
                <a:lnTo>
                  <a:pt x="42480" y="451244"/>
                </a:lnTo>
                <a:cubicBezTo>
                  <a:pt x="19019" y="451244"/>
                  <a:pt x="0" y="432225"/>
                  <a:pt x="0" y="408764"/>
                </a:cubicBezTo>
                <a:lnTo>
                  <a:pt x="0" y="238850"/>
                </a:lnTo>
                <a:cubicBezTo>
                  <a:pt x="0" y="215389"/>
                  <a:pt x="19019" y="196370"/>
                  <a:pt x="42480" y="196370"/>
                </a:cubicBezTo>
                <a:close/>
                <a:moveTo>
                  <a:pt x="149858" y="0"/>
                </a:moveTo>
                <a:lnTo>
                  <a:pt x="641065" y="0"/>
                </a:lnTo>
                <a:lnTo>
                  <a:pt x="786874" y="142247"/>
                </a:lnTo>
                <a:lnTo>
                  <a:pt x="4049" y="14224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defRPr/>
            </a:pPr>
            <a:endParaRPr lang="en-US" sz="1176" kern="0">
              <a:solidFill>
                <a:srgbClr val="FFFFFF"/>
              </a:solidFill>
              <a:latin typeface="Segoe UI Semilight"/>
            </a:endParaRPr>
          </a:p>
        </p:txBody>
      </p:sp>
      <p:sp>
        <p:nvSpPr>
          <p:cNvPr id="112" name="Device provisioning"/>
          <p:cNvSpPr>
            <a:spLocks noChangeAspect="1" noEditPoints="1"/>
          </p:cNvSpPr>
          <p:nvPr/>
        </p:nvSpPr>
        <p:spPr bwMode="auto">
          <a:xfrm>
            <a:off x="11235191" y="4436798"/>
            <a:ext cx="568139" cy="460665"/>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bg1"/>
          </a:solidFill>
          <a:ln>
            <a:noFill/>
          </a:ln>
          <a:extLst/>
        </p:spPr>
        <p:txBody>
          <a:bodyPr vert="horz" wrap="square" lIns="89630" tIns="44814" rIns="89630" bIns="44814" numCol="1" anchor="t" anchorCtr="0" compatLnSpc="1">
            <a:prstTxWarp prst="textNoShape">
              <a:avLst/>
            </a:prstTxWarp>
          </a:bodyPr>
          <a:lstStyle/>
          <a:p>
            <a:pPr defTabSz="914192">
              <a:defRPr/>
            </a:pPr>
            <a:endParaRPr lang="en-US" sz="1176" kern="0">
              <a:solidFill>
                <a:srgbClr val="FFFFFF"/>
              </a:solidFill>
              <a:latin typeface="Segoe UI Semilight"/>
            </a:endParaRPr>
          </a:p>
        </p:txBody>
      </p:sp>
      <p:cxnSp>
        <p:nvCxnSpPr>
          <p:cNvPr id="148" name="Straight Arrow Connector 147"/>
          <p:cNvCxnSpPr/>
          <p:nvPr/>
        </p:nvCxnSpPr>
        <p:spPr>
          <a:xfrm>
            <a:off x="1795615" y="2766435"/>
            <a:ext cx="1021458" cy="0"/>
          </a:xfrm>
          <a:prstGeom prst="straightConnector1">
            <a:avLst/>
          </a:prstGeom>
          <a:ln w="19050">
            <a:solidFill>
              <a:schemeClr val="tx1"/>
            </a:solidFill>
            <a:headEnd type="triangle"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95615" y="3284779"/>
            <a:ext cx="1021458" cy="0"/>
          </a:xfrm>
          <a:prstGeom prst="straightConnector1">
            <a:avLst/>
          </a:prstGeom>
          <a:ln w="19050">
            <a:solidFill>
              <a:schemeClr val="tx1"/>
            </a:solidFill>
            <a:headEnd type="triangle" w="lg" len="med"/>
            <a:tailEnd type="triangle" w="lg" len="med"/>
          </a:ln>
        </p:spPr>
        <p:style>
          <a:lnRef idx="2">
            <a:schemeClr val="accent1"/>
          </a:lnRef>
          <a:fillRef idx="0">
            <a:schemeClr val="accent1"/>
          </a:fillRef>
          <a:effectRef idx="1">
            <a:schemeClr val="accent1"/>
          </a:effectRef>
          <a:fontRef idx="minor">
            <a:schemeClr val="tx1"/>
          </a:fontRef>
        </p:style>
      </p:cxnSp>
      <p:sp>
        <p:nvSpPr>
          <p:cNvPr id="164" name="Rectangle 163"/>
          <p:cNvSpPr/>
          <p:nvPr/>
        </p:nvSpPr>
        <p:spPr bwMode="auto">
          <a:xfrm>
            <a:off x="3063900" y="3073629"/>
            <a:ext cx="1080670" cy="413431"/>
          </a:xfrm>
          <a:prstGeom prst="rect">
            <a:avLst/>
          </a:prstGeom>
          <a:solidFill>
            <a:schemeClr val="bg2"/>
          </a:solidFill>
          <a:ln>
            <a:noFill/>
          </a:ln>
          <a:extLst/>
        </p:spPr>
        <p:txBody>
          <a:bodyPr vert="horz" wrap="square" lIns="89630" tIns="44814" rIns="89630" bIns="44814" numCol="1" anchor="t" anchorCtr="0" compatLnSpc="1">
            <a:prstTxWarp prst="textNoShape">
              <a:avLst/>
            </a:prstTxWarp>
          </a:bodyPr>
          <a:lstStyle/>
          <a:p>
            <a:pPr defTabSz="914192">
              <a:defRPr/>
            </a:pPr>
            <a:r>
              <a:rPr lang="en-US" sz="1176" kern="0" dirty="0">
                <a:solidFill>
                  <a:sysClr val="windowText" lastClr="000000"/>
                </a:solidFill>
                <a:latin typeface="Segoe UI Semilight"/>
              </a:rPr>
              <a:t>Methods</a:t>
            </a:r>
          </a:p>
          <a:p>
            <a:pPr defTabSz="914192">
              <a:defRPr/>
            </a:pPr>
            <a:r>
              <a:rPr lang="en-US" sz="1176" kern="0" dirty="0">
                <a:solidFill>
                  <a:sysClr val="windowText" lastClr="000000"/>
                </a:solidFill>
                <a:latin typeface="Segoe UI Semilight"/>
              </a:rPr>
              <a:t>endpoint</a:t>
            </a:r>
          </a:p>
        </p:txBody>
      </p:sp>
      <p:sp>
        <p:nvSpPr>
          <p:cNvPr id="173" name="Rectangle 172"/>
          <p:cNvSpPr/>
          <p:nvPr/>
        </p:nvSpPr>
        <p:spPr bwMode="auto">
          <a:xfrm>
            <a:off x="3063900" y="2543720"/>
            <a:ext cx="1080670" cy="413431"/>
          </a:xfrm>
          <a:prstGeom prst="rect">
            <a:avLst/>
          </a:prstGeom>
          <a:solidFill>
            <a:schemeClr val="bg2"/>
          </a:solidFill>
          <a:ln>
            <a:noFill/>
          </a:ln>
          <a:extLst/>
        </p:spPr>
        <p:txBody>
          <a:bodyPr vert="horz" wrap="square" lIns="89630" tIns="44814" rIns="89630" bIns="44814" numCol="1" anchor="t" anchorCtr="0" compatLnSpc="1">
            <a:prstTxWarp prst="textNoShape">
              <a:avLst/>
            </a:prstTxWarp>
          </a:bodyPr>
          <a:lstStyle/>
          <a:p>
            <a:pPr defTabSz="914192">
              <a:defRPr/>
            </a:pPr>
            <a:r>
              <a:rPr lang="en-US" sz="1176" kern="0" dirty="0">
                <a:solidFill>
                  <a:sysClr val="windowText" lastClr="000000"/>
                </a:solidFill>
                <a:latin typeface="Segoe UI Semilight"/>
              </a:rPr>
              <a:t>Twin endpoint</a:t>
            </a:r>
          </a:p>
        </p:txBody>
      </p:sp>
      <p:sp>
        <p:nvSpPr>
          <p:cNvPr id="180" name="C2D send endpoint"/>
          <p:cNvSpPr/>
          <p:nvPr/>
        </p:nvSpPr>
        <p:spPr bwMode="auto">
          <a:xfrm>
            <a:off x="6118256" y="4145219"/>
            <a:ext cx="1473640" cy="627497"/>
          </a:xfrm>
          <a:prstGeom prst="rect">
            <a:avLst/>
          </a:prstGeom>
          <a:solidFill>
            <a:srgbClr val="0070C0"/>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89630" rIns="0" bIns="89604" numCol="1" spcCol="0" rtlCol="0" fromWordArt="0" anchor="b" anchorCtr="0" forceAA="0" compatLnSpc="1">
            <a:prstTxWarp prst="textNoShape">
              <a:avLst/>
            </a:prstTxWarp>
            <a:noAutofit/>
          </a:bodyPr>
          <a:lstStyle/>
          <a:p>
            <a:pPr defTabSz="895575" fontAlgn="base">
              <a:spcBef>
                <a:spcPct val="0"/>
              </a:spcBef>
              <a:defRPr/>
            </a:pPr>
            <a:r>
              <a:rPr lang="en-US" sz="1176" kern="0" dirty="0">
                <a:solidFill>
                  <a:srgbClr val="FFFFFF"/>
                </a:solidFill>
                <a:latin typeface="Segoe UI Semilight"/>
                <a:ea typeface="Segoe UI" pitchFamily="34" charset="0"/>
                <a:cs typeface="Segoe UI" pitchFamily="34" charset="0"/>
              </a:rPr>
              <a:t>Twins endpoint</a:t>
            </a:r>
          </a:p>
        </p:txBody>
      </p:sp>
      <p:grpSp>
        <p:nvGrpSpPr>
          <p:cNvPr id="234" name="Group 233">
            <a:extLst>
              <a:ext uri="{FF2B5EF4-FFF2-40B4-BE49-F238E27FC236}">
                <a16:creationId xmlns:a16="http://schemas.microsoft.com/office/drawing/2014/main" id="{F12E4610-ACD8-4356-ABE3-CED95E94043F}"/>
              </a:ext>
            </a:extLst>
          </p:cNvPr>
          <p:cNvGrpSpPr/>
          <p:nvPr/>
        </p:nvGrpSpPr>
        <p:grpSpPr>
          <a:xfrm>
            <a:off x="7254508" y="4223537"/>
            <a:ext cx="279336" cy="265804"/>
            <a:chOff x="7399976" y="4307731"/>
            <a:chExt cx="284937" cy="271134"/>
          </a:xfrm>
          <a:solidFill>
            <a:schemeClr val="bg1"/>
          </a:solidFill>
        </p:grpSpPr>
        <p:sp>
          <p:nvSpPr>
            <p:cNvPr id="184" name="Round Same Side Corner Rectangle 183"/>
            <p:cNvSpPr/>
            <p:nvPr/>
          </p:nvSpPr>
          <p:spPr bwMode="auto">
            <a:xfrm>
              <a:off x="7399976" y="4307731"/>
              <a:ext cx="199302" cy="171023"/>
            </a:xfrm>
            <a:prstGeom prst="round2SameRect">
              <a:avLst>
                <a:gd name="adj1" fmla="val 5262"/>
                <a:gd name="adj2" fmla="val 0"/>
              </a:avLst>
            </a:prstGeom>
            <a:grpFill/>
            <a:ln>
              <a:solidFill>
                <a:schemeClr val="accent4">
                  <a:lumMod val="50000"/>
                </a:schemeClr>
              </a:solidFill>
            </a:ln>
          </p:spPr>
          <p:txBody>
            <a:bodyPr vert="horz" wrap="square" lIns="89630" tIns="44814" rIns="89630" bIns="44814" numCol="1" anchor="t" anchorCtr="0" compatLnSpc="1">
              <a:prstTxWarp prst="textNoShape">
                <a:avLst/>
              </a:prstTxWarp>
            </a:bodyPr>
            <a:lstStyle/>
            <a:p>
              <a:pPr defTabSz="914192">
                <a:defRPr/>
              </a:pPr>
              <a:endParaRPr lang="en-US" sz="1176" kern="0" dirty="0" err="1">
                <a:ln>
                  <a:solidFill>
                    <a:srgbClr val="00BCF2">
                      <a:lumMod val="50000"/>
                    </a:srgbClr>
                  </a:solidFill>
                </a:ln>
                <a:solidFill>
                  <a:sysClr val="windowText" lastClr="000000"/>
                </a:solidFill>
                <a:latin typeface="Segoe UI Semilight"/>
              </a:endParaRPr>
            </a:p>
          </p:txBody>
        </p:sp>
        <p:sp>
          <p:nvSpPr>
            <p:cNvPr id="185" name="Round Same Side Corner Rectangle 184"/>
            <p:cNvSpPr/>
            <p:nvPr/>
          </p:nvSpPr>
          <p:spPr bwMode="auto">
            <a:xfrm>
              <a:off x="7400183" y="4307731"/>
              <a:ext cx="199302" cy="35876"/>
            </a:xfrm>
            <a:prstGeom prst="round2SameRect">
              <a:avLst>
                <a:gd name="adj1" fmla="val 24145"/>
                <a:gd name="adj2" fmla="val 0"/>
              </a:avLst>
            </a:prstGeom>
            <a:grpFill/>
            <a:ln>
              <a:solidFill>
                <a:schemeClr val="accent4">
                  <a:lumMod val="50000"/>
                </a:schemeClr>
              </a:solidFill>
            </a:ln>
          </p:spPr>
          <p:txBody>
            <a:bodyPr vert="horz" wrap="square" lIns="89630" tIns="44814" rIns="89630" bIns="44814" numCol="1" anchor="t" anchorCtr="0" compatLnSpc="1">
              <a:prstTxWarp prst="textNoShape">
                <a:avLst/>
              </a:prstTxWarp>
            </a:bodyPr>
            <a:lstStyle/>
            <a:p>
              <a:pPr defTabSz="914192">
                <a:defRPr/>
              </a:pPr>
              <a:endParaRPr lang="en-US" sz="1176" kern="0" dirty="0" err="1">
                <a:ln>
                  <a:solidFill>
                    <a:srgbClr val="00BCF2">
                      <a:lumMod val="50000"/>
                    </a:srgbClr>
                  </a:solidFill>
                </a:ln>
                <a:solidFill>
                  <a:sysClr val="windowText" lastClr="000000"/>
                </a:solidFill>
                <a:latin typeface="Segoe UI Semilight"/>
              </a:endParaRPr>
            </a:p>
          </p:txBody>
        </p:sp>
        <p:sp>
          <p:nvSpPr>
            <p:cNvPr id="186" name="Round Same Side Corner Rectangle 185"/>
            <p:cNvSpPr/>
            <p:nvPr/>
          </p:nvSpPr>
          <p:spPr bwMode="auto">
            <a:xfrm>
              <a:off x="7442793" y="4357218"/>
              <a:ext cx="199303" cy="171023"/>
            </a:xfrm>
            <a:prstGeom prst="round2SameRect">
              <a:avLst>
                <a:gd name="adj1" fmla="val 5262"/>
                <a:gd name="adj2" fmla="val 0"/>
              </a:avLst>
            </a:prstGeom>
            <a:grpFill/>
            <a:ln>
              <a:solidFill>
                <a:schemeClr val="accent4">
                  <a:lumMod val="50000"/>
                </a:schemeClr>
              </a:solidFill>
            </a:ln>
          </p:spPr>
          <p:txBody>
            <a:bodyPr vert="horz" wrap="square" lIns="89630" tIns="44814" rIns="89630" bIns="44814" numCol="1" anchor="t" anchorCtr="0" compatLnSpc="1">
              <a:prstTxWarp prst="textNoShape">
                <a:avLst/>
              </a:prstTxWarp>
            </a:bodyPr>
            <a:lstStyle/>
            <a:p>
              <a:pPr defTabSz="914192">
                <a:defRPr/>
              </a:pPr>
              <a:endParaRPr lang="en-US" sz="1176" kern="0" dirty="0" err="1">
                <a:ln>
                  <a:solidFill>
                    <a:srgbClr val="00BCF2">
                      <a:lumMod val="50000"/>
                    </a:srgbClr>
                  </a:solidFill>
                </a:ln>
                <a:solidFill>
                  <a:sysClr val="windowText" lastClr="000000"/>
                </a:solidFill>
                <a:latin typeface="Segoe UI Semilight"/>
              </a:endParaRPr>
            </a:p>
          </p:txBody>
        </p:sp>
        <p:sp>
          <p:nvSpPr>
            <p:cNvPr id="187" name="Round Same Side Corner Rectangle 186"/>
            <p:cNvSpPr/>
            <p:nvPr/>
          </p:nvSpPr>
          <p:spPr bwMode="auto">
            <a:xfrm>
              <a:off x="7442793" y="4357218"/>
              <a:ext cx="199303" cy="35876"/>
            </a:xfrm>
            <a:prstGeom prst="round2SameRect">
              <a:avLst>
                <a:gd name="adj1" fmla="val 24145"/>
                <a:gd name="adj2" fmla="val 0"/>
              </a:avLst>
            </a:prstGeom>
            <a:grpFill/>
            <a:ln>
              <a:solidFill>
                <a:schemeClr val="accent4">
                  <a:lumMod val="50000"/>
                </a:schemeClr>
              </a:solidFill>
            </a:ln>
          </p:spPr>
          <p:txBody>
            <a:bodyPr vert="horz" wrap="square" lIns="89630" tIns="44814" rIns="89630" bIns="44814" numCol="1" anchor="t" anchorCtr="0" compatLnSpc="1">
              <a:prstTxWarp prst="textNoShape">
                <a:avLst/>
              </a:prstTxWarp>
            </a:bodyPr>
            <a:lstStyle/>
            <a:p>
              <a:pPr defTabSz="914192">
                <a:defRPr/>
              </a:pPr>
              <a:endParaRPr lang="en-US" sz="1176" kern="0" dirty="0" err="1">
                <a:ln>
                  <a:solidFill>
                    <a:srgbClr val="00BCF2">
                      <a:lumMod val="50000"/>
                    </a:srgbClr>
                  </a:solidFill>
                </a:ln>
                <a:solidFill>
                  <a:sysClr val="windowText" lastClr="000000"/>
                </a:solidFill>
                <a:latin typeface="Segoe UI Semilight"/>
              </a:endParaRPr>
            </a:p>
          </p:txBody>
        </p:sp>
        <p:sp>
          <p:nvSpPr>
            <p:cNvPr id="188" name="Round Same Side Corner Rectangle 187"/>
            <p:cNvSpPr/>
            <p:nvPr/>
          </p:nvSpPr>
          <p:spPr bwMode="auto">
            <a:xfrm>
              <a:off x="7485404" y="4407842"/>
              <a:ext cx="199302" cy="171023"/>
            </a:xfrm>
            <a:prstGeom prst="round2SameRect">
              <a:avLst>
                <a:gd name="adj1" fmla="val 5262"/>
                <a:gd name="adj2" fmla="val 0"/>
              </a:avLst>
            </a:prstGeom>
            <a:grpFill/>
            <a:ln>
              <a:solidFill>
                <a:schemeClr val="accent4">
                  <a:lumMod val="50000"/>
                </a:schemeClr>
              </a:solidFill>
            </a:ln>
          </p:spPr>
          <p:txBody>
            <a:bodyPr vert="horz" wrap="square" lIns="89630" tIns="44814" rIns="89630" bIns="44814" numCol="1" anchor="t" anchorCtr="0" compatLnSpc="1">
              <a:prstTxWarp prst="textNoShape">
                <a:avLst/>
              </a:prstTxWarp>
            </a:bodyPr>
            <a:lstStyle/>
            <a:p>
              <a:pPr defTabSz="914192">
                <a:defRPr/>
              </a:pPr>
              <a:endParaRPr lang="en-US" sz="1176" kern="0" dirty="0" err="1">
                <a:ln>
                  <a:solidFill>
                    <a:srgbClr val="00BCF2">
                      <a:lumMod val="50000"/>
                    </a:srgbClr>
                  </a:solidFill>
                </a:ln>
                <a:solidFill>
                  <a:sysClr val="windowText" lastClr="000000"/>
                </a:solidFill>
                <a:latin typeface="Segoe UI Semilight"/>
              </a:endParaRPr>
            </a:p>
          </p:txBody>
        </p:sp>
        <p:sp>
          <p:nvSpPr>
            <p:cNvPr id="189" name="Round Same Side Corner Rectangle 188"/>
            <p:cNvSpPr/>
            <p:nvPr/>
          </p:nvSpPr>
          <p:spPr bwMode="auto">
            <a:xfrm>
              <a:off x="7485611" y="4407842"/>
              <a:ext cx="199302" cy="35876"/>
            </a:xfrm>
            <a:prstGeom prst="round2SameRect">
              <a:avLst>
                <a:gd name="adj1" fmla="val 24145"/>
                <a:gd name="adj2" fmla="val 0"/>
              </a:avLst>
            </a:prstGeom>
            <a:grpFill/>
            <a:ln>
              <a:solidFill>
                <a:schemeClr val="accent4">
                  <a:lumMod val="50000"/>
                </a:schemeClr>
              </a:solidFill>
            </a:ln>
          </p:spPr>
          <p:txBody>
            <a:bodyPr vert="horz" wrap="square" lIns="89630" tIns="44814" rIns="89630" bIns="44814" numCol="1" anchor="t" anchorCtr="0" compatLnSpc="1">
              <a:prstTxWarp prst="textNoShape">
                <a:avLst/>
              </a:prstTxWarp>
            </a:bodyPr>
            <a:lstStyle/>
            <a:p>
              <a:pPr defTabSz="914192">
                <a:defRPr/>
              </a:pPr>
              <a:endParaRPr lang="en-US" sz="1176" kern="0" dirty="0" err="1">
                <a:ln>
                  <a:solidFill>
                    <a:srgbClr val="00BCF2">
                      <a:lumMod val="50000"/>
                    </a:srgbClr>
                  </a:solidFill>
                </a:ln>
                <a:solidFill>
                  <a:sysClr val="windowText" lastClr="000000"/>
                </a:solidFill>
                <a:latin typeface="Segoe UI Semilight"/>
              </a:endParaRPr>
            </a:p>
          </p:txBody>
        </p:sp>
      </p:grpSp>
      <p:sp>
        <p:nvSpPr>
          <p:cNvPr id="181" name="Msg feedback"/>
          <p:cNvSpPr/>
          <p:nvPr/>
        </p:nvSpPr>
        <p:spPr bwMode="auto">
          <a:xfrm>
            <a:off x="6118256" y="4851976"/>
            <a:ext cx="1473640" cy="627497"/>
          </a:xfrm>
          <a:prstGeom prst="rect">
            <a:avLst/>
          </a:prstGeom>
          <a:solidFill>
            <a:srgbClr val="0070C0"/>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89630" rIns="0" bIns="89604" numCol="1" spcCol="0" rtlCol="0" fromWordArt="0" anchor="b" anchorCtr="0" forceAA="0" compatLnSpc="1">
            <a:prstTxWarp prst="textNoShape">
              <a:avLst/>
            </a:prstTxWarp>
            <a:noAutofit/>
          </a:bodyPr>
          <a:lstStyle/>
          <a:p>
            <a:pPr defTabSz="895575" fontAlgn="base">
              <a:spcBef>
                <a:spcPct val="0"/>
              </a:spcBef>
              <a:defRPr/>
            </a:pPr>
            <a:r>
              <a:rPr lang="en-US" sz="1176" kern="0" dirty="0">
                <a:solidFill>
                  <a:srgbClr val="FFFFFF"/>
                </a:solidFill>
                <a:latin typeface="Segoe UI Semilight"/>
                <a:ea typeface="Segoe UI" pitchFamily="34" charset="0"/>
                <a:cs typeface="Segoe UI" pitchFamily="34" charset="0"/>
              </a:rPr>
              <a:t>Devices Methods endpoint</a:t>
            </a:r>
          </a:p>
        </p:txBody>
      </p:sp>
      <p:grpSp>
        <p:nvGrpSpPr>
          <p:cNvPr id="191" name="Group 190"/>
          <p:cNvGrpSpPr/>
          <p:nvPr/>
        </p:nvGrpSpPr>
        <p:grpSpPr>
          <a:xfrm>
            <a:off x="7357034" y="4894786"/>
            <a:ext cx="180973" cy="182715"/>
            <a:chOff x="7470564" y="2647101"/>
            <a:chExt cx="184602" cy="186379"/>
          </a:xfrm>
          <a:solidFill>
            <a:schemeClr val="bg1"/>
          </a:solidFill>
        </p:grpSpPr>
        <p:sp>
          <p:nvSpPr>
            <p:cNvPr id="192" name="Oval 718"/>
            <p:cNvSpPr>
              <a:spLocks noChangeArrowheads="1"/>
            </p:cNvSpPr>
            <p:nvPr/>
          </p:nvSpPr>
          <p:spPr bwMode="auto">
            <a:xfrm>
              <a:off x="7470564" y="2782147"/>
              <a:ext cx="50741" cy="51333"/>
            </a:xfrm>
            <a:prstGeom prst="ellipse">
              <a:avLst/>
            </a:prstGeom>
            <a:grpFill/>
            <a:ln>
              <a:noFill/>
            </a:ln>
            <a:extLst/>
          </p:spPr>
          <p:txBody>
            <a:bodyPr vert="horz" wrap="square" lIns="89630" tIns="44814" rIns="89630" bIns="44814" numCol="1" anchor="t" anchorCtr="0" compatLnSpc="1">
              <a:prstTxWarp prst="textNoShape">
                <a:avLst/>
              </a:prstTxWarp>
            </a:bodyPr>
            <a:lstStyle/>
            <a:p>
              <a:pPr defTabSz="914192">
                <a:defRPr/>
              </a:pPr>
              <a:endParaRPr lang="en-US" sz="1176" kern="0">
                <a:solidFill>
                  <a:sysClr val="windowText" lastClr="000000"/>
                </a:solidFill>
                <a:latin typeface="Segoe UI Semilight"/>
              </a:endParaRPr>
            </a:p>
          </p:txBody>
        </p:sp>
        <p:sp>
          <p:nvSpPr>
            <p:cNvPr id="193" name="Freeform 719"/>
            <p:cNvSpPr>
              <a:spLocks/>
            </p:cNvSpPr>
            <p:nvPr/>
          </p:nvSpPr>
          <p:spPr bwMode="auto">
            <a:xfrm>
              <a:off x="7470564" y="2709885"/>
              <a:ext cx="122015" cy="123595"/>
            </a:xfrm>
            <a:custGeom>
              <a:avLst/>
              <a:gdLst>
                <a:gd name="T0" fmla="*/ 262 w 262"/>
                <a:gd name="T1" fmla="*/ 265 h 265"/>
                <a:gd name="T2" fmla="*/ 186 w 262"/>
                <a:gd name="T3" fmla="*/ 265 h 265"/>
                <a:gd name="T4" fmla="*/ 0 w 262"/>
                <a:gd name="T5" fmla="*/ 78 h 265"/>
                <a:gd name="T6" fmla="*/ 0 w 262"/>
                <a:gd name="T7" fmla="*/ 78 h 265"/>
                <a:gd name="T8" fmla="*/ 0 w 262"/>
                <a:gd name="T9" fmla="*/ 0 h 265"/>
                <a:gd name="T10" fmla="*/ 262 w 262"/>
                <a:gd name="T11" fmla="*/ 265 h 265"/>
              </a:gdLst>
              <a:ahLst/>
              <a:cxnLst>
                <a:cxn ang="0">
                  <a:pos x="T0" y="T1"/>
                </a:cxn>
                <a:cxn ang="0">
                  <a:pos x="T2" y="T3"/>
                </a:cxn>
                <a:cxn ang="0">
                  <a:pos x="T4" y="T5"/>
                </a:cxn>
                <a:cxn ang="0">
                  <a:pos x="T6" y="T7"/>
                </a:cxn>
                <a:cxn ang="0">
                  <a:pos x="T8" y="T9"/>
                </a:cxn>
                <a:cxn ang="0">
                  <a:pos x="T10" y="T11"/>
                </a:cxn>
              </a:cxnLst>
              <a:rect l="0" t="0" r="r" b="b"/>
              <a:pathLst>
                <a:path w="262" h="265">
                  <a:moveTo>
                    <a:pt x="262" y="265"/>
                  </a:moveTo>
                  <a:cubicBezTo>
                    <a:pt x="186" y="265"/>
                    <a:pt x="186" y="265"/>
                    <a:pt x="186" y="265"/>
                  </a:cubicBezTo>
                  <a:cubicBezTo>
                    <a:pt x="186" y="161"/>
                    <a:pt x="103" y="78"/>
                    <a:pt x="0" y="78"/>
                  </a:cubicBezTo>
                  <a:cubicBezTo>
                    <a:pt x="0" y="78"/>
                    <a:pt x="0" y="78"/>
                    <a:pt x="0" y="78"/>
                  </a:cubicBezTo>
                  <a:cubicBezTo>
                    <a:pt x="0" y="0"/>
                    <a:pt x="0" y="0"/>
                    <a:pt x="0" y="0"/>
                  </a:cubicBezTo>
                  <a:cubicBezTo>
                    <a:pt x="145" y="0"/>
                    <a:pt x="262" y="119"/>
                    <a:pt x="262" y="265"/>
                  </a:cubicBezTo>
                  <a:close/>
                </a:path>
              </a:pathLst>
            </a:custGeom>
            <a:grpFill/>
            <a:ln>
              <a:noFill/>
            </a:ln>
            <a:extLst/>
          </p:spPr>
          <p:txBody>
            <a:bodyPr vert="horz" wrap="square" lIns="89630" tIns="44814" rIns="89630" bIns="44814" numCol="1" anchor="t" anchorCtr="0" compatLnSpc="1">
              <a:prstTxWarp prst="textNoShape">
                <a:avLst/>
              </a:prstTxWarp>
            </a:bodyPr>
            <a:lstStyle/>
            <a:p>
              <a:pPr defTabSz="914192">
                <a:defRPr/>
              </a:pPr>
              <a:endParaRPr lang="en-US" sz="1176" kern="0">
                <a:solidFill>
                  <a:sysClr val="windowText" lastClr="000000"/>
                </a:solidFill>
                <a:latin typeface="Segoe UI Semilight"/>
              </a:endParaRPr>
            </a:p>
          </p:txBody>
        </p:sp>
        <p:sp>
          <p:nvSpPr>
            <p:cNvPr id="207" name="Freeform 720"/>
            <p:cNvSpPr>
              <a:spLocks/>
            </p:cNvSpPr>
            <p:nvPr/>
          </p:nvSpPr>
          <p:spPr bwMode="auto">
            <a:xfrm>
              <a:off x="7470564" y="2647101"/>
              <a:ext cx="184602" cy="186379"/>
            </a:xfrm>
            <a:custGeom>
              <a:avLst/>
              <a:gdLst>
                <a:gd name="T0" fmla="*/ 317 w 396"/>
                <a:gd name="T1" fmla="*/ 400 h 400"/>
                <a:gd name="T2" fmla="*/ 0 w 396"/>
                <a:gd name="T3" fmla="*/ 80 h 400"/>
                <a:gd name="T4" fmla="*/ 0 w 396"/>
                <a:gd name="T5" fmla="*/ 0 h 400"/>
                <a:gd name="T6" fmla="*/ 396 w 396"/>
                <a:gd name="T7" fmla="*/ 400 h 400"/>
                <a:gd name="T8" fmla="*/ 317 w 396"/>
                <a:gd name="T9" fmla="*/ 400 h 400"/>
              </a:gdLst>
              <a:ahLst/>
              <a:cxnLst>
                <a:cxn ang="0">
                  <a:pos x="T0" y="T1"/>
                </a:cxn>
                <a:cxn ang="0">
                  <a:pos x="T2" y="T3"/>
                </a:cxn>
                <a:cxn ang="0">
                  <a:pos x="T4" y="T5"/>
                </a:cxn>
                <a:cxn ang="0">
                  <a:pos x="T6" y="T7"/>
                </a:cxn>
                <a:cxn ang="0">
                  <a:pos x="T8" y="T9"/>
                </a:cxn>
              </a:cxnLst>
              <a:rect l="0" t="0" r="r" b="b"/>
              <a:pathLst>
                <a:path w="396" h="400">
                  <a:moveTo>
                    <a:pt x="317" y="400"/>
                  </a:moveTo>
                  <a:cubicBezTo>
                    <a:pt x="317" y="223"/>
                    <a:pt x="175" y="80"/>
                    <a:pt x="0" y="80"/>
                  </a:cubicBezTo>
                  <a:cubicBezTo>
                    <a:pt x="0" y="0"/>
                    <a:pt x="0" y="0"/>
                    <a:pt x="0" y="0"/>
                  </a:cubicBezTo>
                  <a:cubicBezTo>
                    <a:pt x="219" y="0"/>
                    <a:pt x="396" y="179"/>
                    <a:pt x="396" y="400"/>
                  </a:cubicBezTo>
                  <a:lnTo>
                    <a:pt x="317" y="400"/>
                  </a:lnTo>
                  <a:close/>
                </a:path>
              </a:pathLst>
            </a:custGeom>
            <a:grpFill/>
            <a:ln>
              <a:noFill/>
            </a:ln>
            <a:extLst/>
          </p:spPr>
          <p:txBody>
            <a:bodyPr vert="horz" wrap="square" lIns="89630" tIns="44814" rIns="89630" bIns="44814" numCol="1" anchor="t" anchorCtr="0" compatLnSpc="1">
              <a:prstTxWarp prst="textNoShape">
                <a:avLst/>
              </a:prstTxWarp>
            </a:bodyPr>
            <a:lstStyle/>
            <a:p>
              <a:pPr defTabSz="914192">
                <a:defRPr/>
              </a:pPr>
              <a:endParaRPr lang="en-US" sz="1176" kern="0">
                <a:solidFill>
                  <a:sysClr val="windowText" lastClr="000000"/>
                </a:solidFill>
                <a:latin typeface="Segoe UI Semilight"/>
              </a:endParaRPr>
            </a:p>
          </p:txBody>
        </p:sp>
      </p:grpSp>
      <p:cxnSp>
        <p:nvCxnSpPr>
          <p:cNvPr id="208" name="Straight Arrow Connector 207"/>
          <p:cNvCxnSpPr/>
          <p:nvPr/>
        </p:nvCxnSpPr>
        <p:spPr>
          <a:xfrm flipH="1">
            <a:off x="7717326" y="4382764"/>
            <a:ext cx="1021458" cy="0"/>
          </a:xfrm>
          <a:prstGeom prst="straightConnector1">
            <a:avLst/>
          </a:prstGeom>
          <a:ln w="19050">
            <a:solidFill>
              <a:schemeClr val="tx1"/>
            </a:solidFill>
            <a:headEnd type="triangle"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7717326" y="5120337"/>
            <a:ext cx="1021458" cy="0"/>
          </a:xfrm>
          <a:prstGeom prst="straightConnector1">
            <a:avLst/>
          </a:prstGeom>
          <a:ln w="19050">
            <a:solidFill>
              <a:schemeClr val="tx1"/>
            </a:solidFill>
            <a:headEnd type="triangle" w="lg" len="med"/>
            <a:tailEnd type="triangle" w="lg" len="med"/>
          </a:ln>
        </p:spPr>
        <p:style>
          <a:lnRef idx="2">
            <a:schemeClr val="accent1"/>
          </a:lnRef>
          <a:fillRef idx="0">
            <a:schemeClr val="accent1"/>
          </a:fillRef>
          <a:effectRef idx="1">
            <a:schemeClr val="accent1"/>
          </a:effectRef>
          <a:fontRef idx="minor">
            <a:schemeClr val="tx1"/>
          </a:fontRef>
        </p:style>
      </p:cxnSp>
      <p:sp>
        <p:nvSpPr>
          <p:cNvPr id="182" name="D2C receive endpoint">
            <a:extLst>
              <a:ext uri="{FF2B5EF4-FFF2-40B4-BE49-F238E27FC236}">
                <a16:creationId xmlns:a16="http://schemas.microsoft.com/office/drawing/2014/main" id="{0D3A3754-D275-4084-BDCF-2B4A2F2B4B01}"/>
              </a:ext>
            </a:extLst>
          </p:cNvPr>
          <p:cNvSpPr/>
          <p:nvPr/>
        </p:nvSpPr>
        <p:spPr bwMode="auto">
          <a:xfrm>
            <a:off x="6118256" y="2211367"/>
            <a:ext cx="1473640" cy="1147837"/>
          </a:xfrm>
          <a:prstGeom prst="rect">
            <a:avLst/>
          </a:prstGeom>
          <a:solidFill>
            <a:srgbClr val="0070C0"/>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89630" rIns="0" bIns="89604" numCol="1" spcCol="0" rtlCol="0" fromWordArt="0" anchor="b" anchorCtr="0" forceAA="0" compatLnSpc="1">
            <a:prstTxWarp prst="textNoShape">
              <a:avLst/>
            </a:prstTxWarp>
            <a:noAutofit/>
          </a:bodyPr>
          <a:lstStyle/>
          <a:p>
            <a:pPr defTabSz="895575" fontAlgn="base">
              <a:spcBef>
                <a:spcPct val="0"/>
              </a:spcBef>
              <a:defRPr/>
            </a:pPr>
            <a:r>
              <a:rPr lang="en-US" sz="1176" kern="0" dirty="0">
                <a:solidFill>
                  <a:srgbClr val="FFFFFF"/>
                </a:solidFill>
                <a:latin typeface="Segoe UI Semilight"/>
                <a:ea typeface="Segoe UI" pitchFamily="34" charset="0"/>
                <a:cs typeface="Segoe UI" pitchFamily="34" charset="0"/>
              </a:rPr>
              <a:t>Custom endpoints</a:t>
            </a:r>
          </a:p>
        </p:txBody>
      </p:sp>
      <p:sp>
        <p:nvSpPr>
          <p:cNvPr id="190" name="D2C receive endpoint">
            <a:extLst>
              <a:ext uri="{FF2B5EF4-FFF2-40B4-BE49-F238E27FC236}">
                <a16:creationId xmlns:a16="http://schemas.microsoft.com/office/drawing/2014/main" id="{93412CF5-33A0-426D-AFC7-9506C9C91C33}"/>
              </a:ext>
            </a:extLst>
          </p:cNvPr>
          <p:cNvSpPr>
            <a:spLocks noChangeAspect="1"/>
          </p:cNvSpPr>
          <p:nvPr/>
        </p:nvSpPr>
        <p:spPr>
          <a:xfrm>
            <a:off x="7162976" y="2409992"/>
            <a:ext cx="342384" cy="195339"/>
          </a:xfrm>
          <a:custGeom>
            <a:avLst/>
            <a:gdLst>
              <a:gd name="connsiteX0" fmla="*/ 667304 w 790922"/>
              <a:gd name="connsiteY0" fmla="*/ 269960 h 451244"/>
              <a:gd name="connsiteX1" fmla="*/ 611339 w 790922"/>
              <a:gd name="connsiteY1" fmla="*/ 325925 h 451244"/>
              <a:gd name="connsiteX2" fmla="*/ 667304 w 790922"/>
              <a:gd name="connsiteY2" fmla="*/ 381890 h 451244"/>
              <a:gd name="connsiteX3" fmla="*/ 723269 w 790922"/>
              <a:gd name="connsiteY3" fmla="*/ 325925 h 451244"/>
              <a:gd name="connsiteX4" fmla="*/ 667304 w 790922"/>
              <a:gd name="connsiteY4" fmla="*/ 269960 h 451244"/>
              <a:gd name="connsiteX5" fmla="*/ 490129 w 790922"/>
              <a:gd name="connsiteY5" fmla="*/ 269960 h 451244"/>
              <a:gd name="connsiteX6" fmla="*/ 434164 w 790922"/>
              <a:gd name="connsiteY6" fmla="*/ 325925 h 451244"/>
              <a:gd name="connsiteX7" fmla="*/ 490129 w 790922"/>
              <a:gd name="connsiteY7" fmla="*/ 381890 h 451244"/>
              <a:gd name="connsiteX8" fmla="*/ 546094 w 790922"/>
              <a:gd name="connsiteY8" fmla="*/ 325925 h 451244"/>
              <a:gd name="connsiteX9" fmla="*/ 490129 w 790922"/>
              <a:gd name="connsiteY9" fmla="*/ 269960 h 451244"/>
              <a:gd name="connsiteX10" fmla="*/ 312954 w 790922"/>
              <a:gd name="connsiteY10" fmla="*/ 269960 h 451244"/>
              <a:gd name="connsiteX11" fmla="*/ 256989 w 790922"/>
              <a:gd name="connsiteY11" fmla="*/ 325925 h 451244"/>
              <a:gd name="connsiteX12" fmla="*/ 312954 w 790922"/>
              <a:gd name="connsiteY12" fmla="*/ 381890 h 451244"/>
              <a:gd name="connsiteX13" fmla="*/ 368919 w 790922"/>
              <a:gd name="connsiteY13" fmla="*/ 325925 h 451244"/>
              <a:gd name="connsiteX14" fmla="*/ 312954 w 790922"/>
              <a:gd name="connsiteY14" fmla="*/ 269960 h 451244"/>
              <a:gd name="connsiteX15" fmla="*/ 135779 w 790922"/>
              <a:gd name="connsiteY15" fmla="*/ 269960 h 451244"/>
              <a:gd name="connsiteX16" fmla="*/ 79814 w 790922"/>
              <a:gd name="connsiteY16" fmla="*/ 325925 h 451244"/>
              <a:gd name="connsiteX17" fmla="*/ 135779 w 790922"/>
              <a:gd name="connsiteY17" fmla="*/ 381890 h 451244"/>
              <a:gd name="connsiteX18" fmla="*/ 191744 w 790922"/>
              <a:gd name="connsiteY18" fmla="*/ 325925 h 451244"/>
              <a:gd name="connsiteX19" fmla="*/ 135779 w 790922"/>
              <a:gd name="connsiteY19" fmla="*/ 269960 h 451244"/>
              <a:gd name="connsiteX20" fmla="*/ 42480 w 790922"/>
              <a:gd name="connsiteY20" fmla="*/ 196370 h 451244"/>
              <a:gd name="connsiteX21" fmla="*/ 748442 w 790922"/>
              <a:gd name="connsiteY21" fmla="*/ 196370 h 451244"/>
              <a:gd name="connsiteX22" fmla="*/ 790922 w 790922"/>
              <a:gd name="connsiteY22" fmla="*/ 238850 h 451244"/>
              <a:gd name="connsiteX23" fmla="*/ 790922 w 790922"/>
              <a:gd name="connsiteY23" fmla="*/ 408764 h 451244"/>
              <a:gd name="connsiteX24" fmla="*/ 748442 w 790922"/>
              <a:gd name="connsiteY24" fmla="*/ 451244 h 451244"/>
              <a:gd name="connsiteX25" fmla="*/ 42480 w 790922"/>
              <a:gd name="connsiteY25" fmla="*/ 451244 h 451244"/>
              <a:gd name="connsiteX26" fmla="*/ 0 w 790922"/>
              <a:gd name="connsiteY26" fmla="*/ 408764 h 451244"/>
              <a:gd name="connsiteX27" fmla="*/ 0 w 790922"/>
              <a:gd name="connsiteY27" fmla="*/ 238850 h 451244"/>
              <a:gd name="connsiteX28" fmla="*/ 42480 w 790922"/>
              <a:gd name="connsiteY28" fmla="*/ 196370 h 451244"/>
              <a:gd name="connsiteX29" fmla="*/ 149858 w 790922"/>
              <a:gd name="connsiteY29" fmla="*/ 0 h 451244"/>
              <a:gd name="connsiteX30" fmla="*/ 641065 w 790922"/>
              <a:gd name="connsiteY30" fmla="*/ 0 h 451244"/>
              <a:gd name="connsiteX31" fmla="*/ 786874 w 790922"/>
              <a:gd name="connsiteY31" fmla="*/ 142247 h 451244"/>
              <a:gd name="connsiteX32" fmla="*/ 4049 w 790922"/>
              <a:gd name="connsiteY32" fmla="*/ 142247 h 451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90922" h="451244">
                <a:moveTo>
                  <a:pt x="667304" y="269960"/>
                </a:moveTo>
                <a:cubicBezTo>
                  <a:pt x="636395" y="269960"/>
                  <a:pt x="611339" y="295016"/>
                  <a:pt x="611339" y="325925"/>
                </a:cubicBezTo>
                <a:cubicBezTo>
                  <a:pt x="611339" y="356834"/>
                  <a:pt x="636395" y="381890"/>
                  <a:pt x="667304" y="381890"/>
                </a:cubicBezTo>
                <a:cubicBezTo>
                  <a:pt x="698213" y="381890"/>
                  <a:pt x="723269" y="356834"/>
                  <a:pt x="723269" y="325925"/>
                </a:cubicBezTo>
                <a:cubicBezTo>
                  <a:pt x="723269" y="295016"/>
                  <a:pt x="698213" y="269960"/>
                  <a:pt x="667304" y="269960"/>
                </a:cubicBezTo>
                <a:close/>
                <a:moveTo>
                  <a:pt x="490129" y="269960"/>
                </a:moveTo>
                <a:cubicBezTo>
                  <a:pt x="459220" y="269960"/>
                  <a:pt x="434164" y="295016"/>
                  <a:pt x="434164" y="325925"/>
                </a:cubicBezTo>
                <a:cubicBezTo>
                  <a:pt x="434164" y="356834"/>
                  <a:pt x="459220" y="381890"/>
                  <a:pt x="490129" y="381890"/>
                </a:cubicBezTo>
                <a:cubicBezTo>
                  <a:pt x="521038" y="381890"/>
                  <a:pt x="546094" y="356834"/>
                  <a:pt x="546094" y="325925"/>
                </a:cubicBezTo>
                <a:cubicBezTo>
                  <a:pt x="546094" y="295016"/>
                  <a:pt x="521038" y="269960"/>
                  <a:pt x="490129" y="269960"/>
                </a:cubicBezTo>
                <a:close/>
                <a:moveTo>
                  <a:pt x="312954" y="269960"/>
                </a:moveTo>
                <a:cubicBezTo>
                  <a:pt x="282045" y="269960"/>
                  <a:pt x="256989" y="295016"/>
                  <a:pt x="256989" y="325925"/>
                </a:cubicBezTo>
                <a:cubicBezTo>
                  <a:pt x="256989" y="356834"/>
                  <a:pt x="282045" y="381890"/>
                  <a:pt x="312954" y="381890"/>
                </a:cubicBezTo>
                <a:cubicBezTo>
                  <a:pt x="343863" y="381890"/>
                  <a:pt x="368919" y="356834"/>
                  <a:pt x="368919" y="325925"/>
                </a:cubicBezTo>
                <a:cubicBezTo>
                  <a:pt x="368919" y="295016"/>
                  <a:pt x="343863" y="269960"/>
                  <a:pt x="312954" y="269960"/>
                </a:cubicBezTo>
                <a:close/>
                <a:moveTo>
                  <a:pt x="135779" y="269960"/>
                </a:moveTo>
                <a:cubicBezTo>
                  <a:pt x="104870" y="269960"/>
                  <a:pt x="79814" y="295016"/>
                  <a:pt x="79814" y="325925"/>
                </a:cubicBezTo>
                <a:cubicBezTo>
                  <a:pt x="79814" y="356834"/>
                  <a:pt x="104870" y="381890"/>
                  <a:pt x="135779" y="381890"/>
                </a:cubicBezTo>
                <a:cubicBezTo>
                  <a:pt x="166688" y="381890"/>
                  <a:pt x="191744" y="356834"/>
                  <a:pt x="191744" y="325925"/>
                </a:cubicBezTo>
                <a:cubicBezTo>
                  <a:pt x="191744" y="295016"/>
                  <a:pt x="166688" y="269960"/>
                  <a:pt x="135779" y="269960"/>
                </a:cubicBezTo>
                <a:close/>
                <a:moveTo>
                  <a:pt x="42480" y="196370"/>
                </a:moveTo>
                <a:lnTo>
                  <a:pt x="748442" y="196370"/>
                </a:lnTo>
                <a:cubicBezTo>
                  <a:pt x="771903" y="196370"/>
                  <a:pt x="790922" y="215389"/>
                  <a:pt x="790922" y="238850"/>
                </a:cubicBezTo>
                <a:lnTo>
                  <a:pt x="790922" y="408764"/>
                </a:lnTo>
                <a:cubicBezTo>
                  <a:pt x="790922" y="432225"/>
                  <a:pt x="771903" y="451244"/>
                  <a:pt x="748442" y="451244"/>
                </a:cubicBezTo>
                <a:lnTo>
                  <a:pt x="42480" y="451244"/>
                </a:lnTo>
                <a:cubicBezTo>
                  <a:pt x="19019" y="451244"/>
                  <a:pt x="0" y="432225"/>
                  <a:pt x="0" y="408764"/>
                </a:cubicBezTo>
                <a:lnTo>
                  <a:pt x="0" y="238850"/>
                </a:lnTo>
                <a:cubicBezTo>
                  <a:pt x="0" y="215389"/>
                  <a:pt x="19019" y="196370"/>
                  <a:pt x="42480" y="196370"/>
                </a:cubicBezTo>
                <a:close/>
                <a:moveTo>
                  <a:pt x="149858" y="0"/>
                </a:moveTo>
                <a:lnTo>
                  <a:pt x="641065" y="0"/>
                </a:lnTo>
                <a:lnTo>
                  <a:pt x="786874" y="142247"/>
                </a:lnTo>
                <a:lnTo>
                  <a:pt x="4049" y="14224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defRPr/>
            </a:pPr>
            <a:endParaRPr lang="en-US" sz="1176" kern="0">
              <a:solidFill>
                <a:srgbClr val="FFFFFF"/>
              </a:solidFill>
              <a:latin typeface="Segoe UI Semilight"/>
            </a:endParaRPr>
          </a:p>
        </p:txBody>
      </p:sp>
      <p:sp>
        <p:nvSpPr>
          <p:cNvPr id="16" name="C2D send endpoint"/>
          <p:cNvSpPr/>
          <p:nvPr/>
        </p:nvSpPr>
        <p:spPr bwMode="auto">
          <a:xfrm>
            <a:off x="6125706" y="3438463"/>
            <a:ext cx="1473640" cy="627497"/>
          </a:xfrm>
          <a:prstGeom prst="rect">
            <a:avLst/>
          </a:prstGeom>
          <a:solidFill>
            <a:srgbClr val="0070C0"/>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89630" rIns="0" bIns="89604" numCol="1" spcCol="0" rtlCol="0" fromWordArt="0" anchor="b" anchorCtr="0" forceAA="0" compatLnSpc="1">
            <a:prstTxWarp prst="textNoShape">
              <a:avLst/>
            </a:prstTxWarp>
            <a:noAutofit/>
          </a:bodyPr>
          <a:lstStyle/>
          <a:p>
            <a:pPr defTabSz="895575" fontAlgn="base">
              <a:spcBef>
                <a:spcPct val="0"/>
              </a:spcBef>
              <a:defRPr/>
            </a:pPr>
            <a:r>
              <a:rPr lang="en-US" sz="1176" kern="0" dirty="0">
                <a:solidFill>
                  <a:srgbClr val="FFFFFF"/>
                </a:solidFill>
                <a:latin typeface="Segoe UI Semilight"/>
                <a:ea typeface="Segoe UI" pitchFamily="34" charset="0"/>
                <a:cs typeface="Segoe UI" pitchFamily="34" charset="0"/>
              </a:rPr>
              <a:t>C2D send and feedback endpoints</a:t>
            </a:r>
          </a:p>
        </p:txBody>
      </p:sp>
      <p:grpSp>
        <p:nvGrpSpPr>
          <p:cNvPr id="194" name="Group 193">
            <a:extLst>
              <a:ext uri="{FF2B5EF4-FFF2-40B4-BE49-F238E27FC236}">
                <a16:creationId xmlns:a16="http://schemas.microsoft.com/office/drawing/2014/main" id="{C7A148E0-7971-49B8-823C-97AC955C6578}"/>
              </a:ext>
            </a:extLst>
          </p:cNvPr>
          <p:cNvGrpSpPr/>
          <p:nvPr/>
        </p:nvGrpSpPr>
        <p:grpSpPr>
          <a:xfrm>
            <a:off x="7342707" y="3585173"/>
            <a:ext cx="180973" cy="182715"/>
            <a:chOff x="7470564" y="2647101"/>
            <a:chExt cx="184602" cy="186379"/>
          </a:xfrm>
          <a:solidFill>
            <a:schemeClr val="bg1"/>
          </a:solidFill>
        </p:grpSpPr>
        <p:sp>
          <p:nvSpPr>
            <p:cNvPr id="195" name="Oval 718">
              <a:extLst>
                <a:ext uri="{FF2B5EF4-FFF2-40B4-BE49-F238E27FC236}">
                  <a16:creationId xmlns:a16="http://schemas.microsoft.com/office/drawing/2014/main" id="{E9D4C86F-FCB4-4A90-8003-A9A6A2096611}"/>
                </a:ext>
              </a:extLst>
            </p:cNvPr>
            <p:cNvSpPr>
              <a:spLocks noChangeArrowheads="1"/>
            </p:cNvSpPr>
            <p:nvPr/>
          </p:nvSpPr>
          <p:spPr bwMode="auto">
            <a:xfrm>
              <a:off x="7470564" y="2782147"/>
              <a:ext cx="50741" cy="51333"/>
            </a:xfrm>
            <a:prstGeom prst="ellipse">
              <a:avLst/>
            </a:prstGeom>
            <a:grpFill/>
            <a:ln>
              <a:noFill/>
            </a:ln>
            <a:extLst/>
          </p:spPr>
          <p:txBody>
            <a:bodyPr vert="horz" wrap="square" lIns="89630" tIns="44814" rIns="89630" bIns="44814" numCol="1" anchor="t" anchorCtr="0" compatLnSpc="1">
              <a:prstTxWarp prst="textNoShape">
                <a:avLst/>
              </a:prstTxWarp>
            </a:bodyPr>
            <a:lstStyle/>
            <a:p>
              <a:pPr defTabSz="914192">
                <a:defRPr/>
              </a:pPr>
              <a:endParaRPr lang="en-US" sz="1176" kern="0">
                <a:solidFill>
                  <a:sysClr val="windowText" lastClr="000000"/>
                </a:solidFill>
                <a:latin typeface="Segoe UI Semilight"/>
              </a:endParaRPr>
            </a:p>
          </p:txBody>
        </p:sp>
        <p:sp>
          <p:nvSpPr>
            <p:cNvPr id="196" name="Freeform 719">
              <a:extLst>
                <a:ext uri="{FF2B5EF4-FFF2-40B4-BE49-F238E27FC236}">
                  <a16:creationId xmlns:a16="http://schemas.microsoft.com/office/drawing/2014/main" id="{B8F632B5-E84E-452D-AA6E-C7E3C9372B31}"/>
                </a:ext>
              </a:extLst>
            </p:cNvPr>
            <p:cNvSpPr>
              <a:spLocks/>
            </p:cNvSpPr>
            <p:nvPr/>
          </p:nvSpPr>
          <p:spPr bwMode="auto">
            <a:xfrm>
              <a:off x="7470564" y="2709885"/>
              <a:ext cx="122015" cy="123595"/>
            </a:xfrm>
            <a:custGeom>
              <a:avLst/>
              <a:gdLst>
                <a:gd name="T0" fmla="*/ 262 w 262"/>
                <a:gd name="T1" fmla="*/ 265 h 265"/>
                <a:gd name="T2" fmla="*/ 186 w 262"/>
                <a:gd name="T3" fmla="*/ 265 h 265"/>
                <a:gd name="T4" fmla="*/ 0 w 262"/>
                <a:gd name="T5" fmla="*/ 78 h 265"/>
                <a:gd name="T6" fmla="*/ 0 w 262"/>
                <a:gd name="T7" fmla="*/ 78 h 265"/>
                <a:gd name="T8" fmla="*/ 0 w 262"/>
                <a:gd name="T9" fmla="*/ 0 h 265"/>
                <a:gd name="T10" fmla="*/ 262 w 262"/>
                <a:gd name="T11" fmla="*/ 265 h 265"/>
              </a:gdLst>
              <a:ahLst/>
              <a:cxnLst>
                <a:cxn ang="0">
                  <a:pos x="T0" y="T1"/>
                </a:cxn>
                <a:cxn ang="0">
                  <a:pos x="T2" y="T3"/>
                </a:cxn>
                <a:cxn ang="0">
                  <a:pos x="T4" y="T5"/>
                </a:cxn>
                <a:cxn ang="0">
                  <a:pos x="T6" y="T7"/>
                </a:cxn>
                <a:cxn ang="0">
                  <a:pos x="T8" y="T9"/>
                </a:cxn>
                <a:cxn ang="0">
                  <a:pos x="T10" y="T11"/>
                </a:cxn>
              </a:cxnLst>
              <a:rect l="0" t="0" r="r" b="b"/>
              <a:pathLst>
                <a:path w="262" h="265">
                  <a:moveTo>
                    <a:pt x="262" y="265"/>
                  </a:moveTo>
                  <a:cubicBezTo>
                    <a:pt x="186" y="265"/>
                    <a:pt x="186" y="265"/>
                    <a:pt x="186" y="265"/>
                  </a:cubicBezTo>
                  <a:cubicBezTo>
                    <a:pt x="186" y="161"/>
                    <a:pt x="103" y="78"/>
                    <a:pt x="0" y="78"/>
                  </a:cubicBezTo>
                  <a:cubicBezTo>
                    <a:pt x="0" y="78"/>
                    <a:pt x="0" y="78"/>
                    <a:pt x="0" y="78"/>
                  </a:cubicBezTo>
                  <a:cubicBezTo>
                    <a:pt x="0" y="0"/>
                    <a:pt x="0" y="0"/>
                    <a:pt x="0" y="0"/>
                  </a:cubicBezTo>
                  <a:cubicBezTo>
                    <a:pt x="145" y="0"/>
                    <a:pt x="262" y="119"/>
                    <a:pt x="262" y="265"/>
                  </a:cubicBezTo>
                  <a:close/>
                </a:path>
              </a:pathLst>
            </a:custGeom>
            <a:grpFill/>
            <a:ln>
              <a:noFill/>
            </a:ln>
            <a:extLst/>
          </p:spPr>
          <p:txBody>
            <a:bodyPr vert="horz" wrap="square" lIns="89630" tIns="44814" rIns="89630" bIns="44814" numCol="1" anchor="t" anchorCtr="0" compatLnSpc="1">
              <a:prstTxWarp prst="textNoShape">
                <a:avLst/>
              </a:prstTxWarp>
            </a:bodyPr>
            <a:lstStyle/>
            <a:p>
              <a:pPr defTabSz="914192">
                <a:defRPr/>
              </a:pPr>
              <a:endParaRPr lang="en-US" sz="1176" kern="0">
                <a:solidFill>
                  <a:sysClr val="windowText" lastClr="000000"/>
                </a:solidFill>
                <a:latin typeface="Segoe UI Semilight"/>
              </a:endParaRPr>
            </a:p>
          </p:txBody>
        </p:sp>
        <p:sp>
          <p:nvSpPr>
            <p:cNvPr id="197" name="Freeform 720">
              <a:extLst>
                <a:ext uri="{FF2B5EF4-FFF2-40B4-BE49-F238E27FC236}">
                  <a16:creationId xmlns:a16="http://schemas.microsoft.com/office/drawing/2014/main" id="{7C7B5812-8473-4E78-AB13-BCAD7143DE8E}"/>
                </a:ext>
              </a:extLst>
            </p:cNvPr>
            <p:cNvSpPr>
              <a:spLocks/>
            </p:cNvSpPr>
            <p:nvPr/>
          </p:nvSpPr>
          <p:spPr bwMode="auto">
            <a:xfrm>
              <a:off x="7470564" y="2647101"/>
              <a:ext cx="184602" cy="186379"/>
            </a:xfrm>
            <a:custGeom>
              <a:avLst/>
              <a:gdLst>
                <a:gd name="T0" fmla="*/ 317 w 396"/>
                <a:gd name="T1" fmla="*/ 400 h 400"/>
                <a:gd name="T2" fmla="*/ 0 w 396"/>
                <a:gd name="T3" fmla="*/ 80 h 400"/>
                <a:gd name="T4" fmla="*/ 0 w 396"/>
                <a:gd name="T5" fmla="*/ 0 h 400"/>
                <a:gd name="T6" fmla="*/ 396 w 396"/>
                <a:gd name="T7" fmla="*/ 400 h 400"/>
                <a:gd name="T8" fmla="*/ 317 w 396"/>
                <a:gd name="T9" fmla="*/ 400 h 400"/>
              </a:gdLst>
              <a:ahLst/>
              <a:cxnLst>
                <a:cxn ang="0">
                  <a:pos x="T0" y="T1"/>
                </a:cxn>
                <a:cxn ang="0">
                  <a:pos x="T2" y="T3"/>
                </a:cxn>
                <a:cxn ang="0">
                  <a:pos x="T4" y="T5"/>
                </a:cxn>
                <a:cxn ang="0">
                  <a:pos x="T6" y="T7"/>
                </a:cxn>
                <a:cxn ang="0">
                  <a:pos x="T8" y="T9"/>
                </a:cxn>
              </a:cxnLst>
              <a:rect l="0" t="0" r="r" b="b"/>
              <a:pathLst>
                <a:path w="396" h="400">
                  <a:moveTo>
                    <a:pt x="317" y="400"/>
                  </a:moveTo>
                  <a:cubicBezTo>
                    <a:pt x="317" y="223"/>
                    <a:pt x="175" y="80"/>
                    <a:pt x="0" y="80"/>
                  </a:cubicBezTo>
                  <a:cubicBezTo>
                    <a:pt x="0" y="0"/>
                    <a:pt x="0" y="0"/>
                    <a:pt x="0" y="0"/>
                  </a:cubicBezTo>
                  <a:cubicBezTo>
                    <a:pt x="219" y="0"/>
                    <a:pt x="396" y="179"/>
                    <a:pt x="396" y="400"/>
                  </a:cubicBezTo>
                  <a:lnTo>
                    <a:pt x="317" y="400"/>
                  </a:lnTo>
                  <a:close/>
                </a:path>
              </a:pathLst>
            </a:custGeom>
            <a:grpFill/>
            <a:ln>
              <a:noFill/>
            </a:ln>
            <a:extLst/>
          </p:spPr>
          <p:txBody>
            <a:bodyPr vert="horz" wrap="square" lIns="89630" tIns="44814" rIns="89630" bIns="44814" numCol="1" anchor="t" anchorCtr="0" compatLnSpc="1">
              <a:prstTxWarp prst="textNoShape">
                <a:avLst/>
              </a:prstTxWarp>
            </a:bodyPr>
            <a:lstStyle/>
            <a:p>
              <a:pPr defTabSz="914192">
                <a:defRPr/>
              </a:pPr>
              <a:endParaRPr lang="en-US" sz="1176" kern="0">
                <a:solidFill>
                  <a:sysClr val="windowText" lastClr="000000"/>
                </a:solidFill>
                <a:latin typeface="Segoe UI Semilight"/>
              </a:endParaRPr>
            </a:p>
          </p:txBody>
        </p:sp>
      </p:grpSp>
      <p:cxnSp>
        <p:nvCxnSpPr>
          <p:cNvPr id="223" name="Straight Arrow Connector 222">
            <a:extLst>
              <a:ext uri="{FF2B5EF4-FFF2-40B4-BE49-F238E27FC236}">
                <a16:creationId xmlns:a16="http://schemas.microsoft.com/office/drawing/2014/main" id="{F5A628CB-CDAB-43DC-AAD5-BD3EA9302229}"/>
              </a:ext>
            </a:extLst>
          </p:cNvPr>
          <p:cNvCxnSpPr/>
          <p:nvPr/>
        </p:nvCxnSpPr>
        <p:spPr>
          <a:xfrm flipH="1">
            <a:off x="7717326" y="2788242"/>
            <a:ext cx="1021458" cy="0"/>
          </a:xfrm>
          <a:prstGeom prst="straightConnector1">
            <a:avLst/>
          </a:prstGeom>
          <a:ln w="19050">
            <a:solidFill>
              <a:schemeClr val="tx1"/>
            </a:solidFill>
            <a:headEnd type="triangle" w="lg" len="med"/>
            <a:tailEnd type="triangle" w="lg" len="med"/>
          </a:ln>
        </p:spPr>
        <p:style>
          <a:lnRef idx="2">
            <a:schemeClr val="accent1"/>
          </a:lnRef>
          <a:fillRef idx="0">
            <a:schemeClr val="accent1"/>
          </a:fillRef>
          <a:effectRef idx="1">
            <a:schemeClr val="accent1"/>
          </a:effectRef>
          <a:fontRef idx="minor">
            <a:schemeClr val="tx1"/>
          </a:fontRef>
        </p:style>
      </p:cxnSp>
      <p:sp>
        <p:nvSpPr>
          <p:cNvPr id="199" name="Event processing">
            <a:extLst>
              <a:ext uri="{FF2B5EF4-FFF2-40B4-BE49-F238E27FC236}">
                <a16:creationId xmlns:a16="http://schemas.microsoft.com/office/drawing/2014/main" id="{4ECEEA68-5C2F-4B47-96BA-37416A5579E9}"/>
              </a:ext>
            </a:extLst>
          </p:cNvPr>
          <p:cNvSpPr/>
          <p:nvPr/>
        </p:nvSpPr>
        <p:spPr>
          <a:xfrm>
            <a:off x="8834594" y="2207522"/>
            <a:ext cx="3104859" cy="1147837"/>
          </a:xfrm>
          <a:prstGeom prst="rect">
            <a:avLst/>
          </a:prstGeom>
          <a:solidFill>
            <a:srgbClr val="0070C0"/>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89630" rIns="0" bIns="89604" numCol="1" spcCol="0" rtlCol="0" fromWordArt="0" anchor="b" anchorCtr="0" forceAA="0" compatLnSpc="1">
            <a:prstTxWarp prst="textNoShape">
              <a:avLst/>
            </a:prstTxWarp>
            <a:noAutofit/>
          </a:bodyPr>
          <a:lstStyle/>
          <a:p>
            <a:pPr defTabSz="895575" fontAlgn="base">
              <a:spcBef>
                <a:spcPct val="0"/>
              </a:spcBef>
              <a:defRPr/>
            </a:pPr>
            <a:r>
              <a:rPr lang="en-US" sz="1176" kern="0" dirty="0">
                <a:solidFill>
                  <a:srgbClr val="FFFFFF"/>
                </a:solidFill>
                <a:latin typeface="Segoe UI Semilight"/>
                <a:ea typeface="Segoe UI" pitchFamily="34" charset="0"/>
                <a:cs typeface="Segoe UI" pitchFamily="34" charset="0"/>
              </a:rPr>
              <a:t>Event processing</a:t>
            </a:r>
          </a:p>
          <a:p>
            <a:pPr defTabSz="895575" fontAlgn="base">
              <a:spcBef>
                <a:spcPct val="0"/>
              </a:spcBef>
              <a:defRPr/>
            </a:pPr>
            <a:r>
              <a:rPr lang="en-US" sz="1176" kern="0" dirty="0">
                <a:solidFill>
                  <a:srgbClr val="FFFFFF"/>
                </a:solidFill>
                <a:latin typeface="Segoe UI Semilight"/>
                <a:ea typeface="Segoe UI" pitchFamily="34" charset="0"/>
                <a:cs typeface="Segoe UI" pitchFamily="34" charset="0"/>
              </a:rPr>
              <a:t>(hot and cold path)</a:t>
            </a:r>
          </a:p>
        </p:txBody>
      </p:sp>
      <p:pic>
        <p:nvPicPr>
          <p:cNvPr id="31" name="Picture 30">
            <a:extLst>
              <a:ext uri="{FF2B5EF4-FFF2-40B4-BE49-F238E27FC236}">
                <a16:creationId xmlns:a16="http://schemas.microsoft.com/office/drawing/2014/main" id="{BD8AF7A0-8B91-4435-BF7F-DABABCDED198}"/>
              </a:ext>
            </a:extLst>
          </p:cNvPr>
          <p:cNvPicPr>
            <a:picLocks noChangeAspect="1"/>
          </p:cNvPicPr>
          <p:nvPr/>
        </p:nvPicPr>
        <p:blipFill>
          <a:blip r:embed="rId3">
            <a:biLevel thresh="25000"/>
          </a:blip>
          <a:stretch>
            <a:fillRect/>
          </a:stretch>
        </p:blipFill>
        <p:spPr>
          <a:xfrm>
            <a:off x="10224344" y="2371754"/>
            <a:ext cx="443283" cy="443283"/>
          </a:xfrm>
          <a:prstGeom prst="rect">
            <a:avLst/>
          </a:prstGeom>
        </p:spPr>
      </p:pic>
      <p:pic>
        <p:nvPicPr>
          <p:cNvPr id="47" name="Picture 46" descr="A stop sign&#10;&#10;Description generated with high confidence">
            <a:extLst>
              <a:ext uri="{FF2B5EF4-FFF2-40B4-BE49-F238E27FC236}">
                <a16:creationId xmlns:a16="http://schemas.microsoft.com/office/drawing/2014/main" id="{2FC529A8-BCC1-4764-9E50-3EB753A9289A}"/>
              </a:ext>
            </a:extLst>
          </p:cNvPr>
          <p:cNvPicPr>
            <a:picLocks noChangeAspect="1"/>
          </p:cNvPicPr>
          <p:nvPr/>
        </p:nvPicPr>
        <p:blipFill>
          <a:blip r:embed="rId4">
            <a:biLevel thresh="25000"/>
          </a:blip>
          <a:stretch>
            <a:fillRect/>
          </a:stretch>
        </p:blipFill>
        <p:spPr>
          <a:xfrm>
            <a:off x="10843943" y="2364862"/>
            <a:ext cx="391248" cy="391248"/>
          </a:xfrm>
          <a:prstGeom prst="rect">
            <a:avLst/>
          </a:prstGeom>
        </p:spPr>
      </p:pic>
      <p:pic>
        <p:nvPicPr>
          <p:cNvPr id="50" name="Picture 49" descr="A picture containing vector graphics&#10;&#10;Description generated with high confidence">
            <a:extLst>
              <a:ext uri="{FF2B5EF4-FFF2-40B4-BE49-F238E27FC236}">
                <a16:creationId xmlns:a16="http://schemas.microsoft.com/office/drawing/2014/main" id="{7101D68E-4A8F-4F85-951F-0A5E2ABD4FA2}"/>
              </a:ext>
            </a:extLst>
          </p:cNvPr>
          <p:cNvPicPr>
            <a:picLocks noChangeAspect="1"/>
          </p:cNvPicPr>
          <p:nvPr/>
        </p:nvPicPr>
        <p:blipFill>
          <a:blip r:embed="rId5">
            <a:biLevel thresh="25000"/>
          </a:blip>
          <a:stretch>
            <a:fillRect/>
          </a:stretch>
        </p:blipFill>
        <p:spPr>
          <a:xfrm>
            <a:off x="11350563" y="2363753"/>
            <a:ext cx="389079" cy="389079"/>
          </a:xfrm>
          <a:prstGeom prst="rect">
            <a:avLst/>
          </a:prstGeom>
        </p:spPr>
      </p:pic>
      <p:sp>
        <p:nvSpPr>
          <p:cNvPr id="25" name="Event processing"/>
          <p:cNvSpPr/>
          <p:nvPr/>
        </p:nvSpPr>
        <p:spPr>
          <a:xfrm>
            <a:off x="8834594" y="1412186"/>
            <a:ext cx="3104859" cy="699293"/>
          </a:xfrm>
          <a:prstGeom prst="rect">
            <a:avLst/>
          </a:prstGeom>
          <a:solidFill>
            <a:srgbClr val="0070C0"/>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89630" rIns="0" bIns="89604" numCol="1" spcCol="0" rtlCol="0" fromWordArt="0" anchor="b" anchorCtr="0" forceAA="0" compatLnSpc="1">
            <a:prstTxWarp prst="textNoShape">
              <a:avLst/>
            </a:prstTxWarp>
            <a:noAutofit/>
          </a:bodyPr>
          <a:lstStyle/>
          <a:p>
            <a:pPr defTabSz="895575" fontAlgn="base">
              <a:spcBef>
                <a:spcPct val="0"/>
              </a:spcBef>
              <a:defRPr/>
            </a:pPr>
            <a:r>
              <a:rPr lang="en-US" sz="1176" kern="0" dirty="0">
                <a:solidFill>
                  <a:srgbClr val="FFFFFF"/>
                </a:solidFill>
                <a:latin typeface="Segoe UI Semilight"/>
                <a:ea typeface="Segoe UI" pitchFamily="34" charset="0"/>
                <a:cs typeface="Segoe UI" pitchFamily="34" charset="0"/>
              </a:rPr>
              <a:t>Event processing</a:t>
            </a:r>
          </a:p>
          <a:p>
            <a:pPr defTabSz="895575" fontAlgn="base">
              <a:spcBef>
                <a:spcPct val="0"/>
              </a:spcBef>
              <a:defRPr/>
            </a:pPr>
            <a:r>
              <a:rPr lang="en-US" sz="1176" kern="0" dirty="0">
                <a:solidFill>
                  <a:srgbClr val="FFFFFF"/>
                </a:solidFill>
                <a:latin typeface="Segoe UI Semilight"/>
                <a:ea typeface="Segoe UI" pitchFamily="34" charset="0"/>
                <a:cs typeface="Segoe UI" pitchFamily="34" charset="0"/>
              </a:rPr>
              <a:t>(hot path)</a:t>
            </a:r>
          </a:p>
        </p:txBody>
      </p:sp>
      <p:pic>
        <p:nvPicPr>
          <p:cNvPr id="224" name="Picture 223" descr="A picture containing vector graphics&#10;&#10;Description generated with high confidence">
            <a:extLst>
              <a:ext uri="{FF2B5EF4-FFF2-40B4-BE49-F238E27FC236}">
                <a16:creationId xmlns:a16="http://schemas.microsoft.com/office/drawing/2014/main" id="{A3A00161-84C0-4A44-8B03-765245E48C5C}"/>
              </a:ext>
            </a:extLst>
          </p:cNvPr>
          <p:cNvPicPr>
            <a:picLocks noChangeAspect="1"/>
          </p:cNvPicPr>
          <p:nvPr/>
        </p:nvPicPr>
        <p:blipFill>
          <a:blip r:embed="rId5">
            <a:biLevel thresh="25000"/>
          </a:blip>
          <a:stretch>
            <a:fillRect/>
          </a:stretch>
        </p:blipFill>
        <p:spPr>
          <a:xfrm>
            <a:off x="11330259" y="1582353"/>
            <a:ext cx="389079" cy="389079"/>
          </a:xfrm>
          <a:prstGeom prst="rect">
            <a:avLst/>
          </a:prstGeom>
        </p:spPr>
      </p:pic>
      <p:sp>
        <p:nvSpPr>
          <p:cNvPr id="26" name="Device business logic,"/>
          <p:cNvSpPr/>
          <p:nvPr/>
        </p:nvSpPr>
        <p:spPr>
          <a:xfrm>
            <a:off x="8843978" y="3438463"/>
            <a:ext cx="3102565" cy="2018193"/>
          </a:xfrm>
          <a:prstGeom prst="rect">
            <a:avLst/>
          </a:prstGeom>
          <a:solidFill>
            <a:srgbClr val="0070C0"/>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89630" rIns="0" bIns="89604" numCol="1" spcCol="0" rtlCol="0" fromWordArt="0" anchor="b" anchorCtr="0" forceAA="0" compatLnSpc="1">
            <a:prstTxWarp prst="textNoShape">
              <a:avLst/>
            </a:prstTxWarp>
            <a:noAutofit/>
          </a:bodyPr>
          <a:lstStyle/>
          <a:p>
            <a:pPr defTabSz="895575" fontAlgn="base">
              <a:spcBef>
                <a:spcPct val="0"/>
              </a:spcBef>
              <a:defRPr/>
            </a:pPr>
            <a:r>
              <a:rPr lang="en-US" sz="1176" kern="0" dirty="0">
                <a:solidFill>
                  <a:srgbClr val="FFFFFF"/>
                </a:solidFill>
                <a:latin typeface="Segoe UI Semilight"/>
                <a:ea typeface="Segoe UI" pitchFamily="34" charset="0"/>
                <a:cs typeface="Segoe UI" pitchFamily="34" charset="0"/>
              </a:rPr>
              <a:t>Device management, device business logic,</a:t>
            </a:r>
          </a:p>
          <a:p>
            <a:pPr defTabSz="895575" fontAlgn="base">
              <a:spcBef>
                <a:spcPct val="0"/>
              </a:spcBef>
              <a:defRPr/>
            </a:pPr>
            <a:r>
              <a:rPr lang="en-US" sz="1176" kern="0" dirty="0">
                <a:solidFill>
                  <a:srgbClr val="FFFFFF"/>
                </a:solidFill>
                <a:latin typeface="Segoe UI Semilight"/>
                <a:ea typeface="Segoe UI" pitchFamily="34" charset="0"/>
                <a:cs typeface="Segoe UI" pitchFamily="34" charset="0"/>
              </a:rPr>
              <a:t>Connectivity monitoring</a:t>
            </a:r>
          </a:p>
        </p:txBody>
      </p:sp>
      <p:pic>
        <p:nvPicPr>
          <p:cNvPr id="63" name="Picture 62" descr="A picture containing vector graphics&#10;&#10;Description generated with high confidence">
            <a:extLst>
              <a:ext uri="{FF2B5EF4-FFF2-40B4-BE49-F238E27FC236}">
                <a16:creationId xmlns:a16="http://schemas.microsoft.com/office/drawing/2014/main" id="{85476E9E-C9B0-481F-A3BE-7FBA94D87ED0}"/>
              </a:ext>
            </a:extLst>
          </p:cNvPr>
          <p:cNvPicPr>
            <a:picLocks noChangeAspect="1"/>
          </p:cNvPicPr>
          <p:nvPr/>
        </p:nvPicPr>
        <p:blipFill>
          <a:blip r:embed="rId6">
            <a:biLevel thresh="25000"/>
          </a:blip>
          <a:stretch>
            <a:fillRect/>
          </a:stretch>
        </p:blipFill>
        <p:spPr>
          <a:xfrm>
            <a:off x="11414250" y="3614470"/>
            <a:ext cx="389079" cy="389079"/>
          </a:xfrm>
          <a:prstGeom prst="rect">
            <a:avLst/>
          </a:prstGeom>
        </p:spPr>
      </p:pic>
      <p:sp>
        <p:nvSpPr>
          <p:cNvPr id="27" name="Device provisioning"/>
          <p:cNvSpPr/>
          <p:nvPr/>
        </p:nvSpPr>
        <p:spPr>
          <a:xfrm>
            <a:off x="8837578" y="5558731"/>
            <a:ext cx="3104859" cy="717140"/>
          </a:xfrm>
          <a:prstGeom prst="rect">
            <a:avLst/>
          </a:prstGeom>
          <a:solidFill>
            <a:srgbClr val="0070C0"/>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89630" rIns="0" bIns="89604" numCol="1" spcCol="0" rtlCol="0" fromWordArt="0" anchor="b" anchorCtr="0" forceAA="0" compatLnSpc="1">
            <a:prstTxWarp prst="textNoShape">
              <a:avLst/>
            </a:prstTxWarp>
            <a:noAutofit/>
          </a:bodyPr>
          <a:lstStyle/>
          <a:p>
            <a:pPr defTabSz="895575" fontAlgn="base">
              <a:spcBef>
                <a:spcPct val="0"/>
              </a:spcBef>
              <a:defRPr/>
            </a:pPr>
            <a:r>
              <a:rPr lang="en-US" sz="1176" kern="0" dirty="0">
                <a:solidFill>
                  <a:srgbClr val="FFFFFF"/>
                </a:solidFill>
                <a:latin typeface="Segoe UI Semilight"/>
                <a:ea typeface="Segoe UI" pitchFamily="34" charset="0"/>
                <a:cs typeface="Segoe UI" pitchFamily="34" charset="0"/>
              </a:rPr>
              <a:t>Device provisioning </a:t>
            </a:r>
            <a:br>
              <a:rPr lang="en-US" sz="1176" kern="0" dirty="0">
                <a:solidFill>
                  <a:srgbClr val="FFFFFF"/>
                </a:solidFill>
                <a:latin typeface="Segoe UI Semilight"/>
                <a:ea typeface="Segoe UI" pitchFamily="34" charset="0"/>
                <a:cs typeface="Segoe UI" pitchFamily="34" charset="0"/>
              </a:rPr>
            </a:br>
            <a:r>
              <a:rPr lang="en-US" sz="1176" kern="0" dirty="0">
                <a:solidFill>
                  <a:srgbClr val="FFFFFF"/>
                </a:solidFill>
                <a:latin typeface="Segoe UI Semilight"/>
                <a:ea typeface="Segoe UI" pitchFamily="34" charset="0"/>
                <a:cs typeface="Segoe UI" pitchFamily="34" charset="0"/>
              </a:rPr>
              <a:t>and authorization</a:t>
            </a:r>
          </a:p>
        </p:txBody>
      </p:sp>
      <p:pic>
        <p:nvPicPr>
          <p:cNvPr id="225" name="Picture 224" descr="A picture containing vector graphics&#10;&#10;Description generated with high confidence">
            <a:extLst>
              <a:ext uri="{FF2B5EF4-FFF2-40B4-BE49-F238E27FC236}">
                <a16:creationId xmlns:a16="http://schemas.microsoft.com/office/drawing/2014/main" id="{9A04DCD9-3BC5-4D35-948D-D37ECC9267D0}"/>
              </a:ext>
            </a:extLst>
          </p:cNvPr>
          <p:cNvPicPr>
            <a:picLocks noChangeAspect="1"/>
          </p:cNvPicPr>
          <p:nvPr/>
        </p:nvPicPr>
        <p:blipFill>
          <a:blip r:embed="rId6">
            <a:biLevel thresh="25000"/>
          </a:blip>
          <a:stretch>
            <a:fillRect/>
          </a:stretch>
        </p:blipFill>
        <p:spPr>
          <a:xfrm>
            <a:off x="11414250" y="5669646"/>
            <a:ext cx="389079" cy="389079"/>
          </a:xfrm>
          <a:prstGeom prst="rect">
            <a:avLst/>
          </a:prstGeom>
        </p:spPr>
      </p:pic>
      <p:sp>
        <p:nvSpPr>
          <p:cNvPr id="92" name="Field GW /"/>
          <p:cNvSpPr/>
          <p:nvPr/>
        </p:nvSpPr>
        <p:spPr bwMode="auto">
          <a:xfrm>
            <a:off x="270600" y="4052773"/>
            <a:ext cx="1437847" cy="2207951"/>
          </a:xfrm>
          <a:prstGeom prst="rect">
            <a:avLst/>
          </a:prstGeom>
          <a:solidFill>
            <a:srgbClr val="0070C0"/>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89630" rIns="0" bIns="89604" numCol="1" spcCol="0" rtlCol="0" fromWordArt="0" anchor="b" anchorCtr="0" forceAA="0" compatLnSpc="1">
            <a:prstTxWarp prst="textNoShape">
              <a:avLst/>
            </a:prstTxWarp>
            <a:noAutofit/>
          </a:bodyPr>
          <a:lstStyle/>
          <a:p>
            <a:pPr algn="ctr" defTabSz="895575" fontAlgn="base">
              <a:spcBef>
                <a:spcPct val="0"/>
              </a:spcBef>
              <a:defRPr/>
            </a:pPr>
            <a:r>
              <a:rPr lang="en-US" sz="1176" kern="0" dirty="0">
                <a:solidFill>
                  <a:srgbClr val="FFFFFF"/>
                </a:solidFill>
                <a:latin typeface="Segoe UI Semilight"/>
                <a:ea typeface="Segoe UI" pitchFamily="34" charset="0"/>
                <a:cs typeface="Segoe UI" pitchFamily="34" charset="0"/>
              </a:rPr>
              <a:t>Field GW /</a:t>
            </a:r>
          </a:p>
          <a:p>
            <a:pPr algn="ctr" defTabSz="895575" fontAlgn="base">
              <a:spcBef>
                <a:spcPct val="0"/>
              </a:spcBef>
              <a:defRPr/>
            </a:pPr>
            <a:r>
              <a:rPr lang="en-US" sz="1176" kern="0" dirty="0">
                <a:solidFill>
                  <a:srgbClr val="FFFFFF"/>
                </a:solidFill>
                <a:latin typeface="Segoe UI Semilight"/>
                <a:ea typeface="Segoe UI" pitchFamily="34" charset="0"/>
                <a:cs typeface="Segoe UI" pitchFamily="34" charset="0"/>
              </a:rPr>
              <a:t>Cloud GW</a:t>
            </a:r>
          </a:p>
        </p:txBody>
      </p:sp>
      <p:sp>
        <p:nvSpPr>
          <p:cNvPr id="100" name="Freeform 99"/>
          <p:cNvSpPr>
            <a:spLocks noChangeAspect="1"/>
          </p:cNvSpPr>
          <p:nvPr/>
        </p:nvSpPr>
        <p:spPr bwMode="auto">
          <a:xfrm>
            <a:off x="342389" y="4234286"/>
            <a:ext cx="767448" cy="479894"/>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chemeClr val="bg1"/>
          </a:solidFill>
          <a:ln w="28575">
            <a:noFill/>
          </a:ln>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tIns="806668" rtlCol="0" anchor="ctr"/>
          <a:lstStyle/>
          <a:p>
            <a:pPr algn="ctr" defTabSz="914192">
              <a:defRPr/>
            </a:pPr>
            <a:endParaRPr lang="en-US" sz="1176" kern="0" dirty="0">
              <a:solidFill>
                <a:srgbClr val="FFFFFF"/>
              </a:solidFill>
              <a:latin typeface="Segoe UI Semilight"/>
            </a:endParaRPr>
          </a:p>
        </p:txBody>
      </p:sp>
      <p:pic>
        <p:nvPicPr>
          <p:cNvPr id="229" name="Picture 228">
            <a:extLst>
              <a:ext uri="{FF2B5EF4-FFF2-40B4-BE49-F238E27FC236}">
                <a16:creationId xmlns:a16="http://schemas.microsoft.com/office/drawing/2014/main" id="{95C0B84B-69CE-4B93-976C-9C9EB196EE50}"/>
              </a:ext>
            </a:extLst>
          </p:cNvPr>
          <p:cNvPicPr>
            <a:picLocks noChangeAspect="1"/>
          </p:cNvPicPr>
          <p:nvPr/>
        </p:nvPicPr>
        <p:blipFill>
          <a:blip r:embed="rId7">
            <a:biLevel thresh="25000"/>
          </a:blip>
          <a:stretch>
            <a:fillRect/>
          </a:stretch>
        </p:blipFill>
        <p:spPr>
          <a:xfrm>
            <a:off x="839106" y="4821894"/>
            <a:ext cx="711538" cy="711538"/>
          </a:xfrm>
          <a:prstGeom prst="rect">
            <a:avLst/>
          </a:prstGeom>
        </p:spPr>
      </p:pic>
      <p:cxnSp>
        <p:nvCxnSpPr>
          <p:cNvPr id="126" name="Straight Arrow Connector 125">
            <a:extLst>
              <a:ext uri="{FF2B5EF4-FFF2-40B4-BE49-F238E27FC236}">
                <a16:creationId xmlns:a16="http://schemas.microsoft.com/office/drawing/2014/main" id="{FE4311B1-1DEE-447D-A1E9-DC8DF4105190}"/>
              </a:ext>
            </a:extLst>
          </p:cNvPr>
          <p:cNvCxnSpPr/>
          <p:nvPr/>
        </p:nvCxnSpPr>
        <p:spPr>
          <a:xfrm flipH="1">
            <a:off x="7717326" y="3753896"/>
            <a:ext cx="1021458" cy="0"/>
          </a:xfrm>
          <a:prstGeom prst="straightConnector1">
            <a:avLst/>
          </a:prstGeom>
          <a:ln w="19050">
            <a:solidFill>
              <a:schemeClr val="tx1"/>
            </a:solidFill>
            <a:headEnd type="triangle" w="lg" len="med"/>
            <a:tailEnd type="triangle" w="lg" len="med"/>
          </a:ln>
        </p:spPr>
        <p:style>
          <a:lnRef idx="2">
            <a:schemeClr val="accent1"/>
          </a:lnRef>
          <a:fillRef idx="0">
            <a:schemeClr val="accent1"/>
          </a:fillRef>
          <a:effectRef idx="1">
            <a:schemeClr val="accent1"/>
          </a:effectRef>
          <a:fontRef idx="minor">
            <a:schemeClr val="tx1"/>
          </a:fontRef>
        </p:style>
      </p:cxnSp>
      <p:sp>
        <p:nvSpPr>
          <p:cNvPr id="141" name="Freeform: Shape 140">
            <a:extLst>
              <a:ext uri="{FF2B5EF4-FFF2-40B4-BE49-F238E27FC236}">
                <a16:creationId xmlns:a16="http://schemas.microsoft.com/office/drawing/2014/main" id="{B6DBC61E-1235-4C87-950C-11CA489AB0EA}"/>
              </a:ext>
            </a:extLst>
          </p:cNvPr>
          <p:cNvSpPr/>
          <p:nvPr/>
        </p:nvSpPr>
        <p:spPr>
          <a:xfrm rot="5400000">
            <a:off x="569233" y="4352077"/>
            <a:ext cx="279631" cy="258300"/>
          </a:xfrm>
          <a:custGeom>
            <a:avLst/>
            <a:gdLst>
              <a:gd name="connsiteX0" fmla="*/ 0 w 1248835"/>
              <a:gd name="connsiteY0" fmla="*/ 737241 h 1153569"/>
              <a:gd name="connsiteX1" fmla="*/ 0 w 1248835"/>
              <a:gd name="connsiteY1" fmla="*/ 416327 h 1153569"/>
              <a:gd name="connsiteX2" fmla="*/ 49389 w 1248835"/>
              <a:gd name="connsiteY2" fmla="*/ 366938 h 1153569"/>
              <a:gd name="connsiteX3" fmla="*/ 354085 w 1248835"/>
              <a:gd name="connsiteY3" fmla="*/ 366938 h 1153569"/>
              <a:gd name="connsiteX4" fmla="*/ 403474 w 1248835"/>
              <a:gd name="connsiteY4" fmla="*/ 416327 h 1153569"/>
              <a:gd name="connsiteX5" fmla="*/ 403474 w 1248835"/>
              <a:gd name="connsiteY5" fmla="*/ 529508 h 1153569"/>
              <a:gd name="connsiteX6" fmla="*/ 584822 w 1248835"/>
              <a:gd name="connsiteY6" fmla="*/ 529508 h 1153569"/>
              <a:gd name="connsiteX7" fmla="*/ 584822 w 1248835"/>
              <a:gd name="connsiteY7" fmla="*/ 212617 h 1153569"/>
              <a:gd name="connsiteX8" fmla="*/ 585783 w 1248835"/>
              <a:gd name="connsiteY8" fmla="*/ 210298 h 1153569"/>
              <a:gd name="connsiteX9" fmla="*/ 584822 w 1248835"/>
              <a:gd name="connsiteY9" fmla="*/ 207979 h 1153569"/>
              <a:gd name="connsiteX10" fmla="*/ 632921 w 1248835"/>
              <a:gd name="connsiteY10" fmla="*/ 159880 h 1153569"/>
              <a:gd name="connsiteX11" fmla="*/ 845361 w 1248835"/>
              <a:gd name="connsiteY11" fmla="*/ 159880 h 1153569"/>
              <a:gd name="connsiteX12" fmla="*/ 845361 w 1248835"/>
              <a:gd name="connsiteY12" fmla="*/ 49389 h 1153569"/>
              <a:gd name="connsiteX13" fmla="*/ 894750 w 1248835"/>
              <a:gd name="connsiteY13" fmla="*/ 0 h 1153569"/>
              <a:gd name="connsiteX14" fmla="*/ 1199446 w 1248835"/>
              <a:gd name="connsiteY14" fmla="*/ 0 h 1153569"/>
              <a:gd name="connsiteX15" fmla="*/ 1248835 w 1248835"/>
              <a:gd name="connsiteY15" fmla="*/ 49389 h 1153569"/>
              <a:gd name="connsiteX16" fmla="*/ 1248835 w 1248835"/>
              <a:gd name="connsiteY16" fmla="*/ 370304 h 1153569"/>
              <a:gd name="connsiteX17" fmla="*/ 1199446 w 1248835"/>
              <a:gd name="connsiteY17" fmla="*/ 419693 h 1153569"/>
              <a:gd name="connsiteX18" fmla="*/ 894750 w 1248835"/>
              <a:gd name="connsiteY18" fmla="*/ 419693 h 1153569"/>
              <a:gd name="connsiteX19" fmla="*/ 845361 w 1248835"/>
              <a:gd name="connsiteY19" fmla="*/ 370304 h 1153569"/>
              <a:gd name="connsiteX20" fmla="*/ 845361 w 1248835"/>
              <a:gd name="connsiteY20" fmla="*/ 256078 h 1153569"/>
              <a:gd name="connsiteX21" fmla="*/ 681020 w 1248835"/>
              <a:gd name="connsiteY21" fmla="*/ 256078 h 1153569"/>
              <a:gd name="connsiteX22" fmla="*/ 681020 w 1248835"/>
              <a:gd name="connsiteY22" fmla="*/ 893145 h 1153569"/>
              <a:gd name="connsiteX23" fmla="*/ 845361 w 1248835"/>
              <a:gd name="connsiteY23" fmla="*/ 893145 h 1153569"/>
              <a:gd name="connsiteX24" fmla="*/ 845361 w 1248835"/>
              <a:gd name="connsiteY24" fmla="*/ 783266 h 1153569"/>
              <a:gd name="connsiteX25" fmla="*/ 894750 w 1248835"/>
              <a:gd name="connsiteY25" fmla="*/ 733877 h 1153569"/>
              <a:gd name="connsiteX26" fmla="*/ 1199446 w 1248835"/>
              <a:gd name="connsiteY26" fmla="*/ 733877 h 1153569"/>
              <a:gd name="connsiteX27" fmla="*/ 1248835 w 1248835"/>
              <a:gd name="connsiteY27" fmla="*/ 783266 h 1153569"/>
              <a:gd name="connsiteX28" fmla="*/ 1248835 w 1248835"/>
              <a:gd name="connsiteY28" fmla="*/ 1104180 h 1153569"/>
              <a:gd name="connsiteX29" fmla="*/ 1199446 w 1248835"/>
              <a:gd name="connsiteY29" fmla="*/ 1153569 h 1153569"/>
              <a:gd name="connsiteX30" fmla="*/ 894750 w 1248835"/>
              <a:gd name="connsiteY30" fmla="*/ 1153569 h 1153569"/>
              <a:gd name="connsiteX31" fmla="*/ 845361 w 1248835"/>
              <a:gd name="connsiteY31" fmla="*/ 1104180 h 1153569"/>
              <a:gd name="connsiteX32" fmla="*/ 845361 w 1248835"/>
              <a:gd name="connsiteY32" fmla="*/ 989343 h 1153569"/>
              <a:gd name="connsiteX33" fmla="*/ 632921 w 1248835"/>
              <a:gd name="connsiteY33" fmla="*/ 989343 h 1153569"/>
              <a:gd name="connsiteX34" fmla="*/ 584822 w 1248835"/>
              <a:gd name="connsiteY34" fmla="*/ 941244 h 1153569"/>
              <a:gd name="connsiteX35" fmla="*/ 584883 w 1248835"/>
              <a:gd name="connsiteY35" fmla="*/ 941097 h 1153569"/>
              <a:gd name="connsiteX36" fmla="*/ 584822 w 1248835"/>
              <a:gd name="connsiteY36" fmla="*/ 940950 h 1153569"/>
              <a:gd name="connsiteX37" fmla="*/ 584822 w 1248835"/>
              <a:gd name="connsiteY37" fmla="*/ 625706 h 1153569"/>
              <a:gd name="connsiteX38" fmla="*/ 403474 w 1248835"/>
              <a:gd name="connsiteY38" fmla="*/ 625706 h 1153569"/>
              <a:gd name="connsiteX39" fmla="*/ 403474 w 1248835"/>
              <a:gd name="connsiteY39" fmla="*/ 737241 h 1153569"/>
              <a:gd name="connsiteX40" fmla="*/ 354085 w 1248835"/>
              <a:gd name="connsiteY40" fmla="*/ 786630 h 1153569"/>
              <a:gd name="connsiteX41" fmla="*/ 49389 w 1248835"/>
              <a:gd name="connsiteY41" fmla="*/ 786630 h 1153569"/>
              <a:gd name="connsiteX42" fmla="*/ 0 w 1248835"/>
              <a:gd name="connsiteY42" fmla="*/ 737241 h 115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248835" h="1153569">
                <a:moveTo>
                  <a:pt x="0" y="737241"/>
                </a:moveTo>
                <a:lnTo>
                  <a:pt x="0" y="416327"/>
                </a:lnTo>
                <a:cubicBezTo>
                  <a:pt x="0" y="389050"/>
                  <a:pt x="22112" y="366938"/>
                  <a:pt x="49389" y="366938"/>
                </a:cubicBezTo>
                <a:lnTo>
                  <a:pt x="354085" y="366938"/>
                </a:lnTo>
                <a:cubicBezTo>
                  <a:pt x="381362" y="366938"/>
                  <a:pt x="403474" y="389050"/>
                  <a:pt x="403474" y="416327"/>
                </a:cubicBezTo>
                <a:lnTo>
                  <a:pt x="403474" y="529508"/>
                </a:lnTo>
                <a:lnTo>
                  <a:pt x="584822" y="529508"/>
                </a:lnTo>
                <a:lnTo>
                  <a:pt x="584822" y="212617"/>
                </a:lnTo>
                <a:lnTo>
                  <a:pt x="585783" y="210298"/>
                </a:lnTo>
                <a:lnTo>
                  <a:pt x="584822" y="207979"/>
                </a:lnTo>
                <a:cubicBezTo>
                  <a:pt x="584822" y="181415"/>
                  <a:pt x="606357" y="159880"/>
                  <a:pt x="632921" y="159880"/>
                </a:cubicBezTo>
                <a:lnTo>
                  <a:pt x="845361" y="159880"/>
                </a:lnTo>
                <a:lnTo>
                  <a:pt x="845361" y="49389"/>
                </a:lnTo>
                <a:cubicBezTo>
                  <a:pt x="845361" y="22112"/>
                  <a:pt x="867473" y="0"/>
                  <a:pt x="894750" y="0"/>
                </a:cubicBezTo>
                <a:lnTo>
                  <a:pt x="1199446" y="0"/>
                </a:lnTo>
                <a:cubicBezTo>
                  <a:pt x="1226723" y="0"/>
                  <a:pt x="1248835" y="22112"/>
                  <a:pt x="1248835" y="49389"/>
                </a:cubicBezTo>
                <a:lnTo>
                  <a:pt x="1248835" y="370304"/>
                </a:lnTo>
                <a:cubicBezTo>
                  <a:pt x="1248835" y="397581"/>
                  <a:pt x="1226723" y="419693"/>
                  <a:pt x="1199446" y="419693"/>
                </a:cubicBezTo>
                <a:lnTo>
                  <a:pt x="894750" y="419693"/>
                </a:lnTo>
                <a:cubicBezTo>
                  <a:pt x="867473" y="419693"/>
                  <a:pt x="845361" y="397581"/>
                  <a:pt x="845361" y="370304"/>
                </a:cubicBezTo>
                <a:lnTo>
                  <a:pt x="845361" y="256078"/>
                </a:lnTo>
                <a:lnTo>
                  <a:pt x="681020" y="256078"/>
                </a:lnTo>
                <a:lnTo>
                  <a:pt x="681020" y="893145"/>
                </a:lnTo>
                <a:lnTo>
                  <a:pt x="845361" y="893145"/>
                </a:lnTo>
                <a:lnTo>
                  <a:pt x="845361" y="783266"/>
                </a:lnTo>
                <a:cubicBezTo>
                  <a:pt x="845361" y="755989"/>
                  <a:pt x="867473" y="733877"/>
                  <a:pt x="894750" y="733877"/>
                </a:cubicBezTo>
                <a:lnTo>
                  <a:pt x="1199446" y="733877"/>
                </a:lnTo>
                <a:cubicBezTo>
                  <a:pt x="1226723" y="733877"/>
                  <a:pt x="1248835" y="755989"/>
                  <a:pt x="1248835" y="783266"/>
                </a:cubicBezTo>
                <a:lnTo>
                  <a:pt x="1248835" y="1104180"/>
                </a:lnTo>
                <a:cubicBezTo>
                  <a:pt x="1248835" y="1131457"/>
                  <a:pt x="1226723" y="1153569"/>
                  <a:pt x="1199446" y="1153569"/>
                </a:cubicBezTo>
                <a:lnTo>
                  <a:pt x="894750" y="1153569"/>
                </a:lnTo>
                <a:cubicBezTo>
                  <a:pt x="867473" y="1153569"/>
                  <a:pt x="845361" y="1131457"/>
                  <a:pt x="845361" y="1104180"/>
                </a:cubicBezTo>
                <a:lnTo>
                  <a:pt x="845361" y="989343"/>
                </a:lnTo>
                <a:lnTo>
                  <a:pt x="632921" y="989343"/>
                </a:lnTo>
                <a:cubicBezTo>
                  <a:pt x="606357" y="989343"/>
                  <a:pt x="584822" y="967808"/>
                  <a:pt x="584822" y="941244"/>
                </a:cubicBezTo>
                <a:lnTo>
                  <a:pt x="584883" y="941097"/>
                </a:lnTo>
                <a:lnTo>
                  <a:pt x="584822" y="940950"/>
                </a:lnTo>
                <a:lnTo>
                  <a:pt x="584822" y="625706"/>
                </a:lnTo>
                <a:lnTo>
                  <a:pt x="403474" y="625706"/>
                </a:lnTo>
                <a:lnTo>
                  <a:pt x="403474" y="737241"/>
                </a:lnTo>
                <a:cubicBezTo>
                  <a:pt x="403474" y="764518"/>
                  <a:pt x="381362" y="786630"/>
                  <a:pt x="354085" y="786630"/>
                </a:cubicBezTo>
                <a:lnTo>
                  <a:pt x="49389" y="786630"/>
                </a:lnTo>
                <a:cubicBezTo>
                  <a:pt x="22112" y="786630"/>
                  <a:pt x="0" y="764518"/>
                  <a:pt x="0" y="737241"/>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Shape 141">
            <a:extLst>
              <a:ext uri="{FF2B5EF4-FFF2-40B4-BE49-F238E27FC236}">
                <a16:creationId xmlns:a16="http://schemas.microsoft.com/office/drawing/2014/main" id="{E3B8A4C2-D8ED-4EC1-9C8D-5ECB57AA5E9A}"/>
              </a:ext>
            </a:extLst>
          </p:cNvPr>
          <p:cNvSpPr/>
          <p:nvPr/>
        </p:nvSpPr>
        <p:spPr>
          <a:xfrm rot="5400000">
            <a:off x="895764" y="5222853"/>
            <a:ext cx="181341" cy="167508"/>
          </a:xfrm>
          <a:custGeom>
            <a:avLst/>
            <a:gdLst>
              <a:gd name="connsiteX0" fmla="*/ 0 w 1248835"/>
              <a:gd name="connsiteY0" fmla="*/ 737241 h 1153569"/>
              <a:gd name="connsiteX1" fmla="*/ 0 w 1248835"/>
              <a:gd name="connsiteY1" fmla="*/ 416327 h 1153569"/>
              <a:gd name="connsiteX2" fmla="*/ 49389 w 1248835"/>
              <a:gd name="connsiteY2" fmla="*/ 366938 h 1153569"/>
              <a:gd name="connsiteX3" fmla="*/ 354085 w 1248835"/>
              <a:gd name="connsiteY3" fmla="*/ 366938 h 1153569"/>
              <a:gd name="connsiteX4" fmla="*/ 403474 w 1248835"/>
              <a:gd name="connsiteY4" fmla="*/ 416327 h 1153569"/>
              <a:gd name="connsiteX5" fmla="*/ 403474 w 1248835"/>
              <a:gd name="connsiteY5" fmla="*/ 529508 h 1153569"/>
              <a:gd name="connsiteX6" fmla="*/ 584822 w 1248835"/>
              <a:gd name="connsiteY6" fmla="*/ 529508 h 1153569"/>
              <a:gd name="connsiteX7" fmla="*/ 584822 w 1248835"/>
              <a:gd name="connsiteY7" fmla="*/ 212617 h 1153569"/>
              <a:gd name="connsiteX8" fmla="*/ 585783 w 1248835"/>
              <a:gd name="connsiteY8" fmla="*/ 210298 h 1153569"/>
              <a:gd name="connsiteX9" fmla="*/ 584822 w 1248835"/>
              <a:gd name="connsiteY9" fmla="*/ 207979 h 1153569"/>
              <a:gd name="connsiteX10" fmla="*/ 632921 w 1248835"/>
              <a:gd name="connsiteY10" fmla="*/ 159880 h 1153569"/>
              <a:gd name="connsiteX11" fmla="*/ 845361 w 1248835"/>
              <a:gd name="connsiteY11" fmla="*/ 159880 h 1153569"/>
              <a:gd name="connsiteX12" fmla="*/ 845361 w 1248835"/>
              <a:gd name="connsiteY12" fmla="*/ 49389 h 1153569"/>
              <a:gd name="connsiteX13" fmla="*/ 894750 w 1248835"/>
              <a:gd name="connsiteY13" fmla="*/ 0 h 1153569"/>
              <a:gd name="connsiteX14" fmla="*/ 1199446 w 1248835"/>
              <a:gd name="connsiteY14" fmla="*/ 0 h 1153569"/>
              <a:gd name="connsiteX15" fmla="*/ 1248835 w 1248835"/>
              <a:gd name="connsiteY15" fmla="*/ 49389 h 1153569"/>
              <a:gd name="connsiteX16" fmla="*/ 1248835 w 1248835"/>
              <a:gd name="connsiteY16" fmla="*/ 370304 h 1153569"/>
              <a:gd name="connsiteX17" fmla="*/ 1199446 w 1248835"/>
              <a:gd name="connsiteY17" fmla="*/ 419693 h 1153569"/>
              <a:gd name="connsiteX18" fmla="*/ 894750 w 1248835"/>
              <a:gd name="connsiteY18" fmla="*/ 419693 h 1153569"/>
              <a:gd name="connsiteX19" fmla="*/ 845361 w 1248835"/>
              <a:gd name="connsiteY19" fmla="*/ 370304 h 1153569"/>
              <a:gd name="connsiteX20" fmla="*/ 845361 w 1248835"/>
              <a:gd name="connsiteY20" fmla="*/ 256078 h 1153569"/>
              <a:gd name="connsiteX21" fmla="*/ 681020 w 1248835"/>
              <a:gd name="connsiteY21" fmla="*/ 256078 h 1153569"/>
              <a:gd name="connsiteX22" fmla="*/ 681020 w 1248835"/>
              <a:gd name="connsiteY22" fmla="*/ 893145 h 1153569"/>
              <a:gd name="connsiteX23" fmla="*/ 845361 w 1248835"/>
              <a:gd name="connsiteY23" fmla="*/ 893145 h 1153569"/>
              <a:gd name="connsiteX24" fmla="*/ 845361 w 1248835"/>
              <a:gd name="connsiteY24" fmla="*/ 783266 h 1153569"/>
              <a:gd name="connsiteX25" fmla="*/ 894750 w 1248835"/>
              <a:gd name="connsiteY25" fmla="*/ 733877 h 1153569"/>
              <a:gd name="connsiteX26" fmla="*/ 1199446 w 1248835"/>
              <a:gd name="connsiteY26" fmla="*/ 733877 h 1153569"/>
              <a:gd name="connsiteX27" fmla="*/ 1248835 w 1248835"/>
              <a:gd name="connsiteY27" fmla="*/ 783266 h 1153569"/>
              <a:gd name="connsiteX28" fmla="*/ 1248835 w 1248835"/>
              <a:gd name="connsiteY28" fmla="*/ 1104180 h 1153569"/>
              <a:gd name="connsiteX29" fmla="*/ 1199446 w 1248835"/>
              <a:gd name="connsiteY29" fmla="*/ 1153569 h 1153569"/>
              <a:gd name="connsiteX30" fmla="*/ 894750 w 1248835"/>
              <a:gd name="connsiteY30" fmla="*/ 1153569 h 1153569"/>
              <a:gd name="connsiteX31" fmla="*/ 845361 w 1248835"/>
              <a:gd name="connsiteY31" fmla="*/ 1104180 h 1153569"/>
              <a:gd name="connsiteX32" fmla="*/ 845361 w 1248835"/>
              <a:gd name="connsiteY32" fmla="*/ 989343 h 1153569"/>
              <a:gd name="connsiteX33" fmla="*/ 632921 w 1248835"/>
              <a:gd name="connsiteY33" fmla="*/ 989343 h 1153569"/>
              <a:gd name="connsiteX34" fmla="*/ 584822 w 1248835"/>
              <a:gd name="connsiteY34" fmla="*/ 941244 h 1153569"/>
              <a:gd name="connsiteX35" fmla="*/ 584883 w 1248835"/>
              <a:gd name="connsiteY35" fmla="*/ 941097 h 1153569"/>
              <a:gd name="connsiteX36" fmla="*/ 584822 w 1248835"/>
              <a:gd name="connsiteY36" fmla="*/ 940950 h 1153569"/>
              <a:gd name="connsiteX37" fmla="*/ 584822 w 1248835"/>
              <a:gd name="connsiteY37" fmla="*/ 625706 h 1153569"/>
              <a:gd name="connsiteX38" fmla="*/ 403474 w 1248835"/>
              <a:gd name="connsiteY38" fmla="*/ 625706 h 1153569"/>
              <a:gd name="connsiteX39" fmla="*/ 403474 w 1248835"/>
              <a:gd name="connsiteY39" fmla="*/ 737241 h 1153569"/>
              <a:gd name="connsiteX40" fmla="*/ 354085 w 1248835"/>
              <a:gd name="connsiteY40" fmla="*/ 786630 h 1153569"/>
              <a:gd name="connsiteX41" fmla="*/ 49389 w 1248835"/>
              <a:gd name="connsiteY41" fmla="*/ 786630 h 1153569"/>
              <a:gd name="connsiteX42" fmla="*/ 0 w 1248835"/>
              <a:gd name="connsiteY42" fmla="*/ 737241 h 115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248835" h="1153569">
                <a:moveTo>
                  <a:pt x="0" y="737241"/>
                </a:moveTo>
                <a:lnTo>
                  <a:pt x="0" y="416327"/>
                </a:lnTo>
                <a:cubicBezTo>
                  <a:pt x="0" y="389050"/>
                  <a:pt x="22112" y="366938"/>
                  <a:pt x="49389" y="366938"/>
                </a:cubicBezTo>
                <a:lnTo>
                  <a:pt x="354085" y="366938"/>
                </a:lnTo>
                <a:cubicBezTo>
                  <a:pt x="381362" y="366938"/>
                  <a:pt x="403474" y="389050"/>
                  <a:pt x="403474" y="416327"/>
                </a:cubicBezTo>
                <a:lnTo>
                  <a:pt x="403474" y="529508"/>
                </a:lnTo>
                <a:lnTo>
                  <a:pt x="584822" y="529508"/>
                </a:lnTo>
                <a:lnTo>
                  <a:pt x="584822" y="212617"/>
                </a:lnTo>
                <a:lnTo>
                  <a:pt x="585783" y="210298"/>
                </a:lnTo>
                <a:lnTo>
                  <a:pt x="584822" y="207979"/>
                </a:lnTo>
                <a:cubicBezTo>
                  <a:pt x="584822" y="181415"/>
                  <a:pt x="606357" y="159880"/>
                  <a:pt x="632921" y="159880"/>
                </a:cubicBezTo>
                <a:lnTo>
                  <a:pt x="845361" y="159880"/>
                </a:lnTo>
                <a:lnTo>
                  <a:pt x="845361" y="49389"/>
                </a:lnTo>
                <a:cubicBezTo>
                  <a:pt x="845361" y="22112"/>
                  <a:pt x="867473" y="0"/>
                  <a:pt x="894750" y="0"/>
                </a:cubicBezTo>
                <a:lnTo>
                  <a:pt x="1199446" y="0"/>
                </a:lnTo>
                <a:cubicBezTo>
                  <a:pt x="1226723" y="0"/>
                  <a:pt x="1248835" y="22112"/>
                  <a:pt x="1248835" y="49389"/>
                </a:cubicBezTo>
                <a:lnTo>
                  <a:pt x="1248835" y="370304"/>
                </a:lnTo>
                <a:cubicBezTo>
                  <a:pt x="1248835" y="397581"/>
                  <a:pt x="1226723" y="419693"/>
                  <a:pt x="1199446" y="419693"/>
                </a:cubicBezTo>
                <a:lnTo>
                  <a:pt x="894750" y="419693"/>
                </a:lnTo>
                <a:cubicBezTo>
                  <a:pt x="867473" y="419693"/>
                  <a:pt x="845361" y="397581"/>
                  <a:pt x="845361" y="370304"/>
                </a:cubicBezTo>
                <a:lnTo>
                  <a:pt x="845361" y="256078"/>
                </a:lnTo>
                <a:lnTo>
                  <a:pt x="681020" y="256078"/>
                </a:lnTo>
                <a:lnTo>
                  <a:pt x="681020" y="893145"/>
                </a:lnTo>
                <a:lnTo>
                  <a:pt x="845361" y="893145"/>
                </a:lnTo>
                <a:lnTo>
                  <a:pt x="845361" y="783266"/>
                </a:lnTo>
                <a:cubicBezTo>
                  <a:pt x="845361" y="755989"/>
                  <a:pt x="867473" y="733877"/>
                  <a:pt x="894750" y="733877"/>
                </a:cubicBezTo>
                <a:lnTo>
                  <a:pt x="1199446" y="733877"/>
                </a:lnTo>
                <a:cubicBezTo>
                  <a:pt x="1226723" y="733877"/>
                  <a:pt x="1248835" y="755989"/>
                  <a:pt x="1248835" y="783266"/>
                </a:cubicBezTo>
                <a:lnTo>
                  <a:pt x="1248835" y="1104180"/>
                </a:lnTo>
                <a:cubicBezTo>
                  <a:pt x="1248835" y="1131457"/>
                  <a:pt x="1226723" y="1153569"/>
                  <a:pt x="1199446" y="1153569"/>
                </a:cubicBezTo>
                <a:lnTo>
                  <a:pt x="894750" y="1153569"/>
                </a:lnTo>
                <a:cubicBezTo>
                  <a:pt x="867473" y="1153569"/>
                  <a:pt x="845361" y="1131457"/>
                  <a:pt x="845361" y="1104180"/>
                </a:cubicBezTo>
                <a:lnTo>
                  <a:pt x="845361" y="989343"/>
                </a:lnTo>
                <a:lnTo>
                  <a:pt x="632921" y="989343"/>
                </a:lnTo>
                <a:cubicBezTo>
                  <a:pt x="606357" y="989343"/>
                  <a:pt x="584822" y="967808"/>
                  <a:pt x="584822" y="941244"/>
                </a:cubicBezTo>
                <a:lnTo>
                  <a:pt x="584883" y="941097"/>
                </a:lnTo>
                <a:lnTo>
                  <a:pt x="584822" y="940950"/>
                </a:lnTo>
                <a:lnTo>
                  <a:pt x="584822" y="625706"/>
                </a:lnTo>
                <a:lnTo>
                  <a:pt x="403474" y="625706"/>
                </a:lnTo>
                <a:lnTo>
                  <a:pt x="403474" y="737241"/>
                </a:lnTo>
                <a:cubicBezTo>
                  <a:pt x="403474" y="764518"/>
                  <a:pt x="381362" y="786630"/>
                  <a:pt x="354085" y="786630"/>
                </a:cubicBezTo>
                <a:lnTo>
                  <a:pt x="49389" y="786630"/>
                </a:lnTo>
                <a:cubicBezTo>
                  <a:pt x="22112" y="786630"/>
                  <a:pt x="0" y="764518"/>
                  <a:pt x="0" y="737241"/>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03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nodeType="withEffect">
                                  <p:stCondLst>
                                    <p:cond delay="0"/>
                                  </p:stCondLst>
                                  <p:childTnLst>
                                    <p:set>
                                      <p:cBhvr>
                                        <p:cTn id="9" dur="1" fill="hold">
                                          <p:stCondLst>
                                            <p:cond delay="0"/>
                                          </p:stCondLst>
                                        </p:cTn>
                                        <p:tgtEl>
                                          <p:spTgt spid="90"/>
                                        </p:tgtEl>
                                        <p:attrNameLst>
                                          <p:attrName>style.visibility</p:attrName>
                                        </p:attrNameLst>
                                      </p:cBhvr>
                                      <p:to>
                                        <p:strVal val="visible"/>
                                      </p:to>
                                    </p:set>
                                    <p:animEffect transition="in" filter="fade">
                                      <p:cBhvr>
                                        <p:cTn id="10" dur="500"/>
                                        <p:tgtEl>
                                          <p:spTgt spid="9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500"/>
                                        <p:tgtEl>
                                          <p:spTgt spid="57"/>
                                        </p:tgtEl>
                                      </p:cBhvr>
                                    </p:animEffect>
                                  </p:childTnLst>
                                </p:cTn>
                              </p:par>
                              <p:par>
                                <p:cTn id="17" presetID="10" presetClass="entr" presetSubtype="0" fill="hold" nodeType="withEffect">
                                  <p:stCondLst>
                                    <p:cond delay="0"/>
                                  </p:stCondLst>
                                  <p:childTnLst>
                                    <p:set>
                                      <p:cBhvr>
                                        <p:cTn id="18" dur="1" fill="hold">
                                          <p:stCondLst>
                                            <p:cond delay="0"/>
                                          </p:stCondLst>
                                        </p:cTn>
                                        <p:tgtEl>
                                          <p:spTgt spid="126"/>
                                        </p:tgtEl>
                                        <p:attrNameLst>
                                          <p:attrName>style.visibility</p:attrName>
                                        </p:attrNameLst>
                                      </p:cBhvr>
                                      <p:to>
                                        <p:strVal val="visible"/>
                                      </p:to>
                                    </p:set>
                                    <p:animEffect transition="in" filter="fade">
                                      <p:cBhvr>
                                        <p:cTn id="19" dur="500"/>
                                        <p:tgtEl>
                                          <p:spTgt spid="1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0"/>
                                        <p:tgtEl>
                                          <p:spTgt spid="53"/>
                                        </p:tgtEl>
                                      </p:cBhvr>
                                    </p:animEffect>
                                  </p:childTnLst>
                                </p:cTn>
                              </p:par>
                              <p:par>
                                <p:cTn id="26" presetID="10" presetClass="entr" presetSubtype="0" fill="hold" nodeType="withEffect">
                                  <p:stCondLst>
                                    <p:cond delay="0"/>
                                  </p:stCondLst>
                                  <p:childTnLst>
                                    <p:set>
                                      <p:cBhvr>
                                        <p:cTn id="27" dur="1" fill="hold">
                                          <p:stCondLst>
                                            <p:cond delay="0"/>
                                          </p:stCondLst>
                                        </p:cTn>
                                        <p:tgtEl>
                                          <p:spTgt spid="223"/>
                                        </p:tgtEl>
                                        <p:attrNameLst>
                                          <p:attrName>style.visibility</p:attrName>
                                        </p:attrNameLst>
                                      </p:cBhvr>
                                      <p:to>
                                        <p:strVal val="visible"/>
                                      </p:to>
                                    </p:set>
                                    <p:animEffect transition="in" filter="fade">
                                      <p:cBhvr>
                                        <p:cTn id="28" dur="500"/>
                                        <p:tgtEl>
                                          <p:spTgt spid="2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3"/>
                                        </p:tgtEl>
                                        <p:attrNameLst>
                                          <p:attrName>style.visibility</p:attrName>
                                        </p:attrNameLst>
                                      </p:cBhvr>
                                      <p:to>
                                        <p:strVal val="visible"/>
                                      </p:to>
                                    </p:set>
                                    <p:animEffect transition="in" filter="fade">
                                      <p:cBhvr>
                                        <p:cTn id="33" dur="500"/>
                                        <p:tgtEl>
                                          <p:spTgt spid="173"/>
                                        </p:tgtEl>
                                      </p:cBhvr>
                                    </p:animEffect>
                                  </p:childTnLst>
                                </p:cTn>
                              </p:par>
                              <p:par>
                                <p:cTn id="34" presetID="10" presetClass="entr" presetSubtype="0" fill="hold" nodeType="withEffect">
                                  <p:stCondLst>
                                    <p:cond delay="0"/>
                                  </p:stCondLst>
                                  <p:childTnLst>
                                    <p:set>
                                      <p:cBhvr>
                                        <p:cTn id="35" dur="1" fill="hold">
                                          <p:stCondLst>
                                            <p:cond delay="0"/>
                                          </p:stCondLst>
                                        </p:cTn>
                                        <p:tgtEl>
                                          <p:spTgt spid="148"/>
                                        </p:tgtEl>
                                        <p:attrNameLst>
                                          <p:attrName>style.visibility</p:attrName>
                                        </p:attrNameLst>
                                      </p:cBhvr>
                                      <p:to>
                                        <p:strVal val="visible"/>
                                      </p:to>
                                    </p:set>
                                    <p:animEffect transition="in" filter="fade">
                                      <p:cBhvr>
                                        <p:cTn id="36" dur="500"/>
                                        <p:tgtEl>
                                          <p:spTgt spid="148"/>
                                        </p:tgtEl>
                                      </p:cBhvr>
                                    </p:animEffect>
                                  </p:childTnLst>
                                </p:cTn>
                              </p:par>
                              <p:par>
                                <p:cTn id="37" presetID="10" presetClass="entr" presetSubtype="0" fill="hold" nodeType="withEffect">
                                  <p:stCondLst>
                                    <p:cond delay="0"/>
                                  </p:stCondLst>
                                  <p:childTnLst>
                                    <p:set>
                                      <p:cBhvr>
                                        <p:cTn id="38" dur="1" fill="hold">
                                          <p:stCondLst>
                                            <p:cond delay="0"/>
                                          </p:stCondLst>
                                        </p:cTn>
                                        <p:tgtEl>
                                          <p:spTgt spid="208"/>
                                        </p:tgtEl>
                                        <p:attrNameLst>
                                          <p:attrName>style.visibility</p:attrName>
                                        </p:attrNameLst>
                                      </p:cBhvr>
                                      <p:to>
                                        <p:strVal val="visible"/>
                                      </p:to>
                                    </p:set>
                                    <p:animEffect transition="in" filter="fade">
                                      <p:cBhvr>
                                        <p:cTn id="39" dur="500"/>
                                        <p:tgtEl>
                                          <p:spTgt spid="208"/>
                                        </p:tgtEl>
                                      </p:cBhvr>
                                    </p:animEffect>
                                  </p:childTnLst>
                                </p:cTn>
                              </p:par>
                              <p:par>
                                <p:cTn id="40" presetID="10" presetClass="entr" presetSubtype="0" fill="hold" nodeType="withEffect">
                                  <p:stCondLst>
                                    <p:cond delay="0"/>
                                  </p:stCondLst>
                                  <p:childTnLst>
                                    <p:set>
                                      <p:cBhvr>
                                        <p:cTn id="41" dur="1" fill="hold">
                                          <p:stCondLst>
                                            <p:cond delay="0"/>
                                          </p:stCondLst>
                                        </p:cTn>
                                        <p:tgtEl>
                                          <p:spTgt spid="163"/>
                                        </p:tgtEl>
                                        <p:attrNameLst>
                                          <p:attrName>style.visibility</p:attrName>
                                        </p:attrNameLst>
                                      </p:cBhvr>
                                      <p:to>
                                        <p:strVal val="visible"/>
                                      </p:to>
                                    </p:set>
                                    <p:animEffect transition="in" filter="fade">
                                      <p:cBhvr>
                                        <p:cTn id="42" dur="500"/>
                                        <p:tgtEl>
                                          <p:spTgt spid="16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4"/>
                                        </p:tgtEl>
                                        <p:attrNameLst>
                                          <p:attrName>style.visibility</p:attrName>
                                        </p:attrNameLst>
                                      </p:cBhvr>
                                      <p:to>
                                        <p:strVal val="visible"/>
                                      </p:to>
                                    </p:set>
                                    <p:animEffect transition="in" filter="fade">
                                      <p:cBhvr>
                                        <p:cTn id="45" dur="500"/>
                                        <p:tgtEl>
                                          <p:spTgt spid="164"/>
                                        </p:tgtEl>
                                      </p:cBhvr>
                                    </p:animEffect>
                                  </p:childTnLst>
                                </p:cTn>
                              </p:par>
                              <p:par>
                                <p:cTn id="46" presetID="10" presetClass="entr" presetSubtype="0" fill="hold" nodeType="withEffect">
                                  <p:stCondLst>
                                    <p:cond delay="0"/>
                                  </p:stCondLst>
                                  <p:childTnLst>
                                    <p:set>
                                      <p:cBhvr>
                                        <p:cTn id="47" dur="1" fill="hold">
                                          <p:stCondLst>
                                            <p:cond delay="0"/>
                                          </p:stCondLst>
                                        </p:cTn>
                                        <p:tgtEl>
                                          <p:spTgt spid="209"/>
                                        </p:tgtEl>
                                        <p:attrNameLst>
                                          <p:attrName>style.visibility</p:attrName>
                                        </p:attrNameLst>
                                      </p:cBhvr>
                                      <p:to>
                                        <p:strVal val="visible"/>
                                      </p:to>
                                    </p:set>
                                    <p:animEffect transition="in" filter="fade">
                                      <p:cBhvr>
                                        <p:cTn id="48" dur="500"/>
                                        <p:tgtEl>
                                          <p:spTgt spid="20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fade">
                                      <p:cBhvr>
                                        <p:cTn id="53" dur="500"/>
                                        <p:tgtEl>
                                          <p:spTgt spid="54"/>
                                        </p:tgtEl>
                                      </p:cBhvr>
                                    </p:animEffect>
                                  </p:childTnLst>
                                </p:cTn>
                              </p:par>
                              <p:par>
                                <p:cTn id="54" presetID="10" presetClass="entr" presetSubtype="0" fill="hold" nodeType="with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fade">
                                      <p:cBhvr>
                                        <p:cTn id="56" dur="500"/>
                                        <p:tgtEl>
                                          <p:spTgt spid="55"/>
                                        </p:tgtEl>
                                      </p:cBhvr>
                                    </p:animEffect>
                                  </p:childTnLst>
                                </p:cTn>
                              </p:par>
                              <p:par>
                                <p:cTn id="57" presetID="10" presetClass="entr" presetSubtype="0" fill="hold" nodeType="with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fade">
                                      <p:cBhvr>
                                        <p:cTn id="5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64" grpId="0" animBg="1"/>
      <p:bldP spid="17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946" y="486336"/>
            <a:ext cx="10514108" cy="2655192"/>
          </a:xfrm>
        </p:spPr>
        <p:txBody>
          <a:bodyPr/>
          <a:lstStyle/>
          <a:p>
            <a:pPr marL="0" indent="0" algn="ctr">
              <a:buNone/>
            </a:pPr>
            <a:r>
              <a:rPr lang="en-US" sz="5882" dirty="0">
                <a:latin typeface="Segoe UI Light" panose="020B0502040204020203" pitchFamily="34" charset="0"/>
                <a:cs typeface="Segoe UI Light" panose="020B0502040204020203" pitchFamily="34" charset="0"/>
              </a:rPr>
              <a:t>Complete the survey below </a:t>
            </a:r>
          </a:p>
          <a:p>
            <a:pPr marL="0" indent="0" algn="ctr">
              <a:buNone/>
            </a:pPr>
            <a:r>
              <a:rPr lang="en-US" sz="5882" dirty="0">
                <a:latin typeface="Segoe UI Light" panose="020B0502040204020203" pitchFamily="34" charset="0"/>
                <a:cs typeface="Segoe UI Light" panose="020B0502040204020203" pitchFamily="34" charset="0"/>
              </a:rPr>
              <a:t>to enter to win</a:t>
            </a:r>
          </a:p>
          <a:p>
            <a:pPr marL="0" indent="0">
              <a:buNone/>
            </a:pPr>
            <a:endParaRPr lang="en-US" dirty="0"/>
          </a:p>
        </p:txBody>
      </p:sp>
      <p:sp>
        <p:nvSpPr>
          <p:cNvPr id="8" name="Rectangle 7"/>
          <p:cNvSpPr/>
          <p:nvPr/>
        </p:nvSpPr>
        <p:spPr>
          <a:xfrm>
            <a:off x="1973752" y="5189549"/>
            <a:ext cx="8244497" cy="1169487"/>
          </a:xfrm>
          <a:prstGeom prst="rect">
            <a:avLst/>
          </a:prstGeom>
        </p:spPr>
        <p:txBody>
          <a:bodyPr wrap="square">
            <a:spAutoFit/>
          </a:bodyPr>
          <a:lstStyle/>
          <a:p>
            <a:pPr algn="ctr">
              <a:lnSpc>
                <a:spcPct val="119000"/>
              </a:lnSpc>
            </a:pPr>
            <a:r>
              <a:rPr lang="en-US" sz="5882" b="1" kern="1400" dirty="0">
                <a:latin typeface="Segoe UI Light" panose="020B0502040204020203" pitchFamily="34" charset="0"/>
                <a:cs typeface="Segoe UI Light" panose="020B0502040204020203" pitchFamily="34" charset="0"/>
              </a:rPr>
              <a:t>aka.ms/</a:t>
            </a:r>
            <a:r>
              <a:rPr lang="en-US" sz="5882" b="1" kern="1400" dirty="0" err="1">
                <a:latin typeface="Segoe UI Light" panose="020B0502040204020203" pitchFamily="34" charset="0"/>
                <a:cs typeface="Segoe UI Light" panose="020B0502040204020203" pitchFamily="34" charset="0"/>
              </a:rPr>
              <a:t>devfestsurvey</a:t>
            </a:r>
            <a:endParaRPr lang="en-US" sz="5294" b="1" kern="1400" dirty="0">
              <a:latin typeface="Segoe UI Light" panose="020B0502040204020203" pitchFamily="34" charset="0"/>
              <a:cs typeface="Segoe UI Light" panose="020B0502040204020203" pitchFamily="34" charset="0"/>
            </a:endParaRPr>
          </a:p>
        </p:txBody>
      </p:sp>
      <p:pic>
        <p:nvPicPr>
          <p:cNvPr id="10" name="Picture 9">
            <a:extLst>
              <a:ext uri="{FF2B5EF4-FFF2-40B4-BE49-F238E27FC236}">
                <a16:creationId xmlns:a16="http://schemas.microsoft.com/office/drawing/2014/main" id="{B4BEC80D-2241-4AE3-A499-7CCC3CD33C1D}"/>
              </a:ext>
            </a:extLst>
          </p:cNvPr>
          <p:cNvPicPr>
            <a:picLocks noChangeAspect="1"/>
          </p:cNvPicPr>
          <p:nvPr/>
        </p:nvPicPr>
        <p:blipFill>
          <a:blip r:embed="rId3"/>
          <a:stretch>
            <a:fillRect/>
          </a:stretch>
        </p:blipFill>
        <p:spPr>
          <a:xfrm>
            <a:off x="4440477" y="2478967"/>
            <a:ext cx="3311048" cy="2069405"/>
          </a:xfrm>
          <a:prstGeom prst="rect">
            <a:avLst/>
          </a:prstGeom>
        </p:spPr>
      </p:pic>
      <p:sp>
        <p:nvSpPr>
          <p:cNvPr id="11" name="Rectangle 10">
            <a:extLst>
              <a:ext uri="{FF2B5EF4-FFF2-40B4-BE49-F238E27FC236}">
                <a16:creationId xmlns:a16="http://schemas.microsoft.com/office/drawing/2014/main" id="{D4003A64-1A1D-4175-A59B-0B9BAD4CF29B}"/>
              </a:ext>
            </a:extLst>
          </p:cNvPr>
          <p:cNvSpPr/>
          <p:nvPr/>
        </p:nvSpPr>
        <p:spPr>
          <a:xfrm>
            <a:off x="1973752" y="4467397"/>
            <a:ext cx="8244497" cy="451406"/>
          </a:xfrm>
          <a:prstGeom prst="rect">
            <a:avLst/>
          </a:prstGeom>
        </p:spPr>
        <p:txBody>
          <a:bodyPr wrap="square">
            <a:spAutoFit/>
          </a:bodyPr>
          <a:lstStyle/>
          <a:p>
            <a:pPr algn="ctr">
              <a:lnSpc>
                <a:spcPct val="119000"/>
              </a:lnSpc>
            </a:pPr>
            <a:r>
              <a:rPr lang="en-US" sz="1961" i="1" kern="1400" dirty="0">
                <a:latin typeface="Segoe UI Light" panose="020B0502040204020203" pitchFamily="34" charset="0"/>
                <a:cs typeface="Segoe UI Light" panose="020B0502040204020203" pitchFamily="34" charset="0"/>
              </a:rPr>
              <a:t>Raspberry Pi 3 Bundle</a:t>
            </a:r>
          </a:p>
        </p:txBody>
      </p:sp>
    </p:spTree>
    <p:extLst>
      <p:ext uri="{BB962C8B-B14F-4D97-AF65-F5344CB8AC3E}">
        <p14:creationId xmlns:p14="http://schemas.microsoft.com/office/powerpoint/2010/main" val="3537376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0">
        <p159:morph option="byObject"/>
      </p:transition>
    </mc:Choice>
    <mc:Fallback xmlns="">
      <p:transition spd="slow" advTm="20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5" r="15"/>
          <a:stretch>
            <a:fillRect/>
          </a:stretch>
        </p:blipFill>
        <p:spPr/>
      </p:pic>
      <p:sp>
        <p:nvSpPr>
          <p:cNvPr id="3" name="Rectangle 2">
            <a:extLst>
              <a:ext uri="{FF2B5EF4-FFF2-40B4-BE49-F238E27FC236}">
                <a16:creationId xmlns:a16="http://schemas.microsoft.com/office/drawing/2014/main" id="{B2667D32-F9E8-497F-BADD-DF9A5F175966}"/>
              </a:ext>
            </a:extLst>
          </p:cNvPr>
          <p:cNvSpPr/>
          <p:nvPr/>
        </p:nvSpPr>
        <p:spPr>
          <a:xfrm>
            <a:off x="0" y="0"/>
            <a:ext cx="12192000" cy="6858000"/>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p:cNvSpPr>
            <a:spLocks noGrp="1"/>
          </p:cNvSpPr>
          <p:nvPr>
            <p:ph type="title"/>
          </p:nvPr>
        </p:nvSpPr>
        <p:spPr/>
        <p:txBody>
          <a:bodyPr/>
          <a:lstStyle/>
          <a:p>
            <a:r>
              <a:rPr lang="en-US" sz="3921" dirty="0">
                <a:solidFill>
                  <a:sysClr val="windowText" lastClr="000000"/>
                </a:solidFill>
              </a:rPr>
              <a:t>Resources</a:t>
            </a:r>
          </a:p>
        </p:txBody>
      </p:sp>
      <p:sp>
        <p:nvSpPr>
          <p:cNvPr id="2" name="TextBox 1">
            <a:extLst>
              <a:ext uri="{FF2B5EF4-FFF2-40B4-BE49-F238E27FC236}">
                <a16:creationId xmlns:a16="http://schemas.microsoft.com/office/drawing/2014/main" id="{486BC740-7EAB-4E17-AE5F-EBD0E23E2E33}"/>
              </a:ext>
            </a:extLst>
          </p:cNvPr>
          <p:cNvSpPr txBox="1"/>
          <p:nvPr/>
        </p:nvSpPr>
        <p:spPr>
          <a:xfrm>
            <a:off x="502392" y="1699754"/>
            <a:ext cx="5940046" cy="3406490"/>
          </a:xfrm>
          <a:prstGeom prst="rect">
            <a:avLst/>
          </a:prstGeom>
          <a:noFill/>
        </p:spPr>
        <p:txBody>
          <a:bodyPr wrap="square" lIns="179285" tIns="143428" rIns="179285" bIns="143428" rtlCol="0">
            <a:spAutoFit/>
          </a:bodyPr>
          <a:lstStyle/>
          <a:p>
            <a:pPr>
              <a:lnSpc>
                <a:spcPct val="90000"/>
              </a:lnSpc>
              <a:spcAft>
                <a:spcPts val="588"/>
              </a:spcAft>
            </a:pPr>
            <a:r>
              <a:rPr lang="en-US" sz="3137" dirty="0">
                <a:solidFill>
                  <a:sysClr val="windowText" lastClr="000000"/>
                </a:solidFill>
                <a:latin typeface="Segoe UI Semibold" panose="020B0702040204020203" pitchFamily="34" charset="0"/>
                <a:cs typeface="Segoe UI Semibold" panose="020B0702040204020203" pitchFamily="34" charset="0"/>
              </a:rPr>
              <a:t>Docs.microsoft.com </a:t>
            </a:r>
            <a:r>
              <a:rPr lang="en-US" sz="3137" dirty="0">
                <a:solidFill>
                  <a:sysClr val="windowText" lastClr="000000"/>
                </a:solidFill>
                <a:latin typeface="Segoe UI Semilight" panose="020B0402040204020203" pitchFamily="34" charset="0"/>
                <a:cs typeface="Segoe UI Semilight" panose="020B0402040204020203" pitchFamily="34" charset="0"/>
              </a:rPr>
              <a:t>is the home for Microsoft technical documentation, API reference, code examples, </a:t>
            </a:r>
            <a:r>
              <a:rPr lang="en-US" sz="3137" dirty="0" err="1">
                <a:solidFill>
                  <a:sysClr val="windowText" lastClr="000000"/>
                </a:solidFill>
                <a:latin typeface="Segoe UI Semilight" panose="020B0402040204020203" pitchFamily="34" charset="0"/>
                <a:cs typeface="Segoe UI Semilight" panose="020B0402040204020203" pitchFamily="34" charset="0"/>
              </a:rPr>
              <a:t>quickstarts</a:t>
            </a:r>
            <a:r>
              <a:rPr lang="en-US" sz="3137" dirty="0">
                <a:solidFill>
                  <a:sysClr val="windowText" lastClr="000000"/>
                </a:solidFill>
                <a:latin typeface="Segoe UI Semilight" panose="020B0402040204020203" pitchFamily="34" charset="0"/>
                <a:cs typeface="Segoe UI Semilight" panose="020B0402040204020203" pitchFamily="34" charset="0"/>
              </a:rPr>
              <a:t>, and tutorials for developers and IT professionals. </a:t>
            </a:r>
          </a:p>
          <a:p>
            <a:pPr>
              <a:lnSpc>
                <a:spcPct val="90000"/>
              </a:lnSpc>
              <a:spcAft>
                <a:spcPts val="588"/>
              </a:spcAft>
            </a:pPr>
            <a:endParaRPr lang="en-US" sz="3137" dirty="0">
              <a:solidFill>
                <a:sysClr val="windowText" lastClr="000000"/>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970056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0">
        <p159:morph option="byObject"/>
      </p:transition>
    </mc:Choice>
    <mc:Fallback xmlns="">
      <p:transition spd="slow" advTm="20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CBF0A-8895-4A6C-AF02-BA14F0A70B51}"/>
              </a:ext>
            </a:extLst>
          </p:cNvPr>
          <p:cNvSpPr>
            <a:spLocks noGrp="1"/>
          </p:cNvSpPr>
          <p:nvPr>
            <p:ph type="title"/>
          </p:nvPr>
        </p:nvSpPr>
        <p:spPr/>
        <p:txBody>
          <a:bodyPr/>
          <a:lstStyle/>
          <a:p>
            <a:r>
              <a:rPr lang="en-US" dirty="0"/>
              <a:t>The Hands-On-Workshop</a:t>
            </a:r>
          </a:p>
        </p:txBody>
      </p:sp>
      <p:sp>
        <p:nvSpPr>
          <p:cNvPr id="3" name="Content Placeholder 2">
            <a:extLst>
              <a:ext uri="{FF2B5EF4-FFF2-40B4-BE49-F238E27FC236}">
                <a16:creationId xmlns:a16="http://schemas.microsoft.com/office/drawing/2014/main" id="{575A8438-8665-4F36-BF7C-C32A3F2E717D}"/>
              </a:ext>
            </a:extLst>
          </p:cNvPr>
          <p:cNvSpPr>
            <a:spLocks noGrp="1"/>
          </p:cNvSpPr>
          <p:nvPr>
            <p:ph idx="1"/>
          </p:nvPr>
        </p:nvSpPr>
        <p:spPr>
          <a:xfrm>
            <a:off x="838200" y="1825625"/>
            <a:ext cx="10515600" cy="961118"/>
          </a:xfrm>
        </p:spPr>
        <p:txBody>
          <a:bodyPr>
            <a:normAutofit/>
          </a:bodyPr>
          <a:lstStyle/>
          <a:p>
            <a:pPr marL="0" indent="0">
              <a:buNone/>
            </a:pPr>
            <a:r>
              <a:rPr lang="en-US" sz="2400" dirty="0"/>
              <a:t>Open the “</a:t>
            </a:r>
            <a:r>
              <a:rPr lang="en-US" sz="2400" b="1" dirty="0" err="1">
                <a:solidFill>
                  <a:schemeClr val="accent1"/>
                </a:solidFill>
              </a:rPr>
              <a:t>FlySimExpress</a:t>
            </a:r>
            <a:r>
              <a:rPr lang="en-US" sz="2400" b="1" dirty="0">
                <a:solidFill>
                  <a:schemeClr val="accent1"/>
                </a:solidFill>
              </a:rPr>
              <a:t>/README.htm</a:t>
            </a:r>
            <a:r>
              <a:rPr lang="en-US" sz="2400" dirty="0"/>
              <a:t>” from where you copied or extracted the workshop.  Use the links at the bottom to get to the labs. </a:t>
            </a:r>
          </a:p>
        </p:txBody>
      </p:sp>
      <p:pic>
        <p:nvPicPr>
          <p:cNvPr id="1026" name="Picture 2" descr="C:\Users\BretS\AppData\Local\Temp\SNAGHTML849ebda.PNG">
            <a:extLst>
              <a:ext uri="{FF2B5EF4-FFF2-40B4-BE49-F238E27FC236}">
                <a16:creationId xmlns:a16="http://schemas.microsoft.com/office/drawing/2014/main" id="{785D9D0E-5B8C-4FCA-9E16-57DE993BA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230" y="3063720"/>
            <a:ext cx="5929539" cy="3470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532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43AC53A-80AD-49FC-B15F-4F33FCE88E5D}"/>
              </a:ext>
            </a:extLst>
          </p:cNvPr>
          <p:cNvSpPr/>
          <p:nvPr/>
        </p:nvSpPr>
        <p:spPr>
          <a:xfrm>
            <a:off x="0" y="0"/>
            <a:ext cx="12192000" cy="6858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a:xfrm>
            <a:off x="399385" y="198214"/>
            <a:ext cx="11287789" cy="1021686"/>
          </a:xfrm>
          <a:ln>
            <a:noFill/>
          </a:ln>
        </p:spPr>
        <p:txBody>
          <a:bodyPr>
            <a:noAutofit/>
          </a:bodyPr>
          <a:lstStyle/>
          <a:p>
            <a:r>
              <a:rPr lang="en-US" sz="3200" dirty="0"/>
              <a:t>PRESENTER ONLY - Configure Shared Resources and ATC App</a:t>
            </a:r>
          </a:p>
        </p:txBody>
      </p:sp>
      <p:pic>
        <p:nvPicPr>
          <p:cNvPr id="97" name="Picture 96">
            <a:extLst>
              <a:ext uri="{FF2B5EF4-FFF2-40B4-BE49-F238E27FC236}">
                <a16:creationId xmlns:a16="http://schemas.microsoft.com/office/drawing/2014/main" id="{6785C6F8-F3DD-4607-879F-CB238BE40E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893" y="1650607"/>
            <a:ext cx="541014" cy="826004"/>
          </a:xfrm>
          <a:prstGeom prst="rect">
            <a:avLst/>
          </a:prstGeom>
          <a:ln>
            <a:noFill/>
          </a:ln>
        </p:spPr>
      </p:pic>
      <p:sp>
        <p:nvSpPr>
          <p:cNvPr id="98" name="Rectangle: Rounded Corners 97">
            <a:extLst>
              <a:ext uri="{FF2B5EF4-FFF2-40B4-BE49-F238E27FC236}">
                <a16:creationId xmlns:a16="http://schemas.microsoft.com/office/drawing/2014/main" id="{223E1C14-29E3-4954-A9D3-DC2EB0BE506C}"/>
              </a:ext>
            </a:extLst>
          </p:cNvPr>
          <p:cNvSpPr/>
          <p:nvPr/>
        </p:nvSpPr>
        <p:spPr bwMode="auto">
          <a:xfrm>
            <a:off x="1467280" y="1835007"/>
            <a:ext cx="1443789" cy="4572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flysim</a:t>
            </a:r>
            <a:r>
              <a:rPr lang="en-US" sz="1400" dirty="0">
                <a:gradFill>
                  <a:gsLst>
                    <a:gs pos="0">
                      <a:srgbClr val="FFFFFF"/>
                    </a:gs>
                    <a:gs pos="100000">
                      <a:srgbClr val="FFFFFF"/>
                    </a:gs>
                  </a:gsLst>
                  <a:lin ang="5400000" scaled="0"/>
                </a:gradFill>
                <a:ea typeface="Segoe UI" pitchFamily="34" charset="0"/>
                <a:cs typeface="Segoe UI" pitchFamily="34" charset="0"/>
              </a:rPr>
              <a:t>*</a:t>
            </a:r>
            <a:r>
              <a:rPr lang="en-US" sz="1400" dirty="0" err="1">
                <a:gradFill>
                  <a:gsLst>
                    <a:gs pos="0">
                      <a:srgbClr val="FFFFFF"/>
                    </a:gs>
                    <a:gs pos="100000">
                      <a:srgbClr val="FFFFFF"/>
                    </a:gs>
                  </a:gsLst>
                  <a:lin ang="5400000" scaled="0"/>
                </a:gradFill>
                <a:ea typeface="Segoe UI" pitchFamily="34" charset="0"/>
                <a:cs typeface="Segoe UI" pitchFamily="34" charset="0"/>
              </a:rPr>
              <a:t>iot</a:t>
            </a:r>
            <a:br>
              <a:rPr lang="en-US" sz="1400" dirty="0">
                <a:gradFill>
                  <a:gsLst>
                    <a:gs pos="0">
                      <a:srgbClr val="FFFFFF"/>
                    </a:gs>
                    <a:gs pos="100000">
                      <a:srgbClr val="FFFFFF"/>
                    </a:gs>
                  </a:gsLst>
                  <a:lin ang="5400000" scaled="0"/>
                </a:gradFill>
                <a:ea typeface="Segoe UI" pitchFamily="34" charset="0"/>
                <a:cs typeface="Segoe UI" pitchFamily="34" charset="0"/>
              </a:rPr>
            </a:br>
            <a:r>
              <a:rPr lang="en-US" sz="1400" dirty="0">
                <a:gradFill>
                  <a:gsLst>
                    <a:gs pos="0">
                      <a:srgbClr val="FFFFFF"/>
                    </a:gs>
                    <a:gs pos="100000">
                      <a:srgbClr val="FFFFFF"/>
                    </a:gs>
                  </a:gsLst>
                  <a:lin ang="5400000" scaled="0"/>
                </a:gradFill>
                <a:ea typeface="Segoe UI" pitchFamily="34" charset="0"/>
                <a:cs typeface="Segoe UI" pitchFamily="34" charset="0"/>
              </a:rPr>
              <a:t>IoT Hub</a:t>
            </a:r>
          </a:p>
        </p:txBody>
      </p:sp>
      <p:sp>
        <p:nvSpPr>
          <p:cNvPr id="99" name="Rectangle: Rounded Corners 98">
            <a:extLst>
              <a:ext uri="{FF2B5EF4-FFF2-40B4-BE49-F238E27FC236}">
                <a16:creationId xmlns:a16="http://schemas.microsoft.com/office/drawing/2014/main" id="{8F7FEE03-340F-4C3F-883E-9970A6DE048D}"/>
              </a:ext>
            </a:extLst>
          </p:cNvPr>
          <p:cNvSpPr/>
          <p:nvPr/>
        </p:nvSpPr>
        <p:spPr bwMode="auto">
          <a:xfrm>
            <a:off x="3491429" y="1835007"/>
            <a:ext cx="1678405" cy="4572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t>Flysim</a:t>
            </a:r>
            <a:r>
              <a:rPr lang="en-US" sz="1400" dirty="0"/>
              <a:t>*functions</a:t>
            </a:r>
            <a:br>
              <a:rPr lang="en-US" sz="1400" dirty="0"/>
            </a:br>
            <a:r>
              <a:rPr lang="en-US" sz="1400" dirty="0" err="1"/>
              <a:t>FlySimIoTFlightData</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02" name="Straight Arrow Connector 101">
            <a:extLst>
              <a:ext uri="{FF2B5EF4-FFF2-40B4-BE49-F238E27FC236}">
                <a16:creationId xmlns:a16="http://schemas.microsoft.com/office/drawing/2014/main" id="{864917FC-C9B5-4E72-88B4-C634E9C61959}"/>
              </a:ext>
            </a:extLst>
          </p:cNvPr>
          <p:cNvCxnSpPr>
            <a:cxnSpLocks/>
          </p:cNvCxnSpPr>
          <p:nvPr/>
        </p:nvCxnSpPr>
        <p:spPr>
          <a:xfrm>
            <a:off x="1034143" y="1931068"/>
            <a:ext cx="38501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9333FC65-347F-4865-AD12-123A3F5A1E60}"/>
              </a:ext>
            </a:extLst>
          </p:cNvPr>
          <p:cNvSpPr txBox="1"/>
          <p:nvPr/>
        </p:nvSpPr>
        <p:spPr>
          <a:xfrm>
            <a:off x="1001055" y="1724207"/>
            <a:ext cx="451185" cy="110800"/>
          </a:xfrm>
          <a:prstGeom prst="rect">
            <a:avLst/>
          </a:prstGeom>
          <a:noFill/>
          <a:ln>
            <a:noFill/>
          </a:ln>
        </p:spPr>
        <p:txBody>
          <a:bodyPr wrap="square" lIns="0" tIns="0" rIns="0" bIns="0" rtlCol="0">
            <a:spAutoFit/>
          </a:bodyPr>
          <a:lstStyle/>
          <a:p>
            <a:pPr>
              <a:lnSpc>
                <a:spcPct val="90000"/>
              </a:lnSpc>
              <a:spcAft>
                <a:spcPts val="600"/>
              </a:spcAft>
            </a:pPr>
            <a:r>
              <a:rPr lang="en-US" sz="800" dirty="0"/>
              <a:t>Raw Data</a:t>
            </a:r>
          </a:p>
        </p:txBody>
      </p:sp>
      <p:cxnSp>
        <p:nvCxnSpPr>
          <p:cNvPr id="104" name="Straight Arrow Connector 103">
            <a:extLst>
              <a:ext uri="{FF2B5EF4-FFF2-40B4-BE49-F238E27FC236}">
                <a16:creationId xmlns:a16="http://schemas.microsoft.com/office/drawing/2014/main" id="{72187768-9640-40BC-AE74-7395B4810E5B}"/>
              </a:ext>
            </a:extLst>
          </p:cNvPr>
          <p:cNvCxnSpPr>
            <a:cxnSpLocks/>
          </p:cNvCxnSpPr>
          <p:nvPr/>
        </p:nvCxnSpPr>
        <p:spPr>
          <a:xfrm>
            <a:off x="3016345" y="2055333"/>
            <a:ext cx="38501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78D90B88-5818-47E5-B6BC-65666A898F88}"/>
              </a:ext>
            </a:extLst>
          </p:cNvPr>
          <p:cNvSpPr txBox="1"/>
          <p:nvPr/>
        </p:nvSpPr>
        <p:spPr>
          <a:xfrm>
            <a:off x="2983257" y="1848472"/>
            <a:ext cx="451185" cy="110800"/>
          </a:xfrm>
          <a:prstGeom prst="rect">
            <a:avLst/>
          </a:prstGeom>
          <a:noFill/>
          <a:ln>
            <a:noFill/>
          </a:ln>
        </p:spPr>
        <p:txBody>
          <a:bodyPr wrap="square" lIns="0" tIns="0" rIns="0" bIns="0" rtlCol="0">
            <a:spAutoFit/>
          </a:bodyPr>
          <a:lstStyle/>
          <a:p>
            <a:pPr>
              <a:lnSpc>
                <a:spcPct val="90000"/>
              </a:lnSpc>
              <a:spcAft>
                <a:spcPts val="600"/>
              </a:spcAft>
            </a:pPr>
            <a:r>
              <a:rPr lang="en-US" sz="800" dirty="0"/>
              <a:t>Raw Data</a:t>
            </a:r>
          </a:p>
        </p:txBody>
      </p:sp>
      <p:sp>
        <p:nvSpPr>
          <p:cNvPr id="112" name="Rectangle: Rounded Corners 111">
            <a:extLst>
              <a:ext uri="{FF2B5EF4-FFF2-40B4-BE49-F238E27FC236}">
                <a16:creationId xmlns:a16="http://schemas.microsoft.com/office/drawing/2014/main" id="{D75C8157-2EF0-4B0C-ACD4-A666F830AED7}"/>
              </a:ext>
            </a:extLst>
          </p:cNvPr>
          <p:cNvSpPr/>
          <p:nvPr/>
        </p:nvSpPr>
        <p:spPr bwMode="auto">
          <a:xfrm>
            <a:off x="7598390" y="1833613"/>
            <a:ext cx="2176585" cy="4572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solidFill>
                  <a:sysClr val="windowText" lastClr="000000"/>
                </a:solidFill>
                <a:ea typeface="Segoe UI" pitchFamily="34" charset="0"/>
                <a:cs typeface="Segoe UI" pitchFamily="34" charset="0"/>
              </a:rPr>
              <a:t>flysim</a:t>
            </a:r>
            <a:r>
              <a:rPr lang="en-US" sz="1400" dirty="0">
                <a:solidFill>
                  <a:sysClr val="windowText" lastClr="000000"/>
                </a:solidFill>
                <a:ea typeface="Segoe UI" pitchFamily="34" charset="0"/>
                <a:cs typeface="Segoe UI" pitchFamily="34" charset="0"/>
              </a:rPr>
              <a:t>-shared-input-hub</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Event Hub</a:t>
            </a:r>
          </a:p>
        </p:txBody>
      </p:sp>
      <p:sp>
        <p:nvSpPr>
          <p:cNvPr id="113" name="Rectangle: Rounded Corners 112">
            <a:extLst>
              <a:ext uri="{FF2B5EF4-FFF2-40B4-BE49-F238E27FC236}">
                <a16:creationId xmlns:a16="http://schemas.microsoft.com/office/drawing/2014/main" id="{620D8CFD-931A-465C-A2B8-80EFD5D39D0E}"/>
              </a:ext>
            </a:extLst>
          </p:cNvPr>
          <p:cNvSpPr/>
          <p:nvPr/>
        </p:nvSpPr>
        <p:spPr bwMode="auto">
          <a:xfrm>
            <a:off x="7598390" y="3537722"/>
            <a:ext cx="2176585" cy="4572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ysClr val="windowText" lastClr="000000"/>
                </a:solidFill>
                <a:ea typeface="Segoe UI" pitchFamily="34" charset="0"/>
                <a:cs typeface="Segoe UI" pitchFamily="34" charset="0"/>
              </a:rPr>
              <a:t>Stream Analytics</a:t>
            </a:r>
          </a:p>
        </p:txBody>
      </p:sp>
      <p:sp>
        <p:nvSpPr>
          <p:cNvPr id="114" name="Rectangle: Rounded Corners 113">
            <a:extLst>
              <a:ext uri="{FF2B5EF4-FFF2-40B4-BE49-F238E27FC236}">
                <a16:creationId xmlns:a16="http://schemas.microsoft.com/office/drawing/2014/main" id="{E558CE1E-B5DE-483B-9558-6658B4B86240}"/>
              </a:ext>
            </a:extLst>
          </p:cNvPr>
          <p:cNvSpPr/>
          <p:nvPr/>
        </p:nvSpPr>
        <p:spPr bwMode="auto">
          <a:xfrm>
            <a:off x="7598390" y="5241831"/>
            <a:ext cx="2176585" cy="4572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solidFill>
                  <a:sysClr val="windowText" lastClr="000000"/>
                </a:solidFill>
                <a:ea typeface="Segoe UI" pitchFamily="34" charset="0"/>
                <a:cs typeface="Segoe UI" pitchFamily="34" charset="0"/>
              </a:rPr>
              <a:t>flysim</a:t>
            </a:r>
            <a:r>
              <a:rPr lang="en-US" sz="1400" dirty="0">
                <a:solidFill>
                  <a:sysClr val="windowText" lastClr="000000"/>
                </a:solidFill>
                <a:ea typeface="Segoe UI" pitchFamily="34" charset="0"/>
                <a:cs typeface="Segoe UI" pitchFamily="34" charset="0"/>
              </a:rPr>
              <a:t>-shared-output-hub</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Event Hub</a:t>
            </a:r>
          </a:p>
        </p:txBody>
      </p:sp>
      <p:sp>
        <p:nvSpPr>
          <p:cNvPr id="115" name="Rectangle: Rounded Corners 114">
            <a:extLst>
              <a:ext uri="{FF2B5EF4-FFF2-40B4-BE49-F238E27FC236}">
                <a16:creationId xmlns:a16="http://schemas.microsoft.com/office/drawing/2014/main" id="{81ECED8E-7162-4BFE-96A1-BCF3128C684A}"/>
              </a:ext>
            </a:extLst>
          </p:cNvPr>
          <p:cNvSpPr/>
          <p:nvPr/>
        </p:nvSpPr>
        <p:spPr bwMode="auto">
          <a:xfrm>
            <a:off x="10780816" y="1829062"/>
            <a:ext cx="1059034" cy="3869970"/>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ysClr val="windowText" lastClr="000000"/>
                </a:solidFill>
                <a:ea typeface="Segoe UI" pitchFamily="34" charset="0"/>
                <a:cs typeface="Segoe UI" pitchFamily="34" charset="0"/>
              </a:rPr>
              <a:t>ATC</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UWP</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App</a:t>
            </a:r>
          </a:p>
        </p:txBody>
      </p:sp>
      <p:sp>
        <p:nvSpPr>
          <p:cNvPr id="116" name="Freeform: Shape 115">
            <a:extLst>
              <a:ext uri="{FF2B5EF4-FFF2-40B4-BE49-F238E27FC236}">
                <a16:creationId xmlns:a16="http://schemas.microsoft.com/office/drawing/2014/main" id="{5FAED956-0BD7-41CD-B5CC-4AC71103B365}"/>
              </a:ext>
            </a:extLst>
          </p:cNvPr>
          <p:cNvSpPr/>
          <p:nvPr/>
        </p:nvSpPr>
        <p:spPr bwMode="auto">
          <a:xfrm>
            <a:off x="4313514" y="1363287"/>
            <a:ext cx="4422371" cy="440575"/>
          </a:xfrm>
          <a:custGeom>
            <a:avLst/>
            <a:gdLst>
              <a:gd name="connsiteX0" fmla="*/ 0 w 4422371"/>
              <a:gd name="connsiteY0" fmla="*/ 407324 h 440575"/>
              <a:gd name="connsiteX1" fmla="*/ 0 w 4422371"/>
              <a:gd name="connsiteY1" fmla="*/ 0 h 440575"/>
              <a:gd name="connsiteX2" fmla="*/ 4422371 w 4422371"/>
              <a:gd name="connsiteY2" fmla="*/ 0 h 440575"/>
              <a:gd name="connsiteX3" fmla="*/ 4422371 w 4422371"/>
              <a:gd name="connsiteY3" fmla="*/ 440575 h 440575"/>
              <a:gd name="connsiteX4" fmla="*/ 4422371 w 4422371"/>
              <a:gd name="connsiteY4" fmla="*/ 440575 h 440575"/>
              <a:gd name="connsiteX5" fmla="*/ 4422371 w 4422371"/>
              <a:gd name="connsiteY5" fmla="*/ 440575 h 44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2371" h="440575">
                <a:moveTo>
                  <a:pt x="0" y="407324"/>
                </a:moveTo>
                <a:lnTo>
                  <a:pt x="0" y="0"/>
                </a:lnTo>
                <a:lnTo>
                  <a:pt x="4422371" y="0"/>
                </a:lnTo>
                <a:lnTo>
                  <a:pt x="4422371" y="440575"/>
                </a:lnTo>
                <a:lnTo>
                  <a:pt x="4422371" y="440575"/>
                </a:lnTo>
                <a:lnTo>
                  <a:pt x="4422371" y="440575"/>
                </a:lnTo>
              </a:path>
            </a:pathLst>
          </a:custGeom>
          <a:noFill/>
          <a:ln>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47124358-8F34-4228-828E-72287C3F885B}"/>
              </a:ext>
            </a:extLst>
          </p:cNvPr>
          <p:cNvSpPr txBox="1"/>
          <p:nvPr/>
        </p:nvSpPr>
        <p:spPr>
          <a:xfrm>
            <a:off x="6245511" y="1189223"/>
            <a:ext cx="558376" cy="110800"/>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p>
        </p:txBody>
      </p:sp>
      <p:cxnSp>
        <p:nvCxnSpPr>
          <p:cNvPr id="118" name="Straight Arrow Connector 117">
            <a:extLst>
              <a:ext uri="{FF2B5EF4-FFF2-40B4-BE49-F238E27FC236}">
                <a16:creationId xmlns:a16="http://schemas.microsoft.com/office/drawing/2014/main" id="{079F3E5F-726D-4CE4-A3A1-63F93BC0615F}"/>
              </a:ext>
            </a:extLst>
          </p:cNvPr>
          <p:cNvCxnSpPr>
            <a:cxnSpLocks/>
          </p:cNvCxnSpPr>
          <p:nvPr/>
        </p:nvCxnSpPr>
        <p:spPr>
          <a:xfrm>
            <a:off x="8728508" y="2408525"/>
            <a:ext cx="0" cy="106401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C3364C38-F4DA-4DA7-AFCB-F05FF50A1692}"/>
              </a:ext>
            </a:extLst>
          </p:cNvPr>
          <p:cNvSpPr txBox="1"/>
          <p:nvPr/>
        </p:nvSpPr>
        <p:spPr>
          <a:xfrm>
            <a:off x="8781501" y="2858868"/>
            <a:ext cx="558376" cy="221599"/>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br>
              <a:rPr lang="en-US" sz="800" dirty="0"/>
            </a:br>
            <a:r>
              <a:rPr lang="en-US" sz="800" dirty="0"/>
              <a:t>(All Aircraft)</a:t>
            </a:r>
          </a:p>
        </p:txBody>
      </p:sp>
      <p:cxnSp>
        <p:nvCxnSpPr>
          <p:cNvPr id="120" name="Straight Arrow Connector 119">
            <a:extLst>
              <a:ext uri="{FF2B5EF4-FFF2-40B4-BE49-F238E27FC236}">
                <a16:creationId xmlns:a16="http://schemas.microsoft.com/office/drawing/2014/main" id="{2CC845F4-9CD3-46A2-8873-83C4F8634D4C}"/>
              </a:ext>
            </a:extLst>
          </p:cNvPr>
          <p:cNvCxnSpPr>
            <a:cxnSpLocks/>
          </p:cNvCxnSpPr>
          <p:nvPr/>
        </p:nvCxnSpPr>
        <p:spPr>
          <a:xfrm>
            <a:off x="8728508" y="4101254"/>
            <a:ext cx="0" cy="106401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BDAA39E7-6B2D-4A26-82C1-3047FE2DAC60}"/>
              </a:ext>
            </a:extLst>
          </p:cNvPr>
          <p:cNvSpPr txBox="1"/>
          <p:nvPr/>
        </p:nvSpPr>
        <p:spPr>
          <a:xfrm>
            <a:off x="8781501" y="4551597"/>
            <a:ext cx="558376" cy="221599"/>
          </a:xfrm>
          <a:prstGeom prst="rect">
            <a:avLst/>
          </a:prstGeom>
          <a:noFill/>
          <a:ln>
            <a:noFill/>
          </a:ln>
        </p:spPr>
        <p:txBody>
          <a:bodyPr wrap="square" lIns="0" tIns="0" rIns="0" bIns="0" rtlCol="0">
            <a:spAutoFit/>
          </a:bodyPr>
          <a:lstStyle/>
          <a:p>
            <a:pPr algn="ctr">
              <a:lnSpc>
                <a:spcPct val="90000"/>
              </a:lnSpc>
              <a:spcAft>
                <a:spcPts val="600"/>
              </a:spcAft>
            </a:pPr>
            <a:r>
              <a:rPr lang="en-US" sz="800" dirty="0"/>
              <a:t>Proximity</a:t>
            </a:r>
            <a:br>
              <a:rPr lang="en-US" sz="800" dirty="0"/>
            </a:br>
            <a:r>
              <a:rPr lang="en-US" sz="800" dirty="0"/>
              <a:t>Warnings</a:t>
            </a:r>
          </a:p>
        </p:txBody>
      </p:sp>
      <p:cxnSp>
        <p:nvCxnSpPr>
          <p:cNvPr id="122" name="Straight Arrow Connector 121">
            <a:extLst>
              <a:ext uri="{FF2B5EF4-FFF2-40B4-BE49-F238E27FC236}">
                <a16:creationId xmlns:a16="http://schemas.microsoft.com/office/drawing/2014/main" id="{2CD17950-8683-4C2D-99E3-7CAF5471FDCF}"/>
              </a:ext>
            </a:extLst>
          </p:cNvPr>
          <p:cNvCxnSpPr>
            <a:cxnSpLocks/>
          </p:cNvCxnSpPr>
          <p:nvPr/>
        </p:nvCxnSpPr>
        <p:spPr>
          <a:xfrm>
            <a:off x="9979784" y="2055333"/>
            <a:ext cx="6378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C089318C-6FA5-4E3B-B50C-189DC4973642}"/>
              </a:ext>
            </a:extLst>
          </p:cNvPr>
          <p:cNvSpPr txBox="1"/>
          <p:nvPr/>
        </p:nvSpPr>
        <p:spPr>
          <a:xfrm>
            <a:off x="9979784" y="1848472"/>
            <a:ext cx="558376" cy="110800"/>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p>
        </p:txBody>
      </p:sp>
      <p:sp>
        <p:nvSpPr>
          <p:cNvPr id="124" name="TextBox 123">
            <a:extLst>
              <a:ext uri="{FF2B5EF4-FFF2-40B4-BE49-F238E27FC236}">
                <a16:creationId xmlns:a16="http://schemas.microsoft.com/office/drawing/2014/main" id="{2D4246DB-3A84-403B-8396-A2DC6AA29C66}"/>
              </a:ext>
            </a:extLst>
          </p:cNvPr>
          <p:cNvSpPr txBox="1"/>
          <p:nvPr/>
        </p:nvSpPr>
        <p:spPr>
          <a:xfrm>
            <a:off x="9979784" y="5215657"/>
            <a:ext cx="558376" cy="221599"/>
          </a:xfrm>
          <a:prstGeom prst="rect">
            <a:avLst/>
          </a:prstGeom>
          <a:noFill/>
          <a:ln>
            <a:noFill/>
          </a:ln>
        </p:spPr>
        <p:txBody>
          <a:bodyPr wrap="square" lIns="0" tIns="0" rIns="0" bIns="0" rtlCol="0">
            <a:spAutoFit/>
          </a:bodyPr>
          <a:lstStyle/>
          <a:p>
            <a:pPr algn="ctr">
              <a:lnSpc>
                <a:spcPct val="90000"/>
              </a:lnSpc>
              <a:spcAft>
                <a:spcPts val="600"/>
              </a:spcAft>
            </a:pPr>
            <a:r>
              <a:rPr lang="en-US" sz="800" dirty="0"/>
              <a:t>Proximity</a:t>
            </a:r>
            <a:br>
              <a:rPr lang="en-US" sz="800" dirty="0"/>
            </a:br>
            <a:r>
              <a:rPr lang="en-US" sz="800" dirty="0"/>
              <a:t>Warnings</a:t>
            </a:r>
          </a:p>
        </p:txBody>
      </p:sp>
      <p:cxnSp>
        <p:nvCxnSpPr>
          <p:cNvPr id="134" name="Straight Arrow Connector 133">
            <a:extLst>
              <a:ext uri="{FF2B5EF4-FFF2-40B4-BE49-F238E27FC236}">
                <a16:creationId xmlns:a16="http://schemas.microsoft.com/office/drawing/2014/main" id="{2F97DD42-B8FC-4DB4-AF3E-3926FCB0661C}"/>
              </a:ext>
            </a:extLst>
          </p:cNvPr>
          <p:cNvCxnSpPr>
            <a:cxnSpLocks/>
          </p:cNvCxnSpPr>
          <p:nvPr/>
        </p:nvCxnSpPr>
        <p:spPr>
          <a:xfrm>
            <a:off x="9979784" y="5491590"/>
            <a:ext cx="6378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9" name="Rectangle: Rounded Corners 138">
            <a:extLst>
              <a:ext uri="{FF2B5EF4-FFF2-40B4-BE49-F238E27FC236}">
                <a16:creationId xmlns:a16="http://schemas.microsoft.com/office/drawing/2014/main" id="{BA69B793-5968-45AF-B8C9-740C654F86D7}"/>
              </a:ext>
            </a:extLst>
          </p:cNvPr>
          <p:cNvSpPr/>
          <p:nvPr/>
        </p:nvSpPr>
        <p:spPr bwMode="auto">
          <a:xfrm>
            <a:off x="3491429" y="2695247"/>
            <a:ext cx="1678405" cy="4572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t>flysim</a:t>
            </a:r>
            <a:r>
              <a:rPr lang="en-US" sz="1400" dirty="0"/>
              <a:t>*storage</a:t>
            </a:r>
            <a:br>
              <a:rPr lang="en-US" sz="1400" dirty="0"/>
            </a:br>
            <a:r>
              <a:rPr lang="en-US" sz="1400" dirty="0" err="1"/>
              <a:t>deviceState</a:t>
            </a:r>
            <a:r>
              <a:rPr lang="en-US" sz="1400" dirty="0"/>
              <a:t> Table</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40" name="Straight Arrow Connector 139">
            <a:extLst>
              <a:ext uri="{FF2B5EF4-FFF2-40B4-BE49-F238E27FC236}">
                <a16:creationId xmlns:a16="http://schemas.microsoft.com/office/drawing/2014/main" id="{3975A0DB-CD6B-4A5F-9A45-D36A85A66CED}"/>
              </a:ext>
            </a:extLst>
          </p:cNvPr>
          <p:cNvCxnSpPr>
            <a:cxnSpLocks/>
          </p:cNvCxnSpPr>
          <p:nvPr/>
        </p:nvCxnSpPr>
        <p:spPr>
          <a:xfrm rot="10800000" flipV="1">
            <a:off x="4301679" y="2363423"/>
            <a:ext cx="0" cy="25514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E73FFEE2-16A9-4397-AC50-28B502D6C0CB}"/>
              </a:ext>
            </a:extLst>
          </p:cNvPr>
          <p:cNvSpPr txBox="1"/>
          <p:nvPr/>
        </p:nvSpPr>
        <p:spPr>
          <a:xfrm>
            <a:off x="4416222" y="2423058"/>
            <a:ext cx="558376" cy="110800"/>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p>
        </p:txBody>
      </p:sp>
      <p:sp>
        <p:nvSpPr>
          <p:cNvPr id="35" name="Freeform: Shape 34">
            <a:extLst>
              <a:ext uri="{FF2B5EF4-FFF2-40B4-BE49-F238E27FC236}">
                <a16:creationId xmlns:a16="http://schemas.microsoft.com/office/drawing/2014/main" id="{9C2B565E-9965-43D5-B37E-FE261B177034}"/>
              </a:ext>
            </a:extLst>
          </p:cNvPr>
          <p:cNvSpPr/>
          <p:nvPr/>
        </p:nvSpPr>
        <p:spPr>
          <a:xfrm>
            <a:off x="260913" y="992222"/>
            <a:ext cx="11694382" cy="5134068"/>
          </a:xfrm>
          <a:custGeom>
            <a:avLst/>
            <a:gdLst>
              <a:gd name="connsiteX0" fmla="*/ 0 w 11694382"/>
              <a:gd name="connsiteY0" fmla="*/ 0 h 5134068"/>
              <a:gd name="connsiteX1" fmla="*/ 11694382 w 11694382"/>
              <a:gd name="connsiteY1" fmla="*/ 0 h 5134068"/>
              <a:gd name="connsiteX2" fmla="*/ 11694382 w 11694382"/>
              <a:gd name="connsiteY2" fmla="*/ 811640 h 5134068"/>
              <a:gd name="connsiteX3" fmla="*/ 7003462 w 11694382"/>
              <a:gd name="connsiteY3" fmla="*/ 811640 h 5134068"/>
              <a:gd name="connsiteX4" fmla="*/ 7003462 w 11694382"/>
              <a:gd name="connsiteY4" fmla="*/ 5008528 h 5134068"/>
              <a:gd name="connsiteX5" fmla="*/ 11694382 w 11694382"/>
              <a:gd name="connsiteY5" fmla="*/ 5008528 h 5134068"/>
              <a:gd name="connsiteX6" fmla="*/ 11694382 w 11694382"/>
              <a:gd name="connsiteY6" fmla="*/ 5134068 h 5134068"/>
              <a:gd name="connsiteX7" fmla="*/ 0 w 11694382"/>
              <a:gd name="connsiteY7" fmla="*/ 5134068 h 5134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94382" h="5134068">
                <a:moveTo>
                  <a:pt x="0" y="0"/>
                </a:moveTo>
                <a:lnTo>
                  <a:pt x="11694382" y="0"/>
                </a:lnTo>
                <a:lnTo>
                  <a:pt x="11694382" y="811640"/>
                </a:lnTo>
                <a:lnTo>
                  <a:pt x="7003462" y="811640"/>
                </a:lnTo>
                <a:lnTo>
                  <a:pt x="7003462" y="5008528"/>
                </a:lnTo>
                <a:lnTo>
                  <a:pt x="11694382" y="5008528"/>
                </a:lnTo>
                <a:lnTo>
                  <a:pt x="11694382" y="5134068"/>
                </a:lnTo>
                <a:lnTo>
                  <a:pt x="0" y="5134068"/>
                </a:lnTo>
                <a:close/>
              </a:path>
            </a:pathLst>
          </a:cu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Rounded Corners 94">
            <a:extLst>
              <a:ext uri="{FF2B5EF4-FFF2-40B4-BE49-F238E27FC236}">
                <a16:creationId xmlns:a16="http://schemas.microsoft.com/office/drawing/2014/main" id="{9CF652DE-3CC0-49E7-BBF8-CA23554701E3}"/>
              </a:ext>
            </a:extLst>
          </p:cNvPr>
          <p:cNvSpPr/>
          <p:nvPr/>
        </p:nvSpPr>
        <p:spPr bwMode="auto">
          <a:xfrm>
            <a:off x="399386" y="5847485"/>
            <a:ext cx="338901" cy="3389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96" name="TextBox 95">
            <a:extLst>
              <a:ext uri="{FF2B5EF4-FFF2-40B4-BE49-F238E27FC236}">
                <a16:creationId xmlns:a16="http://schemas.microsoft.com/office/drawing/2014/main" id="{83938966-0EB4-439E-9E7E-08BEBECFE948}"/>
              </a:ext>
            </a:extLst>
          </p:cNvPr>
          <p:cNvSpPr txBox="1"/>
          <p:nvPr/>
        </p:nvSpPr>
        <p:spPr>
          <a:xfrm>
            <a:off x="903932" y="5904690"/>
            <a:ext cx="1596591" cy="221599"/>
          </a:xfrm>
          <a:prstGeom prst="rect">
            <a:avLst/>
          </a:prstGeom>
          <a:noFill/>
          <a:ln>
            <a:noFill/>
          </a:ln>
        </p:spPr>
        <p:txBody>
          <a:bodyPr wrap="none" lIns="0" tIns="0" rIns="0" bIns="0" rtlCol="0" anchor="ctr">
            <a:spAutoFit/>
          </a:bodyPr>
          <a:lstStyle/>
          <a:p>
            <a:pPr>
              <a:lnSpc>
                <a:spcPct val="90000"/>
              </a:lnSpc>
              <a:spcAft>
                <a:spcPts val="600"/>
              </a:spcAft>
            </a:pPr>
            <a:r>
              <a:rPr lang="en-US" sz="1600" dirty="0"/>
              <a:t>Presenter Creates</a:t>
            </a:r>
          </a:p>
        </p:txBody>
      </p:sp>
      <p:sp>
        <p:nvSpPr>
          <p:cNvPr id="137" name="Rectangle: Rounded Corners 136">
            <a:extLst>
              <a:ext uri="{FF2B5EF4-FFF2-40B4-BE49-F238E27FC236}">
                <a16:creationId xmlns:a16="http://schemas.microsoft.com/office/drawing/2014/main" id="{071CD382-DEDB-48EB-87C4-23D57E36382D}"/>
              </a:ext>
            </a:extLst>
          </p:cNvPr>
          <p:cNvSpPr/>
          <p:nvPr/>
        </p:nvSpPr>
        <p:spPr bwMode="auto">
          <a:xfrm>
            <a:off x="399386" y="5337714"/>
            <a:ext cx="338901" cy="3389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138" name="TextBox 137">
            <a:extLst>
              <a:ext uri="{FF2B5EF4-FFF2-40B4-BE49-F238E27FC236}">
                <a16:creationId xmlns:a16="http://schemas.microsoft.com/office/drawing/2014/main" id="{5C99B593-2572-4FEE-90D5-23FA11A3EAC0}"/>
              </a:ext>
            </a:extLst>
          </p:cNvPr>
          <p:cNvSpPr txBox="1"/>
          <p:nvPr/>
        </p:nvSpPr>
        <p:spPr>
          <a:xfrm>
            <a:off x="903932" y="5396364"/>
            <a:ext cx="994247" cy="221599"/>
          </a:xfrm>
          <a:prstGeom prst="rect">
            <a:avLst/>
          </a:prstGeom>
          <a:noFill/>
          <a:ln>
            <a:noFill/>
          </a:ln>
        </p:spPr>
        <p:txBody>
          <a:bodyPr wrap="none" lIns="0" tIns="0" rIns="0" bIns="0" rtlCol="0" anchor="ctr">
            <a:spAutoFit/>
          </a:bodyPr>
          <a:lstStyle/>
          <a:p>
            <a:pPr>
              <a:lnSpc>
                <a:spcPct val="90000"/>
              </a:lnSpc>
              <a:spcAft>
                <a:spcPts val="600"/>
              </a:spcAft>
            </a:pPr>
            <a:r>
              <a:rPr lang="en-US" sz="1600" dirty="0"/>
              <a:t>You Create</a:t>
            </a:r>
          </a:p>
        </p:txBody>
      </p:sp>
      <p:sp>
        <p:nvSpPr>
          <p:cNvPr id="3" name="TextBox 2">
            <a:extLst>
              <a:ext uri="{FF2B5EF4-FFF2-40B4-BE49-F238E27FC236}">
                <a16:creationId xmlns:a16="http://schemas.microsoft.com/office/drawing/2014/main" id="{4AC349FD-2F7F-4269-9ECD-3F50405F90EA}"/>
              </a:ext>
            </a:extLst>
          </p:cNvPr>
          <p:cNvSpPr txBox="1"/>
          <p:nvPr/>
        </p:nvSpPr>
        <p:spPr>
          <a:xfrm>
            <a:off x="260912" y="3543540"/>
            <a:ext cx="5621154" cy="1384995"/>
          </a:xfrm>
          <a:prstGeom prst="rect">
            <a:avLst/>
          </a:prstGeom>
          <a:noFill/>
        </p:spPr>
        <p:txBody>
          <a:bodyPr wrap="none" rtlCol="0">
            <a:spAutoFit/>
          </a:bodyPr>
          <a:lstStyle/>
          <a:p>
            <a:pPr marL="457200" indent="-457200">
              <a:buFont typeface="Arial" panose="020B0604020202020204" pitchFamily="34" charset="0"/>
              <a:buChar char="•"/>
            </a:pPr>
            <a:r>
              <a:rPr lang="en-US" sz="2800" dirty="0"/>
              <a:t>Use the Azure CLI</a:t>
            </a:r>
          </a:p>
          <a:p>
            <a:pPr marL="457200" indent="-457200">
              <a:buFont typeface="Arial" panose="020B0604020202020204" pitchFamily="34" charset="0"/>
              <a:buChar char="•"/>
            </a:pPr>
            <a:r>
              <a:rPr lang="en-US" sz="2800" dirty="0"/>
              <a:t>Use the existing ARM Template</a:t>
            </a:r>
          </a:p>
          <a:p>
            <a:pPr marL="457200" indent="-457200">
              <a:buFont typeface="Arial" panose="020B0604020202020204" pitchFamily="34" charset="0"/>
              <a:buChar char="•"/>
            </a:pPr>
            <a:r>
              <a:rPr lang="en-US" sz="2800" dirty="0"/>
              <a:t>Create the Azure Resources</a:t>
            </a:r>
          </a:p>
        </p:txBody>
      </p:sp>
    </p:spTree>
    <p:extLst>
      <p:ext uri="{BB962C8B-B14F-4D97-AF65-F5344CB8AC3E}">
        <p14:creationId xmlns:p14="http://schemas.microsoft.com/office/powerpoint/2010/main" val="2657082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43AC53A-80AD-49FC-B15F-4F33FCE88E5D}"/>
              </a:ext>
            </a:extLst>
          </p:cNvPr>
          <p:cNvSpPr/>
          <p:nvPr/>
        </p:nvSpPr>
        <p:spPr>
          <a:xfrm>
            <a:off x="0" y="0"/>
            <a:ext cx="12192000" cy="6858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a:xfrm>
            <a:off x="399386" y="198214"/>
            <a:ext cx="10515600" cy="1021686"/>
          </a:xfrm>
          <a:ln>
            <a:noFill/>
          </a:ln>
        </p:spPr>
        <p:txBody>
          <a:bodyPr>
            <a:noAutofit/>
          </a:bodyPr>
          <a:lstStyle/>
          <a:p>
            <a:r>
              <a:rPr lang="en-US" sz="3200" b="1" dirty="0"/>
              <a:t>01 - Prepare the Azure IoT Development Kit Board</a:t>
            </a:r>
            <a:endParaRPr lang="en-US" sz="3200" dirty="0"/>
          </a:p>
        </p:txBody>
      </p:sp>
      <p:pic>
        <p:nvPicPr>
          <p:cNvPr id="97" name="Picture 96">
            <a:extLst>
              <a:ext uri="{FF2B5EF4-FFF2-40B4-BE49-F238E27FC236}">
                <a16:creationId xmlns:a16="http://schemas.microsoft.com/office/drawing/2014/main" id="{6785C6F8-F3DD-4607-879F-CB238BE40E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893" y="1650607"/>
            <a:ext cx="541014" cy="826004"/>
          </a:xfrm>
          <a:prstGeom prst="rect">
            <a:avLst/>
          </a:prstGeom>
          <a:ln>
            <a:noFill/>
          </a:ln>
        </p:spPr>
      </p:pic>
      <p:sp>
        <p:nvSpPr>
          <p:cNvPr id="98" name="Rectangle: Rounded Corners 97">
            <a:extLst>
              <a:ext uri="{FF2B5EF4-FFF2-40B4-BE49-F238E27FC236}">
                <a16:creationId xmlns:a16="http://schemas.microsoft.com/office/drawing/2014/main" id="{223E1C14-29E3-4954-A9D3-DC2EB0BE506C}"/>
              </a:ext>
            </a:extLst>
          </p:cNvPr>
          <p:cNvSpPr/>
          <p:nvPr/>
        </p:nvSpPr>
        <p:spPr bwMode="auto">
          <a:xfrm>
            <a:off x="1467280" y="1835007"/>
            <a:ext cx="1443789" cy="4572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flysim</a:t>
            </a:r>
            <a:r>
              <a:rPr lang="en-US" sz="1400" dirty="0">
                <a:gradFill>
                  <a:gsLst>
                    <a:gs pos="0">
                      <a:srgbClr val="FFFFFF"/>
                    </a:gs>
                    <a:gs pos="100000">
                      <a:srgbClr val="FFFFFF"/>
                    </a:gs>
                  </a:gsLst>
                  <a:lin ang="5400000" scaled="0"/>
                </a:gradFill>
                <a:ea typeface="Segoe UI" pitchFamily="34" charset="0"/>
                <a:cs typeface="Segoe UI" pitchFamily="34" charset="0"/>
              </a:rPr>
              <a:t>*</a:t>
            </a:r>
            <a:r>
              <a:rPr lang="en-US" sz="1400" dirty="0" err="1">
                <a:gradFill>
                  <a:gsLst>
                    <a:gs pos="0">
                      <a:srgbClr val="FFFFFF"/>
                    </a:gs>
                    <a:gs pos="100000">
                      <a:srgbClr val="FFFFFF"/>
                    </a:gs>
                  </a:gsLst>
                  <a:lin ang="5400000" scaled="0"/>
                </a:gradFill>
                <a:ea typeface="Segoe UI" pitchFamily="34" charset="0"/>
                <a:cs typeface="Segoe UI" pitchFamily="34" charset="0"/>
              </a:rPr>
              <a:t>iot</a:t>
            </a:r>
            <a:br>
              <a:rPr lang="en-US" sz="1400" dirty="0">
                <a:gradFill>
                  <a:gsLst>
                    <a:gs pos="0">
                      <a:srgbClr val="FFFFFF"/>
                    </a:gs>
                    <a:gs pos="100000">
                      <a:srgbClr val="FFFFFF"/>
                    </a:gs>
                  </a:gsLst>
                  <a:lin ang="5400000" scaled="0"/>
                </a:gradFill>
                <a:ea typeface="Segoe UI" pitchFamily="34" charset="0"/>
                <a:cs typeface="Segoe UI" pitchFamily="34" charset="0"/>
              </a:rPr>
            </a:br>
            <a:r>
              <a:rPr lang="en-US" sz="1400" dirty="0">
                <a:gradFill>
                  <a:gsLst>
                    <a:gs pos="0">
                      <a:srgbClr val="FFFFFF"/>
                    </a:gs>
                    <a:gs pos="100000">
                      <a:srgbClr val="FFFFFF"/>
                    </a:gs>
                  </a:gsLst>
                  <a:lin ang="5400000" scaled="0"/>
                </a:gradFill>
                <a:ea typeface="Segoe UI" pitchFamily="34" charset="0"/>
                <a:cs typeface="Segoe UI" pitchFamily="34" charset="0"/>
              </a:rPr>
              <a:t>IoT Hub</a:t>
            </a:r>
          </a:p>
        </p:txBody>
      </p:sp>
      <p:sp>
        <p:nvSpPr>
          <p:cNvPr id="99" name="Rectangle: Rounded Corners 98">
            <a:extLst>
              <a:ext uri="{FF2B5EF4-FFF2-40B4-BE49-F238E27FC236}">
                <a16:creationId xmlns:a16="http://schemas.microsoft.com/office/drawing/2014/main" id="{8F7FEE03-340F-4C3F-883E-9970A6DE048D}"/>
              </a:ext>
            </a:extLst>
          </p:cNvPr>
          <p:cNvSpPr/>
          <p:nvPr/>
        </p:nvSpPr>
        <p:spPr bwMode="auto">
          <a:xfrm>
            <a:off x="3491429" y="1835007"/>
            <a:ext cx="1678405" cy="4572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t>Flysim</a:t>
            </a:r>
            <a:r>
              <a:rPr lang="en-US" sz="1400" dirty="0"/>
              <a:t>*functions</a:t>
            </a:r>
            <a:br>
              <a:rPr lang="en-US" sz="1400" dirty="0"/>
            </a:br>
            <a:r>
              <a:rPr lang="en-US" sz="1400" dirty="0" err="1"/>
              <a:t>FlySimIoTFlightData</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02" name="Straight Arrow Connector 101">
            <a:extLst>
              <a:ext uri="{FF2B5EF4-FFF2-40B4-BE49-F238E27FC236}">
                <a16:creationId xmlns:a16="http://schemas.microsoft.com/office/drawing/2014/main" id="{864917FC-C9B5-4E72-88B4-C634E9C61959}"/>
              </a:ext>
            </a:extLst>
          </p:cNvPr>
          <p:cNvCxnSpPr>
            <a:cxnSpLocks/>
          </p:cNvCxnSpPr>
          <p:nvPr/>
        </p:nvCxnSpPr>
        <p:spPr>
          <a:xfrm>
            <a:off x="1034143" y="1931068"/>
            <a:ext cx="38501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9333FC65-347F-4865-AD12-123A3F5A1E60}"/>
              </a:ext>
            </a:extLst>
          </p:cNvPr>
          <p:cNvSpPr txBox="1"/>
          <p:nvPr/>
        </p:nvSpPr>
        <p:spPr>
          <a:xfrm>
            <a:off x="1001055" y="1724207"/>
            <a:ext cx="451185" cy="110800"/>
          </a:xfrm>
          <a:prstGeom prst="rect">
            <a:avLst/>
          </a:prstGeom>
          <a:noFill/>
          <a:ln>
            <a:noFill/>
          </a:ln>
        </p:spPr>
        <p:txBody>
          <a:bodyPr wrap="square" lIns="0" tIns="0" rIns="0" bIns="0" rtlCol="0">
            <a:spAutoFit/>
          </a:bodyPr>
          <a:lstStyle/>
          <a:p>
            <a:pPr>
              <a:lnSpc>
                <a:spcPct val="90000"/>
              </a:lnSpc>
              <a:spcAft>
                <a:spcPts val="600"/>
              </a:spcAft>
            </a:pPr>
            <a:r>
              <a:rPr lang="en-US" sz="800" dirty="0"/>
              <a:t>Raw Data</a:t>
            </a:r>
          </a:p>
        </p:txBody>
      </p:sp>
      <p:cxnSp>
        <p:nvCxnSpPr>
          <p:cNvPr id="104" name="Straight Arrow Connector 103">
            <a:extLst>
              <a:ext uri="{FF2B5EF4-FFF2-40B4-BE49-F238E27FC236}">
                <a16:creationId xmlns:a16="http://schemas.microsoft.com/office/drawing/2014/main" id="{72187768-9640-40BC-AE74-7395B4810E5B}"/>
              </a:ext>
            </a:extLst>
          </p:cNvPr>
          <p:cNvCxnSpPr>
            <a:cxnSpLocks/>
          </p:cNvCxnSpPr>
          <p:nvPr/>
        </p:nvCxnSpPr>
        <p:spPr>
          <a:xfrm>
            <a:off x="3016345" y="2055333"/>
            <a:ext cx="38501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78D90B88-5818-47E5-B6BC-65666A898F88}"/>
              </a:ext>
            </a:extLst>
          </p:cNvPr>
          <p:cNvSpPr txBox="1"/>
          <p:nvPr/>
        </p:nvSpPr>
        <p:spPr>
          <a:xfrm>
            <a:off x="2983257" y="1848472"/>
            <a:ext cx="451185" cy="110800"/>
          </a:xfrm>
          <a:prstGeom prst="rect">
            <a:avLst/>
          </a:prstGeom>
          <a:noFill/>
          <a:ln>
            <a:noFill/>
          </a:ln>
        </p:spPr>
        <p:txBody>
          <a:bodyPr wrap="square" lIns="0" tIns="0" rIns="0" bIns="0" rtlCol="0">
            <a:spAutoFit/>
          </a:bodyPr>
          <a:lstStyle/>
          <a:p>
            <a:pPr>
              <a:lnSpc>
                <a:spcPct val="90000"/>
              </a:lnSpc>
              <a:spcAft>
                <a:spcPts val="600"/>
              </a:spcAft>
            </a:pPr>
            <a:r>
              <a:rPr lang="en-US" sz="800" dirty="0"/>
              <a:t>Raw Data</a:t>
            </a:r>
          </a:p>
        </p:txBody>
      </p:sp>
      <p:sp>
        <p:nvSpPr>
          <p:cNvPr id="112" name="Rectangle: Rounded Corners 111">
            <a:extLst>
              <a:ext uri="{FF2B5EF4-FFF2-40B4-BE49-F238E27FC236}">
                <a16:creationId xmlns:a16="http://schemas.microsoft.com/office/drawing/2014/main" id="{D75C8157-2EF0-4B0C-ACD4-A666F830AED7}"/>
              </a:ext>
            </a:extLst>
          </p:cNvPr>
          <p:cNvSpPr/>
          <p:nvPr/>
        </p:nvSpPr>
        <p:spPr bwMode="auto">
          <a:xfrm>
            <a:off x="7598390" y="1833613"/>
            <a:ext cx="2176585" cy="4572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solidFill>
                  <a:sysClr val="windowText" lastClr="000000"/>
                </a:solidFill>
                <a:ea typeface="Segoe UI" pitchFamily="34" charset="0"/>
                <a:cs typeface="Segoe UI" pitchFamily="34" charset="0"/>
              </a:rPr>
              <a:t>flysim</a:t>
            </a:r>
            <a:r>
              <a:rPr lang="en-US" sz="1400" dirty="0">
                <a:solidFill>
                  <a:sysClr val="windowText" lastClr="000000"/>
                </a:solidFill>
                <a:ea typeface="Segoe UI" pitchFamily="34" charset="0"/>
                <a:cs typeface="Segoe UI" pitchFamily="34" charset="0"/>
              </a:rPr>
              <a:t>-shared-input-hub</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Event Hub</a:t>
            </a:r>
          </a:p>
        </p:txBody>
      </p:sp>
      <p:sp>
        <p:nvSpPr>
          <p:cNvPr id="113" name="Rectangle: Rounded Corners 112">
            <a:extLst>
              <a:ext uri="{FF2B5EF4-FFF2-40B4-BE49-F238E27FC236}">
                <a16:creationId xmlns:a16="http://schemas.microsoft.com/office/drawing/2014/main" id="{620D8CFD-931A-465C-A2B8-80EFD5D39D0E}"/>
              </a:ext>
            </a:extLst>
          </p:cNvPr>
          <p:cNvSpPr/>
          <p:nvPr/>
        </p:nvSpPr>
        <p:spPr bwMode="auto">
          <a:xfrm>
            <a:off x="7598390" y="3537722"/>
            <a:ext cx="2176585" cy="4572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ysClr val="windowText" lastClr="000000"/>
                </a:solidFill>
                <a:ea typeface="Segoe UI" pitchFamily="34" charset="0"/>
                <a:cs typeface="Segoe UI" pitchFamily="34" charset="0"/>
              </a:rPr>
              <a:t>Stream Analytics</a:t>
            </a:r>
          </a:p>
        </p:txBody>
      </p:sp>
      <p:sp>
        <p:nvSpPr>
          <p:cNvPr id="114" name="Rectangle: Rounded Corners 113">
            <a:extLst>
              <a:ext uri="{FF2B5EF4-FFF2-40B4-BE49-F238E27FC236}">
                <a16:creationId xmlns:a16="http://schemas.microsoft.com/office/drawing/2014/main" id="{E558CE1E-B5DE-483B-9558-6658B4B86240}"/>
              </a:ext>
            </a:extLst>
          </p:cNvPr>
          <p:cNvSpPr/>
          <p:nvPr/>
        </p:nvSpPr>
        <p:spPr bwMode="auto">
          <a:xfrm>
            <a:off x="7598390" y="5241831"/>
            <a:ext cx="2176585" cy="4572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solidFill>
                  <a:sysClr val="windowText" lastClr="000000"/>
                </a:solidFill>
                <a:ea typeface="Segoe UI" pitchFamily="34" charset="0"/>
                <a:cs typeface="Segoe UI" pitchFamily="34" charset="0"/>
              </a:rPr>
              <a:t>flysim</a:t>
            </a:r>
            <a:r>
              <a:rPr lang="en-US" sz="1400" dirty="0">
                <a:solidFill>
                  <a:sysClr val="windowText" lastClr="000000"/>
                </a:solidFill>
                <a:ea typeface="Segoe UI" pitchFamily="34" charset="0"/>
                <a:cs typeface="Segoe UI" pitchFamily="34" charset="0"/>
              </a:rPr>
              <a:t>-shared-output-hub</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Event Hub</a:t>
            </a:r>
          </a:p>
        </p:txBody>
      </p:sp>
      <p:sp>
        <p:nvSpPr>
          <p:cNvPr id="115" name="Rectangle: Rounded Corners 114">
            <a:extLst>
              <a:ext uri="{FF2B5EF4-FFF2-40B4-BE49-F238E27FC236}">
                <a16:creationId xmlns:a16="http://schemas.microsoft.com/office/drawing/2014/main" id="{81ECED8E-7162-4BFE-96A1-BCF3128C684A}"/>
              </a:ext>
            </a:extLst>
          </p:cNvPr>
          <p:cNvSpPr/>
          <p:nvPr/>
        </p:nvSpPr>
        <p:spPr bwMode="auto">
          <a:xfrm>
            <a:off x="10780816" y="1829062"/>
            <a:ext cx="1059034" cy="3869970"/>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ysClr val="windowText" lastClr="000000"/>
                </a:solidFill>
                <a:ea typeface="Segoe UI" pitchFamily="34" charset="0"/>
                <a:cs typeface="Segoe UI" pitchFamily="34" charset="0"/>
              </a:rPr>
              <a:t>ATC</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UWP</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App</a:t>
            </a:r>
          </a:p>
        </p:txBody>
      </p:sp>
      <p:sp>
        <p:nvSpPr>
          <p:cNvPr id="116" name="Freeform: Shape 115">
            <a:extLst>
              <a:ext uri="{FF2B5EF4-FFF2-40B4-BE49-F238E27FC236}">
                <a16:creationId xmlns:a16="http://schemas.microsoft.com/office/drawing/2014/main" id="{5FAED956-0BD7-41CD-B5CC-4AC71103B365}"/>
              </a:ext>
            </a:extLst>
          </p:cNvPr>
          <p:cNvSpPr/>
          <p:nvPr/>
        </p:nvSpPr>
        <p:spPr bwMode="auto">
          <a:xfrm>
            <a:off x="4313514" y="1363287"/>
            <a:ext cx="4422371" cy="440575"/>
          </a:xfrm>
          <a:custGeom>
            <a:avLst/>
            <a:gdLst>
              <a:gd name="connsiteX0" fmla="*/ 0 w 4422371"/>
              <a:gd name="connsiteY0" fmla="*/ 407324 h 440575"/>
              <a:gd name="connsiteX1" fmla="*/ 0 w 4422371"/>
              <a:gd name="connsiteY1" fmla="*/ 0 h 440575"/>
              <a:gd name="connsiteX2" fmla="*/ 4422371 w 4422371"/>
              <a:gd name="connsiteY2" fmla="*/ 0 h 440575"/>
              <a:gd name="connsiteX3" fmla="*/ 4422371 w 4422371"/>
              <a:gd name="connsiteY3" fmla="*/ 440575 h 440575"/>
              <a:gd name="connsiteX4" fmla="*/ 4422371 w 4422371"/>
              <a:gd name="connsiteY4" fmla="*/ 440575 h 440575"/>
              <a:gd name="connsiteX5" fmla="*/ 4422371 w 4422371"/>
              <a:gd name="connsiteY5" fmla="*/ 440575 h 44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2371" h="440575">
                <a:moveTo>
                  <a:pt x="0" y="407324"/>
                </a:moveTo>
                <a:lnTo>
                  <a:pt x="0" y="0"/>
                </a:lnTo>
                <a:lnTo>
                  <a:pt x="4422371" y="0"/>
                </a:lnTo>
                <a:lnTo>
                  <a:pt x="4422371" y="440575"/>
                </a:lnTo>
                <a:lnTo>
                  <a:pt x="4422371" y="440575"/>
                </a:lnTo>
                <a:lnTo>
                  <a:pt x="4422371" y="440575"/>
                </a:lnTo>
              </a:path>
            </a:pathLst>
          </a:custGeom>
          <a:noFill/>
          <a:ln>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47124358-8F34-4228-828E-72287C3F885B}"/>
              </a:ext>
            </a:extLst>
          </p:cNvPr>
          <p:cNvSpPr txBox="1"/>
          <p:nvPr/>
        </p:nvSpPr>
        <p:spPr>
          <a:xfrm>
            <a:off x="6245511" y="1189223"/>
            <a:ext cx="558376" cy="110800"/>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p>
        </p:txBody>
      </p:sp>
      <p:cxnSp>
        <p:nvCxnSpPr>
          <p:cNvPr id="118" name="Straight Arrow Connector 117">
            <a:extLst>
              <a:ext uri="{FF2B5EF4-FFF2-40B4-BE49-F238E27FC236}">
                <a16:creationId xmlns:a16="http://schemas.microsoft.com/office/drawing/2014/main" id="{079F3E5F-726D-4CE4-A3A1-63F93BC0615F}"/>
              </a:ext>
            </a:extLst>
          </p:cNvPr>
          <p:cNvCxnSpPr>
            <a:cxnSpLocks/>
          </p:cNvCxnSpPr>
          <p:nvPr/>
        </p:nvCxnSpPr>
        <p:spPr>
          <a:xfrm>
            <a:off x="8728508" y="2408525"/>
            <a:ext cx="0" cy="106401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C3364C38-F4DA-4DA7-AFCB-F05FF50A1692}"/>
              </a:ext>
            </a:extLst>
          </p:cNvPr>
          <p:cNvSpPr txBox="1"/>
          <p:nvPr/>
        </p:nvSpPr>
        <p:spPr>
          <a:xfrm>
            <a:off x="8781501" y="2858868"/>
            <a:ext cx="558376" cy="221599"/>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br>
              <a:rPr lang="en-US" sz="800" dirty="0"/>
            </a:br>
            <a:r>
              <a:rPr lang="en-US" sz="800" dirty="0"/>
              <a:t>(All Aircraft)</a:t>
            </a:r>
          </a:p>
        </p:txBody>
      </p:sp>
      <p:cxnSp>
        <p:nvCxnSpPr>
          <p:cNvPr id="120" name="Straight Arrow Connector 119">
            <a:extLst>
              <a:ext uri="{FF2B5EF4-FFF2-40B4-BE49-F238E27FC236}">
                <a16:creationId xmlns:a16="http://schemas.microsoft.com/office/drawing/2014/main" id="{2CC845F4-9CD3-46A2-8873-83C4F8634D4C}"/>
              </a:ext>
            </a:extLst>
          </p:cNvPr>
          <p:cNvCxnSpPr>
            <a:cxnSpLocks/>
          </p:cNvCxnSpPr>
          <p:nvPr/>
        </p:nvCxnSpPr>
        <p:spPr>
          <a:xfrm>
            <a:off x="8728508" y="4101254"/>
            <a:ext cx="0" cy="106401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BDAA39E7-6B2D-4A26-82C1-3047FE2DAC60}"/>
              </a:ext>
            </a:extLst>
          </p:cNvPr>
          <p:cNvSpPr txBox="1"/>
          <p:nvPr/>
        </p:nvSpPr>
        <p:spPr>
          <a:xfrm>
            <a:off x="8781501" y="4551597"/>
            <a:ext cx="558376" cy="221599"/>
          </a:xfrm>
          <a:prstGeom prst="rect">
            <a:avLst/>
          </a:prstGeom>
          <a:noFill/>
          <a:ln>
            <a:noFill/>
          </a:ln>
        </p:spPr>
        <p:txBody>
          <a:bodyPr wrap="square" lIns="0" tIns="0" rIns="0" bIns="0" rtlCol="0">
            <a:spAutoFit/>
          </a:bodyPr>
          <a:lstStyle/>
          <a:p>
            <a:pPr algn="ctr">
              <a:lnSpc>
                <a:spcPct val="90000"/>
              </a:lnSpc>
              <a:spcAft>
                <a:spcPts val="600"/>
              </a:spcAft>
            </a:pPr>
            <a:r>
              <a:rPr lang="en-US" sz="800" dirty="0"/>
              <a:t>Proximity</a:t>
            </a:r>
            <a:br>
              <a:rPr lang="en-US" sz="800" dirty="0"/>
            </a:br>
            <a:r>
              <a:rPr lang="en-US" sz="800" dirty="0"/>
              <a:t>Warnings</a:t>
            </a:r>
          </a:p>
        </p:txBody>
      </p:sp>
      <p:cxnSp>
        <p:nvCxnSpPr>
          <p:cNvPr id="122" name="Straight Arrow Connector 121">
            <a:extLst>
              <a:ext uri="{FF2B5EF4-FFF2-40B4-BE49-F238E27FC236}">
                <a16:creationId xmlns:a16="http://schemas.microsoft.com/office/drawing/2014/main" id="{2CD17950-8683-4C2D-99E3-7CAF5471FDCF}"/>
              </a:ext>
            </a:extLst>
          </p:cNvPr>
          <p:cNvCxnSpPr>
            <a:cxnSpLocks/>
          </p:cNvCxnSpPr>
          <p:nvPr/>
        </p:nvCxnSpPr>
        <p:spPr>
          <a:xfrm>
            <a:off x="9979784" y="2055333"/>
            <a:ext cx="6378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C089318C-6FA5-4E3B-B50C-189DC4973642}"/>
              </a:ext>
            </a:extLst>
          </p:cNvPr>
          <p:cNvSpPr txBox="1"/>
          <p:nvPr/>
        </p:nvSpPr>
        <p:spPr>
          <a:xfrm>
            <a:off x="9979784" y="1848472"/>
            <a:ext cx="558376" cy="110800"/>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p>
        </p:txBody>
      </p:sp>
      <p:sp>
        <p:nvSpPr>
          <p:cNvPr id="124" name="TextBox 123">
            <a:extLst>
              <a:ext uri="{FF2B5EF4-FFF2-40B4-BE49-F238E27FC236}">
                <a16:creationId xmlns:a16="http://schemas.microsoft.com/office/drawing/2014/main" id="{2D4246DB-3A84-403B-8396-A2DC6AA29C66}"/>
              </a:ext>
            </a:extLst>
          </p:cNvPr>
          <p:cNvSpPr txBox="1"/>
          <p:nvPr/>
        </p:nvSpPr>
        <p:spPr>
          <a:xfrm>
            <a:off x="9979784" y="5215657"/>
            <a:ext cx="558376" cy="221599"/>
          </a:xfrm>
          <a:prstGeom prst="rect">
            <a:avLst/>
          </a:prstGeom>
          <a:noFill/>
          <a:ln>
            <a:noFill/>
          </a:ln>
        </p:spPr>
        <p:txBody>
          <a:bodyPr wrap="square" lIns="0" tIns="0" rIns="0" bIns="0" rtlCol="0">
            <a:spAutoFit/>
          </a:bodyPr>
          <a:lstStyle/>
          <a:p>
            <a:pPr algn="ctr">
              <a:lnSpc>
                <a:spcPct val="90000"/>
              </a:lnSpc>
              <a:spcAft>
                <a:spcPts val="600"/>
              </a:spcAft>
            </a:pPr>
            <a:r>
              <a:rPr lang="en-US" sz="800" dirty="0"/>
              <a:t>Proximity</a:t>
            </a:r>
            <a:br>
              <a:rPr lang="en-US" sz="800" dirty="0"/>
            </a:br>
            <a:r>
              <a:rPr lang="en-US" sz="800" dirty="0"/>
              <a:t>Warnings</a:t>
            </a:r>
          </a:p>
        </p:txBody>
      </p:sp>
      <p:cxnSp>
        <p:nvCxnSpPr>
          <p:cNvPr id="134" name="Straight Arrow Connector 133">
            <a:extLst>
              <a:ext uri="{FF2B5EF4-FFF2-40B4-BE49-F238E27FC236}">
                <a16:creationId xmlns:a16="http://schemas.microsoft.com/office/drawing/2014/main" id="{2F97DD42-B8FC-4DB4-AF3E-3926FCB0661C}"/>
              </a:ext>
            </a:extLst>
          </p:cNvPr>
          <p:cNvCxnSpPr>
            <a:cxnSpLocks/>
          </p:cNvCxnSpPr>
          <p:nvPr/>
        </p:nvCxnSpPr>
        <p:spPr>
          <a:xfrm>
            <a:off x="9979784" y="5491590"/>
            <a:ext cx="6378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9" name="Rectangle: Rounded Corners 138">
            <a:extLst>
              <a:ext uri="{FF2B5EF4-FFF2-40B4-BE49-F238E27FC236}">
                <a16:creationId xmlns:a16="http://schemas.microsoft.com/office/drawing/2014/main" id="{BA69B793-5968-45AF-B8C9-740C654F86D7}"/>
              </a:ext>
            </a:extLst>
          </p:cNvPr>
          <p:cNvSpPr/>
          <p:nvPr/>
        </p:nvSpPr>
        <p:spPr bwMode="auto">
          <a:xfrm>
            <a:off x="3491429" y="2695247"/>
            <a:ext cx="1678405" cy="4572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t>flysim</a:t>
            </a:r>
            <a:r>
              <a:rPr lang="en-US" sz="1400" dirty="0"/>
              <a:t>*storage</a:t>
            </a:r>
            <a:br>
              <a:rPr lang="en-US" sz="1400" dirty="0"/>
            </a:br>
            <a:r>
              <a:rPr lang="en-US" sz="1400" dirty="0" err="1"/>
              <a:t>deviceState</a:t>
            </a:r>
            <a:r>
              <a:rPr lang="en-US" sz="1400" dirty="0"/>
              <a:t> Table</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40" name="Straight Arrow Connector 139">
            <a:extLst>
              <a:ext uri="{FF2B5EF4-FFF2-40B4-BE49-F238E27FC236}">
                <a16:creationId xmlns:a16="http://schemas.microsoft.com/office/drawing/2014/main" id="{3975A0DB-CD6B-4A5F-9A45-D36A85A66CED}"/>
              </a:ext>
            </a:extLst>
          </p:cNvPr>
          <p:cNvCxnSpPr>
            <a:cxnSpLocks/>
          </p:cNvCxnSpPr>
          <p:nvPr/>
        </p:nvCxnSpPr>
        <p:spPr>
          <a:xfrm rot="10800000" flipV="1">
            <a:off x="4301679" y="2363423"/>
            <a:ext cx="0" cy="25514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E73FFEE2-16A9-4397-AC50-28B502D6C0CB}"/>
              </a:ext>
            </a:extLst>
          </p:cNvPr>
          <p:cNvSpPr txBox="1"/>
          <p:nvPr/>
        </p:nvSpPr>
        <p:spPr>
          <a:xfrm>
            <a:off x="4416222" y="2423058"/>
            <a:ext cx="558376" cy="110800"/>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p>
        </p:txBody>
      </p:sp>
      <p:sp>
        <p:nvSpPr>
          <p:cNvPr id="2" name="Rectangle 1">
            <a:extLst>
              <a:ext uri="{FF2B5EF4-FFF2-40B4-BE49-F238E27FC236}">
                <a16:creationId xmlns:a16="http://schemas.microsoft.com/office/drawing/2014/main" id="{62EDD97E-16C0-459D-A532-52CEFCAE7C90}"/>
              </a:ext>
            </a:extLst>
          </p:cNvPr>
          <p:cNvSpPr/>
          <p:nvPr/>
        </p:nvSpPr>
        <p:spPr>
          <a:xfrm>
            <a:off x="943907" y="992222"/>
            <a:ext cx="11011387" cy="5134068"/>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Rounded Corners 94">
            <a:extLst>
              <a:ext uri="{FF2B5EF4-FFF2-40B4-BE49-F238E27FC236}">
                <a16:creationId xmlns:a16="http://schemas.microsoft.com/office/drawing/2014/main" id="{9CF652DE-3CC0-49E7-BBF8-CA23554701E3}"/>
              </a:ext>
            </a:extLst>
          </p:cNvPr>
          <p:cNvSpPr/>
          <p:nvPr/>
        </p:nvSpPr>
        <p:spPr bwMode="auto">
          <a:xfrm>
            <a:off x="399386" y="5847485"/>
            <a:ext cx="338901" cy="3389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96" name="TextBox 95">
            <a:extLst>
              <a:ext uri="{FF2B5EF4-FFF2-40B4-BE49-F238E27FC236}">
                <a16:creationId xmlns:a16="http://schemas.microsoft.com/office/drawing/2014/main" id="{83938966-0EB4-439E-9E7E-08BEBECFE948}"/>
              </a:ext>
            </a:extLst>
          </p:cNvPr>
          <p:cNvSpPr txBox="1"/>
          <p:nvPr/>
        </p:nvSpPr>
        <p:spPr>
          <a:xfrm>
            <a:off x="903932" y="5904690"/>
            <a:ext cx="1596591" cy="221599"/>
          </a:xfrm>
          <a:prstGeom prst="rect">
            <a:avLst/>
          </a:prstGeom>
          <a:noFill/>
          <a:ln>
            <a:noFill/>
          </a:ln>
        </p:spPr>
        <p:txBody>
          <a:bodyPr wrap="none" lIns="0" tIns="0" rIns="0" bIns="0" rtlCol="0" anchor="ctr">
            <a:spAutoFit/>
          </a:bodyPr>
          <a:lstStyle/>
          <a:p>
            <a:pPr>
              <a:lnSpc>
                <a:spcPct val="90000"/>
              </a:lnSpc>
              <a:spcAft>
                <a:spcPts val="600"/>
              </a:spcAft>
            </a:pPr>
            <a:r>
              <a:rPr lang="en-US" sz="1600" dirty="0"/>
              <a:t>Presenter Creates</a:t>
            </a:r>
          </a:p>
        </p:txBody>
      </p:sp>
      <p:sp>
        <p:nvSpPr>
          <p:cNvPr id="137" name="Rectangle: Rounded Corners 136">
            <a:extLst>
              <a:ext uri="{FF2B5EF4-FFF2-40B4-BE49-F238E27FC236}">
                <a16:creationId xmlns:a16="http://schemas.microsoft.com/office/drawing/2014/main" id="{071CD382-DEDB-48EB-87C4-23D57E36382D}"/>
              </a:ext>
            </a:extLst>
          </p:cNvPr>
          <p:cNvSpPr/>
          <p:nvPr/>
        </p:nvSpPr>
        <p:spPr bwMode="auto">
          <a:xfrm>
            <a:off x="399386" y="5337714"/>
            <a:ext cx="338901" cy="3389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138" name="TextBox 137">
            <a:extLst>
              <a:ext uri="{FF2B5EF4-FFF2-40B4-BE49-F238E27FC236}">
                <a16:creationId xmlns:a16="http://schemas.microsoft.com/office/drawing/2014/main" id="{5C99B593-2572-4FEE-90D5-23FA11A3EAC0}"/>
              </a:ext>
            </a:extLst>
          </p:cNvPr>
          <p:cNvSpPr txBox="1"/>
          <p:nvPr/>
        </p:nvSpPr>
        <p:spPr>
          <a:xfrm>
            <a:off x="903932" y="5396364"/>
            <a:ext cx="994247" cy="221599"/>
          </a:xfrm>
          <a:prstGeom prst="rect">
            <a:avLst/>
          </a:prstGeom>
          <a:noFill/>
          <a:ln>
            <a:noFill/>
          </a:ln>
        </p:spPr>
        <p:txBody>
          <a:bodyPr wrap="none" lIns="0" tIns="0" rIns="0" bIns="0" rtlCol="0" anchor="ctr">
            <a:spAutoFit/>
          </a:bodyPr>
          <a:lstStyle/>
          <a:p>
            <a:pPr>
              <a:lnSpc>
                <a:spcPct val="90000"/>
              </a:lnSpc>
              <a:spcAft>
                <a:spcPts val="600"/>
              </a:spcAft>
            </a:pPr>
            <a:r>
              <a:rPr lang="en-US" sz="1600" dirty="0"/>
              <a:t>You Create</a:t>
            </a:r>
          </a:p>
        </p:txBody>
      </p:sp>
      <p:sp>
        <p:nvSpPr>
          <p:cNvPr id="3" name="TextBox 2">
            <a:extLst>
              <a:ext uri="{FF2B5EF4-FFF2-40B4-BE49-F238E27FC236}">
                <a16:creationId xmlns:a16="http://schemas.microsoft.com/office/drawing/2014/main" id="{4AC349FD-2F7F-4269-9ECD-3F50405F90EA}"/>
              </a:ext>
            </a:extLst>
          </p:cNvPr>
          <p:cNvSpPr txBox="1"/>
          <p:nvPr/>
        </p:nvSpPr>
        <p:spPr>
          <a:xfrm>
            <a:off x="260912" y="3543540"/>
            <a:ext cx="6742551" cy="1384995"/>
          </a:xfrm>
          <a:prstGeom prst="rect">
            <a:avLst/>
          </a:prstGeom>
          <a:noFill/>
        </p:spPr>
        <p:txBody>
          <a:bodyPr wrap="none" rtlCol="0">
            <a:spAutoFit/>
          </a:bodyPr>
          <a:lstStyle/>
          <a:p>
            <a:pPr marL="457200" indent="-457200">
              <a:buFont typeface="Arial" panose="020B0604020202020204" pitchFamily="34" charset="0"/>
              <a:buChar char="•"/>
            </a:pPr>
            <a:r>
              <a:rPr lang="en-US" sz="2800" dirty="0"/>
              <a:t>Connect the board to WiFi</a:t>
            </a:r>
          </a:p>
          <a:p>
            <a:pPr marL="457200" indent="-457200">
              <a:buFont typeface="Arial" panose="020B0604020202020204" pitchFamily="34" charset="0"/>
              <a:buChar char="•"/>
            </a:pPr>
            <a:r>
              <a:rPr lang="en-US" sz="2800" dirty="0"/>
              <a:t>Upgrade the Firmware on it</a:t>
            </a:r>
          </a:p>
          <a:p>
            <a:pPr marL="457200" indent="-457200">
              <a:buFont typeface="Arial" panose="020B0604020202020204" pitchFamily="34" charset="0"/>
              <a:buChar char="•"/>
            </a:pPr>
            <a:r>
              <a:rPr lang="en-US" sz="2800" dirty="0"/>
              <a:t>Install the </a:t>
            </a:r>
            <a:r>
              <a:rPr lang="en-US" sz="2800" dirty="0" err="1"/>
              <a:t>DevKit</a:t>
            </a:r>
            <a:r>
              <a:rPr lang="en-US" sz="2800" dirty="0"/>
              <a:t> on your workstation</a:t>
            </a:r>
          </a:p>
        </p:txBody>
      </p:sp>
    </p:spTree>
    <p:extLst>
      <p:ext uri="{BB962C8B-B14F-4D97-AF65-F5344CB8AC3E}">
        <p14:creationId xmlns:p14="http://schemas.microsoft.com/office/powerpoint/2010/main" val="845909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43AC53A-80AD-49FC-B15F-4F33FCE88E5D}"/>
              </a:ext>
            </a:extLst>
          </p:cNvPr>
          <p:cNvSpPr/>
          <p:nvPr/>
        </p:nvSpPr>
        <p:spPr>
          <a:xfrm>
            <a:off x="0" y="0"/>
            <a:ext cx="12192000" cy="6858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a:xfrm>
            <a:off x="399386" y="198214"/>
            <a:ext cx="10515600" cy="1021686"/>
          </a:xfrm>
          <a:ln>
            <a:noFill/>
          </a:ln>
        </p:spPr>
        <p:txBody>
          <a:bodyPr>
            <a:noAutofit/>
          </a:bodyPr>
          <a:lstStyle/>
          <a:p>
            <a:r>
              <a:rPr lang="en-US" sz="3200" dirty="0"/>
              <a:t>02 - Deploy and Verify Your Resources to Azure</a:t>
            </a:r>
          </a:p>
        </p:txBody>
      </p:sp>
      <p:pic>
        <p:nvPicPr>
          <p:cNvPr id="97" name="Picture 96">
            <a:extLst>
              <a:ext uri="{FF2B5EF4-FFF2-40B4-BE49-F238E27FC236}">
                <a16:creationId xmlns:a16="http://schemas.microsoft.com/office/drawing/2014/main" id="{6785C6F8-F3DD-4607-879F-CB238BE40E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893" y="1650607"/>
            <a:ext cx="541014" cy="826004"/>
          </a:xfrm>
          <a:prstGeom prst="rect">
            <a:avLst/>
          </a:prstGeom>
          <a:ln>
            <a:noFill/>
          </a:ln>
        </p:spPr>
      </p:pic>
      <p:sp>
        <p:nvSpPr>
          <p:cNvPr id="98" name="Rectangle: Rounded Corners 97">
            <a:extLst>
              <a:ext uri="{FF2B5EF4-FFF2-40B4-BE49-F238E27FC236}">
                <a16:creationId xmlns:a16="http://schemas.microsoft.com/office/drawing/2014/main" id="{223E1C14-29E3-4954-A9D3-DC2EB0BE506C}"/>
              </a:ext>
            </a:extLst>
          </p:cNvPr>
          <p:cNvSpPr/>
          <p:nvPr/>
        </p:nvSpPr>
        <p:spPr bwMode="auto">
          <a:xfrm>
            <a:off x="1467280" y="1835007"/>
            <a:ext cx="1443789" cy="4572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flysim</a:t>
            </a:r>
            <a:r>
              <a:rPr lang="en-US" sz="1400" dirty="0">
                <a:gradFill>
                  <a:gsLst>
                    <a:gs pos="0">
                      <a:srgbClr val="FFFFFF"/>
                    </a:gs>
                    <a:gs pos="100000">
                      <a:srgbClr val="FFFFFF"/>
                    </a:gs>
                  </a:gsLst>
                  <a:lin ang="5400000" scaled="0"/>
                </a:gradFill>
                <a:ea typeface="Segoe UI" pitchFamily="34" charset="0"/>
                <a:cs typeface="Segoe UI" pitchFamily="34" charset="0"/>
              </a:rPr>
              <a:t>*</a:t>
            </a:r>
            <a:r>
              <a:rPr lang="en-US" sz="1400" dirty="0" err="1">
                <a:gradFill>
                  <a:gsLst>
                    <a:gs pos="0">
                      <a:srgbClr val="FFFFFF"/>
                    </a:gs>
                    <a:gs pos="100000">
                      <a:srgbClr val="FFFFFF"/>
                    </a:gs>
                  </a:gsLst>
                  <a:lin ang="5400000" scaled="0"/>
                </a:gradFill>
                <a:ea typeface="Segoe UI" pitchFamily="34" charset="0"/>
                <a:cs typeface="Segoe UI" pitchFamily="34" charset="0"/>
              </a:rPr>
              <a:t>iot</a:t>
            </a:r>
            <a:br>
              <a:rPr lang="en-US" sz="1400" dirty="0">
                <a:gradFill>
                  <a:gsLst>
                    <a:gs pos="0">
                      <a:srgbClr val="FFFFFF"/>
                    </a:gs>
                    <a:gs pos="100000">
                      <a:srgbClr val="FFFFFF"/>
                    </a:gs>
                  </a:gsLst>
                  <a:lin ang="5400000" scaled="0"/>
                </a:gradFill>
                <a:ea typeface="Segoe UI" pitchFamily="34" charset="0"/>
                <a:cs typeface="Segoe UI" pitchFamily="34" charset="0"/>
              </a:rPr>
            </a:br>
            <a:r>
              <a:rPr lang="en-US" sz="1400" dirty="0">
                <a:gradFill>
                  <a:gsLst>
                    <a:gs pos="0">
                      <a:srgbClr val="FFFFFF"/>
                    </a:gs>
                    <a:gs pos="100000">
                      <a:srgbClr val="FFFFFF"/>
                    </a:gs>
                  </a:gsLst>
                  <a:lin ang="5400000" scaled="0"/>
                </a:gradFill>
                <a:ea typeface="Segoe UI" pitchFamily="34" charset="0"/>
                <a:cs typeface="Segoe UI" pitchFamily="34" charset="0"/>
              </a:rPr>
              <a:t>IoT Hub</a:t>
            </a:r>
          </a:p>
        </p:txBody>
      </p:sp>
      <p:sp>
        <p:nvSpPr>
          <p:cNvPr id="99" name="Rectangle: Rounded Corners 98">
            <a:extLst>
              <a:ext uri="{FF2B5EF4-FFF2-40B4-BE49-F238E27FC236}">
                <a16:creationId xmlns:a16="http://schemas.microsoft.com/office/drawing/2014/main" id="{8F7FEE03-340F-4C3F-883E-9970A6DE048D}"/>
              </a:ext>
            </a:extLst>
          </p:cNvPr>
          <p:cNvSpPr/>
          <p:nvPr/>
        </p:nvSpPr>
        <p:spPr bwMode="auto">
          <a:xfrm>
            <a:off x="3491429" y="1835007"/>
            <a:ext cx="1678405" cy="4572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t>Flysim</a:t>
            </a:r>
            <a:r>
              <a:rPr lang="en-US" sz="1400" dirty="0"/>
              <a:t>*functions</a:t>
            </a:r>
            <a:br>
              <a:rPr lang="en-US" sz="1400" dirty="0"/>
            </a:br>
            <a:r>
              <a:rPr lang="en-US" sz="1400" dirty="0" err="1"/>
              <a:t>FlySimIoTFlightData</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02" name="Straight Arrow Connector 101">
            <a:extLst>
              <a:ext uri="{FF2B5EF4-FFF2-40B4-BE49-F238E27FC236}">
                <a16:creationId xmlns:a16="http://schemas.microsoft.com/office/drawing/2014/main" id="{864917FC-C9B5-4E72-88B4-C634E9C61959}"/>
              </a:ext>
            </a:extLst>
          </p:cNvPr>
          <p:cNvCxnSpPr>
            <a:cxnSpLocks/>
          </p:cNvCxnSpPr>
          <p:nvPr/>
        </p:nvCxnSpPr>
        <p:spPr>
          <a:xfrm>
            <a:off x="1034143" y="1931068"/>
            <a:ext cx="38501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9333FC65-347F-4865-AD12-123A3F5A1E60}"/>
              </a:ext>
            </a:extLst>
          </p:cNvPr>
          <p:cNvSpPr txBox="1"/>
          <p:nvPr/>
        </p:nvSpPr>
        <p:spPr>
          <a:xfrm>
            <a:off x="1001055" y="1724207"/>
            <a:ext cx="451185" cy="110800"/>
          </a:xfrm>
          <a:prstGeom prst="rect">
            <a:avLst/>
          </a:prstGeom>
          <a:noFill/>
          <a:ln>
            <a:noFill/>
          </a:ln>
        </p:spPr>
        <p:txBody>
          <a:bodyPr wrap="square" lIns="0" tIns="0" rIns="0" bIns="0" rtlCol="0">
            <a:spAutoFit/>
          </a:bodyPr>
          <a:lstStyle/>
          <a:p>
            <a:pPr>
              <a:lnSpc>
                <a:spcPct val="90000"/>
              </a:lnSpc>
              <a:spcAft>
                <a:spcPts val="600"/>
              </a:spcAft>
            </a:pPr>
            <a:r>
              <a:rPr lang="en-US" sz="800" dirty="0"/>
              <a:t>Raw Data</a:t>
            </a:r>
          </a:p>
        </p:txBody>
      </p:sp>
      <p:cxnSp>
        <p:nvCxnSpPr>
          <p:cNvPr id="104" name="Straight Arrow Connector 103">
            <a:extLst>
              <a:ext uri="{FF2B5EF4-FFF2-40B4-BE49-F238E27FC236}">
                <a16:creationId xmlns:a16="http://schemas.microsoft.com/office/drawing/2014/main" id="{72187768-9640-40BC-AE74-7395B4810E5B}"/>
              </a:ext>
            </a:extLst>
          </p:cNvPr>
          <p:cNvCxnSpPr>
            <a:cxnSpLocks/>
          </p:cNvCxnSpPr>
          <p:nvPr/>
        </p:nvCxnSpPr>
        <p:spPr>
          <a:xfrm>
            <a:off x="3016345" y="2055333"/>
            <a:ext cx="38501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78D90B88-5818-47E5-B6BC-65666A898F88}"/>
              </a:ext>
            </a:extLst>
          </p:cNvPr>
          <p:cNvSpPr txBox="1"/>
          <p:nvPr/>
        </p:nvSpPr>
        <p:spPr>
          <a:xfrm>
            <a:off x="2983257" y="1848472"/>
            <a:ext cx="451185" cy="110800"/>
          </a:xfrm>
          <a:prstGeom prst="rect">
            <a:avLst/>
          </a:prstGeom>
          <a:noFill/>
          <a:ln>
            <a:noFill/>
          </a:ln>
        </p:spPr>
        <p:txBody>
          <a:bodyPr wrap="square" lIns="0" tIns="0" rIns="0" bIns="0" rtlCol="0">
            <a:spAutoFit/>
          </a:bodyPr>
          <a:lstStyle/>
          <a:p>
            <a:pPr>
              <a:lnSpc>
                <a:spcPct val="90000"/>
              </a:lnSpc>
              <a:spcAft>
                <a:spcPts val="600"/>
              </a:spcAft>
            </a:pPr>
            <a:r>
              <a:rPr lang="en-US" sz="800" dirty="0"/>
              <a:t>Raw Data</a:t>
            </a:r>
          </a:p>
        </p:txBody>
      </p:sp>
      <p:sp>
        <p:nvSpPr>
          <p:cNvPr id="112" name="Rectangle: Rounded Corners 111">
            <a:extLst>
              <a:ext uri="{FF2B5EF4-FFF2-40B4-BE49-F238E27FC236}">
                <a16:creationId xmlns:a16="http://schemas.microsoft.com/office/drawing/2014/main" id="{D75C8157-2EF0-4B0C-ACD4-A666F830AED7}"/>
              </a:ext>
            </a:extLst>
          </p:cNvPr>
          <p:cNvSpPr/>
          <p:nvPr/>
        </p:nvSpPr>
        <p:spPr bwMode="auto">
          <a:xfrm>
            <a:off x="7598390" y="1833613"/>
            <a:ext cx="2176585" cy="4572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solidFill>
                  <a:sysClr val="windowText" lastClr="000000"/>
                </a:solidFill>
                <a:ea typeface="Segoe UI" pitchFamily="34" charset="0"/>
                <a:cs typeface="Segoe UI" pitchFamily="34" charset="0"/>
              </a:rPr>
              <a:t>flysim</a:t>
            </a:r>
            <a:r>
              <a:rPr lang="en-US" sz="1400" dirty="0">
                <a:solidFill>
                  <a:sysClr val="windowText" lastClr="000000"/>
                </a:solidFill>
                <a:ea typeface="Segoe UI" pitchFamily="34" charset="0"/>
                <a:cs typeface="Segoe UI" pitchFamily="34" charset="0"/>
              </a:rPr>
              <a:t>-shared-input-hub</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Event Hub</a:t>
            </a:r>
          </a:p>
        </p:txBody>
      </p:sp>
      <p:sp>
        <p:nvSpPr>
          <p:cNvPr id="113" name="Rectangle: Rounded Corners 112">
            <a:extLst>
              <a:ext uri="{FF2B5EF4-FFF2-40B4-BE49-F238E27FC236}">
                <a16:creationId xmlns:a16="http://schemas.microsoft.com/office/drawing/2014/main" id="{620D8CFD-931A-465C-A2B8-80EFD5D39D0E}"/>
              </a:ext>
            </a:extLst>
          </p:cNvPr>
          <p:cNvSpPr/>
          <p:nvPr/>
        </p:nvSpPr>
        <p:spPr bwMode="auto">
          <a:xfrm>
            <a:off x="7598390" y="3537722"/>
            <a:ext cx="2176585" cy="4572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ysClr val="windowText" lastClr="000000"/>
                </a:solidFill>
                <a:ea typeface="Segoe UI" pitchFamily="34" charset="0"/>
                <a:cs typeface="Segoe UI" pitchFamily="34" charset="0"/>
              </a:rPr>
              <a:t>Stream Analytics</a:t>
            </a:r>
          </a:p>
        </p:txBody>
      </p:sp>
      <p:sp>
        <p:nvSpPr>
          <p:cNvPr id="114" name="Rectangle: Rounded Corners 113">
            <a:extLst>
              <a:ext uri="{FF2B5EF4-FFF2-40B4-BE49-F238E27FC236}">
                <a16:creationId xmlns:a16="http://schemas.microsoft.com/office/drawing/2014/main" id="{E558CE1E-B5DE-483B-9558-6658B4B86240}"/>
              </a:ext>
            </a:extLst>
          </p:cNvPr>
          <p:cNvSpPr/>
          <p:nvPr/>
        </p:nvSpPr>
        <p:spPr bwMode="auto">
          <a:xfrm>
            <a:off x="7598390" y="5241831"/>
            <a:ext cx="2176585" cy="4572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solidFill>
                  <a:sysClr val="windowText" lastClr="000000"/>
                </a:solidFill>
                <a:ea typeface="Segoe UI" pitchFamily="34" charset="0"/>
                <a:cs typeface="Segoe UI" pitchFamily="34" charset="0"/>
              </a:rPr>
              <a:t>flysim</a:t>
            </a:r>
            <a:r>
              <a:rPr lang="en-US" sz="1400" dirty="0">
                <a:solidFill>
                  <a:sysClr val="windowText" lastClr="000000"/>
                </a:solidFill>
                <a:ea typeface="Segoe UI" pitchFamily="34" charset="0"/>
                <a:cs typeface="Segoe UI" pitchFamily="34" charset="0"/>
              </a:rPr>
              <a:t>-shared-output-hub</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Event Hub</a:t>
            </a:r>
          </a:p>
        </p:txBody>
      </p:sp>
      <p:sp>
        <p:nvSpPr>
          <p:cNvPr id="115" name="Rectangle: Rounded Corners 114">
            <a:extLst>
              <a:ext uri="{FF2B5EF4-FFF2-40B4-BE49-F238E27FC236}">
                <a16:creationId xmlns:a16="http://schemas.microsoft.com/office/drawing/2014/main" id="{81ECED8E-7162-4BFE-96A1-BCF3128C684A}"/>
              </a:ext>
            </a:extLst>
          </p:cNvPr>
          <p:cNvSpPr/>
          <p:nvPr/>
        </p:nvSpPr>
        <p:spPr bwMode="auto">
          <a:xfrm>
            <a:off x="10780816" y="1829062"/>
            <a:ext cx="1059034" cy="3869970"/>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ysClr val="windowText" lastClr="000000"/>
                </a:solidFill>
                <a:ea typeface="Segoe UI" pitchFamily="34" charset="0"/>
                <a:cs typeface="Segoe UI" pitchFamily="34" charset="0"/>
              </a:rPr>
              <a:t>ATC</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UWP</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App</a:t>
            </a:r>
          </a:p>
        </p:txBody>
      </p:sp>
      <p:sp>
        <p:nvSpPr>
          <p:cNvPr id="116" name="Freeform: Shape 115">
            <a:extLst>
              <a:ext uri="{FF2B5EF4-FFF2-40B4-BE49-F238E27FC236}">
                <a16:creationId xmlns:a16="http://schemas.microsoft.com/office/drawing/2014/main" id="{5FAED956-0BD7-41CD-B5CC-4AC71103B365}"/>
              </a:ext>
            </a:extLst>
          </p:cNvPr>
          <p:cNvSpPr/>
          <p:nvPr/>
        </p:nvSpPr>
        <p:spPr bwMode="auto">
          <a:xfrm>
            <a:off x="4313514" y="1363287"/>
            <a:ext cx="4422371" cy="440575"/>
          </a:xfrm>
          <a:custGeom>
            <a:avLst/>
            <a:gdLst>
              <a:gd name="connsiteX0" fmla="*/ 0 w 4422371"/>
              <a:gd name="connsiteY0" fmla="*/ 407324 h 440575"/>
              <a:gd name="connsiteX1" fmla="*/ 0 w 4422371"/>
              <a:gd name="connsiteY1" fmla="*/ 0 h 440575"/>
              <a:gd name="connsiteX2" fmla="*/ 4422371 w 4422371"/>
              <a:gd name="connsiteY2" fmla="*/ 0 h 440575"/>
              <a:gd name="connsiteX3" fmla="*/ 4422371 w 4422371"/>
              <a:gd name="connsiteY3" fmla="*/ 440575 h 440575"/>
              <a:gd name="connsiteX4" fmla="*/ 4422371 w 4422371"/>
              <a:gd name="connsiteY4" fmla="*/ 440575 h 440575"/>
              <a:gd name="connsiteX5" fmla="*/ 4422371 w 4422371"/>
              <a:gd name="connsiteY5" fmla="*/ 440575 h 44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2371" h="440575">
                <a:moveTo>
                  <a:pt x="0" y="407324"/>
                </a:moveTo>
                <a:lnTo>
                  <a:pt x="0" y="0"/>
                </a:lnTo>
                <a:lnTo>
                  <a:pt x="4422371" y="0"/>
                </a:lnTo>
                <a:lnTo>
                  <a:pt x="4422371" y="440575"/>
                </a:lnTo>
                <a:lnTo>
                  <a:pt x="4422371" y="440575"/>
                </a:lnTo>
                <a:lnTo>
                  <a:pt x="4422371" y="440575"/>
                </a:lnTo>
              </a:path>
            </a:pathLst>
          </a:custGeom>
          <a:noFill/>
          <a:ln>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47124358-8F34-4228-828E-72287C3F885B}"/>
              </a:ext>
            </a:extLst>
          </p:cNvPr>
          <p:cNvSpPr txBox="1"/>
          <p:nvPr/>
        </p:nvSpPr>
        <p:spPr>
          <a:xfrm>
            <a:off x="6245511" y="1189223"/>
            <a:ext cx="558376" cy="110800"/>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p>
        </p:txBody>
      </p:sp>
      <p:cxnSp>
        <p:nvCxnSpPr>
          <p:cNvPr id="118" name="Straight Arrow Connector 117">
            <a:extLst>
              <a:ext uri="{FF2B5EF4-FFF2-40B4-BE49-F238E27FC236}">
                <a16:creationId xmlns:a16="http://schemas.microsoft.com/office/drawing/2014/main" id="{079F3E5F-726D-4CE4-A3A1-63F93BC0615F}"/>
              </a:ext>
            </a:extLst>
          </p:cNvPr>
          <p:cNvCxnSpPr>
            <a:cxnSpLocks/>
          </p:cNvCxnSpPr>
          <p:nvPr/>
        </p:nvCxnSpPr>
        <p:spPr>
          <a:xfrm>
            <a:off x="8728508" y="2408525"/>
            <a:ext cx="0" cy="106401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C3364C38-F4DA-4DA7-AFCB-F05FF50A1692}"/>
              </a:ext>
            </a:extLst>
          </p:cNvPr>
          <p:cNvSpPr txBox="1"/>
          <p:nvPr/>
        </p:nvSpPr>
        <p:spPr>
          <a:xfrm>
            <a:off x="8781501" y="2858868"/>
            <a:ext cx="558376" cy="221599"/>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br>
              <a:rPr lang="en-US" sz="800" dirty="0"/>
            </a:br>
            <a:r>
              <a:rPr lang="en-US" sz="800" dirty="0"/>
              <a:t>(All Aircraft)</a:t>
            </a:r>
          </a:p>
        </p:txBody>
      </p:sp>
      <p:cxnSp>
        <p:nvCxnSpPr>
          <p:cNvPr id="120" name="Straight Arrow Connector 119">
            <a:extLst>
              <a:ext uri="{FF2B5EF4-FFF2-40B4-BE49-F238E27FC236}">
                <a16:creationId xmlns:a16="http://schemas.microsoft.com/office/drawing/2014/main" id="{2CC845F4-9CD3-46A2-8873-83C4F8634D4C}"/>
              </a:ext>
            </a:extLst>
          </p:cNvPr>
          <p:cNvCxnSpPr>
            <a:cxnSpLocks/>
          </p:cNvCxnSpPr>
          <p:nvPr/>
        </p:nvCxnSpPr>
        <p:spPr>
          <a:xfrm>
            <a:off x="8728508" y="4101254"/>
            <a:ext cx="0" cy="106401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BDAA39E7-6B2D-4A26-82C1-3047FE2DAC60}"/>
              </a:ext>
            </a:extLst>
          </p:cNvPr>
          <p:cNvSpPr txBox="1"/>
          <p:nvPr/>
        </p:nvSpPr>
        <p:spPr>
          <a:xfrm>
            <a:off x="8781501" y="4551597"/>
            <a:ext cx="558376" cy="221599"/>
          </a:xfrm>
          <a:prstGeom prst="rect">
            <a:avLst/>
          </a:prstGeom>
          <a:noFill/>
          <a:ln>
            <a:noFill/>
          </a:ln>
        </p:spPr>
        <p:txBody>
          <a:bodyPr wrap="square" lIns="0" tIns="0" rIns="0" bIns="0" rtlCol="0">
            <a:spAutoFit/>
          </a:bodyPr>
          <a:lstStyle/>
          <a:p>
            <a:pPr algn="ctr">
              <a:lnSpc>
                <a:spcPct val="90000"/>
              </a:lnSpc>
              <a:spcAft>
                <a:spcPts val="600"/>
              </a:spcAft>
            </a:pPr>
            <a:r>
              <a:rPr lang="en-US" sz="800" dirty="0"/>
              <a:t>Proximity</a:t>
            </a:r>
            <a:br>
              <a:rPr lang="en-US" sz="800" dirty="0"/>
            </a:br>
            <a:r>
              <a:rPr lang="en-US" sz="800" dirty="0"/>
              <a:t>Warnings</a:t>
            </a:r>
          </a:p>
        </p:txBody>
      </p:sp>
      <p:cxnSp>
        <p:nvCxnSpPr>
          <p:cNvPr id="122" name="Straight Arrow Connector 121">
            <a:extLst>
              <a:ext uri="{FF2B5EF4-FFF2-40B4-BE49-F238E27FC236}">
                <a16:creationId xmlns:a16="http://schemas.microsoft.com/office/drawing/2014/main" id="{2CD17950-8683-4C2D-99E3-7CAF5471FDCF}"/>
              </a:ext>
            </a:extLst>
          </p:cNvPr>
          <p:cNvCxnSpPr>
            <a:cxnSpLocks/>
          </p:cNvCxnSpPr>
          <p:nvPr/>
        </p:nvCxnSpPr>
        <p:spPr>
          <a:xfrm>
            <a:off x="9979784" y="2055333"/>
            <a:ext cx="6378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C089318C-6FA5-4E3B-B50C-189DC4973642}"/>
              </a:ext>
            </a:extLst>
          </p:cNvPr>
          <p:cNvSpPr txBox="1"/>
          <p:nvPr/>
        </p:nvSpPr>
        <p:spPr>
          <a:xfrm>
            <a:off x="9979784" y="1848472"/>
            <a:ext cx="558376" cy="110800"/>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p>
        </p:txBody>
      </p:sp>
      <p:sp>
        <p:nvSpPr>
          <p:cNvPr id="124" name="TextBox 123">
            <a:extLst>
              <a:ext uri="{FF2B5EF4-FFF2-40B4-BE49-F238E27FC236}">
                <a16:creationId xmlns:a16="http://schemas.microsoft.com/office/drawing/2014/main" id="{2D4246DB-3A84-403B-8396-A2DC6AA29C66}"/>
              </a:ext>
            </a:extLst>
          </p:cNvPr>
          <p:cNvSpPr txBox="1"/>
          <p:nvPr/>
        </p:nvSpPr>
        <p:spPr>
          <a:xfrm>
            <a:off x="9979784" y="5215657"/>
            <a:ext cx="558376" cy="221599"/>
          </a:xfrm>
          <a:prstGeom prst="rect">
            <a:avLst/>
          </a:prstGeom>
          <a:noFill/>
          <a:ln>
            <a:noFill/>
          </a:ln>
        </p:spPr>
        <p:txBody>
          <a:bodyPr wrap="square" lIns="0" tIns="0" rIns="0" bIns="0" rtlCol="0">
            <a:spAutoFit/>
          </a:bodyPr>
          <a:lstStyle/>
          <a:p>
            <a:pPr algn="ctr">
              <a:lnSpc>
                <a:spcPct val="90000"/>
              </a:lnSpc>
              <a:spcAft>
                <a:spcPts val="600"/>
              </a:spcAft>
            </a:pPr>
            <a:r>
              <a:rPr lang="en-US" sz="800" dirty="0"/>
              <a:t>Proximity</a:t>
            </a:r>
            <a:br>
              <a:rPr lang="en-US" sz="800" dirty="0"/>
            </a:br>
            <a:r>
              <a:rPr lang="en-US" sz="800" dirty="0"/>
              <a:t>Warnings</a:t>
            </a:r>
          </a:p>
        </p:txBody>
      </p:sp>
      <p:cxnSp>
        <p:nvCxnSpPr>
          <p:cNvPr id="134" name="Straight Arrow Connector 133">
            <a:extLst>
              <a:ext uri="{FF2B5EF4-FFF2-40B4-BE49-F238E27FC236}">
                <a16:creationId xmlns:a16="http://schemas.microsoft.com/office/drawing/2014/main" id="{2F97DD42-B8FC-4DB4-AF3E-3926FCB0661C}"/>
              </a:ext>
            </a:extLst>
          </p:cNvPr>
          <p:cNvCxnSpPr>
            <a:cxnSpLocks/>
          </p:cNvCxnSpPr>
          <p:nvPr/>
        </p:nvCxnSpPr>
        <p:spPr>
          <a:xfrm>
            <a:off x="9979784" y="5491590"/>
            <a:ext cx="6378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9" name="Rectangle: Rounded Corners 138">
            <a:extLst>
              <a:ext uri="{FF2B5EF4-FFF2-40B4-BE49-F238E27FC236}">
                <a16:creationId xmlns:a16="http://schemas.microsoft.com/office/drawing/2014/main" id="{BA69B793-5968-45AF-B8C9-740C654F86D7}"/>
              </a:ext>
            </a:extLst>
          </p:cNvPr>
          <p:cNvSpPr/>
          <p:nvPr/>
        </p:nvSpPr>
        <p:spPr bwMode="auto">
          <a:xfrm>
            <a:off x="3491429" y="2695247"/>
            <a:ext cx="1678405" cy="4572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t>flysim</a:t>
            </a:r>
            <a:r>
              <a:rPr lang="en-US" sz="1400" dirty="0"/>
              <a:t>*storage</a:t>
            </a:r>
            <a:br>
              <a:rPr lang="en-US" sz="1400" dirty="0"/>
            </a:br>
            <a:r>
              <a:rPr lang="en-US" sz="1400" dirty="0" err="1"/>
              <a:t>deviceState</a:t>
            </a:r>
            <a:r>
              <a:rPr lang="en-US" sz="1400" dirty="0"/>
              <a:t> Table</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40" name="Straight Arrow Connector 139">
            <a:extLst>
              <a:ext uri="{FF2B5EF4-FFF2-40B4-BE49-F238E27FC236}">
                <a16:creationId xmlns:a16="http://schemas.microsoft.com/office/drawing/2014/main" id="{3975A0DB-CD6B-4A5F-9A45-D36A85A66CED}"/>
              </a:ext>
            </a:extLst>
          </p:cNvPr>
          <p:cNvCxnSpPr>
            <a:cxnSpLocks/>
          </p:cNvCxnSpPr>
          <p:nvPr/>
        </p:nvCxnSpPr>
        <p:spPr>
          <a:xfrm rot="10800000" flipV="1">
            <a:off x="4301679" y="2363423"/>
            <a:ext cx="0" cy="25514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E73FFEE2-16A9-4397-AC50-28B502D6C0CB}"/>
              </a:ext>
            </a:extLst>
          </p:cNvPr>
          <p:cNvSpPr txBox="1"/>
          <p:nvPr/>
        </p:nvSpPr>
        <p:spPr>
          <a:xfrm>
            <a:off x="4416222" y="2423058"/>
            <a:ext cx="558376" cy="110800"/>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p>
        </p:txBody>
      </p:sp>
      <p:sp>
        <p:nvSpPr>
          <p:cNvPr id="95" name="Rectangle: Rounded Corners 94">
            <a:extLst>
              <a:ext uri="{FF2B5EF4-FFF2-40B4-BE49-F238E27FC236}">
                <a16:creationId xmlns:a16="http://schemas.microsoft.com/office/drawing/2014/main" id="{9CF652DE-3CC0-49E7-BBF8-CA23554701E3}"/>
              </a:ext>
            </a:extLst>
          </p:cNvPr>
          <p:cNvSpPr/>
          <p:nvPr/>
        </p:nvSpPr>
        <p:spPr bwMode="auto">
          <a:xfrm>
            <a:off x="399386" y="5847485"/>
            <a:ext cx="338901" cy="3389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Freeform: Shape 39">
            <a:extLst>
              <a:ext uri="{FF2B5EF4-FFF2-40B4-BE49-F238E27FC236}">
                <a16:creationId xmlns:a16="http://schemas.microsoft.com/office/drawing/2014/main" id="{B145D10E-DCEA-427F-AFED-4F8498CF8152}"/>
              </a:ext>
            </a:extLst>
          </p:cNvPr>
          <p:cNvSpPr/>
          <p:nvPr/>
        </p:nvSpPr>
        <p:spPr>
          <a:xfrm>
            <a:off x="342238" y="992222"/>
            <a:ext cx="11613056" cy="5134068"/>
          </a:xfrm>
          <a:custGeom>
            <a:avLst/>
            <a:gdLst>
              <a:gd name="connsiteX0" fmla="*/ 3110306 w 11613056"/>
              <a:gd name="connsiteY0" fmla="*/ 1667026 h 5134068"/>
              <a:gd name="connsiteX1" fmla="*/ 3110306 w 11613056"/>
              <a:gd name="connsiteY1" fmla="*/ 2226587 h 5134068"/>
              <a:gd name="connsiteX2" fmla="*/ 4887351 w 11613056"/>
              <a:gd name="connsiteY2" fmla="*/ 2226587 h 5134068"/>
              <a:gd name="connsiteX3" fmla="*/ 4887351 w 11613056"/>
              <a:gd name="connsiteY3" fmla="*/ 1667026 h 5134068"/>
              <a:gd name="connsiteX4" fmla="*/ 3110306 w 11613056"/>
              <a:gd name="connsiteY4" fmla="*/ 811639 h 5134068"/>
              <a:gd name="connsiteX5" fmla="*/ 3110306 w 11613056"/>
              <a:gd name="connsiteY5" fmla="*/ 1371200 h 5134068"/>
              <a:gd name="connsiteX6" fmla="*/ 4887351 w 11613056"/>
              <a:gd name="connsiteY6" fmla="*/ 1371200 h 5134068"/>
              <a:gd name="connsiteX7" fmla="*/ 4887351 w 11613056"/>
              <a:gd name="connsiteY7" fmla="*/ 811639 h 5134068"/>
              <a:gd name="connsiteX8" fmla="*/ 1076915 w 11613056"/>
              <a:gd name="connsiteY8" fmla="*/ 811639 h 5134068"/>
              <a:gd name="connsiteX9" fmla="*/ 1076915 w 11613056"/>
              <a:gd name="connsiteY9" fmla="*/ 1371200 h 5134068"/>
              <a:gd name="connsiteX10" fmla="*/ 2621113 w 11613056"/>
              <a:gd name="connsiteY10" fmla="*/ 1371200 h 5134068"/>
              <a:gd name="connsiteX11" fmla="*/ 2621113 w 11613056"/>
              <a:gd name="connsiteY11" fmla="*/ 811639 h 5134068"/>
              <a:gd name="connsiteX12" fmla="*/ 601669 w 11613056"/>
              <a:gd name="connsiteY12" fmla="*/ 0 h 5134068"/>
              <a:gd name="connsiteX13" fmla="*/ 11613056 w 11613056"/>
              <a:gd name="connsiteY13" fmla="*/ 0 h 5134068"/>
              <a:gd name="connsiteX14" fmla="*/ 11613056 w 11613056"/>
              <a:gd name="connsiteY14" fmla="*/ 5134068 h 5134068"/>
              <a:gd name="connsiteX15" fmla="*/ 601669 w 11613056"/>
              <a:gd name="connsiteY15" fmla="*/ 5134068 h 5134068"/>
              <a:gd name="connsiteX16" fmla="*/ 601669 w 11613056"/>
              <a:gd name="connsiteY16" fmla="*/ 1479004 h 5134068"/>
              <a:gd name="connsiteX17" fmla="*/ 0 w 11613056"/>
              <a:gd name="connsiteY17" fmla="*/ 1479004 h 5134068"/>
              <a:gd name="connsiteX18" fmla="*/ 0 w 11613056"/>
              <a:gd name="connsiteY18" fmla="*/ 591352 h 5134068"/>
              <a:gd name="connsiteX19" fmla="*/ 601669 w 11613056"/>
              <a:gd name="connsiteY19" fmla="*/ 591352 h 5134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13056" h="5134068">
                <a:moveTo>
                  <a:pt x="3110306" y="1667026"/>
                </a:moveTo>
                <a:lnTo>
                  <a:pt x="3110306" y="2226587"/>
                </a:lnTo>
                <a:lnTo>
                  <a:pt x="4887351" y="2226587"/>
                </a:lnTo>
                <a:lnTo>
                  <a:pt x="4887351" y="1667026"/>
                </a:lnTo>
                <a:close/>
                <a:moveTo>
                  <a:pt x="3110306" y="811639"/>
                </a:moveTo>
                <a:lnTo>
                  <a:pt x="3110306" y="1371200"/>
                </a:lnTo>
                <a:lnTo>
                  <a:pt x="4887351" y="1371200"/>
                </a:lnTo>
                <a:lnTo>
                  <a:pt x="4887351" y="811639"/>
                </a:lnTo>
                <a:close/>
                <a:moveTo>
                  <a:pt x="1076915" y="811639"/>
                </a:moveTo>
                <a:lnTo>
                  <a:pt x="1076915" y="1371200"/>
                </a:lnTo>
                <a:lnTo>
                  <a:pt x="2621113" y="1371200"/>
                </a:lnTo>
                <a:lnTo>
                  <a:pt x="2621113" y="811639"/>
                </a:lnTo>
                <a:close/>
                <a:moveTo>
                  <a:pt x="601669" y="0"/>
                </a:moveTo>
                <a:lnTo>
                  <a:pt x="11613056" y="0"/>
                </a:lnTo>
                <a:lnTo>
                  <a:pt x="11613056" y="5134068"/>
                </a:lnTo>
                <a:lnTo>
                  <a:pt x="601669" y="5134068"/>
                </a:lnTo>
                <a:lnTo>
                  <a:pt x="601669" y="1479004"/>
                </a:lnTo>
                <a:lnTo>
                  <a:pt x="0" y="1479004"/>
                </a:lnTo>
                <a:lnTo>
                  <a:pt x="0" y="591352"/>
                </a:lnTo>
                <a:lnTo>
                  <a:pt x="601669" y="591352"/>
                </a:lnTo>
                <a:close/>
              </a:path>
            </a:pathLst>
          </a:cu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83938966-0EB4-439E-9E7E-08BEBECFE948}"/>
              </a:ext>
            </a:extLst>
          </p:cNvPr>
          <p:cNvSpPr txBox="1"/>
          <p:nvPr/>
        </p:nvSpPr>
        <p:spPr>
          <a:xfrm>
            <a:off x="903932" y="5904690"/>
            <a:ext cx="1596591" cy="221599"/>
          </a:xfrm>
          <a:prstGeom prst="rect">
            <a:avLst/>
          </a:prstGeom>
          <a:noFill/>
          <a:ln>
            <a:noFill/>
          </a:ln>
        </p:spPr>
        <p:txBody>
          <a:bodyPr wrap="none" lIns="0" tIns="0" rIns="0" bIns="0" rtlCol="0" anchor="ctr">
            <a:spAutoFit/>
          </a:bodyPr>
          <a:lstStyle/>
          <a:p>
            <a:pPr>
              <a:lnSpc>
                <a:spcPct val="90000"/>
              </a:lnSpc>
              <a:spcAft>
                <a:spcPts val="600"/>
              </a:spcAft>
            </a:pPr>
            <a:r>
              <a:rPr lang="en-US" sz="1600" dirty="0"/>
              <a:t>Presenter Creates</a:t>
            </a:r>
          </a:p>
        </p:txBody>
      </p:sp>
      <p:sp>
        <p:nvSpPr>
          <p:cNvPr id="137" name="Rectangle: Rounded Corners 136">
            <a:extLst>
              <a:ext uri="{FF2B5EF4-FFF2-40B4-BE49-F238E27FC236}">
                <a16:creationId xmlns:a16="http://schemas.microsoft.com/office/drawing/2014/main" id="{071CD382-DEDB-48EB-87C4-23D57E36382D}"/>
              </a:ext>
            </a:extLst>
          </p:cNvPr>
          <p:cNvSpPr/>
          <p:nvPr/>
        </p:nvSpPr>
        <p:spPr bwMode="auto">
          <a:xfrm>
            <a:off x="399386" y="5337714"/>
            <a:ext cx="338901" cy="3389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138" name="TextBox 137">
            <a:extLst>
              <a:ext uri="{FF2B5EF4-FFF2-40B4-BE49-F238E27FC236}">
                <a16:creationId xmlns:a16="http://schemas.microsoft.com/office/drawing/2014/main" id="{5C99B593-2572-4FEE-90D5-23FA11A3EAC0}"/>
              </a:ext>
            </a:extLst>
          </p:cNvPr>
          <p:cNvSpPr txBox="1"/>
          <p:nvPr/>
        </p:nvSpPr>
        <p:spPr>
          <a:xfrm>
            <a:off x="903932" y="5396364"/>
            <a:ext cx="994247" cy="221599"/>
          </a:xfrm>
          <a:prstGeom prst="rect">
            <a:avLst/>
          </a:prstGeom>
          <a:noFill/>
          <a:ln>
            <a:noFill/>
          </a:ln>
        </p:spPr>
        <p:txBody>
          <a:bodyPr wrap="none" lIns="0" tIns="0" rIns="0" bIns="0" rtlCol="0" anchor="ctr">
            <a:spAutoFit/>
          </a:bodyPr>
          <a:lstStyle/>
          <a:p>
            <a:pPr>
              <a:lnSpc>
                <a:spcPct val="90000"/>
              </a:lnSpc>
              <a:spcAft>
                <a:spcPts val="600"/>
              </a:spcAft>
            </a:pPr>
            <a:r>
              <a:rPr lang="en-US" sz="1600" dirty="0"/>
              <a:t>You Create</a:t>
            </a:r>
          </a:p>
        </p:txBody>
      </p:sp>
      <p:sp>
        <p:nvSpPr>
          <p:cNvPr id="3" name="TextBox 2">
            <a:extLst>
              <a:ext uri="{FF2B5EF4-FFF2-40B4-BE49-F238E27FC236}">
                <a16:creationId xmlns:a16="http://schemas.microsoft.com/office/drawing/2014/main" id="{4AC349FD-2F7F-4269-9ECD-3F50405F90EA}"/>
              </a:ext>
            </a:extLst>
          </p:cNvPr>
          <p:cNvSpPr txBox="1"/>
          <p:nvPr/>
        </p:nvSpPr>
        <p:spPr>
          <a:xfrm>
            <a:off x="260912" y="3543540"/>
            <a:ext cx="5621154" cy="1384995"/>
          </a:xfrm>
          <a:prstGeom prst="rect">
            <a:avLst/>
          </a:prstGeom>
          <a:noFill/>
        </p:spPr>
        <p:txBody>
          <a:bodyPr wrap="none" rtlCol="0">
            <a:spAutoFit/>
          </a:bodyPr>
          <a:lstStyle/>
          <a:p>
            <a:pPr marL="457200" indent="-457200">
              <a:buFont typeface="Arial" panose="020B0604020202020204" pitchFamily="34" charset="0"/>
              <a:buChar char="•"/>
            </a:pPr>
            <a:r>
              <a:rPr lang="en-US" sz="2800" dirty="0"/>
              <a:t>Use the Azure CLI</a:t>
            </a:r>
          </a:p>
          <a:p>
            <a:pPr marL="457200" indent="-457200">
              <a:buFont typeface="Arial" panose="020B0604020202020204" pitchFamily="34" charset="0"/>
              <a:buChar char="•"/>
            </a:pPr>
            <a:r>
              <a:rPr lang="en-US" sz="2800" dirty="0"/>
              <a:t>Use the existing ARM Template</a:t>
            </a:r>
          </a:p>
          <a:p>
            <a:pPr marL="457200" indent="-457200">
              <a:buFont typeface="Arial" panose="020B0604020202020204" pitchFamily="34" charset="0"/>
              <a:buChar char="•"/>
            </a:pPr>
            <a:r>
              <a:rPr lang="en-US" sz="2800" dirty="0"/>
              <a:t>Create the Azure Resources</a:t>
            </a:r>
          </a:p>
        </p:txBody>
      </p:sp>
    </p:spTree>
    <p:extLst>
      <p:ext uri="{BB962C8B-B14F-4D97-AF65-F5344CB8AC3E}">
        <p14:creationId xmlns:p14="http://schemas.microsoft.com/office/powerpoint/2010/main" val="416204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43AC53A-80AD-49FC-B15F-4F33FCE88E5D}"/>
              </a:ext>
            </a:extLst>
          </p:cNvPr>
          <p:cNvSpPr/>
          <p:nvPr/>
        </p:nvSpPr>
        <p:spPr>
          <a:xfrm>
            <a:off x="0" y="0"/>
            <a:ext cx="12192000" cy="6858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a:xfrm>
            <a:off x="399386" y="198214"/>
            <a:ext cx="10515600" cy="1021686"/>
          </a:xfrm>
          <a:ln>
            <a:noFill/>
          </a:ln>
        </p:spPr>
        <p:txBody>
          <a:bodyPr>
            <a:noAutofit/>
          </a:bodyPr>
          <a:lstStyle/>
          <a:p>
            <a:r>
              <a:rPr lang="en-US" sz="3200" dirty="0"/>
              <a:t>03 - Deploy Your Function Code to Azure</a:t>
            </a:r>
          </a:p>
        </p:txBody>
      </p:sp>
      <p:pic>
        <p:nvPicPr>
          <p:cNvPr id="97" name="Picture 96">
            <a:extLst>
              <a:ext uri="{FF2B5EF4-FFF2-40B4-BE49-F238E27FC236}">
                <a16:creationId xmlns:a16="http://schemas.microsoft.com/office/drawing/2014/main" id="{6785C6F8-F3DD-4607-879F-CB238BE40E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893" y="1650607"/>
            <a:ext cx="541014" cy="826004"/>
          </a:xfrm>
          <a:prstGeom prst="rect">
            <a:avLst/>
          </a:prstGeom>
          <a:ln>
            <a:noFill/>
          </a:ln>
        </p:spPr>
      </p:pic>
      <p:sp>
        <p:nvSpPr>
          <p:cNvPr id="98" name="Rectangle: Rounded Corners 97">
            <a:extLst>
              <a:ext uri="{FF2B5EF4-FFF2-40B4-BE49-F238E27FC236}">
                <a16:creationId xmlns:a16="http://schemas.microsoft.com/office/drawing/2014/main" id="{223E1C14-29E3-4954-A9D3-DC2EB0BE506C}"/>
              </a:ext>
            </a:extLst>
          </p:cNvPr>
          <p:cNvSpPr/>
          <p:nvPr/>
        </p:nvSpPr>
        <p:spPr bwMode="auto">
          <a:xfrm>
            <a:off x="1467280" y="1835007"/>
            <a:ext cx="1443789" cy="4572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flysim</a:t>
            </a:r>
            <a:r>
              <a:rPr lang="en-US" sz="1400" dirty="0">
                <a:gradFill>
                  <a:gsLst>
                    <a:gs pos="0">
                      <a:srgbClr val="FFFFFF"/>
                    </a:gs>
                    <a:gs pos="100000">
                      <a:srgbClr val="FFFFFF"/>
                    </a:gs>
                  </a:gsLst>
                  <a:lin ang="5400000" scaled="0"/>
                </a:gradFill>
                <a:ea typeface="Segoe UI" pitchFamily="34" charset="0"/>
                <a:cs typeface="Segoe UI" pitchFamily="34" charset="0"/>
              </a:rPr>
              <a:t>*</a:t>
            </a:r>
            <a:r>
              <a:rPr lang="en-US" sz="1400" dirty="0" err="1">
                <a:gradFill>
                  <a:gsLst>
                    <a:gs pos="0">
                      <a:srgbClr val="FFFFFF"/>
                    </a:gs>
                    <a:gs pos="100000">
                      <a:srgbClr val="FFFFFF"/>
                    </a:gs>
                  </a:gsLst>
                  <a:lin ang="5400000" scaled="0"/>
                </a:gradFill>
                <a:ea typeface="Segoe UI" pitchFamily="34" charset="0"/>
                <a:cs typeface="Segoe UI" pitchFamily="34" charset="0"/>
              </a:rPr>
              <a:t>iot</a:t>
            </a:r>
            <a:br>
              <a:rPr lang="en-US" sz="1400" dirty="0">
                <a:gradFill>
                  <a:gsLst>
                    <a:gs pos="0">
                      <a:srgbClr val="FFFFFF"/>
                    </a:gs>
                    <a:gs pos="100000">
                      <a:srgbClr val="FFFFFF"/>
                    </a:gs>
                  </a:gsLst>
                  <a:lin ang="5400000" scaled="0"/>
                </a:gradFill>
                <a:ea typeface="Segoe UI" pitchFamily="34" charset="0"/>
                <a:cs typeface="Segoe UI" pitchFamily="34" charset="0"/>
              </a:rPr>
            </a:br>
            <a:r>
              <a:rPr lang="en-US" sz="1400" dirty="0">
                <a:gradFill>
                  <a:gsLst>
                    <a:gs pos="0">
                      <a:srgbClr val="FFFFFF"/>
                    </a:gs>
                    <a:gs pos="100000">
                      <a:srgbClr val="FFFFFF"/>
                    </a:gs>
                  </a:gsLst>
                  <a:lin ang="5400000" scaled="0"/>
                </a:gradFill>
                <a:ea typeface="Segoe UI" pitchFamily="34" charset="0"/>
                <a:cs typeface="Segoe UI" pitchFamily="34" charset="0"/>
              </a:rPr>
              <a:t>IoT Hub</a:t>
            </a:r>
          </a:p>
        </p:txBody>
      </p:sp>
      <p:sp>
        <p:nvSpPr>
          <p:cNvPr id="99" name="Rectangle: Rounded Corners 98">
            <a:extLst>
              <a:ext uri="{FF2B5EF4-FFF2-40B4-BE49-F238E27FC236}">
                <a16:creationId xmlns:a16="http://schemas.microsoft.com/office/drawing/2014/main" id="{8F7FEE03-340F-4C3F-883E-9970A6DE048D}"/>
              </a:ext>
            </a:extLst>
          </p:cNvPr>
          <p:cNvSpPr/>
          <p:nvPr/>
        </p:nvSpPr>
        <p:spPr bwMode="auto">
          <a:xfrm>
            <a:off x="3491429" y="1835007"/>
            <a:ext cx="1678405" cy="4572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t>Flysim</a:t>
            </a:r>
            <a:r>
              <a:rPr lang="en-US" sz="1400" dirty="0"/>
              <a:t>*functions</a:t>
            </a:r>
            <a:br>
              <a:rPr lang="en-US" sz="1400" dirty="0"/>
            </a:br>
            <a:r>
              <a:rPr lang="en-US" sz="1400" dirty="0" err="1"/>
              <a:t>FlySimIoTFlightData</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02" name="Straight Arrow Connector 101">
            <a:extLst>
              <a:ext uri="{FF2B5EF4-FFF2-40B4-BE49-F238E27FC236}">
                <a16:creationId xmlns:a16="http://schemas.microsoft.com/office/drawing/2014/main" id="{864917FC-C9B5-4E72-88B4-C634E9C61959}"/>
              </a:ext>
            </a:extLst>
          </p:cNvPr>
          <p:cNvCxnSpPr>
            <a:cxnSpLocks/>
          </p:cNvCxnSpPr>
          <p:nvPr/>
        </p:nvCxnSpPr>
        <p:spPr>
          <a:xfrm>
            <a:off x="1034143" y="1931068"/>
            <a:ext cx="38501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9333FC65-347F-4865-AD12-123A3F5A1E60}"/>
              </a:ext>
            </a:extLst>
          </p:cNvPr>
          <p:cNvSpPr txBox="1"/>
          <p:nvPr/>
        </p:nvSpPr>
        <p:spPr>
          <a:xfrm>
            <a:off x="1001055" y="1724207"/>
            <a:ext cx="451185" cy="110800"/>
          </a:xfrm>
          <a:prstGeom prst="rect">
            <a:avLst/>
          </a:prstGeom>
          <a:noFill/>
          <a:ln>
            <a:noFill/>
          </a:ln>
        </p:spPr>
        <p:txBody>
          <a:bodyPr wrap="square" lIns="0" tIns="0" rIns="0" bIns="0" rtlCol="0">
            <a:spAutoFit/>
          </a:bodyPr>
          <a:lstStyle/>
          <a:p>
            <a:pPr>
              <a:lnSpc>
                <a:spcPct val="90000"/>
              </a:lnSpc>
              <a:spcAft>
                <a:spcPts val="600"/>
              </a:spcAft>
            </a:pPr>
            <a:r>
              <a:rPr lang="en-US" sz="800" dirty="0"/>
              <a:t>Raw Data</a:t>
            </a:r>
          </a:p>
        </p:txBody>
      </p:sp>
      <p:cxnSp>
        <p:nvCxnSpPr>
          <p:cNvPr id="104" name="Straight Arrow Connector 103">
            <a:extLst>
              <a:ext uri="{FF2B5EF4-FFF2-40B4-BE49-F238E27FC236}">
                <a16:creationId xmlns:a16="http://schemas.microsoft.com/office/drawing/2014/main" id="{72187768-9640-40BC-AE74-7395B4810E5B}"/>
              </a:ext>
            </a:extLst>
          </p:cNvPr>
          <p:cNvCxnSpPr>
            <a:cxnSpLocks/>
          </p:cNvCxnSpPr>
          <p:nvPr/>
        </p:nvCxnSpPr>
        <p:spPr>
          <a:xfrm>
            <a:off x="3016345" y="2055333"/>
            <a:ext cx="38501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78D90B88-5818-47E5-B6BC-65666A898F88}"/>
              </a:ext>
            </a:extLst>
          </p:cNvPr>
          <p:cNvSpPr txBox="1"/>
          <p:nvPr/>
        </p:nvSpPr>
        <p:spPr>
          <a:xfrm>
            <a:off x="2983257" y="1848472"/>
            <a:ext cx="451185" cy="110800"/>
          </a:xfrm>
          <a:prstGeom prst="rect">
            <a:avLst/>
          </a:prstGeom>
          <a:noFill/>
          <a:ln>
            <a:noFill/>
          </a:ln>
        </p:spPr>
        <p:txBody>
          <a:bodyPr wrap="square" lIns="0" tIns="0" rIns="0" bIns="0" rtlCol="0">
            <a:spAutoFit/>
          </a:bodyPr>
          <a:lstStyle/>
          <a:p>
            <a:pPr>
              <a:lnSpc>
                <a:spcPct val="90000"/>
              </a:lnSpc>
              <a:spcAft>
                <a:spcPts val="600"/>
              </a:spcAft>
            </a:pPr>
            <a:r>
              <a:rPr lang="en-US" sz="800" dirty="0"/>
              <a:t>Raw Data</a:t>
            </a:r>
          </a:p>
        </p:txBody>
      </p:sp>
      <p:sp>
        <p:nvSpPr>
          <p:cNvPr id="112" name="Rectangle: Rounded Corners 111">
            <a:extLst>
              <a:ext uri="{FF2B5EF4-FFF2-40B4-BE49-F238E27FC236}">
                <a16:creationId xmlns:a16="http://schemas.microsoft.com/office/drawing/2014/main" id="{D75C8157-2EF0-4B0C-ACD4-A666F830AED7}"/>
              </a:ext>
            </a:extLst>
          </p:cNvPr>
          <p:cNvSpPr/>
          <p:nvPr/>
        </p:nvSpPr>
        <p:spPr bwMode="auto">
          <a:xfrm>
            <a:off x="7598390" y="1833613"/>
            <a:ext cx="2176585" cy="4572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solidFill>
                  <a:sysClr val="windowText" lastClr="000000"/>
                </a:solidFill>
                <a:ea typeface="Segoe UI" pitchFamily="34" charset="0"/>
                <a:cs typeface="Segoe UI" pitchFamily="34" charset="0"/>
              </a:rPr>
              <a:t>flysim</a:t>
            </a:r>
            <a:r>
              <a:rPr lang="en-US" sz="1400" dirty="0">
                <a:solidFill>
                  <a:sysClr val="windowText" lastClr="000000"/>
                </a:solidFill>
                <a:ea typeface="Segoe UI" pitchFamily="34" charset="0"/>
                <a:cs typeface="Segoe UI" pitchFamily="34" charset="0"/>
              </a:rPr>
              <a:t>-shared-input-hub</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Event Hub</a:t>
            </a:r>
          </a:p>
        </p:txBody>
      </p:sp>
      <p:sp>
        <p:nvSpPr>
          <p:cNvPr id="113" name="Rectangle: Rounded Corners 112">
            <a:extLst>
              <a:ext uri="{FF2B5EF4-FFF2-40B4-BE49-F238E27FC236}">
                <a16:creationId xmlns:a16="http://schemas.microsoft.com/office/drawing/2014/main" id="{620D8CFD-931A-465C-A2B8-80EFD5D39D0E}"/>
              </a:ext>
            </a:extLst>
          </p:cNvPr>
          <p:cNvSpPr/>
          <p:nvPr/>
        </p:nvSpPr>
        <p:spPr bwMode="auto">
          <a:xfrm>
            <a:off x="7598390" y="3537722"/>
            <a:ext cx="2176585" cy="4572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ysClr val="windowText" lastClr="000000"/>
                </a:solidFill>
                <a:ea typeface="Segoe UI" pitchFamily="34" charset="0"/>
                <a:cs typeface="Segoe UI" pitchFamily="34" charset="0"/>
              </a:rPr>
              <a:t>Stream Analytics</a:t>
            </a:r>
          </a:p>
        </p:txBody>
      </p:sp>
      <p:sp>
        <p:nvSpPr>
          <p:cNvPr id="114" name="Rectangle: Rounded Corners 113">
            <a:extLst>
              <a:ext uri="{FF2B5EF4-FFF2-40B4-BE49-F238E27FC236}">
                <a16:creationId xmlns:a16="http://schemas.microsoft.com/office/drawing/2014/main" id="{E558CE1E-B5DE-483B-9558-6658B4B86240}"/>
              </a:ext>
            </a:extLst>
          </p:cNvPr>
          <p:cNvSpPr/>
          <p:nvPr/>
        </p:nvSpPr>
        <p:spPr bwMode="auto">
          <a:xfrm>
            <a:off x="7598390" y="5241831"/>
            <a:ext cx="2176585" cy="4572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solidFill>
                  <a:sysClr val="windowText" lastClr="000000"/>
                </a:solidFill>
                <a:ea typeface="Segoe UI" pitchFamily="34" charset="0"/>
                <a:cs typeface="Segoe UI" pitchFamily="34" charset="0"/>
              </a:rPr>
              <a:t>flysim</a:t>
            </a:r>
            <a:r>
              <a:rPr lang="en-US" sz="1400" dirty="0">
                <a:solidFill>
                  <a:sysClr val="windowText" lastClr="000000"/>
                </a:solidFill>
                <a:ea typeface="Segoe UI" pitchFamily="34" charset="0"/>
                <a:cs typeface="Segoe UI" pitchFamily="34" charset="0"/>
              </a:rPr>
              <a:t>-shared-output-hub</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Event Hub</a:t>
            </a:r>
          </a:p>
        </p:txBody>
      </p:sp>
      <p:sp>
        <p:nvSpPr>
          <p:cNvPr id="115" name="Rectangle: Rounded Corners 114">
            <a:extLst>
              <a:ext uri="{FF2B5EF4-FFF2-40B4-BE49-F238E27FC236}">
                <a16:creationId xmlns:a16="http://schemas.microsoft.com/office/drawing/2014/main" id="{81ECED8E-7162-4BFE-96A1-BCF3128C684A}"/>
              </a:ext>
            </a:extLst>
          </p:cNvPr>
          <p:cNvSpPr/>
          <p:nvPr/>
        </p:nvSpPr>
        <p:spPr bwMode="auto">
          <a:xfrm>
            <a:off x="10780816" y="1829062"/>
            <a:ext cx="1059034" cy="3869970"/>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ysClr val="windowText" lastClr="000000"/>
                </a:solidFill>
                <a:ea typeface="Segoe UI" pitchFamily="34" charset="0"/>
                <a:cs typeface="Segoe UI" pitchFamily="34" charset="0"/>
              </a:rPr>
              <a:t>ATC</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UWP</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App</a:t>
            </a:r>
          </a:p>
        </p:txBody>
      </p:sp>
      <p:sp>
        <p:nvSpPr>
          <p:cNvPr id="116" name="Freeform: Shape 115">
            <a:extLst>
              <a:ext uri="{FF2B5EF4-FFF2-40B4-BE49-F238E27FC236}">
                <a16:creationId xmlns:a16="http://schemas.microsoft.com/office/drawing/2014/main" id="{5FAED956-0BD7-41CD-B5CC-4AC71103B365}"/>
              </a:ext>
            </a:extLst>
          </p:cNvPr>
          <p:cNvSpPr/>
          <p:nvPr/>
        </p:nvSpPr>
        <p:spPr bwMode="auto">
          <a:xfrm>
            <a:off x="4313514" y="1363287"/>
            <a:ext cx="4422371" cy="440575"/>
          </a:xfrm>
          <a:custGeom>
            <a:avLst/>
            <a:gdLst>
              <a:gd name="connsiteX0" fmla="*/ 0 w 4422371"/>
              <a:gd name="connsiteY0" fmla="*/ 407324 h 440575"/>
              <a:gd name="connsiteX1" fmla="*/ 0 w 4422371"/>
              <a:gd name="connsiteY1" fmla="*/ 0 h 440575"/>
              <a:gd name="connsiteX2" fmla="*/ 4422371 w 4422371"/>
              <a:gd name="connsiteY2" fmla="*/ 0 h 440575"/>
              <a:gd name="connsiteX3" fmla="*/ 4422371 w 4422371"/>
              <a:gd name="connsiteY3" fmla="*/ 440575 h 440575"/>
              <a:gd name="connsiteX4" fmla="*/ 4422371 w 4422371"/>
              <a:gd name="connsiteY4" fmla="*/ 440575 h 440575"/>
              <a:gd name="connsiteX5" fmla="*/ 4422371 w 4422371"/>
              <a:gd name="connsiteY5" fmla="*/ 440575 h 44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2371" h="440575">
                <a:moveTo>
                  <a:pt x="0" y="407324"/>
                </a:moveTo>
                <a:lnTo>
                  <a:pt x="0" y="0"/>
                </a:lnTo>
                <a:lnTo>
                  <a:pt x="4422371" y="0"/>
                </a:lnTo>
                <a:lnTo>
                  <a:pt x="4422371" y="440575"/>
                </a:lnTo>
                <a:lnTo>
                  <a:pt x="4422371" y="440575"/>
                </a:lnTo>
                <a:lnTo>
                  <a:pt x="4422371" y="440575"/>
                </a:lnTo>
              </a:path>
            </a:pathLst>
          </a:custGeom>
          <a:noFill/>
          <a:ln>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47124358-8F34-4228-828E-72287C3F885B}"/>
              </a:ext>
            </a:extLst>
          </p:cNvPr>
          <p:cNvSpPr txBox="1"/>
          <p:nvPr/>
        </p:nvSpPr>
        <p:spPr>
          <a:xfrm>
            <a:off x="6245511" y="1189223"/>
            <a:ext cx="558376" cy="110800"/>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p>
        </p:txBody>
      </p:sp>
      <p:cxnSp>
        <p:nvCxnSpPr>
          <p:cNvPr id="118" name="Straight Arrow Connector 117">
            <a:extLst>
              <a:ext uri="{FF2B5EF4-FFF2-40B4-BE49-F238E27FC236}">
                <a16:creationId xmlns:a16="http://schemas.microsoft.com/office/drawing/2014/main" id="{079F3E5F-726D-4CE4-A3A1-63F93BC0615F}"/>
              </a:ext>
            </a:extLst>
          </p:cNvPr>
          <p:cNvCxnSpPr>
            <a:cxnSpLocks/>
          </p:cNvCxnSpPr>
          <p:nvPr/>
        </p:nvCxnSpPr>
        <p:spPr>
          <a:xfrm>
            <a:off x="8728508" y="2408525"/>
            <a:ext cx="0" cy="106401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C3364C38-F4DA-4DA7-AFCB-F05FF50A1692}"/>
              </a:ext>
            </a:extLst>
          </p:cNvPr>
          <p:cNvSpPr txBox="1"/>
          <p:nvPr/>
        </p:nvSpPr>
        <p:spPr>
          <a:xfrm>
            <a:off x="8781501" y="2858868"/>
            <a:ext cx="558376" cy="221599"/>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br>
              <a:rPr lang="en-US" sz="800" dirty="0"/>
            </a:br>
            <a:r>
              <a:rPr lang="en-US" sz="800" dirty="0"/>
              <a:t>(All Aircraft)</a:t>
            </a:r>
          </a:p>
        </p:txBody>
      </p:sp>
      <p:cxnSp>
        <p:nvCxnSpPr>
          <p:cNvPr id="120" name="Straight Arrow Connector 119">
            <a:extLst>
              <a:ext uri="{FF2B5EF4-FFF2-40B4-BE49-F238E27FC236}">
                <a16:creationId xmlns:a16="http://schemas.microsoft.com/office/drawing/2014/main" id="{2CC845F4-9CD3-46A2-8873-83C4F8634D4C}"/>
              </a:ext>
            </a:extLst>
          </p:cNvPr>
          <p:cNvCxnSpPr>
            <a:cxnSpLocks/>
          </p:cNvCxnSpPr>
          <p:nvPr/>
        </p:nvCxnSpPr>
        <p:spPr>
          <a:xfrm>
            <a:off x="8728508" y="4101254"/>
            <a:ext cx="0" cy="106401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BDAA39E7-6B2D-4A26-82C1-3047FE2DAC60}"/>
              </a:ext>
            </a:extLst>
          </p:cNvPr>
          <p:cNvSpPr txBox="1"/>
          <p:nvPr/>
        </p:nvSpPr>
        <p:spPr>
          <a:xfrm>
            <a:off x="8781501" y="4551597"/>
            <a:ext cx="558376" cy="221599"/>
          </a:xfrm>
          <a:prstGeom prst="rect">
            <a:avLst/>
          </a:prstGeom>
          <a:noFill/>
          <a:ln>
            <a:noFill/>
          </a:ln>
        </p:spPr>
        <p:txBody>
          <a:bodyPr wrap="square" lIns="0" tIns="0" rIns="0" bIns="0" rtlCol="0">
            <a:spAutoFit/>
          </a:bodyPr>
          <a:lstStyle/>
          <a:p>
            <a:pPr algn="ctr">
              <a:lnSpc>
                <a:spcPct val="90000"/>
              </a:lnSpc>
              <a:spcAft>
                <a:spcPts val="600"/>
              </a:spcAft>
            </a:pPr>
            <a:r>
              <a:rPr lang="en-US" sz="800" dirty="0"/>
              <a:t>Proximity</a:t>
            </a:r>
            <a:br>
              <a:rPr lang="en-US" sz="800" dirty="0"/>
            </a:br>
            <a:r>
              <a:rPr lang="en-US" sz="800" dirty="0"/>
              <a:t>Warnings</a:t>
            </a:r>
          </a:p>
        </p:txBody>
      </p:sp>
      <p:cxnSp>
        <p:nvCxnSpPr>
          <p:cNvPr id="122" name="Straight Arrow Connector 121">
            <a:extLst>
              <a:ext uri="{FF2B5EF4-FFF2-40B4-BE49-F238E27FC236}">
                <a16:creationId xmlns:a16="http://schemas.microsoft.com/office/drawing/2014/main" id="{2CD17950-8683-4C2D-99E3-7CAF5471FDCF}"/>
              </a:ext>
            </a:extLst>
          </p:cNvPr>
          <p:cNvCxnSpPr>
            <a:cxnSpLocks/>
          </p:cNvCxnSpPr>
          <p:nvPr/>
        </p:nvCxnSpPr>
        <p:spPr>
          <a:xfrm>
            <a:off x="9979784" y="2055333"/>
            <a:ext cx="6378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C089318C-6FA5-4E3B-B50C-189DC4973642}"/>
              </a:ext>
            </a:extLst>
          </p:cNvPr>
          <p:cNvSpPr txBox="1"/>
          <p:nvPr/>
        </p:nvSpPr>
        <p:spPr>
          <a:xfrm>
            <a:off x="9979784" y="1848472"/>
            <a:ext cx="558376" cy="110800"/>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p>
        </p:txBody>
      </p:sp>
      <p:sp>
        <p:nvSpPr>
          <p:cNvPr id="124" name="TextBox 123">
            <a:extLst>
              <a:ext uri="{FF2B5EF4-FFF2-40B4-BE49-F238E27FC236}">
                <a16:creationId xmlns:a16="http://schemas.microsoft.com/office/drawing/2014/main" id="{2D4246DB-3A84-403B-8396-A2DC6AA29C66}"/>
              </a:ext>
            </a:extLst>
          </p:cNvPr>
          <p:cNvSpPr txBox="1"/>
          <p:nvPr/>
        </p:nvSpPr>
        <p:spPr>
          <a:xfrm>
            <a:off x="9979784" y="5215657"/>
            <a:ext cx="558376" cy="221599"/>
          </a:xfrm>
          <a:prstGeom prst="rect">
            <a:avLst/>
          </a:prstGeom>
          <a:noFill/>
          <a:ln>
            <a:noFill/>
          </a:ln>
        </p:spPr>
        <p:txBody>
          <a:bodyPr wrap="square" lIns="0" tIns="0" rIns="0" bIns="0" rtlCol="0">
            <a:spAutoFit/>
          </a:bodyPr>
          <a:lstStyle/>
          <a:p>
            <a:pPr algn="ctr">
              <a:lnSpc>
                <a:spcPct val="90000"/>
              </a:lnSpc>
              <a:spcAft>
                <a:spcPts val="600"/>
              </a:spcAft>
            </a:pPr>
            <a:r>
              <a:rPr lang="en-US" sz="800" dirty="0"/>
              <a:t>Proximity</a:t>
            </a:r>
            <a:br>
              <a:rPr lang="en-US" sz="800" dirty="0"/>
            </a:br>
            <a:r>
              <a:rPr lang="en-US" sz="800" dirty="0"/>
              <a:t>Warnings</a:t>
            </a:r>
          </a:p>
        </p:txBody>
      </p:sp>
      <p:cxnSp>
        <p:nvCxnSpPr>
          <p:cNvPr id="134" name="Straight Arrow Connector 133">
            <a:extLst>
              <a:ext uri="{FF2B5EF4-FFF2-40B4-BE49-F238E27FC236}">
                <a16:creationId xmlns:a16="http://schemas.microsoft.com/office/drawing/2014/main" id="{2F97DD42-B8FC-4DB4-AF3E-3926FCB0661C}"/>
              </a:ext>
            </a:extLst>
          </p:cNvPr>
          <p:cNvCxnSpPr>
            <a:cxnSpLocks/>
          </p:cNvCxnSpPr>
          <p:nvPr/>
        </p:nvCxnSpPr>
        <p:spPr>
          <a:xfrm>
            <a:off x="9979784" y="5491590"/>
            <a:ext cx="6378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9" name="Rectangle: Rounded Corners 138">
            <a:extLst>
              <a:ext uri="{FF2B5EF4-FFF2-40B4-BE49-F238E27FC236}">
                <a16:creationId xmlns:a16="http://schemas.microsoft.com/office/drawing/2014/main" id="{BA69B793-5968-45AF-B8C9-740C654F86D7}"/>
              </a:ext>
            </a:extLst>
          </p:cNvPr>
          <p:cNvSpPr/>
          <p:nvPr/>
        </p:nvSpPr>
        <p:spPr bwMode="auto">
          <a:xfrm>
            <a:off x="3491429" y="2695247"/>
            <a:ext cx="1678405" cy="4572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t>flysim</a:t>
            </a:r>
            <a:r>
              <a:rPr lang="en-US" sz="1400" dirty="0"/>
              <a:t>*storage</a:t>
            </a:r>
            <a:br>
              <a:rPr lang="en-US" sz="1400" dirty="0"/>
            </a:br>
            <a:r>
              <a:rPr lang="en-US" sz="1400" dirty="0" err="1"/>
              <a:t>deviceState</a:t>
            </a:r>
            <a:r>
              <a:rPr lang="en-US" sz="1400" dirty="0"/>
              <a:t> Table</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40" name="Straight Arrow Connector 139">
            <a:extLst>
              <a:ext uri="{FF2B5EF4-FFF2-40B4-BE49-F238E27FC236}">
                <a16:creationId xmlns:a16="http://schemas.microsoft.com/office/drawing/2014/main" id="{3975A0DB-CD6B-4A5F-9A45-D36A85A66CED}"/>
              </a:ext>
            </a:extLst>
          </p:cNvPr>
          <p:cNvCxnSpPr>
            <a:cxnSpLocks/>
          </p:cNvCxnSpPr>
          <p:nvPr/>
        </p:nvCxnSpPr>
        <p:spPr>
          <a:xfrm rot="10800000" flipV="1">
            <a:off x="4301679" y="2363423"/>
            <a:ext cx="0" cy="25514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E73FFEE2-16A9-4397-AC50-28B502D6C0CB}"/>
              </a:ext>
            </a:extLst>
          </p:cNvPr>
          <p:cNvSpPr txBox="1"/>
          <p:nvPr/>
        </p:nvSpPr>
        <p:spPr>
          <a:xfrm>
            <a:off x="4416222" y="2423058"/>
            <a:ext cx="558376" cy="110800"/>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p>
        </p:txBody>
      </p:sp>
      <p:sp>
        <p:nvSpPr>
          <p:cNvPr id="95" name="Rectangle: Rounded Corners 94">
            <a:extLst>
              <a:ext uri="{FF2B5EF4-FFF2-40B4-BE49-F238E27FC236}">
                <a16:creationId xmlns:a16="http://schemas.microsoft.com/office/drawing/2014/main" id="{9CF652DE-3CC0-49E7-BBF8-CA23554701E3}"/>
              </a:ext>
            </a:extLst>
          </p:cNvPr>
          <p:cNvSpPr/>
          <p:nvPr/>
        </p:nvSpPr>
        <p:spPr bwMode="auto">
          <a:xfrm>
            <a:off x="399386" y="5847485"/>
            <a:ext cx="338901" cy="3389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Freeform: Shape 37">
            <a:extLst>
              <a:ext uri="{FF2B5EF4-FFF2-40B4-BE49-F238E27FC236}">
                <a16:creationId xmlns:a16="http://schemas.microsoft.com/office/drawing/2014/main" id="{28EE8DB5-6502-4FC2-AA5F-EE88C426B043}"/>
              </a:ext>
            </a:extLst>
          </p:cNvPr>
          <p:cNvSpPr/>
          <p:nvPr/>
        </p:nvSpPr>
        <p:spPr>
          <a:xfrm>
            <a:off x="342238" y="992222"/>
            <a:ext cx="11613056" cy="5134068"/>
          </a:xfrm>
          <a:custGeom>
            <a:avLst/>
            <a:gdLst>
              <a:gd name="connsiteX0" fmla="*/ 3092203 w 11613056"/>
              <a:gd name="connsiteY0" fmla="*/ 124293 h 5134068"/>
              <a:gd name="connsiteX1" fmla="*/ 3092203 w 11613056"/>
              <a:gd name="connsiteY1" fmla="*/ 1311100 h 5134068"/>
              <a:gd name="connsiteX2" fmla="*/ 9474328 w 11613056"/>
              <a:gd name="connsiteY2" fmla="*/ 1311100 h 5134068"/>
              <a:gd name="connsiteX3" fmla="*/ 9474328 w 11613056"/>
              <a:gd name="connsiteY3" fmla="*/ 124293 h 5134068"/>
              <a:gd name="connsiteX4" fmla="*/ 601669 w 11613056"/>
              <a:gd name="connsiteY4" fmla="*/ 0 h 5134068"/>
              <a:gd name="connsiteX5" fmla="*/ 11613056 w 11613056"/>
              <a:gd name="connsiteY5" fmla="*/ 0 h 5134068"/>
              <a:gd name="connsiteX6" fmla="*/ 11613056 w 11613056"/>
              <a:gd name="connsiteY6" fmla="*/ 5134068 h 5134068"/>
              <a:gd name="connsiteX7" fmla="*/ 601669 w 11613056"/>
              <a:gd name="connsiteY7" fmla="*/ 5134068 h 5134068"/>
              <a:gd name="connsiteX8" fmla="*/ 601669 w 11613056"/>
              <a:gd name="connsiteY8" fmla="*/ 1479004 h 5134068"/>
              <a:gd name="connsiteX9" fmla="*/ 0 w 11613056"/>
              <a:gd name="connsiteY9" fmla="*/ 1479004 h 5134068"/>
              <a:gd name="connsiteX10" fmla="*/ 0 w 11613056"/>
              <a:gd name="connsiteY10" fmla="*/ 591352 h 5134068"/>
              <a:gd name="connsiteX11" fmla="*/ 601669 w 11613056"/>
              <a:gd name="connsiteY11" fmla="*/ 591352 h 5134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13056" h="5134068">
                <a:moveTo>
                  <a:pt x="3092203" y="124293"/>
                </a:moveTo>
                <a:lnTo>
                  <a:pt x="3092203" y="1311100"/>
                </a:lnTo>
                <a:lnTo>
                  <a:pt x="9474328" y="1311100"/>
                </a:lnTo>
                <a:lnTo>
                  <a:pt x="9474328" y="124293"/>
                </a:lnTo>
                <a:close/>
                <a:moveTo>
                  <a:pt x="601669" y="0"/>
                </a:moveTo>
                <a:lnTo>
                  <a:pt x="11613056" y="0"/>
                </a:lnTo>
                <a:lnTo>
                  <a:pt x="11613056" y="5134068"/>
                </a:lnTo>
                <a:lnTo>
                  <a:pt x="601669" y="5134068"/>
                </a:lnTo>
                <a:lnTo>
                  <a:pt x="601669" y="1479004"/>
                </a:lnTo>
                <a:lnTo>
                  <a:pt x="0" y="1479004"/>
                </a:lnTo>
                <a:lnTo>
                  <a:pt x="0" y="591352"/>
                </a:lnTo>
                <a:lnTo>
                  <a:pt x="601669" y="591352"/>
                </a:lnTo>
                <a:close/>
              </a:path>
            </a:pathLst>
          </a:cu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83938966-0EB4-439E-9E7E-08BEBECFE948}"/>
              </a:ext>
            </a:extLst>
          </p:cNvPr>
          <p:cNvSpPr txBox="1"/>
          <p:nvPr/>
        </p:nvSpPr>
        <p:spPr>
          <a:xfrm>
            <a:off x="903932" y="5904690"/>
            <a:ext cx="1596591" cy="221599"/>
          </a:xfrm>
          <a:prstGeom prst="rect">
            <a:avLst/>
          </a:prstGeom>
          <a:noFill/>
          <a:ln>
            <a:noFill/>
          </a:ln>
        </p:spPr>
        <p:txBody>
          <a:bodyPr wrap="none" lIns="0" tIns="0" rIns="0" bIns="0" rtlCol="0" anchor="ctr">
            <a:spAutoFit/>
          </a:bodyPr>
          <a:lstStyle/>
          <a:p>
            <a:pPr>
              <a:lnSpc>
                <a:spcPct val="90000"/>
              </a:lnSpc>
              <a:spcAft>
                <a:spcPts val="600"/>
              </a:spcAft>
            </a:pPr>
            <a:r>
              <a:rPr lang="en-US" sz="1600" dirty="0"/>
              <a:t>Presenter Creates</a:t>
            </a:r>
          </a:p>
        </p:txBody>
      </p:sp>
      <p:sp>
        <p:nvSpPr>
          <p:cNvPr id="137" name="Rectangle: Rounded Corners 136">
            <a:extLst>
              <a:ext uri="{FF2B5EF4-FFF2-40B4-BE49-F238E27FC236}">
                <a16:creationId xmlns:a16="http://schemas.microsoft.com/office/drawing/2014/main" id="{071CD382-DEDB-48EB-87C4-23D57E36382D}"/>
              </a:ext>
            </a:extLst>
          </p:cNvPr>
          <p:cNvSpPr/>
          <p:nvPr/>
        </p:nvSpPr>
        <p:spPr bwMode="auto">
          <a:xfrm>
            <a:off x="399386" y="5337714"/>
            <a:ext cx="338901" cy="3389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138" name="TextBox 137">
            <a:extLst>
              <a:ext uri="{FF2B5EF4-FFF2-40B4-BE49-F238E27FC236}">
                <a16:creationId xmlns:a16="http://schemas.microsoft.com/office/drawing/2014/main" id="{5C99B593-2572-4FEE-90D5-23FA11A3EAC0}"/>
              </a:ext>
            </a:extLst>
          </p:cNvPr>
          <p:cNvSpPr txBox="1"/>
          <p:nvPr/>
        </p:nvSpPr>
        <p:spPr>
          <a:xfrm>
            <a:off x="903932" y="5396364"/>
            <a:ext cx="994247" cy="221599"/>
          </a:xfrm>
          <a:prstGeom prst="rect">
            <a:avLst/>
          </a:prstGeom>
          <a:noFill/>
          <a:ln>
            <a:noFill/>
          </a:ln>
        </p:spPr>
        <p:txBody>
          <a:bodyPr wrap="none" lIns="0" tIns="0" rIns="0" bIns="0" rtlCol="0" anchor="ctr">
            <a:spAutoFit/>
          </a:bodyPr>
          <a:lstStyle/>
          <a:p>
            <a:pPr>
              <a:lnSpc>
                <a:spcPct val="90000"/>
              </a:lnSpc>
              <a:spcAft>
                <a:spcPts val="600"/>
              </a:spcAft>
            </a:pPr>
            <a:r>
              <a:rPr lang="en-US" sz="1600" dirty="0"/>
              <a:t>You Create</a:t>
            </a:r>
          </a:p>
        </p:txBody>
      </p:sp>
      <p:sp>
        <p:nvSpPr>
          <p:cNvPr id="3" name="TextBox 2">
            <a:extLst>
              <a:ext uri="{FF2B5EF4-FFF2-40B4-BE49-F238E27FC236}">
                <a16:creationId xmlns:a16="http://schemas.microsoft.com/office/drawing/2014/main" id="{4AC349FD-2F7F-4269-9ECD-3F50405F90EA}"/>
              </a:ext>
            </a:extLst>
          </p:cNvPr>
          <p:cNvSpPr txBox="1"/>
          <p:nvPr/>
        </p:nvSpPr>
        <p:spPr>
          <a:xfrm>
            <a:off x="260911" y="3543540"/>
            <a:ext cx="7026655"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t>Deploy the function code using git</a:t>
            </a:r>
          </a:p>
          <a:p>
            <a:pPr marL="457200" indent="-457200">
              <a:buFont typeface="Arial" panose="020B0604020202020204" pitchFamily="34" charset="0"/>
              <a:buChar char="•"/>
            </a:pPr>
            <a:r>
              <a:rPr lang="en-US" sz="2800" dirty="0"/>
              <a:t>Provide the connection to the presenters shared input hub</a:t>
            </a:r>
          </a:p>
        </p:txBody>
      </p:sp>
    </p:spTree>
    <p:extLst>
      <p:ext uri="{BB962C8B-B14F-4D97-AF65-F5344CB8AC3E}">
        <p14:creationId xmlns:p14="http://schemas.microsoft.com/office/powerpoint/2010/main" val="1801568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43AC53A-80AD-49FC-B15F-4F33FCE88E5D}"/>
              </a:ext>
            </a:extLst>
          </p:cNvPr>
          <p:cNvSpPr/>
          <p:nvPr/>
        </p:nvSpPr>
        <p:spPr>
          <a:xfrm>
            <a:off x="0" y="0"/>
            <a:ext cx="12192000" cy="6858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a:xfrm>
            <a:off x="399386" y="198214"/>
            <a:ext cx="10515600" cy="1021686"/>
          </a:xfrm>
          <a:ln>
            <a:noFill/>
          </a:ln>
        </p:spPr>
        <p:txBody>
          <a:bodyPr>
            <a:noAutofit/>
          </a:bodyPr>
          <a:lstStyle/>
          <a:p>
            <a:r>
              <a:rPr lang="en-US" sz="3200" dirty="0"/>
              <a:t>03 - Deploy Your Function Code to Azure</a:t>
            </a:r>
          </a:p>
        </p:txBody>
      </p:sp>
      <p:pic>
        <p:nvPicPr>
          <p:cNvPr id="97" name="Picture 96">
            <a:extLst>
              <a:ext uri="{FF2B5EF4-FFF2-40B4-BE49-F238E27FC236}">
                <a16:creationId xmlns:a16="http://schemas.microsoft.com/office/drawing/2014/main" id="{6785C6F8-F3DD-4607-879F-CB238BE40E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893" y="1650607"/>
            <a:ext cx="541014" cy="826004"/>
          </a:xfrm>
          <a:prstGeom prst="rect">
            <a:avLst/>
          </a:prstGeom>
          <a:ln>
            <a:noFill/>
          </a:ln>
        </p:spPr>
      </p:pic>
      <p:sp>
        <p:nvSpPr>
          <p:cNvPr id="98" name="Rectangle: Rounded Corners 97">
            <a:extLst>
              <a:ext uri="{FF2B5EF4-FFF2-40B4-BE49-F238E27FC236}">
                <a16:creationId xmlns:a16="http://schemas.microsoft.com/office/drawing/2014/main" id="{223E1C14-29E3-4954-A9D3-DC2EB0BE506C}"/>
              </a:ext>
            </a:extLst>
          </p:cNvPr>
          <p:cNvSpPr/>
          <p:nvPr/>
        </p:nvSpPr>
        <p:spPr bwMode="auto">
          <a:xfrm>
            <a:off x="1467280" y="1835007"/>
            <a:ext cx="1443789" cy="4572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flysim</a:t>
            </a:r>
            <a:r>
              <a:rPr lang="en-US" sz="1400" dirty="0">
                <a:gradFill>
                  <a:gsLst>
                    <a:gs pos="0">
                      <a:srgbClr val="FFFFFF"/>
                    </a:gs>
                    <a:gs pos="100000">
                      <a:srgbClr val="FFFFFF"/>
                    </a:gs>
                  </a:gsLst>
                  <a:lin ang="5400000" scaled="0"/>
                </a:gradFill>
                <a:ea typeface="Segoe UI" pitchFamily="34" charset="0"/>
                <a:cs typeface="Segoe UI" pitchFamily="34" charset="0"/>
              </a:rPr>
              <a:t>*</a:t>
            </a:r>
            <a:r>
              <a:rPr lang="en-US" sz="1400" dirty="0" err="1">
                <a:gradFill>
                  <a:gsLst>
                    <a:gs pos="0">
                      <a:srgbClr val="FFFFFF"/>
                    </a:gs>
                    <a:gs pos="100000">
                      <a:srgbClr val="FFFFFF"/>
                    </a:gs>
                  </a:gsLst>
                  <a:lin ang="5400000" scaled="0"/>
                </a:gradFill>
                <a:ea typeface="Segoe UI" pitchFamily="34" charset="0"/>
                <a:cs typeface="Segoe UI" pitchFamily="34" charset="0"/>
              </a:rPr>
              <a:t>iot</a:t>
            </a:r>
            <a:br>
              <a:rPr lang="en-US" sz="1400" dirty="0">
                <a:gradFill>
                  <a:gsLst>
                    <a:gs pos="0">
                      <a:srgbClr val="FFFFFF"/>
                    </a:gs>
                    <a:gs pos="100000">
                      <a:srgbClr val="FFFFFF"/>
                    </a:gs>
                  </a:gsLst>
                  <a:lin ang="5400000" scaled="0"/>
                </a:gradFill>
                <a:ea typeface="Segoe UI" pitchFamily="34" charset="0"/>
                <a:cs typeface="Segoe UI" pitchFamily="34" charset="0"/>
              </a:rPr>
            </a:br>
            <a:r>
              <a:rPr lang="en-US" sz="1400" dirty="0">
                <a:gradFill>
                  <a:gsLst>
                    <a:gs pos="0">
                      <a:srgbClr val="FFFFFF"/>
                    </a:gs>
                    <a:gs pos="100000">
                      <a:srgbClr val="FFFFFF"/>
                    </a:gs>
                  </a:gsLst>
                  <a:lin ang="5400000" scaled="0"/>
                </a:gradFill>
                <a:ea typeface="Segoe UI" pitchFamily="34" charset="0"/>
                <a:cs typeface="Segoe UI" pitchFamily="34" charset="0"/>
              </a:rPr>
              <a:t>IoT Hub</a:t>
            </a:r>
          </a:p>
        </p:txBody>
      </p:sp>
      <p:sp>
        <p:nvSpPr>
          <p:cNvPr id="99" name="Rectangle: Rounded Corners 98">
            <a:extLst>
              <a:ext uri="{FF2B5EF4-FFF2-40B4-BE49-F238E27FC236}">
                <a16:creationId xmlns:a16="http://schemas.microsoft.com/office/drawing/2014/main" id="{8F7FEE03-340F-4C3F-883E-9970A6DE048D}"/>
              </a:ext>
            </a:extLst>
          </p:cNvPr>
          <p:cNvSpPr/>
          <p:nvPr/>
        </p:nvSpPr>
        <p:spPr bwMode="auto">
          <a:xfrm>
            <a:off x="3491429" y="1835007"/>
            <a:ext cx="1678405" cy="4572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t>Flysim</a:t>
            </a:r>
            <a:r>
              <a:rPr lang="en-US" sz="1400" dirty="0"/>
              <a:t>*functions</a:t>
            </a:r>
            <a:br>
              <a:rPr lang="en-US" sz="1400" dirty="0"/>
            </a:br>
            <a:r>
              <a:rPr lang="en-US" sz="1400" dirty="0" err="1"/>
              <a:t>FlySimIoTFlightData</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02" name="Straight Arrow Connector 101">
            <a:extLst>
              <a:ext uri="{FF2B5EF4-FFF2-40B4-BE49-F238E27FC236}">
                <a16:creationId xmlns:a16="http://schemas.microsoft.com/office/drawing/2014/main" id="{864917FC-C9B5-4E72-88B4-C634E9C61959}"/>
              </a:ext>
            </a:extLst>
          </p:cNvPr>
          <p:cNvCxnSpPr>
            <a:cxnSpLocks/>
          </p:cNvCxnSpPr>
          <p:nvPr/>
        </p:nvCxnSpPr>
        <p:spPr>
          <a:xfrm>
            <a:off x="1034143" y="1931068"/>
            <a:ext cx="38501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9333FC65-347F-4865-AD12-123A3F5A1E60}"/>
              </a:ext>
            </a:extLst>
          </p:cNvPr>
          <p:cNvSpPr txBox="1"/>
          <p:nvPr/>
        </p:nvSpPr>
        <p:spPr>
          <a:xfrm>
            <a:off x="1001055" y="1724207"/>
            <a:ext cx="451185" cy="110800"/>
          </a:xfrm>
          <a:prstGeom prst="rect">
            <a:avLst/>
          </a:prstGeom>
          <a:noFill/>
          <a:ln>
            <a:noFill/>
          </a:ln>
        </p:spPr>
        <p:txBody>
          <a:bodyPr wrap="square" lIns="0" tIns="0" rIns="0" bIns="0" rtlCol="0">
            <a:spAutoFit/>
          </a:bodyPr>
          <a:lstStyle/>
          <a:p>
            <a:pPr>
              <a:lnSpc>
                <a:spcPct val="90000"/>
              </a:lnSpc>
              <a:spcAft>
                <a:spcPts val="600"/>
              </a:spcAft>
            </a:pPr>
            <a:r>
              <a:rPr lang="en-US" sz="800" dirty="0"/>
              <a:t>Raw Data</a:t>
            </a:r>
          </a:p>
        </p:txBody>
      </p:sp>
      <p:cxnSp>
        <p:nvCxnSpPr>
          <p:cNvPr id="104" name="Straight Arrow Connector 103">
            <a:extLst>
              <a:ext uri="{FF2B5EF4-FFF2-40B4-BE49-F238E27FC236}">
                <a16:creationId xmlns:a16="http://schemas.microsoft.com/office/drawing/2014/main" id="{72187768-9640-40BC-AE74-7395B4810E5B}"/>
              </a:ext>
            </a:extLst>
          </p:cNvPr>
          <p:cNvCxnSpPr>
            <a:cxnSpLocks/>
          </p:cNvCxnSpPr>
          <p:nvPr/>
        </p:nvCxnSpPr>
        <p:spPr>
          <a:xfrm>
            <a:off x="3016345" y="2055333"/>
            <a:ext cx="38501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78D90B88-5818-47E5-B6BC-65666A898F88}"/>
              </a:ext>
            </a:extLst>
          </p:cNvPr>
          <p:cNvSpPr txBox="1"/>
          <p:nvPr/>
        </p:nvSpPr>
        <p:spPr>
          <a:xfrm>
            <a:off x="2983257" y="1848472"/>
            <a:ext cx="451185" cy="110800"/>
          </a:xfrm>
          <a:prstGeom prst="rect">
            <a:avLst/>
          </a:prstGeom>
          <a:noFill/>
          <a:ln>
            <a:noFill/>
          </a:ln>
        </p:spPr>
        <p:txBody>
          <a:bodyPr wrap="square" lIns="0" tIns="0" rIns="0" bIns="0" rtlCol="0">
            <a:spAutoFit/>
          </a:bodyPr>
          <a:lstStyle/>
          <a:p>
            <a:pPr>
              <a:lnSpc>
                <a:spcPct val="90000"/>
              </a:lnSpc>
              <a:spcAft>
                <a:spcPts val="600"/>
              </a:spcAft>
            </a:pPr>
            <a:r>
              <a:rPr lang="en-US" sz="800" dirty="0"/>
              <a:t>Raw Data</a:t>
            </a:r>
          </a:p>
        </p:txBody>
      </p:sp>
      <p:sp>
        <p:nvSpPr>
          <p:cNvPr id="112" name="Rectangle: Rounded Corners 111">
            <a:extLst>
              <a:ext uri="{FF2B5EF4-FFF2-40B4-BE49-F238E27FC236}">
                <a16:creationId xmlns:a16="http://schemas.microsoft.com/office/drawing/2014/main" id="{D75C8157-2EF0-4B0C-ACD4-A666F830AED7}"/>
              </a:ext>
            </a:extLst>
          </p:cNvPr>
          <p:cNvSpPr/>
          <p:nvPr/>
        </p:nvSpPr>
        <p:spPr bwMode="auto">
          <a:xfrm>
            <a:off x="7598390" y="1833613"/>
            <a:ext cx="2176585" cy="4572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solidFill>
                  <a:sysClr val="windowText" lastClr="000000"/>
                </a:solidFill>
                <a:ea typeface="Segoe UI" pitchFamily="34" charset="0"/>
                <a:cs typeface="Segoe UI" pitchFamily="34" charset="0"/>
              </a:rPr>
              <a:t>flysim</a:t>
            </a:r>
            <a:r>
              <a:rPr lang="en-US" sz="1400" dirty="0">
                <a:solidFill>
                  <a:sysClr val="windowText" lastClr="000000"/>
                </a:solidFill>
                <a:ea typeface="Segoe UI" pitchFamily="34" charset="0"/>
                <a:cs typeface="Segoe UI" pitchFamily="34" charset="0"/>
              </a:rPr>
              <a:t>-shared-input-hub</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Event Hub</a:t>
            </a:r>
          </a:p>
        </p:txBody>
      </p:sp>
      <p:sp>
        <p:nvSpPr>
          <p:cNvPr id="113" name="Rectangle: Rounded Corners 112">
            <a:extLst>
              <a:ext uri="{FF2B5EF4-FFF2-40B4-BE49-F238E27FC236}">
                <a16:creationId xmlns:a16="http://schemas.microsoft.com/office/drawing/2014/main" id="{620D8CFD-931A-465C-A2B8-80EFD5D39D0E}"/>
              </a:ext>
            </a:extLst>
          </p:cNvPr>
          <p:cNvSpPr/>
          <p:nvPr/>
        </p:nvSpPr>
        <p:spPr bwMode="auto">
          <a:xfrm>
            <a:off x="7598390" y="3537722"/>
            <a:ext cx="2176585" cy="4572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ysClr val="windowText" lastClr="000000"/>
                </a:solidFill>
                <a:ea typeface="Segoe UI" pitchFamily="34" charset="0"/>
                <a:cs typeface="Segoe UI" pitchFamily="34" charset="0"/>
              </a:rPr>
              <a:t>Stream Analytics</a:t>
            </a:r>
          </a:p>
        </p:txBody>
      </p:sp>
      <p:sp>
        <p:nvSpPr>
          <p:cNvPr id="114" name="Rectangle: Rounded Corners 113">
            <a:extLst>
              <a:ext uri="{FF2B5EF4-FFF2-40B4-BE49-F238E27FC236}">
                <a16:creationId xmlns:a16="http://schemas.microsoft.com/office/drawing/2014/main" id="{E558CE1E-B5DE-483B-9558-6658B4B86240}"/>
              </a:ext>
            </a:extLst>
          </p:cNvPr>
          <p:cNvSpPr/>
          <p:nvPr/>
        </p:nvSpPr>
        <p:spPr bwMode="auto">
          <a:xfrm>
            <a:off x="7598390" y="5241831"/>
            <a:ext cx="2176585" cy="4572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solidFill>
                  <a:sysClr val="windowText" lastClr="000000"/>
                </a:solidFill>
                <a:ea typeface="Segoe UI" pitchFamily="34" charset="0"/>
                <a:cs typeface="Segoe UI" pitchFamily="34" charset="0"/>
              </a:rPr>
              <a:t>flysim</a:t>
            </a:r>
            <a:r>
              <a:rPr lang="en-US" sz="1400" dirty="0">
                <a:solidFill>
                  <a:sysClr val="windowText" lastClr="000000"/>
                </a:solidFill>
                <a:ea typeface="Segoe UI" pitchFamily="34" charset="0"/>
                <a:cs typeface="Segoe UI" pitchFamily="34" charset="0"/>
              </a:rPr>
              <a:t>-shared-output-hub</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Event Hub</a:t>
            </a:r>
          </a:p>
        </p:txBody>
      </p:sp>
      <p:sp>
        <p:nvSpPr>
          <p:cNvPr id="115" name="Rectangle: Rounded Corners 114">
            <a:extLst>
              <a:ext uri="{FF2B5EF4-FFF2-40B4-BE49-F238E27FC236}">
                <a16:creationId xmlns:a16="http://schemas.microsoft.com/office/drawing/2014/main" id="{81ECED8E-7162-4BFE-96A1-BCF3128C684A}"/>
              </a:ext>
            </a:extLst>
          </p:cNvPr>
          <p:cNvSpPr/>
          <p:nvPr/>
        </p:nvSpPr>
        <p:spPr bwMode="auto">
          <a:xfrm>
            <a:off x="10780816" y="1829062"/>
            <a:ext cx="1059034" cy="3869970"/>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ysClr val="windowText" lastClr="000000"/>
                </a:solidFill>
                <a:ea typeface="Segoe UI" pitchFamily="34" charset="0"/>
                <a:cs typeface="Segoe UI" pitchFamily="34" charset="0"/>
              </a:rPr>
              <a:t>ATC</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UWP</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App</a:t>
            </a:r>
          </a:p>
        </p:txBody>
      </p:sp>
      <p:sp>
        <p:nvSpPr>
          <p:cNvPr id="116" name="Freeform: Shape 115">
            <a:extLst>
              <a:ext uri="{FF2B5EF4-FFF2-40B4-BE49-F238E27FC236}">
                <a16:creationId xmlns:a16="http://schemas.microsoft.com/office/drawing/2014/main" id="{5FAED956-0BD7-41CD-B5CC-4AC71103B365}"/>
              </a:ext>
            </a:extLst>
          </p:cNvPr>
          <p:cNvSpPr/>
          <p:nvPr/>
        </p:nvSpPr>
        <p:spPr bwMode="auto">
          <a:xfrm>
            <a:off x="4313514" y="1363287"/>
            <a:ext cx="4422371" cy="440575"/>
          </a:xfrm>
          <a:custGeom>
            <a:avLst/>
            <a:gdLst>
              <a:gd name="connsiteX0" fmla="*/ 0 w 4422371"/>
              <a:gd name="connsiteY0" fmla="*/ 407324 h 440575"/>
              <a:gd name="connsiteX1" fmla="*/ 0 w 4422371"/>
              <a:gd name="connsiteY1" fmla="*/ 0 h 440575"/>
              <a:gd name="connsiteX2" fmla="*/ 4422371 w 4422371"/>
              <a:gd name="connsiteY2" fmla="*/ 0 h 440575"/>
              <a:gd name="connsiteX3" fmla="*/ 4422371 w 4422371"/>
              <a:gd name="connsiteY3" fmla="*/ 440575 h 440575"/>
              <a:gd name="connsiteX4" fmla="*/ 4422371 w 4422371"/>
              <a:gd name="connsiteY4" fmla="*/ 440575 h 440575"/>
              <a:gd name="connsiteX5" fmla="*/ 4422371 w 4422371"/>
              <a:gd name="connsiteY5" fmla="*/ 440575 h 44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2371" h="440575">
                <a:moveTo>
                  <a:pt x="0" y="407324"/>
                </a:moveTo>
                <a:lnTo>
                  <a:pt x="0" y="0"/>
                </a:lnTo>
                <a:lnTo>
                  <a:pt x="4422371" y="0"/>
                </a:lnTo>
                <a:lnTo>
                  <a:pt x="4422371" y="440575"/>
                </a:lnTo>
                <a:lnTo>
                  <a:pt x="4422371" y="440575"/>
                </a:lnTo>
                <a:lnTo>
                  <a:pt x="4422371" y="440575"/>
                </a:lnTo>
              </a:path>
            </a:pathLst>
          </a:custGeom>
          <a:noFill/>
          <a:ln>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47124358-8F34-4228-828E-72287C3F885B}"/>
              </a:ext>
            </a:extLst>
          </p:cNvPr>
          <p:cNvSpPr txBox="1"/>
          <p:nvPr/>
        </p:nvSpPr>
        <p:spPr>
          <a:xfrm>
            <a:off x="6245511" y="1189223"/>
            <a:ext cx="558376" cy="110800"/>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p>
        </p:txBody>
      </p:sp>
      <p:cxnSp>
        <p:nvCxnSpPr>
          <p:cNvPr id="118" name="Straight Arrow Connector 117">
            <a:extLst>
              <a:ext uri="{FF2B5EF4-FFF2-40B4-BE49-F238E27FC236}">
                <a16:creationId xmlns:a16="http://schemas.microsoft.com/office/drawing/2014/main" id="{079F3E5F-726D-4CE4-A3A1-63F93BC0615F}"/>
              </a:ext>
            </a:extLst>
          </p:cNvPr>
          <p:cNvCxnSpPr>
            <a:cxnSpLocks/>
          </p:cNvCxnSpPr>
          <p:nvPr/>
        </p:nvCxnSpPr>
        <p:spPr>
          <a:xfrm>
            <a:off x="8728508" y="2408525"/>
            <a:ext cx="0" cy="106401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C3364C38-F4DA-4DA7-AFCB-F05FF50A1692}"/>
              </a:ext>
            </a:extLst>
          </p:cNvPr>
          <p:cNvSpPr txBox="1"/>
          <p:nvPr/>
        </p:nvSpPr>
        <p:spPr>
          <a:xfrm>
            <a:off x="8781501" y="2858868"/>
            <a:ext cx="558376" cy="221599"/>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br>
              <a:rPr lang="en-US" sz="800" dirty="0"/>
            </a:br>
            <a:r>
              <a:rPr lang="en-US" sz="800" dirty="0"/>
              <a:t>(All Aircraft)</a:t>
            </a:r>
          </a:p>
        </p:txBody>
      </p:sp>
      <p:cxnSp>
        <p:nvCxnSpPr>
          <p:cNvPr id="120" name="Straight Arrow Connector 119">
            <a:extLst>
              <a:ext uri="{FF2B5EF4-FFF2-40B4-BE49-F238E27FC236}">
                <a16:creationId xmlns:a16="http://schemas.microsoft.com/office/drawing/2014/main" id="{2CC845F4-9CD3-46A2-8873-83C4F8634D4C}"/>
              </a:ext>
            </a:extLst>
          </p:cNvPr>
          <p:cNvCxnSpPr>
            <a:cxnSpLocks/>
          </p:cNvCxnSpPr>
          <p:nvPr/>
        </p:nvCxnSpPr>
        <p:spPr>
          <a:xfrm>
            <a:off x="8728508" y="4101254"/>
            <a:ext cx="0" cy="106401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BDAA39E7-6B2D-4A26-82C1-3047FE2DAC60}"/>
              </a:ext>
            </a:extLst>
          </p:cNvPr>
          <p:cNvSpPr txBox="1"/>
          <p:nvPr/>
        </p:nvSpPr>
        <p:spPr>
          <a:xfrm>
            <a:off x="8781501" y="4551597"/>
            <a:ext cx="558376" cy="221599"/>
          </a:xfrm>
          <a:prstGeom prst="rect">
            <a:avLst/>
          </a:prstGeom>
          <a:noFill/>
          <a:ln>
            <a:noFill/>
          </a:ln>
        </p:spPr>
        <p:txBody>
          <a:bodyPr wrap="square" lIns="0" tIns="0" rIns="0" bIns="0" rtlCol="0">
            <a:spAutoFit/>
          </a:bodyPr>
          <a:lstStyle/>
          <a:p>
            <a:pPr algn="ctr">
              <a:lnSpc>
                <a:spcPct val="90000"/>
              </a:lnSpc>
              <a:spcAft>
                <a:spcPts val="600"/>
              </a:spcAft>
            </a:pPr>
            <a:r>
              <a:rPr lang="en-US" sz="800" dirty="0"/>
              <a:t>Proximity</a:t>
            </a:r>
            <a:br>
              <a:rPr lang="en-US" sz="800" dirty="0"/>
            </a:br>
            <a:r>
              <a:rPr lang="en-US" sz="800" dirty="0"/>
              <a:t>Warnings</a:t>
            </a:r>
          </a:p>
        </p:txBody>
      </p:sp>
      <p:cxnSp>
        <p:nvCxnSpPr>
          <p:cNvPr id="122" name="Straight Arrow Connector 121">
            <a:extLst>
              <a:ext uri="{FF2B5EF4-FFF2-40B4-BE49-F238E27FC236}">
                <a16:creationId xmlns:a16="http://schemas.microsoft.com/office/drawing/2014/main" id="{2CD17950-8683-4C2D-99E3-7CAF5471FDCF}"/>
              </a:ext>
            </a:extLst>
          </p:cNvPr>
          <p:cNvCxnSpPr>
            <a:cxnSpLocks/>
          </p:cNvCxnSpPr>
          <p:nvPr/>
        </p:nvCxnSpPr>
        <p:spPr>
          <a:xfrm>
            <a:off x="9979784" y="2055333"/>
            <a:ext cx="6378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C089318C-6FA5-4E3B-B50C-189DC4973642}"/>
              </a:ext>
            </a:extLst>
          </p:cNvPr>
          <p:cNvSpPr txBox="1"/>
          <p:nvPr/>
        </p:nvSpPr>
        <p:spPr>
          <a:xfrm>
            <a:off x="9979784" y="1848472"/>
            <a:ext cx="558376" cy="110800"/>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p>
        </p:txBody>
      </p:sp>
      <p:sp>
        <p:nvSpPr>
          <p:cNvPr id="124" name="TextBox 123">
            <a:extLst>
              <a:ext uri="{FF2B5EF4-FFF2-40B4-BE49-F238E27FC236}">
                <a16:creationId xmlns:a16="http://schemas.microsoft.com/office/drawing/2014/main" id="{2D4246DB-3A84-403B-8396-A2DC6AA29C66}"/>
              </a:ext>
            </a:extLst>
          </p:cNvPr>
          <p:cNvSpPr txBox="1"/>
          <p:nvPr/>
        </p:nvSpPr>
        <p:spPr>
          <a:xfrm>
            <a:off x="9979784" y="5215657"/>
            <a:ext cx="558376" cy="221599"/>
          </a:xfrm>
          <a:prstGeom prst="rect">
            <a:avLst/>
          </a:prstGeom>
          <a:noFill/>
          <a:ln>
            <a:noFill/>
          </a:ln>
        </p:spPr>
        <p:txBody>
          <a:bodyPr wrap="square" lIns="0" tIns="0" rIns="0" bIns="0" rtlCol="0">
            <a:spAutoFit/>
          </a:bodyPr>
          <a:lstStyle/>
          <a:p>
            <a:pPr algn="ctr">
              <a:lnSpc>
                <a:spcPct val="90000"/>
              </a:lnSpc>
              <a:spcAft>
                <a:spcPts val="600"/>
              </a:spcAft>
            </a:pPr>
            <a:r>
              <a:rPr lang="en-US" sz="800" dirty="0"/>
              <a:t>Proximity</a:t>
            </a:r>
            <a:br>
              <a:rPr lang="en-US" sz="800" dirty="0"/>
            </a:br>
            <a:r>
              <a:rPr lang="en-US" sz="800" dirty="0"/>
              <a:t>Warnings</a:t>
            </a:r>
          </a:p>
        </p:txBody>
      </p:sp>
      <p:cxnSp>
        <p:nvCxnSpPr>
          <p:cNvPr id="134" name="Straight Arrow Connector 133">
            <a:extLst>
              <a:ext uri="{FF2B5EF4-FFF2-40B4-BE49-F238E27FC236}">
                <a16:creationId xmlns:a16="http://schemas.microsoft.com/office/drawing/2014/main" id="{2F97DD42-B8FC-4DB4-AF3E-3926FCB0661C}"/>
              </a:ext>
            </a:extLst>
          </p:cNvPr>
          <p:cNvCxnSpPr>
            <a:cxnSpLocks/>
          </p:cNvCxnSpPr>
          <p:nvPr/>
        </p:nvCxnSpPr>
        <p:spPr>
          <a:xfrm>
            <a:off x="9979784" y="5491590"/>
            <a:ext cx="6378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9" name="Rectangle: Rounded Corners 138">
            <a:extLst>
              <a:ext uri="{FF2B5EF4-FFF2-40B4-BE49-F238E27FC236}">
                <a16:creationId xmlns:a16="http://schemas.microsoft.com/office/drawing/2014/main" id="{BA69B793-5968-45AF-B8C9-740C654F86D7}"/>
              </a:ext>
            </a:extLst>
          </p:cNvPr>
          <p:cNvSpPr/>
          <p:nvPr/>
        </p:nvSpPr>
        <p:spPr bwMode="auto">
          <a:xfrm>
            <a:off x="3491429" y="2695247"/>
            <a:ext cx="1678405" cy="4572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t>flysim</a:t>
            </a:r>
            <a:r>
              <a:rPr lang="en-US" sz="1400" dirty="0"/>
              <a:t>*storage</a:t>
            </a:r>
            <a:br>
              <a:rPr lang="en-US" sz="1400" dirty="0"/>
            </a:br>
            <a:r>
              <a:rPr lang="en-US" sz="1400" dirty="0" err="1"/>
              <a:t>deviceState</a:t>
            </a:r>
            <a:r>
              <a:rPr lang="en-US" sz="1400" dirty="0"/>
              <a:t> Table</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40" name="Straight Arrow Connector 139">
            <a:extLst>
              <a:ext uri="{FF2B5EF4-FFF2-40B4-BE49-F238E27FC236}">
                <a16:creationId xmlns:a16="http://schemas.microsoft.com/office/drawing/2014/main" id="{3975A0DB-CD6B-4A5F-9A45-D36A85A66CED}"/>
              </a:ext>
            </a:extLst>
          </p:cNvPr>
          <p:cNvCxnSpPr>
            <a:cxnSpLocks/>
          </p:cNvCxnSpPr>
          <p:nvPr/>
        </p:nvCxnSpPr>
        <p:spPr>
          <a:xfrm rot="10800000" flipV="1">
            <a:off x="4301679" y="2363423"/>
            <a:ext cx="0" cy="25514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E73FFEE2-16A9-4397-AC50-28B502D6C0CB}"/>
              </a:ext>
            </a:extLst>
          </p:cNvPr>
          <p:cNvSpPr txBox="1"/>
          <p:nvPr/>
        </p:nvSpPr>
        <p:spPr>
          <a:xfrm>
            <a:off x="4416222" y="2423058"/>
            <a:ext cx="558376" cy="110800"/>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p>
        </p:txBody>
      </p:sp>
      <p:sp>
        <p:nvSpPr>
          <p:cNvPr id="95" name="Rectangle: Rounded Corners 94">
            <a:extLst>
              <a:ext uri="{FF2B5EF4-FFF2-40B4-BE49-F238E27FC236}">
                <a16:creationId xmlns:a16="http://schemas.microsoft.com/office/drawing/2014/main" id="{9CF652DE-3CC0-49E7-BBF8-CA23554701E3}"/>
              </a:ext>
            </a:extLst>
          </p:cNvPr>
          <p:cNvSpPr/>
          <p:nvPr/>
        </p:nvSpPr>
        <p:spPr bwMode="auto">
          <a:xfrm>
            <a:off x="399386" y="5847485"/>
            <a:ext cx="338901" cy="3389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96" name="TextBox 95">
            <a:extLst>
              <a:ext uri="{FF2B5EF4-FFF2-40B4-BE49-F238E27FC236}">
                <a16:creationId xmlns:a16="http://schemas.microsoft.com/office/drawing/2014/main" id="{83938966-0EB4-439E-9E7E-08BEBECFE948}"/>
              </a:ext>
            </a:extLst>
          </p:cNvPr>
          <p:cNvSpPr txBox="1"/>
          <p:nvPr/>
        </p:nvSpPr>
        <p:spPr>
          <a:xfrm>
            <a:off x="903932" y="5904690"/>
            <a:ext cx="1596591" cy="221599"/>
          </a:xfrm>
          <a:prstGeom prst="rect">
            <a:avLst/>
          </a:prstGeom>
          <a:noFill/>
          <a:ln>
            <a:noFill/>
          </a:ln>
        </p:spPr>
        <p:txBody>
          <a:bodyPr wrap="none" lIns="0" tIns="0" rIns="0" bIns="0" rtlCol="0" anchor="ctr">
            <a:spAutoFit/>
          </a:bodyPr>
          <a:lstStyle/>
          <a:p>
            <a:pPr>
              <a:lnSpc>
                <a:spcPct val="90000"/>
              </a:lnSpc>
              <a:spcAft>
                <a:spcPts val="600"/>
              </a:spcAft>
            </a:pPr>
            <a:r>
              <a:rPr lang="en-US" sz="1600" dirty="0"/>
              <a:t>Presenter Creates</a:t>
            </a:r>
          </a:p>
        </p:txBody>
      </p:sp>
      <p:sp>
        <p:nvSpPr>
          <p:cNvPr id="137" name="Rectangle: Rounded Corners 136">
            <a:extLst>
              <a:ext uri="{FF2B5EF4-FFF2-40B4-BE49-F238E27FC236}">
                <a16:creationId xmlns:a16="http://schemas.microsoft.com/office/drawing/2014/main" id="{071CD382-DEDB-48EB-87C4-23D57E36382D}"/>
              </a:ext>
            </a:extLst>
          </p:cNvPr>
          <p:cNvSpPr/>
          <p:nvPr/>
        </p:nvSpPr>
        <p:spPr bwMode="auto">
          <a:xfrm>
            <a:off x="399386" y="5337714"/>
            <a:ext cx="338901" cy="3389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138" name="TextBox 137">
            <a:extLst>
              <a:ext uri="{FF2B5EF4-FFF2-40B4-BE49-F238E27FC236}">
                <a16:creationId xmlns:a16="http://schemas.microsoft.com/office/drawing/2014/main" id="{5C99B593-2572-4FEE-90D5-23FA11A3EAC0}"/>
              </a:ext>
            </a:extLst>
          </p:cNvPr>
          <p:cNvSpPr txBox="1"/>
          <p:nvPr/>
        </p:nvSpPr>
        <p:spPr>
          <a:xfrm>
            <a:off x="903932" y="5396364"/>
            <a:ext cx="994247" cy="221599"/>
          </a:xfrm>
          <a:prstGeom prst="rect">
            <a:avLst/>
          </a:prstGeom>
          <a:noFill/>
          <a:ln>
            <a:noFill/>
          </a:ln>
        </p:spPr>
        <p:txBody>
          <a:bodyPr wrap="none" lIns="0" tIns="0" rIns="0" bIns="0" rtlCol="0" anchor="ctr">
            <a:spAutoFit/>
          </a:bodyPr>
          <a:lstStyle/>
          <a:p>
            <a:pPr>
              <a:lnSpc>
                <a:spcPct val="90000"/>
              </a:lnSpc>
              <a:spcAft>
                <a:spcPts val="600"/>
              </a:spcAft>
            </a:pPr>
            <a:r>
              <a:rPr lang="en-US" sz="1600" dirty="0"/>
              <a:t>You Create</a:t>
            </a:r>
          </a:p>
        </p:txBody>
      </p:sp>
      <p:sp>
        <p:nvSpPr>
          <p:cNvPr id="3" name="TextBox 2">
            <a:extLst>
              <a:ext uri="{FF2B5EF4-FFF2-40B4-BE49-F238E27FC236}">
                <a16:creationId xmlns:a16="http://schemas.microsoft.com/office/drawing/2014/main" id="{4AC349FD-2F7F-4269-9ECD-3F50405F90EA}"/>
              </a:ext>
            </a:extLst>
          </p:cNvPr>
          <p:cNvSpPr txBox="1"/>
          <p:nvPr/>
        </p:nvSpPr>
        <p:spPr>
          <a:xfrm>
            <a:off x="260912" y="3543540"/>
            <a:ext cx="5453737" cy="1384995"/>
          </a:xfrm>
          <a:prstGeom prst="rect">
            <a:avLst/>
          </a:prstGeom>
          <a:noFill/>
        </p:spPr>
        <p:txBody>
          <a:bodyPr wrap="none" rtlCol="0">
            <a:spAutoFit/>
          </a:bodyPr>
          <a:lstStyle/>
          <a:p>
            <a:pPr marL="457200" indent="-457200">
              <a:buFont typeface="Arial" panose="020B0604020202020204" pitchFamily="34" charset="0"/>
              <a:buChar char="•"/>
            </a:pPr>
            <a:r>
              <a:rPr lang="en-US" sz="2800" dirty="0"/>
              <a:t>Upload the code to the board</a:t>
            </a:r>
          </a:p>
          <a:p>
            <a:pPr marL="457200" indent="-457200">
              <a:buFont typeface="Arial" panose="020B0604020202020204" pitchFamily="34" charset="0"/>
              <a:buChar char="•"/>
            </a:pPr>
            <a:r>
              <a:rPr lang="en-US" sz="2800" dirty="0"/>
              <a:t>Start publishing data</a:t>
            </a:r>
          </a:p>
          <a:p>
            <a:pPr marL="457200" indent="-457200">
              <a:buFont typeface="Arial" panose="020B0604020202020204" pitchFamily="34" charset="0"/>
              <a:buChar char="•"/>
            </a:pPr>
            <a:r>
              <a:rPr lang="en-US" sz="2800" dirty="0"/>
              <a:t>Watch the data flow</a:t>
            </a:r>
          </a:p>
        </p:txBody>
      </p:sp>
    </p:spTree>
    <p:extLst>
      <p:ext uri="{BB962C8B-B14F-4D97-AF65-F5344CB8AC3E}">
        <p14:creationId xmlns:p14="http://schemas.microsoft.com/office/powerpoint/2010/main" val="1602644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641B-C646-44BE-B360-E08C310DA0F8}"/>
              </a:ext>
            </a:extLst>
          </p:cNvPr>
          <p:cNvSpPr>
            <a:spLocks noGrp="1"/>
          </p:cNvSpPr>
          <p:nvPr>
            <p:ph type="title"/>
          </p:nvPr>
        </p:nvSpPr>
        <p:spPr/>
        <p:txBody>
          <a:bodyPr/>
          <a:lstStyle/>
          <a:p>
            <a:r>
              <a:rPr lang="en-US" dirty="0"/>
              <a:t>WiFi Information</a:t>
            </a:r>
          </a:p>
        </p:txBody>
      </p:sp>
      <p:sp>
        <p:nvSpPr>
          <p:cNvPr id="3" name="Content Placeholder 2">
            <a:extLst>
              <a:ext uri="{FF2B5EF4-FFF2-40B4-BE49-F238E27FC236}">
                <a16:creationId xmlns:a16="http://schemas.microsoft.com/office/drawing/2014/main" id="{BF3B15C1-35FC-4652-BD1F-A73CDB2F015E}"/>
              </a:ext>
            </a:extLst>
          </p:cNvPr>
          <p:cNvSpPr>
            <a:spLocks noGrp="1"/>
          </p:cNvSpPr>
          <p:nvPr>
            <p:ph idx="1"/>
          </p:nvPr>
        </p:nvSpPr>
        <p:spPr/>
        <p:txBody>
          <a:bodyPr/>
          <a:lstStyle/>
          <a:p>
            <a:r>
              <a:rPr lang="en-US" dirty="0"/>
              <a:t>You can connect your laptop to the following WiFi Network</a:t>
            </a:r>
          </a:p>
        </p:txBody>
      </p:sp>
    </p:spTree>
    <p:extLst>
      <p:ext uri="{BB962C8B-B14F-4D97-AF65-F5344CB8AC3E}">
        <p14:creationId xmlns:p14="http://schemas.microsoft.com/office/powerpoint/2010/main" val="2775416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C0ECC-C82D-4891-877C-3CABBE36E1B2}"/>
              </a:ext>
            </a:extLst>
          </p:cNvPr>
          <p:cNvSpPr>
            <a:spLocks noGrp="1"/>
          </p:cNvSpPr>
          <p:nvPr>
            <p:ph type="title"/>
          </p:nvPr>
        </p:nvSpPr>
        <p:spPr>
          <a:xfrm>
            <a:off x="838200" y="12139"/>
            <a:ext cx="10515600" cy="1067650"/>
          </a:xfrm>
        </p:spPr>
        <p:txBody>
          <a:bodyPr/>
          <a:lstStyle/>
          <a:p>
            <a:r>
              <a:rPr lang="en-US" dirty="0" err="1"/>
              <a:t>DevKit</a:t>
            </a:r>
            <a:r>
              <a:rPr lang="en-US" dirty="0"/>
              <a:t> Board</a:t>
            </a:r>
          </a:p>
        </p:txBody>
      </p:sp>
      <p:grpSp>
        <p:nvGrpSpPr>
          <p:cNvPr id="4" name="DevKit Board">
            <a:extLst>
              <a:ext uri="{FF2B5EF4-FFF2-40B4-BE49-F238E27FC236}">
                <a16:creationId xmlns:a16="http://schemas.microsoft.com/office/drawing/2014/main" id="{D2B8AFAC-EF03-4C39-A3B8-7B3C4FE2E589}"/>
              </a:ext>
            </a:extLst>
          </p:cNvPr>
          <p:cNvGrpSpPr/>
          <p:nvPr/>
        </p:nvGrpSpPr>
        <p:grpSpPr>
          <a:xfrm>
            <a:off x="524697" y="1504745"/>
            <a:ext cx="5815233" cy="5126748"/>
            <a:chOff x="677928" y="903011"/>
            <a:chExt cx="5815233" cy="5126748"/>
          </a:xfrm>
        </p:grpSpPr>
        <p:pic>
          <p:nvPicPr>
            <p:cNvPr id="5" name="Board Picture">
              <a:extLst>
                <a:ext uri="{FF2B5EF4-FFF2-40B4-BE49-F238E27FC236}">
                  <a16:creationId xmlns:a16="http://schemas.microsoft.com/office/drawing/2014/main" id="{88F23AAB-BA3C-4A83-9A51-50588D4E7B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9999" y="1196506"/>
              <a:ext cx="2958414" cy="4265107"/>
            </a:xfrm>
            <a:prstGeom prst="rect">
              <a:avLst/>
            </a:prstGeom>
          </p:spPr>
        </p:pic>
        <p:grpSp>
          <p:nvGrpSpPr>
            <p:cNvPr id="6" name="Labels">
              <a:extLst>
                <a:ext uri="{FF2B5EF4-FFF2-40B4-BE49-F238E27FC236}">
                  <a16:creationId xmlns:a16="http://schemas.microsoft.com/office/drawing/2014/main" id="{0A807CE3-A1DB-45E0-8DDD-CCB6AF71B14B}"/>
                </a:ext>
              </a:extLst>
            </p:cNvPr>
            <p:cNvGrpSpPr/>
            <p:nvPr/>
          </p:nvGrpSpPr>
          <p:grpSpPr>
            <a:xfrm>
              <a:off x="677928" y="903011"/>
              <a:ext cx="5815233" cy="5126748"/>
              <a:chOff x="677928" y="903011"/>
              <a:chExt cx="5815233" cy="5126748"/>
            </a:xfrm>
          </p:grpSpPr>
          <p:sp>
            <p:nvSpPr>
              <p:cNvPr id="33" name="TextBox 32">
                <a:extLst>
                  <a:ext uri="{FF2B5EF4-FFF2-40B4-BE49-F238E27FC236}">
                    <a16:creationId xmlns:a16="http://schemas.microsoft.com/office/drawing/2014/main" id="{9E3E0F17-5403-49BC-8227-1D17E30A6BB5}"/>
                  </a:ext>
                </a:extLst>
              </p:cNvPr>
              <p:cNvSpPr txBox="1"/>
              <p:nvPr/>
            </p:nvSpPr>
            <p:spPr>
              <a:xfrm>
                <a:off x="1076904" y="1972917"/>
                <a:ext cx="808235" cy="400110"/>
              </a:xfrm>
              <a:prstGeom prst="rect">
                <a:avLst/>
              </a:prstGeom>
              <a:noFill/>
              <a:ln>
                <a:noFill/>
              </a:ln>
            </p:spPr>
            <p:txBody>
              <a:bodyPr wrap="none" rtlCol="0">
                <a:spAutoFit/>
              </a:bodyPr>
              <a:lstStyle/>
              <a:p>
                <a:pPr algn="r" defTabSz="914367"/>
                <a:r>
                  <a:rPr lang="en-US" sz="1000" dirty="0">
                    <a:latin typeface="Segoe UI Semilight"/>
                  </a:rPr>
                  <a:t>MCU</a:t>
                </a:r>
              </a:p>
              <a:p>
                <a:pPr algn="r" defTabSz="914367"/>
                <a:r>
                  <a:rPr lang="en-US" sz="1000" dirty="0">
                    <a:latin typeface="Segoe UI Semilight"/>
                  </a:rPr>
                  <a:t>STM32F412</a:t>
                </a:r>
              </a:p>
            </p:txBody>
          </p:sp>
          <p:sp>
            <p:nvSpPr>
              <p:cNvPr id="34" name="TextBox 33">
                <a:extLst>
                  <a:ext uri="{FF2B5EF4-FFF2-40B4-BE49-F238E27FC236}">
                    <a16:creationId xmlns:a16="http://schemas.microsoft.com/office/drawing/2014/main" id="{D1E795C8-7DDF-4B18-BC79-073CEF9D41FC}"/>
                  </a:ext>
                </a:extLst>
              </p:cNvPr>
              <p:cNvSpPr txBox="1"/>
              <p:nvPr/>
            </p:nvSpPr>
            <p:spPr>
              <a:xfrm>
                <a:off x="1083430" y="2444471"/>
                <a:ext cx="801709" cy="406207"/>
              </a:xfrm>
              <a:prstGeom prst="rect">
                <a:avLst/>
              </a:prstGeom>
              <a:noFill/>
              <a:ln>
                <a:noFill/>
              </a:ln>
            </p:spPr>
            <p:txBody>
              <a:bodyPr wrap="none" rtlCol="0">
                <a:spAutoFit/>
              </a:bodyPr>
              <a:lstStyle/>
              <a:p>
                <a:pPr algn="r" defTabSz="914367"/>
                <a:r>
                  <a:rPr lang="en-US" sz="1000" dirty="0">
                    <a:latin typeface="Segoe UI Semilight"/>
                  </a:rPr>
                  <a:t>Wi-Fi</a:t>
                </a:r>
              </a:p>
              <a:p>
                <a:pPr algn="r" defTabSz="914367"/>
                <a:r>
                  <a:rPr lang="en-US" sz="1000" dirty="0">
                    <a:latin typeface="Segoe UI Semilight"/>
                  </a:rPr>
                  <a:t>BCM43362</a:t>
                </a:r>
              </a:p>
            </p:txBody>
          </p:sp>
          <p:sp>
            <p:nvSpPr>
              <p:cNvPr id="35" name="TextBox 34">
                <a:extLst>
                  <a:ext uri="{FF2B5EF4-FFF2-40B4-BE49-F238E27FC236}">
                    <a16:creationId xmlns:a16="http://schemas.microsoft.com/office/drawing/2014/main" id="{ECC59292-8770-49A2-8F18-E63E2960DBE8}"/>
                  </a:ext>
                </a:extLst>
              </p:cNvPr>
              <p:cNvSpPr txBox="1"/>
              <p:nvPr/>
            </p:nvSpPr>
            <p:spPr>
              <a:xfrm>
                <a:off x="677928" y="3029227"/>
                <a:ext cx="1207211" cy="249264"/>
              </a:xfrm>
              <a:prstGeom prst="rect">
                <a:avLst/>
              </a:prstGeom>
              <a:noFill/>
              <a:ln>
                <a:noFill/>
              </a:ln>
            </p:spPr>
            <p:txBody>
              <a:bodyPr wrap="none" rtlCol="0">
                <a:spAutoFit/>
              </a:bodyPr>
              <a:lstStyle/>
              <a:p>
                <a:pPr algn="ctr" defTabSz="914367"/>
                <a:r>
                  <a:rPr lang="en-US" sz="1000" dirty="0">
                    <a:latin typeface="Segoe UI Semilight"/>
                  </a:rPr>
                  <a:t>Audio Codec Chip</a:t>
                </a:r>
              </a:p>
            </p:txBody>
          </p:sp>
          <p:sp>
            <p:nvSpPr>
              <p:cNvPr id="36" name="TextBox 35">
                <a:extLst>
                  <a:ext uri="{FF2B5EF4-FFF2-40B4-BE49-F238E27FC236}">
                    <a16:creationId xmlns:a16="http://schemas.microsoft.com/office/drawing/2014/main" id="{0C2F712A-222C-49BC-80E5-B622E5C03D80}"/>
                  </a:ext>
                </a:extLst>
              </p:cNvPr>
              <p:cNvSpPr txBox="1"/>
              <p:nvPr/>
            </p:nvSpPr>
            <p:spPr>
              <a:xfrm>
                <a:off x="1384752" y="3252342"/>
                <a:ext cx="500387" cy="249264"/>
              </a:xfrm>
              <a:prstGeom prst="rect">
                <a:avLst/>
              </a:prstGeom>
              <a:noFill/>
              <a:ln>
                <a:noFill/>
              </a:ln>
            </p:spPr>
            <p:txBody>
              <a:bodyPr wrap="none" rtlCol="0">
                <a:spAutoFit/>
              </a:bodyPr>
              <a:lstStyle/>
              <a:p>
                <a:pPr algn="r" defTabSz="914367"/>
                <a:r>
                  <a:rPr lang="en-US" sz="1000" dirty="0">
                    <a:latin typeface="Segoe UI Semilight"/>
                  </a:rPr>
                  <a:t>OLED</a:t>
                </a:r>
              </a:p>
            </p:txBody>
          </p:sp>
          <p:sp>
            <p:nvSpPr>
              <p:cNvPr id="37" name="TextBox 36">
                <a:extLst>
                  <a:ext uri="{FF2B5EF4-FFF2-40B4-BE49-F238E27FC236}">
                    <a16:creationId xmlns:a16="http://schemas.microsoft.com/office/drawing/2014/main" id="{B8F1714D-9B0B-4A85-B7EB-7D0B99581A3C}"/>
                  </a:ext>
                </a:extLst>
              </p:cNvPr>
              <p:cNvSpPr txBox="1"/>
              <p:nvPr/>
            </p:nvSpPr>
            <p:spPr>
              <a:xfrm>
                <a:off x="1205241" y="3706760"/>
                <a:ext cx="679898" cy="249264"/>
              </a:xfrm>
              <a:prstGeom prst="rect">
                <a:avLst/>
              </a:prstGeom>
              <a:noFill/>
              <a:ln>
                <a:noFill/>
              </a:ln>
            </p:spPr>
            <p:txBody>
              <a:bodyPr wrap="none" rtlCol="0">
                <a:spAutoFit/>
              </a:bodyPr>
              <a:lstStyle/>
              <a:p>
                <a:pPr algn="r" defTabSz="914367"/>
                <a:r>
                  <a:rPr lang="en-US" sz="1000" dirty="0">
                    <a:latin typeface="Segoe UI Semilight"/>
                  </a:rPr>
                  <a:t>Button A</a:t>
                </a:r>
              </a:p>
            </p:txBody>
          </p:sp>
          <p:sp>
            <p:nvSpPr>
              <p:cNvPr id="38" name="TextBox 37">
                <a:extLst>
                  <a:ext uri="{FF2B5EF4-FFF2-40B4-BE49-F238E27FC236}">
                    <a16:creationId xmlns:a16="http://schemas.microsoft.com/office/drawing/2014/main" id="{59A0DE7B-B40E-416A-BB45-AC147E879008}"/>
                  </a:ext>
                </a:extLst>
              </p:cNvPr>
              <p:cNvSpPr txBox="1"/>
              <p:nvPr/>
            </p:nvSpPr>
            <p:spPr>
              <a:xfrm>
                <a:off x="1211653" y="4195533"/>
                <a:ext cx="673486" cy="249264"/>
              </a:xfrm>
              <a:prstGeom prst="rect">
                <a:avLst/>
              </a:prstGeom>
              <a:noFill/>
              <a:ln>
                <a:noFill/>
              </a:ln>
            </p:spPr>
            <p:txBody>
              <a:bodyPr wrap="none" rtlCol="0">
                <a:spAutoFit/>
              </a:bodyPr>
              <a:lstStyle/>
              <a:p>
                <a:pPr algn="r" defTabSz="914367"/>
                <a:r>
                  <a:rPr lang="en-US" sz="1000" dirty="0">
                    <a:latin typeface="Segoe UI Semilight"/>
                  </a:rPr>
                  <a:t>RGB LED</a:t>
                </a:r>
              </a:p>
            </p:txBody>
          </p:sp>
          <p:sp>
            <p:nvSpPr>
              <p:cNvPr id="39" name="TextBox 38">
                <a:extLst>
                  <a:ext uri="{FF2B5EF4-FFF2-40B4-BE49-F238E27FC236}">
                    <a16:creationId xmlns:a16="http://schemas.microsoft.com/office/drawing/2014/main" id="{F84D4136-E19B-4B42-8807-E53E45B70B3C}"/>
                  </a:ext>
                </a:extLst>
              </p:cNvPr>
              <p:cNvSpPr txBox="1"/>
              <p:nvPr/>
            </p:nvSpPr>
            <p:spPr>
              <a:xfrm>
                <a:off x="1014971" y="4614337"/>
                <a:ext cx="870168" cy="406207"/>
              </a:xfrm>
              <a:prstGeom prst="rect">
                <a:avLst/>
              </a:prstGeom>
              <a:noFill/>
              <a:ln>
                <a:noFill/>
              </a:ln>
            </p:spPr>
            <p:txBody>
              <a:bodyPr wrap="none" rtlCol="0">
                <a:spAutoFit/>
              </a:bodyPr>
              <a:lstStyle/>
              <a:p>
                <a:pPr algn="r" defTabSz="914367"/>
                <a:r>
                  <a:rPr lang="en-US" sz="1000" dirty="0">
                    <a:latin typeface="Segoe UI Semilight"/>
                  </a:rPr>
                  <a:t>Security Chip</a:t>
                </a:r>
              </a:p>
              <a:p>
                <a:pPr algn="r" defTabSz="914367"/>
                <a:r>
                  <a:rPr lang="en-US" sz="1000" dirty="0">
                    <a:latin typeface="Segoe UI Semilight"/>
                  </a:rPr>
                  <a:t>ST-SAFE A100</a:t>
                </a:r>
              </a:p>
            </p:txBody>
          </p:sp>
          <p:sp>
            <p:nvSpPr>
              <p:cNvPr id="40" name="TextBox 39">
                <a:extLst>
                  <a:ext uri="{FF2B5EF4-FFF2-40B4-BE49-F238E27FC236}">
                    <a16:creationId xmlns:a16="http://schemas.microsoft.com/office/drawing/2014/main" id="{CE3565D2-7098-4FB1-B667-030C69A63F67}"/>
                  </a:ext>
                </a:extLst>
              </p:cNvPr>
              <p:cNvSpPr txBox="1"/>
              <p:nvPr/>
            </p:nvSpPr>
            <p:spPr>
              <a:xfrm>
                <a:off x="1879600" y="5629649"/>
                <a:ext cx="1093414" cy="249264"/>
              </a:xfrm>
              <a:prstGeom prst="rect">
                <a:avLst/>
              </a:prstGeom>
              <a:noFill/>
              <a:ln>
                <a:noFill/>
              </a:ln>
            </p:spPr>
            <p:txBody>
              <a:bodyPr wrap="none" rtlCol="0">
                <a:spAutoFit/>
              </a:bodyPr>
              <a:lstStyle/>
              <a:p>
                <a:pPr algn="ctr" defTabSz="914367"/>
                <a:r>
                  <a:rPr lang="en-US" sz="1000" dirty="0">
                    <a:latin typeface="Segoe UI Semilight"/>
                  </a:rPr>
                  <a:t>Edge Connector</a:t>
                </a:r>
              </a:p>
            </p:txBody>
          </p:sp>
          <p:sp>
            <p:nvSpPr>
              <p:cNvPr id="41" name="TextBox 40">
                <a:extLst>
                  <a:ext uri="{FF2B5EF4-FFF2-40B4-BE49-F238E27FC236}">
                    <a16:creationId xmlns:a16="http://schemas.microsoft.com/office/drawing/2014/main" id="{DBB48004-525C-4B45-902B-B1B65436F0D2}"/>
                  </a:ext>
                </a:extLst>
              </p:cNvPr>
              <p:cNvSpPr txBox="1"/>
              <p:nvPr/>
            </p:nvSpPr>
            <p:spPr>
              <a:xfrm>
                <a:off x="2242357" y="903011"/>
                <a:ext cx="869026" cy="249264"/>
              </a:xfrm>
              <a:prstGeom prst="rect">
                <a:avLst/>
              </a:prstGeom>
              <a:noFill/>
              <a:ln>
                <a:noFill/>
              </a:ln>
            </p:spPr>
            <p:txBody>
              <a:bodyPr wrap="none" rtlCol="0">
                <a:spAutoFit/>
              </a:bodyPr>
              <a:lstStyle/>
              <a:p>
                <a:pPr algn="ctr" defTabSz="914367"/>
                <a:r>
                  <a:rPr lang="en-US" sz="1000" dirty="0">
                    <a:latin typeface="Segoe UI Semilight"/>
                  </a:rPr>
                  <a:t>Microphone</a:t>
                </a:r>
              </a:p>
            </p:txBody>
          </p:sp>
          <p:sp>
            <p:nvSpPr>
              <p:cNvPr id="42" name="TextBox 41">
                <a:extLst>
                  <a:ext uri="{FF2B5EF4-FFF2-40B4-BE49-F238E27FC236}">
                    <a16:creationId xmlns:a16="http://schemas.microsoft.com/office/drawing/2014/main" id="{F519B117-D421-4F2F-841D-E6E16EBDC777}"/>
                  </a:ext>
                </a:extLst>
              </p:cNvPr>
              <p:cNvSpPr txBox="1"/>
              <p:nvPr/>
            </p:nvSpPr>
            <p:spPr>
              <a:xfrm>
                <a:off x="3088069" y="903011"/>
                <a:ext cx="1112647" cy="249264"/>
              </a:xfrm>
              <a:prstGeom prst="rect">
                <a:avLst/>
              </a:prstGeom>
              <a:noFill/>
              <a:ln>
                <a:noFill/>
              </a:ln>
            </p:spPr>
            <p:txBody>
              <a:bodyPr wrap="none" rtlCol="0">
                <a:spAutoFit/>
              </a:bodyPr>
              <a:lstStyle/>
              <a:p>
                <a:pPr algn="ctr" defTabSz="914367"/>
                <a:r>
                  <a:rPr lang="en-US" sz="1000" dirty="0">
                    <a:latin typeface="Segoe UI Semilight"/>
                  </a:rPr>
                  <a:t>Headphone Jack</a:t>
                </a:r>
              </a:p>
            </p:txBody>
          </p:sp>
          <p:sp>
            <p:nvSpPr>
              <p:cNvPr id="43" name="TextBox 42">
                <a:extLst>
                  <a:ext uri="{FF2B5EF4-FFF2-40B4-BE49-F238E27FC236}">
                    <a16:creationId xmlns:a16="http://schemas.microsoft.com/office/drawing/2014/main" id="{245545C2-1E93-4E91-8CC4-2C0ADAE7BBDF}"/>
                  </a:ext>
                </a:extLst>
              </p:cNvPr>
              <p:cNvSpPr txBox="1"/>
              <p:nvPr/>
            </p:nvSpPr>
            <p:spPr>
              <a:xfrm>
                <a:off x="4192370" y="903011"/>
                <a:ext cx="434672" cy="249264"/>
              </a:xfrm>
              <a:prstGeom prst="rect">
                <a:avLst/>
              </a:prstGeom>
              <a:noFill/>
              <a:ln>
                <a:noFill/>
              </a:ln>
            </p:spPr>
            <p:txBody>
              <a:bodyPr wrap="none" rtlCol="0">
                <a:spAutoFit/>
              </a:bodyPr>
              <a:lstStyle/>
              <a:p>
                <a:pPr algn="ctr" defTabSz="914367"/>
                <a:r>
                  <a:rPr lang="en-US" sz="1000" dirty="0">
                    <a:latin typeface="Segoe UI Semilight"/>
                  </a:rPr>
                  <a:t>IrDA</a:t>
                </a:r>
              </a:p>
            </p:txBody>
          </p:sp>
          <p:sp>
            <p:nvSpPr>
              <p:cNvPr id="44" name="TextBox 43">
                <a:extLst>
                  <a:ext uri="{FF2B5EF4-FFF2-40B4-BE49-F238E27FC236}">
                    <a16:creationId xmlns:a16="http://schemas.microsoft.com/office/drawing/2014/main" id="{4193382C-5D2D-4633-8B46-E3DFFD66C832}"/>
                  </a:ext>
                </a:extLst>
              </p:cNvPr>
              <p:cNvSpPr txBox="1"/>
              <p:nvPr/>
            </p:nvSpPr>
            <p:spPr>
              <a:xfrm>
                <a:off x="5305015" y="1283350"/>
                <a:ext cx="734392" cy="249264"/>
              </a:xfrm>
              <a:prstGeom prst="rect">
                <a:avLst/>
              </a:prstGeom>
              <a:noFill/>
              <a:ln>
                <a:noFill/>
              </a:ln>
            </p:spPr>
            <p:txBody>
              <a:bodyPr wrap="none" rtlCol="0">
                <a:spAutoFit/>
              </a:bodyPr>
              <a:lstStyle/>
              <a:p>
                <a:pPr defTabSz="914367"/>
                <a:r>
                  <a:rPr lang="en-US" sz="1000" dirty="0" err="1">
                    <a:latin typeface="Segoe UI Semilight"/>
                  </a:rPr>
                  <a:t>MicroUSB</a:t>
                </a:r>
                <a:endParaRPr lang="en-US" sz="1000" dirty="0">
                  <a:latin typeface="Segoe UI Semilight"/>
                </a:endParaRPr>
              </a:p>
            </p:txBody>
          </p:sp>
          <p:sp>
            <p:nvSpPr>
              <p:cNvPr id="45" name="TextBox 44">
                <a:extLst>
                  <a:ext uri="{FF2B5EF4-FFF2-40B4-BE49-F238E27FC236}">
                    <a16:creationId xmlns:a16="http://schemas.microsoft.com/office/drawing/2014/main" id="{25B7EB7C-9CD4-4E83-AD04-C558CF4E5E94}"/>
                  </a:ext>
                </a:extLst>
              </p:cNvPr>
              <p:cNvSpPr txBox="1"/>
              <p:nvPr/>
            </p:nvSpPr>
            <p:spPr>
              <a:xfrm>
                <a:off x="5305015" y="1811002"/>
                <a:ext cx="787283" cy="249264"/>
              </a:xfrm>
              <a:prstGeom prst="rect">
                <a:avLst/>
              </a:prstGeom>
              <a:noFill/>
              <a:ln>
                <a:noFill/>
              </a:ln>
            </p:spPr>
            <p:txBody>
              <a:bodyPr wrap="none" rtlCol="0">
                <a:spAutoFit/>
              </a:bodyPr>
              <a:lstStyle/>
              <a:p>
                <a:pPr defTabSz="914367"/>
                <a:r>
                  <a:rPr lang="en-US" sz="1000" dirty="0">
                    <a:latin typeface="Segoe UI Semilight"/>
                  </a:rPr>
                  <a:t>Power LED</a:t>
                </a:r>
              </a:p>
            </p:txBody>
          </p:sp>
          <p:sp>
            <p:nvSpPr>
              <p:cNvPr id="46" name="TextBox 45">
                <a:extLst>
                  <a:ext uri="{FF2B5EF4-FFF2-40B4-BE49-F238E27FC236}">
                    <a16:creationId xmlns:a16="http://schemas.microsoft.com/office/drawing/2014/main" id="{27F76CC3-2162-42E1-91F4-EC861521F85F}"/>
                  </a:ext>
                </a:extLst>
              </p:cNvPr>
              <p:cNvSpPr txBox="1"/>
              <p:nvPr/>
            </p:nvSpPr>
            <p:spPr>
              <a:xfrm>
                <a:off x="5305015" y="2134540"/>
                <a:ext cx="862615" cy="249264"/>
              </a:xfrm>
              <a:prstGeom prst="rect">
                <a:avLst/>
              </a:prstGeom>
              <a:noFill/>
              <a:ln>
                <a:noFill/>
              </a:ln>
            </p:spPr>
            <p:txBody>
              <a:bodyPr wrap="none" rtlCol="0">
                <a:spAutoFit/>
              </a:bodyPr>
              <a:lstStyle/>
              <a:p>
                <a:pPr defTabSz="914367"/>
                <a:r>
                  <a:rPr lang="en-US" sz="1000" dirty="0">
                    <a:latin typeface="Segoe UI Semilight"/>
                  </a:rPr>
                  <a:t>3.3V DC-DC</a:t>
                </a:r>
              </a:p>
            </p:txBody>
          </p:sp>
          <p:sp>
            <p:nvSpPr>
              <p:cNvPr id="47" name="TextBox 46">
                <a:extLst>
                  <a:ext uri="{FF2B5EF4-FFF2-40B4-BE49-F238E27FC236}">
                    <a16:creationId xmlns:a16="http://schemas.microsoft.com/office/drawing/2014/main" id="{6417E446-F6E2-41DC-BB01-4203F2A28728}"/>
                  </a:ext>
                </a:extLst>
              </p:cNvPr>
              <p:cNvSpPr txBox="1"/>
              <p:nvPr/>
            </p:nvSpPr>
            <p:spPr>
              <a:xfrm>
                <a:off x="5305015" y="2449147"/>
                <a:ext cx="901081" cy="249264"/>
              </a:xfrm>
              <a:prstGeom prst="rect">
                <a:avLst/>
              </a:prstGeom>
              <a:noFill/>
              <a:ln>
                <a:noFill/>
              </a:ln>
            </p:spPr>
            <p:txBody>
              <a:bodyPr wrap="none" rtlCol="0">
                <a:spAutoFit/>
              </a:bodyPr>
              <a:lstStyle/>
              <a:p>
                <a:pPr defTabSz="914367"/>
                <a:r>
                  <a:rPr lang="en-US" sz="1000" dirty="0">
                    <a:latin typeface="Segoe UI Semilight"/>
                  </a:rPr>
                  <a:t>Reset Button</a:t>
                </a:r>
              </a:p>
            </p:txBody>
          </p:sp>
          <p:sp>
            <p:nvSpPr>
              <p:cNvPr id="48" name="TextBox 47">
                <a:extLst>
                  <a:ext uri="{FF2B5EF4-FFF2-40B4-BE49-F238E27FC236}">
                    <a16:creationId xmlns:a16="http://schemas.microsoft.com/office/drawing/2014/main" id="{96FDA41F-A818-4AA4-9026-11535FF7A3D3}"/>
                  </a:ext>
                </a:extLst>
              </p:cNvPr>
              <p:cNvSpPr txBox="1"/>
              <p:nvPr/>
            </p:nvSpPr>
            <p:spPr>
              <a:xfrm>
                <a:off x="5305015" y="2695073"/>
                <a:ext cx="1188146" cy="246221"/>
              </a:xfrm>
              <a:prstGeom prst="rect">
                <a:avLst/>
              </a:prstGeom>
              <a:noFill/>
              <a:ln>
                <a:noFill/>
              </a:ln>
            </p:spPr>
            <p:txBody>
              <a:bodyPr wrap="none" rtlCol="0">
                <a:spAutoFit/>
              </a:bodyPr>
              <a:lstStyle/>
              <a:p>
                <a:pPr defTabSz="914367"/>
                <a:r>
                  <a:rPr lang="en-US" sz="1000" dirty="0">
                    <a:latin typeface="Segoe UI Semilight"/>
                  </a:rPr>
                  <a:t>Programming LED</a:t>
                </a:r>
              </a:p>
            </p:txBody>
          </p:sp>
          <p:sp>
            <p:nvSpPr>
              <p:cNvPr id="49" name="TextBox 48">
                <a:extLst>
                  <a:ext uri="{FF2B5EF4-FFF2-40B4-BE49-F238E27FC236}">
                    <a16:creationId xmlns:a16="http://schemas.microsoft.com/office/drawing/2014/main" id="{FC44614C-1CC7-481F-A1EF-BD6140F0C166}"/>
                  </a:ext>
                </a:extLst>
              </p:cNvPr>
              <p:cNvSpPr txBox="1"/>
              <p:nvPr/>
            </p:nvSpPr>
            <p:spPr>
              <a:xfrm>
                <a:off x="5305015" y="3066543"/>
                <a:ext cx="981220" cy="406207"/>
              </a:xfrm>
              <a:prstGeom prst="rect">
                <a:avLst/>
              </a:prstGeom>
              <a:noFill/>
              <a:ln>
                <a:noFill/>
              </a:ln>
            </p:spPr>
            <p:txBody>
              <a:bodyPr wrap="none" rtlCol="0">
                <a:spAutoFit/>
              </a:bodyPr>
              <a:lstStyle/>
              <a:p>
                <a:pPr defTabSz="914367"/>
                <a:r>
                  <a:rPr lang="en-US" sz="1000" dirty="0">
                    <a:latin typeface="Segoe UI Semilight"/>
                  </a:rPr>
                  <a:t>DAP Link Chip</a:t>
                </a:r>
              </a:p>
              <a:p>
                <a:pPr defTabSz="914367"/>
                <a:r>
                  <a:rPr lang="en-US" sz="1000" dirty="0">
                    <a:latin typeface="Segoe UI Semilight"/>
                  </a:rPr>
                  <a:t>STMF103</a:t>
                </a:r>
              </a:p>
            </p:txBody>
          </p:sp>
          <p:sp>
            <p:nvSpPr>
              <p:cNvPr id="50" name="TextBox 49">
                <a:extLst>
                  <a:ext uri="{FF2B5EF4-FFF2-40B4-BE49-F238E27FC236}">
                    <a16:creationId xmlns:a16="http://schemas.microsoft.com/office/drawing/2014/main" id="{5FB23380-CBC7-4A2E-817B-C301AAA0DB8F}"/>
                  </a:ext>
                </a:extLst>
              </p:cNvPr>
              <p:cNvSpPr txBox="1"/>
              <p:nvPr/>
            </p:nvSpPr>
            <p:spPr>
              <a:xfrm>
                <a:off x="5305015" y="3711558"/>
                <a:ext cx="670281" cy="249264"/>
              </a:xfrm>
              <a:prstGeom prst="rect">
                <a:avLst/>
              </a:prstGeom>
              <a:noFill/>
              <a:ln>
                <a:noFill/>
              </a:ln>
            </p:spPr>
            <p:txBody>
              <a:bodyPr wrap="none" rtlCol="0">
                <a:spAutoFit/>
              </a:bodyPr>
              <a:lstStyle/>
              <a:p>
                <a:pPr defTabSz="914367"/>
                <a:r>
                  <a:rPr lang="en-US" sz="1000" dirty="0">
                    <a:latin typeface="Segoe UI Semilight"/>
                  </a:rPr>
                  <a:t>Button B</a:t>
                </a:r>
              </a:p>
            </p:txBody>
          </p:sp>
          <p:sp>
            <p:nvSpPr>
              <p:cNvPr id="51" name="TextBox 50">
                <a:extLst>
                  <a:ext uri="{FF2B5EF4-FFF2-40B4-BE49-F238E27FC236}">
                    <a16:creationId xmlns:a16="http://schemas.microsoft.com/office/drawing/2014/main" id="{68D72C2F-50A1-4230-9EFE-1A4A4BFB5A32}"/>
                  </a:ext>
                </a:extLst>
              </p:cNvPr>
              <p:cNvSpPr txBox="1"/>
              <p:nvPr/>
            </p:nvSpPr>
            <p:spPr>
              <a:xfrm>
                <a:off x="5305015" y="4039016"/>
                <a:ext cx="729584" cy="249264"/>
              </a:xfrm>
              <a:prstGeom prst="rect">
                <a:avLst/>
              </a:prstGeom>
              <a:noFill/>
              <a:ln>
                <a:noFill/>
              </a:ln>
            </p:spPr>
            <p:txBody>
              <a:bodyPr wrap="none" rtlCol="0">
                <a:spAutoFit/>
              </a:bodyPr>
              <a:lstStyle/>
              <a:p>
                <a:pPr defTabSz="914367"/>
                <a:r>
                  <a:rPr lang="en-US" sz="1000" dirty="0">
                    <a:latin typeface="Segoe UI Semilight"/>
                  </a:rPr>
                  <a:t>Wi-Fi LED</a:t>
                </a:r>
              </a:p>
            </p:txBody>
          </p:sp>
          <p:sp>
            <p:nvSpPr>
              <p:cNvPr id="52" name="TextBox 51">
                <a:extLst>
                  <a:ext uri="{FF2B5EF4-FFF2-40B4-BE49-F238E27FC236}">
                    <a16:creationId xmlns:a16="http://schemas.microsoft.com/office/drawing/2014/main" id="{16EF6055-6441-43B5-B490-572C2091B3B9}"/>
                  </a:ext>
                </a:extLst>
              </p:cNvPr>
              <p:cNvSpPr txBox="1"/>
              <p:nvPr/>
            </p:nvSpPr>
            <p:spPr>
              <a:xfrm>
                <a:off x="5305015" y="4286831"/>
                <a:ext cx="763243" cy="249264"/>
              </a:xfrm>
              <a:prstGeom prst="rect">
                <a:avLst/>
              </a:prstGeom>
              <a:noFill/>
              <a:ln>
                <a:noFill/>
              </a:ln>
            </p:spPr>
            <p:txBody>
              <a:bodyPr wrap="none" rtlCol="0">
                <a:spAutoFit/>
              </a:bodyPr>
              <a:lstStyle/>
              <a:p>
                <a:pPr defTabSz="914367"/>
                <a:r>
                  <a:rPr lang="en-US" sz="1000" dirty="0">
                    <a:latin typeface="Segoe UI Semilight"/>
                  </a:rPr>
                  <a:t>Azure LED</a:t>
                </a:r>
              </a:p>
            </p:txBody>
          </p:sp>
          <p:sp>
            <p:nvSpPr>
              <p:cNvPr id="53" name="TextBox 52">
                <a:extLst>
                  <a:ext uri="{FF2B5EF4-FFF2-40B4-BE49-F238E27FC236}">
                    <a16:creationId xmlns:a16="http://schemas.microsoft.com/office/drawing/2014/main" id="{0CAEAEB5-BDD4-4698-97A8-7D756C726D44}"/>
                  </a:ext>
                </a:extLst>
              </p:cNvPr>
              <p:cNvSpPr txBox="1"/>
              <p:nvPr/>
            </p:nvSpPr>
            <p:spPr>
              <a:xfrm>
                <a:off x="5305015" y="4534646"/>
                <a:ext cx="687911" cy="249264"/>
              </a:xfrm>
              <a:prstGeom prst="rect">
                <a:avLst/>
              </a:prstGeom>
              <a:noFill/>
              <a:ln>
                <a:noFill/>
              </a:ln>
            </p:spPr>
            <p:txBody>
              <a:bodyPr wrap="none" rtlCol="0">
                <a:spAutoFit/>
              </a:bodyPr>
              <a:lstStyle/>
              <a:p>
                <a:pPr defTabSz="914367"/>
                <a:r>
                  <a:rPr lang="en-US" sz="1000" dirty="0">
                    <a:latin typeface="Segoe UI Semilight"/>
                  </a:rPr>
                  <a:t>User LED</a:t>
                </a:r>
              </a:p>
            </p:txBody>
          </p:sp>
          <p:sp>
            <p:nvSpPr>
              <p:cNvPr id="54" name="TextBox 53">
                <a:extLst>
                  <a:ext uri="{FF2B5EF4-FFF2-40B4-BE49-F238E27FC236}">
                    <a16:creationId xmlns:a16="http://schemas.microsoft.com/office/drawing/2014/main" id="{B8E13271-4A7A-46B6-9BA9-4D32264D8A91}"/>
                  </a:ext>
                </a:extLst>
              </p:cNvPr>
              <p:cNvSpPr txBox="1"/>
              <p:nvPr/>
            </p:nvSpPr>
            <p:spPr>
              <a:xfrm>
                <a:off x="3038847" y="5629649"/>
                <a:ext cx="981359" cy="400110"/>
              </a:xfrm>
              <a:prstGeom prst="rect">
                <a:avLst/>
              </a:prstGeom>
              <a:noFill/>
              <a:ln>
                <a:noFill/>
              </a:ln>
            </p:spPr>
            <p:txBody>
              <a:bodyPr wrap="none" rtlCol="0">
                <a:spAutoFit/>
              </a:bodyPr>
              <a:lstStyle/>
              <a:p>
                <a:pPr algn="ctr" defTabSz="914367"/>
                <a:r>
                  <a:rPr lang="en-US" sz="1000" dirty="0">
                    <a:latin typeface="Segoe UI Semilight"/>
                  </a:rPr>
                  <a:t>Accelerometer</a:t>
                </a:r>
                <a:br>
                  <a:rPr lang="en-US" sz="1000" dirty="0">
                    <a:latin typeface="Segoe UI Semilight"/>
                  </a:rPr>
                </a:br>
                <a:r>
                  <a:rPr lang="en-US" sz="1000" dirty="0">
                    <a:latin typeface="Segoe UI Semilight"/>
                  </a:rPr>
                  <a:t>&amp; Gyroscope</a:t>
                </a:r>
              </a:p>
            </p:txBody>
          </p:sp>
          <p:sp>
            <p:nvSpPr>
              <p:cNvPr id="55" name="TextBox 54">
                <a:extLst>
                  <a:ext uri="{FF2B5EF4-FFF2-40B4-BE49-F238E27FC236}">
                    <a16:creationId xmlns:a16="http://schemas.microsoft.com/office/drawing/2014/main" id="{52E68C2B-6DAE-46D6-945E-F56C4F2586BF}"/>
                  </a:ext>
                </a:extLst>
              </p:cNvPr>
              <p:cNvSpPr txBox="1"/>
              <p:nvPr/>
            </p:nvSpPr>
            <p:spPr>
              <a:xfrm>
                <a:off x="4245317" y="5629649"/>
                <a:ext cx="1005404" cy="246221"/>
              </a:xfrm>
              <a:prstGeom prst="rect">
                <a:avLst/>
              </a:prstGeom>
              <a:noFill/>
              <a:ln>
                <a:noFill/>
              </a:ln>
            </p:spPr>
            <p:txBody>
              <a:bodyPr wrap="none" rtlCol="0">
                <a:spAutoFit/>
              </a:bodyPr>
              <a:lstStyle/>
              <a:p>
                <a:pPr algn="ctr" defTabSz="914367"/>
                <a:r>
                  <a:rPr lang="en-US" sz="1000" dirty="0">
                    <a:latin typeface="Segoe UI Semilight"/>
                  </a:rPr>
                  <a:t>Magnetometer</a:t>
                </a:r>
              </a:p>
            </p:txBody>
          </p:sp>
          <p:sp>
            <p:nvSpPr>
              <p:cNvPr id="56" name="TextBox 55">
                <a:extLst>
                  <a:ext uri="{FF2B5EF4-FFF2-40B4-BE49-F238E27FC236}">
                    <a16:creationId xmlns:a16="http://schemas.microsoft.com/office/drawing/2014/main" id="{D878F3CA-F300-42B7-8058-C7A1862A7FBE}"/>
                  </a:ext>
                </a:extLst>
              </p:cNvPr>
              <p:cNvSpPr txBox="1"/>
              <p:nvPr/>
            </p:nvSpPr>
            <p:spPr>
              <a:xfrm>
                <a:off x="5305015" y="5206361"/>
                <a:ext cx="649538" cy="246221"/>
              </a:xfrm>
              <a:prstGeom prst="rect">
                <a:avLst/>
              </a:prstGeom>
              <a:noFill/>
              <a:ln>
                <a:noFill/>
              </a:ln>
            </p:spPr>
            <p:txBody>
              <a:bodyPr wrap="none" rtlCol="0">
                <a:spAutoFit/>
              </a:bodyPr>
              <a:lstStyle/>
              <a:p>
                <a:pPr defTabSz="914367"/>
                <a:r>
                  <a:rPr lang="en-US" sz="1000" dirty="0">
                    <a:latin typeface="Segoe UI Semilight"/>
                  </a:rPr>
                  <a:t>Pressure</a:t>
                </a:r>
              </a:p>
            </p:txBody>
          </p:sp>
          <p:sp>
            <p:nvSpPr>
              <p:cNvPr id="57" name="TextBox 56">
                <a:extLst>
                  <a:ext uri="{FF2B5EF4-FFF2-40B4-BE49-F238E27FC236}">
                    <a16:creationId xmlns:a16="http://schemas.microsoft.com/office/drawing/2014/main" id="{EF1FBEB1-2E6B-4257-BAFA-304B229C5C65}"/>
                  </a:ext>
                </a:extLst>
              </p:cNvPr>
              <p:cNvSpPr txBox="1"/>
              <p:nvPr/>
            </p:nvSpPr>
            <p:spPr>
              <a:xfrm>
                <a:off x="5305015" y="4808634"/>
                <a:ext cx="889987" cy="400110"/>
              </a:xfrm>
              <a:prstGeom prst="rect">
                <a:avLst/>
              </a:prstGeom>
              <a:noFill/>
              <a:ln>
                <a:noFill/>
              </a:ln>
            </p:spPr>
            <p:txBody>
              <a:bodyPr wrap="none" rtlCol="0">
                <a:spAutoFit/>
              </a:bodyPr>
              <a:lstStyle/>
              <a:p>
                <a:pPr defTabSz="914367"/>
                <a:r>
                  <a:rPr lang="en-US" sz="1000" dirty="0">
                    <a:latin typeface="Segoe UI Semilight"/>
                  </a:rPr>
                  <a:t>Humidity &amp;</a:t>
                </a:r>
                <a:br>
                  <a:rPr lang="en-US" sz="1000" dirty="0">
                    <a:latin typeface="Segoe UI Semilight"/>
                  </a:rPr>
                </a:br>
                <a:r>
                  <a:rPr lang="en-US" sz="1000" dirty="0">
                    <a:latin typeface="Segoe UI Semilight"/>
                  </a:rPr>
                  <a:t>Temperature</a:t>
                </a:r>
              </a:p>
            </p:txBody>
          </p:sp>
        </p:grpSp>
        <p:grpSp>
          <p:nvGrpSpPr>
            <p:cNvPr id="7" name="Lines">
              <a:extLst>
                <a:ext uri="{FF2B5EF4-FFF2-40B4-BE49-F238E27FC236}">
                  <a16:creationId xmlns:a16="http://schemas.microsoft.com/office/drawing/2014/main" id="{9422D5B2-1D07-4A3D-9887-0C3621FCB043}"/>
                </a:ext>
              </a:extLst>
            </p:cNvPr>
            <p:cNvGrpSpPr/>
            <p:nvPr/>
          </p:nvGrpSpPr>
          <p:grpSpPr>
            <a:xfrm>
              <a:off x="1870710" y="1108075"/>
              <a:ext cx="3437096" cy="4527550"/>
              <a:chOff x="1870710" y="1108075"/>
              <a:chExt cx="3437096" cy="4527550"/>
            </a:xfrm>
          </p:grpSpPr>
          <p:sp>
            <p:nvSpPr>
              <p:cNvPr id="8" name="Freeform: Shape 7">
                <a:extLst>
                  <a:ext uri="{FF2B5EF4-FFF2-40B4-BE49-F238E27FC236}">
                    <a16:creationId xmlns:a16="http://schemas.microsoft.com/office/drawing/2014/main" id="{DE1E2E74-3FBC-44A4-9AED-A03F81A5B348}"/>
                  </a:ext>
                </a:extLst>
              </p:cNvPr>
              <p:cNvSpPr/>
              <p:nvPr/>
            </p:nvSpPr>
            <p:spPr>
              <a:xfrm>
                <a:off x="2747963" y="1128713"/>
                <a:ext cx="673893" cy="1228726"/>
              </a:xfrm>
              <a:custGeom>
                <a:avLst/>
                <a:gdLst>
                  <a:gd name="connsiteX0" fmla="*/ 0 w 840581"/>
                  <a:gd name="connsiteY0" fmla="*/ 0 h 1269206"/>
                  <a:gd name="connsiteX1" fmla="*/ 0 w 840581"/>
                  <a:gd name="connsiteY1" fmla="*/ 116681 h 1269206"/>
                  <a:gd name="connsiteX2" fmla="*/ 528637 w 840581"/>
                  <a:gd name="connsiteY2" fmla="*/ 116681 h 1269206"/>
                  <a:gd name="connsiteX3" fmla="*/ 528637 w 840581"/>
                  <a:gd name="connsiteY3" fmla="*/ 1269206 h 1269206"/>
                  <a:gd name="connsiteX4" fmla="*/ 840581 w 840581"/>
                  <a:gd name="connsiteY4" fmla="*/ 1269206 h 1269206"/>
                  <a:gd name="connsiteX0" fmla="*/ 0 w 840581"/>
                  <a:gd name="connsiteY0" fmla="*/ 0 h 1269206"/>
                  <a:gd name="connsiteX1" fmla="*/ 0 w 840581"/>
                  <a:gd name="connsiteY1" fmla="*/ 116681 h 1269206"/>
                  <a:gd name="connsiteX2" fmla="*/ 528637 w 840581"/>
                  <a:gd name="connsiteY2" fmla="*/ 116681 h 1269206"/>
                  <a:gd name="connsiteX3" fmla="*/ 526255 w 840581"/>
                  <a:gd name="connsiteY3" fmla="*/ 1216818 h 1269206"/>
                  <a:gd name="connsiteX4" fmla="*/ 840581 w 840581"/>
                  <a:gd name="connsiteY4" fmla="*/ 1269206 h 1269206"/>
                  <a:gd name="connsiteX0" fmla="*/ 0 w 847724"/>
                  <a:gd name="connsiteY0" fmla="*/ 0 h 1226344"/>
                  <a:gd name="connsiteX1" fmla="*/ 0 w 847724"/>
                  <a:gd name="connsiteY1" fmla="*/ 116681 h 1226344"/>
                  <a:gd name="connsiteX2" fmla="*/ 528637 w 847724"/>
                  <a:gd name="connsiteY2" fmla="*/ 116681 h 1226344"/>
                  <a:gd name="connsiteX3" fmla="*/ 526255 w 847724"/>
                  <a:gd name="connsiteY3" fmla="*/ 1216818 h 1226344"/>
                  <a:gd name="connsiteX4" fmla="*/ 847724 w 847724"/>
                  <a:gd name="connsiteY4" fmla="*/ 1226344 h 1226344"/>
                  <a:gd name="connsiteX0" fmla="*/ 0 w 847724"/>
                  <a:gd name="connsiteY0" fmla="*/ 0 h 1229915"/>
                  <a:gd name="connsiteX1" fmla="*/ 0 w 847724"/>
                  <a:gd name="connsiteY1" fmla="*/ 116681 h 1229915"/>
                  <a:gd name="connsiteX2" fmla="*/ 528637 w 847724"/>
                  <a:gd name="connsiteY2" fmla="*/ 116681 h 1229915"/>
                  <a:gd name="connsiteX3" fmla="*/ 525065 w 847724"/>
                  <a:gd name="connsiteY3" fmla="*/ 1229915 h 1229915"/>
                  <a:gd name="connsiteX4" fmla="*/ 847724 w 847724"/>
                  <a:gd name="connsiteY4" fmla="*/ 1226344 h 1229915"/>
                  <a:gd name="connsiteX0" fmla="*/ 0 w 847724"/>
                  <a:gd name="connsiteY0" fmla="*/ 0 h 1226344"/>
                  <a:gd name="connsiteX1" fmla="*/ 0 w 847724"/>
                  <a:gd name="connsiteY1" fmla="*/ 116681 h 1226344"/>
                  <a:gd name="connsiteX2" fmla="*/ 528637 w 847724"/>
                  <a:gd name="connsiteY2" fmla="*/ 116681 h 1226344"/>
                  <a:gd name="connsiteX3" fmla="*/ 525065 w 847724"/>
                  <a:gd name="connsiteY3" fmla="*/ 1218009 h 1226344"/>
                  <a:gd name="connsiteX4" fmla="*/ 847724 w 847724"/>
                  <a:gd name="connsiteY4" fmla="*/ 1226344 h 1226344"/>
                  <a:gd name="connsiteX0" fmla="*/ 0 w 847724"/>
                  <a:gd name="connsiteY0" fmla="*/ 0 h 1228724"/>
                  <a:gd name="connsiteX1" fmla="*/ 0 w 847724"/>
                  <a:gd name="connsiteY1" fmla="*/ 116681 h 1228724"/>
                  <a:gd name="connsiteX2" fmla="*/ 528637 w 847724"/>
                  <a:gd name="connsiteY2" fmla="*/ 116681 h 1228724"/>
                  <a:gd name="connsiteX3" fmla="*/ 526255 w 847724"/>
                  <a:gd name="connsiteY3" fmla="*/ 1228724 h 1228724"/>
                  <a:gd name="connsiteX4" fmla="*/ 847724 w 847724"/>
                  <a:gd name="connsiteY4" fmla="*/ 1226344 h 1228724"/>
                  <a:gd name="connsiteX0" fmla="*/ 0 w 847724"/>
                  <a:gd name="connsiteY0" fmla="*/ 0 h 1228724"/>
                  <a:gd name="connsiteX1" fmla="*/ 0 w 847724"/>
                  <a:gd name="connsiteY1" fmla="*/ 116681 h 1228724"/>
                  <a:gd name="connsiteX2" fmla="*/ 528637 w 847724"/>
                  <a:gd name="connsiteY2" fmla="*/ 116681 h 1228724"/>
                  <a:gd name="connsiteX3" fmla="*/ 526255 w 847724"/>
                  <a:gd name="connsiteY3" fmla="*/ 1228724 h 1228724"/>
                  <a:gd name="connsiteX4" fmla="*/ 847724 w 847724"/>
                  <a:gd name="connsiteY4" fmla="*/ 1226344 h 1228724"/>
                  <a:gd name="connsiteX0" fmla="*/ 0 w 685799"/>
                  <a:gd name="connsiteY0" fmla="*/ 0 h 1228724"/>
                  <a:gd name="connsiteX1" fmla="*/ 0 w 685799"/>
                  <a:gd name="connsiteY1" fmla="*/ 116681 h 1228724"/>
                  <a:gd name="connsiteX2" fmla="*/ 528637 w 685799"/>
                  <a:gd name="connsiteY2" fmla="*/ 116681 h 1228724"/>
                  <a:gd name="connsiteX3" fmla="*/ 526255 w 685799"/>
                  <a:gd name="connsiteY3" fmla="*/ 1228724 h 1228724"/>
                  <a:gd name="connsiteX4" fmla="*/ 685799 w 685799"/>
                  <a:gd name="connsiteY4" fmla="*/ 1227535 h 1228724"/>
                  <a:gd name="connsiteX0" fmla="*/ 0 w 677465"/>
                  <a:gd name="connsiteY0" fmla="*/ 0 h 1229916"/>
                  <a:gd name="connsiteX1" fmla="*/ 0 w 677465"/>
                  <a:gd name="connsiteY1" fmla="*/ 116681 h 1229916"/>
                  <a:gd name="connsiteX2" fmla="*/ 528637 w 677465"/>
                  <a:gd name="connsiteY2" fmla="*/ 116681 h 1229916"/>
                  <a:gd name="connsiteX3" fmla="*/ 526255 w 677465"/>
                  <a:gd name="connsiteY3" fmla="*/ 1228724 h 1229916"/>
                  <a:gd name="connsiteX4" fmla="*/ 677465 w 677465"/>
                  <a:gd name="connsiteY4" fmla="*/ 1229916 h 1229916"/>
                  <a:gd name="connsiteX0" fmla="*/ 0 w 673893"/>
                  <a:gd name="connsiteY0" fmla="*/ 0 h 1228726"/>
                  <a:gd name="connsiteX1" fmla="*/ 0 w 673893"/>
                  <a:gd name="connsiteY1" fmla="*/ 116681 h 1228726"/>
                  <a:gd name="connsiteX2" fmla="*/ 528637 w 673893"/>
                  <a:gd name="connsiteY2" fmla="*/ 116681 h 1228726"/>
                  <a:gd name="connsiteX3" fmla="*/ 526255 w 673893"/>
                  <a:gd name="connsiteY3" fmla="*/ 1228724 h 1228726"/>
                  <a:gd name="connsiteX4" fmla="*/ 673893 w 673893"/>
                  <a:gd name="connsiteY4" fmla="*/ 1228726 h 1228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3893" h="1228726">
                    <a:moveTo>
                      <a:pt x="0" y="0"/>
                    </a:moveTo>
                    <a:lnTo>
                      <a:pt x="0" y="116681"/>
                    </a:lnTo>
                    <a:lnTo>
                      <a:pt x="528637" y="116681"/>
                    </a:lnTo>
                    <a:cubicBezTo>
                      <a:pt x="527446" y="487759"/>
                      <a:pt x="527446" y="857646"/>
                      <a:pt x="526255" y="1228724"/>
                    </a:cubicBezTo>
                    <a:lnTo>
                      <a:pt x="673893" y="1228726"/>
                    </a:lnTo>
                  </a:path>
                </a:pathLst>
              </a:custGeom>
              <a:noFill/>
              <a:ln w="28575">
                <a:solidFill>
                  <a:schemeClr val="accent6"/>
                </a:solidFill>
                <a:headEnd type="oval" w="sm" len="sm"/>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C8D2FC3A-0A3D-478E-B1D9-4BB7B31D03FE}"/>
                  </a:ext>
                </a:extLst>
              </p:cNvPr>
              <p:cNvSpPr/>
              <p:nvPr/>
            </p:nvSpPr>
            <p:spPr>
              <a:xfrm>
                <a:off x="3777517" y="1108075"/>
                <a:ext cx="45719" cy="143272"/>
              </a:xfrm>
              <a:custGeom>
                <a:avLst/>
                <a:gdLst>
                  <a:gd name="connsiteX0" fmla="*/ 0 w 0"/>
                  <a:gd name="connsiteY0" fmla="*/ 0 h 107950"/>
                  <a:gd name="connsiteX1" fmla="*/ 0 w 0"/>
                  <a:gd name="connsiteY1" fmla="*/ 107950 h 107950"/>
                </a:gdLst>
                <a:ahLst/>
                <a:cxnLst>
                  <a:cxn ang="0">
                    <a:pos x="connsiteX0" y="connsiteY0"/>
                  </a:cxn>
                  <a:cxn ang="0">
                    <a:pos x="connsiteX1" y="connsiteY1"/>
                  </a:cxn>
                </a:cxnLst>
                <a:rect l="l" t="t" r="r" b="b"/>
                <a:pathLst>
                  <a:path h="107950">
                    <a:moveTo>
                      <a:pt x="0" y="0"/>
                    </a:moveTo>
                    <a:lnTo>
                      <a:pt x="0" y="107950"/>
                    </a:lnTo>
                  </a:path>
                </a:pathLst>
              </a:custGeom>
              <a:noFill/>
              <a:ln w="28575">
                <a:solidFill>
                  <a:schemeClr val="accent6"/>
                </a:solidFill>
                <a:headEnd type="oval" w="sm" len="sm"/>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C669FBA-035F-4B1B-8CA4-396468395D38}"/>
                  </a:ext>
                </a:extLst>
              </p:cNvPr>
              <p:cNvSpPr/>
              <p:nvPr/>
            </p:nvSpPr>
            <p:spPr>
              <a:xfrm>
                <a:off x="4159250" y="1108075"/>
                <a:ext cx="244475" cy="269875"/>
              </a:xfrm>
              <a:custGeom>
                <a:avLst/>
                <a:gdLst>
                  <a:gd name="connsiteX0" fmla="*/ 244475 w 244475"/>
                  <a:gd name="connsiteY0" fmla="*/ 0 h 269875"/>
                  <a:gd name="connsiteX1" fmla="*/ 244475 w 244475"/>
                  <a:gd name="connsiteY1" fmla="*/ 111125 h 269875"/>
                  <a:gd name="connsiteX2" fmla="*/ 0 w 244475"/>
                  <a:gd name="connsiteY2" fmla="*/ 111125 h 269875"/>
                  <a:gd name="connsiteX3" fmla="*/ 0 w 244475"/>
                  <a:gd name="connsiteY3" fmla="*/ 269875 h 269875"/>
                </a:gdLst>
                <a:ahLst/>
                <a:cxnLst>
                  <a:cxn ang="0">
                    <a:pos x="connsiteX0" y="connsiteY0"/>
                  </a:cxn>
                  <a:cxn ang="0">
                    <a:pos x="connsiteX1" y="connsiteY1"/>
                  </a:cxn>
                  <a:cxn ang="0">
                    <a:pos x="connsiteX2" y="connsiteY2"/>
                  </a:cxn>
                  <a:cxn ang="0">
                    <a:pos x="connsiteX3" y="connsiteY3"/>
                  </a:cxn>
                </a:cxnLst>
                <a:rect l="l" t="t" r="r" b="b"/>
                <a:pathLst>
                  <a:path w="244475" h="269875">
                    <a:moveTo>
                      <a:pt x="244475" y="0"/>
                    </a:moveTo>
                    <a:lnTo>
                      <a:pt x="244475" y="111125"/>
                    </a:lnTo>
                    <a:lnTo>
                      <a:pt x="0" y="111125"/>
                    </a:lnTo>
                    <a:lnTo>
                      <a:pt x="0" y="269875"/>
                    </a:lnTo>
                  </a:path>
                </a:pathLst>
              </a:custGeom>
              <a:noFill/>
              <a:ln w="28575">
                <a:solidFill>
                  <a:schemeClr val="accent6"/>
                </a:solidFill>
                <a:headEnd type="oval" w="sm" len="sm"/>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A5F57BE-5F19-4EEF-A4E3-3759AEA5D80C}"/>
                  </a:ext>
                </a:extLst>
              </p:cNvPr>
              <p:cNvSpPr/>
              <p:nvPr/>
            </p:nvSpPr>
            <p:spPr>
              <a:xfrm flipV="1">
                <a:off x="4795838" y="1354461"/>
                <a:ext cx="511554" cy="45719"/>
              </a:xfrm>
              <a:custGeom>
                <a:avLst/>
                <a:gdLst>
                  <a:gd name="connsiteX0" fmla="*/ 522684 w 522684"/>
                  <a:gd name="connsiteY0" fmla="*/ 0 h 0"/>
                  <a:gd name="connsiteX1" fmla="*/ 0 w 522684"/>
                  <a:gd name="connsiteY1" fmla="*/ 0 h 0"/>
                </a:gdLst>
                <a:ahLst/>
                <a:cxnLst>
                  <a:cxn ang="0">
                    <a:pos x="connsiteX0" y="connsiteY0"/>
                  </a:cxn>
                  <a:cxn ang="0">
                    <a:pos x="connsiteX1" y="connsiteY1"/>
                  </a:cxn>
                </a:cxnLst>
                <a:rect l="l" t="t" r="r" b="b"/>
                <a:pathLst>
                  <a:path w="522684">
                    <a:moveTo>
                      <a:pt x="522684" y="0"/>
                    </a:moveTo>
                    <a:lnTo>
                      <a:pt x="0" y="0"/>
                    </a:lnTo>
                  </a:path>
                </a:pathLst>
              </a:custGeom>
              <a:noFill/>
              <a:ln w="28575">
                <a:solidFill>
                  <a:schemeClr val="accent6"/>
                </a:solidFill>
                <a:headEnd type="oval" w="sm" len="sm"/>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EED8D40-CA6A-4D9C-8E54-0000CDFE0F4F}"/>
                  </a:ext>
                </a:extLst>
              </p:cNvPr>
              <p:cNvSpPr/>
              <p:nvPr/>
            </p:nvSpPr>
            <p:spPr>
              <a:xfrm flipV="1">
                <a:off x="4895912" y="1828187"/>
                <a:ext cx="411480" cy="45719"/>
              </a:xfrm>
              <a:custGeom>
                <a:avLst/>
                <a:gdLst>
                  <a:gd name="connsiteX0" fmla="*/ 522684 w 522684"/>
                  <a:gd name="connsiteY0" fmla="*/ 0 h 0"/>
                  <a:gd name="connsiteX1" fmla="*/ 0 w 522684"/>
                  <a:gd name="connsiteY1" fmla="*/ 0 h 0"/>
                </a:gdLst>
                <a:ahLst/>
                <a:cxnLst>
                  <a:cxn ang="0">
                    <a:pos x="connsiteX0" y="connsiteY0"/>
                  </a:cxn>
                  <a:cxn ang="0">
                    <a:pos x="connsiteX1" y="connsiteY1"/>
                  </a:cxn>
                </a:cxnLst>
                <a:rect l="l" t="t" r="r" b="b"/>
                <a:pathLst>
                  <a:path w="522684">
                    <a:moveTo>
                      <a:pt x="522684" y="0"/>
                    </a:moveTo>
                    <a:lnTo>
                      <a:pt x="0" y="0"/>
                    </a:lnTo>
                  </a:path>
                </a:pathLst>
              </a:custGeom>
              <a:noFill/>
              <a:ln w="28575">
                <a:solidFill>
                  <a:schemeClr val="accent6"/>
                </a:solidFill>
                <a:headEnd type="oval" w="sm" len="sm"/>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C03A901-2A82-4D0D-A845-40E29792CED4}"/>
                  </a:ext>
                </a:extLst>
              </p:cNvPr>
              <p:cNvSpPr/>
              <p:nvPr/>
            </p:nvSpPr>
            <p:spPr>
              <a:xfrm>
                <a:off x="4619626" y="2000250"/>
                <a:ext cx="685392" cy="260350"/>
              </a:xfrm>
              <a:custGeom>
                <a:avLst/>
                <a:gdLst>
                  <a:gd name="connsiteX0" fmla="*/ 688975 w 688975"/>
                  <a:gd name="connsiteY0" fmla="*/ 260350 h 260350"/>
                  <a:gd name="connsiteX1" fmla="*/ 479425 w 688975"/>
                  <a:gd name="connsiteY1" fmla="*/ 260350 h 260350"/>
                  <a:gd name="connsiteX2" fmla="*/ 479425 w 688975"/>
                  <a:gd name="connsiteY2" fmla="*/ 0 h 260350"/>
                  <a:gd name="connsiteX3" fmla="*/ 0 w 688975"/>
                  <a:gd name="connsiteY3" fmla="*/ 0 h 260350"/>
                </a:gdLst>
                <a:ahLst/>
                <a:cxnLst>
                  <a:cxn ang="0">
                    <a:pos x="connsiteX0" y="connsiteY0"/>
                  </a:cxn>
                  <a:cxn ang="0">
                    <a:pos x="connsiteX1" y="connsiteY1"/>
                  </a:cxn>
                  <a:cxn ang="0">
                    <a:pos x="connsiteX2" y="connsiteY2"/>
                  </a:cxn>
                  <a:cxn ang="0">
                    <a:pos x="connsiteX3" y="connsiteY3"/>
                  </a:cxn>
                </a:cxnLst>
                <a:rect l="l" t="t" r="r" b="b"/>
                <a:pathLst>
                  <a:path w="688975" h="260350">
                    <a:moveTo>
                      <a:pt x="688975" y="260350"/>
                    </a:moveTo>
                    <a:lnTo>
                      <a:pt x="479425" y="260350"/>
                    </a:lnTo>
                    <a:lnTo>
                      <a:pt x="479425" y="0"/>
                    </a:lnTo>
                    <a:lnTo>
                      <a:pt x="0" y="0"/>
                    </a:lnTo>
                  </a:path>
                </a:pathLst>
              </a:custGeom>
              <a:noFill/>
              <a:ln w="28575">
                <a:solidFill>
                  <a:schemeClr val="accent6"/>
                </a:solidFill>
                <a:headEnd type="oval" w="sm" len="sm"/>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B1DED8E-B043-4749-B63B-F1649CCE6A95}"/>
                  </a:ext>
                </a:extLst>
              </p:cNvPr>
              <p:cNvSpPr/>
              <p:nvPr/>
            </p:nvSpPr>
            <p:spPr>
              <a:xfrm>
                <a:off x="4895912" y="2278856"/>
                <a:ext cx="409105" cy="292894"/>
              </a:xfrm>
              <a:custGeom>
                <a:avLst/>
                <a:gdLst>
                  <a:gd name="connsiteX0" fmla="*/ 416718 w 416718"/>
                  <a:gd name="connsiteY0" fmla="*/ 292894 h 292894"/>
                  <a:gd name="connsiteX1" fmla="*/ 123825 w 416718"/>
                  <a:gd name="connsiteY1" fmla="*/ 292894 h 292894"/>
                  <a:gd name="connsiteX2" fmla="*/ 123825 w 416718"/>
                  <a:gd name="connsiteY2" fmla="*/ 0 h 292894"/>
                  <a:gd name="connsiteX3" fmla="*/ 0 w 416718"/>
                  <a:gd name="connsiteY3" fmla="*/ 0 h 292894"/>
                </a:gdLst>
                <a:ahLst/>
                <a:cxnLst>
                  <a:cxn ang="0">
                    <a:pos x="connsiteX0" y="connsiteY0"/>
                  </a:cxn>
                  <a:cxn ang="0">
                    <a:pos x="connsiteX1" y="connsiteY1"/>
                  </a:cxn>
                  <a:cxn ang="0">
                    <a:pos x="connsiteX2" y="connsiteY2"/>
                  </a:cxn>
                  <a:cxn ang="0">
                    <a:pos x="connsiteX3" y="connsiteY3"/>
                  </a:cxn>
                </a:cxnLst>
                <a:rect l="l" t="t" r="r" b="b"/>
                <a:pathLst>
                  <a:path w="416718" h="292894">
                    <a:moveTo>
                      <a:pt x="416718" y="292894"/>
                    </a:moveTo>
                    <a:lnTo>
                      <a:pt x="123825" y="292894"/>
                    </a:lnTo>
                    <a:lnTo>
                      <a:pt x="123825" y="0"/>
                    </a:lnTo>
                    <a:lnTo>
                      <a:pt x="0" y="0"/>
                    </a:lnTo>
                  </a:path>
                </a:pathLst>
              </a:custGeom>
              <a:noFill/>
              <a:ln w="28575">
                <a:solidFill>
                  <a:schemeClr val="accent6"/>
                </a:solidFill>
                <a:headEnd type="oval" w="sm" len="sm"/>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C7BE975-C632-4952-AF45-0936FE3FE718}"/>
                  </a:ext>
                </a:extLst>
              </p:cNvPr>
              <p:cNvSpPr/>
              <p:nvPr/>
            </p:nvSpPr>
            <p:spPr>
              <a:xfrm>
                <a:off x="4181475" y="2362200"/>
                <a:ext cx="1123950" cy="447675"/>
              </a:xfrm>
              <a:custGeom>
                <a:avLst/>
                <a:gdLst>
                  <a:gd name="connsiteX0" fmla="*/ 1123950 w 1123950"/>
                  <a:gd name="connsiteY0" fmla="*/ 447675 h 447675"/>
                  <a:gd name="connsiteX1" fmla="*/ 626269 w 1123950"/>
                  <a:gd name="connsiteY1" fmla="*/ 447675 h 447675"/>
                  <a:gd name="connsiteX2" fmla="*/ 626269 w 1123950"/>
                  <a:gd name="connsiteY2" fmla="*/ 297656 h 447675"/>
                  <a:gd name="connsiteX3" fmla="*/ 328613 w 1123950"/>
                  <a:gd name="connsiteY3" fmla="*/ 0 h 447675"/>
                  <a:gd name="connsiteX4" fmla="*/ 0 w 1123950"/>
                  <a:gd name="connsiteY4" fmla="*/ 0 h 447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3950" h="447675">
                    <a:moveTo>
                      <a:pt x="1123950" y="447675"/>
                    </a:moveTo>
                    <a:lnTo>
                      <a:pt x="626269" y="447675"/>
                    </a:lnTo>
                    <a:lnTo>
                      <a:pt x="626269" y="297656"/>
                    </a:lnTo>
                    <a:lnTo>
                      <a:pt x="328613" y="0"/>
                    </a:lnTo>
                    <a:lnTo>
                      <a:pt x="0" y="0"/>
                    </a:lnTo>
                  </a:path>
                </a:pathLst>
              </a:custGeom>
              <a:noFill/>
              <a:ln w="28575">
                <a:solidFill>
                  <a:schemeClr val="accent6"/>
                </a:solidFill>
                <a:headEnd type="oval" w="sm" len="sm"/>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8B54EB6-B087-43E8-9FD4-5AB53B1C920E}"/>
                  </a:ext>
                </a:extLst>
              </p:cNvPr>
              <p:cNvSpPr/>
              <p:nvPr/>
            </p:nvSpPr>
            <p:spPr>
              <a:xfrm flipV="1">
                <a:off x="4795838" y="3793582"/>
                <a:ext cx="511554" cy="45719"/>
              </a:xfrm>
              <a:custGeom>
                <a:avLst/>
                <a:gdLst>
                  <a:gd name="connsiteX0" fmla="*/ 522684 w 522684"/>
                  <a:gd name="connsiteY0" fmla="*/ 0 h 0"/>
                  <a:gd name="connsiteX1" fmla="*/ 0 w 522684"/>
                  <a:gd name="connsiteY1" fmla="*/ 0 h 0"/>
                </a:gdLst>
                <a:ahLst/>
                <a:cxnLst>
                  <a:cxn ang="0">
                    <a:pos x="connsiteX0" y="connsiteY0"/>
                  </a:cxn>
                  <a:cxn ang="0">
                    <a:pos x="connsiteX1" y="connsiteY1"/>
                  </a:cxn>
                </a:cxnLst>
                <a:rect l="l" t="t" r="r" b="b"/>
                <a:pathLst>
                  <a:path w="522684">
                    <a:moveTo>
                      <a:pt x="522684" y="0"/>
                    </a:moveTo>
                    <a:lnTo>
                      <a:pt x="0" y="0"/>
                    </a:lnTo>
                  </a:path>
                </a:pathLst>
              </a:custGeom>
              <a:noFill/>
              <a:ln w="28575">
                <a:solidFill>
                  <a:schemeClr val="accent6"/>
                </a:solidFill>
                <a:headEnd type="oval" w="sm" len="sm"/>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4BEFEEB-8CE3-4A25-89A6-8947CF9E1F50}"/>
                  </a:ext>
                </a:extLst>
              </p:cNvPr>
              <p:cNvSpPr/>
              <p:nvPr/>
            </p:nvSpPr>
            <p:spPr>
              <a:xfrm flipV="1">
                <a:off x="4795838" y="4117722"/>
                <a:ext cx="511554" cy="45719"/>
              </a:xfrm>
              <a:custGeom>
                <a:avLst/>
                <a:gdLst>
                  <a:gd name="connsiteX0" fmla="*/ 522684 w 522684"/>
                  <a:gd name="connsiteY0" fmla="*/ 0 h 0"/>
                  <a:gd name="connsiteX1" fmla="*/ 0 w 522684"/>
                  <a:gd name="connsiteY1" fmla="*/ 0 h 0"/>
                </a:gdLst>
                <a:ahLst/>
                <a:cxnLst>
                  <a:cxn ang="0">
                    <a:pos x="connsiteX0" y="connsiteY0"/>
                  </a:cxn>
                  <a:cxn ang="0">
                    <a:pos x="connsiteX1" y="connsiteY1"/>
                  </a:cxn>
                </a:cxnLst>
                <a:rect l="l" t="t" r="r" b="b"/>
                <a:pathLst>
                  <a:path w="522684">
                    <a:moveTo>
                      <a:pt x="522684" y="0"/>
                    </a:moveTo>
                    <a:lnTo>
                      <a:pt x="0" y="0"/>
                    </a:lnTo>
                  </a:path>
                </a:pathLst>
              </a:custGeom>
              <a:noFill/>
              <a:ln w="28575">
                <a:solidFill>
                  <a:schemeClr val="accent6"/>
                </a:solidFill>
                <a:headEnd type="oval" w="sm" len="sm"/>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4E0B7083-A14B-4514-AC9F-CD464A567685}"/>
                  </a:ext>
                </a:extLst>
              </p:cNvPr>
              <p:cNvSpPr/>
              <p:nvPr/>
            </p:nvSpPr>
            <p:spPr>
              <a:xfrm>
                <a:off x="4795838" y="4295775"/>
                <a:ext cx="511968" cy="126206"/>
              </a:xfrm>
              <a:custGeom>
                <a:avLst/>
                <a:gdLst>
                  <a:gd name="connsiteX0" fmla="*/ 488156 w 488156"/>
                  <a:gd name="connsiteY0" fmla="*/ 135731 h 135731"/>
                  <a:gd name="connsiteX1" fmla="*/ 388144 w 488156"/>
                  <a:gd name="connsiteY1" fmla="*/ 135731 h 135731"/>
                  <a:gd name="connsiteX2" fmla="*/ 388144 w 488156"/>
                  <a:gd name="connsiteY2" fmla="*/ 0 h 135731"/>
                  <a:gd name="connsiteX3" fmla="*/ 0 w 488156"/>
                  <a:gd name="connsiteY3" fmla="*/ 0 h 135731"/>
                </a:gdLst>
                <a:ahLst/>
                <a:cxnLst>
                  <a:cxn ang="0">
                    <a:pos x="connsiteX0" y="connsiteY0"/>
                  </a:cxn>
                  <a:cxn ang="0">
                    <a:pos x="connsiteX1" y="connsiteY1"/>
                  </a:cxn>
                  <a:cxn ang="0">
                    <a:pos x="connsiteX2" y="connsiteY2"/>
                  </a:cxn>
                  <a:cxn ang="0">
                    <a:pos x="connsiteX3" y="connsiteY3"/>
                  </a:cxn>
                </a:cxnLst>
                <a:rect l="l" t="t" r="r" b="b"/>
                <a:pathLst>
                  <a:path w="488156" h="135731">
                    <a:moveTo>
                      <a:pt x="488156" y="135731"/>
                    </a:moveTo>
                    <a:lnTo>
                      <a:pt x="388144" y="135731"/>
                    </a:lnTo>
                    <a:lnTo>
                      <a:pt x="388144" y="0"/>
                    </a:lnTo>
                    <a:lnTo>
                      <a:pt x="0" y="0"/>
                    </a:lnTo>
                  </a:path>
                </a:pathLst>
              </a:custGeom>
              <a:noFill/>
              <a:ln w="28575">
                <a:solidFill>
                  <a:schemeClr val="accent6"/>
                </a:solidFill>
                <a:headEnd type="oval" w="sm" len="sm"/>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B447129-552F-4F56-86C2-6FB604AA25C9}"/>
                  </a:ext>
                </a:extLst>
              </p:cNvPr>
              <p:cNvSpPr/>
              <p:nvPr/>
            </p:nvSpPr>
            <p:spPr>
              <a:xfrm>
                <a:off x="4805363" y="4417219"/>
                <a:ext cx="497681" cy="250031"/>
              </a:xfrm>
              <a:custGeom>
                <a:avLst/>
                <a:gdLst>
                  <a:gd name="connsiteX0" fmla="*/ 497681 w 497681"/>
                  <a:gd name="connsiteY0" fmla="*/ 250031 h 250031"/>
                  <a:gd name="connsiteX1" fmla="*/ 311943 w 497681"/>
                  <a:gd name="connsiteY1" fmla="*/ 250031 h 250031"/>
                  <a:gd name="connsiteX2" fmla="*/ 311943 w 497681"/>
                  <a:gd name="connsiteY2" fmla="*/ 0 h 250031"/>
                  <a:gd name="connsiteX3" fmla="*/ 0 w 497681"/>
                  <a:gd name="connsiteY3" fmla="*/ 0 h 250031"/>
                </a:gdLst>
                <a:ahLst/>
                <a:cxnLst>
                  <a:cxn ang="0">
                    <a:pos x="connsiteX0" y="connsiteY0"/>
                  </a:cxn>
                  <a:cxn ang="0">
                    <a:pos x="connsiteX1" y="connsiteY1"/>
                  </a:cxn>
                  <a:cxn ang="0">
                    <a:pos x="connsiteX2" y="connsiteY2"/>
                  </a:cxn>
                  <a:cxn ang="0">
                    <a:pos x="connsiteX3" y="connsiteY3"/>
                  </a:cxn>
                </a:cxnLst>
                <a:rect l="l" t="t" r="r" b="b"/>
                <a:pathLst>
                  <a:path w="497681" h="250031">
                    <a:moveTo>
                      <a:pt x="497681" y="250031"/>
                    </a:moveTo>
                    <a:lnTo>
                      <a:pt x="311943" y="250031"/>
                    </a:lnTo>
                    <a:lnTo>
                      <a:pt x="311943" y="0"/>
                    </a:lnTo>
                    <a:lnTo>
                      <a:pt x="0" y="0"/>
                    </a:lnTo>
                  </a:path>
                </a:pathLst>
              </a:custGeom>
              <a:noFill/>
              <a:ln w="28575">
                <a:solidFill>
                  <a:schemeClr val="accent6"/>
                </a:solidFill>
                <a:headEnd type="oval" w="sm" len="sm"/>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59D5240-189F-48C1-9BCB-B9A4548300A9}"/>
                  </a:ext>
                </a:extLst>
              </p:cNvPr>
              <p:cNvSpPr/>
              <p:nvPr/>
            </p:nvSpPr>
            <p:spPr>
              <a:xfrm>
                <a:off x="4805363" y="4781579"/>
                <a:ext cx="497681" cy="250031"/>
              </a:xfrm>
              <a:custGeom>
                <a:avLst/>
                <a:gdLst>
                  <a:gd name="connsiteX0" fmla="*/ 497681 w 497681"/>
                  <a:gd name="connsiteY0" fmla="*/ 250031 h 250031"/>
                  <a:gd name="connsiteX1" fmla="*/ 311943 w 497681"/>
                  <a:gd name="connsiteY1" fmla="*/ 250031 h 250031"/>
                  <a:gd name="connsiteX2" fmla="*/ 311943 w 497681"/>
                  <a:gd name="connsiteY2" fmla="*/ 0 h 250031"/>
                  <a:gd name="connsiteX3" fmla="*/ 0 w 497681"/>
                  <a:gd name="connsiteY3" fmla="*/ 0 h 250031"/>
                </a:gdLst>
                <a:ahLst/>
                <a:cxnLst>
                  <a:cxn ang="0">
                    <a:pos x="connsiteX0" y="connsiteY0"/>
                  </a:cxn>
                  <a:cxn ang="0">
                    <a:pos x="connsiteX1" y="connsiteY1"/>
                  </a:cxn>
                  <a:cxn ang="0">
                    <a:pos x="connsiteX2" y="connsiteY2"/>
                  </a:cxn>
                  <a:cxn ang="0">
                    <a:pos x="connsiteX3" y="connsiteY3"/>
                  </a:cxn>
                </a:cxnLst>
                <a:rect l="l" t="t" r="r" b="b"/>
                <a:pathLst>
                  <a:path w="497681" h="250031">
                    <a:moveTo>
                      <a:pt x="497681" y="250031"/>
                    </a:moveTo>
                    <a:lnTo>
                      <a:pt x="311943" y="250031"/>
                    </a:lnTo>
                    <a:lnTo>
                      <a:pt x="311943" y="0"/>
                    </a:lnTo>
                    <a:lnTo>
                      <a:pt x="0" y="0"/>
                    </a:lnTo>
                  </a:path>
                </a:pathLst>
              </a:custGeom>
              <a:noFill/>
              <a:ln w="28575">
                <a:solidFill>
                  <a:schemeClr val="accent6"/>
                </a:solidFill>
                <a:headEnd type="oval" w="sm" len="sm"/>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1D63095-D0FF-4BEB-95D1-E96F1EE80C6E}"/>
                  </a:ext>
                </a:extLst>
              </p:cNvPr>
              <p:cNvSpPr/>
              <p:nvPr/>
            </p:nvSpPr>
            <p:spPr>
              <a:xfrm>
                <a:off x="4462463" y="4852988"/>
                <a:ext cx="845343" cy="483393"/>
              </a:xfrm>
              <a:custGeom>
                <a:avLst/>
                <a:gdLst>
                  <a:gd name="connsiteX0" fmla="*/ 845343 w 845343"/>
                  <a:gd name="connsiteY0" fmla="*/ 483393 h 483393"/>
                  <a:gd name="connsiteX1" fmla="*/ 588168 w 845343"/>
                  <a:gd name="connsiteY1" fmla="*/ 483393 h 483393"/>
                  <a:gd name="connsiteX2" fmla="*/ 588168 w 845343"/>
                  <a:gd name="connsiteY2" fmla="*/ 114300 h 483393"/>
                  <a:gd name="connsiteX3" fmla="*/ 114300 w 845343"/>
                  <a:gd name="connsiteY3" fmla="*/ 114300 h 483393"/>
                  <a:gd name="connsiteX4" fmla="*/ 0 w 845343"/>
                  <a:gd name="connsiteY4" fmla="*/ 0 h 483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343" h="483393">
                    <a:moveTo>
                      <a:pt x="845343" y="483393"/>
                    </a:moveTo>
                    <a:lnTo>
                      <a:pt x="588168" y="483393"/>
                    </a:lnTo>
                    <a:lnTo>
                      <a:pt x="588168" y="114300"/>
                    </a:lnTo>
                    <a:lnTo>
                      <a:pt x="114300" y="114300"/>
                    </a:lnTo>
                    <a:lnTo>
                      <a:pt x="0" y="0"/>
                    </a:lnTo>
                  </a:path>
                </a:pathLst>
              </a:custGeom>
              <a:noFill/>
              <a:ln w="28575">
                <a:solidFill>
                  <a:schemeClr val="accent6"/>
                </a:solidFill>
                <a:headEnd type="oval" w="sm" len="sm"/>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C8597D4-5638-478F-A6F0-825A88CCE425}"/>
                  </a:ext>
                </a:extLst>
              </p:cNvPr>
              <p:cNvSpPr/>
              <p:nvPr/>
            </p:nvSpPr>
            <p:spPr>
              <a:xfrm>
                <a:off x="4102100" y="4829175"/>
                <a:ext cx="638175" cy="793750"/>
              </a:xfrm>
              <a:custGeom>
                <a:avLst/>
                <a:gdLst>
                  <a:gd name="connsiteX0" fmla="*/ 638175 w 638175"/>
                  <a:gd name="connsiteY0" fmla="*/ 793750 h 793750"/>
                  <a:gd name="connsiteX1" fmla="*/ 638175 w 638175"/>
                  <a:gd name="connsiteY1" fmla="*/ 638175 h 793750"/>
                  <a:gd name="connsiteX2" fmla="*/ 0 w 638175"/>
                  <a:gd name="connsiteY2" fmla="*/ 0 h 793750"/>
                </a:gdLst>
                <a:ahLst/>
                <a:cxnLst>
                  <a:cxn ang="0">
                    <a:pos x="connsiteX0" y="connsiteY0"/>
                  </a:cxn>
                  <a:cxn ang="0">
                    <a:pos x="connsiteX1" y="connsiteY1"/>
                  </a:cxn>
                  <a:cxn ang="0">
                    <a:pos x="connsiteX2" y="connsiteY2"/>
                  </a:cxn>
                </a:cxnLst>
                <a:rect l="l" t="t" r="r" b="b"/>
                <a:pathLst>
                  <a:path w="638175" h="793750">
                    <a:moveTo>
                      <a:pt x="638175" y="793750"/>
                    </a:moveTo>
                    <a:lnTo>
                      <a:pt x="638175" y="638175"/>
                    </a:lnTo>
                    <a:lnTo>
                      <a:pt x="0" y="0"/>
                    </a:lnTo>
                  </a:path>
                </a:pathLst>
              </a:custGeom>
              <a:noFill/>
              <a:ln w="28575">
                <a:solidFill>
                  <a:schemeClr val="accent6"/>
                </a:solidFill>
                <a:headEnd type="oval" w="sm" len="sm"/>
                <a:tailEnd type="triangle" w="sm" len="sm"/>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8C37DEA-9516-4861-BF0F-7A3344B2FF62}"/>
                  </a:ext>
                </a:extLst>
              </p:cNvPr>
              <p:cNvSpPr/>
              <p:nvPr/>
            </p:nvSpPr>
            <p:spPr>
              <a:xfrm>
                <a:off x="3536950" y="4918075"/>
                <a:ext cx="0" cy="717550"/>
              </a:xfrm>
              <a:custGeom>
                <a:avLst/>
                <a:gdLst>
                  <a:gd name="connsiteX0" fmla="*/ 0 w 0"/>
                  <a:gd name="connsiteY0" fmla="*/ 717550 h 717550"/>
                  <a:gd name="connsiteX1" fmla="*/ 0 w 0"/>
                  <a:gd name="connsiteY1" fmla="*/ 0 h 717550"/>
                </a:gdLst>
                <a:ahLst/>
                <a:cxnLst>
                  <a:cxn ang="0">
                    <a:pos x="connsiteX0" y="connsiteY0"/>
                  </a:cxn>
                  <a:cxn ang="0">
                    <a:pos x="connsiteX1" y="connsiteY1"/>
                  </a:cxn>
                </a:cxnLst>
                <a:rect l="l" t="t" r="r" b="b"/>
                <a:pathLst>
                  <a:path h="717550">
                    <a:moveTo>
                      <a:pt x="0" y="717550"/>
                    </a:moveTo>
                    <a:lnTo>
                      <a:pt x="0" y="0"/>
                    </a:lnTo>
                  </a:path>
                </a:pathLst>
              </a:custGeom>
              <a:noFill/>
              <a:ln w="28575">
                <a:solidFill>
                  <a:schemeClr val="accent6"/>
                </a:solidFill>
                <a:headEnd type="oval" w="sm" len="sm"/>
                <a:tailEnd type="triangle" w="sm" len="sm"/>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75E55FB3-70DA-482F-9796-90A8F47B6F1F}"/>
                  </a:ext>
                </a:extLst>
              </p:cNvPr>
              <p:cNvSpPr/>
              <p:nvPr/>
            </p:nvSpPr>
            <p:spPr>
              <a:xfrm rot="10800000" flipV="1">
                <a:off x="1885139" y="3824062"/>
                <a:ext cx="511554" cy="45719"/>
              </a:xfrm>
              <a:custGeom>
                <a:avLst/>
                <a:gdLst>
                  <a:gd name="connsiteX0" fmla="*/ 522684 w 522684"/>
                  <a:gd name="connsiteY0" fmla="*/ 0 h 0"/>
                  <a:gd name="connsiteX1" fmla="*/ 0 w 522684"/>
                  <a:gd name="connsiteY1" fmla="*/ 0 h 0"/>
                </a:gdLst>
                <a:ahLst/>
                <a:cxnLst>
                  <a:cxn ang="0">
                    <a:pos x="connsiteX0" y="connsiteY0"/>
                  </a:cxn>
                  <a:cxn ang="0">
                    <a:pos x="connsiteX1" y="connsiteY1"/>
                  </a:cxn>
                </a:cxnLst>
                <a:rect l="l" t="t" r="r" b="b"/>
                <a:pathLst>
                  <a:path w="522684">
                    <a:moveTo>
                      <a:pt x="522684" y="0"/>
                    </a:moveTo>
                    <a:lnTo>
                      <a:pt x="0" y="0"/>
                    </a:lnTo>
                  </a:path>
                </a:pathLst>
              </a:custGeom>
              <a:noFill/>
              <a:ln w="28575">
                <a:solidFill>
                  <a:schemeClr val="accent6"/>
                </a:solidFill>
                <a:headEnd type="oval" w="sm" len="sm"/>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4950161-3A2B-46D9-9D36-45F897F61BA6}"/>
                  </a:ext>
                </a:extLst>
              </p:cNvPr>
              <p:cNvSpPr/>
              <p:nvPr/>
            </p:nvSpPr>
            <p:spPr>
              <a:xfrm rot="10800000" flipV="1">
                <a:off x="1885139" y="4316870"/>
                <a:ext cx="511554" cy="45719"/>
              </a:xfrm>
              <a:custGeom>
                <a:avLst/>
                <a:gdLst>
                  <a:gd name="connsiteX0" fmla="*/ 522684 w 522684"/>
                  <a:gd name="connsiteY0" fmla="*/ 0 h 0"/>
                  <a:gd name="connsiteX1" fmla="*/ 0 w 522684"/>
                  <a:gd name="connsiteY1" fmla="*/ 0 h 0"/>
                </a:gdLst>
                <a:ahLst/>
                <a:cxnLst>
                  <a:cxn ang="0">
                    <a:pos x="connsiteX0" y="connsiteY0"/>
                  </a:cxn>
                  <a:cxn ang="0">
                    <a:pos x="connsiteX1" y="connsiteY1"/>
                  </a:cxn>
                </a:cxnLst>
                <a:rect l="l" t="t" r="r" b="b"/>
                <a:pathLst>
                  <a:path w="522684">
                    <a:moveTo>
                      <a:pt x="522684" y="0"/>
                    </a:moveTo>
                    <a:lnTo>
                      <a:pt x="0" y="0"/>
                    </a:lnTo>
                  </a:path>
                </a:pathLst>
              </a:custGeom>
              <a:noFill/>
              <a:ln w="28575">
                <a:solidFill>
                  <a:schemeClr val="accent6"/>
                </a:solidFill>
                <a:headEnd type="oval" w="sm" len="sm"/>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B98382EB-D1D3-4307-B75E-CBA334E91ED1}"/>
                  </a:ext>
                </a:extLst>
              </p:cNvPr>
              <p:cNvSpPr/>
              <p:nvPr/>
            </p:nvSpPr>
            <p:spPr>
              <a:xfrm>
                <a:off x="2443481" y="5386359"/>
                <a:ext cx="45719" cy="249265"/>
              </a:xfrm>
              <a:custGeom>
                <a:avLst/>
                <a:gdLst>
                  <a:gd name="connsiteX0" fmla="*/ 0 w 0"/>
                  <a:gd name="connsiteY0" fmla="*/ 717550 h 717550"/>
                  <a:gd name="connsiteX1" fmla="*/ 0 w 0"/>
                  <a:gd name="connsiteY1" fmla="*/ 0 h 717550"/>
                </a:gdLst>
                <a:ahLst/>
                <a:cxnLst>
                  <a:cxn ang="0">
                    <a:pos x="connsiteX0" y="connsiteY0"/>
                  </a:cxn>
                  <a:cxn ang="0">
                    <a:pos x="connsiteX1" y="connsiteY1"/>
                  </a:cxn>
                </a:cxnLst>
                <a:rect l="l" t="t" r="r" b="b"/>
                <a:pathLst>
                  <a:path h="717550">
                    <a:moveTo>
                      <a:pt x="0" y="717550"/>
                    </a:moveTo>
                    <a:lnTo>
                      <a:pt x="0" y="0"/>
                    </a:lnTo>
                  </a:path>
                </a:pathLst>
              </a:custGeom>
              <a:noFill/>
              <a:ln w="28575">
                <a:solidFill>
                  <a:schemeClr val="accent6"/>
                </a:solidFill>
                <a:headEnd type="oval" w="sm" len="sm"/>
                <a:tailEnd type="triangle" w="sm" len="sm"/>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1A76A797-4113-497A-915E-383D0246AF04}"/>
                  </a:ext>
                </a:extLst>
              </p:cNvPr>
              <p:cNvSpPr/>
              <p:nvPr/>
            </p:nvSpPr>
            <p:spPr>
              <a:xfrm rot="10800000" flipV="1">
                <a:off x="1885139" y="4790858"/>
                <a:ext cx="1153708" cy="59000"/>
              </a:xfrm>
              <a:custGeom>
                <a:avLst/>
                <a:gdLst>
                  <a:gd name="connsiteX0" fmla="*/ 522684 w 522684"/>
                  <a:gd name="connsiteY0" fmla="*/ 0 h 0"/>
                  <a:gd name="connsiteX1" fmla="*/ 0 w 522684"/>
                  <a:gd name="connsiteY1" fmla="*/ 0 h 0"/>
                </a:gdLst>
                <a:ahLst/>
                <a:cxnLst>
                  <a:cxn ang="0">
                    <a:pos x="connsiteX0" y="connsiteY0"/>
                  </a:cxn>
                  <a:cxn ang="0">
                    <a:pos x="connsiteX1" y="connsiteY1"/>
                  </a:cxn>
                </a:cxnLst>
                <a:rect l="l" t="t" r="r" b="b"/>
                <a:pathLst>
                  <a:path w="522684">
                    <a:moveTo>
                      <a:pt x="522684" y="0"/>
                    </a:moveTo>
                    <a:lnTo>
                      <a:pt x="0" y="0"/>
                    </a:lnTo>
                  </a:path>
                </a:pathLst>
              </a:custGeom>
              <a:noFill/>
              <a:ln w="28575">
                <a:solidFill>
                  <a:schemeClr val="accent6"/>
                </a:solidFill>
                <a:headEnd type="oval" w="sm" len="sm"/>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7393D6FB-B248-418D-BF29-36925C38BC3F}"/>
                  </a:ext>
                </a:extLst>
              </p:cNvPr>
              <p:cNvSpPr/>
              <p:nvPr/>
            </p:nvSpPr>
            <p:spPr>
              <a:xfrm rot="10800000" flipV="1">
                <a:off x="1885139" y="2178477"/>
                <a:ext cx="454201" cy="45719"/>
              </a:xfrm>
              <a:custGeom>
                <a:avLst/>
                <a:gdLst>
                  <a:gd name="connsiteX0" fmla="*/ 522684 w 522684"/>
                  <a:gd name="connsiteY0" fmla="*/ 0 h 0"/>
                  <a:gd name="connsiteX1" fmla="*/ 0 w 522684"/>
                  <a:gd name="connsiteY1" fmla="*/ 0 h 0"/>
                </a:gdLst>
                <a:ahLst/>
                <a:cxnLst>
                  <a:cxn ang="0">
                    <a:pos x="connsiteX0" y="connsiteY0"/>
                  </a:cxn>
                  <a:cxn ang="0">
                    <a:pos x="connsiteX1" y="connsiteY1"/>
                  </a:cxn>
                </a:cxnLst>
                <a:rect l="l" t="t" r="r" b="b"/>
                <a:pathLst>
                  <a:path w="522684">
                    <a:moveTo>
                      <a:pt x="522684" y="0"/>
                    </a:moveTo>
                    <a:lnTo>
                      <a:pt x="0" y="0"/>
                    </a:lnTo>
                  </a:path>
                </a:pathLst>
              </a:custGeom>
              <a:noFill/>
              <a:ln w="28575">
                <a:solidFill>
                  <a:schemeClr val="accent6"/>
                </a:solidFill>
                <a:headEnd type="oval" w="sm" len="sm"/>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43E86675-0906-4A47-B9BB-5CB3FA0DADE4}"/>
                  </a:ext>
                </a:extLst>
              </p:cNvPr>
              <p:cNvSpPr/>
              <p:nvPr/>
            </p:nvSpPr>
            <p:spPr>
              <a:xfrm rot="10800000" flipV="1">
                <a:off x="1885139" y="2628720"/>
                <a:ext cx="454201" cy="45719"/>
              </a:xfrm>
              <a:custGeom>
                <a:avLst/>
                <a:gdLst>
                  <a:gd name="connsiteX0" fmla="*/ 522684 w 522684"/>
                  <a:gd name="connsiteY0" fmla="*/ 0 h 0"/>
                  <a:gd name="connsiteX1" fmla="*/ 0 w 522684"/>
                  <a:gd name="connsiteY1" fmla="*/ 0 h 0"/>
                </a:gdLst>
                <a:ahLst/>
                <a:cxnLst>
                  <a:cxn ang="0">
                    <a:pos x="connsiteX0" y="connsiteY0"/>
                  </a:cxn>
                  <a:cxn ang="0">
                    <a:pos x="connsiteX1" y="connsiteY1"/>
                  </a:cxn>
                </a:cxnLst>
                <a:rect l="l" t="t" r="r" b="b"/>
                <a:pathLst>
                  <a:path w="522684">
                    <a:moveTo>
                      <a:pt x="522684" y="0"/>
                    </a:moveTo>
                    <a:lnTo>
                      <a:pt x="0" y="0"/>
                    </a:lnTo>
                  </a:path>
                </a:pathLst>
              </a:custGeom>
              <a:noFill/>
              <a:ln w="28575">
                <a:solidFill>
                  <a:schemeClr val="accent6"/>
                </a:solidFill>
                <a:headEnd type="oval" w="sm" len="sm"/>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9CFD6410-DAA2-45F1-97F4-A4E1F8E481DD}"/>
                  </a:ext>
                </a:extLst>
              </p:cNvPr>
              <p:cNvSpPr/>
              <p:nvPr/>
            </p:nvSpPr>
            <p:spPr>
              <a:xfrm>
                <a:off x="1874520" y="2994660"/>
                <a:ext cx="1512570" cy="156210"/>
              </a:xfrm>
              <a:custGeom>
                <a:avLst/>
                <a:gdLst>
                  <a:gd name="connsiteX0" fmla="*/ 0 w 1512570"/>
                  <a:gd name="connsiteY0" fmla="*/ 156210 h 156210"/>
                  <a:gd name="connsiteX1" fmla="*/ 1356360 w 1512570"/>
                  <a:gd name="connsiteY1" fmla="*/ 156210 h 156210"/>
                  <a:gd name="connsiteX2" fmla="*/ 1512570 w 1512570"/>
                  <a:gd name="connsiteY2" fmla="*/ 0 h 156210"/>
                </a:gdLst>
                <a:ahLst/>
                <a:cxnLst>
                  <a:cxn ang="0">
                    <a:pos x="connsiteX0" y="connsiteY0"/>
                  </a:cxn>
                  <a:cxn ang="0">
                    <a:pos x="connsiteX1" y="connsiteY1"/>
                  </a:cxn>
                  <a:cxn ang="0">
                    <a:pos x="connsiteX2" y="connsiteY2"/>
                  </a:cxn>
                </a:cxnLst>
                <a:rect l="l" t="t" r="r" b="b"/>
                <a:pathLst>
                  <a:path w="1512570" h="156210">
                    <a:moveTo>
                      <a:pt x="0" y="156210"/>
                    </a:moveTo>
                    <a:lnTo>
                      <a:pt x="1356360" y="156210"/>
                    </a:lnTo>
                    <a:lnTo>
                      <a:pt x="1512570" y="0"/>
                    </a:lnTo>
                  </a:path>
                </a:pathLst>
              </a:custGeom>
              <a:noFill/>
              <a:ln w="28575">
                <a:solidFill>
                  <a:schemeClr val="accent6"/>
                </a:solidFill>
                <a:headEnd type="oval" w="sm" len="sm"/>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BCD7B88-FAF1-4C3B-AA70-1E84547FD6E6}"/>
                  </a:ext>
                </a:extLst>
              </p:cNvPr>
              <p:cNvSpPr/>
              <p:nvPr/>
            </p:nvSpPr>
            <p:spPr>
              <a:xfrm>
                <a:off x="1870710" y="3371850"/>
                <a:ext cx="1432560" cy="95250"/>
              </a:xfrm>
              <a:custGeom>
                <a:avLst/>
                <a:gdLst>
                  <a:gd name="connsiteX0" fmla="*/ 0 w 1432560"/>
                  <a:gd name="connsiteY0" fmla="*/ 0 h 95250"/>
                  <a:gd name="connsiteX1" fmla="*/ 1337310 w 1432560"/>
                  <a:gd name="connsiteY1" fmla="*/ 0 h 95250"/>
                  <a:gd name="connsiteX2" fmla="*/ 1432560 w 1432560"/>
                  <a:gd name="connsiteY2" fmla="*/ 95250 h 95250"/>
                </a:gdLst>
                <a:ahLst/>
                <a:cxnLst>
                  <a:cxn ang="0">
                    <a:pos x="connsiteX0" y="connsiteY0"/>
                  </a:cxn>
                  <a:cxn ang="0">
                    <a:pos x="connsiteX1" y="connsiteY1"/>
                  </a:cxn>
                  <a:cxn ang="0">
                    <a:pos x="connsiteX2" y="connsiteY2"/>
                  </a:cxn>
                </a:cxnLst>
                <a:rect l="l" t="t" r="r" b="b"/>
                <a:pathLst>
                  <a:path w="1432560" h="95250">
                    <a:moveTo>
                      <a:pt x="0" y="0"/>
                    </a:moveTo>
                    <a:lnTo>
                      <a:pt x="1337310" y="0"/>
                    </a:lnTo>
                    <a:lnTo>
                      <a:pt x="1432560" y="95250"/>
                    </a:lnTo>
                  </a:path>
                </a:pathLst>
              </a:custGeom>
              <a:noFill/>
              <a:ln w="28575">
                <a:solidFill>
                  <a:schemeClr val="accent6"/>
                </a:solidFill>
                <a:headEnd type="oval" w="sm" len="sm"/>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613F12EE-0EC1-42B0-9DE9-DD22FA92F5F4}"/>
                  </a:ext>
                </a:extLst>
              </p:cNvPr>
              <p:cNvSpPr/>
              <p:nvPr/>
            </p:nvSpPr>
            <p:spPr>
              <a:xfrm>
                <a:off x="4637049" y="2983230"/>
                <a:ext cx="670281" cy="270510"/>
              </a:xfrm>
              <a:custGeom>
                <a:avLst/>
                <a:gdLst>
                  <a:gd name="connsiteX0" fmla="*/ 624840 w 624840"/>
                  <a:gd name="connsiteY0" fmla="*/ 270510 h 270510"/>
                  <a:gd name="connsiteX1" fmla="*/ 270510 w 624840"/>
                  <a:gd name="connsiteY1" fmla="*/ 270510 h 270510"/>
                  <a:gd name="connsiteX2" fmla="*/ 0 w 624840"/>
                  <a:gd name="connsiteY2" fmla="*/ 0 h 270510"/>
                </a:gdLst>
                <a:ahLst/>
                <a:cxnLst>
                  <a:cxn ang="0">
                    <a:pos x="connsiteX0" y="connsiteY0"/>
                  </a:cxn>
                  <a:cxn ang="0">
                    <a:pos x="connsiteX1" y="connsiteY1"/>
                  </a:cxn>
                  <a:cxn ang="0">
                    <a:pos x="connsiteX2" y="connsiteY2"/>
                  </a:cxn>
                </a:cxnLst>
                <a:rect l="l" t="t" r="r" b="b"/>
                <a:pathLst>
                  <a:path w="624840" h="270510">
                    <a:moveTo>
                      <a:pt x="624840" y="270510"/>
                    </a:moveTo>
                    <a:lnTo>
                      <a:pt x="270510" y="270510"/>
                    </a:lnTo>
                    <a:lnTo>
                      <a:pt x="0" y="0"/>
                    </a:lnTo>
                  </a:path>
                </a:pathLst>
              </a:custGeom>
              <a:noFill/>
              <a:ln w="28575">
                <a:solidFill>
                  <a:schemeClr val="accent6"/>
                </a:solidFill>
                <a:headEnd type="oval" w="sm" len="sm"/>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58" name="Picture 57">
            <a:extLst>
              <a:ext uri="{FF2B5EF4-FFF2-40B4-BE49-F238E27FC236}">
                <a16:creationId xmlns:a16="http://schemas.microsoft.com/office/drawing/2014/main" id="{497B76E2-6CC3-4811-B680-4C8CFDAB4D5C}"/>
              </a:ext>
            </a:extLst>
          </p:cNvPr>
          <p:cNvPicPr>
            <a:picLocks noChangeAspect="1"/>
          </p:cNvPicPr>
          <p:nvPr/>
        </p:nvPicPr>
        <p:blipFill>
          <a:blip r:embed="rId4"/>
          <a:stretch>
            <a:fillRect/>
          </a:stretch>
        </p:blipFill>
        <p:spPr>
          <a:xfrm>
            <a:off x="6224703" y="1508057"/>
            <a:ext cx="5816088" cy="5151566"/>
          </a:xfrm>
          <a:prstGeom prst="rect">
            <a:avLst/>
          </a:prstGeom>
        </p:spPr>
      </p:pic>
      <p:sp>
        <p:nvSpPr>
          <p:cNvPr id="59" name="TextBox 58">
            <a:extLst>
              <a:ext uri="{FF2B5EF4-FFF2-40B4-BE49-F238E27FC236}">
                <a16:creationId xmlns:a16="http://schemas.microsoft.com/office/drawing/2014/main" id="{6994C054-8845-4605-AA50-2322F33886DB}"/>
              </a:ext>
            </a:extLst>
          </p:cNvPr>
          <p:cNvSpPr txBox="1"/>
          <p:nvPr/>
        </p:nvSpPr>
        <p:spPr>
          <a:xfrm>
            <a:off x="1669900" y="1010181"/>
            <a:ext cx="3954490" cy="369332"/>
          </a:xfrm>
          <a:prstGeom prst="rect">
            <a:avLst/>
          </a:prstGeom>
          <a:noFill/>
        </p:spPr>
        <p:txBody>
          <a:bodyPr wrap="square" rtlCol="0">
            <a:spAutoFit/>
          </a:bodyPr>
          <a:lstStyle/>
          <a:p>
            <a:r>
              <a:rPr lang="en-US" dirty="0"/>
              <a:t>GROUPED TEXT, LINES and PICTURE</a:t>
            </a:r>
          </a:p>
        </p:txBody>
      </p:sp>
      <p:sp>
        <p:nvSpPr>
          <p:cNvPr id="60" name="TextBox 59">
            <a:extLst>
              <a:ext uri="{FF2B5EF4-FFF2-40B4-BE49-F238E27FC236}">
                <a16:creationId xmlns:a16="http://schemas.microsoft.com/office/drawing/2014/main" id="{10F59ACF-4BA2-4AE4-8ED6-D93D5AFE6887}"/>
              </a:ext>
            </a:extLst>
          </p:cNvPr>
          <p:cNvSpPr txBox="1"/>
          <p:nvPr/>
        </p:nvSpPr>
        <p:spPr>
          <a:xfrm>
            <a:off x="8285436" y="1010181"/>
            <a:ext cx="1694622" cy="369332"/>
          </a:xfrm>
          <a:prstGeom prst="rect">
            <a:avLst/>
          </a:prstGeom>
          <a:noFill/>
        </p:spPr>
        <p:txBody>
          <a:bodyPr wrap="square" rtlCol="0">
            <a:spAutoFit/>
          </a:bodyPr>
          <a:lstStyle/>
          <a:p>
            <a:r>
              <a:rPr lang="en-US" dirty="0"/>
              <a:t>SINGLE IMAGE</a:t>
            </a:r>
          </a:p>
        </p:txBody>
      </p:sp>
    </p:spTree>
    <p:extLst>
      <p:ext uri="{BB962C8B-B14F-4D97-AF65-F5344CB8AC3E}">
        <p14:creationId xmlns:p14="http://schemas.microsoft.com/office/powerpoint/2010/main" val="3876563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946" y="486336"/>
            <a:ext cx="10514108" cy="2655192"/>
          </a:xfrm>
        </p:spPr>
        <p:txBody>
          <a:bodyPr/>
          <a:lstStyle/>
          <a:p>
            <a:pPr marL="0" indent="0" algn="ctr">
              <a:buNone/>
            </a:pPr>
            <a:r>
              <a:rPr lang="en-US" sz="5882" dirty="0">
                <a:latin typeface="Segoe UI Light" panose="020B0502040204020203" pitchFamily="34" charset="0"/>
                <a:cs typeface="Segoe UI Light" panose="020B0502040204020203" pitchFamily="34" charset="0"/>
              </a:rPr>
              <a:t>Complete the survey below </a:t>
            </a:r>
          </a:p>
          <a:p>
            <a:pPr marL="0" indent="0" algn="ctr">
              <a:buNone/>
            </a:pPr>
            <a:r>
              <a:rPr lang="en-US" sz="5882" dirty="0">
                <a:latin typeface="Segoe UI Light" panose="020B0502040204020203" pitchFamily="34" charset="0"/>
                <a:cs typeface="Segoe UI Light" panose="020B0502040204020203" pitchFamily="34" charset="0"/>
              </a:rPr>
              <a:t>to enter to win</a:t>
            </a:r>
          </a:p>
          <a:p>
            <a:pPr marL="0" indent="0">
              <a:buNone/>
            </a:pPr>
            <a:endParaRPr lang="en-US" dirty="0"/>
          </a:p>
        </p:txBody>
      </p:sp>
      <p:sp>
        <p:nvSpPr>
          <p:cNvPr id="8" name="Rectangle 7"/>
          <p:cNvSpPr/>
          <p:nvPr/>
        </p:nvSpPr>
        <p:spPr>
          <a:xfrm>
            <a:off x="1973752" y="5189549"/>
            <a:ext cx="8244497" cy="1169487"/>
          </a:xfrm>
          <a:prstGeom prst="rect">
            <a:avLst/>
          </a:prstGeom>
        </p:spPr>
        <p:txBody>
          <a:bodyPr wrap="square">
            <a:spAutoFit/>
          </a:bodyPr>
          <a:lstStyle/>
          <a:p>
            <a:pPr algn="ctr">
              <a:lnSpc>
                <a:spcPct val="119000"/>
              </a:lnSpc>
            </a:pPr>
            <a:r>
              <a:rPr lang="en-US" sz="5882" b="1" kern="1400" dirty="0">
                <a:latin typeface="Segoe UI Light" panose="020B0502040204020203" pitchFamily="34" charset="0"/>
                <a:cs typeface="Segoe UI Light" panose="020B0502040204020203" pitchFamily="34" charset="0"/>
              </a:rPr>
              <a:t>aka.ms/</a:t>
            </a:r>
            <a:r>
              <a:rPr lang="en-US" sz="5882" b="1" kern="1400" dirty="0" err="1">
                <a:latin typeface="Segoe UI Light" panose="020B0502040204020203" pitchFamily="34" charset="0"/>
                <a:cs typeface="Segoe UI Light" panose="020B0502040204020203" pitchFamily="34" charset="0"/>
              </a:rPr>
              <a:t>devfestsurvey</a:t>
            </a:r>
            <a:endParaRPr lang="en-US" sz="5294" b="1" kern="1400" dirty="0">
              <a:latin typeface="Segoe UI Light" panose="020B0502040204020203" pitchFamily="34" charset="0"/>
              <a:cs typeface="Segoe UI Light" panose="020B0502040204020203" pitchFamily="34" charset="0"/>
            </a:endParaRPr>
          </a:p>
        </p:txBody>
      </p:sp>
      <p:pic>
        <p:nvPicPr>
          <p:cNvPr id="10" name="Picture 9">
            <a:extLst>
              <a:ext uri="{FF2B5EF4-FFF2-40B4-BE49-F238E27FC236}">
                <a16:creationId xmlns:a16="http://schemas.microsoft.com/office/drawing/2014/main" id="{B4BEC80D-2241-4AE3-A499-7CCC3CD33C1D}"/>
              </a:ext>
            </a:extLst>
          </p:cNvPr>
          <p:cNvPicPr>
            <a:picLocks noChangeAspect="1"/>
          </p:cNvPicPr>
          <p:nvPr/>
        </p:nvPicPr>
        <p:blipFill>
          <a:blip r:embed="rId3"/>
          <a:stretch>
            <a:fillRect/>
          </a:stretch>
        </p:blipFill>
        <p:spPr>
          <a:xfrm>
            <a:off x="4440477" y="2478967"/>
            <a:ext cx="3311048" cy="2069405"/>
          </a:xfrm>
          <a:prstGeom prst="rect">
            <a:avLst/>
          </a:prstGeom>
        </p:spPr>
      </p:pic>
      <p:sp>
        <p:nvSpPr>
          <p:cNvPr id="11" name="Rectangle 10">
            <a:extLst>
              <a:ext uri="{FF2B5EF4-FFF2-40B4-BE49-F238E27FC236}">
                <a16:creationId xmlns:a16="http://schemas.microsoft.com/office/drawing/2014/main" id="{D4003A64-1A1D-4175-A59B-0B9BAD4CF29B}"/>
              </a:ext>
            </a:extLst>
          </p:cNvPr>
          <p:cNvSpPr/>
          <p:nvPr/>
        </p:nvSpPr>
        <p:spPr>
          <a:xfrm>
            <a:off x="1973752" y="4467397"/>
            <a:ext cx="8244497" cy="451406"/>
          </a:xfrm>
          <a:prstGeom prst="rect">
            <a:avLst/>
          </a:prstGeom>
        </p:spPr>
        <p:txBody>
          <a:bodyPr wrap="square">
            <a:spAutoFit/>
          </a:bodyPr>
          <a:lstStyle/>
          <a:p>
            <a:pPr algn="ctr">
              <a:lnSpc>
                <a:spcPct val="119000"/>
              </a:lnSpc>
            </a:pPr>
            <a:r>
              <a:rPr lang="en-US" sz="1961" i="1" kern="1400" dirty="0">
                <a:latin typeface="Segoe UI Light" panose="020B0502040204020203" pitchFamily="34" charset="0"/>
                <a:cs typeface="Segoe UI Light" panose="020B0502040204020203" pitchFamily="34" charset="0"/>
              </a:rPr>
              <a:t>Raspberry Pi 3 Bundle</a:t>
            </a:r>
          </a:p>
        </p:txBody>
      </p:sp>
    </p:spTree>
    <p:extLst>
      <p:ext uri="{BB962C8B-B14F-4D97-AF65-F5344CB8AC3E}">
        <p14:creationId xmlns:p14="http://schemas.microsoft.com/office/powerpoint/2010/main" val="3461142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0">
        <p159:morph option="byObject"/>
      </p:transition>
    </mc:Choice>
    <mc:Fallback xmlns="">
      <p:transition spd="slow" advTm="2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itle 103">
            <a:extLst>
              <a:ext uri="{FF2B5EF4-FFF2-40B4-BE49-F238E27FC236}">
                <a16:creationId xmlns:a16="http://schemas.microsoft.com/office/drawing/2014/main" id="{80E286EC-68E6-4906-AF62-76800B2AC6E6}"/>
              </a:ext>
            </a:extLst>
          </p:cNvPr>
          <p:cNvSpPr>
            <a:spLocks noGrp="1"/>
          </p:cNvSpPr>
          <p:nvPr>
            <p:ph type="title"/>
          </p:nvPr>
        </p:nvSpPr>
        <p:spPr/>
        <p:txBody>
          <a:bodyPr/>
          <a:lstStyle/>
          <a:p>
            <a:r>
              <a:rPr lang="en-US" dirty="0"/>
              <a:t>Microsoft Azure IoT Developer Kit Board</a:t>
            </a:r>
          </a:p>
        </p:txBody>
      </p:sp>
      <p:pic>
        <p:nvPicPr>
          <p:cNvPr id="161" name="Picture 160">
            <a:extLst>
              <a:ext uri="{FF2B5EF4-FFF2-40B4-BE49-F238E27FC236}">
                <a16:creationId xmlns:a16="http://schemas.microsoft.com/office/drawing/2014/main" id="{DBD0BB61-9AF6-4F1D-A8E9-A36DDD8FD5A5}"/>
              </a:ext>
            </a:extLst>
          </p:cNvPr>
          <p:cNvPicPr>
            <a:picLocks noChangeAspect="1"/>
          </p:cNvPicPr>
          <p:nvPr/>
        </p:nvPicPr>
        <p:blipFill>
          <a:blip r:embed="rId3"/>
          <a:stretch>
            <a:fillRect/>
          </a:stretch>
        </p:blipFill>
        <p:spPr>
          <a:xfrm>
            <a:off x="838200" y="1508057"/>
            <a:ext cx="5816088" cy="5151566"/>
          </a:xfrm>
          <a:prstGeom prst="rect">
            <a:avLst/>
          </a:prstGeom>
        </p:spPr>
      </p:pic>
      <p:sp>
        <p:nvSpPr>
          <p:cNvPr id="164" name="TextBox 163">
            <a:extLst>
              <a:ext uri="{FF2B5EF4-FFF2-40B4-BE49-F238E27FC236}">
                <a16:creationId xmlns:a16="http://schemas.microsoft.com/office/drawing/2014/main" id="{FB742496-A318-4322-A23C-2D3FA1517B41}"/>
              </a:ext>
            </a:extLst>
          </p:cNvPr>
          <p:cNvSpPr txBox="1"/>
          <p:nvPr/>
        </p:nvSpPr>
        <p:spPr>
          <a:xfrm>
            <a:off x="6955604" y="1690688"/>
            <a:ext cx="4977830" cy="4524315"/>
          </a:xfrm>
          <a:prstGeom prst="rect">
            <a:avLst/>
          </a:prstGeom>
          <a:noFill/>
        </p:spPr>
        <p:txBody>
          <a:bodyPr wrap="square" rtlCol="0">
            <a:spAutoFit/>
          </a:bodyPr>
          <a:lstStyle/>
          <a:p>
            <a:r>
              <a:rPr lang="en-US" dirty="0"/>
              <a:t>Lets you use hardware in your IoT Project prototypes without having to assemble microcontrollers and sensors and build circuits.</a:t>
            </a:r>
          </a:p>
          <a:p>
            <a:endParaRPr lang="en-US" dirty="0"/>
          </a:p>
          <a:p>
            <a:r>
              <a:rPr lang="en-US" dirty="0"/>
              <a:t>It provides security on board to demonstrate some hardware best practices</a:t>
            </a:r>
          </a:p>
          <a:p>
            <a:endParaRPr lang="en-US" dirty="0"/>
          </a:p>
          <a:p>
            <a:r>
              <a:rPr lang="en-US" dirty="0"/>
              <a:t>It let’s you focus on the value you want your IoT Solution to provide without getting mired down in the complexities of hardware.</a:t>
            </a:r>
          </a:p>
          <a:p>
            <a:endParaRPr lang="en-US" dirty="0"/>
          </a:p>
          <a:p>
            <a:r>
              <a:rPr lang="en-US" dirty="0"/>
              <a:t>Oh and you can deploy and debug code on the board using Visual Studio Code! </a:t>
            </a:r>
          </a:p>
          <a:p>
            <a:endParaRPr lang="en-US" dirty="0"/>
          </a:p>
          <a:p>
            <a:r>
              <a:rPr lang="en-US" dirty="0"/>
              <a:t>Learn more at </a:t>
            </a:r>
            <a:r>
              <a:rPr lang="en-US" dirty="0">
                <a:hlinkClick r:id="rId4"/>
              </a:rPr>
              <a:t>http://aka.ms/devkit</a:t>
            </a:r>
            <a:r>
              <a:rPr lang="en-US" dirty="0"/>
              <a:t> </a:t>
            </a:r>
          </a:p>
        </p:txBody>
      </p:sp>
    </p:spTree>
    <p:extLst>
      <p:ext uri="{BB962C8B-B14F-4D97-AF65-F5344CB8AC3E}">
        <p14:creationId xmlns:p14="http://schemas.microsoft.com/office/powerpoint/2010/main" val="1858395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7C90B5-B073-41CE-85C5-67960A2914E2}"/>
              </a:ext>
            </a:extLst>
          </p:cNvPr>
          <p:cNvSpPr>
            <a:spLocks noGrp="1"/>
          </p:cNvSpPr>
          <p:nvPr>
            <p:ph type="title"/>
          </p:nvPr>
        </p:nvSpPr>
        <p:spPr/>
        <p:txBody>
          <a:bodyPr/>
          <a:lstStyle/>
          <a:p>
            <a:r>
              <a:rPr lang="en-US" dirty="0"/>
              <a:t>Lot’s of great projects documented</a:t>
            </a:r>
          </a:p>
        </p:txBody>
      </p:sp>
      <p:pic>
        <p:nvPicPr>
          <p:cNvPr id="5" name="Content Placeholder 4">
            <a:extLst>
              <a:ext uri="{FF2B5EF4-FFF2-40B4-BE49-F238E27FC236}">
                <a16:creationId xmlns:a16="http://schemas.microsoft.com/office/drawing/2014/main" id="{0EAD7857-31CA-48FF-BD9B-6B29B98DAF70}"/>
              </a:ext>
            </a:extLst>
          </p:cNvPr>
          <p:cNvPicPr>
            <a:picLocks noGrp="1" noChangeAspect="1"/>
          </p:cNvPicPr>
          <p:nvPr>
            <p:ph idx="1"/>
          </p:nvPr>
        </p:nvPicPr>
        <p:blipFill>
          <a:blip r:embed="rId3"/>
          <a:stretch>
            <a:fillRect/>
          </a:stretch>
        </p:blipFill>
        <p:spPr>
          <a:xfrm>
            <a:off x="3013563" y="1819275"/>
            <a:ext cx="6164874" cy="4351338"/>
          </a:xfrm>
          <a:prstGeom prst="rect">
            <a:avLst/>
          </a:prstGeom>
        </p:spPr>
      </p:pic>
    </p:spTree>
    <p:extLst>
      <p:ext uri="{BB962C8B-B14F-4D97-AF65-F5344CB8AC3E}">
        <p14:creationId xmlns:p14="http://schemas.microsoft.com/office/powerpoint/2010/main" val="3478709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Developer Tools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23850" y="1825625"/>
            <a:ext cx="5944300" cy="4351338"/>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76307" y="3015835"/>
            <a:ext cx="978709" cy="978709"/>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61096" y="3071973"/>
            <a:ext cx="1219959" cy="826861"/>
          </a:xfrm>
          <a:prstGeom prst="rect">
            <a:avLst/>
          </a:prstGeom>
        </p:spPr>
      </p:pic>
      <p:sp>
        <p:nvSpPr>
          <p:cNvPr id="13" name="TextBox 12"/>
          <p:cNvSpPr txBox="1"/>
          <p:nvPr/>
        </p:nvSpPr>
        <p:spPr>
          <a:xfrm>
            <a:off x="8036662" y="3994543"/>
            <a:ext cx="1781260" cy="374793"/>
          </a:xfrm>
          <a:prstGeom prst="rect">
            <a:avLst/>
          </a:prstGeom>
          <a:noFill/>
        </p:spPr>
        <p:txBody>
          <a:bodyPr wrap="none" rtlCol="0">
            <a:spAutoFit/>
          </a:bodyPr>
          <a:lstStyle/>
          <a:p>
            <a:pPr defTabSz="914367"/>
            <a:r>
              <a:rPr lang="en-US">
                <a:latin typeface="Segoe UI Semilight"/>
              </a:rPr>
              <a:t>Microsoft Azure</a:t>
            </a:r>
          </a:p>
        </p:txBody>
      </p:sp>
      <p:sp>
        <p:nvSpPr>
          <p:cNvPr id="14" name="TextBox 13"/>
          <p:cNvSpPr txBox="1"/>
          <p:nvPr/>
        </p:nvSpPr>
        <p:spPr>
          <a:xfrm>
            <a:off x="9980345" y="3994543"/>
            <a:ext cx="2084377" cy="374793"/>
          </a:xfrm>
          <a:prstGeom prst="rect">
            <a:avLst/>
          </a:prstGeom>
          <a:noFill/>
        </p:spPr>
        <p:txBody>
          <a:bodyPr wrap="none" rtlCol="0">
            <a:spAutoFit/>
          </a:bodyPr>
          <a:lstStyle/>
          <a:p>
            <a:pPr defTabSz="914367"/>
            <a:r>
              <a:rPr lang="en-US">
                <a:latin typeface="Segoe UI Semilight"/>
              </a:rPr>
              <a:t>Visual Studio Code</a:t>
            </a:r>
            <a:endParaRPr lang="en-US" dirty="0">
              <a:latin typeface="Segoe UI Semilight"/>
            </a:endParaRPr>
          </a:p>
        </p:txBody>
      </p:sp>
    </p:spTree>
    <p:extLst>
      <p:ext uri="{BB962C8B-B14F-4D97-AF65-F5344CB8AC3E}">
        <p14:creationId xmlns:p14="http://schemas.microsoft.com/office/powerpoint/2010/main" val="1273115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43AC53A-80AD-49FC-B15F-4F33FCE88E5D}"/>
              </a:ext>
            </a:extLst>
          </p:cNvPr>
          <p:cNvSpPr/>
          <p:nvPr/>
        </p:nvSpPr>
        <p:spPr>
          <a:xfrm>
            <a:off x="0" y="0"/>
            <a:ext cx="12192000" cy="6858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a:xfrm>
            <a:off x="399386" y="198214"/>
            <a:ext cx="10515600" cy="1021686"/>
          </a:xfrm>
          <a:ln>
            <a:noFill/>
          </a:ln>
        </p:spPr>
        <p:txBody>
          <a:bodyPr/>
          <a:lstStyle/>
          <a:p>
            <a:r>
              <a:rPr lang="en-US" dirty="0" err="1">
                <a:solidFill>
                  <a:sysClr val="windowText" lastClr="000000"/>
                </a:solidFill>
              </a:rPr>
              <a:t>FlySimExpress</a:t>
            </a:r>
            <a:r>
              <a:rPr lang="en-US" dirty="0">
                <a:solidFill>
                  <a:sysClr val="windowText" lastClr="000000"/>
                </a:solidFill>
              </a:rPr>
              <a:t> Lab Architecture</a:t>
            </a:r>
          </a:p>
        </p:txBody>
      </p:sp>
      <p:sp>
        <p:nvSpPr>
          <p:cNvPr id="95" name="Rectangle: Rounded Corners 94">
            <a:extLst>
              <a:ext uri="{FF2B5EF4-FFF2-40B4-BE49-F238E27FC236}">
                <a16:creationId xmlns:a16="http://schemas.microsoft.com/office/drawing/2014/main" id="{9CF652DE-3CC0-49E7-BBF8-CA23554701E3}"/>
              </a:ext>
            </a:extLst>
          </p:cNvPr>
          <p:cNvSpPr/>
          <p:nvPr/>
        </p:nvSpPr>
        <p:spPr bwMode="auto">
          <a:xfrm>
            <a:off x="399386" y="5847485"/>
            <a:ext cx="338901" cy="3389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96" name="TextBox 95">
            <a:extLst>
              <a:ext uri="{FF2B5EF4-FFF2-40B4-BE49-F238E27FC236}">
                <a16:creationId xmlns:a16="http://schemas.microsoft.com/office/drawing/2014/main" id="{83938966-0EB4-439E-9E7E-08BEBECFE948}"/>
              </a:ext>
            </a:extLst>
          </p:cNvPr>
          <p:cNvSpPr txBox="1"/>
          <p:nvPr/>
        </p:nvSpPr>
        <p:spPr>
          <a:xfrm>
            <a:off x="903932" y="5904690"/>
            <a:ext cx="1596591" cy="221599"/>
          </a:xfrm>
          <a:prstGeom prst="rect">
            <a:avLst/>
          </a:prstGeom>
          <a:noFill/>
          <a:ln>
            <a:noFill/>
          </a:ln>
        </p:spPr>
        <p:txBody>
          <a:bodyPr wrap="none" lIns="0" tIns="0" rIns="0" bIns="0" rtlCol="0" anchor="ctr">
            <a:spAutoFit/>
          </a:bodyPr>
          <a:lstStyle/>
          <a:p>
            <a:pPr>
              <a:lnSpc>
                <a:spcPct val="90000"/>
              </a:lnSpc>
              <a:spcAft>
                <a:spcPts val="600"/>
              </a:spcAft>
            </a:pPr>
            <a:r>
              <a:rPr lang="en-US" sz="1600" dirty="0"/>
              <a:t>Presenter Creates</a:t>
            </a:r>
          </a:p>
        </p:txBody>
      </p:sp>
      <p:pic>
        <p:nvPicPr>
          <p:cNvPr id="97" name="Picture 96">
            <a:extLst>
              <a:ext uri="{FF2B5EF4-FFF2-40B4-BE49-F238E27FC236}">
                <a16:creationId xmlns:a16="http://schemas.microsoft.com/office/drawing/2014/main" id="{6785C6F8-F3DD-4607-879F-CB238BE40E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893" y="1650607"/>
            <a:ext cx="541014" cy="826004"/>
          </a:xfrm>
          <a:prstGeom prst="rect">
            <a:avLst/>
          </a:prstGeom>
          <a:ln>
            <a:noFill/>
          </a:ln>
        </p:spPr>
      </p:pic>
      <p:sp>
        <p:nvSpPr>
          <p:cNvPr id="98" name="Rectangle: Rounded Corners 97">
            <a:extLst>
              <a:ext uri="{FF2B5EF4-FFF2-40B4-BE49-F238E27FC236}">
                <a16:creationId xmlns:a16="http://schemas.microsoft.com/office/drawing/2014/main" id="{223E1C14-29E3-4954-A9D3-DC2EB0BE506C}"/>
              </a:ext>
            </a:extLst>
          </p:cNvPr>
          <p:cNvSpPr/>
          <p:nvPr/>
        </p:nvSpPr>
        <p:spPr bwMode="auto">
          <a:xfrm>
            <a:off x="1467280" y="1835007"/>
            <a:ext cx="1443789" cy="4572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flysim</a:t>
            </a:r>
            <a:r>
              <a:rPr lang="en-US" sz="1400" dirty="0">
                <a:gradFill>
                  <a:gsLst>
                    <a:gs pos="0">
                      <a:srgbClr val="FFFFFF"/>
                    </a:gs>
                    <a:gs pos="100000">
                      <a:srgbClr val="FFFFFF"/>
                    </a:gs>
                  </a:gsLst>
                  <a:lin ang="5400000" scaled="0"/>
                </a:gradFill>
                <a:ea typeface="Segoe UI" pitchFamily="34" charset="0"/>
                <a:cs typeface="Segoe UI" pitchFamily="34" charset="0"/>
              </a:rPr>
              <a:t>*</a:t>
            </a:r>
            <a:r>
              <a:rPr lang="en-US" sz="1400" dirty="0" err="1">
                <a:gradFill>
                  <a:gsLst>
                    <a:gs pos="0">
                      <a:srgbClr val="FFFFFF"/>
                    </a:gs>
                    <a:gs pos="100000">
                      <a:srgbClr val="FFFFFF"/>
                    </a:gs>
                  </a:gsLst>
                  <a:lin ang="5400000" scaled="0"/>
                </a:gradFill>
                <a:ea typeface="Segoe UI" pitchFamily="34" charset="0"/>
                <a:cs typeface="Segoe UI" pitchFamily="34" charset="0"/>
              </a:rPr>
              <a:t>iot</a:t>
            </a:r>
            <a:br>
              <a:rPr lang="en-US" sz="1400" dirty="0">
                <a:gradFill>
                  <a:gsLst>
                    <a:gs pos="0">
                      <a:srgbClr val="FFFFFF"/>
                    </a:gs>
                    <a:gs pos="100000">
                      <a:srgbClr val="FFFFFF"/>
                    </a:gs>
                  </a:gsLst>
                  <a:lin ang="5400000" scaled="0"/>
                </a:gradFill>
                <a:ea typeface="Segoe UI" pitchFamily="34" charset="0"/>
                <a:cs typeface="Segoe UI" pitchFamily="34" charset="0"/>
              </a:rPr>
            </a:br>
            <a:r>
              <a:rPr lang="en-US" sz="1400" dirty="0">
                <a:gradFill>
                  <a:gsLst>
                    <a:gs pos="0">
                      <a:srgbClr val="FFFFFF"/>
                    </a:gs>
                    <a:gs pos="100000">
                      <a:srgbClr val="FFFFFF"/>
                    </a:gs>
                  </a:gsLst>
                  <a:lin ang="5400000" scaled="0"/>
                </a:gradFill>
                <a:ea typeface="Segoe UI" pitchFamily="34" charset="0"/>
                <a:cs typeface="Segoe UI" pitchFamily="34" charset="0"/>
              </a:rPr>
              <a:t>IoT Hub</a:t>
            </a:r>
          </a:p>
        </p:txBody>
      </p:sp>
      <p:sp>
        <p:nvSpPr>
          <p:cNvPr id="99" name="Rectangle: Rounded Corners 98">
            <a:extLst>
              <a:ext uri="{FF2B5EF4-FFF2-40B4-BE49-F238E27FC236}">
                <a16:creationId xmlns:a16="http://schemas.microsoft.com/office/drawing/2014/main" id="{8F7FEE03-340F-4C3F-883E-9970A6DE048D}"/>
              </a:ext>
            </a:extLst>
          </p:cNvPr>
          <p:cNvSpPr/>
          <p:nvPr/>
        </p:nvSpPr>
        <p:spPr bwMode="auto">
          <a:xfrm>
            <a:off x="3491429" y="1835007"/>
            <a:ext cx="1678405" cy="4572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t>Flysim</a:t>
            </a:r>
            <a:r>
              <a:rPr lang="en-US" sz="1400" dirty="0"/>
              <a:t>*functions</a:t>
            </a:r>
            <a:br>
              <a:rPr lang="en-US" sz="1400" dirty="0"/>
            </a:br>
            <a:r>
              <a:rPr lang="en-US" sz="1400" dirty="0" err="1"/>
              <a:t>FlySimIoTFlightData</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02" name="Straight Arrow Connector 101">
            <a:extLst>
              <a:ext uri="{FF2B5EF4-FFF2-40B4-BE49-F238E27FC236}">
                <a16:creationId xmlns:a16="http://schemas.microsoft.com/office/drawing/2014/main" id="{864917FC-C9B5-4E72-88B4-C634E9C61959}"/>
              </a:ext>
            </a:extLst>
          </p:cNvPr>
          <p:cNvCxnSpPr>
            <a:cxnSpLocks/>
          </p:cNvCxnSpPr>
          <p:nvPr/>
        </p:nvCxnSpPr>
        <p:spPr>
          <a:xfrm>
            <a:off x="1034143" y="1931068"/>
            <a:ext cx="38501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9333FC65-347F-4865-AD12-123A3F5A1E60}"/>
              </a:ext>
            </a:extLst>
          </p:cNvPr>
          <p:cNvSpPr txBox="1"/>
          <p:nvPr/>
        </p:nvSpPr>
        <p:spPr>
          <a:xfrm>
            <a:off x="1001055" y="1724207"/>
            <a:ext cx="451185" cy="110800"/>
          </a:xfrm>
          <a:prstGeom prst="rect">
            <a:avLst/>
          </a:prstGeom>
          <a:noFill/>
          <a:ln>
            <a:noFill/>
          </a:ln>
        </p:spPr>
        <p:txBody>
          <a:bodyPr wrap="square" lIns="0" tIns="0" rIns="0" bIns="0" rtlCol="0">
            <a:spAutoFit/>
          </a:bodyPr>
          <a:lstStyle/>
          <a:p>
            <a:pPr>
              <a:lnSpc>
                <a:spcPct val="90000"/>
              </a:lnSpc>
              <a:spcAft>
                <a:spcPts val="600"/>
              </a:spcAft>
            </a:pPr>
            <a:r>
              <a:rPr lang="en-US" sz="800" dirty="0"/>
              <a:t>Raw Data</a:t>
            </a:r>
          </a:p>
        </p:txBody>
      </p:sp>
      <p:cxnSp>
        <p:nvCxnSpPr>
          <p:cNvPr id="104" name="Straight Arrow Connector 103">
            <a:extLst>
              <a:ext uri="{FF2B5EF4-FFF2-40B4-BE49-F238E27FC236}">
                <a16:creationId xmlns:a16="http://schemas.microsoft.com/office/drawing/2014/main" id="{72187768-9640-40BC-AE74-7395B4810E5B}"/>
              </a:ext>
            </a:extLst>
          </p:cNvPr>
          <p:cNvCxnSpPr>
            <a:cxnSpLocks/>
          </p:cNvCxnSpPr>
          <p:nvPr/>
        </p:nvCxnSpPr>
        <p:spPr>
          <a:xfrm>
            <a:off x="3016345" y="2055333"/>
            <a:ext cx="38501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78D90B88-5818-47E5-B6BC-65666A898F88}"/>
              </a:ext>
            </a:extLst>
          </p:cNvPr>
          <p:cNvSpPr txBox="1"/>
          <p:nvPr/>
        </p:nvSpPr>
        <p:spPr>
          <a:xfrm>
            <a:off x="2983257" y="1848472"/>
            <a:ext cx="451185" cy="110800"/>
          </a:xfrm>
          <a:prstGeom prst="rect">
            <a:avLst/>
          </a:prstGeom>
          <a:noFill/>
          <a:ln>
            <a:noFill/>
          </a:ln>
        </p:spPr>
        <p:txBody>
          <a:bodyPr wrap="square" lIns="0" tIns="0" rIns="0" bIns="0" rtlCol="0">
            <a:spAutoFit/>
          </a:bodyPr>
          <a:lstStyle/>
          <a:p>
            <a:pPr>
              <a:lnSpc>
                <a:spcPct val="90000"/>
              </a:lnSpc>
              <a:spcAft>
                <a:spcPts val="600"/>
              </a:spcAft>
            </a:pPr>
            <a:r>
              <a:rPr lang="en-US" sz="800" dirty="0"/>
              <a:t>Raw Data</a:t>
            </a:r>
          </a:p>
        </p:txBody>
      </p:sp>
      <p:sp>
        <p:nvSpPr>
          <p:cNvPr id="112" name="Rectangle: Rounded Corners 111">
            <a:extLst>
              <a:ext uri="{FF2B5EF4-FFF2-40B4-BE49-F238E27FC236}">
                <a16:creationId xmlns:a16="http://schemas.microsoft.com/office/drawing/2014/main" id="{D75C8157-2EF0-4B0C-ACD4-A666F830AED7}"/>
              </a:ext>
            </a:extLst>
          </p:cNvPr>
          <p:cNvSpPr/>
          <p:nvPr/>
        </p:nvSpPr>
        <p:spPr bwMode="auto">
          <a:xfrm>
            <a:off x="7598390" y="1833613"/>
            <a:ext cx="2176585" cy="4572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solidFill>
                  <a:sysClr val="windowText" lastClr="000000"/>
                </a:solidFill>
                <a:ea typeface="Segoe UI" pitchFamily="34" charset="0"/>
                <a:cs typeface="Segoe UI" pitchFamily="34" charset="0"/>
              </a:rPr>
              <a:t>flysim</a:t>
            </a:r>
            <a:r>
              <a:rPr lang="en-US" sz="1400" dirty="0">
                <a:solidFill>
                  <a:sysClr val="windowText" lastClr="000000"/>
                </a:solidFill>
                <a:ea typeface="Segoe UI" pitchFamily="34" charset="0"/>
                <a:cs typeface="Segoe UI" pitchFamily="34" charset="0"/>
              </a:rPr>
              <a:t>-shared-input-hub</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Event Hub</a:t>
            </a:r>
          </a:p>
        </p:txBody>
      </p:sp>
      <p:sp>
        <p:nvSpPr>
          <p:cNvPr id="113" name="Rectangle: Rounded Corners 112">
            <a:extLst>
              <a:ext uri="{FF2B5EF4-FFF2-40B4-BE49-F238E27FC236}">
                <a16:creationId xmlns:a16="http://schemas.microsoft.com/office/drawing/2014/main" id="{620D8CFD-931A-465C-A2B8-80EFD5D39D0E}"/>
              </a:ext>
            </a:extLst>
          </p:cNvPr>
          <p:cNvSpPr/>
          <p:nvPr/>
        </p:nvSpPr>
        <p:spPr bwMode="auto">
          <a:xfrm>
            <a:off x="7598390" y="3537722"/>
            <a:ext cx="2176585" cy="4572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ysClr val="windowText" lastClr="000000"/>
                </a:solidFill>
                <a:ea typeface="Segoe UI" pitchFamily="34" charset="0"/>
                <a:cs typeface="Segoe UI" pitchFamily="34" charset="0"/>
              </a:rPr>
              <a:t>Stream Analytics</a:t>
            </a:r>
          </a:p>
        </p:txBody>
      </p:sp>
      <p:sp>
        <p:nvSpPr>
          <p:cNvPr id="114" name="Rectangle: Rounded Corners 113">
            <a:extLst>
              <a:ext uri="{FF2B5EF4-FFF2-40B4-BE49-F238E27FC236}">
                <a16:creationId xmlns:a16="http://schemas.microsoft.com/office/drawing/2014/main" id="{E558CE1E-B5DE-483B-9558-6658B4B86240}"/>
              </a:ext>
            </a:extLst>
          </p:cNvPr>
          <p:cNvSpPr/>
          <p:nvPr/>
        </p:nvSpPr>
        <p:spPr bwMode="auto">
          <a:xfrm>
            <a:off x="7598390" y="5241831"/>
            <a:ext cx="2176585" cy="4572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solidFill>
                  <a:sysClr val="windowText" lastClr="000000"/>
                </a:solidFill>
                <a:ea typeface="Segoe UI" pitchFamily="34" charset="0"/>
                <a:cs typeface="Segoe UI" pitchFamily="34" charset="0"/>
              </a:rPr>
              <a:t>flysim</a:t>
            </a:r>
            <a:r>
              <a:rPr lang="en-US" sz="1400" dirty="0">
                <a:solidFill>
                  <a:sysClr val="windowText" lastClr="000000"/>
                </a:solidFill>
                <a:ea typeface="Segoe UI" pitchFamily="34" charset="0"/>
                <a:cs typeface="Segoe UI" pitchFamily="34" charset="0"/>
              </a:rPr>
              <a:t>-shared-output-hub</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Event Hub</a:t>
            </a:r>
          </a:p>
        </p:txBody>
      </p:sp>
      <p:sp>
        <p:nvSpPr>
          <p:cNvPr id="115" name="Rectangle: Rounded Corners 114">
            <a:extLst>
              <a:ext uri="{FF2B5EF4-FFF2-40B4-BE49-F238E27FC236}">
                <a16:creationId xmlns:a16="http://schemas.microsoft.com/office/drawing/2014/main" id="{81ECED8E-7162-4BFE-96A1-BCF3128C684A}"/>
              </a:ext>
            </a:extLst>
          </p:cNvPr>
          <p:cNvSpPr/>
          <p:nvPr/>
        </p:nvSpPr>
        <p:spPr bwMode="auto">
          <a:xfrm>
            <a:off x="10780816" y="1829062"/>
            <a:ext cx="1059034" cy="3869970"/>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ysClr val="windowText" lastClr="000000"/>
                </a:solidFill>
                <a:ea typeface="Segoe UI" pitchFamily="34" charset="0"/>
                <a:cs typeface="Segoe UI" pitchFamily="34" charset="0"/>
              </a:rPr>
              <a:t>ATC</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UWP</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App</a:t>
            </a:r>
          </a:p>
        </p:txBody>
      </p:sp>
      <p:sp>
        <p:nvSpPr>
          <p:cNvPr id="116" name="Freeform: Shape 115">
            <a:extLst>
              <a:ext uri="{FF2B5EF4-FFF2-40B4-BE49-F238E27FC236}">
                <a16:creationId xmlns:a16="http://schemas.microsoft.com/office/drawing/2014/main" id="{5FAED956-0BD7-41CD-B5CC-4AC71103B365}"/>
              </a:ext>
            </a:extLst>
          </p:cNvPr>
          <p:cNvSpPr/>
          <p:nvPr/>
        </p:nvSpPr>
        <p:spPr bwMode="auto">
          <a:xfrm>
            <a:off x="4313514" y="1363287"/>
            <a:ext cx="4422371" cy="440575"/>
          </a:xfrm>
          <a:custGeom>
            <a:avLst/>
            <a:gdLst>
              <a:gd name="connsiteX0" fmla="*/ 0 w 4422371"/>
              <a:gd name="connsiteY0" fmla="*/ 407324 h 440575"/>
              <a:gd name="connsiteX1" fmla="*/ 0 w 4422371"/>
              <a:gd name="connsiteY1" fmla="*/ 0 h 440575"/>
              <a:gd name="connsiteX2" fmla="*/ 4422371 w 4422371"/>
              <a:gd name="connsiteY2" fmla="*/ 0 h 440575"/>
              <a:gd name="connsiteX3" fmla="*/ 4422371 w 4422371"/>
              <a:gd name="connsiteY3" fmla="*/ 440575 h 440575"/>
              <a:gd name="connsiteX4" fmla="*/ 4422371 w 4422371"/>
              <a:gd name="connsiteY4" fmla="*/ 440575 h 440575"/>
              <a:gd name="connsiteX5" fmla="*/ 4422371 w 4422371"/>
              <a:gd name="connsiteY5" fmla="*/ 440575 h 44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2371" h="440575">
                <a:moveTo>
                  <a:pt x="0" y="407324"/>
                </a:moveTo>
                <a:lnTo>
                  <a:pt x="0" y="0"/>
                </a:lnTo>
                <a:lnTo>
                  <a:pt x="4422371" y="0"/>
                </a:lnTo>
                <a:lnTo>
                  <a:pt x="4422371" y="440575"/>
                </a:lnTo>
                <a:lnTo>
                  <a:pt x="4422371" y="440575"/>
                </a:lnTo>
                <a:lnTo>
                  <a:pt x="4422371" y="440575"/>
                </a:lnTo>
              </a:path>
            </a:pathLst>
          </a:custGeom>
          <a:noFill/>
          <a:ln>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47124358-8F34-4228-828E-72287C3F885B}"/>
              </a:ext>
            </a:extLst>
          </p:cNvPr>
          <p:cNvSpPr txBox="1"/>
          <p:nvPr/>
        </p:nvSpPr>
        <p:spPr>
          <a:xfrm>
            <a:off x="6245511" y="1189223"/>
            <a:ext cx="558376" cy="110800"/>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p>
        </p:txBody>
      </p:sp>
      <p:cxnSp>
        <p:nvCxnSpPr>
          <p:cNvPr id="118" name="Straight Arrow Connector 117">
            <a:extLst>
              <a:ext uri="{FF2B5EF4-FFF2-40B4-BE49-F238E27FC236}">
                <a16:creationId xmlns:a16="http://schemas.microsoft.com/office/drawing/2014/main" id="{079F3E5F-726D-4CE4-A3A1-63F93BC0615F}"/>
              </a:ext>
            </a:extLst>
          </p:cNvPr>
          <p:cNvCxnSpPr>
            <a:cxnSpLocks/>
          </p:cNvCxnSpPr>
          <p:nvPr/>
        </p:nvCxnSpPr>
        <p:spPr>
          <a:xfrm>
            <a:off x="8728508" y="2408525"/>
            <a:ext cx="0" cy="106401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C3364C38-F4DA-4DA7-AFCB-F05FF50A1692}"/>
              </a:ext>
            </a:extLst>
          </p:cNvPr>
          <p:cNvSpPr txBox="1"/>
          <p:nvPr/>
        </p:nvSpPr>
        <p:spPr>
          <a:xfrm>
            <a:off x="8781501" y="2858868"/>
            <a:ext cx="558376" cy="221599"/>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br>
              <a:rPr lang="en-US" sz="800" dirty="0"/>
            </a:br>
            <a:r>
              <a:rPr lang="en-US" sz="800" dirty="0"/>
              <a:t>(All Aircraft)</a:t>
            </a:r>
          </a:p>
        </p:txBody>
      </p:sp>
      <p:cxnSp>
        <p:nvCxnSpPr>
          <p:cNvPr id="120" name="Straight Arrow Connector 119">
            <a:extLst>
              <a:ext uri="{FF2B5EF4-FFF2-40B4-BE49-F238E27FC236}">
                <a16:creationId xmlns:a16="http://schemas.microsoft.com/office/drawing/2014/main" id="{2CC845F4-9CD3-46A2-8873-83C4F8634D4C}"/>
              </a:ext>
            </a:extLst>
          </p:cNvPr>
          <p:cNvCxnSpPr>
            <a:cxnSpLocks/>
          </p:cNvCxnSpPr>
          <p:nvPr/>
        </p:nvCxnSpPr>
        <p:spPr>
          <a:xfrm>
            <a:off x="8728508" y="4101254"/>
            <a:ext cx="0" cy="106401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BDAA39E7-6B2D-4A26-82C1-3047FE2DAC60}"/>
              </a:ext>
            </a:extLst>
          </p:cNvPr>
          <p:cNvSpPr txBox="1"/>
          <p:nvPr/>
        </p:nvSpPr>
        <p:spPr>
          <a:xfrm>
            <a:off x="8781501" y="4551597"/>
            <a:ext cx="558376" cy="221599"/>
          </a:xfrm>
          <a:prstGeom prst="rect">
            <a:avLst/>
          </a:prstGeom>
          <a:noFill/>
          <a:ln>
            <a:noFill/>
          </a:ln>
        </p:spPr>
        <p:txBody>
          <a:bodyPr wrap="square" lIns="0" tIns="0" rIns="0" bIns="0" rtlCol="0">
            <a:spAutoFit/>
          </a:bodyPr>
          <a:lstStyle/>
          <a:p>
            <a:pPr algn="ctr">
              <a:lnSpc>
                <a:spcPct val="90000"/>
              </a:lnSpc>
              <a:spcAft>
                <a:spcPts val="600"/>
              </a:spcAft>
            </a:pPr>
            <a:r>
              <a:rPr lang="en-US" sz="800" dirty="0"/>
              <a:t>Proximity</a:t>
            </a:r>
            <a:br>
              <a:rPr lang="en-US" sz="800" dirty="0"/>
            </a:br>
            <a:r>
              <a:rPr lang="en-US" sz="800" dirty="0"/>
              <a:t>Warnings</a:t>
            </a:r>
          </a:p>
        </p:txBody>
      </p:sp>
      <p:cxnSp>
        <p:nvCxnSpPr>
          <p:cNvPr id="122" name="Straight Arrow Connector 121">
            <a:extLst>
              <a:ext uri="{FF2B5EF4-FFF2-40B4-BE49-F238E27FC236}">
                <a16:creationId xmlns:a16="http://schemas.microsoft.com/office/drawing/2014/main" id="{2CD17950-8683-4C2D-99E3-7CAF5471FDCF}"/>
              </a:ext>
            </a:extLst>
          </p:cNvPr>
          <p:cNvCxnSpPr>
            <a:cxnSpLocks/>
          </p:cNvCxnSpPr>
          <p:nvPr/>
        </p:nvCxnSpPr>
        <p:spPr>
          <a:xfrm>
            <a:off x="9979784" y="2055333"/>
            <a:ext cx="6378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C089318C-6FA5-4E3B-B50C-189DC4973642}"/>
              </a:ext>
            </a:extLst>
          </p:cNvPr>
          <p:cNvSpPr txBox="1"/>
          <p:nvPr/>
        </p:nvSpPr>
        <p:spPr>
          <a:xfrm>
            <a:off x="9979784" y="1848472"/>
            <a:ext cx="558376" cy="110800"/>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p>
        </p:txBody>
      </p:sp>
      <p:sp>
        <p:nvSpPr>
          <p:cNvPr id="124" name="TextBox 123">
            <a:extLst>
              <a:ext uri="{FF2B5EF4-FFF2-40B4-BE49-F238E27FC236}">
                <a16:creationId xmlns:a16="http://schemas.microsoft.com/office/drawing/2014/main" id="{2D4246DB-3A84-403B-8396-A2DC6AA29C66}"/>
              </a:ext>
            </a:extLst>
          </p:cNvPr>
          <p:cNvSpPr txBox="1"/>
          <p:nvPr/>
        </p:nvSpPr>
        <p:spPr>
          <a:xfrm>
            <a:off x="9979784" y="5215657"/>
            <a:ext cx="558376" cy="221599"/>
          </a:xfrm>
          <a:prstGeom prst="rect">
            <a:avLst/>
          </a:prstGeom>
          <a:noFill/>
          <a:ln>
            <a:noFill/>
          </a:ln>
        </p:spPr>
        <p:txBody>
          <a:bodyPr wrap="square" lIns="0" tIns="0" rIns="0" bIns="0" rtlCol="0">
            <a:spAutoFit/>
          </a:bodyPr>
          <a:lstStyle/>
          <a:p>
            <a:pPr algn="ctr">
              <a:lnSpc>
                <a:spcPct val="90000"/>
              </a:lnSpc>
              <a:spcAft>
                <a:spcPts val="600"/>
              </a:spcAft>
            </a:pPr>
            <a:r>
              <a:rPr lang="en-US" sz="800" dirty="0"/>
              <a:t>Proximity</a:t>
            </a:r>
            <a:br>
              <a:rPr lang="en-US" sz="800" dirty="0"/>
            </a:br>
            <a:r>
              <a:rPr lang="en-US" sz="800" dirty="0"/>
              <a:t>Warnings</a:t>
            </a:r>
          </a:p>
        </p:txBody>
      </p:sp>
      <p:cxnSp>
        <p:nvCxnSpPr>
          <p:cNvPr id="134" name="Straight Arrow Connector 133">
            <a:extLst>
              <a:ext uri="{FF2B5EF4-FFF2-40B4-BE49-F238E27FC236}">
                <a16:creationId xmlns:a16="http://schemas.microsoft.com/office/drawing/2014/main" id="{2F97DD42-B8FC-4DB4-AF3E-3926FCB0661C}"/>
              </a:ext>
            </a:extLst>
          </p:cNvPr>
          <p:cNvCxnSpPr>
            <a:cxnSpLocks/>
          </p:cNvCxnSpPr>
          <p:nvPr/>
        </p:nvCxnSpPr>
        <p:spPr>
          <a:xfrm>
            <a:off x="9979784" y="5491590"/>
            <a:ext cx="6378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7" name="Rectangle: Rounded Corners 136">
            <a:extLst>
              <a:ext uri="{FF2B5EF4-FFF2-40B4-BE49-F238E27FC236}">
                <a16:creationId xmlns:a16="http://schemas.microsoft.com/office/drawing/2014/main" id="{071CD382-DEDB-48EB-87C4-23D57E36382D}"/>
              </a:ext>
            </a:extLst>
          </p:cNvPr>
          <p:cNvSpPr/>
          <p:nvPr/>
        </p:nvSpPr>
        <p:spPr bwMode="auto">
          <a:xfrm>
            <a:off x="399386" y="5337714"/>
            <a:ext cx="338901" cy="3389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138" name="TextBox 137">
            <a:extLst>
              <a:ext uri="{FF2B5EF4-FFF2-40B4-BE49-F238E27FC236}">
                <a16:creationId xmlns:a16="http://schemas.microsoft.com/office/drawing/2014/main" id="{5C99B593-2572-4FEE-90D5-23FA11A3EAC0}"/>
              </a:ext>
            </a:extLst>
          </p:cNvPr>
          <p:cNvSpPr txBox="1"/>
          <p:nvPr/>
        </p:nvSpPr>
        <p:spPr>
          <a:xfrm>
            <a:off x="903932" y="5396364"/>
            <a:ext cx="994247" cy="221599"/>
          </a:xfrm>
          <a:prstGeom prst="rect">
            <a:avLst/>
          </a:prstGeom>
          <a:noFill/>
          <a:ln>
            <a:noFill/>
          </a:ln>
        </p:spPr>
        <p:txBody>
          <a:bodyPr wrap="none" lIns="0" tIns="0" rIns="0" bIns="0" rtlCol="0" anchor="ctr">
            <a:spAutoFit/>
          </a:bodyPr>
          <a:lstStyle/>
          <a:p>
            <a:pPr>
              <a:lnSpc>
                <a:spcPct val="90000"/>
              </a:lnSpc>
              <a:spcAft>
                <a:spcPts val="600"/>
              </a:spcAft>
            </a:pPr>
            <a:r>
              <a:rPr lang="en-US" sz="1600" dirty="0"/>
              <a:t>You Create</a:t>
            </a:r>
          </a:p>
        </p:txBody>
      </p:sp>
      <p:sp>
        <p:nvSpPr>
          <p:cNvPr id="139" name="Rectangle: Rounded Corners 138">
            <a:extLst>
              <a:ext uri="{FF2B5EF4-FFF2-40B4-BE49-F238E27FC236}">
                <a16:creationId xmlns:a16="http://schemas.microsoft.com/office/drawing/2014/main" id="{BA69B793-5968-45AF-B8C9-740C654F86D7}"/>
              </a:ext>
            </a:extLst>
          </p:cNvPr>
          <p:cNvSpPr/>
          <p:nvPr/>
        </p:nvSpPr>
        <p:spPr bwMode="auto">
          <a:xfrm>
            <a:off x="3491429" y="2695247"/>
            <a:ext cx="1678405" cy="4572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t>flysim</a:t>
            </a:r>
            <a:r>
              <a:rPr lang="en-US" sz="1400" dirty="0"/>
              <a:t>*storage</a:t>
            </a:r>
            <a:br>
              <a:rPr lang="en-US" sz="1400" dirty="0"/>
            </a:br>
            <a:r>
              <a:rPr lang="en-US" sz="1400" dirty="0" err="1"/>
              <a:t>deviceState</a:t>
            </a:r>
            <a:r>
              <a:rPr lang="en-US" sz="1400" dirty="0"/>
              <a:t> Table</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40" name="Straight Arrow Connector 139">
            <a:extLst>
              <a:ext uri="{FF2B5EF4-FFF2-40B4-BE49-F238E27FC236}">
                <a16:creationId xmlns:a16="http://schemas.microsoft.com/office/drawing/2014/main" id="{3975A0DB-CD6B-4A5F-9A45-D36A85A66CED}"/>
              </a:ext>
            </a:extLst>
          </p:cNvPr>
          <p:cNvCxnSpPr>
            <a:cxnSpLocks/>
          </p:cNvCxnSpPr>
          <p:nvPr/>
        </p:nvCxnSpPr>
        <p:spPr>
          <a:xfrm rot="10800000" flipV="1">
            <a:off x="4301679" y="2363423"/>
            <a:ext cx="0" cy="25514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E73FFEE2-16A9-4397-AC50-28B502D6C0CB}"/>
              </a:ext>
            </a:extLst>
          </p:cNvPr>
          <p:cNvSpPr txBox="1"/>
          <p:nvPr/>
        </p:nvSpPr>
        <p:spPr>
          <a:xfrm>
            <a:off x="4416222" y="2423058"/>
            <a:ext cx="558376" cy="110800"/>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p>
        </p:txBody>
      </p:sp>
    </p:spTree>
    <p:extLst>
      <p:ext uri="{BB962C8B-B14F-4D97-AF65-F5344CB8AC3E}">
        <p14:creationId xmlns:p14="http://schemas.microsoft.com/office/powerpoint/2010/main" val="3377359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43AC53A-80AD-49FC-B15F-4F33FCE88E5D}"/>
              </a:ext>
            </a:extLst>
          </p:cNvPr>
          <p:cNvSpPr/>
          <p:nvPr/>
        </p:nvSpPr>
        <p:spPr>
          <a:xfrm>
            <a:off x="0" y="0"/>
            <a:ext cx="12192000" cy="6858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1E6D159F-BC48-4675-B2CE-D730830F51FC}"/>
              </a:ext>
            </a:extLst>
          </p:cNvPr>
          <p:cNvSpPr/>
          <p:nvPr/>
        </p:nvSpPr>
        <p:spPr bwMode="auto">
          <a:xfrm>
            <a:off x="399386" y="5847485"/>
            <a:ext cx="338901" cy="3389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55" name="TextBox 54">
            <a:extLst>
              <a:ext uri="{FF2B5EF4-FFF2-40B4-BE49-F238E27FC236}">
                <a16:creationId xmlns:a16="http://schemas.microsoft.com/office/drawing/2014/main" id="{BDC43EFD-AB67-44B7-99B3-2BC650E154DE}"/>
              </a:ext>
            </a:extLst>
          </p:cNvPr>
          <p:cNvSpPr txBox="1"/>
          <p:nvPr/>
        </p:nvSpPr>
        <p:spPr>
          <a:xfrm>
            <a:off x="903932" y="5904690"/>
            <a:ext cx="1596591" cy="221599"/>
          </a:xfrm>
          <a:prstGeom prst="rect">
            <a:avLst/>
          </a:prstGeom>
          <a:noFill/>
          <a:ln>
            <a:noFill/>
          </a:ln>
        </p:spPr>
        <p:txBody>
          <a:bodyPr wrap="none" lIns="0" tIns="0" rIns="0" bIns="0" rtlCol="0" anchor="ctr">
            <a:spAutoFit/>
          </a:bodyPr>
          <a:lstStyle/>
          <a:p>
            <a:pPr>
              <a:lnSpc>
                <a:spcPct val="90000"/>
              </a:lnSpc>
              <a:spcAft>
                <a:spcPts val="600"/>
              </a:spcAft>
            </a:pPr>
            <a:r>
              <a:rPr lang="en-US" sz="1600" dirty="0"/>
              <a:t>Presenter Creates</a:t>
            </a:r>
          </a:p>
        </p:txBody>
      </p:sp>
      <p:sp>
        <p:nvSpPr>
          <p:cNvPr id="7" name="Title 6"/>
          <p:cNvSpPr>
            <a:spLocks noGrp="1"/>
          </p:cNvSpPr>
          <p:nvPr>
            <p:ph type="title"/>
          </p:nvPr>
        </p:nvSpPr>
        <p:spPr>
          <a:xfrm>
            <a:off x="399386" y="198214"/>
            <a:ext cx="10515600" cy="1021686"/>
          </a:xfrm>
          <a:ln>
            <a:noFill/>
          </a:ln>
        </p:spPr>
        <p:txBody>
          <a:bodyPr/>
          <a:lstStyle/>
          <a:p>
            <a:r>
              <a:rPr lang="en-US" dirty="0">
                <a:solidFill>
                  <a:sysClr val="windowText" lastClr="000000"/>
                </a:solidFill>
              </a:rPr>
              <a:t>Full </a:t>
            </a:r>
            <a:r>
              <a:rPr lang="en-US" dirty="0" err="1">
                <a:solidFill>
                  <a:sysClr val="windowText" lastClr="000000"/>
                </a:solidFill>
              </a:rPr>
              <a:t>FlySim</a:t>
            </a:r>
            <a:r>
              <a:rPr lang="en-US" dirty="0">
                <a:solidFill>
                  <a:sysClr val="windowText" lastClr="000000"/>
                </a:solidFill>
              </a:rPr>
              <a:t> Lab Architecture</a:t>
            </a:r>
          </a:p>
        </p:txBody>
      </p:sp>
      <p:pic>
        <p:nvPicPr>
          <p:cNvPr id="3" name="Picture 2">
            <a:extLst>
              <a:ext uri="{FF2B5EF4-FFF2-40B4-BE49-F238E27FC236}">
                <a16:creationId xmlns:a16="http://schemas.microsoft.com/office/drawing/2014/main" id="{1657850D-9154-4A44-9DCC-0C949FAF7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893" y="1650607"/>
            <a:ext cx="541014" cy="826004"/>
          </a:xfrm>
          <a:prstGeom prst="rect">
            <a:avLst/>
          </a:prstGeom>
          <a:ln>
            <a:noFill/>
          </a:ln>
        </p:spPr>
      </p:pic>
      <p:sp>
        <p:nvSpPr>
          <p:cNvPr id="4" name="Rectangle: Rounded Corners 3">
            <a:extLst>
              <a:ext uri="{FF2B5EF4-FFF2-40B4-BE49-F238E27FC236}">
                <a16:creationId xmlns:a16="http://schemas.microsoft.com/office/drawing/2014/main" id="{2C0EE1DE-BBF4-4AD9-A178-5E8B4A4892E1}"/>
              </a:ext>
            </a:extLst>
          </p:cNvPr>
          <p:cNvSpPr/>
          <p:nvPr/>
        </p:nvSpPr>
        <p:spPr bwMode="auto">
          <a:xfrm>
            <a:off x="1467280" y="1835007"/>
            <a:ext cx="1443789" cy="4572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flysim-iothub</a:t>
            </a:r>
            <a:r>
              <a:rPr lang="en-US" sz="1400" dirty="0">
                <a:gradFill>
                  <a:gsLst>
                    <a:gs pos="0">
                      <a:srgbClr val="FFFFFF"/>
                    </a:gs>
                    <a:gs pos="100000">
                      <a:srgbClr val="FFFFFF"/>
                    </a:gs>
                  </a:gsLst>
                  <a:lin ang="5400000" scaled="0"/>
                </a:gradFill>
                <a:ea typeface="Segoe UI" pitchFamily="34" charset="0"/>
                <a:cs typeface="Segoe UI" pitchFamily="34" charset="0"/>
              </a:rPr>
              <a:t>-*</a:t>
            </a:r>
            <a:br>
              <a:rPr lang="en-US" sz="1400" dirty="0">
                <a:gradFill>
                  <a:gsLst>
                    <a:gs pos="0">
                      <a:srgbClr val="FFFFFF"/>
                    </a:gs>
                    <a:gs pos="100000">
                      <a:srgbClr val="FFFFFF"/>
                    </a:gs>
                  </a:gsLst>
                  <a:lin ang="5400000" scaled="0"/>
                </a:gradFill>
                <a:ea typeface="Segoe UI" pitchFamily="34" charset="0"/>
                <a:cs typeface="Segoe UI" pitchFamily="34" charset="0"/>
              </a:rPr>
            </a:br>
            <a:r>
              <a:rPr lang="en-US" sz="1400" dirty="0">
                <a:gradFill>
                  <a:gsLst>
                    <a:gs pos="0">
                      <a:srgbClr val="FFFFFF"/>
                    </a:gs>
                    <a:gs pos="100000">
                      <a:srgbClr val="FFFFFF"/>
                    </a:gs>
                  </a:gsLst>
                  <a:lin ang="5400000" scaled="0"/>
                </a:gradFill>
                <a:ea typeface="Segoe UI" pitchFamily="34" charset="0"/>
                <a:cs typeface="Segoe UI" pitchFamily="34" charset="0"/>
              </a:rPr>
              <a:t>IoT Hub</a:t>
            </a:r>
          </a:p>
        </p:txBody>
      </p:sp>
      <p:sp>
        <p:nvSpPr>
          <p:cNvPr id="10" name="Rectangle: Rounded Corners 9">
            <a:extLst>
              <a:ext uri="{FF2B5EF4-FFF2-40B4-BE49-F238E27FC236}">
                <a16:creationId xmlns:a16="http://schemas.microsoft.com/office/drawing/2014/main" id="{9ED82C0C-89C2-4890-8831-241D21F1768E}"/>
              </a:ext>
            </a:extLst>
          </p:cNvPr>
          <p:cNvSpPr/>
          <p:nvPr/>
        </p:nvSpPr>
        <p:spPr bwMode="auto">
          <a:xfrm>
            <a:off x="3491429" y="1835007"/>
            <a:ext cx="1678405" cy="4572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t>FlySimIoTFlightData</a:t>
            </a:r>
            <a:br>
              <a:rPr lang="en-US" sz="1400" dirty="0">
                <a:gradFill>
                  <a:gsLst>
                    <a:gs pos="0">
                      <a:srgbClr val="FFFFFF"/>
                    </a:gs>
                    <a:gs pos="100000">
                      <a:srgbClr val="FFFFFF"/>
                    </a:gs>
                  </a:gsLst>
                  <a:lin ang="5400000" scaled="0"/>
                </a:gradFill>
                <a:ea typeface="Segoe UI" pitchFamily="34" charset="0"/>
                <a:cs typeface="Segoe UI" pitchFamily="34" charset="0"/>
              </a:rPr>
            </a:br>
            <a:r>
              <a:rPr lang="en-US" sz="1400" dirty="0">
                <a:gradFill>
                  <a:gsLst>
                    <a:gs pos="0">
                      <a:srgbClr val="FFFFFF"/>
                    </a:gs>
                    <a:gs pos="100000">
                      <a:srgbClr val="FFFFFF"/>
                    </a:gs>
                  </a:gsLst>
                  <a:lin ang="5400000" scaled="0"/>
                </a:gradFill>
                <a:ea typeface="Segoe UI" pitchFamily="34" charset="0"/>
                <a:cs typeface="Segoe UI" pitchFamily="34" charset="0"/>
              </a:rPr>
              <a:t>Function</a:t>
            </a:r>
          </a:p>
        </p:txBody>
      </p:sp>
      <p:sp>
        <p:nvSpPr>
          <p:cNvPr id="11" name="Rectangle: Rounded Corners 10">
            <a:extLst>
              <a:ext uri="{FF2B5EF4-FFF2-40B4-BE49-F238E27FC236}">
                <a16:creationId xmlns:a16="http://schemas.microsoft.com/office/drawing/2014/main" id="{437F5203-566E-48B1-8292-C77E6B855C22}"/>
              </a:ext>
            </a:extLst>
          </p:cNvPr>
          <p:cNvSpPr/>
          <p:nvPr/>
        </p:nvSpPr>
        <p:spPr bwMode="auto">
          <a:xfrm>
            <a:off x="5750194" y="1835007"/>
            <a:ext cx="1041060" cy="457201"/>
          </a:xfrm>
          <a:prstGeom prst="round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flysim</a:t>
            </a:r>
            <a:br>
              <a:rPr lang="en-US" sz="1400" dirty="0">
                <a:gradFill>
                  <a:gsLst>
                    <a:gs pos="0">
                      <a:srgbClr val="FFFFFF"/>
                    </a:gs>
                    <a:gs pos="100000">
                      <a:srgbClr val="FFFFFF"/>
                    </a:gs>
                  </a:gsLst>
                  <a:lin ang="5400000" scaled="0"/>
                </a:gradFill>
                <a:ea typeface="Segoe UI" pitchFamily="34" charset="0"/>
                <a:cs typeface="Segoe UI" pitchFamily="34" charset="0"/>
              </a:rPr>
            </a:br>
            <a:r>
              <a:rPr lang="en-US" sz="1400" dirty="0">
                <a:gradFill>
                  <a:gsLst>
                    <a:gs pos="0">
                      <a:srgbClr val="FFFFFF"/>
                    </a:gs>
                    <a:gs pos="100000">
                      <a:srgbClr val="FFFFFF"/>
                    </a:gs>
                  </a:gsLst>
                  <a:lin ang="5400000" scaled="0"/>
                </a:gradFill>
                <a:ea typeface="Segoe UI" pitchFamily="34" charset="0"/>
                <a:cs typeface="Segoe UI" pitchFamily="34" charset="0"/>
              </a:rPr>
              <a:t>Event Hub</a:t>
            </a:r>
          </a:p>
        </p:txBody>
      </p:sp>
      <p:sp>
        <p:nvSpPr>
          <p:cNvPr id="12" name="Rectangle: Rounded Corners 11">
            <a:extLst>
              <a:ext uri="{FF2B5EF4-FFF2-40B4-BE49-F238E27FC236}">
                <a16:creationId xmlns:a16="http://schemas.microsoft.com/office/drawing/2014/main" id="{C3BF737D-AC54-42FA-A717-5C241D7CC68C}"/>
              </a:ext>
            </a:extLst>
          </p:cNvPr>
          <p:cNvSpPr/>
          <p:nvPr/>
        </p:nvSpPr>
        <p:spPr bwMode="auto">
          <a:xfrm>
            <a:off x="1467280" y="3534057"/>
            <a:ext cx="5323974" cy="457201"/>
          </a:xfrm>
          <a:prstGeom prst="round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FlySim</a:t>
            </a:r>
            <a:r>
              <a:rPr lang="en-US" sz="1400" dirty="0">
                <a:gradFill>
                  <a:gsLst>
                    <a:gs pos="0">
                      <a:srgbClr val="FFFFFF"/>
                    </a:gs>
                    <a:gs pos="100000">
                      <a:srgbClr val="FFFFFF"/>
                    </a:gs>
                  </a:gsLst>
                  <a:lin ang="5400000" scaled="0"/>
                </a:gradFill>
                <a:ea typeface="Segoe UI" pitchFamily="34" charset="0"/>
                <a:cs typeface="Segoe UI" pitchFamily="34" charset="0"/>
              </a:rPr>
              <a:t> UWP Client App on Windows 10</a:t>
            </a:r>
          </a:p>
        </p:txBody>
      </p:sp>
      <p:cxnSp>
        <p:nvCxnSpPr>
          <p:cNvPr id="6" name="Straight Arrow Connector 5">
            <a:extLst>
              <a:ext uri="{FF2B5EF4-FFF2-40B4-BE49-F238E27FC236}">
                <a16:creationId xmlns:a16="http://schemas.microsoft.com/office/drawing/2014/main" id="{4CF2C27F-EC10-4C2E-9FB4-57923707D48D}"/>
              </a:ext>
            </a:extLst>
          </p:cNvPr>
          <p:cNvCxnSpPr>
            <a:cxnSpLocks/>
          </p:cNvCxnSpPr>
          <p:nvPr/>
        </p:nvCxnSpPr>
        <p:spPr>
          <a:xfrm>
            <a:off x="1034143" y="1931068"/>
            <a:ext cx="38501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22A337F-8C8C-43F4-8589-3D82E7B26192}"/>
              </a:ext>
            </a:extLst>
          </p:cNvPr>
          <p:cNvSpPr txBox="1"/>
          <p:nvPr/>
        </p:nvSpPr>
        <p:spPr>
          <a:xfrm>
            <a:off x="1001055" y="1724207"/>
            <a:ext cx="451185" cy="110800"/>
          </a:xfrm>
          <a:prstGeom prst="rect">
            <a:avLst/>
          </a:prstGeom>
          <a:noFill/>
          <a:ln>
            <a:noFill/>
          </a:ln>
        </p:spPr>
        <p:txBody>
          <a:bodyPr wrap="square" lIns="0" tIns="0" rIns="0" bIns="0" rtlCol="0">
            <a:spAutoFit/>
          </a:bodyPr>
          <a:lstStyle/>
          <a:p>
            <a:pPr>
              <a:lnSpc>
                <a:spcPct val="90000"/>
              </a:lnSpc>
              <a:spcAft>
                <a:spcPts val="600"/>
              </a:spcAft>
            </a:pPr>
            <a:r>
              <a:rPr lang="en-US" sz="800" dirty="0"/>
              <a:t>Raw Data</a:t>
            </a:r>
          </a:p>
        </p:txBody>
      </p:sp>
      <p:cxnSp>
        <p:nvCxnSpPr>
          <p:cNvPr id="17" name="Straight Arrow Connector 16">
            <a:extLst>
              <a:ext uri="{FF2B5EF4-FFF2-40B4-BE49-F238E27FC236}">
                <a16:creationId xmlns:a16="http://schemas.microsoft.com/office/drawing/2014/main" id="{9BA88EFA-1D81-4E3C-8CEC-179D516CEE39}"/>
              </a:ext>
            </a:extLst>
          </p:cNvPr>
          <p:cNvCxnSpPr>
            <a:cxnSpLocks/>
          </p:cNvCxnSpPr>
          <p:nvPr/>
        </p:nvCxnSpPr>
        <p:spPr>
          <a:xfrm>
            <a:off x="3016345" y="2055333"/>
            <a:ext cx="38501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BD60B4E-EDFF-46E6-AAC7-9AFFDAEED0C7}"/>
              </a:ext>
            </a:extLst>
          </p:cNvPr>
          <p:cNvSpPr txBox="1"/>
          <p:nvPr/>
        </p:nvSpPr>
        <p:spPr>
          <a:xfrm>
            <a:off x="2983257" y="1848472"/>
            <a:ext cx="451185" cy="110800"/>
          </a:xfrm>
          <a:prstGeom prst="rect">
            <a:avLst/>
          </a:prstGeom>
          <a:noFill/>
          <a:ln>
            <a:noFill/>
          </a:ln>
        </p:spPr>
        <p:txBody>
          <a:bodyPr wrap="square" lIns="0" tIns="0" rIns="0" bIns="0" rtlCol="0">
            <a:spAutoFit/>
          </a:bodyPr>
          <a:lstStyle/>
          <a:p>
            <a:pPr>
              <a:lnSpc>
                <a:spcPct val="90000"/>
              </a:lnSpc>
              <a:spcAft>
                <a:spcPts val="600"/>
              </a:spcAft>
            </a:pPr>
            <a:r>
              <a:rPr lang="en-US" sz="800" dirty="0"/>
              <a:t>Raw Data</a:t>
            </a:r>
          </a:p>
        </p:txBody>
      </p:sp>
      <p:cxnSp>
        <p:nvCxnSpPr>
          <p:cNvPr id="19" name="Straight Arrow Connector 18">
            <a:extLst>
              <a:ext uri="{FF2B5EF4-FFF2-40B4-BE49-F238E27FC236}">
                <a16:creationId xmlns:a16="http://schemas.microsoft.com/office/drawing/2014/main" id="{4B19D029-1DA7-4F16-BFF8-1C828C7B51A5}"/>
              </a:ext>
            </a:extLst>
          </p:cNvPr>
          <p:cNvCxnSpPr>
            <a:cxnSpLocks/>
          </p:cNvCxnSpPr>
          <p:nvPr/>
        </p:nvCxnSpPr>
        <p:spPr>
          <a:xfrm>
            <a:off x="5285392" y="2055333"/>
            <a:ext cx="38501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FC8FA7E-E5D6-4AAB-B3AF-BB5445BDC95E}"/>
              </a:ext>
            </a:extLst>
          </p:cNvPr>
          <p:cNvSpPr txBox="1"/>
          <p:nvPr/>
        </p:nvSpPr>
        <p:spPr>
          <a:xfrm>
            <a:off x="5198709" y="1848472"/>
            <a:ext cx="558376" cy="110800"/>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p>
        </p:txBody>
      </p:sp>
      <p:cxnSp>
        <p:nvCxnSpPr>
          <p:cNvPr id="21" name="Straight Arrow Connector 20">
            <a:extLst>
              <a:ext uri="{FF2B5EF4-FFF2-40B4-BE49-F238E27FC236}">
                <a16:creationId xmlns:a16="http://schemas.microsoft.com/office/drawing/2014/main" id="{E48D731D-638E-428B-B580-BEF06C2D6310}"/>
              </a:ext>
            </a:extLst>
          </p:cNvPr>
          <p:cNvCxnSpPr>
            <a:cxnSpLocks/>
          </p:cNvCxnSpPr>
          <p:nvPr/>
        </p:nvCxnSpPr>
        <p:spPr>
          <a:xfrm>
            <a:off x="6306436" y="2366497"/>
            <a:ext cx="0" cy="106250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0D3B5FF-DF5F-424E-9902-56F8DD38CE18}"/>
              </a:ext>
            </a:extLst>
          </p:cNvPr>
          <p:cNvSpPr txBox="1"/>
          <p:nvPr/>
        </p:nvSpPr>
        <p:spPr>
          <a:xfrm>
            <a:off x="6353986" y="2873316"/>
            <a:ext cx="558376" cy="110800"/>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p>
        </p:txBody>
      </p:sp>
      <p:cxnSp>
        <p:nvCxnSpPr>
          <p:cNvPr id="24" name="Straight Arrow Connector 23">
            <a:extLst>
              <a:ext uri="{FF2B5EF4-FFF2-40B4-BE49-F238E27FC236}">
                <a16:creationId xmlns:a16="http://schemas.microsoft.com/office/drawing/2014/main" id="{B9A1984A-9761-4F80-ACBC-C9D9DB0796A3}"/>
              </a:ext>
            </a:extLst>
          </p:cNvPr>
          <p:cNvCxnSpPr>
            <a:cxnSpLocks/>
          </p:cNvCxnSpPr>
          <p:nvPr/>
        </p:nvCxnSpPr>
        <p:spPr>
          <a:xfrm flipV="1">
            <a:off x="2186193" y="2366497"/>
            <a:ext cx="0" cy="106250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1FDBC8C-9E27-435A-AC32-4C6C59DDD648}"/>
              </a:ext>
            </a:extLst>
          </p:cNvPr>
          <p:cNvSpPr txBox="1"/>
          <p:nvPr/>
        </p:nvSpPr>
        <p:spPr>
          <a:xfrm>
            <a:off x="1546211" y="2829734"/>
            <a:ext cx="558376" cy="221599"/>
          </a:xfrm>
          <a:prstGeom prst="rect">
            <a:avLst/>
          </a:prstGeom>
          <a:noFill/>
          <a:ln>
            <a:noFill/>
          </a:ln>
        </p:spPr>
        <p:txBody>
          <a:bodyPr wrap="square" lIns="0" tIns="0" rIns="0" bIns="0" rtlCol="0">
            <a:spAutoFit/>
          </a:bodyPr>
          <a:lstStyle/>
          <a:p>
            <a:pPr algn="ctr">
              <a:lnSpc>
                <a:spcPct val="90000"/>
              </a:lnSpc>
              <a:spcAft>
                <a:spcPts val="600"/>
              </a:spcAft>
            </a:pPr>
            <a:r>
              <a:rPr lang="en-US" sz="800" dirty="0"/>
              <a:t>Translated Commands</a:t>
            </a:r>
          </a:p>
        </p:txBody>
      </p:sp>
      <p:sp>
        <p:nvSpPr>
          <p:cNvPr id="26" name="Rectangle: Rounded Corners 25">
            <a:extLst>
              <a:ext uri="{FF2B5EF4-FFF2-40B4-BE49-F238E27FC236}">
                <a16:creationId xmlns:a16="http://schemas.microsoft.com/office/drawing/2014/main" id="{2E975BBD-6C70-42B7-8D08-73F62F5AB89B}"/>
              </a:ext>
            </a:extLst>
          </p:cNvPr>
          <p:cNvSpPr/>
          <p:nvPr/>
        </p:nvSpPr>
        <p:spPr bwMode="auto">
          <a:xfrm>
            <a:off x="7598390" y="1833613"/>
            <a:ext cx="2176585" cy="4572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solidFill>
                  <a:sysClr val="windowText" lastClr="000000"/>
                </a:solidFill>
                <a:ea typeface="Segoe UI" pitchFamily="34" charset="0"/>
                <a:cs typeface="Segoe UI" pitchFamily="34" charset="0"/>
              </a:rPr>
              <a:t>flysim</a:t>
            </a:r>
            <a:r>
              <a:rPr lang="en-US" sz="1400" dirty="0">
                <a:solidFill>
                  <a:sysClr val="windowText" lastClr="000000"/>
                </a:solidFill>
                <a:ea typeface="Segoe UI" pitchFamily="34" charset="0"/>
                <a:cs typeface="Segoe UI" pitchFamily="34" charset="0"/>
              </a:rPr>
              <a:t>-shared-input-hub</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Event Hub</a:t>
            </a:r>
          </a:p>
        </p:txBody>
      </p:sp>
      <p:sp>
        <p:nvSpPr>
          <p:cNvPr id="27" name="Rectangle: Rounded Corners 26">
            <a:extLst>
              <a:ext uri="{FF2B5EF4-FFF2-40B4-BE49-F238E27FC236}">
                <a16:creationId xmlns:a16="http://schemas.microsoft.com/office/drawing/2014/main" id="{827293CC-6C04-47E9-8FB5-3319CDD6C373}"/>
              </a:ext>
            </a:extLst>
          </p:cNvPr>
          <p:cNvSpPr/>
          <p:nvPr/>
        </p:nvSpPr>
        <p:spPr bwMode="auto">
          <a:xfrm>
            <a:off x="7598390" y="3537722"/>
            <a:ext cx="2176585" cy="4572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ysClr val="windowText" lastClr="000000"/>
                </a:solidFill>
                <a:ea typeface="Segoe UI" pitchFamily="34" charset="0"/>
                <a:cs typeface="Segoe UI" pitchFamily="34" charset="0"/>
              </a:rPr>
              <a:t>Stream Analytics</a:t>
            </a:r>
          </a:p>
        </p:txBody>
      </p:sp>
      <p:sp>
        <p:nvSpPr>
          <p:cNvPr id="28" name="Rectangle: Rounded Corners 27">
            <a:extLst>
              <a:ext uri="{FF2B5EF4-FFF2-40B4-BE49-F238E27FC236}">
                <a16:creationId xmlns:a16="http://schemas.microsoft.com/office/drawing/2014/main" id="{27907501-08AE-4381-AE30-A2CA1D46CD34}"/>
              </a:ext>
            </a:extLst>
          </p:cNvPr>
          <p:cNvSpPr/>
          <p:nvPr/>
        </p:nvSpPr>
        <p:spPr bwMode="auto">
          <a:xfrm>
            <a:off x="7598390" y="5241831"/>
            <a:ext cx="2176585" cy="4572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solidFill>
                  <a:sysClr val="windowText" lastClr="000000"/>
                </a:solidFill>
                <a:ea typeface="Segoe UI" pitchFamily="34" charset="0"/>
                <a:cs typeface="Segoe UI" pitchFamily="34" charset="0"/>
              </a:rPr>
              <a:t>flysim</a:t>
            </a:r>
            <a:r>
              <a:rPr lang="en-US" sz="1400" dirty="0">
                <a:solidFill>
                  <a:sysClr val="windowText" lastClr="000000"/>
                </a:solidFill>
                <a:ea typeface="Segoe UI" pitchFamily="34" charset="0"/>
                <a:cs typeface="Segoe UI" pitchFamily="34" charset="0"/>
              </a:rPr>
              <a:t>-shared-output-hub</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Event Hub</a:t>
            </a:r>
          </a:p>
        </p:txBody>
      </p:sp>
      <p:sp>
        <p:nvSpPr>
          <p:cNvPr id="29" name="Rectangle: Rounded Corners 28">
            <a:extLst>
              <a:ext uri="{FF2B5EF4-FFF2-40B4-BE49-F238E27FC236}">
                <a16:creationId xmlns:a16="http://schemas.microsoft.com/office/drawing/2014/main" id="{0117F6DB-BA50-4D97-953C-140EFD892153}"/>
              </a:ext>
            </a:extLst>
          </p:cNvPr>
          <p:cNvSpPr/>
          <p:nvPr/>
        </p:nvSpPr>
        <p:spPr bwMode="auto">
          <a:xfrm>
            <a:off x="10780816" y="1829062"/>
            <a:ext cx="1059034" cy="3869970"/>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ysClr val="windowText" lastClr="000000"/>
                </a:solidFill>
                <a:ea typeface="Segoe UI" pitchFamily="34" charset="0"/>
                <a:cs typeface="Segoe UI" pitchFamily="34" charset="0"/>
              </a:rPr>
              <a:t>ATC</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UWP</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App</a:t>
            </a:r>
          </a:p>
        </p:txBody>
      </p:sp>
      <p:sp>
        <p:nvSpPr>
          <p:cNvPr id="31" name="Freeform: Shape 30">
            <a:extLst>
              <a:ext uri="{FF2B5EF4-FFF2-40B4-BE49-F238E27FC236}">
                <a16:creationId xmlns:a16="http://schemas.microsoft.com/office/drawing/2014/main" id="{0913F534-9C8E-4EEC-B04E-9603E7DCD0C2}"/>
              </a:ext>
            </a:extLst>
          </p:cNvPr>
          <p:cNvSpPr/>
          <p:nvPr/>
        </p:nvSpPr>
        <p:spPr bwMode="auto">
          <a:xfrm>
            <a:off x="4313514" y="1363287"/>
            <a:ext cx="4422371" cy="440575"/>
          </a:xfrm>
          <a:custGeom>
            <a:avLst/>
            <a:gdLst>
              <a:gd name="connsiteX0" fmla="*/ 0 w 4422371"/>
              <a:gd name="connsiteY0" fmla="*/ 407324 h 440575"/>
              <a:gd name="connsiteX1" fmla="*/ 0 w 4422371"/>
              <a:gd name="connsiteY1" fmla="*/ 0 h 440575"/>
              <a:gd name="connsiteX2" fmla="*/ 4422371 w 4422371"/>
              <a:gd name="connsiteY2" fmla="*/ 0 h 440575"/>
              <a:gd name="connsiteX3" fmla="*/ 4422371 w 4422371"/>
              <a:gd name="connsiteY3" fmla="*/ 440575 h 440575"/>
              <a:gd name="connsiteX4" fmla="*/ 4422371 w 4422371"/>
              <a:gd name="connsiteY4" fmla="*/ 440575 h 440575"/>
              <a:gd name="connsiteX5" fmla="*/ 4422371 w 4422371"/>
              <a:gd name="connsiteY5" fmla="*/ 440575 h 44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2371" h="440575">
                <a:moveTo>
                  <a:pt x="0" y="407324"/>
                </a:moveTo>
                <a:lnTo>
                  <a:pt x="0" y="0"/>
                </a:lnTo>
                <a:lnTo>
                  <a:pt x="4422371" y="0"/>
                </a:lnTo>
                <a:lnTo>
                  <a:pt x="4422371" y="440575"/>
                </a:lnTo>
                <a:lnTo>
                  <a:pt x="4422371" y="440575"/>
                </a:lnTo>
                <a:lnTo>
                  <a:pt x="4422371" y="440575"/>
                </a:lnTo>
              </a:path>
            </a:pathLst>
          </a:custGeom>
          <a:noFill/>
          <a:ln>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AC7DADE9-A677-42FF-84BC-E684610E06DA}"/>
              </a:ext>
            </a:extLst>
          </p:cNvPr>
          <p:cNvSpPr txBox="1"/>
          <p:nvPr/>
        </p:nvSpPr>
        <p:spPr>
          <a:xfrm>
            <a:off x="6245511" y="1189223"/>
            <a:ext cx="558376" cy="110800"/>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p>
        </p:txBody>
      </p:sp>
      <p:cxnSp>
        <p:nvCxnSpPr>
          <p:cNvPr id="34" name="Straight Arrow Connector 33">
            <a:extLst>
              <a:ext uri="{FF2B5EF4-FFF2-40B4-BE49-F238E27FC236}">
                <a16:creationId xmlns:a16="http://schemas.microsoft.com/office/drawing/2014/main" id="{364171F2-913E-4FED-B884-21F63B72E0D9}"/>
              </a:ext>
            </a:extLst>
          </p:cNvPr>
          <p:cNvCxnSpPr>
            <a:cxnSpLocks/>
          </p:cNvCxnSpPr>
          <p:nvPr/>
        </p:nvCxnSpPr>
        <p:spPr>
          <a:xfrm>
            <a:off x="8728508" y="2408525"/>
            <a:ext cx="0" cy="106401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332DE6E-B3B2-49A8-A2AD-CE880953C81B}"/>
              </a:ext>
            </a:extLst>
          </p:cNvPr>
          <p:cNvSpPr txBox="1"/>
          <p:nvPr/>
        </p:nvSpPr>
        <p:spPr>
          <a:xfrm>
            <a:off x="8781501" y="2858868"/>
            <a:ext cx="558376" cy="221599"/>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br>
              <a:rPr lang="en-US" sz="800" dirty="0"/>
            </a:br>
            <a:r>
              <a:rPr lang="en-US" sz="800" dirty="0"/>
              <a:t>(All Aircraft)</a:t>
            </a:r>
          </a:p>
        </p:txBody>
      </p:sp>
      <p:cxnSp>
        <p:nvCxnSpPr>
          <p:cNvPr id="37" name="Straight Arrow Connector 36">
            <a:extLst>
              <a:ext uri="{FF2B5EF4-FFF2-40B4-BE49-F238E27FC236}">
                <a16:creationId xmlns:a16="http://schemas.microsoft.com/office/drawing/2014/main" id="{03B313EA-9B7E-4CA9-971E-2825200C1D9C}"/>
              </a:ext>
            </a:extLst>
          </p:cNvPr>
          <p:cNvCxnSpPr>
            <a:cxnSpLocks/>
          </p:cNvCxnSpPr>
          <p:nvPr/>
        </p:nvCxnSpPr>
        <p:spPr>
          <a:xfrm>
            <a:off x="8728508" y="4101254"/>
            <a:ext cx="0" cy="106401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BAC360D-0242-4B1F-8525-D9E4C702BA7B}"/>
              </a:ext>
            </a:extLst>
          </p:cNvPr>
          <p:cNvSpPr txBox="1"/>
          <p:nvPr/>
        </p:nvSpPr>
        <p:spPr>
          <a:xfrm>
            <a:off x="8781501" y="4551597"/>
            <a:ext cx="558376" cy="221599"/>
          </a:xfrm>
          <a:prstGeom prst="rect">
            <a:avLst/>
          </a:prstGeom>
          <a:noFill/>
          <a:ln>
            <a:noFill/>
          </a:ln>
        </p:spPr>
        <p:txBody>
          <a:bodyPr wrap="square" lIns="0" tIns="0" rIns="0" bIns="0" rtlCol="0">
            <a:spAutoFit/>
          </a:bodyPr>
          <a:lstStyle/>
          <a:p>
            <a:pPr algn="ctr">
              <a:lnSpc>
                <a:spcPct val="90000"/>
              </a:lnSpc>
              <a:spcAft>
                <a:spcPts val="600"/>
              </a:spcAft>
            </a:pPr>
            <a:r>
              <a:rPr lang="en-US" sz="800" dirty="0"/>
              <a:t>Proximity</a:t>
            </a:r>
            <a:br>
              <a:rPr lang="en-US" sz="800" dirty="0"/>
            </a:br>
            <a:r>
              <a:rPr lang="en-US" sz="800" dirty="0"/>
              <a:t>Warnings</a:t>
            </a:r>
          </a:p>
        </p:txBody>
      </p:sp>
      <p:cxnSp>
        <p:nvCxnSpPr>
          <p:cNvPr id="39" name="Straight Arrow Connector 38">
            <a:extLst>
              <a:ext uri="{FF2B5EF4-FFF2-40B4-BE49-F238E27FC236}">
                <a16:creationId xmlns:a16="http://schemas.microsoft.com/office/drawing/2014/main" id="{D04AF436-8900-4C76-8D67-957038E99B6F}"/>
              </a:ext>
            </a:extLst>
          </p:cNvPr>
          <p:cNvCxnSpPr>
            <a:cxnSpLocks/>
          </p:cNvCxnSpPr>
          <p:nvPr/>
        </p:nvCxnSpPr>
        <p:spPr>
          <a:xfrm>
            <a:off x="9979784" y="2055333"/>
            <a:ext cx="6378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B20DDD4-F405-4269-A6C8-D3B135FF0E7B}"/>
              </a:ext>
            </a:extLst>
          </p:cNvPr>
          <p:cNvSpPr txBox="1"/>
          <p:nvPr/>
        </p:nvSpPr>
        <p:spPr>
          <a:xfrm>
            <a:off x="9979784" y="1848472"/>
            <a:ext cx="558376" cy="110800"/>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p>
        </p:txBody>
      </p:sp>
      <p:sp>
        <p:nvSpPr>
          <p:cNvPr id="42" name="TextBox 41">
            <a:extLst>
              <a:ext uri="{FF2B5EF4-FFF2-40B4-BE49-F238E27FC236}">
                <a16:creationId xmlns:a16="http://schemas.microsoft.com/office/drawing/2014/main" id="{69DFF498-DD5E-4C2E-B4B6-BCB55A16C89A}"/>
              </a:ext>
            </a:extLst>
          </p:cNvPr>
          <p:cNvSpPr txBox="1"/>
          <p:nvPr/>
        </p:nvSpPr>
        <p:spPr>
          <a:xfrm>
            <a:off x="9979784" y="5215657"/>
            <a:ext cx="558376" cy="221599"/>
          </a:xfrm>
          <a:prstGeom prst="rect">
            <a:avLst/>
          </a:prstGeom>
          <a:noFill/>
          <a:ln>
            <a:noFill/>
          </a:ln>
        </p:spPr>
        <p:txBody>
          <a:bodyPr wrap="square" lIns="0" tIns="0" rIns="0" bIns="0" rtlCol="0">
            <a:spAutoFit/>
          </a:bodyPr>
          <a:lstStyle/>
          <a:p>
            <a:pPr algn="ctr">
              <a:lnSpc>
                <a:spcPct val="90000"/>
              </a:lnSpc>
              <a:spcAft>
                <a:spcPts val="600"/>
              </a:spcAft>
            </a:pPr>
            <a:r>
              <a:rPr lang="en-US" sz="800" dirty="0"/>
              <a:t>Proximity</a:t>
            </a:r>
            <a:br>
              <a:rPr lang="en-US" sz="800" dirty="0"/>
            </a:br>
            <a:r>
              <a:rPr lang="en-US" sz="800" dirty="0"/>
              <a:t>Warnings</a:t>
            </a:r>
          </a:p>
        </p:txBody>
      </p:sp>
      <p:sp>
        <p:nvSpPr>
          <p:cNvPr id="44" name="Freeform: Shape 43">
            <a:extLst>
              <a:ext uri="{FF2B5EF4-FFF2-40B4-BE49-F238E27FC236}">
                <a16:creationId xmlns:a16="http://schemas.microsoft.com/office/drawing/2014/main" id="{45172E59-3E36-49C3-B746-BC7BAA175C27}"/>
              </a:ext>
            </a:extLst>
          </p:cNvPr>
          <p:cNvSpPr/>
          <p:nvPr/>
        </p:nvSpPr>
        <p:spPr bwMode="auto">
          <a:xfrm>
            <a:off x="4109357" y="4155280"/>
            <a:ext cx="3331029" cy="1331120"/>
          </a:xfrm>
          <a:custGeom>
            <a:avLst/>
            <a:gdLst>
              <a:gd name="connsiteX0" fmla="*/ 3331029 w 3331029"/>
              <a:gd name="connsiteY0" fmla="*/ 2220686 h 2220686"/>
              <a:gd name="connsiteX1" fmla="*/ 0 w 3331029"/>
              <a:gd name="connsiteY1" fmla="*/ 2220686 h 2220686"/>
              <a:gd name="connsiteX2" fmla="*/ 0 w 3331029"/>
              <a:gd name="connsiteY2" fmla="*/ 0 h 2220686"/>
            </a:gdLst>
            <a:ahLst/>
            <a:cxnLst>
              <a:cxn ang="0">
                <a:pos x="connsiteX0" y="connsiteY0"/>
              </a:cxn>
              <a:cxn ang="0">
                <a:pos x="connsiteX1" y="connsiteY1"/>
              </a:cxn>
              <a:cxn ang="0">
                <a:pos x="connsiteX2" y="connsiteY2"/>
              </a:cxn>
            </a:cxnLst>
            <a:rect l="l" t="t" r="r" b="b"/>
            <a:pathLst>
              <a:path w="3331029" h="2220686">
                <a:moveTo>
                  <a:pt x="3331029" y="2220686"/>
                </a:moveTo>
                <a:lnTo>
                  <a:pt x="0" y="2220686"/>
                </a:lnTo>
                <a:lnTo>
                  <a:pt x="0" y="0"/>
                </a:lnTo>
              </a:path>
            </a:pathLst>
          </a:custGeom>
          <a:noFill/>
          <a:ln>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590D4BF-978D-46C0-9DC9-54421130F0FF}"/>
              </a:ext>
            </a:extLst>
          </p:cNvPr>
          <p:cNvSpPr txBox="1"/>
          <p:nvPr/>
        </p:nvSpPr>
        <p:spPr>
          <a:xfrm>
            <a:off x="5247354" y="5279658"/>
            <a:ext cx="1055034" cy="110800"/>
          </a:xfrm>
          <a:prstGeom prst="rect">
            <a:avLst/>
          </a:prstGeom>
          <a:noFill/>
          <a:ln>
            <a:noFill/>
          </a:ln>
        </p:spPr>
        <p:txBody>
          <a:bodyPr wrap="square" lIns="0" tIns="0" rIns="0" bIns="0" rtlCol="0">
            <a:spAutoFit/>
          </a:bodyPr>
          <a:lstStyle/>
          <a:p>
            <a:pPr algn="ctr">
              <a:lnSpc>
                <a:spcPct val="90000"/>
              </a:lnSpc>
              <a:spcAft>
                <a:spcPts val="600"/>
              </a:spcAft>
            </a:pPr>
            <a:r>
              <a:rPr lang="en-US" sz="800" dirty="0"/>
              <a:t>Proximity Warnings</a:t>
            </a:r>
          </a:p>
        </p:txBody>
      </p:sp>
      <p:sp>
        <p:nvSpPr>
          <p:cNvPr id="47" name="Rectangle: Rounded Corners 46">
            <a:extLst>
              <a:ext uri="{FF2B5EF4-FFF2-40B4-BE49-F238E27FC236}">
                <a16:creationId xmlns:a16="http://schemas.microsoft.com/office/drawing/2014/main" id="{537E7435-DF43-4149-AC63-3286A7DA3B92}"/>
              </a:ext>
            </a:extLst>
          </p:cNvPr>
          <p:cNvSpPr/>
          <p:nvPr/>
        </p:nvSpPr>
        <p:spPr bwMode="auto">
          <a:xfrm>
            <a:off x="1467280" y="4548595"/>
            <a:ext cx="1717709" cy="457201"/>
          </a:xfrm>
          <a:prstGeom prst="round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Translator Text API</a:t>
            </a:r>
            <a:br>
              <a:rPr lang="en-US" sz="1400" dirty="0">
                <a:gradFill>
                  <a:gsLst>
                    <a:gs pos="0">
                      <a:srgbClr val="FFFFFF"/>
                    </a:gs>
                    <a:gs pos="100000">
                      <a:srgbClr val="FFFFFF"/>
                    </a:gs>
                  </a:gsLst>
                  <a:lin ang="5400000" scaled="0"/>
                </a:gradFill>
                <a:ea typeface="Segoe UI" pitchFamily="34" charset="0"/>
                <a:cs typeface="Segoe UI" pitchFamily="34" charset="0"/>
              </a:rPr>
            </a:br>
            <a:r>
              <a:rPr lang="en-US" sz="1400" dirty="0">
                <a:gradFill>
                  <a:gsLst>
                    <a:gs pos="0">
                      <a:srgbClr val="FFFFFF"/>
                    </a:gs>
                    <a:gs pos="100000">
                      <a:srgbClr val="FFFFFF"/>
                    </a:gs>
                  </a:gsLst>
                  <a:lin ang="5400000" scaled="0"/>
                </a:gradFill>
                <a:ea typeface="Segoe UI" pitchFamily="34" charset="0"/>
                <a:cs typeface="Segoe UI" pitchFamily="34" charset="0"/>
              </a:rPr>
              <a:t>Cognitive Service</a:t>
            </a:r>
          </a:p>
        </p:txBody>
      </p:sp>
      <p:cxnSp>
        <p:nvCxnSpPr>
          <p:cNvPr id="48" name="Straight Arrow Connector 47">
            <a:extLst>
              <a:ext uri="{FF2B5EF4-FFF2-40B4-BE49-F238E27FC236}">
                <a16:creationId xmlns:a16="http://schemas.microsoft.com/office/drawing/2014/main" id="{47704669-0BE2-44E8-AF72-FFC0BD6FF691}"/>
              </a:ext>
            </a:extLst>
          </p:cNvPr>
          <p:cNvCxnSpPr>
            <a:cxnSpLocks/>
          </p:cNvCxnSpPr>
          <p:nvPr/>
        </p:nvCxnSpPr>
        <p:spPr>
          <a:xfrm flipV="1">
            <a:off x="2845519" y="4155280"/>
            <a:ext cx="0" cy="25514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F4A22CC-B4BA-4EDB-9A29-19E132395D79}"/>
              </a:ext>
            </a:extLst>
          </p:cNvPr>
          <p:cNvSpPr txBox="1"/>
          <p:nvPr/>
        </p:nvSpPr>
        <p:spPr>
          <a:xfrm>
            <a:off x="2893070" y="4194241"/>
            <a:ext cx="558376" cy="221599"/>
          </a:xfrm>
          <a:prstGeom prst="rect">
            <a:avLst/>
          </a:prstGeom>
          <a:noFill/>
          <a:ln>
            <a:noFill/>
          </a:ln>
        </p:spPr>
        <p:txBody>
          <a:bodyPr wrap="square" lIns="0" tIns="0" rIns="0" bIns="0" rtlCol="0">
            <a:spAutoFit/>
          </a:bodyPr>
          <a:lstStyle/>
          <a:p>
            <a:pPr algn="ctr">
              <a:lnSpc>
                <a:spcPct val="90000"/>
              </a:lnSpc>
              <a:spcAft>
                <a:spcPts val="600"/>
              </a:spcAft>
            </a:pPr>
            <a:r>
              <a:rPr lang="en-US" sz="800" dirty="0"/>
              <a:t>Translated Commands</a:t>
            </a:r>
          </a:p>
        </p:txBody>
      </p:sp>
      <p:cxnSp>
        <p:nvCxnSpPr>
          <p:cNvPr id="50" name="Straight Arrow Connector 49">
            <a:extLst>
              <a:ext uri="{FF2B5EF4-FFF2-40B4-BE49-F238E27FC236}">
                <a16:creationId xmlns:a16="http://schemas.microsoft.com/office/drawing/2014/main" id="{5677E2CB-8024-49D1-ABFB-E1CF8F75A4C3}"/>
              </a:ext>
            </a:extLst>
          </p:cNvPr>
          <p:cNvCxnSpPr>
            <a:cxnSpLocks/>
          </p:cNvCxnSpPr>
          <p:nvPr/>
        </p:nvCxnSpPr>
        <p:spPr>
          <a:xfrm rot="10800000" flipV="1">
            <a:off x="1859454" y="4155280"/>
            <a:ext cx="0" cy="25514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D15E282-1260-4A45-BF1F-A0FEE30D5062}"/>
              </a:ext>
            </a:extLst>
          </p:cNvPr>
          <p:cNvSpPr txBox="1"/>
          <p:nvPr/>
        </p:nvSpPr>
        <p:spPr>
          <a:xfrm>
            <a:off x="1173052" y="4248025"/>
            <a:ext cx="558376" cy="110800"/>
          </a:xfrm>
          <a:prstGeom prst="rect">
            <a:avLst/>
          </a:prstGeom>
          <a:noFill/>
          <a:ln>
            <a:noFill/>
          </a:ln>
        </p:spPr>
        <p:txBody>
          <a:bodyPr wrap="square" lIns="0" tIns="0" rIns="0" bIns="0" rtlCol="0">
            <a:spAutoFit/>
          </a:bodyPr>
          <a:lstStyle/>
          <a:p>
            <a:pPr algn="ctr">
              <a:lnSpc>
                <a:spcPct val="90000"/>
              </a:lnSpc>
              <a:spcAft>
                <a:spcPts val="600"/>
              </a:spcAft>
            </a:pPr>
            <a:r>
              <a:rPr lang="en-US" sz="800" dirty="0"/>
              <a:t>Commands</a:t>
            </a:r>
          </a:p>
        </p:txBody>
      </p:sp>
      <p:sp>
        <p:nvSpPr>
          <p:cNvPr id="52" name="Rectangle: Rounded Corners 51">
            <a:extLst>
              <a:ext uri="{FF2B5EF4-FFF2-40B4-BE49-F238E27FC236}">
                <a16:creationId xmlns:a16="http://schemas.microsoft.com/office/drawing/2014/main" id="{1F20C707-6202-430A-99F5-A32B302BDDAF}"/>
              </a:ext>
            </a:extLst>
          </p:cNvPr>
          <p:cNvSpPr/>
          <p:nvPr/>
        </p:nvSpPr>
        <p:spPr bwMode="auto">
          <a:xfrm>
            <a:off x="399386" y="6295732"/>
            <a:ext cx="338901" cy="338901"/>
          </a:xfrm>
          <a:prstGeom prst="round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TextBox 44">
            <a:extLst>
              <a:ext uri="{FF2B5EF4-FFF2-40B4-BE49-F238E27FC236}">
                <a16:creationId xmlns:a16="http://schemas.microsoft.com/office/drawing/2014/main" id="{2AC87DDC-1981-4B6E-A702-FD9382537D53}"/>
              </a:ext>
            </a:extLst>
          </p:cNvPr>
          <p:cNvSpPr txBox="1"/>
          <p:nvPr/>
        </p:nvSpPr>
        <p:spPr>
          <a:xfrm>
            <a:off x="903932" y="6354382"/>
            <a:ext cx="5648982" cy="221599"/>
          </a:xfrm>
          <a:prstGeom prst="rect">
            <a:avLst/>
          </a:prstGeom>
          <a:noFill/>
          <a:ln>
            <a:noFill/>
          </a:ln>
        </p:spPr>
        <p:txBody>
          <a:bodyPr wrap="none" lIns="0" tIns="0" rIns="0" bIns="0" rtlCol="0" anchor="ctr">
            <a:spAutoFit/>
          </a:bodyPr>
          <a:lstStyle/>
          <a:p>
            <a:pPr>
              <a:lnSpc>
                <a:spcPct val="90000"/>
              </a:lnSpc>
              <a:spcAft>
                <a:spcPts val="600"/>
              </a:spcAft>
            </a:pPr>
            <a:r>
              <a:rPr lang="en-US" sz="1600" dirty="0"/>
              <a:t>Optional resources in the full workshop (http://aka.ms/flysim)</a:t>
            </a:r>
          </a:p>
        </p:txBody>
      </p:sp>
      <p:cxnSp>
        <p:nvCxnSpPr>
          <p:cNvPr id="57" name="Straight Arrow Connector 56">
            <a:extLst>
              <a:ext uri="{FF2B5EF4-FFF2-40B4-BE49-F238E27FC236}">
                <a16:creationId xmlns:a16="http://schemas.microsoft.com/office/drawing/2014/main" id="{0DAB833F-5655-4AB5-BC8A-95B72ED8B9D2}"/>
              </a:ext>
            </a:extLst>
          </p:cNvPr>
          <p:cNvCxnSpPr>
            <a:cxnSpLocks/>
          </p:cNvCxnSpPr>
          <p:nvPr/>
        </p:nvCxnSpPr>
        <p:spPr>
          <a:xfrm>
            <a:off x="9979784" y="5491590"/>
            <a:ext cx="6378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A212F7C-44B1-4708-AA2A-5B12996D454F}"/>
              </a:ext>
            </a:extLst>
          </p:cNvPr>
          <p:cNvCxnSpPr>
            <a:cxnSpLocks/>
          </p:cNvCxnSpPr>
          <p:nvPr/>
        </p:nvCxnSpPr>
        <p:spPr>
          <a:xfrm flipH="1">
            <a:off x="1034143" y="2120439"/>
            <a:ext cx="38501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61B1B859-EFC8-4885-A8DA-EAFCF02E2FFD}"/>
              </a:ext>
            </a:extLst>
          </p:cNvPr>
          <p:cNvSpPr txBox="1"/>
          <p:nvPr/>
        </p:nvSpPr>
        <p:spPr>
          <a:xfrm>
            <a:off x="990063" y="2187836"/>
            <a:ext cx="523212" cy="221599"/>
          </a:xfrm>
          <a:prstGeom prst="rect">
            <a:avLst/>
          </a:prstGeom>
          <a:noFill/>
          <a:ln>
            <a:noFill/>
          </a:ln>
        </p:spPr>
        <p:txBody>
          <a:bodyPr wrap="square" lIns="0" tIns="0" rIns="0" bIns="0" rtlCol="0">
            <a:spAutoFit/>
          </a:bodyPr>
          <a:lstStyle/>
          <a:p>
            <a:pPr>
              <a:lnSpc>
                <a:spcPct val="90000"/>
              </a:lnSpc>
              <a:spcAft>
                <a:spcPts val="600"/>
              </a:spcAft>
            </a:pPr>
            <a:r>
              <a:rPr lang="en-US" sz="800" dirty="0"/>
              <a:t>Translated</a:t>
            </a:r>
            <a:br>
              <a:rPr lang="en-US" sz="800" dirty="0"/>
            </a:br>
            <a:r>
              <a:rPr lang="en-US" sz="800" dirty="0"/>
              <a:t>Commands</a:t>
            </a:r>
          </a:p>
        </p:txBody>
      </p:sp>
      <p:sp>
        <p:nvSpPr>
          <p:cNvPr id="65" name="Rectangle: Rounded Corners 64">
            <a:extLst>
              <a:ext uri="{FF2B5EF4-FFF2-40B4-BE49-F238E27FC236}">
                <a16:creationId xmlns:a16="http://schemas.microsoft.com/office/drawing/2014/main" id="{F5ADE2F2-CBDE-469A-8682-D3CD73146DE4}"/>
              </a:ext>
            </a:extLst>
          </p:cNvPr>
          <p:cNvSpPr/>
          <p:nvPr/>
        </p:nvSpPr>
        <p:spPr bwMode="auto">
          <a:xfrm>
            <a:off x="399386" y="5337714"/>
            <a:ext cx="338901" cy="3389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TextBox 65">
            <a:extLst>
              <a:ext uri="{FF2B5EF4-FFF2-40B4-BE49-F238E27FC236}">
                <a16:creationId xmlns:a16="http://schemas.microsoft.com/office/drawing/2014/main" id="{05BA5106-3986-47B5-9B78-73F958DF036A}"/>
              </a:ext>
            </a:extLst>
          </p:cNvPr>
          <p:cNvSpPr txBox="1"/>
          <p:nvPr/>
        </p:nvSpPr>
        <p:spPr>
          <a:xfrm>
            <a:off x="903932" y="5396364"/>
            <a:ext cx="994247" cy="221599"/>
          </a:xfrm>
          <a:prstGeom prst="rect">
            <a:avLst/>
          </a:prstGeom>
          <a:noFill/>
          <a:ln>
            <a:noFill/>
          </a:ln>
        </p:spPr>
        <p:txBody>
          <a:bodyPr wrap="none" lIns="0" tIns="0" rIns="0" bIns="0" rtlCol="0" anchor="ctr">
            <a:spAutoFit/>
          </a:bodyPr>
          <a:lstStyle/>
          <a:p>
            <a:pPr>
              <a:lnSpc>
                <a:spcPct val="90000"/>
              </a:lnSpc>
              <a:spcAft>
                <a:spcPts val="600"/>
              </a:spcAft>
            </a:pPr>
            <a:r>
              <a:rPr lang="en-US" sz="1600" dirty="0"/>
              <a:t>You Create</a:t>
            </a:r>
          </a:p>
        </p:txBody>
      </p:sp>
    </p:spTree>
    <p:extLst>
      <p:ext uri="{BB962C8B-B14F-4D97-AF65-F5344CB8AC3E}">
        <p14:creationId xmlns:p14="http://schemas.microsoft.com/office/powerpoint/2010/main" val="4000240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43AC53A-80AD-49FC-B15F-4F33FCE88E5D}"/>
              </a:ext>
            </a:extLst>
          </p:cNvPr>
          <p:cNvSpPr/>
          <p:nvPr/>
        </p:nvSpPr>
        <p:spPr>
          <a:xfrm>
            <a:off x="0" y="0"/>
            <a:ext cx="12192000" cy="6858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1E6D159F-BC48-4675-B2CE-D730830F51FC}"/>
              </a:ext>
            </a:extLst>
          </p:cNvPr>
          <p:cNvSpPr/>
          <p:nvPr/>
        </p:nvSpPr>
        <p:spPr bwMode="auto">
          <a:xfrm>
            <a:off x="399386" y="5847485"/>
            <a:ext cx="338901" cy="3389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55" name="TextBox 54">
            <a:extLst>
              <a:ext uri="{FF2B5EF4-FFF2-40B4-BE49-F238E27FC236}">
                <a16:creationId xmlns:a16="http://schemas.microsoft.com/office/drawing/2014/main" id="{BDC43EFD-AB67-44B7-99B3-2BC650E154DE}"/>
              </a:ext>
            </a:extLst>
          </p:cNvPr>
          <p:cNvSpPr txBox="1"/>
          <p:nvPr/>
        </p:nvSpPr>
        <p:spPr>
          <a:xfrm>
            <a:off x="903932" y="5904690"/>
            <a:ext cx="1596591" cy="221599"/>
          </a:xfrm>
          <a:prstGeom prst="rect">
            <a:avLst/>
          </a:prstGeom>
          <a:noFill/>
          <a:ln>
            <a:noFill/>
          </a:ln>
        </p:spPr>
        <p:txBody>
          <a:bodyPr wrap="none" lIns="0" tIns="0" rIns="0" bIns="0" rtlCol="0" anchor="ctr">
            <a:spAutoFit/>
          </a:bodyPr>
          <a:lstStyle/>
          <a:p>
            <a:pPr>
              <a:lnSpc>
                <a:spcPct val="90000"/>
              </a:lnSpc>
              <a:spcAft>
                <a:spcPts val="600"/>
              </a:spcAft>
            </a:pPr>
            <a:r>
              <a:rPr lang="en-US" sz="1600" dirty="0"/>
              <a:t>Presenter Creates</a:t>
            </a:r>
          </a:p>
        </p:txBody>
      </p:sp>
      <p:sp>
        <p:nvSpPr>
          <p:cNvPr id="7" name="Title 6"/>
          <p:cNvSpPr>
            <a:spLocks noGrp="1"/>
          </p:cNvSpPr>
          <p:nvPr>
            <p:ph type="title"/>
          </p:nvPr>
        </p:nvSpPr>
        <p:spPr>
          <a:xfrm>
            <a:off x="399386" y="198214"/>
            <a:ext cx="10515600" cy="1021686"/>
          </a:xfrm>
          <a:ln>
            <a:noFill/>
          </a:ln>
        </p:spPr>
        <p:txBody>
          <a:bodyPr/>
          <a:lstStyle/>
          <a:p>
            <a:r>
              <a:rPr lang="en-US" dirty="0">
                <a:solidFill>
                  <a:sysClr val="windowText" lastClr="000000"/>
                </a:solidFill>
              </a:rPr>
              <a:t>Full </a:t>
            </a:r>
            <a:r>
              <a:rPr lang="en-US" dirty="0" err="1">
                <a:solidFill>
                  <a:sysClr val="windowText" lastClr="000000"/>
                </a:solidFill>
              </a:rPr>
              <a:t>FlySim</a:t>
            </a:r>
            <a:r>
              <a:rPr lang="en-US" dirty="0">
                <a:solidFill>
                  <a:sysClr val="windowText" lastClr="000000"/>
                </a:solidFill>
              </a:rPr>
              <a:t> Lab Architecture</a:t>
            </a:r>
          </a:p>
        </p:txBody>
      </p:sp>
      <p:pic>
        <p:nvPicPr>
          <p:cNvPr id="3" name="Picture 2">
            <a:extLst>
              <a:ext uri="{FF2B5EF4-FFF2-40B4-BE49-F238E27FC236}">
                <a16:creationId xmlns:a16="http://schemas.microsoft.com/office/drawing/2014/main" id="{1657850D-9154-4A44-9DCC-0C949FAF7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893" y="1650607"/>
            <a:ext cx="541014" cy="826004"/>
          </a:xfrm>
          <a:prstGeom prst="rect">
            <a:avLst/>
          </a:prstGeom>
          <a:ln>
            <a:noFill/>
          </a:ln>
        </p:spPr>
      </p:pic>
      <p:sp>
        <p:nvSpPr>
          <p:cNvPr id="4" name="Rectangle: Rounded Corners 3">
            <a:extLst>
              <a:ext uri="{FF2B5EF4-FFF2-40B4-BE49-F238E27FC236}">
                <a16:creationId xmlns:a16="http://schemas.microsoft.com/office/drawing/2014/main" id="{2C0EE1DE-BBF4-4AD9-A178-5E8B4A4892E1}"/>
              </a:ext>
            </a:extLst>
          </p:cNvPr>
          <p:cNvSpPr/>
          <p:nvPr/>
        </p:nvSpPr>
        <p:spPr bwMode="auto">
          <a:xfrm>
            <a:off x="1467280" y="1835007"/>
            <a:ext cx="1443789" cy="4572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flysim-iothub</a:t>
            </a:r>
            <a:r>
              <a:rPr lang="en-US" sz="1400" dirty="0">
                <a:gradFill>
                  <a:gsLst>
                    <a:gs pos="0">
                      <a:srgbClr val="FFFFFF"/>
                    </a:gs>
                    <a:gs pos="100000">
                      <a:srgbClr val="FFFFFF"/>
                    </a:gs>
                  </a:gsLst>
                  <a:lin ang="5400000" scaled="0"/>
                </a:gradFill>
                <a:ea typeface="Segoe UI" pitchFamily="34" charset="0"/>
                <a:cs typeface="Segoe UI" pitchFamily="34" charset="0"/>
              </a:rPr>
              <a:t>-*</a:t>
            </a:r>
            <a:br>
              <a:rPr lang="en-US" sz="1400" dirty="0">
                <a:gradFill>
                  <a:gsLst>
                    <a:gs pos="0">
                      <a:srgbClr val="FFFFFF"/>
                    </a:gs>
                    <a:gs pos="100000">
                      <a:srgbClr val="FFFFFF"/>
                    </a:gs>
                  </a:gsLst>
                  <a:lin ang="5400000" scaled="0"/>
                </a:gradFill>
                <a:ea typeface="Segoe UI" pitchFamily="34" charset="0"/>
                <a:cs typeface="Segoe UI" pitchFamily="34" charset="0"/>
              </a:rPr>
            </a:br>
            <a:r>
              <a:rPr lang="en-US" sz="1400" dirty="0">
                <a:gradFill>
                  <a:gsLst>
                    <a:gs pos="0">
                      <a:srgbClr val="FFFFFF"/>
                    </a:gs>
                    <a:gs pos="100000">
                      <a:srgbClr val="FFFFFF"/>
                    </a:gs>
                  </a:gsLst>
                  <a:lin ang="5400000" scaled="0"/>
                </a:gradFill>
                <a:ea typeface="Segoe UI" pitchFamily="34" charset="0"/>
                <a:cs typeface="Segoe UI" pitchFamily="34" charset="0"/>
              </a:rPr>
              <a:t>IoT Hub</a:t>
            </a:r>
          </a:p>
        </p:txBody>
      </p:sp>
      <p:sp>
        <p:nvSpPr>
          <p:cNvPr id="10" name="Rectangle: Rounded Corners 9">
            <a:extLst>
              <a:ext uri="{FF2B5EF4-FFF2-40B4-BE49-F238E27FC236}">
                <a16:creationId xmlns:a16="http://schemas.microsoft.com/office/drawing/2014/main" id="{9ED82C0C-89C2-4890-8831-241D21F1768E}"/>
              </a:ext>
            </a:extLst>
          </p:cNvPr>
          <p:cNvSpPr/>
          <p:nvPr/>
        </p:nvSpPr>
        <p:spPr bwMode="auto">
          <a:xfrm>
            <a:off x="3491429" y="1835007"/>
            <a:ext cx="1678405" cy="4572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t>FlySimIoTFlightData</a:t>
            </a:r>
            <a:br>
              <a:rPr lang="en-US" sz="1400" dirty="0">
                <a:gradFill>
                  <a:gsLst>
                    <a:gs pos="0">
                      <a:srgbClr val="FFFFFF"/>
                    </a:gs>
                    <a:gs pos="100000">
                      <a:srgbClr val="FFFFFF"/>
                    </a:gs>
                  </a:gsLst>
                  <a:lin ang="5400000" scaled="0"/>
                </a:gradFill>
                <a:ea typeface="Segoe UI" pitchFamily="34" charset="0"/>
                <a:cs typeface="Segoe UI" pitchFamily="34" charset="0"/>
              </a:rPr>
            </a:br>
            <a:r>
              <a:rPr lang="en-US" sz="1400" dirty="0">
                <a:gradFill>
                  <a:gsLst>
                    <a:gs pos="0">
                      <a:srgbClr val="FFFFFF"/>
                    </a:gs>
                    <a:gs pos="100000">
                      <a:srgbClr val="FFFFFF"/>
                    </a:gs>
                  </a:gsLst>
                  <a:lin ang="5400000" scaled="0"/>
                </a:gradFill>
                <a:ea typeface="Segoe UI" pitchFamily="34" charset="0"/>
                <a:cs typeface="Segoe UI" pitchFamily="34" charset="0"/>
              </a:rPr>
              <a:t>Function</a:t>
            </a:r>
          </a:p>
        </p:txBody>
      </p:sp>
      <p:sp>
        <p:nvSpPr>
          <p:cNvPr id="11" name="Rectangle: Rounded Corners 10">
            <a:extLst>
              <a:ext uri="{FF2B5EF4-FFF2-40B4-BE49-F238E27FC236}">
                <a16:creationId xmlns:a16="http://schemas.microsoft.com/office/drawing/2014/main" id="{437F5203-566E-48B1-8292-C77E6B855C22}"/>
              </a:ext>
            </a:extLst>
          </p:cNvPr>
          <p:cNvSpPr/>
          <p:nvPr/>
        </p:nvSpPr>
        <p:spPr bwMode="auto">
          <a:xfrm>
            <a:off x="5750194" y="1835007"/>
            <a:ext cx="1041060" cy="457201"/>
          </a:xfrm>
          <a:prstGeom prst="round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flysim</a:t>
            </a:r>
            <a:br>
              <a:rPr lang="en-US" sz="1400" dirty="0">
                <a:gradFill>
                  <a:gsLst>
                    <a:gs pos="0">
                      <a:srgbClr val="FFFFFF"/>
                    </a:gs>
                    <a:gs pos="100000">
                      <a:srgbClr val="FFFFFF"/>
                    </a:gs>
                  </a:gsLst>
                  <a:lin ang="5400000" scaled="0"/>
                </a:gradFill>
                <a:ea typeface="Segoe UI" pitchFamily="34" charset="0"/>
                <a:cs typeface="Segoe UI" pitchFamily="34" charset="0"/>
              </a:rPr>
            </a:br>
            <a:r>
              <a:rPr lang="en-US" sz="1400" dirty="0">
                <a:gradFill>
                  <a:gsLst>
                    <a:gs pos="0">
                      <a:srgbClr val="FFFFFF"/>
                    </a:gs>
                    <a:gs pos="100000">
                      <a:srgbClr val="FFFFFF"/>
                    </a:gs>
                  </a:gsLst>
                  <a:lin ang="5400000" scaled="0"/>
                </a:gradFill>
                <a:ea typeface="Segoe UI" pitchFamily="34" charset="0"/>
                <a:cs typeface="Segoe UI" pitchFamily="34" charset="0"/>
              </a:rPr>
              <a:t>Event Hub</a:t>
            </a:r>
          </a:p>
        </p:txBody>
      </p:sp>
      <p:sp>
        <p:nvSpPr>
          <p:cNvPr id="12" name="Rectangle: Rounded Corners 11">
            <a:extLst>
              <a:ext uri="{FF2B5EF4-FFF2-40B4-BE49-F238E27FC236}">
                <a16:creationId xmlns:a16="http://schemas.microsoft.com/office/drawing/2014/main" id="{C3BF737D-AC54-42FA-A717-5C241D7CC68C}"/>
              </a:ext>
            </a:extLst>
          </p:cNvPr>
          <p:cNvSpPr/>
          <p:nvPr/>
        </p:nvSpPr>
        <p:spPr bwMode="auto">
          <a:xfrm>
            <a:off x="1467280" y="3534057"/>
            <a:ext cx="5323974" cy="457201"/>
          </a:xfrm>
          <a:prstGeom prst="round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FlySim</a:t>
            </a:r>
            <a:r>
              <a:rPr lang="en-US" sz="1400" dirty="0">
                <a:gradFill>
                  <a:gsLst>
                    <a:gs pos="0">
                      <a:srgbClr val="FFFFFF"/>
                    </a:gs>
                    <a:gs pos="100000">
                      <a:srgbClr val="FFFFFF"/>
                    </a:gs>
                  </a:gsLst>
                  <a:lin ang="5400000" scaled="0"/>
                </a:gradFill>
                <a:ea typeface="Segoe UI" pitchFamily="34" charset="0"/>
                <a:cs typeface="Segoe UI" pitchFamily="34" charset="0"/>
              </a:rPr>
              <a:t> UWP Client App on Windows 10</a:t>
            </a:r>
          </a:p>
        </p:txBody>
      </p:sp>
      <p:cxnSp>
        <p:nvCxnSpPr>
          <p:cNvPr id="6" name="Straight Arrow Connector 5">
            <a:extLst>
              <a:ext uri="{FF2B5EF4-FFF2-40B4-BE49-F238E27FC236}">
                <a16:creationId xmlns:a16="http://schemas.microsoft.com/office/drawing/2014/main" id="{4CF2C27F-EC10-4C2E-9FB4-57923707D48D}"/>
              </a:ext>
            </a:extLst>
          </p:cNvPr>
          <p:cNvCxnSpPr>
            <a:cxnSpLocks/>
          </p:cNvCxnSpPr>
          <p:nvPr/>
        </p:nvCxnSpPr>
        <p:spPr>
          <a:xfrm>
            <a:off x="1034143" y="1931068"/>
            <a:ext cx="38501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22A337F-8C8C-43F4-8589-3D82E7B26192}"/>
              </a:ext>
            </a:extLst>
          </p:cNvPr>
          <p:cNvSpPr txBox="1"/>
          <p:nvPr/>
        </p:nvSpPr>
        <p:spPr>
          <a:xfrm>
            <a:off x="1001055" y="1724207"/>
            <a:ext cx="451185" cy="110800"/>
          </a:xfrm>
          <a:prstGeom prst="rect">
            <a:avLst/>
          </a:prstGeom>
          <a:noFill/>
          <a:ln>
            <a:noFill/>
          </a:ln>
        </p:spPr>
        <p:txBody>
          <a:bodyPr wrap="square" lIns="0" tIns="0" rIns="0" bIns="0" rtlCol="0">
            <a:spAutoFit/>
          </a:bodyPr>
          <a:lstStyle/>
          <a:p>
            <a:pPr>
              <a:lnSpc>
                <a:spcPct val="90000"/>
              </a:lnSpc>
              <a:spcAft>
                <a:spcPts val="600"/>
              </a:spcAft>
            </a:pPr>
            <a:r>
              <a:rPr lang="en-US" sz="800" dirty="0"/>
              <a:t>Raw Data</a:t>
            </a:r>
          </a:p>
        </p:txBody>
      </p:sp>
      <p:cxnSp>
        <p:nvCxnSpPr>
          <p:cNvPr id="17" name="Straight Arrow Connector 16">
            <a:extLst>
              <a:ext uri="{FF2B5EF4-FFF2-40B4-BE49-F238E27FC236}">
                <a16:creationId xmlns:a16="http://schemas.microsoft.com/office/drawing/2014/main" id="{9BA88EFA-1D81-4E3C-8CEC-179D516CEE39}"/>
              </a:ext>
            </a:extLst>
          </p:cNvPr>
          <p:cNvCxnSpPr>
            <a:cxnSpLocks/>
          </p:cNvCxnSpPr>
          <p:nvPr/>
        </p:nvCxnSpPr>
        <p:spPr>
          <a:xfrm>
            <a:off x="3016345" y="2055333"/>
            <a:ext cx="38501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BD60B4E-EDFF-46E6-AAC7-9AFFDAEED0C7}"/>
              </a:ext>
            </a:extLst>
          </p:cNvPr>
          <p:cNvSpPr txBox="1"/>
          <p:nvPr/>
        </p:nvSpPr>
        <p:spPr>
          <a:xfrm>
            <a:off x="2983257" y="1848472"/>
            <a:ext cx="451185" cy="110800"/>
          </a:xfrm>
          <a:prstGeom prst="rect">
            <a:avLst/>
          </a:prstGeom>
          <a:noFill/>
          <a:ln>
            <a:noFill/>
          </a:ln>
        </p:spPr>
        <p:txBody>
          <a:bodyPr wrap="square" lIns="0" tIns="0" rIns="0" bIns="0" rtlCol="0">
            <a:spAutoFit/>
          </a:bodyPr>
          <a:lstStyle/>
          <a:p>
            <a:pPr>
              <a:lnSpc>
                <a:spcPct val="90000"/>
              </a:lnSpc>
              <a:spcAft>
                <a:spcPts val="600"/>
              </a:spcAft>
            </a:pPr>
            <a:r>
              <a:rPr lang="en-US" sz="800" dirty="0"/>
              <a:t>Raw Data</a:t>
            </a:r>
          </a:p>
        </p:txBody>
      </p:sp>
      <p:cxnSp>
        <p:nvCxnSpPr>
          <p:cNvPr id="19" name="Straight Arrow Connector 18">
            <a:extLst>
              <a:ext uri="{FF2B5EF4-FFF2-40B4-BE49-F238E27FC236}">
                <a16:creationId xmlns:a16="http://schemas.microsoft.com/office/drawing/2014/main" id="{4B19D029-1DA7-4F16-BFF8-1C828C7B51A5}"/>
              </a:ext>
            </a:extLst>
          </p:cNvPr>
          <p:cNvCxnSpPr>
            <a:cxnSpLocks/>
          </p:cNvCxnSpPr>
          <p:nvPr/>
        </p:nvCxnSpPr>
        <p:spPr>
          <a:xfrm>
            <a:off x="5285392" y="2055333"/>
            <a:ext cx="38501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FC8FA7E-E5D6-4AAB-B3AF-BB5445BDC95E}"/>
              </a:ext>
            </a:extLst>
          </p:cNvPr>
          <p:cNvSpPr txBox="1"/>
          <p:nvPr/>
        </p:nvSpPr>
        <p:spPr>
          <a:xfrm>
            <a:off x="5198709" y="1848472"/>
            <a:ext cx="558376" cy="110800"/>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p>
        </p:txBody>
      </p:sp>
      <p:cxnSp>
        <p:nvCxnSpPr>
          <p:cNvPr id="21" name="Straight Arrow Connector 20">
            <a:extLst>
              <a:ext uri="{FF2B5EF4-FFF2-40B4-BE49-F238E27FC236}">
                <a16:creationId xmlns:a16="http://schemas.microsoft.com/office/drawing/2014/main" id="{E48D731D-638E-428B-B580-BEF06C2D6310}"/>
              </a:ext>
            </a:extLst>
          </p:cNvPr>
          <p:cNvCxnSpPr>
            <a:cxnSpLocks/>
          </p:cNvCxnSpPr>
          <p:nvPr/>
        </p:nvCxnSpPr>
        <p:spPr>
          <a:xfrm>
            <a:off x="6306436" y="2366497"/>
            <a:ext cx="0" cy="106250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0D3B5FF-DF5F-424E-9902-56F8DD38CE18}"/>
              </a:ext>
            </a:extLst>
          </p:cNvPr>
          <p:cNvSpPr txBox="1"/>
          <p:nvPr/>
        </p:nvSpPr>
        <p:spPr>
          <a:xfrm>
            <a:off x="6353986" y="2873316"/>
            <a:ext cx="558376" cy="110800"/>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p>
        </p:txBody>
      </p:sp>
      <p:cxnSp>
        <p:nvCxnSpPr>
          <p:cNvPr id="24" name="Straight Arrow Connector 23">
            <a:extLst>
              <a:ext uri="{FF2B5EF4-FFF2-40B4-BE49-F238E27FC236}">
                <a16:creationId xmlns:a16="http://schemas.microsoft.com/office/drawing/2014/main" id="{B9A1984A-9761-4F80-ACBC-C9D9DB0796A3}"/>
              </a:ext>
            </a:extLst>
          </p:cNvPr>
          <p:cNvCxnSpPr>
            <a:cxnSpLocks/>
          </p:cNvCxnSpPr>
          <p:nvPr/>
        </p:nvCxnSpPr>
        <p:spPr>
          <a:xfrm flipV="1">
            <a:off x="2186193" y="2366497"/>
            <a:ext cx="0" cy="106250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1FDBC8C-9E27-435A-AC32-4C6C59DDD648}"/>
              </a:ext>
            </a:extLst>
          </p:cNvPr>
          <p:cNvSpPr txBox="1"/>
          <p:nvPr/>
        </p:nvSpPr>
        <p:spPr>
          <a:xfrm>
            <a:off x="1546211" y="2829734"/>
            <a:ext cx="558376" cy="221599"/>
          </a:xfrm>
          <a:prstGeom prst="rect">
            <a:avLst/>
          </a:prstGeom>
          <a:noFill/>
          <a:ln>
            <a:noFill/>
          </a:ln>
        </p:spPr>
        <p:txBody>
          <a:bodyPr wrap="square" lIns="0" tIns="0" rIns="0" bIns="0" rtlCol="0">
            <a:spAutoFit/>
          </a:bodyPr>
          <a:lstStyle/>
          <a:p>
            <a:pPr algn="ctr">
              <a:lnSpc>
                <a:spcPct val="90000"/>
              </a:lnSpc>
              <a:spcAft>
                <a:spcPts val="600"/>
              </a:spcAft>
            </a:pPr>
            <a:r>
              <a:rPr lang="en-US" sz="800" dirty="0"/>
              <a:t>Translated Commands</a:t>
            </a:r>
          </a:p>
        </p:txBody>
      </p:sp>
      <p:sp>
        <p:nvSpPr>
          <p:cNvPr id="26" name="Rectangle: Rounded Corners 25">
            <a:extLst>
              <a:ext uri="{FF2B5EF4-FFF2-40B4-BE49-F238E27FC236}">
                <a16:creationId xmlns:a16="http://schemas.microsoft.com/office/drawing/2014/main" id="{2E975BBD-6C70-42B7-8D08-73F62F5AB89B}"/>
              </a:ext>
            </a:extLst>
          </p:cNvPr>
          <p:cNvSpPr/>
          <p:nvPr/>
        </p:nvSpPr>
        <p:spPr bwMode="auto">
          <a:xfrm>
            <a:off x="7598390" y="1833613"/>
            <a:ext cx="2176585" cy="4572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solidFill>
                  <a:sysClr val="windowText" lastClr="000000"/>
                </a:solidFill>
                <a:ea typeface="Segoe UI" pitchFamily="34" charset="0"/>
                <a:cs typeface="Segoe UI" pitchFamily="34" charset="0"/>
              </a:rPr>
              <a:t>flysim</a:t>
            </a:r>
            <a:r>
              <a:rPr lang="en-US" sz="1400" dirty="0">
                <a:solidFill>
                  <a:sysClr val="windowText" lastClr="000000"/>
                </a:solidFill>
                <a:ea typeface="Segoe UI" pitchFamily="34" charset="0"/>
                <a:cs typeface="Segoe UI" pitchFamily="34" charset="0"/>
              </a:rPr>
              <a:t>-shared-input-hub</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Event Hub</a:t>
            </a:r>
          </a:p>
        </p:txBody>
      </p:sp>
      <p:sp>
        <p:nvSpPr>
          <p:cNvPr id="27" name="Rectangle: Rounded Corners 26">
            <a:extLst>
              <a:ext uri="{FF2B5EF4-FFF2-40B4-BE49-F238E27FC236}">
                <a16:creationId xmlns:a16="http://schemas.microsoft.com/office/drawing/2014/main" id="{827293CC-6C04-47E9-8FB5-3319CDD6C373}"/>
              </a:ext>
            </a:extLst>
          </p:cNvPr>
          <p:cNvSpPr/>
          <p:nvPr/>
        </p:nvSpPr>
        <p:spPr bwMode="auto">
          <a:xfrm>
            <a:off x="7598390" y="3537722"/>
            <a:ext cx="2176585" cy="4572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ysClr val="windowText" lastClr="000000"/>
                </a:solidFill>
                <a:ea typeface="Segoe UI" pitchFamily="34" charset="0"/>
                <a:cs typeface="Segoe UI" pitchFamily="34" charset="0"/>
              </a:rPr>
              <a:t>Stream Analytics</a:t>
            </a:r>
          </a:p>
        </p:txBody>
      </p:sp>
      <p:sp>
        <p:nvSpPr>
          <p:cNvPr id="28" name="Rectangle: Rounded Corners 27">
            <a:extLst>
              <a:ext uri="{FF2B5EF4-FFF2-40B4-BE49-F238E27FC236}">
                <a16:creationId xmlns:a16="http://schemas.microsoft.com/office/drawing/2014/main" id="{27907501-08AE-4381-AE30-A2CA1D46CD34}"/>
              </a:ext>
            </a:extLst>
          </p:cNvPr>
          <p:cNvSpPr/>
          <p:nvPr/>
        </p:nvSpPr>
        <p:spPr bwMode="auto">
          <a:xfrm>
            <a:off x="7598390" y="5241831"/>
            <a:ext cx="2176585" cy="457201"/>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solidFill>
                  <a:sysClr val="windowText" lastClr="000000"/>
                </a:solidFill>
                <a:ea typeface="Segoe UI" pitchFamily="34" charset="0"/>
                <a:cs typeface="Segoe UI" pitchFamily="34" charset="0"/>
              </a:rPr>
              <a:t>flysim</a:t>
            </a:r>
            <a:r>
              <a:rPr lang="en-US" sz="1400" dirty="0">
                <a:solidFill>
                  <a:sysClr val="windowText" lastClr="000000"/>
                </a:solidFill>
                <a:ea typeface="Segoe UI" pitchFamily="34" charset="0"/>
                <a:cs typeface="Segoe UI" pitchFamily="34" charset="0"/>
              </a:rPr>
              <a:t>-shared-output-hub</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Event Hub</a:t>
            </a:r>
          </a:p>
        </p:txBody>
      </p:sp>
      <p:sp>
        <p:nvSpPr>
          <p:cNvPr id="29" name="Rectangle: Rounded Corners 28">
            <a:extLst>
              <a:ext uri="{FF2B5EF4-FFF2-40B4-BE49-F238E27FC236}">
                <a16:creationId xmlns:a16="http://schemas.microsoft.com/office/drawing/2014/main" id="{0117F6DB-BA50-4D97-953C-140EFD892153}"/>
              </a:ext>
            </a:extLst>
          </p:cNvPr>
          <p:cNvSpPr/>
          <p:nvPr/>
        </p:nvSpPr>
        <p:spPr bwMode="auto">
          <a:xfrm>
            <a:off x="10780816" y="1829062"/>
            <a:ext cx="1059034" cy="3869970"/>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ysClr val="windowText" lastClr="000000"/>
                </a:solidFill>
                <a:ea typeface="Segoe UI" pitchFamily="34" charset="0"/>
                <a:cs typeface="Segoe UI" pitchFamily="34" charset="0"/>
              </a:rPr>
              <a:t>ATC</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UWP</a:t>
            </a:r>
            <a:br>
              <a:rPr lang="en-US" sz="1400" dirty="0">
                <a:solidFill>
                  <a:sysClr val="windowText" lastClr="000000"/>
                </a:solidFill>
                <a:ea typeface="Segoe UI" pitchFamily="34" charset="0"/>
                <a:cs typeface="Segoe UI" pitchFamily="34" charset="0"/>
              </a:rPr>
            </a:br>
            <a:r>
              <a:rPr lang="en-US" sz="1400" dirty="0">
                <a:solidFill>
                  <a:sysClr val="windowText" lastClr="000000"/>
                </a:solidFill>
                <a:ea typeface="Segoe UI" pitchFamily="34" charset="0"/>
                <a:cs typeface="Segoe UI" pitchFamily="34" charset="0"/>
              </a:rPr>
              <a:t>App</a:t>
            </a:r>
          </a:p>
        </p:txBody>
      </p:sp>
      <p:sp>
        <p:nvSpPr>
          <p:cNvPr id="31" name="Freeform: Shape 30">
            <a:extLst>
              <a:ext uri="{FF2B5EF4-FFF2-40B4-BE49-F238E27FC236}">
                <a16:creationId xmlns:a16="http://schemas.microsoft.com/office/drawing/2014/main" id="{0913F534-9C8E-4EEC-B04E-9603E7DCD0C2}"/>
              </a:ext>
            </a:extLst>
          </p:cNvPr>
          <p:cNvSpPr/>
          <p:nvPr/>
        </p:nvSpPr>
        <p:spPr bwMode="auto">
          <a:xfrm>
            <a:off x="4313514" y="1363287"/>
            <a:ext cx="4422371" cy="440575"/>
          </a:xfrm>
          <a:custGeom>
            <a:avLst/>
            <a:gdLst>
              <a:gd name="connsiteX0" fmla="*/ 0 w 4422371"/>
              <a:gd name="connsiteY0" fmla="*/ 407324 h 440575"/>
              <a:gd name="connsiteX1" fmla="*/ 0 w 4422371"/>
              <a:gd name="connsiteY1" fmla="*/ 0 h 440575"/>
              <a:gd name="connsiteX2" fmla="*/ 4422371 w 4422371"/>
              <a:gd name="connsiteY2" fmla="*/ 0 h 440575"/>
              <a:gd name="connsiteX3" fmla="*/ 4422371 w 4422371"/>
              <a:gd name="connsiteY3" fmla="*/ 440575 h 440575"/>
              <a:gd name="connsiteX4" fmla="*/ 4422371 w 4422371"/>
              <a:gd name="connsiteY4" fmla="*/ 440575 h 440575"/>
              <a:gd name="connsiteX5" fmla="*/ 4422371 w 4422371"/>
              <a:gd name="connsiteY5" fmla="*/ 440575 h 44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2371" h="440575">
                <a:moveTo>
                  <a:pt x="0" y="407324"/>
                </a:moveTo>
                <a:lnTo>
                  <a:pt x="0" y="0"/>
                </a:lnTo>
                <a:lnTo>
                  <a:pt x="4422371" y="0"/>
                </a:lnTo>
                <a:lnTo>
                  <a:pt x="4422371" y="440575"/>
                </a:lnTo>
                <a:lnTo>
                  <a:pt x="4422371" y="440575"/>
                </a:lnTo>
                <a:lnTo>
                  <a:pt x="4422371" y="440575"/>
                </a:lnTo>
              </a:path>
            </a:pathLst>
          </a:custGeom>
          <a:noFill/>
          <a:ln>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AC7DADE9-A677-42FF-84BC-E684610E06DA}"/>
              </a:ext>
            </a:extLst>
          </p:cNvPr>
          <p:cNvSpPr txBox="1"/>
          <p:nvPr/>
        </p:nvSpPr>
        <p:spPr>
          <a:xfrm>
            <a:off x="6245511" y="1189223"/>
            <a:ext cx="558376" cy="110800"/>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p>
        </p:txBody>
      </p:sp>
      <p:cxnSp>
        <p:nvCxnSpPr>
          <p:cNvPr id="34" name="Straight Arrow Connector 33">
            <a:extLst>
              <a:ext uri="{FF2B5EF4-FFF2-40B4-BE49-F238E27FC236}">
                <a16:creationId xmlns:a16="http://schemas.microsoft.com/office/drawing/2014/main" id="{364171F2-913E-4FED-B884-21F63B72E0D9}"/>
              </a:ext>
            </a:extLst>
          </p:cNvPr>
          <p:cNvCxnSpPr>
            <a:cxnSpLocks/>
          </p:cNvCxnSpPr>
          <p:nvPr/>
        </p:nvCxnSpPr>
        <p:spPr>
          <a:xfrm>
            <a:off x="8728508" y="2408525"/>
            <a:ext cx="0" cy="106401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332DE6E-B3B2-49A8-A2AD-CE880953C81B}"/>
              </a:ext>
            </a:extLst>
          </p:cNvPr>
          <p:cNvSpPr txBox="1"/>
          <p:nvPr/>
        </p:nvSpPr>
        <p:spPr>
          <a:xfrm>
            <a:off x="8781501" y="2858868"/>
            <a:ext cx="558376" cy="221599"/>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br>
              <a:rPr lang="en-US" sz="800" dirty="0"/>
            </a:br>
            <a:r>
              <a:rPr lang="en-US" sz="800" dirty="0"/>
              <a:t>(All Aircraft)</a:t>
            </a:r>
          </a:p>
        </p:txBody>
      </p:sp>
      <p:cxnSp>
        <p:nvCxnSpPr>
          <p:cNvPr id="37" name="Straight Arrow Connector 36">
            <a:extLst>
              <a:ext uri="{FF2B5EF4-FFF2-40B4-BE49-F238E27FC236}">
                <a16:creationId xmlns:a16="http://schemas.microsoft.com/office/drawing/2014/main" id="{03B313EA-9B7E-4CA9-971E-2825200C1D9C}"/>
              </a:ext>
            </a:extLst>
          </p:cNvPr>
          <p:cNvCxnSpPr>
            <a:cxnSpLocks/>
          </p:cNvCxnSpPr>
          <p:nvPr/>
        </p:nvCxnSpPr>
        <p:spPr>
          <a:xfrm>
            <a:off x="8728508" y="4101254"/>
            <a:ext cx="0" cy="106401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BAC360D-0242-4B1F-8525-D9E4C702BA7B}"/>
              </a:ext>
            </a:extLst>
          </p:cNvPr>
          <p:cNvSpPr txBox="1"/>
          <p:nvPr/>
        </p:nvSpPr>
        <p:spPr>
          <a:xfrm>
            <a:off x="8781501" y="4551597"/>
            <a:ext cx="558376" cy="221599"/>
          </a:xfrm>
          <a:prstGeom prst="rect">
            <a:avLst/>
          </a:prstGeom>
          <a:noFill/>
          <a:ln>
            <a:noFill/>
          </a:ln>
        </p:spPr>
        <p:txBody>
          <a:bodyPr wrap="square" lIns="0" tIns="0" rIns="0" bIns="0" rtlCol="0">
            <a:spAutoFit/>
          </a:bodyPr>
          <a:lstStyle/>
          <a:p>
            <a:pPr algn="ctr">
              <a:lnSpc>
                <a:spcPct val="90000"/>
              </a:lnSpc>
              <a:spcAft>
                <a:spcPts val="600"/>
              </a:spcAft>
            </a:pPr>
            <a:r>
              <a:rPr lang="en-US" sz="800" dirty="0"/>
              <a:t>Proximity</a:t>
            </a:r>
            <a:br>
              <a:rPr lang="en-US" sz="800" dirty="0"/>
            </a:br>
            <a:r>
              <a:rPr lang="en-US" sz="800" dirty="0"/>
              <a:t>Warnings</a:t>
            </a:r>
          </a:p>
        </p:txBody>
      </p:sp>
      <p:cxnSp>
        <p:nvCxnSpPr>
          <p:cNvPr id="39" name="Straight Arrow Connector 38">
            <a:extLst>
              <a:ext uri="{FF2B5EF4-FFF2-40B4-BE49-F238E27FC236}">
                <a16:creationId xmlns:a16="http://schemas.microsoft.com/office/drawing/2014/main" id="{D04AF436-8900-4C76-8D67-957038E99B6F}"/>
              </a:ext>
            </a:extLst>
          </p:cNvPr>
          <p:cNvCxnSpPr>
            <a:cxnSpLocks/>
          </p:cNvCxnSpPr>
          <p:nvPr/>
        </p:nvCxnSpPr>
        <p:spPr>
          <a:xfrm>
            <a:off x="9979784" y="2055333"/>
            <a:ext cx="6378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B20DDD4-F405-4269-A6C8-D3B135FF0E7B}"/>
              </a:ext>
            </a:extLst>
          </p:cNvPr>
          <p:cNvSpPr txBox="1"/>
          <p:nvPr/>
        </p:nvSpPr>
        <p:spPr>
          <a:xfrm>
            <a:off x="9979784" y="1848472"/>
            <a:ext cx="558376" cy="110800"/>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p>
        </p:txBody>
      </p:sp>
      <p:sp>
        <p:nvSpPr>
          <p:cNvPr id="42" name="TextBox 41">
            <a:extLst>
              <a:ext uri="{FF2B5EF4-FFF2-40B4-BE49-F238E27FC236}">
                <a16:creationId xmlns:a16="http://schemas.microsoft.com/office/drawing/2014/main" id="{69DFF498-DD5E-4C2E-B4B6-BCB55A16C89A}"/>
              </a:ext>
            </a:extLst>
          </p:cNvPr>
          <p:cNvSpPr txBox="1"/>
          <p:nvPr/>
        </p:nvSpPr>
        <p:spPr>
          <a:xfrm>
            <a:off x="9979784" y="5215657"/>
            <a:ext cx="558376" cy="221599"/>
          </a:xfrm>
          <a:prstGeom prst="rect">
            <a:avLst/>
          </a:prstGeom>
          <a:noFill/>
          <a:ln>
            <a:noFill/>
          </a:ln>
        </p:spPr>
        <p:txBody>
          <a:bodyPr wrap="square" lIns="0" tIns="0" rIns="0" bIns="0" rtlCol="0">
            <a:spAutoFit/>
          </a:bodyPr>
          <a:lstStyle/>
          <a:p>
            <a:pPr algn="ctr">
              <a:lnSpc>
                <a:spcPct val="90000"/>
              </a:lnSpc>
              <a:spcAft>
                <a:spcPts val="600"/>
              </a:spcAft>
            </a:pPr>
            <a:r>
              <a:rPr lang="en-US" sz="800" dirty="0"/>
              <a:t>Proximity</a:t>
            </a:r>
            <a:br>
              <a:rPr lang="en-US" sz="800" dirty="0"/>
            </a:br>
            <a:r>
              <a:rPr lang="en-US" sz="800" dirty="0"/>
              <a:t>Warnings</a:t>
            </a:r>
          </a:p>
        </p:txBody>
      </p:sp>
      <p:sp>
        <p:nvSpPr>
          <p:cNvPr id="44" name="Freeform: Shape 43">
            <a:extLst>
              <a:ext uri="{FF2B5EF4-FFF2-40B4-BE49-F238E27FC236}">
                <a16:creationId xmlns:a16="http://schemas.microsoft.com/office/drawing/2014/main" id="{45172E59-3E36-49C3-B746-BC7BAA175C27}"/>
              </a:ext>
            </a:extLst>
          </p:cNvPr>
          <p:cNvSpPr/>
          <p:nvPr/>
        </p:nvSpPr>
        <p:spPr bwMode="auto">
          <a:xfrm>
            <a:off x="4109357" y="4155280"/>
            <a:ext cx="3331029" cy="1331120"/>
          </a:xfrm>
          <a:custGeom>
            <a:avLst/>
            <a:gdLst>
              <a:gd name="connsiteX0" fmla="*/ 3331029 w 3331029"/>
              <a:gd name="connsiteY0" fmla="*/ 2220686 h 2220686"/>
              <a:gd name="connsiteX1" fmla="*/ 0 w 3331029"/>
              <a:gd name="connsiteY1" fmla="*/ 2220686 h 2220686"/>
              <a:gd name="connsiteX2" fmla="*/ 0 w 3331029"/>
              <a:gd name="connsiteY2" fmla="*/ 0 h 2220686"/>
            </a:gdLst>
            <a:ahLst/>
            <a:cxnLst>
              <a:cxn ang="0">
                <a:pos x="connsiteX0" y="connsiteY0"/>
              </a:cxn>
              <a:cxn ang="0">
                <a:pos x="connsiteX1" y="connsiteY1"/>
              </a:cxn>
              <a:cxn ang="0">
                <a:pos x="connsiteX2" y="connsiteY2"/>
              </a:cxn>
            </a:cxnLst>
            <a:rect l="l" t="t" r="r" b="b"/>
            <a:pathLst>
              <a:path w="3331029" h="2220686">
                <a:moveTo>
                  <a:pt x="3331029" y="2220686"/>
                </a:moveTo>
                <a:lnTo>
                  <a:pt x="0" y="2220686"/>
                </a:lnTo>
                <a:lnTo>
                  <a:pt x="0" y="0"/>
                </a:lnTo>
              </a:path>
            </a:pathLst>
          </a:custGeom>
          <a:noFill/>
          <a:ln>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590D4BF-978D-46C0-9DC9-54421130F0FF}"/>
              </a:ext>
            </a:extLst>
          </p:cNvPr>
          <p:cNvSpPr txBox="1"/>
          <p:nvPr/>
        </p:nvSpPr>
        <p:spPr>
          <a:xfrm>
            <a:off x="5247354" y="5279658"/>
            <a:ext cx="1055034" cy="110800"/>
          </a:xfrm>
          <a:prstGeom prst="rect">
            <a:avLst/>
          </a:prstGeom>
          <a:noFill/>
          <a:ln>
            <a:noFill/>
          </a:ln>
        </p:spPr>
        <p:txBody>
          <a:bodyPr wrap="square" lIns="0" tIns="0" rIns="0" bIns="0" rtlCol="0">
            <a:spAutoFit/>
          </a:bodyPr>
          <a:lstStyle/>
          <a:p>
            <a:pPr algn="ctr">
              <a:lnSpc>
                <a:spcPct val="90000"/>
              </a:lnSpc>
              <a:spcAft>
                <a:spcPts val="600"/>
              </a:spcAft>
            </a:pPr>
            <a:r>
              <a:rPr lang="en-US" sz="800" dirty="0"/>
              <a:t>Proximity Warnings</a:t>
            </a:r>
          </a:p>
        </p:txBody>
      </p:sp>
      <p:sp>
        <p:nvSpPr>
          <p:cNvPr id="47" name="Rectangle: Rounded Corners 46">
            <a:extLst>
              <a:ext uri="{FF2B5EF4-FFF2-40B4-BE49-F238E27FC236}">
                <a16:creationId xmlns:a16="http://schemas.microsoft.com/office/drawing/2014/main" id="{537E7435-DF43-4149-AC63-3286A7DA3B92}"/>
              </a:ext>
            </a:extLst>
          </p:cNvPr>
          <p:cNvSpPr/>
          <p:nvPr/>
        </p:nvSpPr>
        <p:spPr bwMode="auto">
          <a:xfrm>
            <a:off x="1467280" y="4548595"/>
            <a:ext cx="1717709" cy="457201"/>
          </a:xfrm>
          <a:prstGeom prst="round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Translator Text API</a:t>
            </a:r>
            <a:br>
              <a:rPr lang="en-US" sz="1400" dirty="0">
                <a:gradFill>
                  <a:gsLst>
                    <a:gs pos="0">
                      <a:srgbClr val="FFFFFF"/>
                    </a:gs>
                    <a:gs pos="100000">
                      <a:srgbClr val="FFFFFF"/>
                    </a:gs>
                  </a:gsLst>
                  <a:lin ang="5400000" scaled="0"/>
                </a:gradFill>
                <a:ea typeface="Segoe UI" pitchFamily="34" charset="0"/>
                <a:cs typeface="Segoe UI" pitchFamily="34" charset="0"/>
              </a:rPr>
            </a:br>
            <a:r>
              <a:rPr lang="en-US" sz="1400" dirty="0">
                <a:gradFill>
                  <a:gsLst>
                    <a:gs pos="0">
                      <a:srgbClr val="FFFFFF"/>
                    </a:gs>
                    <a:gs pos="100000">
                      <a:srgbClr val="FFFFFF"/>
                    </a:gs>
                  </a:gsLst>
                  <a:lin ang="5400000" scaled="0"/>
                </a:gradFill>
                <a:ea typeface="Segoe UI" pitchFamily="34" charset="0"/>
                <a:cs typeface="Segoe UI" pitchFamily="34" charset="0"/>
              </a:rPr>
              <a:t>Cognitive Service</a:t>
            </a:r>
          </a:p>
        </p:txBody>
      </p:sp>
      <p:cxnSp>
        <p:nvCxnSpPr>
          <p:cNvPr id="48" name="Straight Arrow Connector 47">
            <a:extLst>
              <a:ext uri="{FF2B5EF4-FFF2-40B4-BE49-F238E27FC236}">
                <a16:creationId xmlns:a16="http://schemas.microsoft.com/office/drawing/2014/main" id="{47704669-0BE2-44E8-AF72-FFC0BD6FF691}"/>
              </a:ext>
            </a:extLst>
          </p:cNvPr>
          <p:cNvCxnSpPr>
            <a:cxnSpLocks/>
          </p:cNvCxnSpPr>
          <p:nvPr/>
        </p:nvCxnSpPr>
        <p:spPr>
          <a:xfrm flipV="1">
            <a:off x="2845519" y="4155280"/>
            <a:ext cx="0" cy="25514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F4A22CC-B4BA-4EDB-9A29-19E132395D79}"/>
              </a:ext>
            </a:extLst>
          </p:cNvPr>
          <p:cNvSpPr txBox="1"/>
          <p:nvPr/>
        </p:nvSpPr>
        <p:spPr>
          <a:xfrm>
            <a:off x="2893070" y="4194241"/>
            <a:ext cx="558376" cy="221599"/>
          </a:xfrm>
          <a:prstGeom prst="rect">
            <a:avLst/>
          </a:prstGeom>
          <a:noFill/>
          <a:ln>
            <a:noFill/>
          </a:ln>
        </p:spPr>
        <p:txBody>
          <a:bodyPr wrap="square" lIns="0" tIns="0" rIns="0" bIns="0" rtlCol="0">
            <a:spAutoFit/>
          </a:bodyPr>
          <a:lstStyle/>
          <a:p>
            <a:pPr algn="ctr">
              <a:lnSpc>
                <a:spcPct val="90000"/>
              </a:lnSpc>
              <a:spcAft>
                <a:spcPts val="600"/>
              </a:spcAft>
            </a:pPr>
            <a:r>
              <a:rPr lang="en-US" sz="800" dirty="0"/>
              <a:t>Translated Commands</a:t>
            </a:r>
          </a:p>
        </p:txBody>
      </p:sp>
      <p:cxnSp>
        <p:nvCxnSpPr>
          <p:cNvPr id="50" name="Straight Arrow Connector 49">
            <a:extLst>
              <a:ext uri="{FF2B5EF4-FFF2-40B4-BE49-F238E27FC236}">
                <a16:creationId xmlns:a16="http://schemas.microsoft.com/office/drawing/2014/main" id="{5677E2CB-8024-49D1-ABFB-E1CF8F75A4C3}"/>
              </a:ext>
            </a:extLst>
          </p:cNvPr>
          <p:cNvCxnSpPr>
            <a:cxnSpLocks/>
          </p:cNvCxnSpPr>
          <p:nvPr/>
        </p:nvCxnSpPr>
        <p:spPr>
          <a:xfrm rot="10800000" flipV="1">
            <a:off x="1859454" y="4155280"/>
            <a:ext cx="0" cy="25514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D15E282-1260-4A45-BF1F-A0FEE30D5062}"/>
              </a:ext>
            </a:extLst>
          </p:cNvPr>
          <p:cNvSpPr txBox="1"/>
          <p:nvPr/>
        </p:nvSpPr>
        <p:spPr>
          <a:xfrm>
            <a:off x="1173052" y="4248025"/>
            <a:ext cx="558376" cy="110800"/>
          </a:xfrm>
          <a:prstGeom prst="rect">
            <a:avLst/>
          </a:prstGeom>
          <a:noFill/>
          <a:ln>
            <a:noFill/>
          </a:ln>
        </p:spPr>
        <p:txBody>
          <a:bodyPr wrap="square" lIns="0" tIns="0" rIns="0" bIns="0" rtlCol="0">
            <a:spAutoFit/>
          </a:bodyPr>
          <a:lstStyle/>
          <a:p>
            <a:pPr algn="ctr">
              <a:lnSpc>
                <a:spcPct val="90000"/>
              </a:lnSpc>
              <a:spcAft>
                <a:spcPts val="600"/>
              </a:spcAft>
            </a:pPr>
            <a:r>
              <a:rPr lang="en-US" sz="800" dirty="0"/>
              <a:t>Commands</a:t>
            </a:r>
          </a:p>
        </p:txBody>
      </p:sp>
      <p:sp>
        <p:nvSpPr>
          <p:cNvPr id="52" name="Rectangle: Rounded Corners 51">
            <a:extLst>
              <a:ext uri="{FF2B5EF4-FFF2-40B4-BE49-F238E27FC236}">
                <a16:creationId xmlns:a16="http://schemas.microsoft.com/office/drawing/2014/main" id="{1F20C707-6202-430A-99F5-A32B302BDDAF}"/>
              </a:ext>
            </a:extLst>
          </p:cNvPr>
          <p:cNvSpPr/>
          <p:nvPr/>
        </p:nvSpPr>
        <p:spPr bwMode="auto">
          <a:xfrm>
            <a:off x="399386" y="6295732"/>
            <a:ext cx="338901" cy="338901"/>
          </a:xfrm>
          <a:prstGeom prst="round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TextBox 44">
            <a:extLst>
              <a:ext uri="{FF2B5EF4-FFF2-40B4-BE49-F238E27FC236}">
                <a16:creationId xmlns:a16="http://schemas.microsoft.com/office/drawing/2014/main" id="{2AC87DDC-1981-4B6E-A702-FD9382537D53}"/>
              </a:ext>
            </a:extLst>
          </p:cNvPr>
          <p:cNvSpPr txBox="1"/>
          <p:nvPr/>
        </p:nvSpPr>
        <p:spPr>
          <a:xfrm>
            <a:off x="903932" y="6354382"/>
            <a:ext cx="5648982" cy="221599"/>
          </a:xfrm>
          <a:prstGeom prst="rect">
            <a:avLst/>
          </a:prstGeom>
          <a:noFill/>
          <a:ln>
            <a:noFill/>
          </a:ln>
        </p:spPr>
        <p:txBody>
          <a:bodyPr wrap="none" lIns="0" tIns="0" rIns="0" bIns="0" rtlCol="0" anchor="ctr">
            <a:spAutoFit/>
          </a:bodyPr>
          <a:lstStyle/>
          <a:p>
            <a:pPr>
              <a:lnSpc>
                <a:spcPct val="90000"/>
              </a:lnSpc>
              <a:spcAft>
                <a:spcPts val="600"/>
              </a:spcAft>
            </a:pPr>
            <a:r>
              <a:rPr lang="en-US" sz="1600" dirty="0"/>
              <a:t>Optional resources in the full workshop (http://aka.ms/flysim)</a:t>
            </a:r>
          </a:p>
        </p:txBody>
      </p:sp>
      <p:cxnSp>
        <p:nvCxnSpPr>
          <p:cNvPr id="57" name="Straight Arrow Connector 56">
            <a:extLst>
              <a:ext uri="{FF2B5EF4-FFF2-40B4-BE49-F238E27FC236}">
                <a16:creationId xmlns:a16="http://schemas.microsoft.com/office/drawing/2014/main" id="{0DAB833F-5655-4AB5-BC8A-95B72ED8B9D2}"/>
              </a:ext>
            </a:extLst>
          </p:cNvPr>
          <p:cNvCxnSpPr>
            <a:cxnSpLocks/>
          </p:cNvCxnSpPr>
          <p:nvPr/>
        </p:nvCxnSpPr>
        <p:spPr>
          <a:xfrm>
            <a:off x="9979784" y="5491590"/>
            <a:ext cx="6378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A212F7C-44B1-4708-AA2A-5B12996D454F}"/>
              </a:ext>
            </a:extLst>
          </p:cNvPr>
          <p:cNvCxnSpPr>
            <a:cxnSpLocks/>
          </p:cNvCxnSpPr>
          <p:nvPr/>
        </p:nvCxnSpPr>
        <p:spPr>
          <a:xfrm flipH="1">
            <a:off x="1034143" y="2120439"/>
            <a:ext cx="38501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61B1B859-EFC8-4885-A8DA-EAFCF02E2FFD}"/>
              </a:ext>
            </a:extLst>
          </p:cNvPr>
          <p:cNvSpPr txBox="1"/>
          <p:nvPr/>
        </p:nvSpPr>
        <p:spPr>
          <a:xfrm>
            <a:off x="990063" y="2187836"/>
            <a:ext cx="523212" cy="221599"/>
          </a:xfrm>
          <a:prstGeom prst="rect">
            <a:avLst/>
          </a:prstGeom>
          <a:noFill/>
          <a:ln>
            <a:noFill/>
          </a:ln>
        </p:spPr>
        <p:txBody>
          <a:bodyPr wrap="square" lIns="0" tIns="0" rIns="0" bIns="0" rtlCol="0">
            <a:spAutoFit/>
          </a:bodyPr>
          <a:lstStyle/>
          <a:p>
            <a:pPr>
              <a:lnSpc>
                <a:spcPct val="90000"/>
              </a:lnSpc>
              <a:spcAft>
                <a:spcPts val="600"/>
              </a:spcAft>
            </a:pPr>
            <a:r>
              <a:rPr lang="en-US" sz="800" dirty="0"/>
              <a:t>Translated</a:t>
            </a:r>
            <a:br>
              <a:rPr lang="en-US" sz="800" dirty="0"/>
            </a:br>
            <a:r>
              <a:rPr lang="en-US" sz="800" dirty="0"/>
              <a:t>Commands</a:t>
            </a:r>
          </a:p>
        </p:txBody>
      </p:sp>
      <p:sp>
        <p:nvSpPr>
          <p:cNvPr id="65" name="Rectangle: Rounded Corners 64">
            <a:extLst>
              <a:ext uri="{FF2B5EF4-FFF2-40B4-BE49-F238E27FC236}">
                <a16:creationId xmlns:a16="http://schemas.microsoft.com/office/drawing/2014/main" id="{F5ADE2F2-CBDE-469A-8682-D3CD73146DE4}"/>
              </a:ext>
            </a:extLst>
          </p:cNvPr>
          <p:cNvSpPr/>
          <p:nvPr/>
        </p:nvSpPr>
        <p:spPr bwMode="auto">
          <a:xfrm>
            <a:off x="399386" y="5337714"/>
            <a:ext cx="338901" cy="3389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TextBox 65">
            <a:extLst>
              <a:ext uri="{FF2B5EF4-FFF2-40B4-BE49-F238E27FC236}">
                <a16:creationId xmlns:a16="http://schemas.microsoft.com/office/drawing/2014/main" id="{05BA5106-3986-47B5-9B78-73F958DF036A}"/>
              </a:ext>
            </a:extLst>
          </p:cNvPr>
          <p:cNvSpPr txBox="1"/>
          <p:nvPr/>
        </p:nvSpPr>
        <p:spPr>
          <a:xfrm>
            <a:off x="903932" y="5396364"/>
            <a:ext cx="994247" cy="221599"/>
          </a:xfrm>
          <a:prstGeom prst="rect">
            <a:avLst/>
          </a:prstGeom>
          <a:noFill/>
          <a:ln>
            <a:noFill/>
          </a:ln>
        </p:spPr>
        <p:txBody>
          <a:bodyPr wrap="none" lIns="0" tIns="0" rIns="0" bIns="0" rtlCol="0" anchor="ctr">
            <a:spAutoFit/>
          </a:bodyPr>
          <a:lstStyle/>
          <a:p>
            <a:pPr>
              <a:lnSpc>
                <a:spcPct val="90000"/>
              </a:lnSpc>
              <a:spcAft>
                <a:spcPts val="600"/>
              </a:spcAft>
            </a:pPr>
            <a:r>
              <a:rPr lang="en-US" sz="1600" dirty="0"/>
              <a:t>You Create</a:t>
            </a:r>
          </a:p>
        </p:txBody>
      </p:sp>
      <p:sp>
        <p:nvSpPr>
          <p:cNvPr id="56" name="Rectangle: Rounded Corners 55">
            <a:extLst>
              <a:ext uri="{FF2B5EF4-FFF2-40B4-BE49-F238E27FC236}">
                <a16:creationId xmlns:a16="http://schemas.microsoft.com/office/drawing/2014/main" id="{2F15D517-F366-4465-812D-82C788A3C776}"/>
              </a:ext>
            </a:extLst>
          </p:cNvPr>
          <p:cNvSpPr/>
          <p:nvPr/>
        </p:nvSpPr>
        <p:spPr bwMode="auto">
          <a:xfrm>
            <a:off x="3491429" y="2695247"/>
            <a:ext cx="1678405" cy="4572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t>Azure Storage Table</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58" name="Straight Arrow Connector 57">
            <a:extLst>
              <a:ext uri="{FF2B5EF4-FFF2-40B4-BE49-F238E27FC236}">
                <a16:creationId xmlns:a16="http://schemas.microsoft.com/office/drawing/2014/main" id="{EE3E7A68-D5E6-44B9-9611-DC3C4E32D1E2}"/>
              </a:ext>
            </a:extLst>
          </p:cNvPr>
          <p:cNvCxnSpPr>
            <a:cxnSpLocks/>
          </p:cNvCxnSpPr>
          <p:nvPr/>
        </p:nvCxnSpPr>
        <p:spPr>
          <a:xfrm rot="10800000" flipV="1">
            <a:off x="4301679" y="2363423"/>
            <a:ext cx="0" cy="25514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A927C79-615F-472A-9822-C84C4B48E1EF}"/>
              </a:ext>
            </a:extLst>
          </p:cNvPr>
          <p:cNvSpPr txBox="1"/>
          <p:nvPr/>
        </p:nvSpPr>
        <p:spPr>
          <a:xfrm>
            <a:off x="4416222" y="2423058"/>
            <a:ext cx="558376" cy="110800"/>
          </a:xfrm>
          <a:prstGeom prst="rect">
            <a:avLst/>
          </a:prstGeom>
          <a:noFill/>
          <a:ln>
            <a:noFill/>
          </a:ln>
        </p:spPr>
        <p:txBody>
          <a:bodyPr wrap="square" lIns="0" tIns="0" rIns="0" bIns="0" rtlCol="0">
            <a:spAutoFit/>
          </a:bodyPr>
          <a:lstStyle/>
          <a:p>
            <a:pPr algn="ctr">
              <a:lnSpc>
                <a:spcPct val="90000"/>
              </a:lnSpc>
              <a:spcAft>
                <a:spcPts val="600"/>
              </a:spcAft>
            </a:pPr>
            <a:r>
              <a:rPr lang="en-US" sz="800" dirty="0"/>
              <a:t>Flight Data</a:t>
            </a:r>
          </a:p>
        </p:txBody>
      </p:sp>
    </p:spTree>
    <p:extLst>
      <p:ext uri="{BB962C8B-B14F-4D97-AF65-F5344CB8AC3E}">
        <p14:creationId xmlns:p14="http://schemas.microsoft.com/office/powerpoint/2010/main" val="4253123807"/>
      </p:ext>
    </p:extLst>
  </p:cSld>
  <p:clrMapOvr>
    <a:masterClrMapping/>
  </p:clrMapOvr>
</p:sld>
</file>

<file path=ppt/theme/theme1.xml><?xml version="1.0" encoding="utf-8"?>
<a:theme xmlns:a="http://schemas.openxmlformats.org/drawingml/2006/main" name="IoT Template v2">
  <a:themeElements>
    <a:clrScheme name="IoT Theme 2">
      <a:dk1>
        <a:srgbClr val="202030"/>
      </a:dk1>
      <a:lt1>
        <a:srgbClr val="FFFFFF"/>
      </a:lt1>
      <a:dk2>
        <a:srgbClr val="606070"/>
      </a:dk2>
      <a:lt2>
        <a:srgbClr val="E0E0F0"/>
      </a:lt2>
      <a:accent1>
        <a:srgbClr val="00A1F1"/>
      </a:accent1>
      <a:accent2>
        <a:srgbClr val="F65314"/>
      </a:accent2>
      <a:accent3>
        <a:srgbClr val="A0A0B0"/>
      </a:accent3>
      <a:accent4>
        <a:srgbClr val="FFBB00"/>
      </a:accent4>
      <a:accent5>
        <a:srgbClr val="F100A1"/>
      </a:accent5>
      <a:accent6>
        <a:srgbClr val="7CBB00"/>
      </a:accent6>
      <a:hlink>
        <a:srgbClr val="0563C1"/>
      </a:hlink>
      <a:folHlink>
        <a:srgbClr val="03407D"/>
      </a:folHlink>
    </a:clrScheme>
    <a:fontScheme name="IoT Theme 2">
      <a:majorFont>
        <a:latin typeface="Humnst777 BlkCn BT"/>
        <a:ea typeface=""/>
        <a:cs typeface=""/>
      </a:majorFont>
      <a:minorFont>
        <a:latin typeface="Humnst777 B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727FADAED273F4C9AE03DCCC84B7B68" ma:contentTypeVersion="12" ma:contentTypeDescription="Create a new document." ma:contentTypeScope="" ma:versionID="58eeb94f1fb2f1b82c145562cd4117ea">
  <xsd:schema xmlns:xsd="http://www.w3.org/2001/XMLSchema" xmlns:xs="http://www.w3.org/2001/XMLSchema" xmlns:p="http://schemas.microsoft.com/office/2006/metadata/properties" xmlns:ns1="http://schemas.microsoft.com/sharepoint/v3" xmlns:ns2="8a84bde4-33bd-47a9-b401-42071a820944" xmlns:ns3="4d2debd4-a79b-4582-a233-6f4fbdd6a7b7" targetNamespace="http://schemas.microsoft.com/office/2006/metadata/properties" ma:root="true" ma:fieldsID="8947e1095477e46215e654988192418a" ns1:_="" ns2:_="" ns3:_="">
    <xsd:import namespace="http://schemas.microsoft.com/sharepoint/v3"/>
    <xsd:import namespace="8a84bde4-33bd-47a9-b401-42071a820944"/>
    <xsd:import namespace="4d2debd4-a79b-4582-a233-6f4fbdd6a7b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3:LastSharedByUser" minOccurs="0"/>
                <xsd:element ref="ns3:LastSharedByTime" minOccurs="0"/>
                <xsd:element ref="ns2:MediaServiceOCR" minOccurs="0"/>
                <xsd:element ref="ns1:_ip_UnifiedCompliancePolicyProperties" minOccurs="0"/>
                <xsd:element ref="ns1:_ip_UnifiedCompliancePolicyUIActio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description="" ma:hidden="true" ma:internalName="_ip_UnifiedCompliancePolicyProperties">
      <xsd:simpleType>
        <xsd:restriction base="dms:Note"/>
      </xsd:simpleType>
    </xsd:element>
    <xsd:element name="_ip_UnifiedCompliancePolicyUIAction" ma:index="18"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a84bde4-33bd-47a9-b401-42071a82094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2debd4-a79b-4582-a233-6f4fbdd6a7b7"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14B0B6-D9E4-4121-B608-CD036B749B60}">
  <ds:schemaRefs>
    <ds:schemaRef ds:uri="http://purl.org/dc/terms/"/>
    <ds:schemaRef ds:uri="http://schemas.openxmlformats.org/package/2006/metadata/core-properties"/>
    <ds:schemaRef ds:uri="4d2debd4-a79b-4582-a233-6f4fbdd6a7b7"/>
    <ds:schemaRef ds:uri="http://schemas.microsoft.com/office/2006/documentManagement/types"/>
    <ds:schemaRef ds:uri="8a84bde4-33bd-47a9-b401-42071a820944"/>
    <ds:schemaRef ds:uri="http://purl.org/dc/elements/1.1/"/>
    <ds:schemaRef ds:uri="http://schemas.microsoft.com/office/2006/metadata/properties"/>
    <ds:schemaRef ds:uri="http://schemas.microsoft.com/sharepoint/v3"/>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2140B638-D1E9-465D-A9A2-F85512D8AC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a84bde4-33bd-47a9-b401-42071a820944"/>
    <ds:schemaRef ds:uri="4d2debd4-a79b-4582-a233-6f4fbdd6a7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FA23AD3-B000-48AC-BD64-6AD70248D43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6708</TotalTime>
  <Words>1266</Words>
  <Application>Microsoft Office PowerPoint</Application>
  <PresentationFormat>Widescreen</PresentationFormat>
  <Paragraphs>346</Paragraphs>
  <Slides>20</Slides>
  <Notes>20</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Humnst777 BlkCn BT</vt:lpstr>
      <vt:lpstr>Humnst777 BT</vt:lpstr>
      <vt:lpstr>Segoe UI</vt:lpstr>
      <vt:lpstr>Segoe UI Light</vt:lpstr>
      <vt:lpstr>Segoe UI Semibold</vt:lpstr>
      <vt:lpstr>Segoe UI Semilight</vt:lpstr>
      <vt:lpstr>IoT Template v2</vt:lpstr>
      <vt:lpstr>USB STICKs</vt:lpstr>
      <vt:lpstr>WiFi Information</vt:lpstr>
      <vt:lpstr>PowerPoint Presentation</vt:lpstr>
      <vt:lpstr>Microsoft Azure IoT Developer Kit Board</vt:lpstr>
      <vt:lpstr>Lot’s of great projects documented</vt:lpstr>
      <vt:lpstr>Developer Tools</vt:lpstr>
      <vt:lpstr>FlySimExpress Lab Architecture</vt:lpstr>
      <vt:lpstr>Full FlySim Lab Architecture</vt:lpstr>
      <vt:lpstr>Full FlySim Lab Architecture</vt:lpstr>
      <vt:lpstr>Azure IoT Hub</vt:lpstr>
      <vt:lpstr>IoT Hub ABC</vt:lpstr>
      <vt:lpstr>PowerPoint Presentation</vt:lpstr>
      <vt:lpstr>Resources</vt:lpstr>
      <vt:lpstr>The Hands-On-Workshop</vt:lpstr>
      <vt:lpstr>PRESENTER ONLY - Configure Shared Resources and ATC App</vt:lpstr>
      <vt:lpstr>01 - Prepare the Azure IoT Development Kit Board</vt:lpstr>
      <vt:lpstr>02 - Deploy and Verify Your Resources to Azure</vt:lpstr>
      <vt:lpstr>03 - Deploy Your Function Code to Azure</vt:lpstr>
      <vt:lpstr>03 - Deploy Your Function Code to Azure</vt:lpstr>
      <vt:lpstr>DevKit 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immersive | full-day hack | fly a simulated airplane with Azure IoT</dc:title>
  <dc:creator>Tristan Gorringe</dc:creator>
  <cp:lastModifiedBy>Bret Stateham</cp:lastModifiedBy>
  <cp:revision>55</cp:revision>
  <dcterms:created xsi:type="dcterms:W3CDTF">2017-10-12T21:53:41Z</dcterms:created>
  <dcterms:modified xsi:type="dcterms:W3CDTF">2018-01-27T14:51:00Z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pacorte@microsoft.com</vt:lpwstr>
  </property>
  <property fmtid="{D5CDD505-2E9C-101B-9397-08002B2CF9AE}" pid="5" name="MSIP_Label_f42aa342-8706-4288-bd11-ebb85995028c_SetDate">
    <vt:lpwstr>2017-11-02T16:04:52.6481629Z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0x0101002727FADAED273F4C9AE03DCCC84B7B68</vt:lpwstr>
  </property>
</Properties>
</file>