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263" r:id="rId2"/>
    <p:sldId id="265" r:id="rId3"/>
    <p:sldId id="271" r:id="rId4"/>
    <p:sldId id="272" r:id="rId5"/>
    <p:sldId id="257" r:id="rId6"/>
    <p:sldId id="273" r:id="rId7"/>
    <p:sldId id="258" r:id="rId8"/>
    <p:sldId id="284" r:id="rId9"/>
    <p:sldId id="291" r:id="rId10"/>
    <p:sldId id="293" r:id="rId11"/>
    <p:sldId id="283" r:id="rId12"/>
    <p:sldId id="290" r:id="rId13"/>
    <p:sldId id="292" r:id="rId14"/>
    <p:sldId id="260" r:id="rId15"/>
    <p:sldId id="295" r:id="rId16"/>
    <p:sldId id="282" r:id="rId17"/>
    <p:sldId id="264" r:id="rId18"/>
    <p:sldId id="267" r:id="rId19"/>
    <p:sldId id="269" r:id="rId20"/>
    <p:sldId id="270" r:id="rId21"/>
    <p:sldId id="274" r:id="rId22"/>
    <p:sldId id="261" r:id="rId23"/>
    <p:sldId id="278" r:id="rId24"/>
    <p:sldId id="279" r:id="rId25"/>
    <p:sldId id="29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523"/>
    <a:srgbClr val="5AC23A"/>
    <a:srgbClr val="4CA331"/>
    <a:srgbClr val="FF9966"/>
    <a:srgbClr val="383B3F"/>
    <a:srgbClr val="45942C"/>
    <a:srgbClr val="54B236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40" autoAdjust="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続いて企画２リベースの発表を行います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81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ゲームの仕様に進めていきます。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0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ゲームプレイの報酬として以下があります。</a:t>
            </a:r>
            <a:endParaRPr kumimoji="1" lang="en-US" altLang="ja-JP" dirty="0"/>
          </a:p>
          <a:p>
            <a:r>
              <a:rPr kumimoji="1" lang="ja-JP" altLang="en-US" dirty="0"/>
              <a:t>まずは、隕石の破壊に成功した際の報酬</a:t>
            </a:r>
            <a:endParaRPr kumimoji="1" lang="en-US" altLang="ja-JP" dirty="0"/>
          </a:p>
          <a:p>
            <a:r>
              <a:rPr kumimoji="1" lang="ja-JP" altLang="en-US" dirty="0"/>
              <a:t>今後プレイした際に、オブジェクトを解体する効率が上昇など、いわゆる強くてニューゲームが行えるようになります</a:t>
            </a:r>
            <a:endParaRPr kumimoji="1" lang="en-US" altLang="ja-JP" dirty="0"/>
          </a:p>
          <a:p>
            <a:r>
              <a:rPr kumimoji="1" lang="ja-JP" altLang="en-US" dirty="0"/>
              <a:t>また、先述した収集要素がスコアによって用意されます。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武器開発について説明します</a:t>
            </a:r>
            <a:endParaRPr kumimoji="1" lang="en-US" altLang="ja-JP" dirty="0"/>
          </a:p>
          <a:p>
            <a:r>
              <a:rPr kumimoji="1" lang="ja-JP" altLang="en-US" dirty="0"/>
              <a:t>武器を開発するためには素材を集める必要があり、これらの素材は３種類で固定します。</a:t>
            </a:r>
            <a:endParaRPr kumimoji="1" lang="en-US" altLang="ja-JP" dirty="0"/>
          </a:p>
          <a:p>
            <a:r>
              <a:rPr kumimoji="1" lang="ja-JP" altLang="en-US" dirty="0"/>
              <a:t>各素材を武器開発に投与（とうよ）することで、内部のパラメーターが上昇し制限時間が来た際の最終的なステータスが決定します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90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また、パラメータは割合によって０～２の値として判定し。合計値を算出し、合計値によって完成する武器が選択されます。</a:t>
            </a:r>
            <a:endParaRPr kumimoji="1" lang="en-US" altLang="ja-JP" dirty="0"/>
          </a:p>
          <a:p>
            <a:r>
              <a:rPr kumimoji="1" lang="ja-JP" altLang="en-US" dirty="0"/>
              <a:t>武器種類は合計値の数だけ用意するため　０～６　の合計７パターン用意するつもりです。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6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操作方法に関して</a:t>
            </a:r>
            <a:r>
              <a:rPr kumimoji="1" lang="ja-JP" altLang="en-US" dirty="0" err="1"/>
              <a:t>です</a:t>
            </a:r>
            <a:r>
              <a:rPr kumimoji="1" lang="ja-JP" altLang="en-US" dirty="0"/>
              <a:t>、基本的にコントローラ操作をサポートする方向性で進めていきます</a:t>
            </a:r>
            <a:endParaRPr kumimoji="1" lang="en-US" altLang="ja-JP" dirty="0"/>
          </a:p>
          <a:p>
            <a:r>
              <a:rPr kumimoji="1" lang="ja-JP" altLang="en-US" dirty="0"/>
              <a:t>また、１人プレイのみキーボードのみでの操作も行えるようにします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２人プレイに関しての説明です。</a:t>
            </a:r>
            <a:endParaRPr kumimoji="1" lang="en-US" altLang="ja-JP" dirty="0"/>
          </a:p>
          <a:p>
            <a:r>
              <a:rPr kumimoji="1" lang="ja-JP" altLang="en-US" dirty="0"/>
              <a:t>２人プレイはローカルでのみ対応予定です。</a:t>
            </a:r>
            <a:endParaRPr kumimoji="1" lang="en-US" altLang="ja-JP" dirty="0"/>
          </a:p>
          <a:p>
            <a:r>
              <a:rPr kumimoji="1" lang="ja-JP" altLang="en-US" dirty="0"/>
              <a:t>２人プレイでも１人プレイでも操作や仕様についていの変更は行わないつもりです。</a:t>
            </a:r>
            <a:endParaRPr kumimoji="1" lang="en-US" altLang="ja-JP" dirty="0"/>
          </a:p>
          <a:p>
            <a:r>
              <a:rPr kumimoji="1" lang="ja-JP" altLang="en-US" dirty="0"/>
              <a:t>また、画面は分割して表示します。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78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シーン遷移になります、チュートリアル用のモードを用意するつもりです。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37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技術要素について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54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今回の地形生成にはパーリンノイズというノイズを利用します</a:t>
            </a:r>
            <a:endParaRPr kumimoji="1" lang="en-US" altLang="ja-JP" dirty="0"/>
          </a:p>
          <a:p>
            <a:r>
              <a:rPr kumimoji="1" lang="ja-JP" altLang="en-US" dirty="0"/>
              <a:t>まず、通常のノイズの説明から進めていきます</a:t>
            </a:r>
            <a:endParaRPr kumimoji="1" lang="en-US" altLang="ja-JP" dirty="0"/>
          </a:p>
          <a:p>
            <a:r>
              <a:rPr kumimoji="1" lang="ja-JP" altLang="en-US" dirty="0"/>
              <a:t>通常のノイズは、完全にランダムで隣同士に関連性がない、天の集合体になっています。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6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今回利用するパーリンノイズは、連続性があり、隣同士の値が近しくなるようになっています。</a:t>
            </a:r>
            <a:endParaRPr kumimoji="1" lang="en-US" altLang="ja-JP" dirty="0"/>
          </a:p>
          <a:p>
            <a:r>
              <a:rPr kumimoji="1" lang="ja-JP" altLang="en-US" dirty="0"/>
              <a:t>そのため自然な見た目に近づきます。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2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目次になります、以下の流れで話を進めます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85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わかりやすいように画像化していますが、本来は数値の集合体のため、それらを駆使して地形を生成していきます</a:t>
            </a:r>
          </a:p>
          <a:p>
            <a:r>
              <a:rPr kumimoji="1" lang="ja-JP" altLang="en-US" dirty="0"/>
              <a:t>また、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1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参考タイトルです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79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マインクラフト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アルゴリズムやツール要素などを参考にしていきます。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24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フォートナイト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耐久値や地形以外のモデルの質感を参考に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04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ドラゴンクエストビルダーズ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全体的なビジュアルの方向性や基礎のシステムについて参考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54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以上になります、質疑応答に続きます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2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ゲームの特徴です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5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ゲームコンセプトになります</a:t>
            </a:r>
            <a:endParaRPr kumimoji="1" lang="en-US" altLang="ja-JP" dirty="0"/>
          </a:p>
          <a:p>
            <a:r>
              <a:rPr kumimoji="1" lang="ja-JP" altLang="en-US" dirty="0"/>
              <a:t>コンセプトは　破壊（アニメーション）で希望を掴む、制限時間クラフトサバイバル</a:t>
            </a:r>
            <a:endParaRPr kumimoji="1" lang="en-US" altLang="ja-JP" dirty="0"/>
          </a:p>
          <a:p>
            <a:r>
              <a:rPr kumimoji="1" lang="ja-JP" altLang="en-US" dirty="0"/>
              <a:t>（アニメーション）</a:t>
            </a:r>
            <a:endParaRPr kumimoji="1" lang="en-US" altLang="ja-JP" dirty="0"/>
          </a:p>
          <a:p>
            <a:r>
              <a:rPr kumimoji="1" lang="ja-JP" altLang="en-US" dirty="0"/>
              <a:t>数分後には、隕石が衝突してしまう世界</a:t>
            </a:r>
            <a:endParaRPr kumimoji="1" lang="en-US" altLang="ja-JP" dirty="0"/>
          </a:p>
          <a:p>
            <a:r>
              <a:rPr kumimoji="1" lang="ja-JP" altLang="en-US" dirty="0"/>
              <a:t>時間内に、身の回りの物を破壊し、隕石を破壊するための武器に作り替えろ　という内容になっています。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ゲームの概要です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ジャンルはサンドボックス　アクションサバイバル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プレイ人数は　１～２人、基本的に１人プレイを拡張する形で進めていきます</a:t>
            </a:r>
            <a:br>
              <a:rPr kumimoji="1" lang="en-US" altLang="ja-JP" dirty="0"/>
            </a:br>
            <a:r>
              <a:rPr kumimoji="1" lang="ja-JP" altLang="en-US" dirty="0"/>
              <a:t>開発・実行環境としては、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を使用して進めていこうと思います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</a:t>
            </a:r>
            <a:r>
              <a:rPr kumimoji="1" lang="ja-JP" altLang="en-US" dirty="0" err="1"/>
              <a:t>た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っげとに</a:t>
            </a:r>
            <a:r>
              <a:rPr kumimoji="1" lang="ja-JP" altLang="en-US" dirty="0"/>
              <a:t>関しては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戦略的に協力したいゲーマー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時間制限とチーム連携に熱中できる効率化志向のプレイヤーがターゲットになります。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ゲームの簡易イメージになります、要素のみ一部拾っていく形の模型になります。</a:t>
            </a:r>
            <a:endParaRPr kumimoji="1" lang="en-US" altLang="ja-JP" dirty="0"/>
          </a:p>
          <a:p>
            <a:r>
              <a:rPr kumimoji="1" lang="ja-JP" altLang="en-US" dirty="0"/>
              <a:t>要素としてタイマーと所持している素材、現在のツールの状態を指し示すアイコンがあります。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また、視点は３人称として後述するドラゴンクエストビルダーズを参考にします</a:t>
            </a:r>
            <a:endParaRPr kumimoji="1" lang="en-US" altLang="ja-JP" dirty="0"/>
          </a:p>
          <a:p>
            <a:r>
              <a:rPr kumimoji="1" lang="ja-JP" altLang="en-US" dirty="0"/>
              <a:t>イメージにキャラクターがいないのはデザインが定まっていないためです。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舞台設定としては、人口が集中している様子を出さず、プレイヤーだけで完結している環境をステージとして設計します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読まなくていい　理由：災害としての印象を減らすため）</a:t>
            </a:r>
            <a:endParaRPr kumimoji="1" lang="en-US" altLang="ja-JP" dirty="0"/>
          </a:p>
          <a:p>
            <a:r>
              <a:rPr kumimoji="1" lang="ja-JP" altLang="en-US" dirty="0"/>
              <a:t>時代背景などは特に設定しません</a:t>
            </a:r>
            <a:endParaRPr kumimoji="1" lang="en-US" altLang="ja-JP" dirty="0"/>
          </a:p>
          <a:p>
            <a:r>
              <a:rPr kumimoji="1" lang="ja-JP" altLang="en-US" dirty="0"/>
              <a:t>雰囲気としては、ボクセル調でトゥーン表現で行います。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4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ゲームルールです</a:t>
            </a:r>
            <a:endParaRPr kumimoji="1" lang="en-US" altLang="ja-JP" dirty="0"/>
          </a:p>
          <a:p>
            <a:r>
              <a:rPr kumimoji="1" lang="ja-JP" altLang="en-US" dirty="0"/>
              <a:t>クリア条件は、隕石を破壊する　のみです。</a:t>
            </a:r>
            <a:endParaRPr kumimoji="1" lang="en-US" altLang="ja-JP" dirty="0"/>
          </a:p>
          <a:p>
            <a:r>
              <a:rPr kumimoji="1" lang="ja-JP" altLang="en-US" dirty="0"/>
              <a:t>プレイヤーは周囲のオブジェクトを解体して素材を集めることができます。</a:t>
            </a:r>
            <a:endParaRPr kumimoji="1" lang="en-US" altLang="ja-JP" dirty="0"/>
          </a:p>
          <a:p>
            <a:r>
              <a:rPr kumimoji="1" lang="ja-JP" altLang="en-US" dirty="0"/>
              <a:t>収集した素材は</a:t>
            </a:r>
            <a:endParaRPr kumimoji="1" lang="en-US" altLang="ja-JP" dirty="0"/>
          </a:p>
          <a:p>
            <a:r>
              <a:rPr kumimoji="1" lang="ja-JP" altLang="en-US" dirty="0"/>
              <a:t>　隕石を破壊するための武器を作成するためにも</a:t>
            </a:r>
            <a:br>
              <a:rPr kumimoji="1" lang="en-US" altLang="ja-JP" dirty="0"/>
            </a:br>
            <a:r>
              <a:rPr kumimoji="1" lang="ja-JP" altLang="en-US" dirty="0"/>
              <a:t>　オブジェクトを解体するためのツールを育てるために使用します。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5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ボリュームとしては</a:t>
            </a:r>
            <a:endParaRPr kumimoji="1" lang="en-US" altLang="ja-JP" dirty="0"/>
          </a:p>
          <a:p>
            <a:r>
              <a:rPr kumimoji="1" lang="ja-JP" altLang="en-US" dirty="0"/>
              <a:t>１周３～５分で進めていきます</a:t>
            </a:r>
            <a:endParaRPr kumimoji="1" lang="en-US" altLang="ja-JP" dirty="0"/>
          </a:p>
          <a:p>
            <a:r>
              <a:rPr kumimoji="1" lang="ja-JP" altLang="en-US" dirty="0"/>
              <a:t>後に説明しますが、収集要素として完成した武器をコレクションできるようにし、それぞれ７パターン</a:t>
            </a:r>
            <a:endParaRPr kumimoji="1" lang="en-US" altLang="ja-JP" dirty="0"/>
          </a:p>
          <a:p>
            <a:r>
              <a:rPr kumimoji="1" lang="ja-JP" altLang="en-US" dirty="0"/>
              <a:t>最短３５分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プレイ内での分岐としては</a:t>
            </a:r>
            <a:endParaRPr kumimoji="1" lang="en-US" altLang="ja-JP" dirty="0"/>
          </a:p>
          <a:p>
            <a:r>
              <a:rPr kumimoji="1" lang="ja-JP" altLang="en-US" dirty="0"/>
              <a:t>・完成した武器によるエンドの分岐（クリアかゲームオーバーかどうか）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2F3AA9-718E-CC3E-E088-82228777A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77" y="2103804"/>
            <a:ext cx="4062046" cy="4062046"/>
          </a:xfrm>
          <a:prstGeom prst="rect">
            <a:avLst/>
          </a:prstGeom>
          <a:effectLst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3668F5D-C8A5-ABDE-2614-264F8F97DC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5" y="2182566"/>
            <a:ext cx="3671328" cy="3671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95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81AE9-E3CC-BEF8-528B-F3E1AB27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409"/>
            <a:ext cx="9144000" cy="512762"/>
          </a:xfrm>
        </p:spPr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E5619A-6DAF-B55E-553B-D49A99234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-1202899"/>
            <a:ext cx="5181600" cy="5181600"/>
          </a:xfrm>
          <a:prstGeom prst="rect">
            <a:avLst/>
          </a:prstGeom>
        </p:spPr>
      </p:pic>
      <p:pic>
        <p:nvPicPr>
          <p:cNvPr id="7" name="図 6" descr="時計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4C5881-DC54-E059-7C48-76B2E5030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40" y="2258774"/>
            <a:ext cx="9071520" cy="22900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4CD86-9A63-434B-967F-C479B46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ゲーム仕様</a:t>
            </a:r>
          </a:p>
        </p:txBody>
      </p:sp>
    </p:spTree>
    <p:extLst>
      <p:ext uri="{BB962C8B-B14F-4D97-AF65-F5344CB8AC3E}">
        <p14:creationId xmlns:p14="http://schemas.microsoft.com/office/powerpoint/2010/main" val="315845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3656-F522-4845-FCD8-FDC50743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F3CAB-B843-0B1C-4042-160AA280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1520D3-50CA-4EB3-9F89-6F4E40002B9D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CFC0262-97C3-4EF6-AE58-E42AB92FF8C5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F1D298C5-56C5-4B87-95F8-9A8D8513D569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800" dirty="0"/>
                <a:t>隕石破壊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7D47D43-8A5E-431B-A4F3-5279B40F06AB}"/>
              </a:ext>
            </a:extLst>
          </p:cNvPr>
          <p:cNvGrpSpPr/>
          <p:nvPr/>
        </p:nvGrpSpPr>
        <p:grpSpPr>
          <a:xfrm>
            <a:off x="1034473" y="3622027"/>
            <a:ext cx="2017599" cy="540000"/>
            <a:chOff x="1034473" y="3000625"/>
            <a:chExt cx="2017599" cy="54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D372D06-4D83-4DED-B110-D437D034E4A0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8E274A2-51EA-4BFD-BD34-106AB50E0FEF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800" dirty="0"/>
                <a:t>スコア</a:t>
              </a:r>
              <a:endParaRPr kumimoji="1" lang="en-US" altLang="ja-JP" sz="2800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0460C3-736B-44F2-9FE6-295B56249E84}"/>
              </a:ext>
            </a:extLst>
          </p:cNvPr>
          <p:cNvSpPr txBox="1"/>
          <p:nvPr/>
        </p:nvSpPr>
        <p:spPr>
          <a:xfrm>
            <a:off x="1223271" y="2240859"/>
            <a:ext cx="989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隕石の破壊に成功した際の報酬</a:t>
            </a:r>
            <a:endParaRPr lang="en-US" altLang="ja-JP" sz="2800" dirty="0"/>
          </a:p>
          <a:p>
            <a:r>
              <a:rPr kumimoji="1" lang="ja-JP" altLang="en-US" sz="2800" dirty="0"/>
              <a:t>今後のプレイ時にバフがかかる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76D2CD-060D-4F25-9518-9C1D68557774}"/>
              </a:ext>
            </a:extLst>
          </p:cNvPr>
          <p:cNvSpPr txBox="1"/>
          <p:nvPr/>
        </p:nvSpPr>
        <p:spPr>
          <a:xfrm>
            <a:off x="1223272" y="4244796"/>
            <a:ext cx="672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スコアに応じて完成した武器を</a:t>
            </a:r>
            <a:br>
              <a:rPr kumimoji="1" lang="en-US" altLang="ja-JP" sz="2800" dirty="0"/>
            </a:br>
            <a:r>
              <a:rPr kumimoji="1" lang="ja-JP" altLang="en-US" sz="2800" dirty="0"/>
              <a:t>コレクションする収集要素</a:t>
            </a:r>
            <a:endParaRPr kumimoji="1" lang="en-US" altLang="ja-JP" sz="2800" dirty="0"/>
          </a:p>
          <a:p>
            <a:r>
              <a:rPr kumimoji="1" lang="ja-JP" altLang="en-US" sz="2800" dirty="0"/>
              <a:t>合計値 ０</a:t>
            </a:r>
            <a:r>
              <a:rPr lang="ja-JP" altLang="en-US" sz="2800" dirty="0"/>
              <a:t>～６ の範囲で７パターン用意</a:t>
            </a:r>
            <a:endParaRPr lang="en-US" altLang="ja-JP" sz="28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EA81FAE-FDAF-437B-B69A-CF9599D86943}"/>
              </a:ext>
            </a:extLst>
          </p:cNvPr>
          <p:cNvSpPr/>
          <p:nvPr/>
        </p:nvSpPr>
        <p:spPr>
          <a:xfrm>
            <a:off x="7949654" y="2307481"/>
            <a:ext cx="3207873" cy="3317750"/>
          </a:xfrm>
          <a:custGeom>
            <a:avLst/>
            <a:gdLst>
              <a:gd name="connsiteX0" fmla="*/ 720000 w 3592945"/>
              <a:gd name="connsiteY0" fmla="*/ 2044096 h 2556375"/>
              <a:gd name="connsiteX1" fmla="*/ 720000 w 3592945"/>
              <a:gd name="connsiteY1" fmla="*/ 2556375 h 2556375"/>
              <a:gd name="connsiteX2" fmla="*/ 0 w 3592945"/>
              <a:gd name="connsiteY2" fmla="*/ 2556375 h 2556375"/>
              <a:gd name="connsiteX3" fmla="*/ 1677648 w 3592945"/>
              <a:gd name="connsiteY3" fmla="*/ 1362731 h 2556375"/>
              <a:gd name="connsiteX4" fmla="*/ 1677648 w 3592945"/>
              <a:gd name="connsiteY4" fmla="*/ 2556375 h 2556375"/>
              <a:gd name="connsiteX5" fmla="*/ 957648 w 3592945"/>
              <a:gd name="connsiteY5" fmla="*/ 2556375 h 2556375"/>
              <a:gd name="connsiteX6" fmla="*/ 957648 w 3592945"/>
              <a:gd name="connsiteY6" fmla="*/ 1875010 h 2556375"/>
              <a:gd name="connsiteX7" fmla="*/ 2635296 w 3592945"/>
              <a:gd name="connsiteY7" fmla="*/ 681366 h 2556375"/>
              <a:gd name="connsiteX8" fmla="*/ 2635296 w 3592945"/>
              <a:gd name="connsiteY8" fmla="*/ 2556375 h 2556375"/>
              <a:gd name="connsiteX9" fmla="*/ 1915296 w 3592945"/>
              <a:gd name="connsiteY9" fmla="*/ 2556375 h 2556375"/>
              <a:gd name="connsiteX10" fmla="*/ 1915296 w 3592945"/>
              <a:gd name="connsiteY10" fmla="*/ 1193645 h 2556375"/>
              <a:gd name="connsiteX11" fmla="*/ 3592945 w 3592945"/>
              <a:gd name="connsiteY11" fmla="*/ 0 h 2556375"/>
              <a:gd name="connsiteX12" fmla="*/ 3592945 w 3592945"/>
              <a:gd name="connsiteY12" fmla="*/ 2556375 h 2556375"/>
              <a:gd name="connsiteX13" fmla="*/ 2872945 w 3592945"/>
              <a:gd name="connsiteY13" fmla="*/ 2556375 h 2556375"/>
              <a:gd name="connsiteX14" fmla="*/ 2872945 w 3592945"/>
              <a:gd name="connsiteY14" fmla="*/ 512279 h 2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2945" h="2556375">
                <a:moveTo>
                  <a:pt x="720000" y="2044096"/>
                </a:moveTo>
                <a:lnTo>
                  <a:pt x="720000" y="2556375"/>
                </a:lnTo>
                <a:lnTo>
                  <a:pt x="0" y="2556375"/>
                </a:lnTo>
                <a:close/>
                <a:moveTo>
                  <a:pt x="1677648" y="1362731"/>
                </a:moveTo>
                <a:lnTo>
                  <a:pt x="1677648" y="2556375"/>
                </a:lnTo>
                <a:lnTo>
                  <a:pt x="957648" y="2556375"/>
                </a:lnTo>
                <a:lnTo>
                  <a:pt x="957648" y="1875010"/>
                </a:lnTo>
                <a:close/>
                <a:moveTo>
                  <a:pt x="2635296" y="681366"/>
                </a:moveTo>
                <a:lnTo>
                  <a:pt x="2635296" y="2556375"/>
                </a:lnTo>
                <a:lnTo>
                  <a:pt x="1915296" y="2556375"/>
                </a:lnTo>
                <a:lnTo>
                  <a:pt x="1915296" y="1193645"/>
                </a:lnTo>
                <a:close/>
                <a:moveTo>
                  <a:pt x="3592945" y="0"/>
                </a:moveTo>
                <a:lnTo>
                  <a:pt x="3592945" y="2556375"/>
                </a:lnTo>
                <a:lnTo>
                  <a:pt x="2872945" y="2556375"/>
                </a:lnTo>
                <a:lnTo>
                  <a:pt x="2872945" y="512279"/>
                </a:lnTo>
                <a:close/>
              </a:path>
            </a:pathLst>
          </a:custGeom>
          <a:gradFill flip="none" rotWithShape="1">
            <a:gsLst>
              <a:gs pos="0">
                <a:srgbClr val="377523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64E227E-9223-4285-8368-B5E287341468}"/>
              </a:ext>
            </a:extLst>
          </p:cNvPr>
          <p:cNvSpPr/>
          <p:nvPr/>
        </p:nvSpPr>
        <p:spPr>
          <a:xfrm rot="18900000">
            <a:off x="8574886" y="2618435"/>
            <a:ext cx="1830792" cy="906841"/>
          </a:xfrm>
          <a:prstGeom prst="rightArrow">
            <a:avLst>
              <a:gd name="adj1" fmla="val 33368"/>
              <a:gd name="adj2" fmla="val 7797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50471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A5F9-7FF3-D7F9-0B1D-0F079335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EA9F-ED44-3C25-B81A-13225D57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pic>
        <p:nvPicPr>
          <p:cNvPr id="5" name="図 4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416EA7C-7555-D362-7911-E0B1FFEC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6" t="19505" r="1" b="19423"/>
          <a:stretch/>
        </p:blipFill>
        <p:spPr>
          <a:xfrm>
            <a:off x="8458200" y="1805268"/>
            <a:ext cx="2895600" cy="406064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50403-2EB0-D9A5-D228-3B6F9EEE9C0E}"/>
              </a:ext>
            </a:extLst>
          </p:cNvPr>
          <p:cNvSpPr txBox="1"/>
          <p:nvPr/>
        </p:nvSpPr>
        <p:spPr>
          <a:xfrm>
            <a:off x="838200" y="1690688"/>
            <a:ext cx="622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種類は固定で３種類にする</a:t>
            </a:r>
            <a:endParaRPr lang="en-US" altLang="ja-JP" sz="3200" dirty="0"/>
          </a:p>
          <a:p>
            <a:r>
              <a:rPr lang="en-US" altLang="ja-JP" sz="2400" dirty="0"/>
              <a:t>※</a:t>
            </a:r>
            <a:r>
              <a:rPr lang="ja-JP" altLang="en-US" sz="2400" dirty="0"/>
              <a:t>素材種類は確定していません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AAC541-6699-9469-09EB-A04ADB3194EE}"/>
              </a:ext>
            </a:extLst>
          </p:cNvPr>
          <p:cNvSpPr txBox="1"/>
          <p:nvPr/>
        </p:nvSpPr>
        <p:spPr>
          <a:xfrm>
            <a:off x="838200" y="2806719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武器開発に素材を使用する</a:t>
            </a:r>
            <a:endParaRPr kumimoji="1" lang="ja-JP" altLang="en-US" sz="2000" dirty="0"/>
          </a:p>
        </p:txBody>
      </p:sp>
      <p:sp>
        <p:nvSpPr>
          <p:cNvPr id="9" name="八角形 8">
            <a:extLst>
              <a:ext uri="{FF2B5EF4-FFF2-40B4-BE49-F238E27FC236}">
                <a16:creationId xmlns:a16="http://schemas.microsoft.com/office/drawing/2014/main" id="{428204E6-0C99-F26C-DB65-40D6E239C450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八角形 9">
            <a:extLst>
              <a:ext uri="{FF2B5EF4-FFF2-40B4-BE49-F238E27FC236}">
                <a16:creationId xmlns:a16="http://schemas.microsoft.com/office/drawing/2014/main" id="{1B087D21-6B9E-21A9-6FDC-0BC09153A729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八角形 10">
            <a:extLst>
              <a:ext uri="{FF2B5EF4-FFF2-40B4-BE49-F238E27FC236}">
                <a16:creationId xmlns:a16="http://schemas.microsoft.com/office/drawing/2014/main" id="{2FC8EA16-0C69-1F37-4E51-56D2D8448E1D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50275D-2307-2499-60DB-7D5086256088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0721BD-D374-2CFE-8F62-745D9971DBA3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E185DE-B7DB-3A30-6EAC-8DD2AE911EB1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2EEC7-339A-679C-1DAB-CFCCF1427083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2CBFBA-BE35-E57D-5397-59B0832E14A3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74892-31B2-0388-662C-3DAA089B2332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4F23CD-F7D0-3892-7A3F-C904CCE0D717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E4ABFC6-B327-5186-8961-7F33A85FAD39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A6E102-E342-DB71-3F0B-23D3E051993F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6647579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A958-9492-34BB-9671-9398CDDE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265EC-F5CF-094F-01AF-26B69F0F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691059-75FE-ABB3-D7C2-C9667C44F2AF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武器開発に素材を使用する</a:t>
            </a:r>
            <a:endParaRPr kumimoji="1" lang="ja-JP" altLang="en-US" sz="2000" dirty="0"/>
          </a:p>
        </p:txBody>
      </p:sp>
      <p:sp>
        <p:nvSpPr>
          <p:cNvPr id="18" name="八角形 17">
            <a:extLst>
              <a:ext uri="{FF2B5EF4-FFF2-40B4-BE49-F238E27FC236}">
                <a16:creationId xmlns:a16="http://schemas.microsoft.com/office/drawing/2014/main" id="{F55C3864-F41B-4D45-8FEF-EA3172E4FFF8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八角形 18">
            <a:extLst>
              <a:ext uri="{FF2B5EF4-FFF2-40B4-BE49-F238E27FC236}">
                <a16:creationId xmlns:a16="http://schemas.microsoft.com/office/drawing/2014/main" id="{1567CFF5-30C9-4675-866B-B15A5F1F7C0B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八角形 19">
            <a:extLst>
              <a:ext uri="{FF2B5EF4-FFF2-40B4-BE49-F238E27FC236}">
                <a16:creationId xmlns:a16="http://schemas.microsoft.com/office/drawing/2014/main" id="{A9577ECD-0C03-4C6F-B6AA-BC2F86745B26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191845-660E-4C53-8F6E-3AA232E6D4DA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C3874F6-13B1-4A5A-86E4-8B9A6152DBA4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3E819-F601-4B2C-BCAB-3BE6EA852F4F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CA79832-649A-466B-97CD-77F70B9A6530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671BE25-A319-4880-967B-FB4AFE2D317B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2455304-4581-4F93-B5F0-A1468D179CBB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C11F19-55C7-4F1A-A3EF-81B17C705321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88E9E4-9FC4-4358-8B7C-CEB6671FE964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70A897-CC47-4BAD-B1A7-39B29E9C28C3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DFE6A0-BD0A-4EB3-8154-DA78DFF6B9B4}"/>
              </a:ext>
            </a:extLst>
          </p:cNvPr>
          <p:cNvSpPr txBox="1"/>
          <p:nvPr/>
        </p:nvSpPr>
        <p:spPr>
          <a:xfrm>
            <a:off x="838199" y="2289403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集めた素材を使用し、パラメータを上昇</a:t>
            </a:r>
            <a:br>
              <a:rPr lang="en-US" altLang="ja-JP" sz="2800" dirty="0"/>
            </a:br>
            <a:r>
              <a:rPr lang="ja-JP" altLang="en-US" sz="2800" dirty="0"/>
              <a:t>最終的な合計値によって、報酬を分岐</a:t>
            </a:r>
            <a:endParaRPr kumimoji="1" lang="ja-JP" altLang="en-US" sz="2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C9F40E-7CEE-4253-BD2C-FEBB76681559}"/>
              </a:ext>
            </a:extLst>
          </p:cNvPr>
          <p:cNvGrpSpPr/>
          <p:nvPr/>
        </p:nvGrpSpPr>
        <p:grpSpPr>
          <a:xfrm>
            <a:off x="1981200" y="4438750"/>
            <a:ext cx="3373225" cy="428625"/>
            <a:chOff x="1981200" y="4438750"/>
            <a:chExt cx="3373225" cy="42862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3EA247D-4887-42F2-A7E5-5FA86CCB2864}"/>
                </a:ext>
              </a:extLst>
            </p:cNvPr>
            <p:cNvSpPr/>
            <p:nvPr/>
          </p:nvSpPr>
          <p:spPr>
            <a:xfrm>
              <a:off x="1981200" y="4438750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340CD96-393F-4D84-A19D-58D5FC23CE5C}"/>
                </a:ext>
              </a:extLst>
            </p:cNvPr>
            <p:cNvSpPr/>
            <p:nvPr/>
          </p:nvSpPr>
          <p:spPr>
            <a:xfrm>
              <a:off x="2790825" y="4438750"/>
              <a:ext cx="213360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263C91E-3EB1-4564-8BB4-949949CA3EFC}"/>
                </a:ext>
              </a:extLst>
            </p:cNvPr>
            <p:cNvSpPr/>
            <p:nvPr/>
          </p:nvSpPr>
          <p:spPr>
            <a:xfrm>
              <a:off x="5067300" y="4438750"/>
              <a:ext cx="287125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0F447D1-2C87-41F7-9C77-1E310CC8F38C}"/>
              </a:ext>
            </a:extLst>
          </p:cNvPr>
          <p:cNvGrpSpPr/>
          <p:nvPr/>
        </p:nvGrpSpPr>
        <p:grpSpPr>
          <a:xfrm>
            <a:off x="1981200" y="3533874"/>
            <a:ext cx="2317423" cy="428626"/>
            <a:chOff x="1981200" y="3533874"/>
            <a:chExt cx="2317423" cy="428626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3F935D2-E211-4B41-AF22-FF0F0357D117}"/>
                </a:ext>
              </a:extLst>
            </p:cNvPr>
            <p:cNvSpPr/>
            <p:nvPr/>
          </p:nvSpPr>
          <p:spPr>
            <a:xfrm>
              <a:off x="1981200" y="3533875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B1409CF-3279-4403-A1D6-F967401EE35C}"/>
                </a:ext>
              </a:extLst>
            </p:cNvPr>
            <p:cNvSpPr/>
            <p:nvPr/>
          </p:nvSpPr>
          <p:spPr>
            <a:xfrm>
              <a:off x="2790825" y="3533874"/>
              <a:ext cx="1507798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B8547C-D252-44FF-8FB4-7A1D84343D07}"/>
              </a:ext>
            </a:extLst>
          </p:cNvPr>
          <p:cNvSpPr txBox="1"/>
          <p:nvPr/>
        </p:nvSpPr>
        <p:spPr>
          <a:xfrm>
            <a:off x="5778921" y="353387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１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4BDA32-88DB-4D21-A66D-D5E74BE1FF0A}"/>
              </a:ext>
            </a:extLst>
          </p:cNvPr>
          <p:cNvSpPr txBox="1"/>
          <p:nvPr/>
        </p:nvSpPr>
        <p:spPr>
          <a:xfrm>
            <a:off x="5778921" y="4438750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２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529AB0-8896-4E30-AC7B-7C9006785B30}"/>
              </a:ext>
            </a:extLst>
          </p:cNvPr>
          <p:cNvSpPr txBox="1"/>
          <p:nvPr/>
        </p:nvSpPr>
        <p:spPr>
          <a:xfrm>
            <a:off x="5778921" y="5343625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A3476F-1BA8-4D4B-9F02-99EDEDFB0ADA}"/>
              </a:ext>
            </a:extLst>
          </p:cNvPr>
          <p:cNvSpPr txBox="1"/>
          <p:nvPr/>
        </p:nvSpPr>
        <p:spPr>
          <a:xfrm>
            <a:off x="6867005" y="4391452"/>
            <a:ext cx="66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３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06126FA-EDB1-46DA-A814-ED38470513F8}"/>
              </a:ext>
            </a:extLst>
          </p:cNvPr>
          <p:cNvSpPr/>
          <p:nvPr/>
        </p:nvSpPr>
        <p:spPr>
          <a:xfrm>
            <a:off x="5920902" y="3533874"/>
            <a:ext cx="379626" cy="22383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7888BA4-C973-5E70-480B-61FD97791DDA}"/>
              </a:ext>
            </a:extLst>
          </p:cNvPr>
          <p:cNvSpPr/>
          <p:nvPr/>
        </p:nvSpPr>
        <p:spPr>
          <a:xfrm>
            <a:off x="8810564" y="3533874"/>
            <a:ext cx="2209861" cy="22098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6C89978-C1CE-2520-DA92-A2C05C57F2C8}"/>
              </a:ext>
            </a:extLst>
          </p:cNvPr>
          <p:cNvCxnSpPr>
            <a:cxnSpLocks/>
          </p:cNvCxnSpPr>
          <p:nvPr/>
        </p:nvCxnSpPr>
        <p:spPr>
          <a:xfrm>
            <a:off x="7727718" y="4653062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操作方法</a:t>
            </a:r>
          </a:p>
        </p:txBody>
      </p:sp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FDBC90-CD6A-0808-4EFA-2B80050D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90688"/>
            <a:ext cx="5760000" cy="4320000"/>
          </a:xfrm>
          <a:prstGeom prst="rect">
            <a:avLst/>
          </a:prstGeom>
        </p:spPr>
      </p:pic>
      <p:sp>
        <p:nvSpPr>
          <p:cNvPr id="7" name="吹き出し: 線 (枠付き、強調線付き) 6">
            <a:extLst>
              <a:ext uri="{FF2B5EF4-FFF2-40B4-BE49-F238E27FC236}">
                <a16:creationId xmlns:a16="http://schemas.microsoft.com/office/drawing/2014/main" id="{B5BFD5F3-712A-2EBF-839A-386C74B16853}"/>
              </a:ext>
            </a:extLst>
          </p:cNvPr>
          <p:cNvSpPr/>
          <p:nvPr/>
        </p:nvSpPr>
        <p:spPr>
          <a:xfrm>
            <a:off x="9199982" y="2645972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52319"/>
              <a:gd name="adj4" fmla="val -95833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インタラクト</a:t>
            </a:r>
          </a:p>
        </p:txBody>
      </p:sp>
      <p:sp>
        <p:nvSpPr>
          <p:cNvPr id="8" name="吹き出し: 線 (枠付き、強調線付き) 7">
            <a:extLst>
              <a:ext uri="{FF2B5EF4-FFF2-40B4-BE49-F238E27FC236}">
                <a16:creationId xmlns:a16="http://schemas.microsoft.com/office/drawing/2014/main" id="{34FFE0B0-61B8-C25F-626D-1330503EA694}"/>
              </a:ext>
            </a:extLst>
          </p:cNvPr>
          <p:cNvSpPr/>
          <p:nvPr/>
        </p:nvSpPr>
        <p:spPr>
          <a:xfrm>
            <a:off x="9199982" y="3573506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32685"/>
              <a:gd name="adj4" fmla="val -76937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ジャンプ</a:t>
            </a:r>
          </a:p>
        </p:txBody>
      </p:sp>
      <p:sp>
        <p:nvSpPr>
          <p:cNvPr id="9" name="吹き出し: 線 (枠付き、強調線付き) 8">
            <a:extLst>
              <a:ext uri="{FF2B5EF4-FFF2-40B4-BE49-F238E27FC236}">
                <a16:creationId xmlns:a16="http://schemas.microsoft.com/office/drawing/2014/main" id="{1F05E361-25FF-49F5-35DE-1F0D4E9CBA6F}"/>
              </a:ext>
            </a:extLst>
          </p:cNvPr>
          <p:cNvSpPr/>
          <p:nvPr/>
        </p:nvSpPr>
        <p:spPr>
          <a:xfrm>
            <a:off x="9199982" y="4501040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104417"/>
              <a:gd name="adj4" fmla="val -112531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視点操作</a:t>
            </a:r>
          </a:p>
        </p:txBody>
      </p:sp>
      <p:sp>
        <p:nvSpPr>
          <p:cNvPr id="11" name="吹き出し: 線 (枠付き、強調線付き) 10">
            <a:extLst>
              <a:ext uri="{FF2B5EF4-FFF2-40B4-BE49-F238E27FC236}">
                <a16:creationId xmlns:a16="http://schemas.microsoft.com/office/drawing/2014/main" id="{29B877BC-C49E-A6F9-07AC-6B9DAA15B42B}"/>
              </a:ext>
            </a:extLst>
          </p:cNvPr>
          <p:cNvSpPr/>
          <p:nvPr/>
        </p:nvSpPr>
        <p:spPr>
          <a:xfrm>
            <a:off x="838200" y="2645972"/>
            <a:ext cx="2153818" cy="619125"/>
          </a:xfrm>
          <a:prstGeom prst="accentBorderCallout1">
            <a:avLst>
              <a:gd name="adj1" fmla="val 23318"/>
              <a:gd name="adj2" fmla="val 106776"/>
              <a:gd name="adj3" fmla="val 40138"/>
              <a:gd name="adj4" fmla="val 175090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</a:t>
            </a:r>
          </a:p>
        </p:txBody>
      </p:sp>
      <p:sp>
        <p:nvSpPr>
          <p:cNvPr id="14" name="吹き出し: 線 (枠付き、強調線付き) 13">
            <a:extLst>
              <a:ext uri="{FF2B5EF4-FFF2-40B4-BE49-F238E27FC236}">
                <a16:creationId xmlns:a16="http://schemas.microsoft.com/office/drawing/2014/main" id="{33C5F054-B493-8EC5-7E0F-DFE2B28953AC}"/>
              </a:ext>
            </a:extLst>
          </p:cNvPr>
          <p:cNvSpPr/>
          <p:nvPr/>
        </p:nvSpPr>
        <p:spPr>
          <a:xfrm>
            <a:off x="9199982" y="1718438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47751"/>
              <a:gd name="adj4" fmla="val -72198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破壊操作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AEA0B-6B4A-43CB-A92B-C5E67636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２人プレイ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F416D-CB66-402A-9A16-3AAE6A8E8108}"/>
              </a:ext>
            </a:extLst>
          </p:cNvPr>
          <p:cNvSpPr txBox="1"/>
          <p:nvPr/>
        </p:nvSpPr>
        <p:spPr>
          <a:xfrm>
            <a:off x="1296472" y="1620814"/>
            <a:ext cx="9599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今までの要素を踏襲して</a:t>
            </a:r>
            <a:br>
              <a:rPr lang="en-US" altLang="ja-JP" sz="2800" dirty="0"/>
            </a:br>
            <a:r>
              <a:rPr lang="ja-JP" altLang="en-US" sz="2800" dirty="0"/>
              <a:t>ローカルでの２人プレイに対応させます</a:t>
            </a:r>
            <a:endParaRPr lang="en-US" altLang="ja-JP" sz="2800" dirty="0"/>
          </a:p>
          <a:p>
            <a:pPr algn="r"/>
            <a:r>
              <a:rPr lang="en-US" altLang="ja-JP" sz="2000" dirty="0"/>
              <a:t>※</a:t>
            </a:r>
            <a:r>
              <a:rPr lang="ja-JP" altLang="en-US" sz="2000" dirty="0"/>
              <a:t>コントローラが２台以上のときのみ</a:t>
            </a:r>
            <a:endParaRPr lang="en-US" altLang="ja-JP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0AA8D1-C38C-4EDE-A357-5D27AFE9972E}"/>
              </a:ext>
            </a:extLst>
          </p:cNvPr>
          <p:cNvSpPr/>
          <p:nvPr/>
        </p:nvSpPr>
        <p:spPr>
          <a:xfrm>
            <a:off x="3216000" y="3252875"/>
            <a:ext cx="576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4459A7-E5BE-45F9-B466-9890F2FC2198}"/>
              </a:ext>
            </a:extLst>
          </p:cNvPr>
          <p:cNvSpPr/>
          <p:nvPr/>
        </p:nvSpPr>
        <p:spPr>
          <a:xfrm>
            <a:off x="3216000" y="3252875"/>
            <a:ext cx="576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B82012-1AA4-4F3B-A2B2-77F20939C2D9}"/>
              </a:ext>
            </a:extLst>
          </p:cNvPr>
          <p:cNvSpPr txBox="1"/>
          <p:nvPr/>
        </p:nvSpPr>
        <p:spPr>
          <a:xfrm>
            <a:off x="1296472" y="2882698"/>
            <a:ext cx="959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分割予想図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778040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4EFE-F958-8234-E5C0-106A6C06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506D7-C3D1-5349-F2B1-BBA7DC0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D155F1-4ABE-0F8F-50D7-EF37D05B3E95}"/>
              </a:ext>
            </a:extLst>
          </p:cNvPr>
          <p:cNvSpPr/>
          <p:nvPr/>
        </p:nvSpPr>
        <p:spPr>
          <a:xfrm>
            <a:off x="658313" y="235852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58457F-A7C0-B48F-D254-84E4357E6192}"/>
              </a:ext>
            </a:extLst>
          </p:cNvPr>
          <p:cNvSpPr/>
          <p:nvPr/>
        </p:nvSpPr>
        <p:spPr>
          <a:xfrm>
            <a:off x="356343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セレクト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765D-1AE9-E961-C4D8-588A6E2B894F}"/>
              </a:ext>
            </a:extLst>
          </p:cNvPr>
          <p:cNvSpPr/>
          <p:nvPr/>
        </p:nvSpPr>
        <p:spPr>
          <a:xfrm>
            <a:off x="6468563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１人プレイ</a:t>
            </a:r>
            <a:endParaRPr kumimoji="1" lang="ja-JP" altLang="en-US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A7FC1CC-CC92-EF48-BE1C-E5B01EF5B3D4}"/>
              </a:ext>
            </a:extLst>
          </p:cNvPr>
          <p:cNvSpPr/>
          <p:nvPr/>
        </p:nvSpPr>
        <p:spPr>
          <a:xfrm>
            <a:off x="937368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リザルト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4BF8DF-4304-7385-4D69-E39570A33818}"/>
              </a:ext>
            </a:extLst>
          </p:cNvPr>
          <p:cNvSpPr/>
          <p:nvPr/>
        </p:nvSpPr>
        <p:spPr>
          <a:xfrm>
            <a:off x="3563438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コレクション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CE6901F-6A14-CDCF-63BF-1764A1388E81}"/>
              </a:ext>
            </a:extLst>
          </p:cNvPr>
          <p:cNvSpPr/>
          <p:nvPr/>
        </p:nvSpPr>
        <p:spPr>
          <a:xfrm>
            <a:off x="6468563" y="402367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２人プレイ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66ED87-88C3-2AA5-4793-669060F4B9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1831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372913-17B0-A4B7-008E-47774E253BF8}"/>
              </a:ext>
            </a:extLst>
          </p:cNvPr>
          <p:cNvCxnSpPr/>
          <p:nvPr/>
        </p:nvCxnSpPr>
        <p:spPr>
          <a:xfrm flipV="1">
            <a:off x="5723438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B9E226-140B-9408-BFCA-83DFDCE4D112}"/>
              </a:ext>
            </a:extLst>
          </p:cNvPr>
          <p:cNvCxnSpPr/>
          <p:nvPr/>
        </p:nvCxnSpPr>
        <p:spPr>
          <a:xfrm flipV="1">
            <a:off x="862856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0038A59-411A-E8C5-EC7C-D333CC5FEE69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H="1" flipV="1">
            <a:off x="6091238" y="-2003926"/>
            <a:ext cx="9525" cy="8715375"/>
          </a:xfrm>
          <a:prstGeom prst="bentConnector3">
            <a:avLst>
              <a:gd name="adj1" fmla="val -4400000"/>
            </a:avLst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E37DA29-C199-8B1A-2688-A5AC174C225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723438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C72D79-98C8-A7AF-A32A-F42A813A29C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8628563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153434-0E31-14F2-13BA-5FEF93CA3C7F}"/>
              </a:ext>
            </a:extLst>
          </p:cNvPr>
          <p:cNvSpPr/>
          <p:nvPr/>
        </p:nvSpPr>
        <p:spPr>
          <a:xfrm>
            <a:off x="658313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チュートリアル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5B025E-95E7-EC0A-0EA3-788F690BEB3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38313" y="3438525"/>
            <a:ext cx="0" cy="585150"/>
          </a:xfrm>
          <a:prstGeom prst="straightConnector1">
            <a:avLst/>
          </a:prstGeom>
          <a:ln w="76200">
            <a:solidFill>
              <a:srgbClr val="FF99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C6E1DDA-9368-F2DF-A7A7-18B58FEEE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01" y="2300238"/>
            <a:ext cx="585150" cy="2905125"/>
          </a:xfrm>
          <a:prstGeom prst="bentConnector3">
            <a:avLst>
              <a:gd name="adj1" fmla="val 51579"/>
            </a:avLst>
          </a:prstGeom>
          <a:ln w="76200">
            <a:solidFill>
              <a:srgbClr val="FF9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671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F422-584C-42C6-BC20-B141BA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技術ポイント</a:t>
            </a:r>
          </a:p>
        </p:txBody>
      </p:sp>
    </p:spTree>
    <p:extLst>
      <p:ext uri="{BB962C8B-B14F-4D97-AF65-F5344CB8AC3E}">
        <p14:creationId xmlns:p14="http://schemas.microsoft.com/office/powerpoint/2010/main" val="107073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F4528A-D7B6-447E-AAE0-8C59A0087914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Noise</a:t>
            </a:r>
            <a:r>
              <a:rPr lang="ja-JP" altLang="en-US" sz="2800" dirty="0"/>
              <a:t>（通常のノイズ）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E19D4-B3FC-4679-9D4C-9B5A51AEEB84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完全にランダムで</a:t>
            </a:r>
            <a:br>
              <a:rPr lang="en-US" altLang="ja-JP" sz="2800" dirty="0"/>
            </a:br>
            <a:r>
              <a:rPr lang="ja-JP" altLang="en-US" sz="2800" dirty="0"/>
              <a:t>隣同士に関連性がない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不自然な点の集合体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例：テレビの砂嵐など</a:t>
            </a:r>
            <a:endParaRPr lang="en-US" altLang="ja-JP" sz="2800" dirty="0"/>
          </a:p>
        </p:txBody>
      </p:sp>
      <p:pic>
        <p:nvPicPr>
          <p:cNvPr id="3074" name="Picture 2" descr="パーリンノイズ - 週末レイトレーシング 第二週 (翻訳) - inzkyk.xyz">
            <a:extLst>
              <a:ext uri="{FF2B5EF4-FFF2-40B4-BE49-F238E27FC236}">
                <a16:creationId xmlns:a16="http://schemas.microsoft.com/office/drawing/2014/main" id="{0202A5F4-4850-4BEE-A675-DF1AF6DD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8" y="2213908"/>
            <a:ext cx="5358357" cy="32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7" y="2213907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4B4-AFEA-44B5-A461-EB8FB55C6D2B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Perilin</a:t>
            </a:r>
            <a:r>
              <a:rPr lang="en-US" altLang="ja-JP" sz="2800" dirty="0"/>
              <a:t> Noise</a:t>
            </a:r>
            <a:r>
              <a:rPr lang="ja-JP" altLang="en-US" sz="2800" dirty="0"/>
              <a:t>（パーリンノイズ）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A9669D-4AAA-4F3E-A6C6-5F2FDE34ACBF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連続性があり</a:t>
            </a:r>
            <a:br>
              <a:rPr lang="en-US" altLang="ja-JP" sz="2800" dirty="0"/>
            </a:br>
            <a:r>
              <a:rPr lang="ja-JP" altLang="en-US" sz="2800" dirty="0"/>
              <a:t>隣同士の値が近しい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自然な見た目に近づく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例：雲など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7219999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C40BB9EA-CA3E-4490-BEFB-B5CCD419A1E4}"/>
              </a:ext>
            </a:extLst>
          </p:cNvPr>
          <p:cNvSpPr txBox="1">
            <a:spLocks/>
          </p:cNvSpPr>
          <p:nvPr/>
        </p:nvSpPr>
        <p:spPr>
          <a:xfrm>
            <a:off x="8801493" y="4081806"/>
            <a:ext cx="3318236" cy="294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2260799-FB91-4482-83B0-C90F324DE7EE}"/>
              </a:ext>
            </a:extLst>
          </p:cNvPr>
          <p:cNvSpPr/>
          <p:nvPr/>
        </p:nvSpPr>
        <p:spPr>
          <a:xfrm>
            <a:off x="1051090" y="889000"/>
            <a:ext cx="2931736" cy="2329566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ゲームの特徴</a:t>
            </a:r>
            <a:endParaRPr kumimoji="1" lang="ja-JP" altLang="en-US" sz="2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A537BA6-C405-43AA-B262-F9E512BDDE78}"/>
              </a:ext>
            </a:extLst>
          </p:cNvPr>
          <p:cNvSpPr/>
          <p:nvPr/>
        </p:nvSpPr>
        <p:spPr>
          <a:xfrm>
            <a:off x="4162720" y="889000"/>
            <a:ext cx="6978191" cy="2329566"/>
          </a:xfrm>
          <a:prstGeom prst="rect">
            <a:avLst/>
          </a:prstGeom>
          <a:solidFill>
            <a:srgbClr val="5AC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ja-JP" altLang="en-US" sz="2400" dirty="0"/>
              <a:t>コンセプト</a:t>
            </a:r>
            <a:endParaRPr lang="en-US" altLang="ja-JP" sz="2400" dirty="0"/>
          </a:p>
          <a:p>
            <a:pPr lvl="1"/>
            <a:r>
              <a:rPr lang="ja-JP" altLang="en-US" sz="2400" dirty="0"/>
              <a:t>概要</a:t>
            </a:r>
            <a:endParaRPr lang="en-US" altLang="ja-JP" sz="2400" dirty="0"/>
          </a:p>
          <a:p>
            <a:pPr lvl="1"/>
            <a:r>
              <a:rPr lang="ja-JP" altLang="en-US" sz="2400" dirty="0"/>
              <a:t>ゲームイメージ</a:t>
            </a:r>
            <a:endParaRPr lang="en-US" altLang="ja-JP" sz="2400" dirty="0"/>
          </a:p>
          <a:p>
            <a:pPr lvl="1"/>
            <a:r>
              <a:rPr lang="ja-JP" altLang="en-US" sz="2400" dirty="0"/>
              <a:t>世界観</a:t>
            </a:r>
            <a:endParaRPr lang="en-US" altLang="ja-JP" sz="2400" dirty="0"/>
          </a:p>
          <a:p>
            <a:pPr lvl="1"/>
            <a:r>
              <a:rPr lang="ja-JP" altLang="en-US" sz="2400" dirty="0"/>
              <a:t>ルール</a:t>
            </a:r>
            <a:endParaRPr lang="en-US" altLang="ja-JP" sz="2400" dirty="0"/>
          </a:p>
          <a:p>
            <a:pPr lvl="1"/>
            <a:r>
              <a:rPr lang="ja-JP" altLang="en-US" sz="2400" dirty="0"/>
              <a:t>ボリューム</a:t>
            </a:r>
            <a:endParaRPr lang="en-US" altLang="ja-JP" sz="2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A00C48A-1986-44EA-A7E0-6D6F0D1D5B93}"/>
              </a:ext>
            </a:extLst>
          </p:cNvPr>
          <p:cNvSpPr/>
          <p:nvPr/>
        </p:nvSpPr>
        <p:spPr>
          <a:xfrm>
            <a:off x="1051090" y="3323521"/>
            <a:ext cx="2931736" cy="1597729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ゲームの仕様</a:t>
            </a:r>
            <a:endParaRPr kumimoji="1" lang="ja-JP" altLang="en-US" sz="28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C82270-4FF5-4CE5-9BE9-03DB0ADE28DB}"/>
              </a:ext>
            </a:extLst>
          </p:cNvPr>
          <p:cNvSpPr/>
          <p:nvPr/>
        </p:nvSpPr>
        <p:spPr>
          <a:xfrm>
            <a:off x="4162720" y="3323521"/>
            <a:ext cx="6978191" cy="1597729"/>
          </a:xfrm>
          <a:prstGeom prst="rect">
            <a:avLst/>
          </a:prstGeom>
          <a:solidFill>
            <a:srgbClr val="5AC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ja-JP" altLang="en-US" sz="2400" dirty="0"/>
              <a:t>ルール仕様</a:t>
            </a:r>
            <a:endParaRPr lang="en-US" altLang="ja-JP" sz="2400" dirty="0"/>
          </a:p>
          <a:p>
            <a:pPr lvl="1"/>
            <a:r>
              <a:rPr lang="ja-JP" altLang="en-US" sz="2400" dirty="0"/>
              <a:t>報酬制度</a:t>
            </a:r>
            <a:endParaRPr lang="en-US" altLang="ja-JP" sz="2400" dirty="0"/>
          </a:p>
          <a:p>
            <a:pPr lvl="1"/>
            <a:r>
              <a:rPr lang="ja-JP" altLang="en-US" sz="2400" dirty="0"/>
              <a:t>操作方法</a:t>
            </a:r>
            <a:endParaRPr lang="en-US" altLang="ja-JP" sz="2400" dirty="0"/>
          </a:p>
          <a:p>
            <a:pPr lvl="1"/>
            <a:r>
              <a:rPr lang="ja-JP" altLang="en-US" sz="2400" dirty="0"/>
              <a:t>画面遷移予想</a:t>
            </a:r>
            <a:endParaRPr lang="en-US" altLang="ja-JP" sz="2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BEE29A7-D678-4A19-8B00-C0E5796BBC32}"/>
              </a:ext>
            </a:extLst>
          </p:cNvPr>
          <p:cNvSpPr/>
          <p:nvPr/>
        </p:nvSpPr>
        <p:spPr>
          <a:xfrm>
            <a:off x="1051090" y="5026205"/>
            <a:ext cx="2931736" cy="942795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その他</a:t>
            </a:r>
            <a:endParaRPr kumimoji="1" lang="ja-JP" altLang="en-US" sz="28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B1B0364-3870-4B6C-970F-BBDB3791885E}"/>
              </a:ext>
            </a:extLst>
          </p:cNvPr>
          <p:cNvSpPr/>
          <p:nvPr/>
        </p:nvSpPr>
        <p:spPr>
          <a:xfrm>
            <a:off x="4162720" y="5026205"/>
            <a:ext cx="6978191" cy="942795"/>
          </a:xfrm>
          <a:prstGeom prst="rect">
            <a:avLst/>
          </a:prstGeom>
          <a:solidFill>
            <a:srgbClr val="5AC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ja-JP" altLang="en-US" sz="2400" dirty="0"/>
              <a:t>技術ポイントなど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4353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22" y="1821492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87D81-A869-4601-843D-57B22250133D}"/>
              </a:ext>
            </a:extLst>
          </p:cNvPr>
          <p:cNvSpPr txBox="1"/>
          <p:nvPr/>
        </p:nvSpPr>
        <p:spPr>
          <a:xfrm>
            <a:off x="838199" y="5388797"/>
            <a:ext cx="10354519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ja-JP" altLang="en-US" sz="3200" dirty="0"/>
              <a:t>こちらのノイズを用いて地形を生成することにする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0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847-0C0C-46CE-A52B-08B7F96B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429474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73CAD5F-32F4-4781-8F8B-B78E6119C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4690"/>
          <a:stretch/>
        </p:blipFill>
        <p:spPr>
          <a:xfrm>
            <a:off x="6385127" y="2028856"/>
            <a:ext cx="4968673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DD4564-00DF-87CF-C3E9-464D8B1D142C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Minecraft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18479-DD29-8462-E783-A0381893A404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地形生成アルゴリズム</a:t>
            </a:r>
            <a:br>
              <a:rPr kumimoji="1" lang="en-US" altLang="ja-JP" sz="2400" dirty="0"/>
            </a:br>
            <a:r>
              <a:rPr kumimoji="1" lang="ja-JP" altLang="en-US" sz="2400" dirty="0"/>
              <a:t>ツールなどの上下関係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“</a:t>
            </a:r>
            <a:r>
              <a:rPr lang="ja-JP" altLang="en-US" sz="2400" dirty="0"/>
              <a:t>ダイア＞鉄＞石</a:t>
            </a:r>
            <a:r>
              <a:rPr lang="en-US" altLang="ja-JP" sz="2400" dirty="0"/>
              <a:t>” </a:t>
            </a:r>
            <a:r>
              <a:rPr lang="ja-JP" altLang="en-US" sz="2400" dirty="0"/>
              <a:t>のような関係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E7DD9A-648E-4313-B617-355FE40C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5" y="2028856"/>
            <a:ext cx="497092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A723B-5C08-B148-1EE1-ACC178B14194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FORTNITE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DDD756-70EA-61D7-D5DD-368073095CE5}"/>
              </a:ext>
            </a:extLst>
          </p:cNvPr>
          <p:cNvSpPr txBox="1"/>
          <p:nvPr/>
        </p:nvSpPr>
        <p:spPr>
          <a:xfrm>
            <a:off x="838196" y="2731455"/>
            <a:ext cx="496867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耐久値や素材などのシステム</a:t>
            </a:r>
            <a:br>
              <a:rPr kumimoji="1" lang="en-US" altLang="ja-JP" sz="2400" dirty="0"/>
            </a:br>
            <a:r>
              <a:rPr kumimoji="1" lang="ja-JP" altLang="en-US" sz="2400" dirty="0"/>
              <a:t>モデルの見た目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260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268F83-8A74-485D-93CC-15836E88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995"/>
          <a:stretch/>
        </p:blipFill>
        <p:spPr>
          <a:xfrm>
            <a:off x="6393965" y="2028856"/>
            <a:ext cx="495983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2A235-2031-9C9A-251D-B0FA397EBE08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ドラゴンクエストビルダーズ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A243BA-641B-C09F-FE44-51FA16698EEA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全体的な</a:t>
            </a:r>
            <a:r>
              <a:rPr lang="ja-JP" altLang="en-US" sz="2400" dirty="0"/>
              <a:t>ビジュアルの方向性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その他カメラ周りなどの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基礎システムも参考にする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2122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EF325-C4D3-4D57-A056-BE46777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</a:t>
            </a:r>
          </a:p>
        </p:txBody>
      </p:sp>
      <p:pic>
        <p:nvPicPr>
          <p:cNvPr id="3" name="図 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F99553-A800-4CB1-837F-A3FAD556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pic>
        <p:nvPicPr>
          <p:cNvPr id="4" name="図 3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B1DD70B-1D82-4FE4-8B3F-56F7A0944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-1202899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6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r"/>
      </p:transition>
    </mc:Choice>
    <mc:Fallback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78A5-4604-43FA-9F14-24F13EF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ゲームの特徴</a:t>
            </a:r>
          </a:p>
        </p:txBody>
      </p:sp>
    </p:spTree>
    <p:extLst>
      <p:ext uri="{BB962C8B-B14F-4D97-AF65-F5344CB8AC3E}">
        <p14:creationId xmlns:p14="http://schemas.microsoft.com/office/powerpoint/2010/main" val="394659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1C2B7-3EE7-413B-BC7E-BBB348F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27731-2750-4643-92DB-A94CC7D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71" y="2160612"/>
            <a:ext cx="7515258" cy="18488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 dirty="0"/>
              <a:t>破壊で希望をつかむ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  <a:endParaRPr kumimoji="1" lang="ja-JP" altLang="en-US" sz="4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D15E4F-175C-7D1A-D623-96123953D3D9}"/>
              </a:ext>
            </a:extLst>
          </p:cNvPr>
          <p:cNvSpPr/>
          <p:nvPr/>
        </p:nvSpPr>
        <p:spPr>
          <a:xfrm>
            <a:off x="2305200" y="3772957"/>
            <a:ext cx="7581600" cy="54000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0704075-D801-5CEB-D3FC-155A47BC84D7}"/>
              </a:ext>
            </a:extLst>
          </p:cNvPr>
          <p:cNvSpPr txBox="1">
            <a:spLocks/>
          </p:cNvSpPr>
          <p:nvPr/>
        </p:nvSpPr>
        <p:spPr>
          <a:xfrm>
            <a:off x="2338371" y="2160611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>
                <a:solidFill>
                  <a:srgbClr val="FF0000"/>
                </a:solidFill>
              </a:rPr>
              <a:t>破壊</a:t>
            </a:r>
            <a:r>
              <a:rPr lang="ja-JP" altLang="en-US" sz="4400" dirty="0"/>
              <a:t>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3B59939-078C-4646-12A9-01B936714DB1}"/>
              </a:ext>
            </a:extLst>
          </p:cNvPr>
          <p:cNvSpPr txBox="1">
            <a:spLocks/>
          </p:cNvSpPr>
          <p:nvPr/>
        </p:nvSpPr>
        <p:spPr>
          <a:xfrm>
            <a:off x="2338371" y="3872442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数分後には、隕石が衝突する世界</a:t>
            </a:r>
            <a:br>
              <a:rPr lang="en-US" altLang="ja-JP" dirty="0"/>
            </a:br>
            <a:r>
              <a:rPr lang="ja-JP" altLang="en-US" dirty="0"/>
              <a:t>時間内で、身の回りの物を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し</a:t>
            </a:r>
            <a:br>
              <a:rPr lang="en-US" altLang="ja-JP" dirty="0"/>
            </a:br>
            <a:r>
              <a:rPr lang="ja-JP" altLang="en-US" dirty="0"/>
              <a:t>隕石を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するための武器を作れ</a:t>
            </a:r>
          </a:p>
        </p:txBody>
      </p:sp>
    </p:spTree>
    <p:extLst>
      <p:ext uri="{BB962C8B-B14F-4D97-AF65-F5344CB8AC3E}">
        <p14:creationId xmlns:p14="http://schemas.microsoft.com/office/powerpoint/2010/main" val="323038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795725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795725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プレイ人数</a:t>
            </a:r>
            <a:endParaRPr kumimoji="1" lang="en-US" altLang="ja-JP" sz="24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795725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環境</a:t>
            </a:r>
            <a:endParaRPr kumimoji="1" lang="en-US" altLang="ja-JP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795725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ターゲット</a:t>
            </a:r>
            <a:endParaRPr kumimoji="1" lang="en-US" altLang="ja-JP" sz="24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043802" y="1490662"/>
            <a:ext cx="6352474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043802" y="2719931"/>
            <a:ext cx="6352474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043802" y="3949200"/>
            <a:ext cx="6352474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Windows + Unity</a:t>
            </a:r>
            <a:endParaRPr kumimoji="1" lang="ja-JP" altLang="en-US" sz="2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043802" y="5178468"/>
            <a:ext cx="6352474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ja-JP" altLang="en-US" sz="2400" dirty="0"/>
              <a:t>戦略的に協力したいゲーマー（</a:t>
            </a:r>
            <a:r>
              <a:rPr lang="en-US" altLang="ja-JP" sz="2400" dirty="0"/>
              <a:t>10</a:t>
            </a:r>
            <a:r>
              <a:rPr lang="ja-JP" altLang="en-US" sz="2400" dirty="0"/>
              <a:t>代</a:t>
            </a:r>
            <a:r>
              <a:rPr lang="en-US" altLang="ja-JP" sz="2400" dirty="0"/>
              <a:t>~20</a:t>
            </a:r>
            <a:r>
              <a:rPr lang="ja-JP" altLang="en-US" sz="2400" dirty="0"/>
              <a:t>代）</a:t>
            </a:r>
            <a:br>
              <a:rPr lang="en-US" altLang="ja-JP" sz="2400" dirty="0"/>
            </a:br>
            <a:r>
              <a:rPr lang="ja-JP" altLang="en-US" sz="2400" dirty="0"/>
              <a:t>時間制限</a:t>
            </a:r>
            <a:r>
              <a:rPr lang="en-US" altLang="ja-JP" sz="2400" dirty="0"/>
              <a:t>×</a:t>
            </a:r>
            <a:r>
              <a:rPr lang="ja-JP" altLang="en-US" sz="2400" dirty="0"/>
              <a:t>チーム連携に燃える効率化志向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1A5B-AAAD-4304-98F4-1BD3E2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pic>
        <p:nvPicPr>
          <p:cNvPr id="7" name="図 6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7BD737-6C2A-0456-3705-2017003A9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7" y="1412875"/>
            <a:ext cx="7447146" cy="4964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703194-4B40-E710-CD0F-73BD5EAFB760}"/>
              </a:ext>
            </a:extLst>
          </p:cNvPr>
          <p:cNvSpPr txBox="1"/>
          <p:nvPr/>
        </p:nvSpPr>
        <p:spPr>
          <a:xfrm>
            <a:off x="2372427" y="6008307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画面上の要素は仮の物になります。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879EF2-2ABC-46B9-90C5-D170ABC828D4}"/>
              </a:ext>
            </a:extLst>
          </p:cNvPr>
          <p:cNvSpPr/>
          <p:nvPr/>
        </p:nvSpPr>
        <p:spPr>
          <a:xfrm>
            <a:off x="439647" y="1412875"/>
            <a:ext cx="1840374" cy="797890"/>
          </a:xfrm>
          <a:prstGeom prst="rect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TPS</a:t>
            </a:r>
            <a:br>
              <a:rPr kumimoji="1" lang="en-US" altLang="ja-JP" dirty="0"/>
            </a:br>
            <a:r>
              <a:rPr kumimoji="1" lang="ja-JP" altLang="en-US" dirty="0"/>
              <a:t>３人称視点</a:t>
            </a:r>
          </a:p>
        </p:txBody>
      </p:sp>
    </p:spTree>
    <p:extLst>
      <p:ext uri="{BB962C8B-B14F-4D97-AF65-F5344CB8AC3E}">
        <p14:creationId xmlns:p14="http://schemas.microsoft.com/office/powerpoint/2010/main" val="193753696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世界観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30" y="1690688"/>
            <a:ext cx="4461620" cy="43493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01D24D-EB50-91D0-BCFA-0F0892E9BBA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14A9B09-B8B3-268A-CB88-847F5DC98CE1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A01A8B8-AF29-D667-99C9-04FFFCA65296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舞台設定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17CEF7E-39C2-9551-CD4F-28E17CB71E73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98CEEE-AC40-8492-B910-51F82A4C40DB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F45E8B9-9557-3024-B5D4-8AD201024757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時代背景</a:t>
              </a:r>
              <a:endParaRPr kumimoji="1" lang="en-US" altLang="ja-JP" sz="24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FDEF02-849C-1D5F-C31F-3252743A50BB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BB01C2A-46D7-85CA-4348-738CE3411AA8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92060344-510E-CB6A-A197-A6A450217549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世界雰囲気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2FB988-D0C9-72F9-D64E-F4ED26365AA2}"/>
              </a:ext>
            </a:extLst>
          </p:cNvPr>
          <p:cNvSpPr txBox="1"/>
          <p:nvPr/>
        </p:nvSpPr>
        <p:spPr>
          <a:xfrm>
            <a:off x="1223271" y="2032000"/>
            <a:ext cx="7376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自然の中の家屋などの小規模かつ、</a:t>
            </a:r>
            <a:br>
              <a:rPr kumimoji="1" lang="en-US" altLang="ja-JP" sz="2800" dirty="0"/>
            </a:br>
            <a:r>
              <a:rPr lang="ja-JP" altLang="en-US" sz="2800" dirty="0"/>
              <a:t>人が</a:t>
            </a:r>
            <a:r>
              <a:rPr kumimoji="1" lang="ja-JP" altLang="en-US" sz="2800" dirty="0"/>
              <a:t>集合した土地の</a:t>
            </a:r>
            <a:r>
              <a:rPr lang="ja-JP" altLang="en-US" sz="2800" dirty="0"/>
              <a:t>ステージは避ける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109ADF-8417-A05D-FE53-A2A88D04F695}"/>
              </a:ext>
            </a:extLst>
          </p:cNvPr>
          <p:cNvSpPr txBox="1"/>
          <p:nvPr/>
        </p:nvSpPr>
        <p:spPr>
          <a:xfrm>
            <a:off x="1223271" y="3623394"/>
            <a:ext cx="7376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特定の時代設計は行わない</a:t>
            </a:r>
            <a:br>
              <a:rPr kumimoji="1" lang="en-US" altLang="ja-JP" sz="2800" dirty="0"/>
            </a:br>
            <a:r>
              <a:rPr kumimoji="1" lang="ja-JP" altLang="en-US" sz="2800" dirty="0"/>
              <a:t>ファンタジーということを前提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BD4013-9524-00F8-650D-240C608E472D}"/>
              </a:ext>
            </a:extLst>
          </p:cNvPr>
          <p:cNvSpPr txBox="1"/>
          <p:nvPr/>
        </p:nvSpPr>
        <p:spPr>
          <a:xfrm>
            <a:off x="1223270" y="5209733"/>
            <a:ext cx="8161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地面はボクセル調、建物などはローポリモデル</a:t>
            </a:r>
            <a:br>
              <a:rPr kumimoji="1" lang="en-US" altLang="ja-JP" sz="2800" dirty="0"/>
            </a:br>
            <a:r>
              <a:rPr kumimoji="1" lang="ja-JP" altLang="en-US" sz="2800" dirty="0"/>
              <a:t>隕石が降る世界ではあるが、絶望感は出さない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A401-7474-776F-CA4D-D1D7608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8633E77-DDFC-3193-D1B9-5BD1BA2DBBE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162825-87F4-89AC-B752-20E46FD416CE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EE0068C1-B8FC-BB64-3827-3B0C69113683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クリア条件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37D188F-B7C5-7A38-469D-CE1C1D98E8E4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207AA21-6D9F-09CF-BA9D-3549D38C3C05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A349180A-A02B-43AB-AA38-AE6DC5682B45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プレイヤー行動</a:t>
              </a:r>
              <a:endParaRPr kumimoji="1" lang="en-US" altLang="ja-JP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ECD3D1-D2CD-965C-E060-81280C77DF85}"/>
              </a:ext>
            </a:extLst>
          </p:cNvPr>
          <p:cNvSpPr txBox="1"/>
          <p:nvPr/>
        </p:nvSpPr>
        <p:spPr>
          <a:xfrm>
            <a:off x="1223272" y="2032000"/>
            <a:ext cx="704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武器</a:t>
            </a:r>
            <a:r>
              <a:rPr kumimoji="1" lang="ja-JP" altLang="en-US" sz="2800" dirty="0"/>
              <a:t>を作成し、隕石を破壊する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DAA44F-24BF-8161-38EC-A20A452A9C9A}"/>
              </a:ext>
            </a:extLst>
          </p:cNvPr>
          <p:cNvSpPr txBox="1"/>
          <p:nvPr/>
        </p:nvSpPr>
        <p:spPr>
          <a:xfrm>
            <a:off x="1223272" y="3623394"/>
            <a:ext cx="704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周囲のオブジェクトを解体し、素材を収集</a:t>
            </a:r>
            <a:endParaRPr kumimoji="1" lang="en-US" altLang="ja-JP" sz="28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9084CF3-1191-6639-84CA-36DD7D40D72C}"/>
              </a:ext>
            </a:extLst>
          </p:cNvPr>
          <p:cNvGrpSpPr/>
          <p:nvPr/>
        </p:nvGrpSpPr>
        <p:grpSpPr>
          <a:xfrm>
            <a:off x="1252072" y="4205450"/>
            <a:ext cx="1800000" cy="360000"/>
            <a:chOff x="1034473" y="3000625"/>
            <a:chExt cx="2017599" cy="5400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1FC938-A94A-1FD5-72A7-DE9390A73044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7F241DDA-18A3-557A-F6E4-D05F412DFBA8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素材の扱い</a:t>
              </a:r>
              <a:endParaRPr kumimoji="1" lang="en-US" altLang="ja-JP" dirty="0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653730-187A-A906-62EE-337B00ED6AC9}"/>
              </a:ext>
            </a:extLst>
          </p:cNvPr>
          <p:cNvSpPr txBox="1"/>
          <p:nvPr/>
        </p:nvSpPr>
        <p:spPr>
          <a:xfrm>
            <a:off x="1420509" y="4624286"/>
            <a:ext cx="6341310" cy="168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武器</a:t>
            </a:r>
            <a:r>
              <a:rPr kumimoji="1" lang="ja-JP" altLang="en-US" sz="2400" dirty="0"/>
              <a:t>作成素材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（ゲームの目的）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ツール強化</a:t>
            </a:r>
            <a:r>
              <a:rPr lang="en-US" altLang="ja-JP" sz="2400" dirty="0"/>
              <a:t>	</a:t>
            </a:r>
            <a:r>
              <a:rPr lang="ja-JP" altLang="en-US" sz="2400" dirty="0"/>
              <a:t>　　　（効率上昇）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※</a:t>
            </a:r>
            <a:r>
              <a:rPr lang="ja-JP" altLang="en-US" sz="2400" dirty="0"/>
              <a:t>行動範囲拡大</a:t>
            </a:r>
            <a:r>
              <a:rPr lang="en-US" altLang="ja-JP" sz="2400" dirty="0"/>
              <a:t>	</a:t>
            </a:r>
            <a:r>
              <a:rPr lang="ja-JP" altLang="en-US" sz="2400" dirty="0"/>
              <a:t>（収集素材量増加）</a:t>
            </a:r>
            <a:endParaRPr lang="en-US" altLang="ja-JP" sz="2400" dirty="0"/>
          </a:p>
        </p:txBody>
      </p:sp>
      <p:pic>
        <p:nvPicPr>
          <p:cNvPr id="38" name="図 3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09AF39-381B-3560-EC29-E69530DA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1" y="2164402"/>
            <a:ext cx="3592945" cy="359294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66831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DB0C-5EB1-9872-4482-92EEA7BB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52B8-CE01-16E2-9824-C54119D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ボリューム感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15F543D-3D29-FFD4-F285-0DC7C480E0BD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C65C3CF-972B-C756-C122-BDC8C326FFB5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ADA939E-56B5-8173-899B-6F21D0E2FFE4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想定プレイ時間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516D2D7-02AB-7A80-E0A7-185A6AFA1EFC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95D29AA-A1E7-9EB9-642A-9461CC044C92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2B069AF2-1D19-5D4F-32C3-4A35B3A759DA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収集要素</a:t>
              </a:r>
              <a:endParaRPr kumimoji="1" lang="en-US" altLang="ja-JP" sz="24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95D6518-C3A8-F3A8-69A3-AA1C0A0FB303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7010D3-663E-3D30-D2B0-00847C6495AB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1F62242D-2D61-0D55-8CFA-7BDFCA14743B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2400" dirty="0"/>
                <a:t>分岐要素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703365-FA9C-5745-8A41-506C0464063C}"/>
              </a:ext>
            </a:extLst>
          </p:cNvPr>
          <p:cNvSpPr txBox="1"/>
          <p:nvPr/>
        </p:nvSpPr>
        <p:spPr>
          <a:xfrm>
            <a:off x="1223271" y="2032000"/>
            <a:ext cx="73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１周３～５分を想定</a:t>
            </a:r>
            <a:endParaRPr lang="en-US" altLang="ja-JP" sz="2800" dirty="0"/>
          </a:p>
          <a:p>
            <a:r>
              <a:rPr kumimoji="1" lang="ja-JP" altLang="en-US" sz="2800" dirty="0"/>
              <a:t>収集要素が７パターン</a:t>
            </a:r>
            <a:r>
              <a:rPr kumimoji="1" lang="en-US" altLang="ja-JP" sz="2800" dirty="0"/>
              <a:t>×</a:t>
            </a:r>
            <a:r>
              <a:rPr kumimoji="1" lang="ja-JP" altLang="en-US" sz="2800" dirty="0"/>
              <a:t>５分 </a:t>
            </a:r>
            <a:r>
              <a:rPr kumimoji="1" lang="en-US" altLang="ja-JP" sz="2800" dirty="0"/>
              <a:t>= </a:t>
            </a:r>
            <a:r>
              <a:rPr kumimoji="1" lang="ja-JP" altLang="en-US" sz="2800" dirty="0"/>
              <a:t>最短</a:t>
            </a:r>
            <a:r>
              <a:rPr lang="ja-JP" altLang="en-US" sz="2800" dirty="0"/>
              <a:t>３５分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1B8CBF-40BE-66A1-69B4-EB01BB137F92}"/>
              </a:ext>
            </a:extLst>
          </p:cNvPr>
          <p:cNvSpPr txBox="1"/>
          <p:nvPr/>
        </p:nvSpPr>
        <p:spPr>
          <a:xfrm>
            <a:off x="1223271" y="3623394"/>
            <a:ext cx="73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完成した武器を収集（コレクション）とする</a:t>
            </a:r>
            <a:br>
              <a:rPr lang="en-US" altLang="ja-JP" sz="2800" dirty="0"/>
            </a:br>
            <a:r>
              <a:rPr lang="ja-JP" altLang="en-US" sz="2800" dirty="0"/>
              <a:t>武器は７段階に分かれる</a:t>
            </a:r>
            <a:endParaRPr kumimoji="1" lang="ja-JP" altLang="en-US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0DFF39-B20C-1864-A509-AC0142A33185}"/>
              </a:ext>
            </a:extLst>
          </p:cNvPr>
          <p:cNvSpPr txBox="1"/>
          <p:nvPr/>
        </p:nvSpPr>
        <p:spPr>
          <a:xfrm>
            <a:off x="1223272" y="5209733"/>
            <a:ext cx="8173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完成した武器・攻略ルートが分岐している</a:t>
            </a:r>
            <a:endParaRPr kumimoji="1" lang="en-US" altLang="ja-JP" sz="2800" dirty="0"/>
          </a:p>
          <a:p>
            <a:r>
              <a:rPr lang="ja-JP" altLang="en-US" sz="2800" dirty="0"/>
              <a:t>ツールのレベルやマップ開放など</a:t>
            </a:r>
            <a:endParaRPr kumimoji="1" lang="ja-JP" altLang="en-US" sz="2800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7966C75-DC1C-B1A7-8A01-55638AAB26E4}"/>
              </a:ext>
            </a:extLst>
          </p:cNvPr>
          <p:cNvSpPr/>
          <p:nvPr/>
        </p:nvSpPr>
        <p:spPr>
          <a:xfrm>
            <a:off x="7949654" y="2307481"/>
            <a:ext cx="3207873" cy="3317750"/>
          </a:xfrm>
          <a:custGeom>
            <a:avLst/>
            <a:gdLst>
              <a:gd name="connsiteX0" fmla="*/ 720000 w 3592945"/>
              <a:gd name="connsiteY0" fmla="*/ 2044096 h 2556375"/>
              <a:gd name="connsiteX1" fmla="*/ 720000 w 3592945"/>
              <a:gd name="connsiteY1" fmla="*/ 2556375 h 2556375"/>
              <a:gd name="connsiteX2" fmla="*/ 0 w 3592945"/>
              <a:gd name="connsiteY2" fmla="*/ 2556375 h 2556375"/>
              <a:gd name="connsiteX3" fmla="*/ 1677648 w 3592945"/>
              <a:gd name="connsiteY3" fmla="*/ 1362731 h 2556375"/>
              <a:gd name="connsiteX4" fmla="*/ 1677648 w 3592945"/>
              <a:gd name="connsiteY4" fmla="*/ 2556375 h 2556375"/>
              <a:gd name="connsiteX5" fmla="*/ 957648 w 3592945"/>
              <a:gd name="connsiteY5" fmla="*/ 2556375 h 2556375"/>
              <a:gd name="connsiteX6" fmla="*/ 957648 w 3592945"/>
              <a:gd name="connsiteY6" fmla="*/ 1875010 h 2556375"/>
              <a:gd name="connsiteX7" fmla="*/ 2635296 w 3592945"/>
              <a:gd name="connsiteY7" fmla="*/ 681366 h 2556375"/>
              <a:gd name="connsiteX8" fmla="*/ 2635296 w 3592945"/>
              <a:gd name="connsiteY8" fmla="*/ 2556375 h 2556375"/>
              <a:gd name="connsiteX9" fmla="*/ 1915296 w 3592945"/>
              <a:gd name="connsiteY9" fmla="*/ 2556375 h 2556375"/>
              <a:gd name="connsiteX10" fmla="*/ 1915296 w 3592945"/>
              <a:gd name="connsiteY10" fmla="*/ 1193645 h 2556375"/>
              <a:gd name="connsiteX11" fmla="*/ 3592945 w 3592945"/>
              <a:gd name="connsiteY11" fmla="*/ 0 h 2556375"/>
              <a:gd name="connsiteX12" fmla="*/ 3592945 w 3592945"/>
              <a:gd name="connsiteY12" fmla="*/ 2556375 h 2556375"/>
              <a:gd name="connsiteX13" fmla="*/ 2872945 w 3592945"/>
              <a:gd name="connsiteY13" fmla="*/ 2556375 h 2556375"/>
              <a:gd name="connsiteX14" fmla="*/ 2872945 w 3592945"/>
              <a:gd name="connsiteY14" fmla="*/ 512279 h 2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2945" h="2556375">
                <a:moveTo>
                  <a:pt x="720000" y="2044096"/>
                </a:moveTo>
                <a:lnTo>
                  <a:pt x="720000" y="2556375"/>
                </a:lnTo>
                <a:lnTo>
                  <a:pt x="0" y="2556375"/>
                </a:lnTo>
                <a:close/>
                <a:moveTo>
                  <a:pt x="1677648" y="1362731"/>
                </a:moveTo>
                <a:lnTo>
                  <a:pt x="1677648" y="2556375"/>
                </a:lnTo>
                <a:lnTo>
                  <a:pt x="957648" y="2556375"/>
                </a:lnTo>
                <a:lnTo>
                  <a:pt x="957648" y="1875010"/>
                </a:lnTo>
                <a:close/>
                <a:moveTo>
                  <a:pt x="2635296" y="681366"/>
                </a:moveTo>
                <a:lnTo>
                  <a:pt x="2635296" y="2556375"/>
                </a:lnTo>
                <a:lnTo>
                  <a:pt x="1915296" y="2556375"/>
                </a:lnTo>
                <a:lnTo>
                  <a:pt x="1915296" y="1193645"/>
                </a:lnTo>
                <a:close/>
                <a:moveTo>
                  <a:pt x="3592945" y="0"/>
                </a:moveTo>
                <a:lnTo>
                  <a:pt x="3592945" y="2556375"/>
                </a:lnTo>
                <a:lnTo>
                  <a:pt x="2872945" y="2556375"/>
                </a:lnTo>
                <a:lnTo>
                  <a:pt x="2872945" y="512279"/>
                </a:lnTo>
                <a:close/>
              </a:path>
            </a:pathLst>
          </a:custGeom>
          <a:solidFill>
            <a:srgbClr val="383B3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8230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upCreate2">
      <a:majorFont>
        <a:latin typeface="Arial Black"/>
        <a:ea typeface="VDL Ｖ７ゴシック B"/>
        <a:cs typeface=""/>
      </a:majorFont>
      <a:minorFont>
        <a:latin typeface="Arial"/>
        <a:ea typeface="VDL Ｖ７ゴシック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1516</Words>
  <Application>Microsoft Office PowerPoint</Application>
  <PresentationFormat>ワイド画面</PresentationFormat>
  <Paragraphs>233</Paragraphs>
  <Slides>25</Slides>
  <Notes>25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VDL Ｖ７ゴシック B</vt:lpstr>
      <vt:lpstr>VDL Ｖ７ゴシック L</vt:lpstr>
      <vt:lpstr>游ゴシック</vt:lpstr>
      <vt:lpstr>Arial</vt:lpstr>
      <vt:lpstr>Arial Black</vt:lpstr>
      <vt:lpstr>Office テーマ</vt:lpstr>
      <vt:lpstr>PowerPoint プレゼンテーション</vt:lpstr>
      <vt:lpstr>PowerPoint プレゼンテーション</vt:lpstr>
      <vt:lpstr>ゲームの特徴</vt:lpstr>
      <vt:lpstr>コンセプト</vt:lpstr>
      <vt:lpstr>概要</vt:lpstr>
      <vt:lpstr>イメージ</vt:lpstr>
      <vt:lpstr>世界観</vt:lpstr>
      <vt:lpstr>ルール</vt:lpstr>
      <vt:lpstr>ボリューム感</vt:lpstr>
      <vt:lpstr>ゲーム仕様</vt:lpstr>
      <vt:lpstr>報酬</vt:lpstr>
      <vt:lpstr>素材を集める</vt:lpstr>
      <vt:lpstr>素材を集める</vt:lpstr>
      <vt:lpstr>操作方法</vt:lpstr>
      <vt:lpstr>２人プレイ</vt:lpstr>
      <vt:lpstr>シーン遷移</vt:lpstr>
      <vt:lpstr>技術ポイント</vt:lpstr>
      <vt:lpstr>地形生成用アルゴリズム</vt:lpstr>
      <vt:lpstr>地形生成用アルゴリズム</vt:lpstr>
      <vt:lpstr>地形生成用アルゴリズム</vt:lpstr>
      <vt:lpstr>参考タイトル</vt:lpstr>
      <vt:lpstr>参考タイトル</vt:lpstr>
      <vt:lpstr>参考タイトル</vt:lpstr>
      <vt:lpstr>参考タイトル</vt:lpstr>
      <vt:lpstr>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 </cp:lastModifiedBy>
  <cp:revision>48</cp:revision>
  <dcterms:created xsi:type="dcterms:W3CDTF">2025-04-02T01:42:17Z</dcterms:created>
  <dcterms:modified xsi:type="dcterms:W3CDTF">2025-04-17T02:12:41Z</dcterms:modified>
</cp:coreProperties>
</file>