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sldIdLst>
    <p:sldId id="263" r:id="rId2"/>
    <p:sldId id="265" r:id="rId3"/>
    <p:sldId id="271" r:id="rId4"/>
    <p:sldId id="272" r:id="rId5"/>
    <p:sldId id="257" r:id="rId6"/>
    <p:sldId id="273" r:id="rId7"/>
    <p:sldId id="258" r:id="rId8"/>
    <p:sldId id="284" r:id="rId9"/>
    <p:sldId id="291" r:id="rId10"/>
    <p:sldId id="290" r:id="rId11"/>
    <p:sldId id="292" r:id="rId12"/>
    <p:sldId id="260" r:id="rId13"/>
    <p:sldId id="282" r:id="rId14"/>
    <p:sldId id="283" r:id="rId15"/>
    <p:sldId id="264" r:id="rId16"/>
    <p:sldId id="267" r:id="rId17"/>
    <p:sldId id="269" r:id="rId18"/>
    <p:sldId id="270" r:id="rId19"/>
    <p:sldId id="288" r:id="rId20"/>
    <p:sldId id="289" r:id="rId21"/>
    <p:sldId id="274" r:id="rId22"/>
    <p:sldId id="261" r:id="rId23"/>
    <p:sldId id="278" r:id="rId24"/>
    <p:sldId id="279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523"/>
    <a:srgbClr val="383B3F"/>
    <a:srgbClr val="45942C"/>
    <a:srgbClr val="FF9966"/>
    <a:srgbClr val="4CA331"/>
    <a:srgbClr val="5AC23A"/>
    <a:srgbClr val="54B236"/>
    <a:srgbClr val="54B235"/>
    <a:srgbClr val="CCE5BD"/>
    <a:srgbClr val="549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F61CF-0E8B-46BF-B851-917FA295F748}" type="datetimeFigureOut">
              <a:rPr kumimoji="1" lang="ja-JP" altLang="en-US" smtClean="0"/>
              <a:t>2025/4/14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02DA0-3F72-481A-A6C3-F10341206B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51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ジャンル：サンドボックス　　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プレイ想定時間：三分サイクル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プレイ人数：一人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024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WASD</a:t>
            </a:r>
            <a:r>
              <a:rPr lang="ja-JP" altLang="en-US" dirty="0"/>
              <a:t>：移動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Space</a:t>
            </a:r>
            <a:r>
              <a:rPr lang="ja-JP" altLang="en-US" dirty="0"/>
              <a:t>：ジャンプ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左クリック：破壊操作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1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24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40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Minecraft</a:t>
            </a:r>
            <a:r>
              <a:rPr lang="ja-JP" altLang="en-US" dirty="0"/>
              <a:t>：アルゴリズムやボクセルデザインなど 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Fortnite</a:t>
            </a:r>
            <a:r>
              <a:rPr lang="ja-JP" altLang="en-US" dirty="0"/>
              <a:t>：破壊する際の動きなどとして参考に（耐久性）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ドラクエビルダーズ：デザイン、</a:t>
            </a:r>
            <a:r>
              <a:rPr lang="en-US" altLang="ja-JP" dirty="0"/>
              <a:t>Minecraft</a:t>
            </a:r>
            <a:r>
              <a:rPr lang="ja-JP" altLang="en-US" dirty="0"/>
              <a:t>よりかはこちらに寄せたい 雰囲気はポップな形にしたい。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02DA0-3F72-481A-A6C3-F10341206BF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5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7C0847-734B-4EF8-8634-DE669C980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865"/>
            <a:ext cx="9144000" cy="1653381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41D5E7-814F-4221-8BCE-C9BC824B6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18"/>
            <a:ext cx="9144000" cy="512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F89EB5-5689-4632-AF39-45D8BA04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93063F-936A-49E1-AB2D-6AE7DF90F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966CA57-9D0F-4964-D001-0394803F2C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5A9B0F6-9998-4B97-A213-2EA2D3BBCA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5"/>
          <a:stretch/>
        </p:blipFill>
        <p:spPr>
          <a:xfrm>
            <a:off x="8486140" y="4658360"/>
            <a:ext cx="2438400" cy="199644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339597F-EA3F-DF73-CC29-ECE861FC0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99" b="11362"/>
          <a:stretch/>
        </p:blipFill>
        <p:spPr>
          <a:xfrm>
            <a:off x="8035817" y="5463118"/>
            <a:ext cx="1292718" cy="11447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502214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8" name="図 7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F2F3AA9-718E-CC3E-E088-82228777AE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-1202899"/>
            <a:ext cx="6331527" cy="63315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621C01-5EFD-A9A3-BD03-D2255E786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 flipH="1">
            <a:off x="211659" y="5282270"/>
            <a:ext cx="94326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827072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89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A33C1-2E90-41EC-B692-951913FE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3D5-7C9B-46A5-B9D0-2BF2BCBAE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B9C31A-9575-4E2D-AD01-181B505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E73EE-9BDF-4D80-AA01-E18179AE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EA539-90F0-435B-8B3E-6CDA1954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D3FCD48-C691-F0CE-E92A-BBC85A0204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1621C01-5EFD-A9A3-BD03-D2255E786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 flipH="1">
            <a:off x="211659" y="5282270"/>
            <a:ext cx="943266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19660"/>
      </p:ext>
    </p:extLst>
  </p:cSld>
  <p:clrMapOvr>
    <a:masterClrMapping/>
  </p:clrMapOvr>
  <p:transition spd="slow">
    <p:push/>
  </p:transition>
  <p:extLst>
    <p:ext uri="{DCECCB84-F9BA-43D5-87BE-67443E8EF086}">
      <p15:sldGuideLst xmlns:p15="http://schemas.microsoft.com/office/powerpoint/2012/main">
        <p15:guide id="1" orient="horz" pos="89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C1206A5-DDEC-44DC-A46D-447301090AEA}"/>
              </a:ext>
            </a:extLst>
          </p:cNvPr>
          <p:cNvSpPr/>
          <p:nvPr userDrawn="1"/>
        </p:nvSpPr>
        <p:spPr>
          <a:xfrm>
            <a:off x="0" y="1440000"/>
            <a:ext cx="12192000" cy="3978000"/>
          </a:xfrm>
          <a:prstGeom prst="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1342387-F19D-4A40-8076-5ECE616C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2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C639E4A-5F80-4382-BFE8-126E54828C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777" y="2103804"/>
            <a:ext cx="4062046" cy="4062046"/>
          </a:xfrm>
          <a:prstGeom prst="rect">
            <a:avLst/>
          </a:prstGeom>
          <a:effectLst/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3668F5D-C8A5-ABDE-2614-264F8F97DC1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alphaModFix amt="5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7665" y="2182566"/>
            <a:ext cx="3671328" cy="3671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22811862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6ED1B-ED02-4883-86C1-BF156B28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64BE6A-ADB6-434C-98CA-ABCFD7763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B79E0A-DFC1-4553-9B42-3E911CDE9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D70FFA-3706-4E3C-A001-BB509131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1A94DE-B111-44CD-9CDC-39457D5F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43D21A-2213-49E7-99DC-90180354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69D5ECC-6B5C-583C-9995-BA21B90EC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8435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D4F59-CC16-4869-A444-3F5A88AD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5BA8A9-265C-496A-A627-1B1CFCFB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3A3986-06EF-4010-B483-7E5478897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12FA1A-D791-40B2-A98B-4D5667391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5545C1-C53E-4390-A111-F8360ABAE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840F419-67B7-4E8B-AFE1-548574C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08AC716-E6D3-4599-A271-542BAD4D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CC5D38-6BCB-4652-8ED9-25DF28B6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860EE8E-DB9E-ADC6-08B6-9EF2F8CBD2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319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947339-3214-4283-A8A9-1AAA2C86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294EB3A-02E4-4A3B-B5B6-A52880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19E92B-299D-4AA8-AB6F-E9579B2D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ACA5FB-08E7-45E0-A110-9FF4C61E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3C6F88-115E-949E-F193-291745F15F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00422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0C811A-CCBC-4D97-9130-19D2545F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1F153F-DACB-4C86-AD01-9AE6243B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47B357-44AC-475A-9AA7-51611EBE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D73D8-14F5-4D69-99A1-794EA162E2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7F90DFA-BDEB-27B5-69D6-536DA0727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25" b="11362"/>
          <a:stretch/>
        </p:blipFill>
        <p:spPr>
          <a:xfrm>
            <a:off x="10593237" y="4656088"/>
            <a:ext cx="1388854" cy="195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00253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3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F76F9E-7895-4E13-8E8F-2C41E4F0B82F}"/>
              </a:ext>
            </a:extLst>
          </p:cNvPr>
          <p:cNvSpPr/>
          <p:nvPr userDrawn="1"/>
        </p:nvSpPr>
        <p:spPr>
          <a:xfrm>
            <a:off x="228000" y="270000"/>
            <a:ext cx="11736000" cy="6318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DED4F9-EE7A-4C63-805F-473A31DD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213272-2666-40D2-AC76-153100F3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7EF711-42F4-47DD-B826-ED91A2DF1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3B886-EA81-4D7E-B87C-F739E0BDA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695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2E307-5DD6-4F6D-B22F-55C6E87FC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695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D73D8-14F5-4D69-99A1-794EA162E22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19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slow">
    <p:push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CF81AE9-E3CC-BEF8-528B-F3E1AB278B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928" y="-1202899"/>
            <a:ext cx="6331527" cy="633152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C9ADDE8-296F-7552-9786-7F70BD06F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AD7C3E-BDD0-7559-587C-B0459D497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818"/>
            <a:ext cx="9144000" cy="512762"/>
          </a:xfrm>
        </p:spPr>
        <p:txBody>
          <a:bodyPr/>
          <a:lstStyle/>
          <a:p>
            <a:r>
              <a:rPr kumimoji="1" lang="ja-JP" altLang="en-US" dirty="0"/>
              <a:t>白井・谷川・石神・河村</a:t>
            </a:r>
          </a:p>
        </p:txBody>
      </p:sp>
      <p:pic>
        <p:nvPicPr>
          <p:cNvPr id="5" name="図 4" descr="グラフ, ヒストグラム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3E5619A-6DAF-B55E-553B-D49A9923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55" y="-1202899"/>
            <a:ext cx="51816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3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FA5F9-7FF3-D7F9-0B1D-0F079335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7EA9F-ED44-3C25-B81A-13225D57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素材を集める</a:t>
            </a:r>
            <a:endParaRPr kumimoji="1" lang="ja-JP" altLang="en-US" dirty="0"/>
          </a:p>
        </p:txBody>
      </p:sp>
      <p:pic>
        <p:nvPicPr>
          <p:cNvPr id="5" name="図 4" descr="テーブル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416EA7C-7555-D362-7911-E0B1FFEC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66" t="19505" r="1" b="19423"/>
          <a:stretch/>
        </p:blipFill>
        <p:spPr>
          <a:xfrm>
            <a:off x="8458200" y="1805268"/>
            <a:ext cx="2895600" cy="4060644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350403-2EB0-D9A5-D228-3B6F9EEE9C0E}"/>
              </a:ext>
            </a:extLst>
          </p:cNvPr>
          <p:cNvSpPr txBox="1"/>
          <p:nvPr/>
        </p:nvSpPr>
        <p:spPr>
          <a:xfrm>
            <a:off x="838200" y="1690688"/>
            <a:ext cx="6225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種類は固定で３種類にする</a:t>
            </a:r>
            <a:endParaRPr lang="en-US" altLang="ja-JP" sz="2800" dirty="0"/>
          </a:p>
          <a:p>
            <a:r>
              <a:rPr lang="en-US" altLang="ja-JP" sz="2000" dirty="0"/>
              <a:t>※</a:t>
            </a:r>
            <a:r>
              <a:rPr lang="ja-JP" altLang="en-US" sz="2000" dirty="0"/>
              <a:t>素材種類は確定していません</a:t>
            </a:r>
            <a:endParaRPr kumimoji="1" lang="ja-JP" altLang="en-US" sz="20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2AAC541-6699-9469-09EB-A04ADB3194EE}"/>
              </a:ext>
            </a:extLst>
          </p:cNvPr>
          <p:cNvSpPr txBox="1"/>
          <p:nvPr/>
        </p:nvSpPr>
        <p:spPr>
          <a:xfrm>
            <a:off x="838200" y="2806719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兵器開発に素材を使用する</a:t>
            </a:r>
            <a:endParaRPr kumimoji="1" lang="ja-JP" altLang="en-US" sz="2000" dirty="0"/>
          </a:p>
        </p:txBody>
      </p:sp>
      <p:sp>
        <p:nvSpPr>
          <p:cNvPr id="9" name="八角形 8">
            <a:extLst>
              <a:ext uri="{FF2B5EF4-FFF2-40B4-BE49-F238E27FC236}">
                <a16:creationId xmlns:a16="http://schemas.microsoft.com/office/drawing/2014/main" id="{428204E6-0C99-F26C-DB65-40D6E239C450}"/>
              </a:ext>
            </a:extLst>
          </p:cNvPr>
          <p:cNvSpPr/>
          <p:nvPr/>
        </p:nvSpPr>
        <p:spPr>
          <a:xfrm>
            <a:off x="1171575" y="341481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0" name="八角形 9">
            <a:extLst>
              <a:ext uri="{FF2B5EF4-FFF2-40B4-BE49-F238E27FC236}">
                <a16:creationId xmlns:a16="http://schemas.microsoft.com/office/drawing/2014/main" id="{1B087D21-6B9E-21A9-6FDC-0BC09153A729}"/>
              </a:ext>
            </a:extLst>
          </p:cNvPr>
          <p:cNvSpPr/>
          <p:nvPr/>
        </p:nvSpPr>
        <p:spPr>
          <a:xfrm>
            <a:off x="1171575" y="4306987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1" name="八角形 10">
            <a:extLst>
              <a:ext uri="{FF2B5EF4-FFF2-40B4-BE49-F238E27FC236}">
                <a16:creationId xmlns:a16="http://schemas.microsoft.com/office/drawing/2014/main" id="{2FC8EA16-0C69-1F37-4E51-56D2D8448E1D}"/>
              </a:ext>
            </a:extLst>
          </p:cNvPr>
          <p:cNvSpPr/>
          <p:nvPr/>
        </p:nvSpPr>
        <p:spPr>
          <a:xfrm>
            <a:off x="1171575" y="519916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950275D-2307-2499-60DB-7D5086256088}"/>
              </a:ext>
            </a:extLst>
          </p:cNvPr>
          <p:cNvSpPr/>
          <p:nvPr/>
        </p:nvSpPr>
        <p:spPr>
          <a:xfrm>
            <a:off x="1981200" y="353387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0721BD-D374-2CFE-8F62-745D9971DBA3}"/>
              </a:ext>
            </a:extLst>
          </p:cNvPr>
          <p:cNvSpPr/>
          <p:nvPr/>
        </p:nvSpPr>
        <p:spPr>
          <a:xfrm>
            <a:off x="2790825" y="353387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3E185DE-B7DB-3A30-6EAC-8DD2AE911EB1}"/>
              </a:ext>
            </a:extLst>
          </p:cNvPr>
          <p:cNvSpPr/>
          <p:nvPr/>
        </p:nvSpPr>
        <p:spPr>
          <a:xfrm>
            <a:off x="5067300" y="353387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BB2EEC7-339A-679C-1DAB-CFCCF1427083}"/>
              </a:ext>
            </a:extLst>
          </p:cNvPr>
          <p:cNvSpPr/>
          <p:nvPr/>
        </p:nvSpPr>
        <p:spPr>
          <a:xfrm>
            <a:off x="1981200" y="4438750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2CBFBA-BE35-E57D-5397-59B0832E14A3}"/>
              </a:ext>
            </a:extLst>
          </p:cNvPr>
          <p:cNvSpPr/>
          <p:nvPr/>
        </p:nvSpPr>
        <p:spPr>
          <a:xfrm>
            <a:off x="2790825" y="4438750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2B74892-31B2-0388-662C-3DAA089B2332}"/>
              </a:ext>
            </a:extLst>
          </p:cNvPr>
          <p:cNvSpPr/>
          <p:nvPr/>
        </p:nvSpPr>
        <p:spPr>
          <a:xfrm>
            <a:off x="5067300" y="4438750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04F23CD-F7D0-3892-7A3F-C904CCE0D717}"/>
              </a:ext>
            </a:extLst>
          </p:cNvPr>
          <p:cNvSpPr/>
          <p:nvPr/>
        </p:nvSpPr>
        <p:spPr>
          <a:xfrm>
            <a:off x="1981200" y="534362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E4ABFC6-B327-5186-8961-7F33A85FAD39}"/>
              </a:ext>
            </a:extLst>
          </p:cNvPr>
          <p:cNvSpPr/>
          <p:nvPr/>
        </p:nvSpPr>
        <p:spPr>
          <a:xfrm>
            <a:off x="2790825" y="534362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CAA6E102-E342-DB71-3F0B-23D3E051993F}"/>
              </a:ext>
            </a:extLst>
          </p:cNvPr>
          <p:cNvSpPr/>
          <p:nvPr/>
        </p:nvSpPr>
        <p:spPr>
          <a:xfrm>
            <a:off x="5067300" y="534362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1664757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FA958-9492-34BB-9671-9398CDDE3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265EC-F5CF-094F-01AF-26B69F0F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素材を集める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691059-75FE-ABB3-D7C2-C9667C44F2AF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兵器開発に素材を使用する</a:t>
            </a:r>
            <a:endParaRPr kumimoji="1" lang="ja-JP" altLang="en-US" sz="2000" dirty="0"/>
          </a:p>
        </p:txBody>
      </p:sp>
      <p:sp>
        <p:nvSpPr>
          <p:cNvPr id="18" name="八角形 17">
            <a:extLst>
              <a:ext uri="{FF2B5EF4-FFF2-40B4-BE49-F238E27FC236}">
                <a16:creationId xmlns:a16="http://schemas.microsoft.com/office/drawing/2014/main" id="{F55C3864-F41B-4D45-8FEF-EA3172E4FFF8}"/>
              </a:ext>
            </a:extLst>
          </p:cNvPr>
          <p:cNvSpPr/>
          <p:nvPr/>
        </p:nvSpPr>
        <p:spPr>
          <a:xfrm>
            <a:off x="1171575" y="341481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八角形 18">
            <a:extLst>
              <a:ext uri="{FF2B5EF4-FFF2-40B4-BE49-F238E27FC236}">
                <a16:creationId xmlns:a16="http://schemas.microsoft.com/office/drawing/2014/main" id="{1567CFF5-30C9-4675-866B-B15A5F1F7C0B}"/>
              </a:ext>
            </a:extLst>
          </p:cNvPr>
          <p:cNvSpPr/>
          <p:nvPr/>
        </p:nvSpPr>
        <p:spPr>
          <a:xfrm>
            <a:off x="1171575" y="4306987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20" name="八角形 19">
            <a:extLst>
              <a:ext uri="{FF2B5EF4-FFF2-40B4-BE49-F238E27FC236}">
                <a16:creationId xmlns:a16="http://schemas.microsoft.com/office/drawing/2014/main" id="{A9577ECD-0C03-4C6F-B6AA-BC2F86745B26}"/>
              </a:ext>
            </a:extLst>
          </p:cNvPr>
          <p:cNvSpPr/>
          <p:nvPr/>
        </p:nvSpPr>
        <p:spPr>
          <a:xfrm>
            <a:off x="1171575" y="5199162"/>
            <a:ext cx="666750" cy="666750"/>
          </a:xfrm>
          <a:prstGeom prst="octagon">
            <a:avLst/>
          </a:prstGeom>
          <a:solidFill>
            <a:srgbClr val="3775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F191845-660E-4C53-8F6E-3AA232E6D4DA}"/>
              </a:ext>
            </a:extLst>
          </p:cNvPr>
          <p:cNvSpPr/>
          <p:nvPr/>
        </p:nvSpPr>
        <p:spPr>
          <a:xfrm>
            <a:off x="1981200" y="353387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０</a:t>
            </a:r>
            <a:endParaRPr kumimoji="1" lang="ja-JP" altLang="en-US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C3874F6-13B1-4A5A-86E4-8B9A6152DBA4}"/>
              </a:ext>
            </a:extLst>
          </p:cNvPr>
          <p:cNvSpPr/>
          <p:nvPr/>
        </p:nvSpPr>
        <p:spPr>
          <a:xfrm>
            <a:off x="2790825" y="353387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23E819-F601-4B2C-BCAB-3BE6EA852F4F}"/>
              </a:ext>
            </a:extLst>
          </p:cNvPr>
          <p:cNvSpPr/>
          <p:nvPr/>
        </p:nvSpPr>
        <p:spPr>
          <a:xfrm>
            <a:off x="5067300" y="353387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CA79832-649A-466B-97CD-77F70B9A6530}"/>
              </a:ext>
            </a:extLst>
          </p:cNvPr>
          <p:cNvSpPr/>
          <p:nvPr/>
        </p:nvSpPr>
        <p:spPr>
          <a:xfrm>
            <a:off x="1981200" y="4438750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671BE25-A319-4880-967B-FB4AFE2D317B}"/>
              </a:ext>
            </a:extLst>
          </p:cNvPr>
          <p:cNvSpPr/>
          <p:nvPr/>
        </p:nvSpPr>
        <p:spPr>
          <a:xfrm>
            <a:off x="2790825" y="4438750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2455304-4581-4F93-B5F0-A1468D179CBB}"/>
              </a:ext>
            </a:extLst>
          </p:cNvPr>
          <p:cNvSpPr/>
          <p:nvPr/>
        </p:nvSpPr>
        <p:spPr>
          <a:xfrm>
            <a:off x="5067300" y="4438750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DC11F19-55C7-4F1A-A3EF-81B17C705321}"/>
              </a:ext>
            </a:extLst>
          </p:cNvPr>
          <p:cNvSpPr/>
          <p:nvPr/>
        </p:nvSpPr>
        <p:spPr>
          <a:xfrm>
            <a:off x="1981200" y="5343625"/>
            <a:ext cx="66675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０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288E9E4-9FC4-4358-8B7C-CEB6671FE964}"/>
              </a:ext>
            </a:extLst>
          </p:cNvPr>
          <p:cNvSpPr/>
          <p:nvPr/>
        </p:nvSpPr>
        <p:spPr>
          <a:xfrm>
            <a:off x="2790825" y="5343625"/>
            <a:ext cx="2133600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170A897-CC47-4BAD-B1A7-39B29E9C28C3}"/>
              </a:ext>
            </a:extLst>
          </p:cNvPr>
          <p:cNvSpPr/>
          <p:nvPr/>
        </p:nvSpPr>
        <p:spPr>
          <a:xfrm>
            <a:off x="5067300" y="5343625"/>
            <a:ext cx="568746" cy="4286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8DFE6A0-BD0A-4EB3-8154-DA78DFF6B9B4}"/>
              </a:ext>
            </a:extLst>
          </p:cNvPr>
          <p:cNvSpPr txBox="1"/>
          <p:nvPr/>
        </p:nvSpPr>
        <p:spPr>
          <a:xfrm>
            <a:off x="838199" y="2289403"/>
            <a:ext cx="10515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集めた素材を使用して、パラメータを上昇させる</a:t>
            </a:r>
            <a:endParaRPr kumimoji="1" lang="ja-JP" altLang="en-US" sz="20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31EE96F-FA71-48F9-A0E5-042473646238}"/>
              </a:ext>
            </a:extLst>
          </p:cNvPr>
          <p:cNvSpPr txBox="1"/>
          <p:nvPr/>
        </p:nvSpPr>
        <p:spPr>
          <a:xfrm>
            <a:off x="838200" y="2812623"/>
            <a:ext cx="708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7C9F40E-7CEE-4253-BD2C-FEBB76681559}"/>
              </a:ext>
            </a:extLst>
          </p:cNvPr>
          <p:cNvGrpSpPr/>
          <p:nvPr/>
        </p:nvGrpSpPr>
        <p:grpSpPr>
          <a:xfrm>
            <a:off x="1981200" y="4438750"/>
            <a:ext cx="3373225" cy="428625"/>
            <a:chOff x="1981200" y="4438750"/>
            <a:chExt cx="3373225" cy="428625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23EA247D-4887-42F2-A7E5-5FA86CCB2864}"/>
                </a:ext>
              </a:extLst>
            </p:cNvPr>
            <p:cNvSpPr/>
            <p:nvPr/>
          </p:nvSpPr>
          <p:spPr>
            <a:xfrm>
              <a:off x="1981200" y="4438750"/>
              <a:ext cx="6667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340CD96-393F-4D84-A19D-58D5FC23CE5C}"/>
                </a:ext>
              </a:extLst>
            </p:cNvPr>
            <p:cNvSpPr/>
            <p:nvPr/>
          </p:nvSpPr>
          <p:spPr>
            <a:xfrm>
              <a:off x="2790825" y="4438750"/>
              <a:ext cx="213360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263C91E-3EB1-4564-8BB4-949949CA3EFC}"/>
                </a:ext>
              </a:extLst>
            </p:cNvPr>
            <p:cNvSpPr/>
            <p:nvPr/>
          </p:nvSpPr>
          <p:spPr>
            <a:xfrm>
              <a:off x="5067300" y="4438750"/>
              <a:ext cx="287125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0F447D1-2C87-41F7-9C77-1E310CC8F38C}"/>
              </a:ext>
            </a:extLst>
          </p:cNvPr>
          <p:cNvGrpSpPr/>
          <p:nvPr/>
        </p:nvGrpSpPr>
        <p:grpSpPr>
          <a:xfrm>
            <a:off x="1981200" y="3533874"/>
            <a:ext cx="2317423" cy="428626"/>
            <a:chOff x="1981200" y="3533874"/>
            <a:chExt cx="2317423" cy="428626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3F935D2-E211-4B41-AF22-FF0F0357D117}"/>
                </a:ext>
              </a:extLst>
            </p:cNvPr>
            <p:cNvSpPr/>
            <p:nvPr/>
          </p:nvSpPr>
          <p:spPr>
            <a:xfrm>
              <a:off x="1981200" y="3533875"/>
              <a:ext cx="666750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B1409CF-3279-4403-A1D6-F967401EE35C}"/>
                </a:ext>
              </a:extLst>
            </p:cNvPr>
            <p:cNvSpPr/>
            <p:nvPr/>
          </p:nvSpPr>
          <p:spPr>
            <a:xfrm>
              <a:off x="2790825" y="3533874"/>
              <a:ext cx="1507798" cy="42862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B8547C-D252-44FF-8FB4-7A1D84343D07}"/>
              </a:ext>
            </a:extLst>
          </p:cNvPr>
          <p:cNvSpPr txBox="1"/>
          <p:nvPr/>
        </p:nvSpPr>
        <p:spPr>
          <a:xfrm>
            <a:off x="5778921" y="353387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１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74BDA32-88DB-4D21-A66D-D5E74BE1FF0A}"/>
              </a:ext>
            </a:extLst>
          </p:cNvPr>
          <p:cNvSpPr txBox="1"/>
          <p:nvPr/>
        </p:nvSpPr>
        <p:spPr>
          <a:xfrm>
            <a:off x="5778921" y="4438750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２</a:t>
            </a:r>
            <a:endParaRPr kumimoji="1" lang="ja-JP" altLang="en-US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529AB0-8896-4E30-AC7B-7C9006785B30}"/>
              </a:ext>
            </a:extLst>
          </p:cNvPr>
          <p:cNvSpPr txBox="1"/>
          <p:nvPr/>
        </p:nvSpPr>
        <p:spPr>
          <a:xfrm>
            <a:off x="5778921" y="5343625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3A3476F-1BA8-4D4B-9F02-99EDEDFB0ADA}"/>
              </a:ext>
            </a:extLst>
          </p:cNvPr>
          <p:cNvSpPr txBox="1"/>
          <p:nvPr/>
        </p:nvSpPr>
        <p:spPr>
          <a:xfrm>
            <a:off x="6730527" y="4391452"/>
            <a:ext cx="666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３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06126FA-EDB1-46DA-A814-ED38470513F8}"/>
              </a:ext>
            </a:extLst>
          </p:cNvPr>
          <p:cNvSpPr/>
          <p:nvPr/>
        </p:nvSpPr>
        <p:spPr>
          <a:xfrm>
            <a:off x="5920902" y="3533874"/>
            <a:ext cx="379626" cy="22383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579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A6D60-3FBA-4D4B-9CF1-3B931FE4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システム</a:t>
            </a:r>
          </a:p>
        </p:txBody>
      </p:sp>
      <p:pic>
        <p:nvPicPr>
          <p:cNvPr id="5" name="図 4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FDBC90-CD6A-0808-4EFA-2B80050DA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1690688"/>
            <a:ext cx="5760000" cy="4320000"/>
          </a:xfrm>
          <a:prstGeom prst="rect">
            <a:avLst/>
          </a:prstGeom>
        </p:spPr>
      </p:pic>
      <p:sp>
        <p:nvSpPr>
          <p:cNvPr id="7" name="吹き出し: 線 (枠付き、強調線付き) 6">
            <a:extLst>
              <a:ext uri="{FF2B5EF4-FFF2-40B4-BE49-F238E27FC236}">
                <a16:creationId xmlns:a16="http://schemas.microsoft.com/office/drawing/2014/main" id="{B5BFD5F3-712A-2EBF-839A-386C74B16853}"/>
              </a:ext>
            </a:extLst>
          </p:cNvPr>
          <p:cNvSpPr/>
          <p:nvPr/>
        </p:nvSpPr>
        <p:spPr>
          <a:xfrm>
            <a:off x="9199982" y="2645972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52319"/>
              <a:gd name="adj4" fmla="val -95833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インタラクト</a:t>
            </a:r>
          </a:p>
        </p:txBody>
      </p:sp>
      <p:sp>
        <p:nvSpPr>
          <p:cNvPr id="8" name="吹き出し: 線 (枠付き、強調線付き) 7">
            <a:extLst>
              <a:ext uri="{FF2B5EF4-FFF2-40B4-BE49-F238E27FC236}">
                <a16:creationId xmlns:a16="http://schemas.microsoft.com/office/drawing/2014/main" id="{34FFE0B0-61B8-C25F-626D-1330503EA694}"/>
              </a:ext>
            </a:extLst>
          </p:cNvPr>
          <p:cNvSpPr/>
          <p:nvPr/>
        </p:nvSpPr>
        <p:spPr>
          <a:xfrm>
            <a:off x="9199982" y="3573506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-32685"/>
              <a:gd name="adj4" fmla="val -76937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ジャンプ</a:t>
            </a:r>
          </a:p>
        </p:txBody>
      </p:sp>
      <p:sp>
        <p:nvSpPr>
          <p:cNvPr id="9" name="吹き出し: 線 (枠付き、強調線付き) 8">
            <a:extLst>
              <a:ext uri="{FF2B5EF4-FFF2-40B4-BE49-F238E27FC236}">
                <a16:creationId xmlns:a16="http://schemas.microsoft.com/office/drawing/2014/main" id="{1F05E361-25FF-49F5-35DE-1F0D4E9CBA6F}"/>
              </a:ext>
            </a:extLst>
          </p:cNvPr>
          <p:cNvSpPr/>
          <p:nvPr/>
        </p:nvSpPr>
        <p:spPr>
          <a:xfrm>
            <a:off x="9199982" y="4501040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-104417"/>
              <a:gd name="adj4" fmla="val -112531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視点操作</a:t>
            </a:r>
          </a:p>
        </p:txBody>
      </p:sp>
      <p:sp>
        <p:nvSpPr>
          <p:cNvPr id="11" name="吹き出し: 線 (枠付き、強調線付き) 10">
            <a:extLst>
              <a:ext uri="{FF2B5EF4-FFF2-40B4-BE49-F238E27FC236}">
                <a16:creationId xmlns:a16="http://schemas.microsoft.com/office/drawing/2014/main" id="{29B877BC-C49E-A6F9-07AC-6B9DAA15B42B}"/>
              </a:ext>
            </a:extLst>
          </p:cNvPr>
          <p:cNvSpPr/>
          <p:nvPr/>
        </p:nvSpPr>
        <p:spPr>
          <a:xfrm>
            <a:off x="838200" y="2645972"/>
            <a:ext cx="2153818" cy="619125"/>
          </a:xfrm>
          <a:prstGeom prst="accentBorderCallout1">
            <a:avLst>
              <a:gd name="adj1" fmla="val 23318"/>
              <a:gd name="adj2" fmla="val 106776"/>
              <a:gd name="adj3" fmla="val 40138"/>
              <a:gd name="adj4" fmla="val 175090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移動</a:t>
            </a:r>
          </a:p>
        </p:txBody>
      </p:sp>
      <p:sp>
        <p:nvSpPr>
          <p:cNvPr id="14" name="吹き出し: 線 (枠付き、強調線付き) 13">
            <a:extLst>
              <a:ext uri="{FF2B5EF4-FFF2-40B4-BE49-F238E27FC236}">
                <a16:creationId xmlns:a16="http://schemas.microsoft.com/office/drawing/2014/main" id="{33C5F054-B493-8EC5-7E0F-DFE2B28953AC}"/>
              </a:ext>
            </a:extLst>
          </p:cNvPr>
          <p:cNvSpPr/>
          <p:nvPr/>
        </p:nvSpPr>
        <p:spPr>
          <a:xfrm>
            <a:off x="9199982" y="1718438"/>
            <a:ext cx="2153818" cy="619125"/>
          </a:xfrm>
          <a:prstGeom prst="accentBorderCallout1">
            <a:avLst>
              <a:gd name="adj1" fmla="val 18750"/>
              <a:gd name="adj2" fmla="val -8333"/>
              <a:gd name="adj3" fmla="val 47751"/>
              <a:gd name="adj4" fmla="val -72198"/>
            </a:avLst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破壊操作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3277554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4EFE-F958-8234-E5C0-106A6C06A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506D7-C3D1-5349-F2B1-BBA7DC09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シーン遷移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11D155F1-4ABE-0F8F-50D7-EF37D05B3E95}"/>
              </a:ext>
            </a:extLst>
          </p:cNvPr>
          <p:cNvSpPr/>
          <p:nvPr/>
        </p:nvSpPr>
        <p:spPr>
          <a:xfrm>
            <a:off x="658313" y="2358525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タイトル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358457F-A7C0-B48F-D254-84E4357E6192}"/>
              </a:ext>
            </a:extLst>
          </p:cNvPr>
          <p:cNvSpPr/>
          <p:nvPr/>
        </p:nvSpPr>
        <p:spPr>
          <a:xfrm>
            <a:off x="3563438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選択</a:t>
            </a:r>
            <a:endParaRPr kumimoji="1" lang="ja-JP" altLang="en-US" sz="2400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D9A765D-1AE9-E961-C4D8-588A6E2B894F}"/>
              </a:ext>
            </a:extLst>
          </p:cNvPr>
          <p:cNvSpPr/>
          <p:nvPr/>
        </p:nvSpPr>
        <p:spPr>
          <a:xfrm>
            <a:off x="6468563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１人プレイ</a:t>
            </a:r>
            <a:endParaRPr kumimoji="1" lang="ja-JP" altLang="en-US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A7FC1CC-CC92-EF48-BE1C-E5B01EF5B3D4}"/>
              </a:ext>
            </a:extLst>
          </p:cNvPr>
          <p:cNvSpPr/>
          <p:nvPr/>
        </p:nvSpPr>
        <p:spPr>
          <a:xfrm>
            <a:off x="9373688" y="2349000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リザルト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84BF8DF-4304-7385-4D69-E39570A33818}"/>
              </a:ext>
            </a:extLst>
          </p:cNvPr>
          <p:cNvSpPr/>
          <p:nvPr/>
        </p:nvSpPr>
        <p:spPr>
          <a:xfrm>
            <a:off x="658313" y="4023675"/>
            <a:ext cx="2160000" cy="1080000"/>
          </a:xfrm>
          <a:prstGeom prst="roundRect">
            <a:avLst/>
          </a:prstGeom>
          <a:solidFill>
            <a:srgbClr val="4594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コレクション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FCE6901F-6A14-CDCF-63BF-1764A1388E81}"/>
              </a:ext>
            </a:extLst>
          </p:cNvPr>
          <p:cNvSpPr/>
          <p:nvPr/>
        </p:nvSpPr>
        <p:spPr>
          <a:xfrm>
            <a:off x="6468563" y="4023675"/>
            <a:ext cx="2160000" cy="1080000"/>
          </a:xfrm>
          <a:prstGeom prst="roundRect">
            <a:avLst/>
          </a:prstGeom>
          <a:solidFill>
            <a:srgbClr val="4CA3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２人プレイ</a:t>
            </a:r>
            <a:endParaRPr kumimoji="1" lang="ja-JP" altLang="en-US" sz="24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966ED87-88C3-2AA5-4793-669060F4B90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18313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C372913-17B0-A4B7-008E-47774E253BF8}"/>
              </a:ext>
            </a:extLst>
          </p:cNvPr>
          <p:cNvCxnSpPr/>
          <p:nvPr/>
        </p:nvCxnSpPr>
        <p:spPr>
          <a:xfrm flipV="1">
            <a:off x="5723438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B9E226-140B-9408-BFCA-83DFDCE4D112}"/>
              </a:ext>
            </a:extLst>
          </p:cNvPr>
          <p:cNvCxnSpPr/>
          <p:nvPr/>
        </p:nvCxnSpPr>
        <p:spPr>
          <a:xfrm flipV="1">
            <a:off x="8628563" y="2889000"/>
            <a:ext cx="745125" cy="9525"/>
          </a:xfrm>
          <a:prstGeom prst="straightConnector1">
            <a:avLst/>
          </a:prstGeom>
          <a:ln w="76200" cap="flat" cmpd="sng" algn="ctr">
            <a:solidFill>
              <a:srgbClr val="FF996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90038A59-411A-E8C5-EC7C-D333CC5FEE69}"/>
              </a:ext>
            </a:extLst>
          </p:cNvPr>
          <p:cNvCxnSpPr>
            <a:stCxn id="10" idx="0"/>
            <a:endCxn id="6" idx="0"/>
          </p:cNvCxnSpPr>
          <p:nvPr/>
        </p:nvCxnSpPr>
        <p:spPr>
          <a:xfrm rot="16200000" flipH="1" flipV="1">
            <a:off x="6091238" y="-2003926"/>
            <a:ext cx="9525" cy="8715375"/>
          </a:xfrm>
          <a:prstGeom prst="bentConnector3">
            <a:avLst>
              <a:gd name="adj1" fmla="val -4400000"/>
            </a:avLst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3E37DA29-C199-8B1A-2688-A5AC174C225C}"/>
              </a:ext>
            </a:extLst>
          </p:cNvPr>
          <p:cNvCxnSpPr>
            <a:stCxn id="7" idx="3"/>
            <a:endCxn id="14" idx="1"/>
          </p:cNvCxnSpPr>
          <p:nvPr/>
        </p:nvCxnSpPr>
        <p:spPr>
          <a:xfrm>
            <a:off x="5723438" y="2889000"/>
            <a:ext cx="745125" cy="1674675"/>
          </a:xfrm>
          <a:prstGeom prst="bentConnector3">
            <a:avLst/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BC72D79-98C8-A7AF-A32A-F42A813A29CF}"/>
              </a:ext>
            </a:extLst>
          </p:cNvPr>
          <p:cNvCxnSpPr>
            <a:stCxn id="14" idx="3"/>
            <a:endCxn id="10" idx="1"/>
          </p:cNvCxnSpPr>
          <p:nvPr/>
        </p:nvCxnSpPr>
        <p:spPr>
          <a:xfrm flipV="1">
            <a:off x="8628563" y="2889000"/>
            <a:ext cx="745125" cy="1674675"/>
          </a:xfrm>
          <a:prstGeom prst="bentConnector3">
            <a:avLst/>
          </a:prstGeom>
          <a:ln w="762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37F5123-F59C-CDAE-84CE-C5F0E9E00FC8}"/>
              </a:ext>
            </a:extLst>
          </p:cNvPr>
          <p:cNvCxnSpPr>
            <a:stCxn id="6" idx="2"/>
            <a:endCxn id="12" idx="0"/>
          </p:cNvCxnSpPr>
          <p:nvPr/>
        </p:nvCxnSpPr>
        <p:spPr>
          <a:xfrm>
            <a:off x="1738313" y="3438525"/>
            <a:ext cx="0" cy="585150"/>
          </a:xfrm>
          <a:prstGeom prst="straightConnector1">
            <a:avLst/>
          </a:prstGeom>
          <a:ln w="76200">
            <a:solidFill>
              <a:srgbClr val="FF996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16711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3656-F522-4845-FCD8-FDC507438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F3CAB-B843-0B1C-4042-160AA280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シーン遷移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928E2A-2D59-FE00-22F9-62047CA60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破壊するための兵器を、住処や近くのオブジェクトを崩して再構築し作成する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ステージは箱庭型にする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（</a:t>
            </a:r>
            <a:r>
              <a:rPr lang="en-US" altLang="ja-JP" dirty="0" err="1"/>
              <a:t>PerlinNoise</a:t>
            </a:r>
            <a:r>
              <a:rPr lang="ja-JP" altLang="en-US" dirty="0"/>
              <a:t>による地形生成、また施設生成も行う）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 最終的に集めた素材で作成される物が変わる（収集要素）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950471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17F422-584C-42C6-BC20-B141BAB2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技術ポイント</a:t>
            </a:r>
          </a:p>
        </p:txBody>
      </p:sp>
    </p:spTree>
    <p:extLst>
      <p:ext uri="{BB962C8B-B14F-4D97-AF65-F5344CB8AC3E}">
        <p14:creationId xmlns:p14="http://schemas.microsoft.com/office/powerpoint/2010/main" val="107073852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F4528A-D7B6-447E-AAE0-8C59A0087914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Noise</a:t>
            </a:r>
            <a:r>
              <a:rPr lang="ja-JP" altLang="en-US" sz="2800" dirty="0"/>
              <a:t>（通常のノイズ）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05E19D4-B3FC-4679-9D4C-9B5A51AEEB84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完全にランダムで</a:t>
            </a:r>
            <a:br>
              <a:rPr lang="en-US" altLang="ja-JP" sz="2800" dirty="0"/>
            </a:br>
            <a:r>
              <a:rPr lang="ja-JP" altLang="en-US" sz="2800" dirty="0"/>
              <a:t>隣同士に関連性がない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不自然な点の集合体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例：テレビの砂嵐など</a:t>
            </a:r>
            <a:endParaRPr lang="en-US" altLang="ja-JP" sz="2800" dirty="0"/>
          </a:p>
        </p:txBody>
      </p:sp>
      <p:pic>
        <p:nvPicPr>
          <p:cNvPr id="3074" name="Picture 2" descr="パーリンノイズ - 週末レイトレーシング 第二週 (翻訳) - inzkyk.xyz">
            <a:extLst>
              <a:ext uri="{FF2B5EF4-FFF2-40B4-BE49-F238E27FC236}">
                <a16:creationId xmlns:a16="http://schemas.microsoft.com/office/drawing/2014/main" id="{0202A5F4-4850-4BEE-A675-DF1AF6DDA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8" y="2213908"/>
            <a:ext cx="5358357" cy="321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89310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27" y="2213907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A89A4B4-AFEA-44B5-A461-EB8FB55C6D2B}"/>
              </a:ext>
            </a:extLst>
          </p:cNvPr>
          <p:cNvSpPr txBox="1"/>
          <p:nvPr/>
        </p:nvSpPr>
        <p:spPr>
          <a:xfrm>
            <a:off x="838200" y="1690688"/>
            <a:ext cx="622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err="1"/>
              <a:t>Perilin</a:t>
            </a:r>
            <a:r>
              <a:rPr lang="en-US" altLang="ja-JP" sz="2800" dirty="0"/>
              <a:t> Noise</a:t>
            </a:r>
            <a:r>
              <a:rPr lang="ja-JP" altLang="en-US" sz="2800" dirty="0"/>
              <a:t>（パーリンノイズ）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A9669D-4AAA-4F3E-A6C6-5F2FDE34ACBF}"/>
              </a:ext>
            </a:extLst>
          </p:cNvPr>
          <p:cNvSpPr txBox="1"/>
          <p:nvPr/>
        </p:nvSpPr>
        <p:spPr>
          <a:xfrm>
            <a:off x="838200" y="2631530"/>
            <a:ext cx="10301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連続性があり</a:t>
            </a:r>
            <a:br>
              <a:rPr lang="en-US" altLang="ja-JP" sz="2800" dirty="0"/>
            </a:br>
            <a:r>
              <a:rPr lang="ja-JP" altLang="en-US" sz="2800" dirty="0"/>
              <a:t>隣同士の値が近しい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自然な見た目に近づく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例：雲など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037219999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D084-7BBA-4726-9DF5-118520A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地形生成用アルゴリズム</a:t>
            </a: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0571DC30-46E9-4037-8D48-257581D3E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22" y="1821492"/>
            <a:ext cx="5358357" cy="321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187D81-A869-4601-843D-57B22250133D}"/>
              </a:ext>
            </a:extLst>
          </p:cNvPr>
          <p:cNvSpPr txBox="1"/>
          <p:nvPr/>
        </p:nvSpPr>
        <p:spPr>
          <a:xfrm>
            <a:off x="838199" y="5173353"/>
            <a:ext cx="10354519" cy="1015663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/>
            <a:r>
              <a:rPr lang="ja-JP" altLang="en-US" sz="3200" dirty="0"/>
              <a:t>こちらのノイズを用いて地形を生成することにする</a:t>
            </a:r>
            <a:br>
              <a:rPr lang="en-US" altLang="ja-JP" sz="3200" dirty="0"/>
            </a:br>
            <a:r>
              <a:rPr lang="en-US" altLang="ja-JP" sz="2800" dirty="0"/>
              <a:t>※</a:t>
            </a:r>
            <a:r>
              <a:rPr lang="ja-JP" altLang="en-US" sz="2800" dirty="0"/>
              <a:t>各施設は逐次判定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77020799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DBE70-A109-E7DE-C2CF-33B6EDAC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工数について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610985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70D915-CCC3-4805-91D2-AE8948E5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A645F5-6797-4E86-8466-A3CBB117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588" y="1825625"/>
            <a:ext cx="3058212" cy="4351338"/>
          </a:xfrm>
        </p:spPr>
        <p:txBody>
          <a:bodyPr/>
          <a:lstStyle/>
          <a:p>
            <a:r>
              <a:rPr kumimoji="1" lang="ja-JP" altLang="en-US" dirty="0"/>
              <a:t>コンセプト</a:t>
            </a:r>
            <a:endParaRPr kumimoji="1" lang="en-US" altLang="ja-JP" dirty="0"/>
          </a:p>
          <a:p>
            <a:r>
              <a:rPr kumimoji="1" lang="ja-JP" altLang="en-US" dirty="0"/>
              <a:t>ゲーム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コンセプト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概要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ルール</a:t>
            </a:r>
            <a:endParaRPr kumimoji="1" lang="en-US" altLang="ja-JP" dirty="0"/>
          </a:p>
          <a:p>
            <a:pPr lvl="1"/>
            <a:r>
              <a:rPr lang="ja-JP" altLang="en-US" dirty="0"/>
              <a:t>システム</a:t>
            </a:r>
            <a:endParaRPr lang="en-US" altLang="ja-JP" dirty="0"/>
          </a:p>
          <a:p>
            <a:r>
              <a:rPr lang="ja-JP" altLang="en-US" dirty="0"/>
              <a:t>参考タイトル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3533302"/>
      </p:ext>
    </p:extLst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0376-D4E3-A4EB-2A1B-F44AE337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3F8EBD-BC03-6B4D-02B9-BEEBC79D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プレイヤーモデル　</a:t>
            </a:r>
            <a:r>
              <a:rPr lang="ja-JP" altLang="en-US" dirty="0"/>
              <a:t>２種類</a:t>
            </a:r>
            <a:endParaRPr lang="en-US" altLang="ja-JP" dirty="0"/>
          </a:p>
          <a:p>
            <a:r>
              <a:rPr lang="ja-JP" altLang="en-US" dirty="0"/>
              <a:t>兵器モデル</a:t>
            </a:r>
            <a:endParaRPr lang="en-US" altLang="ja-JP" dirty="0"/>
          </a:p>
          <a:p>
            <a:pPr lvl="1"/>
            <a:r>
              <a:rPr lang="ja-JP" altLang="en-US" dirty="0"/>
              <a:t>１つのモデルを７段階分割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85243543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9E847-0C0C-46CE-A52B-08B7F96B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参考タイトル</a:t>
            </a:r>
          </a:p>
        </p:txBody>
      </p:sp>
    </p:spTree>
    <p:extLst>
      <p:ext uri="{BB962C8B-B14F-4D97-AF65-F5344CB8AC3E}">
        <p14:creationId xmlns:p14="http://schemas.microsoft.com/office/powerpoint/2010/main" val="429474570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73CAD5F-32F4-4781-8F8B-B78E6119C9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0" r="4690"/>
          <a:stretch/>
        </p:blipFill>
        <p:spPr>
          <a:xfrm>
            <a:off x="6385127" y="2028856"/>
            <a:ext cx="4968673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DD4564-00DF-87CF-C3E9-464D8B1D142C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pc="300" dirty="0">
                <a:latin typeface="+mj-lt"/>
              </a:rPr>
              <a:t>Minecraft</a:t>
            </a:r>
            <a:endParaRPr kumimoji="1" lang="ja-JP" altLang="en-US" spc="3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418479-DD29-8462-E783-A0381893A404}"/>
              </a:ext>
            </a:extLst>
          </p:cNvPr>
          <p:cNvSpPr txBox="1"/>
          <p:nvPr/>
        </p:nvSpPr>
        <p:spPr>
          <a:xfrm>
            <a:off x="838196" y="2731455"/>
            <a:ext cx="4968673" cy="20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地形生成アルゴリズム</a:t>
            </a:r>
            <a:br>
              <a:rPr kumimoji="1" lang="en-US" altLang="ja-JP" sz="2400" dirty="0"/>
            </a:br>
            <a:r>
              <a:rPr kumimoji="1" lang="ja-JP" altLang="en-US" sz="2400" dirty="0"/>
              <a:t>ツールなどの上下関係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lang="en-US" altLang="ja-JP" sz="2400" dirty="0"/>
              <a:t>“</a:t>
            </a:r>
            <a:r>
              <a:rPr lang="ja-JP" altLang="en-US" sz="2400" dirty="0"/>
              <a:t>ダイア＞鉄＞石</a:t>
            </a:r>
            <a:r>
              <a:rPr lang="en-US" altLang="ja-JP" sz="2400" dirty="0"/>
              <a:t>” </a:t>
            </a:r>
            <a:r>
              <a:rPr lang="ja-JP" altLang="en-US" sz="2400" dirty="0"/>
              <a:t>のような関係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73484336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E7DD9A-648E-4313-B617-355FE40C6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875" y="2028856"/>
            <a:ext cx="497092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B2A723B-5C08-B148-1EE1-ACC178B14194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spc="300" dirty="0">
                <a:latin typeface="+mj-lt"/>
              </a:rPr>
              <a:t>FORTNITE</a:t>
            </a:r>
            <a:endParaRPr kumimoji="1" lang="ja-JP" altLang="en-US" spc="3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DDD756-70EA-61D7-D5DD-368073095CE5}"/>
              </a:ext>
            </a:extLst>
          </p:cNvPr>
          <p:cNvSpPr txBox="1"/>
          <p:nvPr/>
        </p:nvSpPr>
        <p:spPr>
          <a:xfrm>
            <a:off x="838196" y="2731455"/>
            <a:ext cx="4968673" cy="210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耐久値や素材などのシステム</a:t>
            </a:r>
            <a:br>
              <a:rPr kumimoji="1" lang="en-US" altLang="ja-JP" sz="2400" dirty="0"/>
            </a:br>
            <a:r>
              <a:rPr kumimoji="1" lang="ja-JP" altLang="en-US" sz="2400" dirty="0"/>
              <a:t>地形以外のモデルなどは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en-US" altLang="ja-JP" sz="2400" dirty="0"/>
              <a:t>Asset Store</a:t>
            </a:r>
            <a:r>
              <a:rPr kumimoji="1" lang="ja-JP" altLang="en-US" sz="2400" dirty="0"/>
              <a:t>などから流用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352603169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268F83-8A74-485D-93CC-15836E88D0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" r="3995"/>
          <a:stretch/>
        </p:blipFill>
        <p:spPr>
          <a:xfrm>
            <a:off x="6393965" y="2028856"/>
            <a:ext cx="4959836" cy="2800289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795BBF7-520C-4411-BD63-44BC8D7B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参考タイトル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72A235-2031-9C9A-251D-B0FA397EBE08}"/>
              </a:ext>
            </a:extLst>
          </p:cNvPr>
          <p:cNvSpPr txBox="1"/>
          <p:nvPr/>
        </p:nvSpPr>
        <p:spPr>
          <a:xfrm>
            <a:off x="838197" y="2028856"/>
            <a:ext cx="496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+mj-ea"/>
                <a:ea typeface="+mj-ea"/>
              </a:rPr>
              <a:t>ドラゴンクエストビルダーズ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A243BA-641B-C09F-FE44-51FA16698EEA}"/>
              </a:ext>
            </a:extLst>
          </p:cNvPr>
          <p:cNvSpPr txBox="1"/>
          <p:nvPr/>
        </p:nvSpPr>
        <p:spPr>
          <a:xfrm>
            <a:off x="838196" y="2731455"/>
            <a:ext cx="4968673" cy="209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参考部分</a:t>
            </a:r>
            <a:br>
              <a:rPr kumimoji="1" lang="en-US" altLang="ja-JP" sz="2400" dirty="0"/>
            </a:br>
            <a:r>
              <a:rPr kumimoji="1" lang="ja-JP" altLang="en-US" sz="2400" dirty="0"/>
              <a:t>全体的な</a:t>
            </a:r>
            <a:r>
              <a:rPr lang="ja-JP" altLang="en-US" sz="2400" dirty="0"/>
              <a:t>ビジュアルの方向性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その他カメラ周りなどの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lang="ja-JP" altLang="en-US" sz="2400" dirty="0"/>
              <a:t>基礎システムも参考にする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72122225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D78A5-4604-43FA-9F14-24F13EFB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ゲームの特徴</a:t>
            </a:r>
          </a:p>
        </p:txBody>
      </p:sp>
    </p:spTree>
    <p:extLst>
      <p:ext uri="{BB962C8B-B14F-4D97-AF65-F5344CB8AC3E}">
        <p14:creationId xmlns:p14="http://schemas.microsoft.com/office/powerpoint/2010/main" val="39465911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1C2B7-3EE7-413B-BC7E-BBB348F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E27731-2750-4643-92DB-A94CC7DAC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371" y="2160612"/>
            <a:ext cx="7515258" cy="184886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ja-JP" altLang="en-US" sz="4400" dirty="0"/>
              <a:t>破壊で希望をつかむ</a:t>
            </a:r>
            <a:br>
              <a:rPr lang="en-US" altLang="ja-JP" sz="4400" dirty="0"/>
            </a:br>
            <a:r>
              <a:rPr lang="ja-JP" altLang="en-US" sz="4400" dirty="0"/>
              <a:t>制限時間クラフトサバイバル</a:t>
            </a:r>
            <a:endParaRPr kumimoji="1" lang="ja-JP" altLang="en-US" sz="44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0D15E4F-175C-7D1A-D623-96123953D3D9}"/>
              </a:ext>
            </a:extLst>
          </p:cNvPr>
          <p:cNvSpPr/>
          <p:nvPr/>
        </p:nvSpPr>
        <p:spPr>
          <a:xfrm>
            <a:off x="2305200" y="3772957"/>
            <a:ext cx="7581600" cy="54000"/>
          </a:xfrm>
          <a:prstGeom prst="rect">
            <a:avLst/>
          </a:prstGeom>
          <a:effectLst>
            <a:softEdge rad="3175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0704075-D801-5CEB-D3FC-155A47BC84D7}"/>
              </a:ext>
            </a:extLst>
          </p:cNvPr>
          <p:cNvSpPr txBox="1">
            <a:spLocks/>
          </p:cNvSpPr>
          <p:nvPr/>
        </p:nvSpPr>
        <p:spPr>
          <a:xfrm>
            <a:off x="2338371" y="2160611"/>
            <a:ext cx="7515258" cy="184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4400" dirty="0">
                <a:solidFill>
                  <a:srgbClr val="FF0000"/>
                </a:solidFill>
              </a:rPr>
              <a:t>破壊</a:t>
            </a:r>
            <a:r>
              <a:rPr lang="ja-JP" altLang="en-US" sz="4400" dirty="0"/>
              <a:t>で希望をつかむ</a:t>
            </a:r>
            <a:br>
              <a:rPr lang="en-US" altLang="ja-JP" sz="4400" dirty="0"/>
            </a:br>
            <a:r>
              <a:rPr lang="ja-JP" altLang="en-US" sz="4400" dirty="0"/>
              <a:t>制限時間クラフトサバイバル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3B59939-078C-4646-12A9-01B936714DB1}"/>
              </a:ext>
            </a:extLst>
          </p:cNvPr>
          <p:cNvSpPr txBox="1">
            <a:spLocks/>
          </p:cNvSpPr>
          <p:nvPr/>
        </p:nvSpPr>
        <p:spPr>
          <a:xfrm>
            <a:off x="2338371" y="3872442"/>
            <a:ext cx="7515258" cy="18488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dirty="0"/>
              <a:t>数分後には、隕石が衝突する世界</a:t>
            </a:r>
            <a:br>
              <a:rPr lang="en-US" altLang="ja-JP" dirty="0"/>
            </a:br>
            <a:r>
              <a:rPr lang="ja-JP" altLang="en-US" dirty="0"/>
              <a:t>時間内で、身の回りの物を</a:t>
            </a:r>
            <a:r>
              <a:rPr lang="ja-JP" altLang="en-US" dirty="0">
                <a:solidFill>
                  <a:srgbClr val="FF0000"/>
                </a:solidFill>
              </a:rPr>
              <a:t>破壊</a:t>
            </a:r>
            <a:r>
              <a:rPr lang="ja-JP" altLang="en-US" dirty="0"/>
              <a:t>し</a:t>
            </a:r>
            <a:br>
              <a:rPr lang="en-US" altLang="ja-JP" dirty="0"/>
            </a:br>
            <a:r>
              <a:rPr lang="ja-JP" altLang="en-US" dirty="0"/>
              <a:t>隕石を</a:t>
            </a:r>
            <a:r>
              <a:rPr lang="ja-JP" altLang="en-US" dirty="0">
                <a:solidFill>
                  <a:srgbClr val="FF0000"/>
                </a:solidFill>
              </a:rPr>
              <a:t>破壊</a:t>
            </a:r>
            <a:r>
              <a:rPr lang="ja-JP" altLang="en-US" dirty="0"/>
              <a:t>するための武器を作れ</a:t>
            </a:r>
          </a:p>
        </p:txBody>
      </p:sp>
    </p:spTree>
    <p:extLst>
      <p:ext uri="{BB962C8B-B14F-4D97-AF65-F5344CB8AC3E}">
        <p14:creationId xmlns:p14="http://schemas.microsoft.com/office/powerpoint/2010/main" val="32303893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6B8AF-4B47-472C-8F1C-315013DA6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2409DE2-83FA-F1B8-6CE0-0525AAC80C81}"/>
              </a:ext>
            </a:extLst>
          </p:cNvPr>
          <p:cNvSpPr/>
          <p:nvPr/>
        </p:nvSpPr>
        <p:spPr>
          <a:xfrm>
            <a:off x="1920836" y="1490662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ジャンル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E0C4F7A-F0C7-4DD5-956A-A7E34847DFA1}"/>
              </a:ext>
            </a:extLst>
          </p:cNvPr>
          <p:cNvSpPr/>
          <p:nvPr/>
        </p:nvSpPr>
        <p:spPr>
          <a:xfrm>
            <a:off x="1920836" y="2719931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プレイ人数</a:t>
            </a:r>
            <a:endParaRPr kumimoji="1" lang="en-US" altLang="ja-JP" sz="20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D44EAA8-903A-9100-A570-D890B36E1166}"/>
              </a:ext>
            </a:extLst>
          </p:cNvPr>
          <p:cNvSpPr/>
          <p:nvPr/>
        </p:nvSpPr>
        <p:spPr>
          <a:xfrm>
            <a:off x="1920836" y="3949200"/>
            <a:ext cx="1997671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プラットフォーム</a:t>
            </a:r>
            <a:endParaRPr kumimoji="1" lang="en-US" altLang="ja-JP" sz="20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B9889F-D802-8803-16D8-27D0BAB2D4FD}"/>
              </a:ext>
            </a:extLst>
          </p:cNvPr>
          <p:cNvSpPr/>
          <p:nvPr/>
        </p:nvSpPr>
        <p:spPr>
          <a:xfrm>
            <a:off x="1920836" y="5178468"/>
            <a:ext cx="1997671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ターゲット</a:t>
            </a:r>
            <a:endParaRPr kumimoji="1" lang="en-US" altLang="ja-JP" sz="2000" b="1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380E535-6EF8-9CA1-1BE6-ABCB109E9C68}"/>
              </a:ext>
            </a:extLst>
          </p:cNvPr>
          <p:cNvSpPr/>
          <p:nvPr/>
        </p:nvSpPr>
        <p:spPr>
          <a:xfrm>
            <a:off x="4168913" y="1490662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サンドボックス・アクションサバイバル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3AE3896E-BF9E-F0BD-2C4B-428C1678A1AD}"/>
              </a:ext>
            </a:extLst>
          </p:cNvPr>
          <p:cNvSpPr/>
          <p:nvPr/>
        </p:nvSpPr>
        <p:spPr>
          <a:xfrm>
            <a:off x="4168913" y="2719931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１人～２人（モードによって異なる）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A83D234-C8F6-EB8E-2538-8FF6799840E7}"/>
              </a:ext>
            </a:extLst>
          </p:cNvPr>
          <p:cNvSpPr/>
          <p:nvPr/>
        </p:nvSpPr>
        <p:spPr>
          <a:xfrm>
            <a:off x="4168913" y="3949200"/>
            <a:ext cx="6102250" cy="900000"/>
          </a:xfrm>
          <a:prstGeom prst="roundRect">
            <a:avLst/>
          </a:prstGeom>
          <a:solidFill>
            <a:srgbClr val="54B23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/>
              <a:t>Windows </a:t>
            </a:r>
            <a:r>
              <a:rPr lang="en-US" altLang="ja-JP" sz="2000" dirty="0"/>
              <a:t>PC</a:t>
            </a:r>
            <a:endParaRPr kumimoji="1" lang="ja-JP" altLang="en-US" sz="20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BDF6C2-C929-D094-9170-6076A60DB0E5}"/>
              </a:ext>
            </a:extLst>
          </p:cNvPr>
          <p:cNvSpPr/>
          <p:nvPr/>
        </p:nvSpPr>
        <p:spPr>
          <a:xfrm>
            <a:off x="4168913" y="5178468"/>
            <a:ext cx="6102250" cy="900000"/>
          </a:xfrm>
          <a:prstGeom prst="roundRect">
            <a:avLst/>
          </a:prstGeom>
          <a:solidFill>
            <a:srgbClr val="45942C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ja-JP" altLang="en-US" sz="2000" dirty="0"/>
              <a:t>戦略的に協力したいゲーマー（</a:t>
            </a:r>
            <a:r>
              <a:rPr lang="en-US" altLang="ja-JP" sz="2000" dirty="0"/>
              <a:t>10</a:t>
            </a:r>
            <a:r>
              <a:rPr lang="ja-JP" altLang="en-US" sz="2000" dirty="0"/>
              <a:t>代</a:t>
            </a:r>
            <a:r>
              <a:rPr lang="en-US" altLang="ja-JP" sz="2000" dirty="0"/>
              <a:t>~20</a:t>
            </a:r>
            <a:r>
              <a:rPr lang="ja-JP" altLang="en-US" sz="2000" dirty="0"/>
              <a:t>代）</a:t>
            </a:r>
            <a:br>
              <a:rPr lang="en-US" altLang="ja-JP" sz="2000" dirty="0"/>
            </a:br>
            <a:r>
              <a:rPr lang="ja-JP" altLang="en-US" sz="2000" dirty="0"/>
              <a:t>時間制限</a:t>
            </a:r>
            <a:r>
              <a:rPr lang="en-US" altLang="ja-JP" sz="2000" dirty="0"/>
              <a:t>×</a:t>
            </a:r>
            <a:r>
              <a:rPr lang="ja-JP" altLang="en-US" sz="2000" dirty="0"/>
              <a:t>チーム連携に燃える効率化志向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953321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A1A5B-AAAD-4304-98F4-1BD3E2D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イメージ</a:t>
            </a:r>
          </a:p>
        </p:txBody>
      </p:sp>
      <p:pic>
        <p:nvPicPr>
          <p:cNvPr id="7" name="図 6" descr="テーブル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87BD737-6C2A-0456-3705-2017003A9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27" y="1412875"/>
            <a:ext cx="7447146" cy="49647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703194-4B40-E710-CD0F-73BD5EAFB760}"/>
              </a:ext>
            </a:extLst>
          </p:cNvPr>
          <p:cNvSpPr txBox="1"/>
          <p:nvPr/>
        </p:nvSpPr>
        <p:spPr>
          <a:xfrm>
            <a:off x="2372427" y="6008307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※</a:t>
            </a:r>
            <a:r>
              <a:rPr kumimoji="1" lang="ja-JP" altLang="en-US" dirty="0">
                <a:solidFill>
                  <a:schemeClr val="bg1"/>
                </a:solidFill>
              </a:rPr>
              <a:t>画面上の要素は仮の物になります。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536967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9CF714-11BB-4A08-8C9C-CF70C6DE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世界観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984AC7-ED54-B6E1-C9EA-F0E93EBD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32" b="95871" l="4906" r="95472">
                        <a14:foregroundMark x1="10818" y1="14194" x2="48428" y2="11742"/>
                        <a14:foregroundMark x1="48428" y1="11742" x2="68050" y2="13419"/>
                        <a14:foregroundMark x1="68050" y1="13419" x2="71195" y2="17032"/>
                        <a14:foregroundMark x1="78239" y1="28774" x2="84780" y2="16645"/>
                        <a14:foregroundMark x1="84780" y1="16645" x2="84906" y2="15871"/>
                        <a14:foregroundMark x1="95472" y1="10968" x2="86038" y2="65548"/>
                        <a14:foregroundMark x1="86038" y1="65548" x2="81384" y2="73419"/>
                        <a14:foregroundMark x1="81384" y1="73419" x2="58994" y2="83742"/>
                        <a14:foregroundMark x1="62642" y1="79484" x2="76855" y2="71484"/>
                        <a14:foregroundMark x1="84025" y1="67355" x2="88050" y2="66194"/>
                        <a14:foregroundMark x1="89057" y1="65419" x2="87421" y2="70194"/>
                        <a14:foregroundMark x1="88679" y1="64387" x2="89057" y2="68258"/>
                        <a14:foregroundMark x1="89811" y1="63355" x2="90189" y2="68000"/>
                        <a14:foregroundMark x1="90566" y1="61290" x2="91069" y2="65806"/>
                        <a14:foregroundMark x1="91195" y1="63355" x2="86667" y2="69806"/>
                        <a14:foregroundMark x1="86667" y1="69806" x2="55472" y2="87097"/>
                        <a14:foregroundMark x1="62642" y1="80258" x2="47421" y2="88774"/>
                        <a14:foregroundMark x1="39245" y1="93032" x2="40755" y2="93935"/>
                        <a14:foregroundMark x1="10440" y1="60000" x2="9560" y2="16000"/>
                        <a14:foregroundMark x1="9560" y1="16000" x2="56855" y2="5806"/>
                        <a14:foregroundMark x1="11698" y1="60387" x2="24151" y2="81161"/>
                        <a14:foregroundMark x1="24151" y1="81161" x2="30063" y2="85548"/>
                        <a14:foregroundMark x1="30063" y1="85548" x2="31950" y2="87871"/>
                        <a14:foregroundMark x1="29811" y1="87484" x2="40629" y2="93161"/>
                        <a14:foregroundMark x1="42264" y1="93290" x2="36855" y2="95871"/>
                        <a14:foregroundMark x1="38365" y1="94065" x2="31069" y2="91355"/>
                        <a14:foregroundMark x1="31069" y1="91355" x2="31069" y2="91355"/>
                        <a14:foregroundMark x1="10189" y1="10968" x2="23774" y2="11613"/>
                        <a14:foregroundMark x1="23774" y1="11613" x2="43270" y2="10710"/>
                        <a14:foregroundMark x1="24151" y1="8516" x2="34717" y2="8645"/>
                        <a14:foregroundMark x1="34717" y1="8645" x2="45912" y2="8000"/>
                        <a14:foregroundMark x1="9308" y1="11226" x2="8805" y2="25548"/>
                        <a14:foregroundMark x1="5157" y1="9161" x2="5031" y2="7871"/>
                        <a14:foregroundMark x1="40000" y1="6581" x2="55346" y2="5548"/>
                        <a14:foregroundMark x1="55346" y1="5548" x2="50189" y2="50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635" y="1690688"/>
            <a:ext cx="4461620" cy="4349378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301D24D-EB50-91D0-BCFA-0F0892E9BBAF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14A9B09-B8B3-268A-CB88-847F5DC98CE1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CA01A8B8-AF29-D667-99C9-04FFFCA65296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舞台設定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17CEF7E-39C2-9551-CD4F-28E17CB71E73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698CEEE-AC40-8492-B910-51F82A4C40DB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F45E8B9-9557-3024-B5D4-8AD201024757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時代背景</a:t>
              </a:r>
              <a:endParaRPr kumimoji="1" lang="en-US" altLang="ja-JP" dirty="0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52FDEF02-849C-1D5F-C31F-3252743A50BB}"/>
              </a:ext>
            </a:extLst>
          </p:cNvPr>
          <p:cNvGrpSpPr/>
          <p:nvPr/>
        </p:nvGrpSpPr>
        <p:grpSpPr>
          <a:xfrm>
            <a:off x="1034473" y="4588375"/>
            <a:ext cx="2017599" cy="540000"/>
            <a:chOff x="1034473" y="458837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DBB01C2A-46D7-85CA-4348-738CE3411AA8}"/>
                </a:ext>
              </a:extLst>
            </p:cNvPr>
            <p:cNvSpPr/>
            <p:nvPr/>
          </p:nvSpPr>
          <p:spPr>
            <a:xfrm>
              <a:off x="1034473" y="45883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92060344-510E-CB6A-A197-A6A450217549}"/>
                </a:ext>
              </a:extLst>
            </p:cNvPr>
            <p:cNvSpPr/>
            <p:nvPr/>
          </p:nvSpPr>
          <p:spPr>
            <a:xfrm>
              <a:off x="1223272" y="45883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世界雰囲気</a:t>
              </a:r>
            </a:p>
          </p:txBody>
        </p:sp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62FB988-D0C9-72F9-D64E-F4ED26365AA2}"/>
              </a:ext>
            </a:extLst>
          </p:cNvPr>
          <p:cNvSpPr txBox="1"/>
          <p:nvPr/>
        </p:nvSpPr>
        <p:spPr>
          <a:xfrm>
            <a:off x="1223272" y="2032000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自然の中の家屋などの小規模かつ、</a:t>
            </a:r>
            <a:br>
              <a:rPr kumimoji="1" lang="en-US" altLang="ja-JP" sz="2400" dirty="0"/>
            </a:br>
            <a:r>
              <a:rPr kumimoji="1" lang="ja-JP" altLang="en-US" sz="2400" dirty="0"/>
              <a:t>人が集合した雰囲気の</a:t>
            </a:r>
            <a:r>
              <a:rPr lang="ja-JP" altLang="en-US" sz="2400" dirty="0"/>
              <a:t>ステージ設計を避ける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109ADF-8417-A05D-FE53-A2A88D04F695}"/>
              </a:ext>
            </a:extLst>
          </p:cNvPr>
          <p:cNvSpPr txBox="1"/>
          <p:nvPr/>
        </p:nvSpPr>
        <p:spPr>
          <a:xfrm>
            <a:off x="1223272" y="3623394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特定の時代設計は行わない</a:t>
            </a:r>
            <a:br>
              <a:rPr kumimoji="1" lang="en-US" altLang="ja-JP" sz="2400" dirty="0"/>
            </a:br>
            <a:r>
              <a:rPr kumimoji="1" lang="ja-JP" altLang="en-US" sz="2400" dirty="0"/>
              <a:t>ファンタジーの世界であるということを前提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BD4013-9524-00F8-650D-240C608E472D}"/>
              </a:ext>
            </a:extLst>
          </p:cNvPr>
          <p:cNvSpPr txBox="1"/>
          <p:nvPr/>
        </p:nvSpPr>
        <p:spPr>
          <a:xfrm>
            <a:off x="1223272" y="5209733"/>
            <a:ext cx="701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地面はボクセル調、建物などはローポリモデル</a:t>
            </a:r>
            <a:br>
              <a:rPr kumimoji="1" lang="en-US" altLang="ja-JP" sz="2400" dirty="0"/>
            </a:br>
            <a:r>
              <a:rPr kumimoji="1" lang="ja-JP" altLang="en-US" sz="2400" dirty="0"/>
              <a:t>隕石が降る世界でありつつも、絶望感は出さない</a:t>
            </a:r>
          </a:p>
        </p:txBody>
      </p:sp>
    </p:spTree>
    <p:extLst>
      <p:ext uri="{BB962C8B-B14F-4D97-AF65-F5344CB8AC3E}">
        <p14:creationId xmlns:p14="http://schemas.microsoft.com/office/powerpoint/2010/main" val="289837283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EDA401-7474-776F-CA4D-D1D76084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ルール</a:t>
            </a:r>
            <a:endParaRPr kumimoji="1" lang="ja-JP" altLang="en-US" dirty="0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8633E77-DDFC-3193-D1B9-5BD1BA2DBBEF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2162825-87F4-89AC-B752-20E46FD416CE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EE0068C1-B8FC-BB64-3827-3B0C69113683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クリア条件</a:t>
              </a:r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737D188F-B7C5-7A38-469D-CE1C1D98E8E4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207AA21-6D9F-09CF-BA9D-3549D38C3C05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A349180A-A02B-43AB-AA38-AE6DC5682B45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プレイヤー行動</a:t>
              </a:r>
              <a:endParaRPr kumimoji="1" lang="en-US" altLang="ja-JP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ECD3D1-D2CD-965C-E060-81280C77DF85}"/>
              </a:ext>
            </a:extLst>
          </p:cNvPr>
          <p:cNvSpPr txBox="1"/>
          <p:nvPr/>
        </p:nvSpPr>
        <p:spPr>
          <a:xfrm>
            <a:off x="1223272" y="2032000"/>
            <a:ext cx="634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隕石を破壊するための兵器を作成する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DAA44F-24BF-8161-38EC-A20A452A9C9A}"/>
              </a:ext>
            </a:extLst>
          </p:cNvPr>
          <p:cNvSpPr txBox="1"/>
          <p:nvPr/>
        </p:nvSpPr>
        <p:spPr>
          <a:xfrm>
            <a:off x="1223272" y="3623394"/>
            <a:ext cx="6341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周囲のオブジェクトを解体し、素材を収集</a:t>
            </a:r>
            <a:endParaRPr kumimoji="1" lang="en-US" altLang="ja-JP" sz="2400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39084CF3-1191-6639-84CA-36DD7D40D72C}"/>
              </a:ext>
            </a:extLst>
          </p:cNvPr>
          <p:cNvGrpSpPr/>
          <p:nvPr/>
        </p:nvGrpSpPr>
        <p:grpSpPr>
          <a:xfrm>
            <a:off x="1252072" y="4205450"/>
            <a:ext cx="1800000" cy="360000"/>
            <a:chOff x="1034473" y="3000625"/>
            <a:chExt cx="2017599" cy="540000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3D1FC938-A94A-1FD5-72A7-DE9390A73044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3775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フリーフォーム: 図形 21">
              <a:extLst>
                <a:ext uri="{FF2B5EF4-FFF2-40B4-BE49-F238E27FC236}">
                  <a16:creationId xmlns:a16="http://schemas.microsoft.com/office/drawing/2014/main" id="{7F241DDA-18A3-557A-F6E4-D05F412DFBA8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素材の扱い</a:t>
              </a:r>
              <a:endParaRPr kumimoji="1" lang="en-US" altLang="ja-JP" dirty="0"/>
            </a:p>
          </p:txBody>
        </p:sp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653730-187A-A906-62EE-337B00ED6AC9}"/>
              </a:ext>
            </a:extLst>
          </p:cNvPr>
          <p:cNvSpPr txBox="1"/>
          <p:nvPr/>
        </p:nvSpPr>
        <p:spPr>
          <a:xfrm>
            <a:off x="1420509" y="4610597"/>
            <a:ext cx="6341310" cy="1417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000" dirty="0"/>
              <a:t>兵器作成素材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（ゲームの目的）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ツール強化</a:t>
            </a:r>
            <a:r>
              <a:rPr lang="en-US" altLang="ja-JP" sz="2000" dirty="0"/>
              <a:t>	</a:t>
            </a:r>
            <a:r>
              <a:rPr lang="ja-JP" altLang="en-US" sz="2000" dirty="0"/>
              <a:t>（効率上昇）</a:t>
            </a:r>
            <a:endParaRPr lang="en-US" altLang="ja-JP" sz="2000" dirty="0"/>
          </a:p>
          <a:p>
            <a:pPr>
              <a:lnSpc>
                <a:spcPct val="150000"/>
              </a:lnSpc>
            </a:pPr>
            <a:r>
              <a:rPr lang="ja-JP" altLang="en-US" sz="2000" dirty="0"/>
              <a:t>行動範囲拡大</a:t>
            </a:r>
            <a:r>
              <a:rPr lang="en-US" altLang="ja-JP" sz="2000" dirty="0"/>
              <a:t>	</a:t>
            </a:r>
            <a:r>
              <a:rPr lang="ja-JP" altLang="en-US" sz="2000" dirty="0"/>
              <a:t>（収集素材量増加）</a:t>
            </a:r>
            <a:endParaRPr lang="en-US" altLang="ja-JP" sz="2000" dirty="0"/>
          </a:p>
        </p:txBody>
      </p:sp>
      <p:pic>
        <p:nvPicPr>
          <p:cNvPr id="38" name="図 3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F09AF39-381B-3560-EC29-E69530DAF39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501" y="2164402"/>
            <a:ext cx="3592945" cy="3592945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8668318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DB0C-5EB1-9872-4482-92EEA7BB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DD52B8-CE01-16E2-9824-C54119D3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ボリューム感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15F543D-3D29-FFD4-F285-0DC7C480E0BD}"/>
              </a:ext>
            </a:extLst>
          </p:cNvPr>
          <p:cNvGrpSpPr/>
          <p:nvPr/>
        </p:nvGrpSpPr>
        <p:grpSpPr>
          <a:xfrm>
            <a:off x="1034473" y="1412875"/>
            <a:ext cx="2017599" cy="540000"/>
            <a:chOff x="1034473" y="1412875"/>
            <a:chExt cx="2017599" cy="5400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3C65C3CF-972B-C756-C122-BDC8C326FFB5}"/>
                </a:ext>
              </a:extLst>
            </p:cNvPr>
            <p:cNvSpPr/>
            <p:nvPr/>
          </p:nvSpPr>
          <p:spPr>
            <a:xfrm>
              <a:off x="1034473" y="14128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6ADA939E-56B5-8173-899B-6F21D0E2FFE4}"/>
                </a:ext>
              </a:extLst>
            </p:cNvPr>
            <p:cNvSpPr/>
            <p:nvPr/>
          </p:nvSpPr>
          <p:spPr>
            <a:xfrm>
              <a:off x="1223272" y="14128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想定プレイ時間</a:t>
              </a: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8516D2D7-02AB-7A80-E0A7-185A6AFA1EFC}"/>
              </a:ext>
            </a:extLst>
          </p:cNvPr>
          <p:cNvGrpSpPr/>
          <p:nvPr/>
        </p:nvGrpSpPr>
        <p:grpSpPr>
          <a:xfrm>
            <a:off x="1034473" y="3000625"/>
            <a:ext cx="2017599" cy="540000"/>
            <a:chOff x="1034473" y="3000625"/>
            <a:chExt cx="2017599" cy="5400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695D29AA-A1E7-9EB9-642A-9461CC044C92}"/>
                </a:ext>
              </a:extLst>
            </p:cNvPr>
            <p:cNvSpPr/>
            <p:nvPr/>
          </p:nvSpPr>
          <p:spPr>
            <a:xfrm>
              <a:off x="1034473" y="300062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2B069AF2-1D19-5D4F-32C3-4A35B3A759DA}"/>
                </a:ext>
              </a:extLst>
            </p:cNvPr>
            <p:cNvSpPr/>
            <p:nvPr/>
          </p:nvSpPr>
          <p:spPr>
            <a:xfrm>
              <a:off x="1223272" y="300062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収集要素</a:t>
              </a:r>
              <a:endParaRPr kumimoji="1" lang="en-US" altLang="ja-JP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C95D6518-C3A8-F3A8-69A3-AA1C0A0FB303}"/>
              </a:ext>
            </a:extLst>
          </p:cNvPr>
          <p:cNvGrpSpPr/>
          <p:nvPr/>
        </p:nvGrpSpPr>
        <p:grpSpPr>
          <a:xfrm>
            <a:off x="1034473" y="4588375"/>
            <a:ext cx="2017599" cy="540000"/>
            <a:chOff x="1034473" y="4588375"/>
            <a:chExt cx="2017599" cy="540000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67010D3-663E-3D30-D2B0-00847C6495AB}"/>
                </a:ext>
              </a:extLst>
            </p:cNvPr>
            <p:cNvSpPr/>
            <p:nvPr/>
          </p:nvSpPr>
          <p:spPr>
            <a:xfrm>
              <a:off x="1034473" y="4588375"/>
              <a:ext cx="166254" cy="540000"/>
            </a:xfrm>
            <a:prstGeom prst="rect">
              <a:avLst/>
            </a:prstGeom>
            <a:solidFill>
              <a:srgbClr val="4594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1F62242D-2D61-0D55-8CFA-7BDFCA14743B}"/>
                </a:ext>
              </a:extLst>
            </p:cNvPr>
            <p:cNvSpPr/>
            <p:nvPr/>
          </p:nvSpPr>
          <p:spPr>
            <a:xfrm>
              <a:off x="1223272" y="4588375"/>
              <a:ext cx="1828800" cy="540000"/>
            </a:xfrm>
            <a:custGeom>
              <a:avLst/>
              <a:gdLst>
                <a:gd name="connsiteX0" fmla="*/ 0 w 1620000"/>
                <a:gd name="connsiteY0" fmla="*/ 0 h 540000"/>
                <a:gd name="connsiteX1" fmla="*/ 1620000 w 1620000"/>
                <a:gd name="connsiteY1" fmla="*/ 0 h 540000"/>
                <a:gd name="connsiteX2" fmla="*/ 1620000 w 1620000"/>
                <a:gd name="connsiteY2" fmla="*/ 540000 h 540000"/>
                <a:gd name="connsiteX3" fmla="*/ 0 w 1620000"/>
                <a:gd name="connsiteY3" fmla="*/ 540000 h 540000"/>
                <a:gd name="connsiteX4" fmla="*/ 0 w 1620000"/>
                <a:gd name="connsiteY4" fmla="*/ 0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0000" h="540000">
                  <a:moveTo>
                    <a:pt x="0" y="0"/>
                  </a:moveTo>
                  <a:lnTo>
                    <a:pt x="1620000" y="0"/>
                  </a:lnTo>
                  <a:lnTo>
                    <a:pt x="1620000" y="540000"/>
                  </a:lnTo>
                  <a:lnTo>
                    <a:pt x="0" y="54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CA3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/>
                <a:t>分岐要素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B703365-FA9C-5745-8A41-506C0464063C}"/>
              </a:ext>
            </a:extLst>
          </p:cNvPr>
          <p:cNvSpPr txBox="1"/>
          <p:nvPr/>
        </p:nvSpPr>
        <p:spPr>
          <a:xfrm>
            <a:off x="1223272" y="2032000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１周３～５分を想定</a:t>
            </a:r>
            <a:endParaRPr lang="en-US" altLang="ja-JP" sz="2400" dirty="0"/>
          </a:p>
          <a:p>
            <a:r>
              <a:rPr kumimoji="1" lang="ja-JP" altLang="en-US" sz="2400" dirty="0"/>
              <a:t>収集要素が７パターン</a:t>
            </a:r>
            <a:r>
              <a:rPr kumimoji="1" lang="en-US" altLang="ja-JP" sz="2400" dirty="0"/>
              <a:t>×</a:t>
            </a:r>
            <a:r>
              <a:rPr kumimoji="1" lang="ja-JP" altLang="en-US" sz="2400" dirty="0"/>
              <a:t>５分 </a:t>
            </a:r>
            <a:r>
              <a:rPr kumimoji="1" lang="en-US" altLang="ja-JP" sz="2400" dirty="0"/>
              <a:t>= </a:t>
            </a:r>
            <a:r>
              <a:rPr kumimoji="1" lang="ja-JP" altLang="en-US" sz="2400" dirty="0"/>
              <a:t>最短</a:t>
            </a:r>
            <a:r>
              <a:rPr lang="ja-JP" altLang="en-US" sz="2400" dirty="0"/>
              <a:t>３５分</a:t>
            </a:r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41B8CBF-40BE-66A1-69B4-EB01BB137F92}"/>
              </a:ext>
            </a:extLst>
          </p:cNvPr>
          <p:cNvSpPr txBox="1"/>
          <p:nvPr/>
        </p:nvSpPr>
        <p:spPr>
          <a:xfrm>
            <a:off x="1223272" y="3623394"/>
            <a:ext cx="6341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完成した兵器を収集（コレクション）とする</a:t>
            </a:r>
            <a:br>
              <a:rPr lang="en-US" altLang="ja-JP" sz="2400" dirty="0"/>
            </a:br>
            <a:r>
              <a:rPr lang="ja-JP" altLang="en-US" sz="2400" dirty="0"/>
              <a:t>兵器は７段階に分かれる</a:t>
            </a:r>
            <a:endParaRPr kumimoji="1" lang="ja-JP" altLang="en-US" sz="2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E0DFF39-B20C-1864-A509-AC0142A33185}"/>
              </a:ext>
            </a:extLst>
          </p:cNvPr>
          <p:cNvSpPr txBox="1"/>
          <p:nvPr/>
        </p:nvSpPr>
        <p:spPr>
          <a:xfrm>
            <a:off x="1223272" y="5209733"/>
            <a:ext cx="7015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完成した兵器・攻略ルートが分岐している</a:t>
            </a:r>
            <a:endParaRPr kumimoji="1" lang="en-US" altLang="ja-JP" sz="2400" dirty="0"/>
          </a:p>
          <a:p>
            <a:r>
              <a:rPr lang="ja-JP" altLang="en-US" sz="2400" dirty="0"/>
              <a:t>ツールのレベルやマップ開放など</a:t>
            </a:r>
            <a:endParaRPr kumimoji="1" lang="ja-JP" altLang="en-US" sz="2400" dirty="0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07966C75-DC1C-B1A7-8A01-55638AAB26E4}"/>
              </a:ext>
            </a:extLst>
          </p:cNvPr>
          <p:cNvSpPr/>
          <p:nvPr/>
        </p:nvSpPr>
        <p:spPr>
          <a:xfrm>
            <a:off x="7949654" y="2307481"/>
            <a:ext cx="3207873" cy="3317750"/>
          </a:xfrm>
          <a:custGeom>
            <a:avLst/>
            <a:gdLst>
              <a:gd name="connsiteX0" fmla="*/ 720000 w 3592945"/>
              <a:gd name="connsiteY0" fmla="*/ 2044096 h 2556375"/>
              <a:gd name="connsiteX1" fmla="*/ 720000 w 3592945"/>
              <a:gd name="connsiteY1" fmla="*/ 2556375 h 2556375"/>
              <a:gd name="connsiteX2" fmla="*/ 0 w 3592945"/>
              <a:gd name="connsiteY2" fmla="*/ 2556375 h 2556375"/>
              <a:gd name="connsiteX3" fmla="*/ 1677648 w 3592945"/>
              <a:gd name="connsiteY3" fmla="*/ 1362731 h 2556375"/>
              <a:gd name="connsiteX4" fmla="*/ 1677648 w 3592945"/>
              <a:gd name="connsiteY4" fmla="*/ 2556375 h 2556375"/>
              <a:gd name="connsiteX5" fmla="*/ 957648 w 3592945"/>
              <a:gd name="connsiteY5" fmla="*/ 2556375 h 2556375"/>
              <a:gd name="connsiteX6" fmla="*/ 957648 w 3592945"/>
              <a:gd name="connsiteY6" fmla="*/ 1875010 h 2556375"/>
              <a:gd name="connsiteX7" fmla="*/ 2635296 w 3592945"/>
              <a:gd name="connsiteY7" fmla="*/ 681366 h 2556375"/>
              <a:gd name="connsiteX8" fmla="*/ 2635296 w 3592945"/>
              <a:gd name="connsiteY8" fmla="*/ 2556375 h 2556375"/>
              <a:gd name="connsiteX9" fmla="*/ 1915296 w 3592945"/>
              <a:gd name="connsiteY9" fmla="*/ 2556375 h 2556375"/>
              <a:gd name="connsiteX10" fmla="*/ 1915296 w 3592945"/>
              <a:gd name="connsiteY10" fmla="*/ 1193645 h 2556375"/>
              <a:gd name="connsiteX11" fmla="*/ 3592945 w 3592945"/>
              <a:gd name="connsiteY11" fmla="*/ 0 h 2556375"/>
              <a:gd name="connsiteX12" fmla="*/ 3592945 w 3592945"/>
              <a:gd name="connsiteY12" fmla="*/ 2556375 h 2556375"/>
              <a:gd name="connsiteX13" fmla="*/ 2872945 w 3592945"/>
              <a:gd name="connsiteY13" fmla="*/ 2556375 h 2556375"/>
              <a:gd name="connsiteX14" fmla="*/ 2872945 w 3592945"/>
              <a:gd name="connsiteY14" fmla="*/ 512279 h 2556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92945" h="2556375">
                <a:moveTo>
                  <a:pt x="720000" y="2044096"/>
                </a:moveTo>
                <a:lnTo>
                  <a:pt x="720000" y="2556375"/>
                </a:lnTo>
                <a:lnTo>
                  <a:pt x="0" y="2556375"/>
                </a:lnTo>
                <a:close/>
                <a:moveTo>
                  <a:pt x="1677648" y="1362731"/>
                </a:moveTo>
                <a:lnTo>
                  <a:pt x="1677648" y="2556375"/>
                </a:lnTo>
                <a:lnTo>
                  <a:pt x="957648" y="2556375"/>
                </a:lnTo>
                <a:lnTo>
                  <a:pt x="957648" y="1875010"/>
                </a:lnTo>
                <a:close/>
                <a:moveTo>
                  <a:pt x="2635296" y="681366"/>
                </a:moveTo>
                <a:lnTo>
                  <a:pt x="2635296" y="2556375"/>
                </a:lnTo>
                <a:lnTo>
                  <a:pt x="1915296" y="2556375"/>
                </a:lnTo>
                <a:lnTo>
                  <a:pt x="1915296" y="1193645"/>
                </a:lnTo>
                <a:close/>
                <a:moveTo>
                  <a:pt x="3592945" y="0"/>
                </a:moveTo>
                <a:lnTo>
                  <a:pt x="3592945" y="2556375"/>
                </a:lnTo>
                <a:lnTo>
                  <a:pt x="2872945" y="2556375"/>
                </a:lnTo>
                <a:lnTo>
                  <a:pt x="2872945" y="512279"/>
                </a:lnTo>
                <a:close/>
              </a:path>
            </a:pathLst>
          </a:custGeom>
          <a:solidFill>
            <a:srgbClr val="383B3F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08230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oupCreate2">
      <a:majorFont>
        <a:latin typeface="Arial Black"/>
        <a:ea typeface="VDL Ｖ７ゴシック B"/>
        <a:cs typeface=""/>
      </a:majorFont>
      <a:minorFont>
        <a:latin typeface="Arial"/>
        <a:ea typeface="VDL Ｖ７ゴシック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775</Words>
  <Application>Microsoft Office PowerPoint</Application>
  <PresentationFormat>ワイド画面</PresentationFormat>
  <Paragraphs>152</Paragraphs>
  <Slides>24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VDL Ｖ７ゴシック B</vt:lpstr>
      <vt:lpstr>VDL Ｖ７ゴシック L</vt:lpstr>
      <vt:lpstr>游ゴシック</vt:lpstr>
      <vt:lpstr>Arial</vt:lpstr>
      <vt:lpstr>Arial Black</vt:lpstr>
      <vt:lpstr>Office テーマ</vt:lpstr>
      <vt:lpstr>PowerPoint プレゼンテーション</vt:lpstr>
      <vt:lpstr>目次</vt:lpstr>
      <vt:lpstr>ゲームの特徴</vt:lpstr>
      <vt:lpstr>コンセプト</vt:lpstr>
      <vt:lpstr>概要</vt:lpstr>
      <vt:lpstr>イメージ</vt:lpstr>
      <vt:lpstr>世界観</vt:lpstr>
      <vt:lpstr>ルール</vt:lpstr>
      <vt:lpstr>ボリューム感</vt:lpstr>
      <vt:lpstr>素材を集める</vt:lpstr>
      <vt:lpstr>素材を集める</vt:lpstr>
      <vt:lpstr>システム</vt:lpstr>
      <vt:lpstr>シーン遷移</vt:lpstr>
      <vt:lpstr>シーン遷移</vt:lpstr>
      <vt:lpstr>技術ポイント</vt:lpstr>
      <vt:lpstr>地形生成用アルゴリズム</vt:lpstr>
      <vt:lpstr>地形生成用アルゴリズム</vt:lpstr>
      <vt:lpstr>地形生成用アルゴリズム</vt:lpstr>
      <vt:lpstr>工数について</vt:lpstr>
      <vt:lpstr>モデル</vt:lpstr>
      <vt:lpstr>参考タイトル</vt:lpstr>
      <vt:lpstr>参考タイトル</vt:lpstr>
      <vt:lpstr>参考タイトル</vt:lpstr>
      <vt:lpstr>参考タイトル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企画案２</dc:title>
  <dc:creator>A23014</dc:creator>
  <cp:lastModifiedBy> </cp:lastModifiedBy>
  <cp:revision>31</cp:revision>
  <dcterms:created xsi:type="dcterms:W3CDTF">2025-04-02T01:42:17Z</dcterms:created>
  <dcterms:modified xsi:type="dcterms:W3CDTF">2025-04-14T06:20:54Z</dcterms:modified>
</cp:coreProperties>
</file>