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8883c8b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8883c8b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20ca67401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420ca67401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88dcb080e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388dcb080e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888578726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3888578726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20ca67401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invariant feature tranformation</a:t>
            </a:r>
            <a:endParaRPr/>
          </a:p>
        </p:txBody>
      </p:sp>
      <p:sp>
        <p:nvSpPr>
          <p:cNvPr id="161" name="Google Shape;161;g3420ca67401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8883c8b20_0_6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</a:t>
            </a:r>
            <a:r>
              <a:rPr lang="en"/>
              <a:t> invariant feature tranformation</a:t>
            </a:r>
            <a:endParaRPr/>
          </a:p>
        </p:txBody>
      </p:sp>
      <p:sp>
        <p:nvSpPr>
          <p:cNvPr id="171" name="Google Shape;171;g338883c8b20_0_6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efdffa0da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4efdffa0da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164b759ae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4164b759ae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efefcec6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4efefcec6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164b759ae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4164b759ae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801B1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113" y="2906106"/>
            <a:ext cx="7886700" cy="6267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2199" y="1109547"/>
            <a:ext cx="3079603" cy="101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801B19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33113" y="2906106"/>
            <a:ext cx="7886700" cy="6267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2199" y="1109547"/>
            <a:ext cx="3079603" cy="101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Helvetica Neue"/>
              <a:buNone/>
              <a:defRPr sz="41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64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>
            <a:off x="0" y="5067300"/>
            <a:ext cx="9144002" cy="79122"/>
            <a:chOff x="0" y="6756400"/>
            <a:chExt cx="12192003" cy="105496"/>
          </a:xfrm>
        </p:grpSpPr>
        <p:pic>
          <p:nvPicPr>
            <p:cNvPr id="57" name="Google Shape;57;p1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4"/>
            <p:cNvPicPr preferRelativeResize="0"/>
            <p:nvPr/>
          </p:nvPicPr>
          <p:blipFill rotWithShape="1">
            <a:blip r:embed="rId1">
              <a:alphaModFix/>
            </a:blip>
            <a:srcRect b="15583" l="0" r="71579" t="0"/>
            <a:stretch/>
          </p:blipFill>
          <p:spPr>
            <a:xfrm>
              <a:off x="0" y="675640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4"/>
            <p:cNvPicPr preferRelativeResize="0"/>
            <p:nvPr/>
          </p:nvPicPr>
          <p:blipFill rotWithShape="1">
            <a:blip r:embed="rId1">
              <a:alphaModFix/>
            </a:blip>
            <a:srcRect b="15583" l="0" r="71579" t="0"/>
            <a:stretch/>
          </p:blipFill>
          <p:spPr>
            <a:xfrm>
              <a:off x="9593283" y="675640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28638" y="2258406"/>
            <a:ext cx="7886700" cy="6267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3200"/>
              <a:t>CSE623 - Group XYZ</a:t>
            </a:r>
            <a:endParaRPr sz="3200"/>
          </a:p>
        </p:txBody>
      </p:sp>
      <p:sp>
        <p:nvSpPr>
          <p:cNvPr id="133" name="Google Shape;133;p26"/>
          <p:cNvSpPr txBox="1"/>
          <p:nvPr/>
        </p:nvSpPr>
        <p:spPr>
          <a:xfrm>
            <a:off x="1252050" y="2791425"/>
            <a:ext cx="663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Deploying Person Retreival System on Edge Devices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444100" y="3717300"/>
            <a:ext cx="12252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Meet Rathi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AU2240106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B.Tech CSE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4078350" y="3717300"/>
            <a:ext cx="15135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Aditya Agrawal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AU2240153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B.Tech CSE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6000900" y="3717300"/>
            <a:ext cx="14748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Harsh Panchal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AU2240160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B.Tech CSE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003600" y="2202900"/>
            <a:ext cx="31368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"/>
              <a:buNone/>
            </a:pPr>
            <a:r>
              <a:rPr lang="en" sz="4460">
                <a:solidFill>
                  <a:schemeClr val="dk2"/>
                </a:solidFill>
              </a:rPr>
              <a:t>Thank You</a:t>
            </a:r>
            <a:endParaRPr sz="4460">
              <a:solidFill>
                <a:schemeClr val="dk2"/>
              </a:solidFill>
            </a:endParaRPr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5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18/04/25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121177"/>
            <a:ext cx="7886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Helvetica Neue"/>
              <a:buNone/>
            </a:pPr>
            <a:r>
              <a:rPr lang="en" sz="3160"/>
              <a:t>Problem Statement</a:t>
            </a:r>
            <a:endParaRPr sz="3160"/>
          </a:p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18/04/25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628650" y="941975"/>
            <a:ext cx="800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Deploying a person retrieval system based on </a:t>
            </a: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CLIP code</a:t>
            </a: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which will be optimized with Low-Rank Adaptation (LoRA) on the edge device, which is Nvidia Jetson Orin AGX for assessing its real-time performance in resource-constrained environment.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893825" y="2275175"/>
            <a:ext cx="49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challenges:</a:t>
            </a:r>
            <a:endParaRPr b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28650" y="2900375"/>
            <a:ext cx="76596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Computational Efficiency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Latency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 Optimization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Hardware Compatibility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Real-Time Performance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628650" y="2"/>
            <a:ext cx="7886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Helvetica Neue"/>
              <a:buNone/>
            </a:pPr>
            <a:r>
              <a:rPr lang="en" sz="3400"/>
              <a:t>ICFG-PDES PRS Dataset</a:t>
            </a:r>
            <a:endParaRPr sz="3400"/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18/04/25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784325" y="1764525"/>
            <a:ext cx="4905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600400" y="1859988"/>
            <a:ext cx="5927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Images: 27000+ images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Annotations: split, person detection id and captions.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586325" y="2621838"/>
            <a:ext cx="489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 Features</a:t>
            </a:r>
            <a:endParaRPr b="1"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558075" y="2976663"/>
            <a:ext cx="571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Focus on Person Images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Contextual Information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Multiple Instances of Individuals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682125" y="669600"/>
            <a:ext cx="759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ICFG-PDES (Image and Contextual Feature Graph - Person Detection and Retrieval System) dataset, focusing exclusively on person images, is designed for tasks related to person retrieval and re-identification. This dataset contains images of individuals captured in various environments, making it ideal for developing and evaluating algorithms for person detection, tracking, and retrieval.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18/04/25</a:t>
            </a:r>
            <a:endParaRPr/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219100" y="35850"/>
            <a:ext cx="3454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lang="en" sz="3400">
                <a:solidFill>
                  <a:schemeClr val="dk2"/>
                </a:solidFill>
              </a:rPr>
              <a:t>Methodology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625750" y="639150"/>
            <a:ext cx="43359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Pipeline and Model Fine-Tuning</a:t>
            </a: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383316" y="1505000"/>
            <a:ext cx="42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625750" y="972300"/>
            <a:ext cx="73716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Preprocessing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Images: Resized to 224x224, normalized (mean=0.5, std=0.5) using torchvision transforms.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Text: Tokenized with CLIP processor (max length=77).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Model Architecture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CLIP (ViT-B/32 + DistilBERT) with custom projection heads (512D embeddings).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Fine-tuned using LoRA for parameter efficiency (implied from context).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Training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Contrastive loss: Aligns image-text embeddings via cosine similarity.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Optimizer: AdamW (lr=1e-5, weight decay=1e-4), batch size=32.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Objective: Maximize similarity for matching pairs, minimize for non-matching.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Challenges Addressed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Handled multiple captions per image via unique label aggregation.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Mitigated embedding mismatches during training (from prior debugging).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219100" y="35850"/>
            <a:ext cx="3454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lang="en" sz="3400">
                <a:solidFill>
                  <a:schemeClr val="dk2"/>
                </a:solidFill>
              </a:rPr>
              <a:t>Methodology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144075" y="639150"/>
            <a:ext cx="944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7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Optimizing for Edge: Quantization and TensorRT Integration</a:t>
            </a:r>
            <a:r>
              <a:rPr b="1" lang="en" sz="157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 sz="939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0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18/04/25</a:t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1019700" y="1016775"/>
            <a:ext cx="7104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Model Optimization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Applied  quantization (FP32/FP16/INT8) to reduce model size and latency.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LoRA fine-tuning minimized memory footprint 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ONNX Conversion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Converted fine-tuned CLIP to ONNX using a custom dual-encoder model.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Architecture: </a:t>
            </a:r>
            <a:r>
              <a:rPr lang="en" sz="1100">
                <a:solidFill>
                  <a:schemeClr val="dk1"/>
                </a:solidFill>
              </a:rPr>
              <a:t>ViT-B/32 </a:t>
            </a:r>
            <a:r>
              <a:rPr lang="en" sz="1100">
                <a:solidFill>
                  <a:schemeClr val="dk1"/>
                </a:solidFill>
              </a:rPr>
              <a:t>(image) + transformer (text) with projection layers.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Dynamic batch sizing for flexible inference.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TensorRT Conversion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Used trtexec to generate .engine files: trtexec --onnx=saac.onnx --fp16 --saveEngine=saac-trt-fp16.trt.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Calibrated INT8 models for precision-efficiency trade-off.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Edge Compatibility</a:t>
            </a:r>
            <a:r>
              <a:rPr lang="en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Addressed TensorRT engine compatibility for Jetson Orin AGX (from prior debugging).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Optimized I/O latency and dynamic resource scheduling.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440525" y="195275"/>
            <a:ext cx="3454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lang="en" sz="3400">
                <a:solidFill>
                  <a:schemeClr val="dk2"/>
                </a:solidFill>
              </a:rPr>
              <a:t>Results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1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18/04/25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50" y="1012400"/>
            <a:ext cx="4239275" cy="31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144075" y="4062175"/>
            <a:ext cx="676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Query: A group of friends on a walk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4">
            <a:alphaModFix/>
          </a:blip>
          <a:srcRect b="0" l="0" r="0" t="-7089"/>
          <a:stretch/>
        </p:blipFill>
        <p:spPr>
          <a:xfrm>
            <a:off x="4852800" y="798575"/>
            <a:ext cx="4147150" cy="33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4511725" y="4062175"/>
            <a:ext cx="6764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Query: A single person performing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 ritual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440525" y="195275"/>
            <a:ext cx="3454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lang="en" sz="3400">
                <a:solidFill>
                  <a:schemeClr val="dk2"/>
                </a:solidFill>
              </a:rPr>
              <a:t>Results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2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18/04/25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440525" y="855650"/>
            <a:ext cx="870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TensorRT Conversion and Calibration Metrics for</a:t>
            </a: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Jetson Deployment</a:t>
            </a:r>
            <a:endParaRPr b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625" y="1329950"/>
            <a:ext cx="5892746" cy="3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440525" y="195275"/>
            <a:ext cx="34545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lang="en" sz="3400">
                <a:solidFill>
                  <a:schemeClr val="dk2"/>
                </a:solidFill>
              </a:rPr>
              <a:t>Results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3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18/04/25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440525" y="880650"/>
            <a:ext cx="676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Inference Performance:</a:t>
            </a:r>
            <a:endParaRPr b="1" sz="2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750" y="1329950"/>
            <a:ext cx="6352950" cy="34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295775" y="86925"/>
            <a:ext cx="3136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235"/>
              <a:buFont typeface="Helvetica Neue"/>
              <a:buNone/>
            </a:pPr>
            <a:r>
              <a:rPr lang="en" sz="3400">
                <a:solidFill>
                  <a:schemeClr val="dk2"/>
                </a:solidFill>
              </a:rPr>
              <a:t>References</a:t>
            </a:r>
            <a:endParaRPr sz="3400">
              <a:solidFill>
                <a:schemeClr val="dk2"/>
              </a:solidFill>
            </a:endParaRPr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4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18/04/25</a:t>
            </a: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144075" y="757900"/>
            <a:ext cx="4123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 A. Radford, J. W. Kim, C. Hallacy, A. Ramesh, G. Goh, S. Agarwal,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G. Sastry, A. Askell, P. Mishkin, J. Clark, G. Krueger, and I. Sutskever,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”Learning Transferable Visual Models From Natural Language Super-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vision.”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[2] Z. Wu and S. Ma, ”CLIP-Based Multi-level Alignment for Text-based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Person Search.”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[3] M. Barnell and D. Isereau, ”Ultra Low-Power Deep Learning Applica-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tions at the Edge with Jetson Orin AGX Hardware,” in Proc. 2022 IEEE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 Performance Extreme Computing Conference (HPEC), 2022, doi: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10.1109/HPEC55821.2022.9926369.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[4] M. Ye, J. Shen, G. Lin, et al., ”Deep Learning for Person Re-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Identification: A Survey and Outlook,” IEEE Transactions on Pattern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Analysis and Machine Intelligence, vol. 44, no. 6, pp. 2872-2893, 2022.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[5] A. Radford, J. W. Kim, C. Hallacy, et al., ”Learning Transferable Visual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Models From Natural Language Supervision,” in Proceedings of the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International Conference on Machine Learning (ICML), 2021.</a:t>
            </a:r>
            <a:endParaRPr sz="1000"/>
          </a:p>
        </p:txBody>
      </p:sp>
      <p:sp>
        <p:nvSpPr>
          <p:cNvPr id="215" name="Google Shape;215;p34"/>
          <p:cNvSpPr txBox="1"/>
          <p:nvPr/>
        </p:nvSpPr>
        <p:spPr>
          <a:xfrm>
            <a:off x="4733800" y="757900"/>
            <a:ext cx="4012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[6] J. Devlin, M. W. Chang, K. Lee, et al., ”BERT: Pre-training of Deep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Bidirectional Transformers for Language Understanding,” in Proceed-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ings of the 2019 Conference of the North American Chapter of the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Association for Computational Linguistics: Human Language Technolo-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gies, Association for Computational Linguistics, 2019, pp. 4171-4186.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[7] M. Barnell, C. Raymond, M. Wilson, D. Isereau, and C. Cicotta, ”Target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Classification in Synthetic Aperture Radar and Optical Imagery Using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Loihi Neuromorphic Hardware,” in Proc. 2020 IEEE High Perfor-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mance Extreme Computing Conference (HPEC), 2020, pp. 1-6, doi: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10.1109/HPEC43674.2020.9286246.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[8] D. Isereau, C. Capraro, E. Cote, M. Barnell, and C. Raymond, ”Utilizing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High-Performance Embedded Computing, Agile Condor, for Intelligent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Processing: An Artificial Intelligence Platform for Remotely Piloted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Aircraft,” in Proc. 2017 IEEE Intelligent Systems Conference (IntelliSys),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2017, pp. 1155-1159, doi: 10.1109/IntelliSys.2017.8324277.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