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4"/>
  </p:sldMasterIdLst>
  <p:notesMasterIdLst>
    <p:notesMasterId r:id="rId19"/>
  </p:notesMasterIdLst>
  <p:handoutMasterIdLst>
    <p:handoutMasterId r:id="rId20"/>
  </p:handoutMasterIdLst>
  <p:sldIdLst>
    <p:sldId id="298" r:id="rId5"/>
    <p:sldId id="283" r:id="rId6"/>
    <p:sldId id="292" r:id="rId7"/>
    <p:sldId id="297" r:id="rId8"/>
    <p:sldId id="284" r:id="rId9"/>
    <p:sldId id="295" r:id="rId10"/>
    <p:sldId id="308" r:id="rId11"/>
    <p:sldId id="300" r:id="rId12"/>
    <p:sldId id="301" r:id="rId13"/>
    <p:sldId id="306" r:id="rId14"/>
    <p:sldId id="299" r:id="rId15"/>
    <p:sldId id="311" r:id="rId16"/>
    <p:sldId id="312" r:id="rId17"/>
    <p:sldId id="29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CA36"/>
    <a:srgbClr val="DBD8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165" autoAdjust="0"/>
  </p:normalViewPr>
  <p:slideViewPr>
    <p:cSldViewPr snapToGrid="0">
      <p:cViewPr varScale="1">
        <p:scale>
          <a:sx n="72" d="100"/>
          <a:sy n="72" d="100"/>
        </p:scale>
        <p:origin x="660" y="54"/>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3/25/2025</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3/25/2025</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Data Cleaning</a:t>
            </a:r>
            <a:r>
              <a:rPr lang="en-US" dirty="0"/>
              <a:t>: Remove errors and duplicate entries to ensure data quality.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Data Modeling and Relationships</a:t>
            </a:r>
            <a:r>
              <a:rPr lang="en-US" dirty="0"/>
              <a:t>: Organize data into a structured format and link related data.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Interactive Visualizations</a:t>
            </a:r>
            <a:r>
              <a:rPr lang="en-US" dirty="0"/>
              <a:t>: Build charts and graphs that users can interact with to explore data.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Dashboard Publishing</a:t>
            </a:r>
            <a:r>
              <a:rPr lang="en-US" dirty="0"/>
              <a:t>: Share the finalized dashboard for access and use by decision-makers.</a:t>
            </a:r>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a:p>
        </p:txBody>
      </p:sp>
    </p:spTree>
    <p:extLst>
      <p:ext uri="{BB962C8B-B14F-4D97-AF65-F5344CB8AC3E}">
        <p14:creationId xmlns:p14="http://schemas.microsoft.com/office/powerpoint/2010/main" val="2753746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Data Model Summary (Star Schema)</a:t>
            </a:r>
          </a:p>
          <a:p>
            <a:pPr>
              <a:buFont typeface="Arial" panose="020B0604020202020204" pitchFamily="34" charset="0"/>
              <a:buChar char="•"/>
            </a:pPr>
            <a:r>
              <a:rPr lang="en-US" b="1" dirty="0" err="1"/>
              <a:t>PerformanceRating</a:t>
            </a:r>
            <a:r>
              <a:rPr lang="en-US" b="1" dirty="0"/>
              <a:t> is the fact table</a:t>
            </a:r>
            <a:r>
              <a:rPr lang="en-US" dirty="0"/>
              <a:t>, capturing job satisfaction, manager ratings, and environmental satisfaction.</a:t>
            </a:r>
          </a:p>
          <a:p>
            <a:pPr>
              <a:buFont typeface="Arial" panose="020B0604020202020204" pitchFamily="34" charset="0"/>
              <a:buChar char="•"/>
            </a:pPr>
            <a:r>
              <a:rPr lang="en-US" b="1" dirty="0"/>
              <a:t>Employee is a dimension table</a:t>
            </a:r>
            <a:r>
              <a:rPr lang="en-US" dirty="0"/>
              <a:t>, linked via </a:t>
            </a:r>
            <a:r>
              <a:rPr lang="en-US" dirty="0" err="1"/>
              <a:t>EmployeeID</a:t>
            </a:r>
            <a:r>
              <a:rPr lang="en-US" dirty="0"/>
              <a:t>, providing demographic and job-related data.</a:t>
            </a:r>
          </a:p>
          <a:p>
            <a:pPr>
              <a:buFont typeface="Arial" panose="020B0604020202020204" pitchFamily="34" charset="0"/>
              <a:buChar char="•"/>
            </a:pPr>
            <a:r>
              <a:rPr lang="en-US" b="1" dirty="0" err="1"/>
              <a:t>EducationLevel</a:t>
            </a:r>
            <a:r>
              <a:rPr lang="en-US" b="1" dirty="0"/>
              <a:t> connects to Employee</a:t>
            </a:r>
            <a:r>
              <a:rPr lang="en-US" dirty="0"/>
              <a:t>, analyzing the impact of education on job roles.</a:t>
            </a:r>
          </a:p>
          <a:p>
            <a:pPr>
              <a:buFont typeface="Arial" panose="020B0604020202020204" pitchFamily="34" charset="0"/>
              <a:buChar char="•"/>
            </a:pPr>
            <a:r>
              <a:rPr lang="en-US" b="1" dirty="0" err="1"/>
              <a:t>SatisfactionLevel</a:t>
            </a:r>
            <a:r>
              <a:rPr lang="en-US" b="1" dirty="0"/>
              <a:t> links to </a:t>
            </a:r>
            <a:r>
              <a:rPr lang="en-US" b="1" dirty="0" err="1"/>
              <a:t>PerformanceRating</a:t>
            </a:r>
            <a:r>
              <a:rPr lang="en-US" dirty="0"/>
              <a:t>, categorizing employees based on satisfaction scores.</a:t>
            </a:r>
          </a:p>
          <a:p>
            <a:pPr>
              <a:buFont typeface="Arial" panose="020B0604020202020204" pitchFamily="34" charset="0"/>
              <a:buChar char="•"/>
            </a:pPr>
            <a:r>
              <a:rPr lang="en-US" b="1" dirty="0" err="1"/>
              <a:t>RatingLevel</a:t>
            </a:r>
            <a:r>
              <a:rPr lang="en-US" b="1" dirty="0"/>
              <a:t> is related to </a:t>
            </a:r>
            <a:r>
              <a:rPr lang="en-US" b="1" dirty="0" err="1"/>
              <a:t>PerformanceRating</a:t>
            </a:r>
            <a:r>
              <a:rPr lang="en-US" dirty="0"/>
              <a:t>, defining performance evaluation standards.</a:t>
            </a:r>
          </a:p>
          <a:p>
            <a:pPr>
              <a:buFont typeface="Arial" panose="020B0604020202020204" pitchFamily="34" charset="0"/>
              <a:buChar char="•"/>
            </a:pPr>
            <a:r>
              <a:rPr lang="en-US" b="1" dirty="0"/>
              <a:t>One-to-Many relationships ensure structured analysis</a:t>
            </a:r>
            <a:r>
              <a:rPr lang="en-US" dirty="0"/>
              <a:t>, with Employee, Education, and Ratings as dimensions.</a:t>
            </a:r>
          </a:p>
          <a:p>
            <a:pPr>
              <a:buFont typeface="Arial" panose="020B0604020202020204" pitchFamily="34" charset="0"/>
              <a:buChar char="•"/>
            </a:pPr>
            <a:r>
              <a:rPr lang="en-US" b="1" dirty="0"/>
              <a:t>The model supports workforce insights</a:t>
            </a:r>
            <a:r>
              <a:rPr lang="en-US" dirty="0"/>
              <a:t>, helping track performance, satisfaction, and retention trends.</a:t>
            </a:r>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a:p>
        </p:txBody>
      </p:sp>
    </p:spTree>
    <p:extLst>
      <p:ext uri="{BB962C8B-B14F-4D97-AF65-F5344CB8AC3E}">
        <p14:creationId xmlns:p14="http://schemas.microsoft.com/office/powerpoint/2010/main" val="3760342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Total Hires</a:t>
            </a:r>
            <a:r>
              <a:rPr lang="en-US" dirty="0"/>
              <a:t>: 1,470 employees</a:t>
            </a:r>
          </a:p>
          <a:p>
            <a:r>
              <a:rPr lang="en-US" b="1" dirty="0"/>
              <a:t>Hiring and Performance Over Time</a:t>
            </a:r>
          </a:p>
          <a:p>
            <a:pPr marL="171450" indent="-171450">
              <a:buFont typeface="Arial" panose="020B0604020202020204" pitchFamily="34" charset="0"/>
              <a:buChar char="•"/>
            </a:pPr>
            <a:r>
              <a:rPr lang="en-US" dirty="0"/>
              <a:t>Sharp decrease in both number of hires and performance evaluations over time.</a:t>
            </a:r>
          </a:p>
          <a:p>
            <a:pPr marL="171450" indent="-171450">
              <a:buFont typeface="Arial" panose="020B0604020202020204" pitchFamily="34" charset="0"/>
              <a:buChar char="•"/>
            </a:pPr>
            <a:r>
              <a:rPr lang="en-US" dirty="0"/>
              <a:t>Specific point highlighted: In March 2013, 14 hires and 107 performance evaluations were noted.</a:t>
            </a:r>
          </a:p>
          <a:p>
            <a:r>
              <a:rPr lang="en-US" b="1" dirty="0"/>
              <a:t>Hiring by Department</a:t>
            </a:r>
          </a:p>
          <a:p>
            <a:pPr marL="171450" indent="-171450">
              <a:buFont typeface="Arial" panose="020B0604020202020204" pitchFamily="34" charset="0"/>
              <a:buChar char="•"/>
            </a:pPr>
            <a:r>
              <a:rPr lang="en-US" b="1" dirty="0"/>
              <a:t>Technology</a:t>
            </a:r>
            <a:r>
              <a:rPr lang="en-US" dirty="0"/>
              <a:t>: 961 hires (65.37% of total hires)</a:t>
            </a:r>
          </a:p>
          <a:p>
            <a:pPr marL="171450" indent="-171450">
              <a:buFont typeface="Arial" panose="020B0604020202020204" pitchFamily="34" charset="0"/>
              <a:buChar char="•"/>
            </a:pPr>
            <a:r>
              <a:rPr lang="en-US" b="1" dirty="0"/>
              <a:t>Sales</a:t>
            </a:r>
            <a:r>
              <a:rPr lang="en-US" dirty="0"/>
              <a:t>: 464 hires (30.34% of total hires)</a:t>
            </a:r>
          </a:p>
          <a:p>
            <a:pPr marL="171450" indent="-171450">
              <a:buFont typeface="Arial" panose="020B0604020202020204" pitchFamily="34" charset="0"/>
              <a:buChar char="•"/>
            </a:pPr>
            <a:r>
              <a:rPr lang="en-US" b="1" dirty="0"/>
              <a:t>Human Resources</a:t>
            </a:r>
            <a:r>
              <a:rPr lang="en-US" dirty="0"/>
              <a:t>: 63 hires (4.29% of total hires)</a:t>
            </a:r>
          </a:p>
          <a:p>
            <a:pPr marL="171450" indent="-171450">
              <a:buFont typeface="Arial" panose="020B0604020202020204" pitchFamily="34" charset="0"/>
              <a:buChar char="•"/>
            </a:pPr>
            <a:r>
              <a:rPr lang="en-US" dirty="0"/>
              <a:t>The majority of hiring is concentrated in the Technology department.</a:t>
            </a:r>
          </a:p>
          <a:p>
            <a:pPr>
              <a:buFont typeface="Arial" panose="020B0604020202020204" pitchFamily="34" charset="0"/>
              <a:buNone/>
            </a:pPr>
            <a:r>
              <a:rPr lang="en-US" b="1" dirty="0"/>
              <a:t>Top Roles Hired</a:t>
            </a:r>
            <a:r>
              <a:rPr lang="en-US" dirty="0"/>
              <a:t>: </a:t>
            </a:r>
          </a:p>
          <a:p>
            <a:pPr marL="171450" indent="-171450">
              <a:buFont typeface="Arial" panose="020B0604020202020204" pitchFamily="34" charset="0"/>
              <a:buChar char="•"/>
            </a:pPr>
            <a:r>
              <a:rPr lang="en-US" dirty="0"/>
              <a:t>Software Engineer: 294 hires</a:t>
            </a:r>
          </a:p>
          <a:p>
            <a:pPr marL="171450" indent="-171450">
              <a:buFont typeface="Arial" panose="020B0604020202020204" pitchFamily="34" charset="0"/>
              <a:buChar char="•"/>
            </a:pPr>
            <a:r>
              <a:rPr lang="en-US" dirty="0"/>
              <a:t>Sales Executive: 327 hires</a:t>
            </a:r>
          </a:p>
          <a:p>
            <a:pPr marL="171450" indent="-171450">
              <a:buFont typeface="Arial" panose="020B0604020202020204" pitchFamily="34" charset="0"/>
              <a:buChar char="•"/>
            </a:pPr>
            <a:r>
              <a:rPr lang="en-US" dirty="0"/>
              <a:t>Data Scientist: 261 hires</a:t>
            </a:r>
          </a:p>
          <a:p>
            <a:pPr marL="171450" indent="-171450">
              <a:buFont typeface="Arial" panose="020B0604020202020204" pitchFamily="34" charset="0"/>
              <a:buChar char="•"/>
            </a:pPr>
            <a:r>
              <a:rPr lang="en-US" dirty="0"/>
              <a:t>Machine Learning Engineer: 146 hires</a:t>
            </a:r>
          </a:p>
          <a:p>
            <a:pPr marL="171450" indent="-171450">
              <a:buFont typeface="Arial" panose="020B0604020202020204" pitchFamily="34" charset="0"/>
              <a:buChar char="•"/>
            </a:pPr>
            <a:r>
              <a:rPr lang="en-US" dirty="0"/>
              <a:t>Others include Senior Software Engineer, Engineer, Analyst, Sales Representative, Manager, and HR Executive.</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7</a:t>
            </a:fld>
            <a:endParaRPr lang="en-US" noProof="0"/>
          </a:p>
        </p:txBody>
      </p:sp>
    </p:spTree>
    <p:extLst>
      <p:ext uri="{BB962C8B-B14F-4D97-AF65-F5344CB8AC3E}">
        <p14:creationId xmlns:p14="http://schemas.microsoft.com/office/powerpoint/2010/main" val="2166422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Workforce Overview</a:t>
            </a:r>
            <a:r>
              <a:rPr lang="en-US" dirty="0"/>
              <a:t>: Total of </a:t>
            </a:r>
            <a:r>
              <a:rPr lang="en-US" b="1" dirty="0"/>
              <a:t>1,470</a:t>
            </a:r>
            <a:r>
              <a:rPr lang="en-US" dirty="0"/>
              <a:t> employees, with a gender split of </a:t>
            </a:r>
            <a:r>
              <a:rPr lang="en-US" b="1" dirty="0"/>
              <a:t>651 males and 675 females</a:t>
            </a:r>
            <a:r>
              <a:rPr lang="en-US" dirty="0"/>
              <a:t>. </a:t>
            </a:r>
          </a:p>
          <a:p>
            <a:pPr marL="171450" indent="-171450">
              <a:buFont typeface="Arial" panose="020B0604020202020204" pitchFamily="34" charset="0"/>
              <a:buChar char="•"/>
            </a:pPr>
            <a:r>
              <a:rPr lang="en-US" b="1" dirty="0"/>
              <a:t>Age Profile</a:t>
            </a:r>
            <a:r>
              <a:rPr lang="en-US" dirty="0"/>
              <a:t>: Median age is </a:t>
            </a:r>
            <a:r>
              <a:rPr lang="en-US" b="1" dirty="0"/>
              <a:t>26</a:t>
            </a:r>
            <a:r>
              <a:rPr lang="en-US" dirty="0"/>
              <a:t>; </a:t>
            </a:r>
            <a:r>
              <a:rPr lang="en-US" b="1" dirty="0"/>
              <a:t>59%</a:t>
            </a:r>
            <a:r>
              <a:rPr lang="en-US" dirty="0"/>
              <a:t> of employees are within the </a:t>
            </a:r>
            <a:r>
              <a:rPr lang="en-US" b="1" dirty="0"/>
              <a:t>20 to 30 age range</a:t>
            </a:r>
            <a:r>
              <a:rPr lang="en-US" dirty="0"/>
              <a:t>, targeting early career professionals. </a:t>
            </a:r>
          </a:p>
          <a:p>
            <a:pPr marL="171450" indent="-171450">
              <a:buFont typeface="Arial" panose="020B0604020202020204" pitchFamily="34" charset="0"/>
              <a:buChar char="•"/>
            </a:pPr>
            <a:r>
              <a:rPr lang="en-US" b="1" dirty="0"/>
              <a:t>Ethnic Diversity</a:t>
            </a:r>
            <a:r>
              <a:rPr lang="en-US" dirty="0"/>
              <a:t>: Composition is </a:t>
            </a:r>
            <a:r>
              <a:rPr lang="en-US" b="1" dirty="0"/>
              <a:t>34% White</a:t>
            </a:r>
            <a:r>
              <a:rPr lang="en-US" dirty="0"/>
              <a:t>, </a:t>
            </a:r>
            <a:r>
              <a:rPr lang="en-US" b="1" dirty="0"/>
              <a:t>18% Black or African American, and 12% Asian</a:t>
            </a:r>
            <a:r>
              <a:rPr lang="en-US" dirty="0"/>
              <a:t>. </a:t>
            </a:r>
          </a:p>
          <a:p>
            <a:pPr marL="171450" indent="-171450">
              <a:buFont typeface="Arial" panose="020B0604020202020204" pitchFamily="34" charset="0"/>
              <a:buChar char="•"/>
            </a:pPr>
            <a:r>
              <a:rPr lang="en-US" b="1" dirty="0"/>
              <a:t>Salary Insights</a:t>
            </a:r>
            <a:r>
              <a:rPr lang="en-US" dirty="0"/>
              <a:t>: Average salary for White employees is approximately </a:t>
            </a:r>
            <a:r>
              <a:rPr lang="en-US" b="1" dirty="0"/>
              <a:t>5% higher than for Asian </a:t>
            </a:r>
            <a:r>
              <a:rPr lang="en-US" dirty="0"/>
              <a:t>and </a:t>
            </a:r>
            <a:r>
              <a:rPr lang="en-US" b="1" dirty="0"/>
              <a:t>10% higher than for Black or African American employees</a:t>
            </a:r>
            <a:r>
              <a:rPr lang="en-US" dirty="0"/>
              <a:t>, indicating a need for a review of compensation equity. </a:t>
            </a:r>
          </a:p>
          <a:p>
            <a:pPr marL="171450" indent="-171450">
              <a:buFont typeface="Arial" panose="020B0604020202020204" pitchFamily="34" charset="0"/>
              <a:buChar char="•"/>
            </a:pPr>
            <a:r>
              <a:rPr lang="en-US" b="1" dirty="0"/>
              <a:t>Geographic Distribution</a:t>
            </a:r>
            <a:r>
              <a:rPr lang="en-US" dirty="0"/>
              <a:t>: Employees are predominantly located in major urban centers, supporting regional operations effectively.</a:t>
            </a:r>
          </a:p>
          <a:p>
            <a:pPr marL="171450" indent="-171450">
              <a:buFont typeface="Arial" panose="020B0604020202020204" pitchFamily="34" charset="0"/>
              <a:buChar char="•"/>
            </a:pPr>
            <a:r>
              <a:rPr lang="en-US" b="1" dirty="0"/>
              <a:t>Employees with Long Commutes: </a:t>
            </a:r>
            <a:r>
              <a:rPr lang="en-US" b="0" dirty="0"/>
              <a:t>Long Distance is </a:t>
            </a:r>
            <a:r>
              <a:rPr lang="en-US" dirty="0"/>
              <a:t>526 (Sales &amp; Technology dominate), </a:t>
            </a:r>
            <a:r>
              <a:rPr lang="en-US" b="0" dirty="0"/>
              <a:t>Very Long Commute is </a:t>
            </a:r>
            <a:r>
              <a:rPr lang="en-US" dirty="0"/>
              <a:t>443 (Majority in Sales &amp; Technology), </a:t>
            </a:r>
            <a:r>
              <a:rPr lang="en-US" b="0" dirty="0"/>
              <a:t>Medium Distance is 314 and Short Distance is </a:t>
            </a:r>
            <a:r>
              <a:rPr lang="en-US" dirty="0"/>
              <a:t>177</a:t>
            </a:r>
          </a:p>
          <a:p>
            <a:pPr marL="171450" indent="-171450">
              <a:buFont typeface="Arial" panose="020B0604020202020204" pitchFamily="34" charset="0"/>
              <a:buChar char="•"/>
            </a:pPr>
            <a:r>
              <a:rPr lang="en-US" b="1" dirty="0"/>
              <a:t>Job Roles with Highest Turnover: </a:t>
            </a:r>
            <a:r>
              <a:rPr lang="en-US" b="0" dirty="0"/>
              <a:t>Sales Representative is 49.62% then Recruiter: 46.15% and Data Scientist is 26.96%</a:t>
            </a:r>
          </a:p>
          <a:p>
            <a:pPr marL="171450" indent="-171450" algn="l">
              <a:buFont typeface="Arial" panose="020B0604020202020204" pitchFamily="34" charset="0"/>
              <a:buChar char="•"/>
            </a:pPr>
            <a:r>
              <a:rPr lang="en-US" b="1" dirty="0"/>
              <a:t>Lowest Turnover &amp; Highest Retention:</a:t>
            </a:r>
            <a:r>
              <a:rPr lang="en-US" dirty="0"/>
              <a:t>  </a:t>
            </a:r>
            <a:r>
              <a:rPr lang="en-US" b="0" dirty="0"/>
              <a:t>Senior Software Engineers is  0% turnover and HR Executives is </a:t>
            </a:r>
            <a:r>
              <a:rPr lang="en-US" dirty="0"/>
              <a:t>11.32% turnover, 88.68% retention</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8</a:t>
            </a:fld>
            <a:endParaRPr lang="en-US" noProof="0"/>
          </a:p>
        </p:txBody>
      </p:sp>
    </p:spTree>
    <p:extLst>
      <p:ext uri="{BB962C8B-B14F-4D97-AF65-F5344CB8AC3E}">
        <p14:creationId xmlns:p14="http://schemas.microsoft.com/office/powerpoint/2010/main" val="3020921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None/>
            </a:pPr>
            <a:r>
              <a:rPr lang="en-US" b="1" dirty="0"/>
              <a:t>Overall Salary Insights</a:t>
            </a:r>
            <a:endParaRPr lang="en-US" dirty="0"/>
          </a:p>
          <a:p>
            <a:pPr marL="742950" lvl="1" indent="-285750">
              <a:buFont typeface="+mj-lt"/>
              <a:buAutoNum type="arabicPeriod"/>
            </a:pPr>
            <a:r>
              <a:rPr lang="en-US" b="1" dirty="0"/>
              <a:t>Average Salary:</a:t>
            </a:r>
            <a:r>
              <a:rPr lang="en-US" dirty="0"/>
              <a:t> $112.96K</a:t>
            </a:r>
          </a:p>
          <a:p>
            <a:pPr marL="742950" lvl="1" indent="-285750">
              <a:buFont typeface="+mj-lt"/>
              <a:buAutoNum type="arabicPeriod"/>
            </a:pPr>
            <a:r>
              <a:rPr lang="en-US" b="1" dirty="0"/>
              <a:t>Total Salary Sum:</a:t>
            </a:r>
            <a:r>
              <a:rPr lang="en-US" dirty="0"/>
              <a:t> 166M</a:t>
            </a:r>
          </a:p>
          <a:p>
            <a:pPr marL="742950" lvl="1" indent="-285750">
              <a:buFont typeface="+mj-lt"/>
              <a:buAutoNum type="arabicPeriod"/>
            </a:pPr>
            <a:r>
              <a:rPr lang="en-US" b="1" dirty="0"/>
              <a:t>Maximum Salary:</a:t>
            </a:r>
            <a:r>
              <a:rPr lang="en-US" dirty="0"/>
              <a:t> $547.2K</a:t>
            </a:r>
          </a:p>
          <a:p>
            <a:pPr marL="742950" lvl="1" indent="-285750">
              <a:buFont typeface="+mj-lt"/>
              <a:buAutoNum type="arabicPeriod"/>
            </a:pPr>
            <a:r>
              <a:rPr lang="en-US" b="1" dirty="0"/>
              <a:t>Minimum Salary:</a:t>
            </a:r>
            <a:r>
              <a:rPr lang="en-US" dirty="0"/>
              <a:t> $20.39K</a:t>
            </a:r>
          </a:p>
          <a:p>
            <a:pPr>
              <a:buFont typeface="+mj-lt"/>
              <a:buNone/>
            </a:pPr>
            <a:r>
              <a:rPr lang="en-US" b="1" dirty="0"/>
              <a:t>Salary Trends &amp; Distribution</a:t>
            </a:r>
            <a:endParaRPr lang="en-US" dirty="0"/>
          </a:p>
          <a:p>
            <a:pPr marL="742950" lvl="1" indent="-285750">
              <a:buFont typeface="+mj-lt"/>
              <a:buAutoNum type="arabicPeriod"/>
            </a:pPr>
            <a:r>
              <a:rPr lang="en-US" b="1" dirty="0"/>
              <a:t>Year-over-Year Salary Growth:</a:t>
            </a:r>
            <a:r>
              <a:rPr lang="en-US" dirty="0"/>
              <a:t> Fluctuations observed, with major declines in </a:t>
            </a:r>
            <a:r>
              <a:rPr lang="en-US" b="1" dirty="0"/>
              <a:t>2015 (-23.83%)</a:t>
            </a:r>
            <a:r>
              <a:rPr lang="en-US" dirty="0"/>
              <a:t> and </a:t>
            </a:r>
            <a:r>
              <a:rPr lang="en-US" b="1" dirty="0"/>
              <a:t>2022 (-23.56%)</a:t>
            </a:r>
            <a:r>
              <a:rPr lang="en-US" dirty="0"/>
              <a:t>, while peak growth occurred in </a:t>
            </a:r>
            <a:r>
              <a:rPr lang="en-US" b="1" dirty="0"/>
              <a:t>2020 (+22.21%)</a:t>
            </a:r>
            <a:r>
              <a:rPr lang="en-US" dirty="0"/>
              <a:t>.</a:t>
            </a:r>
          </a:p>
          <a:p>
            <a:pPr marL="742950" lvl="1" indent="-285750">
              <a:buFont typeface="+mj-lt"/>
              <a:buAutoNum type="arabicPeriod"/>
            </a:pPr>
            <a:r>
              <a:rPr lang="en-US" b="1" dirty="0"/>
              <a:t>Salary by Age:</a:t>
            </a:r>
            <a:r>
              <a:rPr lang="en-US" dirty="0"/>
              <a:t> Positive correlation—salaries generally increase with age.</a:t>
            </a:r>
          </a:p>
          <a:p>
            <a:pPr>
              <a:buFont typeface="+mj-lt"/>
              <a:buNone/>
            </a:pPr>
            <a:r>
              <a:rPr lang="en-US" b="1" dirty="0"/>
              <a:t>Salary Breakdown by Gender</a:t>
            </a:r>
            <a:endParaRPr lang="en-US" dirty="0"/>
          </a:p>
          <a:p>
            <a:pPr marL="742950" lvl="1" indent="-285750">
              <a:buFont typeface="+mj-lt"/>
              <a:buAutoNum type="arabicPeriod"/>
            </a:pPr>
            <a:r>
              <a:rPr lang="en-US" b="1" dirty="0"/>
              <a:t>Males</a:t>
            </a:r>
            <a:r>
              <a:rPr lang="en-US" b="0" dirty="0"/>
              <a:t> earn the largest salary share </a:t>
            </a:r>
            <a:r>
              <a:rPr lang="en-US" b="1" dirty="0"/>
              <a:t>(73M, 43%).</a:t>
            </a:r>
          </a:p>
          <a:p>
            <a:pPr marL="742950" lvl="1" indent="-285750">
              <a:buFont typeface="+mj-lt"/>
              <a:buAutoNum type="arabicPeriod"/>
            </a:pPr>
            <a:r>
              <a:rPr lang="en-US" b="1" dirty="0"/>
              <a:t>Females</a:t>
            </a:r>
            <a:r>
              <a:rPr lang="en-US" b="0" dirty="0"/>
              <a:t> account for </a:t>
            </a:r>
            <a:r>
              <a:rPr lang="en-US" b="1" dirty="0"/>
              <a:t>77M</a:t>
            </a:r>
            <a:r>
              <a:rPr lang="en-US" b="0" dirty="0"/>
              <a:t> in total salary.</a:t>
            </a:r>
          </a:p>
          <a:p>
            <a:pPr marL="742950" lvl="1" indent="-285750">
              <a:buFont typeface="+mj-lt"/>
              <a:buAutoNum type="arabicPeriod"/>
            </a:pPr>
            <a:r>
              <a:rPr lang="en-US" b="1" dirty="0"/>
              <a:t>Non-binary</a:t>
            </a:r>
            <a:r>
              <a:rPr lang="en-US" b="0" dirty="0"/>
              <a:t> employees represent </a:t>
            </a:r>
            <a:r>
              <a:rPr lang="en-US" b="1" dirty="0"/>
              <a:t>8.32% (14M) </a:t>
            </a:r>
            <a:r>
              <a:rPr lang="en-US" b="0" dirty="0"/>
              <a:t>of total salary distribution.</a:t>
            </a:r>
          </a:p>
          <a:p>
            <a:pPr>
              <a:buFont typeface="+mj-lt"/>
              <a:buNone/>
            </a:pPr>
            <a:r>
              <a:rPr lang="en-US" b="1" dirty="0"/>
              <a:t>Departmental Salary Comparison</a:t>
            </a:r>
            <a:endParaRPr lang="en-US" dirty="0"/>
          </a:p>
          <a:p>
            <a:pPr marL="742950" lvl="1" indent="-285750">
              <a:buFont typeface="+mj-lt"/>
              <a:buAutoNum type="arabicPeriod"/>
            </a:pPr>
            <a:r>
              <a:rPr lang="en-US" b="1" dirty="0"/>
              <a:t>Technology department </a:t>
            </a:r>
            <a:r>
              <a:rPr lang="en-US" b="0" dirty="0"/>
              <a:t>leads in salary levels across genders</a:t>
            </a:r>
            <a:r>
              <a:rPr lang="en-US" b="1" dirty="0"/>
              <a:t>.</a:t>
            </a:r>
            <a:endParaRPr lang="en-US" dirty="0"/>
          </a:p>
          <a:p>
            <a:pPr marL="742950" lvl="1" indent="-285750">
              <a:buFont typeface="+mj-lt"/>
              <a:buAutoNum type="arabicPeriod"/>
            </a:pPr>
            <a:r>
              <a:rPr lang="en-US" b="1" dirty="0"/>
              <a:t>Sales and HR </a:t>
            </a:r>
            <a:r>
              <a:rPr lang="en-US" b="0" dirty="0"/>
              <a:t>salaries vary</a:t>
            </a:r>
            <a:r>
              <a:rPr lang="en-US" b="1" dirty="0"/>
              <a:t>, </a:t>
            </a:r>
            <a:r>
              <a:rPr lang="en-US" b="0" dirty="0"/>
              <a:t>with </a:t>
            </a:r>
            <a:r>
              <a:rPr lang="en-US" b="1" dirty="0"/>
              <a:t>HR</a:t>
            </a:r>
            <a:r>
              <a:rPr lang="en-US" b="0" dirty="0"/>
              <a:t> generally having lower earnings</a:t>
            </a:r>
            <a:r>
              <a:rPr lang="en-US" b="1" dirty="0"/>
              <a:t>.</a:t>
            </a:r>
            <a:endParaRPr lang="en-US" dirty="0"/>
          </a:p>
          <a:p>
            <a:pPr marL="742950" lvl="1" indent="-285750">
              <a:buFont typeface="+mj-lt"/>
              <a:buAutoNum type="arabicPeriod"/>
            </a:pPr>
            <a:r>
              <a:rPr lang="en-US" b="1" dirty="0"/>
              <a:t>Non-binary</a:t>
            </a:r>
            <a:r>
              <a:rPr lang="en-US" b="0" dirty="0"/>
              <a:t> employees earn higher average salaries in </a:t>
            </a:r>
            <a:r>
              <a:rPr lang="en-US" b="1" dirty="0"/>
              <a:t>Technology.</a:t>
            </a:r>
            <a:endParaRPr lang="en-US" dirty="0"/>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9</a:t>
            </a:fld>
            <a:endParaRPr lang="en-US" noProof="0"/>
          </a:p>
        </p:txBody>
      </p:sp>
    </p:spTree>
    <p:extLst>
      <p:ext uri="{BB962C8B-B14F-4D97-AF65-F5344CB8AC3E}">
        <p14:creationId xmlns:p14="http://schemas.microsoft.com/office/powerpoint/2010/main" val="2194527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Environmental Satisfaction</a:t>
            </a:r>
            <a:endParaRPr lang="en-US" dirty="0"/>
          </a:p>
          <a:p>
            <a:pPr marL="171450" indent="-171450">
              <a:buFont typeface="Arial" panose="020B0604020202020204" pitchFamily="34" charset="0"/>
              <a:buChar char="•"/>
            </a:pPr>
            <a:r>
              <a:rPr lang="en-US" b="1" dirty="0"/>
              <a:t>30% of employees are very satisfied</a:t>
            </a:r>
            <a:r>
              <a:rPr lang="en-US" dirty="0"/>
              <a:t>, while </a:t>
            </a:r>
            <a:r>
              <a:rPr lang="en-US" b="1" dirty="0"/>
              <a:t>33% remain neutral</a:t>
            </a:r>
            <a:r>
              <a:rPr lang="en-US" dirty="0"/>
              <a:t>.</a:t>
            </a:r>
          </a:p>
          <a:p>
            <a:pPr marL="171450" indent="-171450">
              <a:buFont typeface="Arial" panose="020B0604020202020204" pitchFamily="34" charset="0"/>
              <a:buChar char="•"/>
            </a:pPr>
            <a:r>
              <a:rPr lang="en-US" b="1" dirty="0"/>
              <a:t>Dissatisfied employees (2%)</a:t>
            </a:r>
            <a:r>
              <a:rPr lang="en-US" dirty="0"/>
              <a:t> indicate minimal workplace dissatisfaction.</a:t>
            </a:r>
          </a:p>
          <a:p>
            <a:r>
              <a:rPr lang="en-US" b="1" dirty="0"/>
              <a:t>Job Satisfaction</a:t>
            </a:r>
            <a:endParaRPr lang="en-US" dirty="0"/>
          </a:p>
          <a:p>
            <a:pPr marL="171450" indent="-171450">
              <a:buFont typeface="Arial" panose="020B0604020202020204" pitchFamily="34" charset="0"/>
              <a:buChar char="•"/>
            </a:pPr>
            <a:r>
              <a:rPr lang="en-US" b="1" dirty="0"/>
              <a:t>Satisfaction levels are balanced</a:t>
            </a:r>
            <a:r>
              <a:rPr lang="en-US" dirty="0"/>
              <a:t>, with </a:t>
            </a:r>
            <a:r>
              <a:rPr lang="en-US" b="1" dirty="0"/>
              <a:t>1.69K satisfied employees</a:t>
            </a:r>
            <a:r>
              <a:rPr lang="en-US" dirty="0"/>
              <a:t> and </a:t>
            </a:r>
            <a:r>
              <a:rPr lang="en-US" b="1" dirty="0"/>
              <a:t>1.67K dissatisfied employees</a:t>
            </a:r>
            <a:r>
              <a:rPr lang="en-US" dirty="0"/>
              <a:t>.</a:t>
            </a:r>
          </a:p>
          <a:p>
            <a:pPr marL="171450" indent="-171450">
              <a:buFont typeface="Arial" panose="020B0604020202020204" pitchFamily="34" charset="0"/>
              <a:buChar char="•"/>
            </a:pPr>
            <a:r>
              <a:rPr lang="en-US" b="1" dirty="0"/>
              <a:t>Very dissatisfied employees are only 7.7%</a:t>
            </a:r>
            <a:r>
              <a:rPr lang="en-US" dirty="0"/>
              <a:t>, showing low extreme dissatisfaction.</a:t>
            </a:r>
          </a:p>
          <a:p>
            <a:r>
              <a:rPr lang="en-US" b="1" dirty="0"/>
              <a:t>Relationship Satisfaction by Ethnicity</a:t>
            </a:r>
            <a:endParaRPr lang="en-US" dirty="0"/>
          </a:p>
          <a:p>
            <a:pPr marL="171450" indent="-171450">
              <a:buFont typeface="Arial" panose="020B0604020202020204" pitchFamily="34" charset="0"/>
              <a:buChar char="•"/>
            </a:pPr>
            <a:r>
              <a:rPr lang="en-US" b="1" dirty="0"/>
              <a:t>White employees show higher satisfaction</a:t>
            </a:r>
            <a:r>
              <a:rPr lang="en-US" dirty="0"/>
              <a:t>, while dissatisfaction is observed across </a:t>
            </a:r>
            <a:r>
              <a:rPr lang="en-US" b="1" dirty="0"/>
              <a:t>Black, Asian, and mixed ethnicities</a:t>
            </a:r>
            <a:r>
              <a:rPr lang="en-US" dirty="0"/>
              <a:t>.</a:t>
            </a:r>
          </a:p>
          <a:p>
            <a:pPr marL="0" indent="0">
              <a:buFont typeface="Arial" panose="020B0604020202020204" pitchFamily="34" charset="0"/>
              <a:buNone/>
            </a:pPr>
            <a:r>
              <a:rPr lang="en-US" b="1" dirty="0"/>
              <a:t>Manager Ratings</a:t>
            </a:r>
            <a:endParaRPr lang="en-US" dirty="0"/>
          </a:p>
          <a:p>
            <a:pPr marL="171450" indent="-171450">
              <a:buFont typeface="Arial" panose="020B0604020202020204" pitchFamily="34" charset="0"/>
              <a:buChar char="•"/>
            </a:pPr>
            <a:r>
              <a:rPr lang="en-US" b="1" dirty="0"/>
              <a:t>Exceeds Expectation (33.09%)</a:t>
            </a:r>
            <a:r>
              <a:rPr lang="en-US" dirty="0"/>
              <a:t> and </a:t>
            </a:r>
            <a:r>
              <a:rPr lang="en-US" b="1" dirty="0"/>
              <a:t>Meets Expectation (30.95%)</a:t>
            </a:r>
            <a:r>
              <a:rPr lang="en-US" dirty="0"/>
              <a:t> dominate performance reviews.</a:t>
            </a:r>
          </a:p>
          <a:p>
            <a:pPr marL="171450" indent="-171450">
              <a:buFont typeface="Arial" panose="020B0604020202020204" pitchFamily="34" charset="0"/>
              <a:buChar char="•"/>
            </a:pPr>
            <a:r>
              <a:rPr lang="en-US" b="1" dirty="0"/>
              <a:t>Needs Improvement (17.77%)</a:t>
            </a:r>
            <a:r>
              <a:rPr lang="en-US" dirty="0"/>
              <a:t> and </a:t>
            </a:r>
            <a:r>
              <a:rPr lang="en-US" b="1" dirty="0"/>
              <a:t>Above and Beyond (16.01%)</a:t>
            </a:r>
            <a:r>
              <a:rPr lang="en-US" dirty="0"/>
              <a:t> indicate room for growth and high performers.</a:t>
            </a:r>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10</a:t>
            </a:fld>
            <a:endParaRPr lang="en-US" noProof="0"/>
          </a:p>
        </p:txBody>
      </p:sp>
    </p:spTree>
    <p:extLst>
      <p:ext uri="{BB962C8B-B14F-4D97-AF65-F5344CB8AC3E}">
        <p14:creationId xmlns:p14="http://schemas.microsoft.com/office/powerpoint/2010/main" val="1824836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Total Attrition Overview:</a:t>
            </a:r>
          </a:p>
          <a:p>
            <a:pPr marL="171450" indent="-171450">
              <a:buFont typeface="Arial" panose="020B0604020202020204" pitchFamily="34" charset="0"/>
              <a:buChar char="•"/>
            </a:pPr>
            <a:r>
              <a:rPr lang="en-US" b="1" dirty="0"/>
              <a:t>237 employees left the company</a:t>
            </a:r>
            <a:r>
              <a:rPr lang="en-US" dirty="0"/>
              <a:t>, resulting in an </a:t>
            </a:r>
            <a:r>
              <a:rPr lang="en-US" b="1" dirty="0"/>
              <a:t>attrition rate of 16.12%</a:t>
            </a:r>
            <a:r>
              <a:rPr lang="en-US" dirty="0"/>
              <a:t>.</a:t>
            </a:r>
          </a:p>
          <a:p>
            <a:r>
              <a:rPr lang="en-US" b="1" dirty="0"/>
              <a:t>Attrition Breakdown by Department:</a:t>
            </a:r>
          </a:p>
          <a:p>
            <a:pPr marL="171450" indent="-171450">
              <a:buFont typeface="Arial" panose="020B0604020202020204" pitchFamily="34" charset="0"/>
              <a:buChar char="•"/>
            </a:pPr>
            <a:r>
              <a:rPr lang="en-US" b="1" dirty="0"/>
              <a:t>Technology Department</a:t>
            </a:r>
            <a:r>
              <a:rPr lang="en-US" dirty="0"/>
              <a:t> has the highest attrition, with </a:t>
            </a:r>
            <a:r>
              <a:rPr lang="en-US" b="1" dirty="0"/>
              <a:t>133 employees leaving</a:t>
            </a:r>
            <a:r>
              <a:rPr lang="en-US" dirty="0"/>
              <a:t>, indicating challenges in retaining technical talent.</a:t>
            </a:r>
          </a:p>
          <a:p>
            <a:pPr marL="171450" indent="-171450">
              <a:buFont typeface="Arial" panose="020B0604020202020204" pitchFamily="34" charset="0"/>
              <a:buChar char="•"/>
            </a:pPr>
            <a:r>
              <a:rPr lang="en-US" b="1" dirty="0"/>
              <a:t>Sales Department</a:t>
            </a:r>
            <a:r>
              <a:rPr lang="en-US" dirty="0"/>
              <a:t> follows with </a:t>
            </a:r>
            <a:r>
              <a:rPr lang="en-US" b="1" dirty="0"/>
              <a:t>92 employees leaving</a:t>
            </a:r>
            <a:r>
              <a:rPr lang="en-US" dirty="0"/>
              <a:t>, which may suggest high job demands or competitive market conditions.</a:t>
            </a:r>
          </a:p>
          <a:p>
            <a:pPr marL="171450" indent="-171450">
              <a:buFont typeface="Arial" panose="020B0604020202020204" pitchFamily="34" charset="0"/>
              <a:buChar char="•"/>
            </a:pPr>
            <a:r>
              <a:rPr lang="en-US" b="1" dirty="0"/>
              <a:t>Human Resources</a:t>
            </a:r>
            <a:r>
              <a:rPr lang="en-US" dirty="0"/>
              <a:t> has the lowest attrition, with </a:t>
            </a:r>
            <a:r>
              <a:rPr lang="en-US" b="1" dirty="0"/>
              <a:t>only 12 employees leaving</a:t>
            </a:r>
            <a:r>
              <a:rPr lang="en-US" dirty="0"/>
              <a:t>, suggesting more stability in administrative roles.</a:t>
            </a:r>
          </a:p>
          <a:p>
            <a:r>
              <a:rPr lang="en-US" b="1" dirty="0"/>
              <a:t>Attrition Breakdown by Gender:</a:t>
            </a:r>
          </a:p>
          <a:p>
            <a:pPr marL="171450" indent="-171450">
              <a:buFont typeface="Arial" panose="020B0604020202020204" pitchFamily="34" charset="0"/>
              <a:buChar char="•"/>
            </a:pPr>
            <a:r>
              <a:rPr lang="en-US" b="1" dirty="0"/>
              <a:t>114 males left</a:t>
            </a:r>
            <a:r>
              <a:rPr lang="en-US" dirty="0"/>
              <a:t>, making up the largest portion of attrition.</a:t>
            </a:r>
          </a:p>
          <a:p>
            <a:pPr marL="171450" indent="-171450">
              <a:buFont typeface="Arial" panose="020B0604020202020204" pitchFamily="34" charset="0"/>
              <a:buChar char="•"/>
            </a:pPr>
            <a:r>
              <a:rPr lang="en-US" b="1" dirty="0"/>
              <a:t>104 females left</a:t>
            </a:r>
            <a:r>
              <a:rPr lang="en-US" dirty="0"/>
              <a:t>, showing that both genders experience similar attrition rates.</a:t>
            </a:r>
          </a:p>
          <a:p>
            <a:pPr marL="171450" indent="-171450">
              <a:buFont typeface="Arial" panose="020B0604020202020204" pitchFamily="34" charset="0"/>
              <a:buChar char="•"/>
            </a:pPr>
            <a:r>
              <a:rPr lang="en-US" b="1" dirty="0"/>
              <a:t>19 non-binary employees left</a:t>
            </a:r>
            <a:r>
              <a:rPr lang="en-US" dirty="0"/>
              <a:t>, which is a smaller number but still requires monitoring for diversity and inclusion impact.</a:t>
            </a:r>
          </a:p>
          <a:p>
            <a:pPr marL="0" indent="0">
              <a:buFont typeface="Arial" panose="020B0604020202020204" pitchFamily="34" charset="0"/>
              <a:buNone/>
            </a:pPr>
            <a:r>
              <a:rPr lang="en-US" b="1" dirty="0"/>
              <a:t>Attrition Breakdown by Job Role:</a:t>
            </a:r>
          </a:p>
          <a:p>
            <a:pPr marL="171450" indent="-171450">
              <a:buFont typeface="Arial" panose="020B0604020202020204" pitchFamily="34" charset="0"/>
              <a:buChar char="•"/>
            </a:pPr>
            <a:r>
              <a:rPr lang="en-US" b="1" dirty="0"/>
              <a:t>Data Scientists have the highest attrition</a:t>
            </a:r>
            <a:r>
              <a:rPr lang="en-US" dirty="0"/>
              <a:t>, with </a:t>
            </a:r>
            <a:r>
              <a:rPr lang="en-US" b="1" dirty="0"/>
              <a:t>62 employees leaving</a:t>
            </a:r>
            <a:r>
              <a:rPr lang="en-US" dirty="0"/>
              <a:t>, possibly due to high market demand. </a:t>
            </a:r>
          </a:p>
          <a:p>
            <a:pPr marL="171450" indent="-171450">
              <a:buFont typeface="Arial" panose="020B0604020202020204" pitchFamily="34" charset="0"/>
              <a:buChar char="•"/>
            </a:pPr>
            <a:r>
              <a:rPr lang="en-US" b="1" dirty="0"/>
              <a:t>Sales Executives follow closely with 57 exits</a:t>
            </a:r>
            <a:r>
              <a:rPr lang="en-US" dirty="0"/>
              <a:t>, indicating retention struggles in sales-related roles. </a:t>
            </a:r>
          </a:p>
          <a:p>
            <a:pPr marL="171450" indent="-171450">
              <a:buFont typeface="Arial" panose="020B0604020202020204" pitchFamily="34" charset="0"/>
              <a:buChar char="•"/>
            </a:pPr>
            <a:r>
              <a:rPr lang="en-US" b="1" dirty="0"/>
              <a:t>Software Engineers (47 exits) and Sales Representatives (33 exits) also show high turnover</a:t>
            </a:r>
            <a:r>
              <a:rPr lang="en-US" dirty="0"/>
              <a:t>, likely influenced by competitive job opportunities. </a:t>
            </a:r>
          </a:p>
          <a:p>
            <a:pPr marL="171450" indent="-171450">
              <a:buFont typeface="Arial" panose="020B0604020202020204" pitchFamily="34" charset="0"/>
              <a:buChar char="•"/>
            </a:pPr>
            <a:r>
              <a:rPr lang="en-US" b="1" dirty="0"/>
              <a:t>Lower attrition in roles such as HR Executives (3 exits), Managers (2 exits), and Engineering Managers (2 exits)</a:t>
            </a:r>
            <a:r>
              <a:rPr lang="en-US" dirty="0"/>
              <a:t> suggests stability in leadership roles.</a:t>
            </a:r>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11</a:t>
            </a:fld>
            <a:endParaRPr lang="en-US" noProof="0"/>
          </a:p>
        </p:txBody>
      </p:sp>
    </p:spTree>
    <p:extLst>
      <p:ext uri="{BB962C8B-B14F-4D97-AF65-F5344CB8AC3E}">
        <p14:creationId xmlns:p14="http://schemas.microsoft.com/office/powerpoint/2010/main" val="2816583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12</a:t>
            </a:fld>
            <a:endParaRPr lang="en-US" noProof="0"/>
          </a:p>
        </p:txBody>
      </p:sp>
    </p:spTree>
    <p:extLst>
      <p:ext uri="{BB962C8B-B14F-4D97-AF65-F5344CB8AC3E}">
        <p14:creationId xmlns:p14="http://schemas.microsoft.com/office/powerpoint/2010/main" val="3243914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3/25/2025</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3082AD5E-B0E8-030D-AF7D-E3A01DC118D5}"/>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980AC07-7E73-03F9-F947-0B4E61726F6B}"/>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68DA0654-4C74-4FBF-A72D-ABAD453056C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AF408AA1-B5DB-D481-5614-F983D81FFBF8}"/>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1643185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3/25/2025</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6213880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3/25/2025</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86671137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634165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45264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968753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89872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2613065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261708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9755662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3/25/2025</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249843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3/25/2025</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9BA282D0-C596-2F36-3CC4-09E28327C12A}"/>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Rectangle 8">
            <a:extLst>
              <a:ext uri="{FF2B5EF4-FFF2-40B4-BE49-F238E27FC236}">
                <a16:creationId xmlns:a16="http://schemas.microsoft.com/office/drawing/2014/main" id="{F171FD47-20B0-CC04-D8E5-B0D4D21B8974}"/>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29DDD95A-62E3-9295-84E9-778B805C08F8}"/>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3A7AF126-2BF4-469D-5DF0-72A9CE9D33E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5696487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3/25/2025</a:t>
            </a:fld>
            <a:endParaRPr lang="en-US"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44607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3/25/2025</a:t>
            </a:fld>
            <a:endParaRPr lang="en-US" dirty="0"/>
          </a:p>
        </p:txBody>
      </p:sp>
      <p:sp>
        <p:nvSpPr>
          <p:cNvPr id="8" name="Footer Placeholder 7"/>
          <p:cNvSpPr>
            <a:spLocks noGrp="1"/>
          </p:cNvSpPr>
          <p:nvPr>
            <p:ph type="ftr" sz="quarter" idx="11"/>
          </p:nvPr>
        </p:nvSpPr>
        <p:spPr/>
        <p:txBody>
          <a:bodyPr/>
          <a:lstStyle/>
          <a:p>
            <a:r>
              <a:rPr lang="en-US" noProof="0"/>
              <a:t>Add a footer</a:t>
            </a:r>
            <a:endParaRPr lang="en-US" noProof="0" dirty="0"/>
          </a:p>
        </p:txBody>
      </p:sp>
      <p:sp>
        <p:nvSpPr>
          <p:cNvPr id="9" name="Slide Number Placeholder 8"/>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2" name="Rectangle 1" descr="Accent block left">
            <a:extLst>
              <a:ext uri="{FF2B5EF4-FFF2-40B4-BE49-F238E27FC236}">
                <a16:creationId xmlns:a16="http://schemas.microsoft.com/office/drawing/2014/main" id="{E50ABD83-6B5E-9D6B-BA26-AA8031CE918A}"/>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9C22ED81-1344-D782-0B45-3CFCB3F1965C}"/>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8475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3/25/2025</a:t>
            </a:fld>
            <a:endParaRPr lang="en-US" dirty="0"/>
          </a:p>
        </p:txBody>
      </p:sp>
      <p:sp>
        <p:nvSpPr>
          <p:cNvPr id="4" name="Footer Placeholder 3"/>
          <p:cNvSpPr>
            <a:spLocks noGrp="1"/>
          </p:cNvSpPr>
          <p:nvPr>
            <p:ph type="ftr" sz="quarter" idx="11"/>
          </p:nvPr>
        </p:nvSpPr>
        <p:spPr/>
        <p:txBody>
          <a:bodyPr/>
          <a:lstStyle/>
          <a:p>
            <a:r>
              <a:rPr lang="en-US" noProof="0"/>
              <a:t>Add a footer</a:t>
            </a:r>
            <a:endParaRPr lang="en-US" noProof="0" dirty="0"/>
          </a:p>
        </p:txBody>
      </p:sp>
      <p:sp>
        <p:nvSpPr>
          <p:cNvPr id="5" name="Slide Number Placeholder 4"/>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38924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3/25/2025</a:t>
            </a:fld>
            <a:endParaRPr lang="en-US" dirty="0"/>
          </a:p>
        </p:txBody>
      </p:sp>
      <p:sp>
        <p:nvSpPr>
          <p:cNvPr id="3" name="Footer Placeholder 2"/>
          <p:cNvSpPr>
            <a:spLocks noGrp="1"/>
          </p:cNvSpPr>
          <p:nvPr>
            <p:ph type="ftr" sz="quarter" idx="11"/>
          </p:nvPr>
        </p:nvSpPr>
        <p:spPr/>
        <p:txBody>
          <a:bodyPr/>
          <a:lstStyle/>
          <a:p>
            <a:r>
              <a:rPr lang="en-US" noProof="0"/>
              <a:t>Add a footer</a:t>
            </a:r>
            <a:endParaRPr lang="en-US" noProof="0" dirty="0"/>
          </a:p>
        </p:txBody>
      </p:sp>
      <p:sp>
        <p:nvSpPr>
          <p:cNvPr id="4" name="Slide Number Placeholder 3"/>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362686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3/25/2025</a:t>
            </a:fld>
            <a:endParaRPr lang="en-US"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8" name="Rectangle 7" descr="Accent block left">
            <a:extLst>
              <a:ext uri="{FF2B5EF4-FFF2-40B4-BE49-F238E27FC236}">
                <a16:creationId xmlns:a16="http://schemas.microsoft.com/office/drawing/2014/main" id="{DD44C96D-0E01-0398-7514-02FCDB9B0264}"/>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190468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3/25/2025</a:t>
            </a:fld>
            <a:endParaRPr lang="en-US"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9" name="Rectangle 8" descr="Accent block left">
            <a:extLst>
              <a:ext uri="{FF2B5EF4-FFF2-40B4-BE49-F238E27FC236}">
                <a16:creationId xmlns:a16="http://schemas.microsoft.com/office/drawing/2014/main" id="{C3D7071A-2988-C19D-FBFB-5D943E68BBA1}"/>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847429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3/25/2025</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r>
              <a:rPr lang="en-US" noProof="0"/>
              <a:t>Add a footer</a:t>
            </a:r>
            <a:endParaRPr lang="en-US" noProof="0"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32A50A9C-F776-1000-F7E2-42AB904D460E}"/>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6815205B-E5FC-3C97-F5DF-88DD449A6FC3}"/>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4623C9ED-0F1F-C464-4B8F-3D3A3B26DD0D}"/>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extBox 10">
            <a:extLst>
              <a:ext uri="{FF2B5EF4-FFF2-40B4-BE49-F238E27FC236}">
                <a16:creationId xmlns:a16="http://schemas.microsoft.com/office/drawing/2014/main" id="{A902D5CD-F8DF-BD3A-1F43-C1182351AD54}"/>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12" name="Rectangle 11">
            <a:extLst>
              <a:ext uri="{FF2B5EF4-FFF2-40B4-BE49-F238E27FC236}">
                <a16:creationId xmlns:a16="http://schemas.microsoft.com/office/drawing/2014/main" id="{4CB9A94A-39D1-C1F5-4A19-52DC61505BFD}"/>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2501018A-6FAE-CB44-5424-A5DE6DCDADE3}"/>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4" name="Straight Connector 13">
            <a:extLst>
              <a:ext uri="{FF2B5EF4-FFF2-40B4-BE49-F238E27FC236}">
                <a16:creationId xmlns:a16="http://schemas.microsoft.com/office/drawing/2014/main" id="{F440F9B8-4683-548F-7F80-00F021A4928C}"/>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6990600"/>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3" r:id="rId16"/>
    <p:sldLayoutId id="2147483694" r:id="rId17"/>
    <p:sldLayoutId id="2147483696" r:id="rId18"/>
    <p:sldLayoutId id="2147483650" r:id="rId19"/>
    <p:sldLayoutId id="2147483652" r:id="rId20"/>
    <p:sldLayoutId id="2147483656" r:id="rId21"/>
    <p:sldLayoutId id="2147483657" r:id="rId22"/>
    <p:sldLayoutId id="2147483667" r:id="rId23"/>
    <p:sldLayoutId id="2147483668" r:id="rId24"/>
    <p:sldLayoutId id="2147483669" r:id="rId25"/>
    <p:sldLayoutId id="2147483670" r:id="rId26"/>
    <p:sldLayoutId id="2147483671" r:id="rId27"/>
    <p:sldLayoutId id="2147483673" r:id="rId28"/>
    <p:sldLayoutId id="2147483674" r:id="rId29"/>
    <p:sldLayoutId id="2147483655" r:id="rId30"/>
    <p:sldLayoutId id="2147483672" r:id="rId31"/>
  </p:sldLayoutIdLst>
  <p:hf hd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jpeg"/><Relationship Id="rId1" Type="http://schemas.openxmlformats.org/officeDocument/2006/relationships/slideLayout" Target="../slideLayouts/slideLayout18.xml"/><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6.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7.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t="7" b="7"/>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a:lstStyle/>
          <a:p>
            <a:pPr algn="l"/>
            <a:r>
              <a:rPr lang="en-US" sz="4400" dirty="0"/>
              <a:t>Human Resource Dashboard</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p:txBody>
          <a:bodyPr/>
          <a:lstStyle/>
          <a:p>
            <a:r>
              <a:rPr lang="en-US" dirty="0"/>
              <a:t>Digital Egypt Pioneers Initiative – DEPI</a:t>
            </a:r>
            <a:r>
              <a:rPr lang="ar-EG" dirty="0"/>
              <a:t>2025</a:t>
            </a:r>
            <a:endParaRPr lang="en-US" dirty="0"/>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187155-2C44-90C9-70C8-AF82D5D05DC3}"/>
              </a:ext>
            </a:extLst>
          </p:cNvPr>
          <p:cNvSpPr>
            <a:spLocks noGrp="1"/>
          </p:cNvSpPr>
          <p:nvPr>
            <p:ph type="sldNum" sz="quarter" idx="12"/>
          </p:nvPr>
        </p:nvSpPr>
        <p:spPr>
          <a:xfrm>
            <a:off x="11277600" y="5723964"/>
            <a:ext cx="914400" cy="593725"/>
          </a:xfrm>
        </p:spPr>
        <p:txBody>
          <a:bodyPr>
            <a:normAutofit lnSpcReduction="10000"/>
          </a:bodyPr>
          <a:lstStyle/>
          <a:p>
            <a:fld id="{19B51A1E-902D-48AF-9020-955120F399B6}" type="slidenum">
              <a:rPr lang="en-US" noProof="0" smtClean="0">
                <a:solidFill>
                  <a:schemeClr val="bg1"/>
                </a:solidFill>
              </a:rPr>
              <a:pPr/>
              <a:t>10</a:t>
            </a:fld>
            <a:endParaRPr lang="en-US" noProof="0" dirty="0">
              <a:solidFill>
                <a:schemeClr val="bg1"/>
              </a:solidFill>
            </a:endParaRPr>
          </a:p>
        </p:txBody>
      </p:sp>
      <p:pic>
        <p:nvPicPr>
          <p:cNvPr id="6" name="Picture 5">
            <a:extLst>
              <a:ext uri="{FF2B5EF4-FFF2-40B4-BE49-F238E27FC236}">
                <a16:creationId xmlns:a16="http://schemas.microsoft.com/office/drawing/2014/main" id="{C63955B9-CDC1-7E1D-8287-402FFE5F672E}"/>
              </a:ext>
            </a:extLst>
          </p:cNvPr>
          <p:cNvPicPr>
            <a:picLocks noChangeAspect="1"/>
          </p:cNvPicPr>
          <p:nvPr/>
        </p:nvPicPr>
        <p:blipFill>
          <a:blip r:embed="rId3"/>
          <a:stretch>
            <a:fillRect/>
          </a:stretch>
        </p:blipFill>
        <p:spPr>
          <a:xfrm>
            <a:off x="984026" y="4686208"/>
            <a:ext cx="8801864" cy="7429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A9197E41-9F63-B283-B4CD-70AB1EE7A5A7}"/>
              </a:ext>
            </a:extLst>
          </p:cNvPr>
          <p:cNvPicPr>
            <a:picLocks noChangeAspect="1"/>
          </p:cNvPicPr>
          <p:nvPr/>
        </p:nvPicPr>
        <p:blipFill>
          <a:blip r:embed="rId4"/>
          <a:stretch>
            <a:fillRect/>
          </a:stretch>
        </p:blipFill>
        <p:spPr>
          <a:xfrm>
            <a:off x="984026" y="5429204"/>
            <a:ext cx="8801864" cy="7429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a:extLst>
              <a:ext uri="{FF2B5EF4-FFF2-40B4-BE49-F238E27FC236}">
                <a16:creationId xmlns:a16="http://schemas.microsoft.com/office/drawing/2014/main" id="{E0D1FA13-5833-0665-A0E0-BAC6CAC693FC}"/>
              </a:ext>
            </a:extLst>
          </p:cNvPr>
          <p:cNvSpPr txBox="1"/>
          <p:nvPr/>
        </p:nvSpPr>
        <p:spPr>
          <a:xfrm>
            <a:off x="303653" y="1201271"/>
            <a:ext cx="5426681" cy="3223119"/>
          </a:xfrm>
          <a:prstGeom prst="rect">
            <a:avLst/>
          </a:prstGeom>
        </p:spPr>
        <p:txBody>
          <a:bodyPr vert="horz" lIns="91440" tIns="45720" rIns="91440" bIns="45720" rtlCol="0">
            <a:normAutofit/>
          </a:bodyPr>
          <a:lstStyle/>
          <a:p>
            <a:pPr indent="-182880" defTabSz="914400">
              <a:spcAft>
                <a:spcPts val="600"/>
              </a:spcAft>
              <a:buClr>
                <a:schemeClr val="accent1"/>
              </a:buClr>
            </a:pPr>
            <a:endParaRPr lang="en-US" sz="2000" dirty="0"/>
          </a:p>
          <a:p>
            <a:pPr marL="388620" indent="-285750" defTabSz="914400">
              <a:spcAft>
                <a:spcPts val="600"/>
              </a:spcAft>
              <a:buClr>
                <a:schemeClr val="accent1"/>
              </a:buClr>
              <a:buFont typeface="Arial" panose="020B0604020202020204" pitchFamily="34" charset="0"/>
              <a:buChar char="•"/>
            </a:pPr>
            <a:r>
              <a:rPr lang="en-US" dirty="0"/>
              <a:t>This report analyzes employee satisfaction, job perception, and manager ratings, influenced by environmental conditions, training opportunities, ethnicity, and years at the company.</a:t>
            </a:r>
          </a:p>
          <a:p>
            <a:pPr marL="388620" indent="-285750" defTabSz="914400">
              <a:spcAft>
                <a:spcPts val="600"/>
              </a:spcAft>
              <a:buClr>
                <a:schemeClr val="accent1"/>
              </a:buClr>
              <a:buFont typeface="Arial" panose="020B0604020202020204" pitchFamily="34" charset="0"/>
              <a:buChar char="•"/>
            </a:pPr>
            <a:r>
              <a:rPr lang="en-US" dirty="0"/>
              <a:t>Employee satisfaction is balanced (1.69K satisfied, 1.67K dissatisfied), manager ratings show 33.09% exceed expectations, and ethnic dissatisfaction varies.</a:t>
            </a:r>
          </a:p>
          <a:p>
            <a:pPr marL="388620" indent="-285750" defTabSz="914400">
              <a:spcAft>
                <a:spcPts val="600"/>
              </a:spcAft>
              <a:buClr>
                <a:schemeClr val="accent1"/>
              </a:buClr>
              <a:buFont typeface="Arial" panose="020B0604020202020204" pitchFamily="34" charset="0"/>
              <a:buChar char="•"/>
            </a:pPr>
            <a:endParaRPr lang="en-US" sz="1600" spc="10" dirty="0">
              <a:solidFill>
                <a:schemeClr val="tx1">
                  <a:lumMod val="75000"/>
                  <a:lumOff val="25000"/>
                </a:schemeClr>
              </a:solidFill>
            </a:endParaRPr>
          </a:p>
        </p:txBody>
      </p:sp>
      <p:sp>
        <p:nvSpPr>
          <p:cNvPr id="11" name="Title 1">
            <a:extLst>
              <a:ext uri="{FF2B5EF4-FFF2-40B4-BE49-F238E27FC236}">
                <a16:creationId xmlns:a16="http://schemas.microsoft.com/office/drawing/2014/main" id="{5A78D3D6-7403-48C8-A298-034A49173858}"/>
              </a:ext>
            </a:extLst>
          </p:cNvPr>
          <p:cNvSpPr txBox="1">
            <a:spLocks/>
          </p:cNvSpPr>
          <p:nvPr/>
        </p:nvSpPr>
        <p:spPr>
          <a:xfrm>
            <a:off x="1186786" y="449466"/>
            <a:ext cx="8396344" cy="970520"/>
          </a:xfrm>
          <a:prstGeom prst="rect">
            <a:avLst/>
          </a:prstGeom>
          <a:solidFill>
            <a:schemeClr val="bg1"/>
          </a:solidFill>
          <a:ln>
            <a:solidFill>
              <a:schemeClr val="bg1"/>
            </a:solidFill>
          </a:ln>
          <a:effectLst>
            <a:glow rad="63500">
              <a:schemeClr val="accent1">
                <a:satMod val="175000"/>
                <a:alpha val="40000"/>
              </a:schemeClr>
            </a:glow>
          </a:effectLst>
        </p:spPr>
        <p:txBody>
          <a:bodyPr vert="horz" lIns="91440" tIns="45720" rIns="91440" bIns="45720" rtlCol="0" anchor="b">
            <a:normAutofit fontScale="92500" lnSpcReduction="10000"/>
          </a:bodyPr>
          <a:lstStyle>
            <a:lvl1pPr defTabSz="914400">
              <a:lnSpc>
                <a:spcPct val="90000"/>
              </a:lnSpc>
              <a:spcBef>
                <a:spcPct val="0"/>
              </a:spcBef>
              <a:buNone/>
              <a:defRPr sz="4400" spc="-50" baseline="0">
                <a:solidFill>
                  <a:schemeClr val="tx1">
                    <a:lumMod val="75000"/>
                    <a:lumOff val="25000"/>
                  </a:schemeClr>
                </a:solidFill>
                <a:latin typeface="+mj-lt"/>
                <a:ea typeface="+mj-ea"/>
                <a:cs typeface="+mj-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4300" dirty="0"/>
              <a:t>Employees</a:t>
            </a:r>
            <a:r>
              <a:rPr lang="en-US" sz="2800" dirty="0"/>
              <a:t> </a:t>
            </a:r>
            <a:r>
              <a:rPr lang="en-US" sz="4300" dirty="0"/>
              <a:t>Satisfactions</a:t>
            </a:r>
            <a:r>
              <a:rPr lang="en-US" sz="3300" dirty="0"/>
              <a:t> </a:t>
            </a:r>
            <a:r>
              <a:rPr lang="en-US" sz="4300" dirty="0"/>
              <a:t>&amp; Rating </a:t>
            </a:r>
            <a:br>
              <a:rPr lang="en-US" sz="2800" dirty="0"/>
            </a:br>
            <a:endParaRPr lang="en-US" sz="2800" dirty="0"/>
          </a:p>
        </p:txBody>
      </p:sp>
      <p:pic>
        <p:nvPicPr>
          <p:cNvPr id="14" name="Picture 13">
            <a:extLst>
              <a:ext uri="{FF2B5EF4-FFF2-40B4-BE49-F238E27FC236}">
                <a16:creationId xmlns:a16="http://schemas.microsoft.com/office/drawing/2014/main" id="{859BADF5-B998-409D-8937-759ED3368E6F}"/>
              </a:ext>
            </a:extLst>
          </p:cNvPr>
          <p:cNvPicPr>
            <a:picLocks noChangeAspect="1"/>
          </p:cNvPicPr>
          <p:nvPr/>
        </p:nvPicPr>
        <p:blipFill>
          <a:blip r:embed="rId5"/>
          <a:stretch>
            <a:fillRect/>
          </a:stretch>
        </p:blipFill>
        <p:spPr>
          <a:xfrm>
            <a:off x="5958989" y="1550895"/>
            <a:ext cx="4810161" cy="2952336"/>
          </a:xfrm>
          <a:prstGeom prst="rect">
            <a:avLst/>
          </a:prstGeom>
        </p:spPr>
      </p:pic>
    </p:spTree>
    <p:extLst>
      <p:ext uri="{BB962C8B-B14F-4D97-AF65-F5344CB8AC3E}">
        <p14:creationId xmlns:p14="http://schemas.microsoft.com/office/powerpoint/2010/main" val="2790518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574E3B-5DDD-22AB-9793-41562C0790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9808E6-92A6-40C8-96F3-E419CFFAC1CF}"/>
              </a:ext>
            </a:extLst>
          </p:cNvPr>
          <p:cNvSpPr>
            <a:spLocks noGrp="1"/>
          </p:cNvSpPr>
          <p:nvPr>
            <p:ph type="title"/>
          </p:nvPr>
        </p:nvSpPr>
        <p:spPr>
          <a:xfrm>
            <a:off x="1471778" y="291328"/>
            <a:ext cx="7914270" cy="851871"/>
          </a:xfrm>
          <a:solidFill>
            <a:schemeClr val="bg1"/>
          </a:solidFill>
          <a:ln>
            <a:solidFill>
              <a:schemeClr val="bg1"/>
            </a:solidFill>
          </a:ln>
          <a:effectLst>
            <a:glow rad="63500">
              <a:schemeClr val="accent1">
                <a:satMod val="175000"/>
                <a:alpha val="40000"/>
              </a:schemeClr>
            </a:glow>
          </a:effectLst>
        </p:spPr>
        <p:txBody>
          <a:bodyPr vert="horz" lIns="91440" tIns="45720" rIns="91440" bIns="45720" rtlCol="0" anchor="b">
            <a:normAutofit fontScale="92500"/>
          </a:bodyPr>
          <a:lstStyle/>
          <a:p>
            <a:r>
              <a:rPr lang="en-US" sz="4300" dirty="0"/>
              <a:t>Attrition Justification &amp; Analysis</a:t>
            </a:r>
          </a:p>
        </p:txBody>
      </p:sp>
      <p:sp>
        <p:nvSpPr>
          <p:cNvPr id="5" name="Content Placeholder 4">
            <a:extLst>
              <a:ext uri="{FF2B5EF4-FFF2-40B4-BE49-F238E27FC236}">
                <a16:creationId xmlns:a16="http://schemas.microsoft.com/office/drawing/2014/main" id="{737E5F32-DFF6-28C2-AE8F-EC965E1E6E8B}"/>
              </a:ext>
            </a:extLst>
          </p:cNvPr>
          <p:cNvSpPr>
            <a:spLocks noGrp="1"/>
          </p:cNvSpPr>
          <p:nvPr>
            <p:ph sz="half" idx="2"/>
          </p:nvPr>
        </p:nvSpPr>
        <p:spPr>
          <a:xfrm>
            <a:off x="126492" y="2070846"/>
            <a:ext cx="5075657" cy="3101789"/>
          </a:xfrm>
        </p:spPr>
        <p:txBody>
          <a:bodyPr>
            <a:normAutofit/>
          </a:bodyPr>
          <a:lstStyle/>
          <a:p>
            <a:endParaRPr lang="ar-EG" sz="1600" dirty="0"/>
          </a:p>
          <a:p>
            <a:r>
              <a:rPr lang="en-US" dirty="0"/>
              <a:t>Through several reports, we created several</a:t>
            </a:r>
            <a:r>
              <a:rPr lang="ar-EG" dirty="0"/>
              <a:t> </a:t>
            </a:r>
            <a:r>
              <a:rPr lang="en-US" dirty="0"/>
              <a:t>charts to determine the main reason behind employee's resignations from the company</a:t>
            </a:r>
            <a:r>
              <a:rPr lang="ar-EG" dirty="0"/>
              <a:t> </a:t>
            </a:r>
            <a:r>
              <a:rPr lang="en-US" dirty="0"/>
              <a:t>whether it is due to salaries, work environment, distance between home and workplace, level of education, ethnicity, or gender</a:t>
            </a:r>
            <a:r>
              <a:rPr lang="ar-EG" dirty="0"/>
              <a:t> ...</a:t>
            </a:r>
            <a:endParaRPr lang="en-US" dirty="0"/>
          </a:p>
          <a:p>
            <a:r>
              <a:rPr lang="en-US" dirty="0"/>
              <a:t>237 employees left the company, resulting in an attrition rate of 16.12%.</a:t>
            </a:r>
          </a:p>
          <a:p>
            <a:endParaRPr lang="en-US" sz="1600" dirty="0"/>
          </a:p>
          <a:p>
            <a:endParaRPr lang="ar-EG" sz="1600" dirty="0"/>
          </a:p>
          <a:p>
            <a:pPr marL="0" indent="0">
              <a:buNone/>
            </a:pPr>
            <a:endParaRPr lang="en-US" sz="1300" dirty="0"/>
          </a:p>
          <a:p>
            <a:endParaRPr lang="ar-EG" sz="1600" dirty="0"/>
          </a:p>
        </p:txBody>
      </p:sp>
      <p:sp>
        <p:nvSpPr>
          <p:cNvPr id="8" name="Slide Number Placeholder 7">
            <a:extLst>
              <a:ext uri="{FF2B5EF4-FFF2-40B4-BE49-F238E27FC236}">
                <a16:creationId xmlns:a16="http://schemas.microsoft.com/office/drawing/2014/main" id="{6B2D968F-45BE-F922-6077-6E54113AF409}"/>
              </a:ext>
            </a:extLst>
          </p:cNvPr>
          <p:cNvSpPr>
            <a:spLocks noGrp="1"/>
          </p:cNvSpPr>
          <p:nvPr>
            <p:ph type="sldNum" sz="quarter" idx="33"/>
          </p:nvPr>
        </p:nvSpPr>
        <p:spPr>
          <a:solidFill>
            <a:schemeClr val="tx1">
              <a:lumMod val="95000"/>
              <a:lumOff val="5000"/>
            </a:schemeClr>
          </a:solidFill>
        </p:spPr>
        <p:txBody>
          <a:bodyPr>
            <a:normAutofit lnSpcReduction="10000"/>
          </a:bodyPr>
          <a:lstStyle/>
          <a:p>
            <a:fld id="{19B51A1E-902D-48AF-9020-955120F399B6}" type="slidenum">
              <a:rPr lang="en-US" smtClean="0">
                <a:solidFill>
                  <a:schemeClr val="bg1"/>
                </a:solidFill>
              </a:rPr>
              <a:pPr/>
              <a:t>11</a:t>
            </a:fld>
            <a:endParaRPr lang="en-US" dirty="0">
              <a:solidFill>
                <a:schemeClr val="bg1"/>
              </a:solidFill>
            </a:endParaRPr>
          </a:p>
        </p:txBody>
      </p:sp>
      <p:cxnSp>
        <p:nvCxnSpPr>
          <p:cNvPr id="11" name="Straight Connector 10">
            <a:extLst>
              <a:ext uri="{FF2B5EF4-FFF2-40B4-BE49-F238E27FC236}">
                <a16:creationId xmlns:a16="http://schemas.microsoft.com/office/drawing/2014/main" id="{547AA799-7BF5-43C3-7997-8E5468644FC9}"/>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AF1EA45C-8722-1F64-B053-3DCD4D37BCE9}"/>
              </a:ext>
            </a:extLst>
          </p:cNvPr>
          <p:cNvPicPr>
            <a:picLocks noChangeAspect="1"/>
          </p:cNvPicPr>
          <p:nvPr/>
        </p:nvPicPr>
        <p:blipFill>
          <a:blip r:embed="rId3"/>
          <a:stretch>
            <a:fillRect/>
          </a:stretch>
        </p:blipFill>
        <p:spPr>
          <a:xfrm rot="403139">
            <a:off x="5444831" y="1876810"/>
            <a:ext cx="5819724" cy="13560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4465F673-E889-8DD4-95F4-7E845FDC3063}"/>
              </a:ext>
            </a:extLst>
          </p:cNvPr>
          <p:cNvPicPr>
            <a:picLocks noChangeAspect="1"/>
          </p:cNvPicPr>
          <p:nvPr/>
        </p:nvPicPr>
        <p:blipFill>
          <a:blip r:embed="rId4"/>
          <a:srcRect t="1" r="17015" b="-21843"/>
          <a:stretch/>
        </p:blipFill>
        <p:spPr>
          <a:xfrm rot="188799">
            <a:off x="5361728" y="2867882"/>
            <a:ext cx="6305161" cy="3534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13">
            <a:extLst>
              <a:ext uri="{FF2B5EF4-FFF2-40B4-BE49-F238E27FC236}">
                <a16:creationId xmlns:a16="http://schemas.microsoft.com/office/drawing/2014/main" id="{8743E9D4-E6D5-A875-6FB0-3C6156230DCE}"/>
              </a:ext>
            </a:extLst>
          </p:cNvPr>
          <p:cNvPicPr>
            <a:picLocks noChangeAspect="1"/>
          </p:cNvPicPr>
          <p:nvPr/>
        </p:nvPicPr>
        <p:blipFill>
          <a:blip r:embed="rId5"/>
          <a:stretch>
            <a:fillRect/>
          </a:stretch>
        </p:blipFill>
        <p:spPr>
          <a:xfrm rot="225599">
            <a:off x="5356014" y="3103099"/>
            <a:ext cx="6333675" cy="2573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7ACC4A43-33EA-458E-B615-CBC2AEBD531F}"/>
              </a:ext>
            </a:extLst>
          </p:cNvPr>
          <p:cNvPicPr>
            <a:picLocks noChangeAspect="1"/>
          </p:cNvPicPr>
          <p:nvPr/>
        </p:nvPicPr>
        <p:blipFill>
          <a:blip r:embed="rId6"/>
          <a:stretch>
            <a:fillRect/>
          </a:stretch>
        </p:blipFill>
        <p:spPr>
          <a:xfrm>
            <a:off x="5594684" y="3463884"/>
            <a:ext cx="5572865" cy="27771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30899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CBF4D-A21B-4BC0-8CA0-BF75F50D0FA5}"/>
              </a:ext>
            </a:extLst>
          </p:cNvPr>
          <p:cNvSpPr>
            <a:spLocks noGrp="1"/>
          </p:cNvSpPr>
          <p:nvPr>
            <p:ph type="title"/>
          </p:nvPr>
        </p:nvSpPr>
        <p:spPr>
          <a:xfrm>
            <a:off x="3576627" y="80683"/>
            <a:ext cx="5038745" cy="945932"/>
          </a:xfrm>
          <a:solidFill>
            <a:schemeClr val="bg1"/>
          </a:solidFill>
          <a:ln>
            <a:solidFill>
              <a:schemeClr val="bg1"/>
            </a:solidFill>
          </a:ln>
          <a:effectLst>
            <a:glow rad="63500">
              <a:schemeClr val="accent1">
                <a:satMod val="175000"/>
                <a:alpha val="40000"/>
              </a:schemeClr>
            </a:glow>
          </a:effectLst>
        </p:spPr>
        <p:txBody>
          <a:bodyPr vert="horz" lIns="91440" tIns="45720" rIns="91440" bIns="45720" rtlCol="0" anchor="b">
            <a:normAutofit fontScale="92500"/>
          </a:bodyPr>
          <a:lstStyle/>
          <a:p>
            <a:r>
              <a:rPr lang="en-US" sz="4300" dirty="0">
                <a:solidFill>
                  <a:schemeClr val="tx1">
                    <a:lumMod val="75000"/>
                    <a:lumOff val="25000"/>
                  </a:schemeClr>
                </a:solidFill>
              </a:rPr>
              <a:t>Recommendations</a:t>
            </a:r>
          </a:p>
        </p:txBody>
      </p:sp>
      <p:sp>
        <p:nvSpPr>
          <p:cNvPr id="4" name="Slide Number Placeholder 3">
            <a:extLst>
              <a:ext uri="{FF2B5EF4-FFF2-40B4-BE49-F238E27FC236}">
                <a16:creationId xmlns:a16="http://schemas.microsoft.com/office/drawing/2014/main" id="{D04E0085-C6A9-41EA-AEAD-45850AAC902C}"/>
              </a:ext>
            </a:extLst>
          </p:cNvPr>
          <p:cNvSpPr>
            <a:spLocks noGrp="1"/>
          </p:cNvSpPr>
          <p:nvPr>
            <p:ph type="sldNum" sz="quarter" idx="12"/>
          </p:nvPr>
        </p:nvSpPr>
        <p:spPr>
          <a:xfrm>
            <a:off x="11277600" y="5813612"/>
            <a:ext cx="914400" cy="593725"/>
          </a:xfrm>
        </p:spPr>
        <p:txBody>
          <a:bodyPr>
            <a:normAutofit lnSpcReduction="10000"/>
          </a:bodyPr>
          <a:lstStyle/>
          <a:p>
            <a:fld id="{19B51A1E-902D-48AF-9020-955120F399B6}" type="slidenum">
              <a:rPr lang="en-US" noProof="0" smtClean="0">
                <a:solidFill>
                  <a:schemeClr val="bg1"/>
                </a:solidFill>
              </a:rPr>
              <a:pPr/>
              <a:t>12</a:t>
            </a:fld>
            <a:endParaRPr lang="en-US" noProof="0" dirty="0">
              <a:solidFill>
                <a:schemeClr val="bg1"/>
              </a:solidFill>
            </a:endParaRPr>
          </a:p>
        </p:txBody>
      </p:sp>
      <p:graphicFrame>
        <p:nvGraphicFramePr>
          <p:cNvPr id="5" name="Table 5">
            <a:extLst>
              <a:ext uri="{FF2B5EF4-FFF2-40B4-BE49-F238E27FC236}">
                <a16:creationId xmlns:a16="http://schemas.microsoft.com/office/drawing/2014/main" id="{42626BB6-3EB3-4D06-8591-736453D57F15}"/>
              </a:ext>
            </a:extLst>
          </p:cNvPr>
          <p:cNvGraphicFramePr>
            <a:graphicFrameLocks noGrp="1"/>
          </p:cNvGraphicFramePr>
          <p:nvPr>
            <p:extLst>
              <p:ext uri="{D42A27DB-BD31-4B8C-83A1-F6EECF244321}">
                <p14:modId xmlns:p14="http://schemas.microsoft.com/office/powerpoint/2010/main" val="1948426092"/>
              </p:ext>
            </p:extLst>
          </p:nvPr>
        </p:nvGraphicFramePr>
        <p:xfrm>
          <a:off x="151818" y="1203194"/>
          <a:ext cx="10928557" cy="4907280"/>
        </p:xfrm>
        <a:graphic>
          <a:graphicData uri="http://schemas.openxmlformats.org/drawingml/2006/table">
            <a:tbl>
              <a:tblPr firstRow="1" bandRow="1">
                <a:tableStyleId>{073A0DAA-6AF3-43AB-8588-CEC1D06C72B9}</a:tableStyleId>
              </a:tblPr>
              <a:tblGrid>
                <a:gridCol w="5456877">
                  <a:extLst>
                    <a:ext uri="{9D8B030D-6E8A-4147-A177-3AD203B41FA5}">
                      <a16:colId xmlns:a16="http://schemas.microsoft.com/office/drawing/2014/main" val="1220388501"/>
                    </a:ext>
                  </a:extLst>
                </a:gridCol>
                <a:gridCol w="5471680">
                  <a:extLst>
                    <a:ext uri="{9D8B030D-6E8A-4147-A177-3AD203B41FA5}">
                      <a16:colId xmlns:a16="http://schemas.microsoft.com/office/drawing/2014/main" val="3324855269"/>
                    </a:ext>
                  </a:extLst>
                </a:gridCol>
              </a:tblGrid>
              <a:tr h="0">
                <a:tc>
                  <a:txBody>
                    <a:bodyPr/>
                    <a:lstStyle/>
                    <a:p>
                      <a:pPr algn="ctr"/>
                      <a:r>
                        <a:rPr lang="en-US" sz="2400" dirty="0"/>
                        <a:t>Observation </a:t>
                      </a:r>
                    </a:p>
                  </a:txBody>
                  <a:tcPr/>
                </a:tc>
                <a:tc>
                  <a:txBody>
                    <a:bodyPr/>
                    <a:lstStyle/>
                    <a:p>
                      <a:pPr algn="ctr"/>
                      <a:r>
                        <a:rPr lang="en-US" sz="2400" dirty="0"/>
                        <a:t>Recommended Actions</a:t>
                      </a:r>
                    </a:p>
                  </a:txBody>
                  <a:tcPr/>
                </a:tc>
                <a:extLst>
                  <a:ext uri="{0D108BD9-81ED-4DB2-BD59-A6C34878D82A}">
                    <a16:rowId xmlns:a16="http://schemas.microsoft.com/office/drawing/2014/main" val="1291998237"/>
                  </a:ext>
                </a:extLst>
              </a:tr>
              <a:tr h="0">
                <a:tc>
                  <a:txBody>
                    <a:bodyPr/>
                    <a:lstStyle/>
                    <a:p>
                      <a:pPr marL="0" algn="l" defTabSz="914400" rtl="0" eaLnBrk="1" latinLnBrk="0" hangingPunct="1"/>
                      <a:r>
                        <a:rPr lang="en-US" sz="1600" kern="1200" dirty="0">
                          <a:solidFill>
                            <a:schemeClr val="dk1"/>
                          </a:solidFill>
                          <a:latin typeface="+mn-lt"/>
                          <a:ea typeface="+mn-ea"/>
                          <a:cs typeface="+mn-cs"/>
                        </a:rPr>
                        <a:t>Ethnic diversity is limited with 58.5% of employees being White, highlighting an imbalance in workforce representation.</a:t>
                      </a:r>
                    </a:p>
                  </a:txBody>
                  <a:tcPr/>
                </a:tc>
                <a:tc>
                  <a:txBody>
                    <a:bodyPr/>
                    <a:lstStyle/>
                    <a:p>
                      <a:pPr marL="0" algn="l" defTabSz="914400" rtl="0" eaLnBrk="1" latinLnBrk="0" hangingPunct="1"/>
                      <a:r>
                        <a:rPr lang="en-US" sz="1600" kern="1200" dirty="0">
                          <a:solidFill>
                            <a:schemeClr val="dk1"/>
                          </a:solidFill>
                          <a:latin typeface="+mn-lt"/>
                          <a:ea typeface="+mn-ea"/>
                          <a:cs typeface="+mn-cs"/>
                        </a:rPr>
                        <a:t>Implement bias-free hiring to ensure 30% of new hires reflect underrepresented ethnic backgrounds.</a:t>
                      </a:r>
                    </a:p>
                  </a:txBody>
                  <a:tcPr/>
                </a:tc>
                <a:extLst>
                  <a:ext uri="{0D108BD9-81ED-4DB2-BD59-A6C34878D82A}">
                    <a16:rowId xmlns:a16="http://schemas.microsoft.com/office/drawing/2014/main" val="4271665288"/>
                  </a:ext>
                </a:extLst>
              </a:tr>
              <a:tr h="0">
                <a:tc>
                  <a:txBody>
                    <a:bodyPr/>
                    <a:lstStyle/>
                    <a:p>
                      <a:r>
                        <a:rPr lang="en-US" sz="1600" dirty="0"/>
                        <a:t>The average commute distance is 22.5 km, with some employees traveling significantly farther.</a:t>
                      </a:r>
                    </a:p>
                  </a:txBody>
                  <a:tcPr/>
                </a:tc>
                <a:tc>
                  <a:txBody>
                    <a:bodyPr/>
                    <a:lstStyle/>
                    <a:p>
                      <a:r>
                        <a:rPr lang="en-US" sz="1600" dirty="0"/>
                        <a:t>Introduce flexible working options and remote work opportunities, aiming to reduce average commute times by 20%.</a:t>
                      </a:r>
                    </a:p>
                  </a:txBody>
                  <a:tcPr/>
                </a:tc>
                <a:extLst>
                  <a:ext uri="{0D108BD9-81ED-4DB2-BD59-A6C34878D82A}">
                    <a16:rowId xmlns:a16="http://schemas.microsoft.com/office/drawing/2014/main" val="163967526"/>
                  </a:ext>
                </a:extLst>
              </a:tr>
              <a:tr h="0">
                <a:tc>
                  <a:txBody>
                    <a:bodyPr/>
                    <a:lstStyle/>
                    <a:p>
                      <a:r>
                        <a:rPr lang="en-US" sz="1600" dirty="0"/>
                        <a:t>Minimize the salary gap between the highest and lowest paying departments which is 526,817.</a:t>
                      </a:r>
                    </a:p>
                  </a:txBody>
                  <a:tcPr/>
                </a:tc>
                <a:tc>
                  <a:txBody>
                    <a:bodyPr/>
                    <a:lstStyle/>
                    <a:p>
                      <a:r>
                        <a:rPr lang="en-US" sz="1600" dirty="0"/>
                        <a:t>Reduce salary gap from to less than $5,000 by implementing structured annual salary adjustments of 2-3% over the next three years.</a:t>
                      </a:r>
                    </a:p>
                  </a:txBody>
                  <a:tcPr/>
                </a:tc>
                <a:extLst>
                  <a:ext uri="{0D108BD9-81ED-4DB2-BD59-A6C34878D82A}">
                    <a16:rowId xmlns:a16="http://schemas.microsoft.com/office/drawing/2014/main" val="2480583239"/>
                  </a:ext>
                </a:extLst>
              </a:tr>
              <a:tr h="0">
                <a:tc>
                  <a:txBody>
                    <a:bodyPr/>
                    <a:lstStyle/>
                    <a:p>
                      <a:r>
                        <a:rPr lang="en-US" sz="1600" dirty="0"/>
                        <a:t>Average work-life balance score is 3.4.</a:t>
                      </a:r>
                    </a:p>
                  </a:txBody>
                  <a:tcPr/>
                </a:tc>
                <a:tc>
                  <a:txBody>
                    <a:bodyPr/>
                    <a:lstStyle/>
                    <a:p>
                      <a:r>
                        <a:rPr lang="en-US" sz="1600" dirty="0"/>
                        <a:t>Increase the score to 4.0 through flexible working options and workload reviews.</a:t>
                      </a:r>
                    </a:p>
                  </a:txBody>
                  <a:tcPr/>
                </a:tc>
                <a:extLst>
                  <a:ext uri="{0D108BD9-81ED-4DB2-BD59-A6C34878D82A}">
                    <a16:rowId xmlns:a16="http://schemas.microsoft.com/office/drawing/2014/main" val="864989713"/>
                  </a:ext>
                </a:extLst>
              </a:tr>
              <a:tr h="0">
                <a:tc>
                  <a:txBody>
                    <a:bodyPr/>
                    <a:lstStyle/>
                    <a:p>
                      <a:r>
                        <a:rPr lang="en-US" sz="1600" dirty="0"/>
                        <a:t>The attrition rate in the Technology department is currently approximately 13.84% annually.</a:t>
                      </a:r>
                    </a:p>
                  </a:txBody>
                  <a:tcPr/>
                </a:tc>
                <a:tc>
                  <a:txBody>
                    <a:bodyPr/>
                    <a:lstStyle/>
                    <a:p>
                      <a:r>
                        <a:rPr lang="en-US" sz="1600" dirty="0"/>
                        <a:t>Aim to lower this rate to under 10% by 2025 through strategic enhancements in career development.</a:t>
                      </a:r>
                    </a:p>
                  </a:txBody>
                  <a:tcPr/>
                </a:tc>
                <a:extLst>
                  <a:ext uri="{0D108BD9-81ED-4DB2-BD59-A6C34878D82A}">
                    <a16:rowId xmlns:a16="http://schemas.microsoft.com/office/drawing/2014/main" val="3456424307"/>
                  </a:ext>
                </a:extLst>
              </a:tr>
              <a:tr h="0">
                <a:tc>
                  <a:txBody>
                    <a:bodyPr/>
                    <a:lstStyle/>
                    <a:p>
                      <a:r>
                        <a:rPr lang="en-US" sz="1600" dirty="0"/>
                        <a:t>17.77% of employees received 'Needs Improvement' ratings to Managers, totaling 1,192 individuals</a:t>
                      </a:r>
                    </a:p>
                  </a:txBody>
                  <a:tcPr/>
                </a:tc>
                <a:tc>
                  <a:txBody>
                    <a:bodyPr/>
                    <a:lstStyle/>
                    <a:p>
                      <a:r>
                        <a:rPr lang="en-US" sz="1600" dirty="0"/>
                        <a:t>Reduce 'Needs Improvement' ratings to below 10% through personalized coaching and structured quarterly progress reviews.</a:t>
                      </a:r>
                    </a:p>
                  </a:txBody>
                  <a:tcPr/>
                </a:tc>
                <a:extLst>
                  <a:ext uri="{0D108BD9-81ED-4DB2-BD59-A6C34878D82A}">
                    <a16:rowId xmlns:a16="http://schemas.microsoft.com/office/drawing/2014/main" val="1134508650"/>
                  </a:ext>
                </a:extLst>
              </a:tr>
            </a:tbl>
          </a:graphicData>
        </a:graphic>
      </p:graphicFrame>
    </p:spTree>
    <p:extLst>
      <p:ext uri="{BB962C8B-B14F-4D97-AF65-F5344CB8AC3E}">
        <p14:creationId xmlns:p14="http://schemas.microsoft.com/office/powerpoint/2010/main" val="1073831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1259D-A004-95A0-8DE8-C8D9076CAEB6}"/>
              </a:ext>
            </a:extLst>
          </p:cNvPr>
          <p:cNvSpPr>
            <a:spLocks noGrp="1"/>
          </p:cNvSpPr>
          <p:nvPr>
            <p:ph type="title"/>
          </p:nvPr>
        </p:nvSpPr>
        <p:spPr>
          <a:xfrm>
            <a:off x="1261872" y="365760"/>
            <a:ext cx="9692640" cy="734170"/>
          </a:xfrm>
        </p:spPr>
        <p:txBody>
          <a:bodyPr/>
          <a:lstStyle/>
          <a:p>
            <a:pPr algn="ctr"/>
            <a:r>
              <a:rPr lang="en-US" sz="4400" dirty="0">
                <a:solidFill>
                  <a:schemeClr val="tx1">
                    <a:lumMod val="75000"/>
                    <a:lumOff val="25000"/>
                  </a:schemeClr>
                </a:solidFill>
              </a:rPr>
              <a:t>Recommendations</a:t>
            </a:r>
            <a:endParaRPr lang="en-US" dirty="0"/>
          </a:p>
        </p:txBody>
      </p:sp>
      <p:sp>
        <p:nvSpPr>
          <p:cNvPr id="3" name="Footer Placeholder 2">
            <a:extLst>
              <a:ext uri="{FF2B5EF4-FFF2-40B4-BE49-F238E27FC236}">
                <a16:creationId xmlns:a16="http://schemas.microsoft.com/office/drawing/2014/main" id="{E2131ED3-6E00-2643-8ACE-CB9F4717A6E0}"/>
              </a:ext>
            </a:extLst>
          </p:cNvPr>
          <p:cNvSpPr>
            <a:spLocks noGrp="1"/>
          </p:cNvSpPr>
          <p:nvPr>
            <p:ph type="ftr" sz="quarter" idx="11"/>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75034A36-143A-0001-72E3-C49622AE0EE7}"/>
              </a:ext>
            </a:extLst>
          </p:cNvPr>
          <p:cNvSpPr>
            <a:spLocks noGrp="1"/>
          </p:cNvSpPr>
          <p:nvPr>
            <p:ph type="sldNum" sz="quarter" idx="12"/>
          </p:nvPr>
        </p:nvSpPr>
        <p:spPr/>
        <p:txBody>
          <a:bodyPr/>
          <a:lstStyle/>
          <a:p>
            <a:fld id="{19B51A1E-902D-48AF-9020-955120F399B6}" type="slidenum">
              <a:rPr lang="en-US" noProof="0" smtClean="0"/>
              <a:pPr/>
              <a:t>13</a:t>
            </a:fld>
            <a:endParaRPr lang="en-US" noProof="0" dirty="0"/>
          </a:p>
        </p:txBody>
      </p:sp>
      <p:sp>
        <p:nvSpPr>
          <p:cNvPr id="6" name="TextBox 5">
            <a:extLst>
              <a:ext uri="{FF2B5EF4-FFF2-40B4-BE49-F238E27FC236}">
                <a16:creationId xmlns:a16="http://schemas.microsoft.com/office/drawing/2014/main" id="{5EFDF939-4440-C7D1-C01E-DBE998006437}"/>
              </a:ext>
            </a:extLst>
          </p:cNvPr>
          <p:cNvSpPr txBox="1"/>
          <p:nvPr/>
        </p:nvSpPr>
        <p:spPr>
          <a:xfrm>
            <a:off x="477078" y="1451115"/>
            <a:ext cx="10477434" cy="4801314"/>
          </a:xfrm>
          <a:prstGeom prst="rect">
            <a:avLst/>
          </a:prstGeom>
          <a:noFill/>
        </p:spPr>
        <p:txBody>
          <a:bodyPr wrap="square">
            <a:spAutoFit/>
          </a:bodyPr>
          <a:lstStyle/>
          <a:p>
            <a:pPr marL="0" indent="0">
              <a:buNone/>
            </a:pPr>
            <a:r>
              <a:rPr lang="en-US" sz="1800" u="sng" dirty="0"/>
              <a:t>-</a:t>
            </a:r>
            <a:r>
              <a:rPr lang="en-US" sz="1800" b="1" u="sng" dirty="0"/>
              <a:t>The employee turnover rate in the company is approximately 16%, while the market average stands at 10%.</a:t>
            </a:r>
          </a:p>
          <a:p>
            <a:pPr marL="0" indent="0">
              <a:buNone/>
            </a:pPr>
            <a:r>
              <a:rPr lang="en-US" sz="1800" b="1" u="sng" dirty="0"/>
              <a:t>- The possible reasons that may have contributed to employee resignations, are as follows:</a:t>
            </a:r>
          </a:p>
          <a:p>
            <a:r>
              <a:rPr lang="en-US" sz="1800" dirty="0"/>
              <a:t>1-</a:t>
            </a:r>
            <a:r>
              <a:rPr lang="en-US" dirty="0"/>
              <a:t> It is evident that the average salaries of resigned employees are lower compared to those who remain in the company standing at</a:t>
            </a:r>
            <a:r>
              <a:rPr lang="ar-EG" dirty="0"/>
              <a:t> </a:t>
            </a:r>
            <a:r>
              <a:rPr lang="en-US" dirty="0"/>
              <a:t>82,262 $ and 118,856 $ respectively. Therefore, the company should explore the need to adjust its salary structure.</a:t>
            </a:r>
            <a:r>
              <a:rPr lang="en-US" sz="1800" dirty="0"/>
              <a:t> </a:t>
            </a:r>
            <a:endParaRPr lang="ar-EG" sz="1800" dirty="0"/>
          </a:p>
          <a:p>
            <a:r>
              <a:rPr lang="en-US" sz="1800" dirty="0"/>
              <a:t>2- </a:t>
            </a:r>
            <a:r>
              <a:rPr lang="en-US" dirty="0"/>
              <a:t>It is evident that the average period of resigned employees in the company is shorter compared to those who remained standing at</a:t>
            </a:r>
            <a:r>
              <a:rPr lang="ar-EG" dirty="0"/>
              <a:t> </a:t>
            </a:r>
            <a:r>
              <a:rPr lang="en-US" dirty="0"/>
              <a:t>2.43 and 4.97 years, respectively. Therefore, the company should investigate the reasons behind this difference.</a:t>
            </a:r>
            <a:r>
              <a:rPr lang="en-US" sz="1800" dirty="0"/>
              <a:t> </a:t>
            </a:r>
          </a:p>
          <a:p>
            <a:r>
              <a:rPr lang="en-US" sz="1800" dirty="0"/>
              <a:t>3- </a:t>
            </a:r>
            <a:r>
              <a:rPr lang="en-US" dirty="0"/>
              <a:t>It is evident that the average period of resigned employees with their last manager and in their last job role is shorter compared to those who remained in the company standing at0.98 and 2.48 years, and 0.99 and 2.54 years, respectively. Therefore, the company should investigate the reasons behind the higher internal</a:t>
            </a:r>
            <a:r>
              <a:rPr lang="ar-EG" dirty="0"/>
              <a:t> </a:t>
            </a:r>
            <a:r>
              <a:rPr lang="en-US" dirty="0"/>
              <a:t>turnover rate among resigned employees.</a:t>
            </a:r>
            <a:endParaRPr lang="en-US" sz="1800" dirty="0">
              <a:highlight>
                <a:srgbClr val="FFFF00"/>
              </a:highlight>
            </a:endParaRPr>
          </a:p>
          <a:p>
            <a:r>
              <a:rPr lang="en-US" sz="1800" dirty="0"/>
              <a:t>4- </a:t>
            </a:r>
            <a:r>
              <a:rPr lang="en-US" dirty="0"/>
              <a:t>The number of resigned employees who did not receive any shares as dividend distributions stood at 154 out of 237, approximately 65%. The company should investigate the reasons behind this.</a:t>
            </a:r>
            <a:endParaRPr lang="en-US" sz="1800" dirty="0">
              <a:highlight>
                <a:srgbClr val="FFFF00"/>
              </a:highlight>
            </a:endParaRPr>
          </a:p>
        </p:txBody>
      </p:sp>
    </p:spTree>
    <p:extLst>
      <p:ext uri="{BB962C8B-B14F-4D97-AF65-F5344CB8AC3E}">
        <p14:creationId xmlns:p14="http://schemas.microsoft.com/office/powerpoint/2010/main" val="1888907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Placeholder 31" descr="hand clapping">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l="7" r="7"/>
          <a:stretch>
            <a:fillRect/>
          </a:stretch>
        </p:blipFill>
        <p:spPr/>
      </p:pic>
      <p:sp>
        <p:nvSpPr>
          <p:cNvPr id="14" name="Title 13">
            <a:extLst>
              <a:ext uri="{FF2B5EF4-FFF2-40B4-BE49-F238E27FC236}">
                <a16:creationId xmlns:a16="http://schemas.microsoft.com/office/drawing/2014/main" id="{6C38D7A9-9299-4108-BB08-026F4B9CAE7B}"/>
              </a:ext>
            </a:extLst>
          </p:cNvPr>
          <p:cNvSpPr>
            <a:spLocks noGrp="1"/>
          </p:cNvSpPr>
          <p:nvPr>
            <p:ph type="ctrTitle"/>
          </p:nvPr>
        </p:nvSpPr>
        <p:spPr/>
        <p:txBody>
          <a:bodyPr/>
          <a:lstStyle/>
          <a:p>
            <a:r>
              <a:rPr lang="en-US" dirty="0"/>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a:solidFill>
            <a:schemeClr val="tx1">
              <a:lumMod val="75000"/>
              <a:lumOff val="25000"/>
            </a:schemeClr>
          </a:solidFill>
        </p:spPr>
        <p:txBody>
          <a:bodyPr>
            <a:normAutofit fontScale="92500" lnSpcReduction="10000"/>
          </a:bodyPr>
          <a:lstStyle/>
          <a:p>
            <a:r>
              <a:rPr lang="en-US" dirty="0"/>
              <a:t>April Hansson</a:t>
            </a:r>
          </a:p>
        </p:txBody>
      </p:sp>
      <p:sp>
        <p:nvSpPr>
          <p:cNvPr id="5" name="Text Placeholder 4">
            <a:extLst>
              <a:ext uri="{FF2B5EF4-FFF2-40B4-BE49-F238E27FC236}">
                <a16:creationId xmlns:a16="http://schemas.microsoft.com/office/drawing/2014/main" id="{11265965-2271-4C1C-BD0A-6F85F80FF9A6}"/>
              </a:ext>
            </a:extLst>
          </p:cNvPr>
          <p:cNvSpPr>
            <a:spLocks noGrp="1"/>
          </p:cNvSpPr>
          <p:nvPr>
            <p:ph type="body" sz="quarter" idx="16"/>
          </p:nvPr>
        </p:nvSpPr>
        <p:spPr>
          <a:solidFill>
            <a:schemeClr val="tx1">
              <a:lumMod val="75000"/>
              <a:lumOff val="25000"/>
            </a:schemeClr>
          </a:solidFill>
        </p:spPr>
        <p:txBody>
          <a:bodyPr>
            <a:normAutofit fontScale="92500" lnSpcReduction="10000"/>
          </a:bodyPr>
          <a:lstStyle/>
          <a:p>
            <a:r>
              <a:rPr lang="en-US" dirty="0"/>
              <a:t>+1 23 987 6554</a:t>
            </a:r>
          </a:p>
        </p:txBody>
      </p:sp>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a:solidFill>
            <a:schemeClr val="tx1">
              <a:lumMod val="75000"/>
              <a:lumOff val="25000"/>
            </a:schemeClr>
          </a:solidFill>
        </p:spPr>
        <p:txBody>
          <a:bodyPr>
            <a:normAutofit fontScale="92500" lnSpcReduction="10000"/>
          </a:bodyPr>
          <a:lstStyle/>
          <a:p>
            <a:r>
              <a:rPr lang="en-US" dirty="0"/>
              <a:t>april@treyresearch.com</a:t>
            </a:r>
          </a:p>
        </p:txBody>
      </p:sp>
      <p:sp>
        <p:nvSpPr>
          <p:cNvPr id="16" name="Text Placeholder 15">
            <a:extLst>
              <a:ext uri="{FF2B5EF4-FFF2-40B4-BE49-F238E27FC236}">
                <a16:creationId xmlns:a16="http://schemas.microsoft.com/office/drawing/2014/main" id="{FD8A1232-50A8-4535-AAF9-7F4180EAA0DD}"/>
              </a:ext>
            </a:extLst>
          </p:cNvPr>
          <p:cNvSpPr>
            <a:spLocks noGrp="1"/>
          </p:cNvSpPr>
          <p:nvPr>
            <p:ph type="body" sz="quarter" idx="18"/>
          </p:nvPr>
        </p:nvSpPr>
        <p:spPr>
          <a:solidFill>
            <a:schemeClr val="tx1">
              <a:lumMod val="75000"/>
              <a:lumOff val="25000"/>
            </a:schemeClr>
          </a:solidFill>
        </p:spPr>
        <p:txBody>
          <a:bodyPr>
            <a:normAutofit fontScale="92500" lnSpcReduction="10000"/>
          </a:bodyPr>
          <a:lstStyle/>
          <a:p>
            <a:r>
              <a:rPr lang="en-US" dirty="0"/>
              <a:t>Trey Research</a:t>
            </a:r>
          </a:p>
        </p:txBody>
      </p:sp>
      <p:sp>
        <p:nvSpPr>
          <p:cNvPr id="12" name="Slide Number Placeholder 11">
            <a:extLst>
              <a:ext uri="{FF2B5EF4-FFF2-40B4-BE49-F238E27FC236}">
                <a16:creationId xmlns:a16="http://schemas.microsoft.com/office/drawing/2014/main" id="{91814EC9-246A-4C6E-941E-5774FE72F08E}"/>
              </a:ext>
            </a:extLst>
          </p:cNvPr>
          <p:cNvSpPr>
            <a:spLocks noGrp="1"/>
          </p:cNvSpPr>
          <p:nvPr>
            <p:ph type="sldNum" sz="quarter" idx="20"/>
          </p:nvPr>
        </p:nvSpPr>
        <p:spPr>
          <a:solidFill>
            <a:schemeClr val="tx1">
              <a:lumMod val="95000"/>
              <a:lumOff val="5000"/>
            </a:schemeClr>
          </a:solidFill>
        </p:spPr>
        <p:txBody>
          <a:bodyPr>
            <a:normAutofit lnSpcReduction="10000"/>
          </a:bodyPr>
          <a:lstStyle/>
          <a:p>
            <a:fld id="{19B51A1E-902D-48AF-9020-955120F399B6}" type="slidenum">
              <a:rPr lang="en-US" smtClean="0">
                <a:solidFill>
                  <a:schemeClr val="bg1"/>
                </a:solidFill>
              </a:rPr>
              <a:pPr/>
              <a:t>14</a:t>
            </a:fld>
            <a:endParaRPr lang="en-US" dirty="0">
              <a:solidFill>
                <a:schemeClr val="bg1"/>
              </a:solidFill>
            </a:endParaRPr>
          </a:p>
        </p:txBody>
      </p:sp>
      <p:pic>
        <p:nvPicPr>
          <p:cNvPr id="8" name="Graphic 7" descr="User" title="Icon - Presenter Name">
            <a:extLst>
              <a:ext uri="{FF2B5EF4-FFF2-40B4-BE49-F238E27FC236}">
                <a16:creationId xmlns:a16="http://schemas.microsoft.com/office/drawing/2014/main"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485495" y="4006655"/>
            <a:ext cx="218900" cy="218900"/>
          </a:xfrm>
          <a:prstGeom prst="rect">
            <a:avLst/>
          </a:prstGeom>
        </p:spPr>
      </p:pic>
      <p:pic>
        <p:nvPicPr>
          <p:cNvPr id="10" name="Graphic 9" descr="Smart Phone" title="Icon - Presenter Phone Number">
            <a:extLst>
              <a:ext uri="{FF2B5EF4-FFF2-40B4-BE49-F238E27FC236}">
                <a16:creationId xmlns:a16="http://schemas.microsoft.com/office/drawing/2014/main" id="{A29DE31C-E099-4579-BB03-675E0A40C5F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1485495" y="4355103"/>
            <a:ext cx="218900" cy="218900"/>
          </a:xfrm>
          <a:prstGeom prst="rect">
            <a:avLst/>
          </a:prstGeom>
        </p:spPr>
      </p:pic>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1485495" y="4703551"/>
            <a:ext cx="218900" cy="218900"/>
          </a:xfrm>
          <a:prstGeom prst="rect">
            <a:avLst/>
          </a:prstGeom>
        </p:spPr>
      </p:pic>
      <p:pic>
        <p:nvPicPr>
          <p:cNvPr id="11" name="Graphic 10" descr="Link">
            <a:extLst>
              <a:ext uri="{FF2B5EF4-FFF2-40B4-BE49-F238E27FC236}">
                <a16:creationId xmlns:a16="http://schemas.microsoft.com/office/drawing/2014/main" id="{0718E6E0-05A2-479C-AEA8-1A385EB73474}"/>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1472552" y="5040763"/>
            <a:ext cx="244786" cy="244786"/>
          </a:xfrm>
          <a:prstGeom prst="rect">
            <a:avLst/>
          </a:prstGeom>
        </p:spPr>
      </p:pic>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Handing touching mobile phon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p:txBody>
          <a:bodyPr>
            <a:normAutofit fontScale="90000"/>
          </a:bodyPr>
          <a:lstStyle/>
          <a:p>
            <a:pPr algn="l"/>
            <a:r>
              <a:rPr lang="en-US" sz="5000" dirty="0"/>
              <a:t>Team Member</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341689" y="1295973"/>
            <a:ext cx="5472000" cy="2999426"/>
          </a:xfrm>
        </p:spPr>
        <p:txBody>
          <a:bodyPr>
            <a:normAutofit fontScale="92500" lnSpcReduction="20000"/>
          </a:bodyPr>
          <a:lstStyle/>
          <a:p>
            <a:pPr marL="514350" indent="-514350">
              <a:buFont typeface="+mj-lt"/>
              <a:buAutoNum type="arabicPeriod"/>
            </a:pPr>
            <a:r>
              <a:rPr lang="en-US" sz="2800" dirty="0"/>
              <a:t>Ahmed Khaled</a:t>
            </a:r>
          </a:p>
          <a:p>
            <a:pPr marL="514350" indent="-514350">
              <a:buFont typeface="+mj-lt"/>
              <a:buAutoNum type="arabicPeriod"/>
            </a:pPr>
            <a:r>
              <a:rPr lang="en-US" sz="2800" dirty="0"/>
              <a:t>Rashad Maher</a:t>
            </a:r>
          </a:p>
          <a:p>
            <a:pPr marL="514350" indent="-514350">
              <a:buFont typeface="+mj-lt"/>
              <a:buAutoNum type="arabicPeriod"/>
            </a:pPr>
            <a:r>
              <a:rPr lang="en-US" sz="2800" dirty="0"/>
              <a:t>Sameh Ali</a:t>
            </a:r>
          </a:p>
          <a:p>
            <a:pPr marL="514350" indent="-514350">
              <a:buFont typeface="+mj-lt"/>
              <a:buAutoNum type="arabicPeriod"/>
            </a:pPr>
            <a:r>
              <a:rPr lang="en-US" sz="2800" dirty="0"/>
              <a:t>Esraa Hossam Eldin Ahmed</a:t>
            </a:r>
          </a:p>
          <a:p>
            <a:pPr marL="514350" indent="-514350">
              <a:buFont typeface="+mj-lt"/>
              <a:buAutoNum type="arabicPeriod"/>
            </a:pPr>
            <a:r>
              <a:rPr lang="en-US" sz="2800" dirty="0"/>
              <a:t>Ahmed Abass</a:t>
            </a:r>
          </a:p>
          <a:p>
            <a:pPr marL="514350" indent="-514350">
              <a:buFont typeface="+mj-lt"/>
              <a:buAutoNum type="arabicPeriod"/>
            </a:pPr>
            <a:r>
              <a:rPr lang="en-US" sz="2800" dirty="0"/>
              <a:t>Alaa </a:t>
            </a:r>
            <a:r>
              <a:rPr lang="en-US" sz="2800" dirty="0" err="1"/>
              <a:t>Moazz</a:t>
            </a:r>
            <a:endParaRPr lang="en-US" sz="2800"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normAutofit lnSpcReduction="10000"/>
          </a:bodyPr>
          <a:lstStyle/>
          <a:p>
            <a:fld id="{19B51A1E-902D-48AF-9020-955120F399B6}" type="slidenum">
              <a:rPr lang="en-US" smtClean="0">
                <a:solidFill>
                  <a:schemeClr val="bg1"/>
                </a:solidFill>
              </a:rPr>
              <a:pPr/>
              <a:t>2</a:t>
            </a:fld>
            <a:endParaRPr lang="en-US" dirty="0">
              <a:solidFill>
                <a:schemeClr val="bg1"/>
              </a:solidFill>
            </a:endParaRPr>
          </a:p>
        </p:txBody>
      </p:sp>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Desk with computer, phone, books, etc.">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6" r="6"/>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5387788" y="2204792"/>
            <a:ext cx="6804212" cy="1224208"/>
          </a:xfrm>
        </p:spPr>
        <p:txBody>
          <a:bodyPr/>
          <a:lstStyle/>
          <a:p>
            <a:pPr algn="l"/>
            <a:r>
              <a:rPr lang="en-US" b="1" dirty="0"/>
              <a:t>Agenda:</a:t>
            </a:r>
            <a:endParaRPr lang="en-US" dirty="0"/>
          </a:p>
        </p:txBody>
      </p:sp>
      <p:sp>
        <p:nvSpPr>
          <p:cNvPr id="7" name="Text Placeholder 6">
            <a:extLst>
              <a:ext uri="{FF2B5EF4-FFF2-40B4-BE49-F238E27FC236}">
                <a16:creationId xmlns:a16="http://schemas.microsoft.com/office/drawing/2014/main" id="{EAF8F3DC-4EEB-CD61-1838-BF5D2E872E0B}"/>
              </a:ext>
            </a:extLst>
          </p:cNvPr>
          <p:cNvSpPr>
            <a:spLocks noGrp="1"/>
          </p:cNvSpPr>
          <p:nvPr>
            <p:ph type="body" sz="quarter" idx="13"/>
          </p:nvPr>
        </p:nvSpPr>
        <p:spPr>
          <a:xfrm>
            <a:off x="5387788" y="3429000"/>
            <a:ext cx="6804212" cy="2864224"/>
          </a:xfrm>
        </p:spPr>
        <p:txBody>
          <a:bodyPr>
            <a:normAutofit/>
          </a:bodyPr>
          <a:lstStyle/>
          <a:p>
            <a:pPr marL="342900" indent="-342900" algn="l">
              <a:buFont typeface="Arial" panose="020B0604020202020204" pitchFamily="34" charset="0"/>
              <a:buChar char="•"/>
            </a:pPr>
            <a:r>
              <a:rPr lang="en-US" sz="2400" b="1" dirty="0"/>
              <a:t>Data Cleaning </a:t>
            </a:r>
          </a:p>
          <a:p>
            <a:pPr marL="342900" indent="-342900" algn="l">
              <a:buFont typeface="Arial" panose="020B0604020202020204" pitchFamily="34" charset="0"/>
              <a:buChar char="•"/>
            </a:pPr>
            <a:r>
              <a:rPr lang="en-US" sz="2400" b="1" dirty="0"/>
              <a:t>Data Modeling and Relationships</a:t>
            </a:r>
          </a:p>
          <a:p>
            <a:pPr marL="342900" indent="-342900" algn="l">
              <a:buFont typeface="Arial" panose="020B0604020202020204" pitchFamily="34" charset="0"/>
              <a:buChar char="•"/>
            </a:pPr>
            <a:r>
              <a:rPr lang="en-US" sz="2400" b="1" dirty="0"/>
              <a:t>Interactive Visualizations</a:t>
            </a:r>
          </a:p>
          <a:p>
            <a:pPr marL="342900" indent="-342900" algn="l">
              <a:buFont typeface="Arial" panose="020B0604020202020204" pitchFamily="34" charset="0"/>
              <a:buChar char="•"/>
            </a:pPr>
            <a:r>
              <a:rPr lang="en-US" sz="2400" b="1" dirty="0"/>
              <a:t>Dashboard Publishing</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a:solidFill>
            <a:schemeClr val="tx1">
              <a:lumMod val="95000"/>
              <a:lumOff val="5000"/>
            </a:schemeClr>
          </a:solidFill>
        </p:spPr>
        <p:txBody>
          <a:bodyPr>
            <a:normAutofit lnSpcReduction="10000"/>
          </a:bodyPr>
          <a:lstStyle/>
          <a:p>
            <a:fld id="{19B51A1E-902D-48AF-9020-955120F399B6}" type="slidenum">
              <a:rPr lang="en-US" smtClean="0">
                <a:solidFill>
                  <a:schemeClr val="bg1"/>
                </a:solidFill>
              </a:rPr>
              <a:pPr/>
              <a:t>3</a:t>
            </a:fld>
            <a:endParaRPr lang="en-US" dirty="0">
              <a:solidFill>
                <a:schemeClr val="bg1"/>
              </a:solidFill>
            </a:endParaRPr>
          </a:p>
        </p:txBody>
      </p:sp>
    </p:spTree>
    <p:extLst>
      <p:ext uri="{BB962C8B-B14F-4D97-AF65-F5344CB8AC3E}">
        <p14:creationId xmlns:p14="http://schemas.microsoft.com/office/powerpoint/2010/main" val="4091674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Hand writing on post-it no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l="5" r="5"/>
          <a:stretch/>
        </p:blipFill>
        <p:spPr>
          <a:xfrm>
            <a:off x="0" y="-1"/>
            <a:ext cx="4514850" cy="6371351"/>
          </a:xfrm>
        </p:spPr>
      </p:pic>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3943350" y="-43441"/>
            <a:ext cx="6641900" cy="1124345"/>
          </a:xfrm>
        </p:spPr>
        <p:txBody>
          <a:bodyPr>
            <a:normAutofit fontScale="90000"/>
          </a:bodyPr>
          <a:lstStyle/>
          <a:p>
            <a:r>
              <a:rPr lang="en-US" dirty="0"/>
              <a:t>Our Promise</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3943624" y="960029"/>
            <a:ext cx="6641626" cy="829807"/>
          </a:xfrm>
        </p:spPr>
        <p:txBody>
          <a:bodyPr>
            <a:normAutofit fontScale="85000" lnSpcReduction="10000"/>
          </a:bodyPr>
          <a:lstStyle/>
          <a:p>
            <a:pPr>
              <a:buNone/>
            </a:pPr>
            <a:r>
              <a:rPr lang="en-US" sz="1800" dirty="0"/>
              <a:t>The HR Dashboard is designed to provide a centralized and interactive platform for HR professionals and management to:</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679632" y="2188997"/>
            <a:ext cx="6448425" cy="3783192"/>
          </a:xfrm>
        </p:spPr>
        <p:txBody>
          <a:bodyPr>
            <a:noAutofit/>
          </a:bodyPr>
          <a:lstStyle/>
          <a:p>
            <a:r>
              <a:rPr lang="en-US" altLang="en-US" sz="2000" b="1" dirty="0"/>
              <a:t>Provide real-time insights </a:t>
            </a:r>
            <a:r>
              <a:rPr lang="en-US" altLang="en-US" sz="2000" dirty="0"/>
              <a:t>by visualizing key HR metrics and workforce trends. </a:t>
            </a:r>
            <a:endParaRPr lang="en-US" sz="2000" dirty="0"/>
          </a:p>
          <a:p>
            <a:pPr>
              <a:buFont typeface="Arial" panose="020B0604020202020204" pitchFamily="34" charset="0"/>
              <a:buChar char="•"/>
            </a:pPr>
            <a:r>
              <a:rPr lang="en-US" altLang="en-US" sz="2000" b="1" dirty="0"/>
              <a:t>Track and analyze workforce performance, </a:t>
            </a:r>
            <a:r>
              <a:rPr lang="en-US" altLang="en-US" sz="2000" dirty="0"/>
              <a:t>including employee engagement, turnover, and productivity levels.</a:t>
            </a:r>
            <a:r>
              <a:rPr lang="en-US" sz="2000" dirty="0"/>
              <a:t>.</a:t>
            </a:r>
          </a:p>
          <a:p>
            <a:pPr>
              <a:buFont typeface="Arial" panose="020B0604020202020204" pitchFamily="34" charset="0"/>
              <a:buChar char="•"/>
            </a:pPr>
            <a:r>
              <a:rPr lang="en-US" altLang="en-US" sz="2000" b="1" dirty="0"/>
              <a:t>Enable data-driven decision-making </a:t>
            </a:r>
            <a:r>
              <a:rPr lang="en-US" altLang="en-US" sz="2000" dirty="0"/>
              <a:t>to identify areas for improvement and optimize HR strategies.</a:t>
            </a:r>
          </a:p>
          <a:p>
            <a:pPr>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Arial" panose="020B0604020202020204" pitchFamily="34" charset="0"/>
              </a:rPr>
              <a:t> </a:t>
            </a:r>
            <a:r>
              <a:rPr lang="en-US" sz="2000" b="1" dirty="0"/>
              <a:t>Improve operational efficiency by</a:t>
            </a:r>
            <a:r>
              <a:rPr lang="en-US" sz="2000" dirty="0"/>
              <a:t> Accessing critical HR information quickly and easily.</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normAutofit lnSpcReduction="10000"/>
          </a:bodyPr>
          <a:lstStyle/>
          <a:p>
            <a:fld id="{19B51A1E-902D-48AF-9020-955120F399B6}" type="slidenum">
              <a:rPr lang="en-US" smtClean="0">
                <a:solidFill>
                  <a:schemeClr val="bg1"/>
                </a:solidFill>
              </a:rPr>
              <a:pPr/>
              <a:t>4</a:t>
            </a:fld>
            <a:endParaRPr lang="en-US" dirty="0">
              <a:solidFill>
                <a:schemeClr val="bg1"/>
              </a:solidFill>
            </a:endParaRPr>
          </a:p>
        </p:txBody>
      </p:sp>
    </p:spTree>
    <p:extLst>
      <p:ext uri="{BB962C8B-B14F-4D97-AF65-F5344CB8AC3E}">
        <p14:creationId xmlns:p14="http://schemas.microsoft.com/office/powerpoint/2010/main" val="722098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68374" y="2363035"/>
            <a:ext cx="5778585" cy="3809165"/>
          </a:xfrm>
        </p:spPr>
        <p:txBody>
          <a:bodyPr>
            <a:noAutofit/>
          </a:bodyPr>
          <a:lstStyle/>
          <a:p>
            <a:r>
              <a:rPr lang="en-US" dirty="0"/>
              <a:t>Receiving 5 Csv files related to employees of company content their educational levels, their satisfactions &amp;rating for work life overall.</a:t>
            </a:r>
          </a:p>
          <a:p>
            <a:r>
              <a:rPr lang="en-US" dirty="0"/>
              <a:t>Data was cleaned in </a:t>
            </a:r>
            <a:r>
              <a:rPr lang="en-US" b="1" dirty="0"/>
              <a:t>Power Query</a:t>
            </a:r>
            <a:r>
              <a:rPr lang="en-US" dirty="0"/>
              <a:t> by removing errors, renaming columns, and merging related tables efficiently.</a:t>
            </a:r>
          </a:p>
          <a:p>
            <a:r>
              <a:rPr lang="en-US" dirty="0"/>
              <a:t>A </a:t>
            </a:r>
            <a:r>
              <a:rPr lang="en-US" b="1" dirty="0"/>
              <a:t>star schema</a:t>
            </a:r>
            <a:r>
              <a:rPr lang="en-US" dirty="0"/>
              <a:t> was created by linking employee data with satisfaction levels, performance ratings, education, and rating levels for HR analysis.</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solidFill>
            <a:schemeClr val="tx1">
              <a:lumMod val="95000"/>
              <a:lumOff val="5000"/>
            </a:schemeClr>
          </a:solidFill>
        </p:spPr>
        <p:txBody>
          <a:bodyPr>
            <a:normAutofit lnSpcReduction="10000"/>
          </a:bodyPr>
          <a:lstStyle/>
          <a:p>
            <a:fld id="{19B51A1E-902D-48AF-9020-955120F399B6}" type="slidenum">
              <a:rPr lang="en-US" smtClean="0">
                <a:solidFill>
                  <a:schemeClr val="bg1"/>
                </a:solidFill>
              </a:rPr>
              <a:pPr/>
              <a:t>5</a:t>
            </a:fld>
            <a:endParaRPr lang="en-US" dirty="0">
              <a:solidFill>
                <a:schemeClr val="bg1"/>
              </a:solidFill>
            </a:endParaRPr>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A3C24C1F-BC5D-7A9B-EF91-AAA282116C7D}"/>
              </a:ext>
            </a:extLst>
          </p:cNvPr>
          <p:cNvPicPr>
            <a:picLocks noChangeAspect="1"/>
          </p:cNvPicPr>
          <p:nvPr/>
        </p:nvPicPr>
        <p:blipFill>
          <a:blip r:embed="rId3"/>
          <a:stretch>
            <a:fillRect/>
          </a:stretch>
        </p:blipFill>
        <p:spPr>
          <a:xfrm>
            <a:off x="6005956" y="234846"/>
            <a:ext cx="4913056" cy="30359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F1B2E8CD-B8B9-493C-8B74-6D603137E377}"/>
              </a:ext>
            </a:extLst>
          </p:cNvPr>
          <p:cNvPicPr>
            <a:picLocks noChangeAspect="1"/>
          </p:cNvPicPr>
          <p:nvPr/>
        </p:nvPicPr>
        <p:blipFill>
          <a:blip r:embed="rId4"/>
          <a:stretch>
            <a:fillRect/>
          </a:stretch>
        </p:blipFill>
        <p:spPr>
          <a:xfrm rot="19637781">
            <a:off x="6187346" y="1361451"/>
            <a:ext cx="5289175" cy="28118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EC399954-C55D-4F6F-8A7E-604A277F7A2F}"/>
              </a:ext>
            </a:extLst>
          </p:cNvPr>
          <p:cNvPicPr>
            <a:picLocks noChangeAspect="1"/>
          </p:cNvPicPr>
          <p:nvPr/>
        </p:nvPicPr>
        <p:blipFill>
          <a:blip r:embed="rId5"/>
          <a:stretch>
            <a:fillRect/>
          </a:stretch>
        </p:blipFill>
        <p:spPr>
          <a:xfrm rot="21417850">
            <a:off x="5995470" y="3207344"/>
            <a:ext cx="4844850" cy="31000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a:extLst>
              <a:ext uri="{FF2B5EF4-FFF2-40B4-BE49-F238E27FC236}">
                <a16:creationId xmlns:a16="http://schemas.microsoft.com/office/drawing/2014/main" id="{6D4F65FD-3B1B-4D95-81E4-5A155F39F688}"/>
              </a:ext>
            </a:extLst>
          </p:cNvPr>
          <p:cNvSpPr txBox="1"/>
          <p:nvPr/>
        </p:nvSpPr>
        <p:spPr>
          <a:xfrm>
            <a:off x="475130" y="363934"/>
            <a:ext cx="4473933" cy="1323439"/>
          </a:xfrm>
          <a:prstGeom prst="rect">
            <a:avLst/>
          </a:prstGeom>
          <a:noFill/>
          <a:ln>
            <a:solidFill>
              <a:schemeClr val="bg1"/>
            </a:solidFill>
          </a:ln>
          <a:effectLst>
            <a:glow rad="63500">
              <a:schemeClr val="accent1">
                <a:satMod val="175000"/>
                <a:alpha val="40000"/>
              </a:schemeClr>
            </a:glow>
            <a:outerShdw blurRad="76200" dir="18900000" sy="23000" kx="-1200000" algn="bl" rotWithShape="0">
              <a:prstClr val="black">
                <a:alpha val="20000"/>
              </a:prstClr>
            </a:outerShdw>
          </a:effectLst>
        </p:spPr>
        <p:txBody>
          <a:bodyPr wrap="square">
            <a:spAutoFit/>
          </a:bodyPr>
          <a:lstStyle/>
          <a:p>
            <a:r>
              <a:rPr lang="en-US" sz="4000" dirty="0"/>
              <a:t>Data Cleaning &amp; Modeling</a:t>
            </a:r>
          </a:p>
        </p:txBody>
      </p:sp>
    </p:spTree>
    <p:extLst>
      <p:ext uri="{BB962C8B-B14F-4D97-AF65-F5344CB8AC3E}">
        <p14:creationId xmlns:p14="http://schemas.microsoft.com/office/powerpoint/2010/main" val="3188837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a:xfrm>
            <a:off x="3116277" y="394109"/>
            <a:ext cx="5959446" cy="923693"/>
          </a:xfrm>
          <a:solidFill>
            <a:schemeClr val="bg1"/>
          </a:solidFill>
          <a:ln>
            <a:solidFill>
              <a:schemeClr val="bg1"/>
            </a:solidFill>
          </a:ln>
          <a:effectLst>
            <a:glow rad="63500">
              <a:schemeClr val="accent1">
                <a:satMod val="175000"/>
                <a:alpha val="40000"/>
              </a:schemeClr>
            </a:glow>
          </a:effectLst>
        </p:spPr>
        <p:txBody>
          <a:bodyPr/>
          <a:lstStyle/>
          <a:p>
            <a:r>
              <a:rPr lang="en-US" dirty="0"/>
              <a:t>Analysis Prospectives</a:t>
            </a:r>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solidFill>
            <a:schemeClr val="tx1">
              <a:lumMod val="95000"/>
              <a:lumOff val="5000"/>
            </a:schemeClr>
          </a:solidFill>
        </p:spPr>
        <p:txBody>
          <a:bodyPr>
            <a:normAutofit lnSpcReduction="10000"/>
          </a:bodyPr>
          <a:lstStyle/>
          <a:p>
            <a:fld id="{19B51A1E-902D-48AF-9020-955120F399B6}" type="slidenum">
              <a:rPr lang="en-US" smtClean="0">
                <a:solidFill>
                  <a:schemeClr val="bg1"/>
                </a:solidFill>
              </a:rPr>
              <a:pPr/>
              <a:t>6</a:t>
            </a:fld>
            <a:endParaRPr lang="en-US" dirty="0">
              <a:solidFill>
                <a:schemeClr val="bg1"/>
              </a:solidFill>
            </a:endParaRPr>
          </a:p>
        </p:txBody>
      </p:sp>
      <p:sp>
        <p:nvSpPr>
          <p:cNvPr id="5" name="Rectangle: Rounded Corners 4">
            <a:extLst>
              <a:ext uri="{FF2B5EF4-FFF2-40B4-BE49-F238E27FC236}">
                <a16:creationId xmlns:a16="http://schemas.microsoft.com/office/drawing/2014/main" id="{70603A2A-E5DF-3F01-1834-299F049E6B5E}"/>
              </a:ext>
            </a:extLst>
          </p:cNvPr>
          <p:cNvSpPr/>
          <p:nvPr/>
        </p:nvSpPr>
        <p:spPr>
          <a:xfrm>
            <a:off x="3928307" y="1699590"/>
            <a:ext cx="2937502" cy="1398813"/>
          </a:xfrm>
          <a:prstGeom prst="roundRect">
            <a:avLst/>
          </a:prstGeom>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 demographic distributions </a:t>
            </a:r>
          </a:p>
        </p:txBody>
      </p:sp>
      <p:sp>
        <p:nvSpPr>
          <p:cNvPr id="7" name="Rectangle: Rounded Corners 6">
            <a:extLst>
              <a:ext uri="{FF2B5EF4-FFF2-40B4-BE49-F238E27FC236}">
                <a16:creationId xmlns:a16="http://schemas.microsoft.com/office/drawing/2014/main" id="{E5F64994-34B7-B407-3A9E-19BF617F84D7}"/>
              </a:ext>
            </a:extLst>
          </p:cNvPr>
          <p:cNvSpPr/>
          <p:nvPr/>
        </p:nvSpPr>
        <p:spPr>
          <a:xfrm>
            <a:off x="6529008" y="3925959"/>
            <a:ext cx="3531511" cy="1325562"/>
          </a:xfrm>
          <a:prstGeom prst="roundRect">
            <a:avLst/>
          </a:prstGeom>
          <a:ln/>
          <a:effectLst>
            <a:outerShdw blurRad="76200" dir="18900000" sy="23000" kx="-1200000" algn="b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Attrition justifications</a:t>
            </a:r>
          </a:p>
        </p:txBody>
      </p:sp>
      <p:sp>
        <p:nvSpPr>
          <p:cNvPr id="8" name="Rectangle: Rounded Corners 7">
            <a:extLst>
              <a:ext uri="{FF2B5EF4-FFF2-40B4-BE49-F238E27FC236}">
                <a16:creationId xmlns:a16="http://schemas.microsoft.com/office/drawing/2014/main" id="{0194FCE1-D9D3-8936-9FB8-B6B05DD3174F}"/>
              </a:ext>
            </a:extLst>
          </p:cNvPr>
          <p:cNvSpPr/>
          <p:nvPr/>
        </p:nvSpPr>
        <p:spPr>
          <a:xfrm>
            <a:off x="1801128" y="3925959"/>
            <a:ext cx="3456614" cy="1232451"/>
          </a:xfrm>
          <a:prstGeom prst="roundRect">
            <a:avLst/>
          </a:prstGeom>
          <a:ln/>
          <a:effectLst>
            <a:outerShdw blurRad="76200" dir="18900000" sy="23000" kx="-1200000" algn="bl" rotWithShape="0">
              <a:prstClr val="black">
                <a:alpha val="20000"/>
              </a:prstClr>
            </a:outerShdw>
          </a:effectLst>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Employees satisfactions &amp; rating wok life</a:t>
            </a:r>
          </a:p>
        </p:txBody>
      </p:sp>
      <p:sp>
        <p:nvSpPr>
          <p:cNvPr id="10" name="Rectangle: Rounded Corners 9">
            <a:extLst>
              <a:ext uri="{FF2B5EF4-FFF2-40B4-BE49-F238E27FC236}">
                <a16:creationId xmlns:a16="http://schemas.microsoft.com/office/drawing/2014/main" id="{4373543E-C6D5-ED73-D06F-DC4C98E996EF}"/>
              </a:ext>
            </a:extLst>
          </p:cNvPr>
          <p:cNvSpPr/>
          <p:nvPr/>
        </p:nvSpPr>
        <p:spPr>
          <a:xfrm>
            <a:off x="621271" y="1756763"/>
            <a:ext cx="2829472" cy="1325563"/>
          </a:xfrm>
          <a:prstGeom prst="roundRect">
            <a:avLst/>
          </a:prstGeom>
          <a:ln/>
          <a:effectLst>
            <a:outerShdw blurRad="76200" dir="18900000" sy="23000" kx="-1200000" algn="bl" rotWithShape="0">
              <a:prstClr val="black">
                <a:alpha val="2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Hiring Trend</a:t>
            </a:r>
          </a:p>
        </p:txBody>
      </p:sp>
      <p:sp>
        <p:nvSpPr>
          <p:cNvPr id="11" name="Rectangle: Rounded Corners 10">
            <a:extLst>
              <a:ext uri="{FF2B5EF4-FFF2-40B4-BE49-F238E27FC236}">
                <a16:creationId xmlns:a16="http://schemas.microsoft.com/office/drawing/2014/main" id="{1A9142A0-42D7-465E-A6C0-A5CF040F8E18}"/>
              </a:ext>
            </a:extLst>
          </p:cNvPr>
          <p:cNvSpPr/>
          <p:nvPr/>
        </p:nvSpPr>
        <p:spPr>
          <a:xfrm>
            <a:off x="7343373" y="1699589"/>
            <a:ext cx="3597966" cy="1398813"/>
          </a:xfrm>
          <a:prstGeom prst="roundRect">
            <a:avLst/>
          </a:prstGeom>
          <a:solidFill>
            <a:srgbClr val="CECA36"/>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Salary Analysis</a:t>
            </a:r>
          </a:p>
        </p:txBody>
      </p:sp>
    </p:spTree>
    <p:extLst>
      <p:ext uri="{BB962C8B-B14F-4D97-AF65-F5344CB8AC3E}">
        <p14:creationId xmlns:p14="http://schemas.microsoft.com/office/powerpoint/2010/main" val="2575421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53FBA-FAFA-0DD6-B0C9-3076D8DA3332}"/>
              </a:ext>
            </a:extLst>
          </p:cNvPr>
          <p:cNvSpPr>
            <a:spLocks noGrp="1"/>
          </p:cNvSpPr>
          <p:nvPr>
            <p:ph type="title"/>
          </p:nvPr>
        </p:nvSpPr>
        <p:spPr>
          <a:xfrm>
            <a:off x="3677556" y="206609"/>
            <a:ext cx="4836887" cy="800100"/>
          </a:xfrm>
          <a:solidFill>
            <a:schemeClr val="bg1"/>
          </a:solidFill>
          <a:ln>
            <a:solidFill>
              <a:schemeClr val="bg1"/>
            </a:solidFill>
          </a:ln>
          <a:effectLst>
            <a:glow rad="63500">
              <a:schemeClr val="accent1">
                <a:satMod val="175000"/>
                <a:alpha val="40000"/>
              </a:schemeClr>
            </a:glow>
          </a:effectLst>
        </p:spPr>
        <p:txBody>
          <a:bodyPr vert="horz" lIns="91440" tIns="45720" rIns="91440" bIns="45720" rtlCol="0" anchor="b">
            <a:normAutofit/>
          </a:bodyPr>
          <a:lstStyle/>
          <a:p>
            <a:r>
              <a:rPr lang="en-US" dirty="0"/>
              <a:t>Hiring Trending</a:t>
            </a:r>
          </a:p>
        </p:txBody>
      </p:sp>
      <p:sp>
        <p:nvSpPr>
          <p:cNvPr id="3" name="Text Placeholder 2">
            <a:extLst>
              <a:ext uri="{FF2B5EF4-FFF2-40B4-BE49-F238E27FC236}">
                <a16:creationId xmlns:a16="http://schemas.microsoft.com/office/drawing/2014/main" id="{14A29C26-6732-D751-E98F-17228AE01313}"/>
              </a:ext>
            </a:extLst>
          </p:cNvPr>
          <p:cNvSpPr>
            <a:spLocks noGrp="1"/>
          </p:cNvSpPr>
          <p:nvPr>
            <p:ph type="body" sz="quarter" idx="32"/>
          </p:nvPr>
        </p:nvSpPr>
        <p:spPr>
          <a:xfrm>
            <a:off x="326784" y="1445209"/>
            <a:ext cx="5704455" cy="3327510"/>
          </a:xfrm>
        </p:spPr>
        <p:txBody>
          <a:bodyPr>
            <a:normAutofit/>
          </a:bodyPr>
          <a:lstStyle/>
          <a:p>
            <a:pPr marL="285750" indent="-285750">
              <a:buFont typeface="Arial" panose="020B0604020202020204" pitchFamily="34" charset="0"/>
              <a:buChar char="•"/>
            </a:pPr>
            <a:r>
              <a:rPr lang="en-US" dirty="0"/>
              <a:t>This report providing key insights into our hiring trends, departmental recruitment, and workforce expansion over time.</a:t>
            </a:r>
          </a:p>
          <a:p>
            <a:pPr marL="285750" indent="-285750">
              <a:buFont typeface="Arial" panose="020B0604020202020204" pitchFamily="34" charset="0"/>
              <a:buChar char="•"/>
            </a:pPr>
            <a:r>
              <a:rPr lang="en-US" dirty="0"/>
              <a:t>Top Hiring Department is Technology (961 hires) followed by Sales (446 hires, and HR (63 hires).</a:t>
            </a:r>
            <a:endParaRPr lang="en-US" b="1" dirty="0"/>
          </a:p>
          <a:p>
            <a:pPr marL="285750" indent="-285750">
              <a:buFont typeface="Arial" panose="020B0604020202020204" pitchFamily="34" charset="0"/>
              <a:buChar char="•"/>
            </a:pPr>
            <a:r>
              <a:rPr lang="en-US" dirty="0"/>
              <a:t>Most Recruited Roles is Software Engineers (327 hires) followed by Sales Executives (294) then Data Scientists (261).</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solidFill>
                <a:schemeClr val="tx1">
                  <a:lumMod val="75000"/>
                  <a:lumOff val="25000"/>
                </a:schemeClr>
              </a:solidFill>
            </a:endParaRPr>
          </a:p>
        </p:txBody>
      </p:sp>
      <p:sp>
        <p:nvSpPr>
          <p:cNvPr id="5" name="Slide Number Placeholder 4">
            <a:extLst>
              <a:ext uri="{FF2B5EF4-FFF2-40B4-BE49-F238E27FC236}">
                <a16:creationId xmlns:a16="http://schemas.microsoft.com/office/drawing/2014/main" id="{4303B76C-D658-6B58-FFAB-AF9E9DE970C3}"/>
              </a:ext>
            </a:extLst>
          </p:cNvPr>
          <p:cNvSpPr>
            <a:spLocks noGrp="1"/>
          </p:cNvSpPr>
          <p:nvPr>
            <p:ph type="sldNum" sz="quarter" idx="33"/>
          </p:nvPr>
        </p:nvSpPr>
        <p:spPr>
          <a:xfrm>
            <a:off x="11277600" y="5756394"/>
            <a:ext cx="914400" cy="593725"/>
          </a:xfrm>
        </p:spPr>
        <p:txBody>
          <a:bodyPr>
            <a:normAutofit lnSpcReduction="10000"/>
          </a:bodyPr>
          <a:lstStyle/>
          <a:p>
            <a:fld id="{19B51A1E-902D-48AF-9020-955120F399B6}" type="slidenum">
              <a:rPr lang="en-US" noProof="0" smtClean="0">
                <a:solidFill>
                  <a:schemeClr val="bg1"/>
                </a:solidFill>
              </a:rPr>
              <a:pPr/>
              <a:t>7</a:t>
            </a:fld>
            <a:endParaRPr lang="en-US" noProof="0" dirty="0">
              <a:solidFill>
                <a:schemeClr val="bg1"/>
              </a:solidFill>
            </a:endParaRPr>
          </a:p>
        </p:txBody>
      </p:sp>
      <p:pic>
        <p:nvPicPr>
          <p:cNvPr id="13" name="Picture 12">
            <a:extLst>
              <a:ext uri="{FF2B5EF4-FFF2-40B4-BE49-F238E27FC236}">
                <a16:creationId xmlns:a16="http://schemas.microsoft.com/office/drawing/2014/main" id="{90A8C2AA-2DC7-AA6B-71B9-9681644958E5}"/>
              </a:ext>
            </a:extLst>
          </p:cNvPr>
          <p:cNvPicPr>
            <a:picLocks noChangeAspect="1"/>
          </p:cNvPicPr>
          <p:nvPr/>
        </p:nvPicPr>
        <p:blipFill>
          <a:blip r:embed="rId3"/>
          <a:stretch>
            <a:fillRect/>
          </a:stretch>
        </p:blipFill>
        <p:spPr>
          <a:xfrm>
            <a:off x="3935416" y="4295887"/>
            <a:ext cx="5429741" cy="14224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Picture 14">
            <a:extLst>
              <a:ext uri="{FF2B5EF4-FFF2-40B4-BE49-F238E27FC236}">
                <a16:creationId xmlns:a16="http://schemas.microsoft.com/office/drawing/2014/main" id="{35F305C0-24B4-3C58-70C2-40021BB9E380}"/>
              </a:ext>
            </a:extLst>
          </p:cNvPr>
          <p:cNvPicPr>
            <a:picLocks noChangeAspect="1"/>
          </p:cNvPicPr>
          <p:nvPr/>
        </p:nvPicPr>
        <p:blipFill>
          <a:blip r:embed="rId4"/>
          <a:stretch>
            <a:fillRect/>
          </a:stretch>
        </p:blipFill>
        <p:spPr>
          <a:xfrm>
            <a:off x="6256421" y="1403922"/>
            <a:ext cx="4688053" cy="31204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B344B869-C4BC-4FB5-9144-C1297C6B3811}"/>
              </a:ext>
            </a:extLst>
          </p:cNvPr>
          <p:cNvPicPr>
            <a:picLocks noChangeAspect="1"/>
          </p:cNvPicPr>
          <p:nvPr/>
        </p:nvPicPr>
        <p:blipFill>
          <a:blip r:embed="rId5"/>
          <a:stretch>
            <a:fillRect/>
          </a:stretch>
        </p:blipFill>
        <p:spPr>
          <a:xfrm rot="20769610">
            <a:off x="5607470" y="4493109"/>
            <a:ext cx="5704455" cy="4423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a:extLst>
              <a:ext uri="{FF2B5EF4-FFF2-40B4-BE49-F238E27FC236}">
                <a16:creationId xmlns:a16="http://schemas.microsoft.com/office/drawing/2014/main" id="{F9DBE78A-43FB-4522-AE92-9B6626CABD7C}"/>
              </a:ext>
            </a:extLst>
          </p:cNvPr>
          <p:cNvPicPr>
            <a:picLocks noChangeAspect="1"/>
          </p:cNvPicPr>
          <p:nvPr/>
        </p:nvPicPr>
        <p:blipFill>
          <a:blip r:embed="rId6"/>
          <a:stretch>
            <a:fillRect/>
          </a:stretch>
        </p:blipFill>
        <p:spPr>
          <a:xfrm rot="20537227">
            <a:off x="6279778" y="4712653"/>
            <a:ext cx="5060614" cy="7267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23114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E6718-5F0E-4728-A016-5130F2F01F3F}"/>
              </a:ext>
            </a:extLst>
          </p:cNvPr>
          <p:cNvSpPr>
            <a:spLocks noGrp="1"/>
          </p:cNvSpPr>
          <p:nvPr>
            <p:ph type="title"/>
          </p:nvPr>
        </p:nvSpPr>
        <p:spPr>
          <a:xfrm>
            <a:off x="3094479" y="294947"/>
            <a:ext cx="6296089" cy="846251"/>
          </a:xfrm>
          <a:solidFill>
            <a:schemeClr val="bg1"/>
          </a:solidFill>
          <a:ln>
            <a:solidFill>
              <a:schemeClr val="bg1"/>
            </a:solidFill>
          </a:ln>
          <a:effectLst>
            <a:glow rad="63500">
              <a:schemeClr val="accent1">
                <a:satMod val="175000"/>
                <a:alpha val="40000"/>
              </a:schemeClr>
            </a:glow>
          </a:effectLst>
        </p:spPr>
        <p:txBody>
          <a:bodyPr vert="horz" lIns="91440" tIns="45720" rIns="91440" bIns="45720" rtlCol="0" anchor="b">
            <a:normAutofit fontScale="90000"/>
          </a:bodyPr>
          <a:lstStyle/>
          <a:p>
            <a:r>
              <a:rPr lang="en-US" dirty="0"/>
              <a:t>Employee Demographics</a:t>
            </a:r>
          </a:p>
        </p:txBody>
      </p:sp>
      <p:sp>
        <p:nvSpPr>
          <p:cNvPr id="5" name="Slide Number Placeholder 4">
            <a:extLst>
              <a:ext uri="{FF2B5EF4-FFF2-40B4-BE49-F238E27FC236}">
                <a16:creationId xmlns:a16="http://schemas.microsoft.com/office/drawing/2014/main" id="{C9135E8D-2FA9-4CDC-960E-744ADA270A07}"/>
              </a:ext>
            </a:extLst>
          </p:cNvPr>
          <p:cNvSpPr>
            <a:spLocks noGrp="1"/>
          </p:cNvSpPr>
          <p:nvPr>
            <p:ph type="sldNum" sz="quarter" idx="33"/>
          </p:nvPr>
        </p:nvSpPr>
        <p:spPr>
          <a:xfrm>
            <a:off x="11277600" y="5722937"/>
            <a:ext cx="914400" cy="593725"/>
          </a:xfrm>
        </p:spPr>
        <p:txBody>
          <a:bodyPr>
            <a:normAutofit lnSpcReduction="10000"/>
          </a:bodyPr>
          <a:lstStyle/>
          <a:p>
            <a:fld id="{19B51A1E-902D-48AF-9020-955120F399B6}" type="slidenum">
              <a:rPr lang="en-US" noProof="0" smtClean="0">
                <a:solidFill>
                  <a:schemeClr val="bg1"/>
                </a:solidFill>
              </a:rPr>
              <a:pPr/>
              <a:t>8</a:t>
            </a:fld>
            <a:endParaRPr lang="en-US" noProof="0" dirty="0">
              <a:solidFill>
                <a:schemeClr val="bg1"/>
              </a:solidFill>
            </a:endParaRPr>
          </a:p>
        </p:txBody>
      </p:sp>
      <p:sp>
        <p:nvSpPr>
          <p:cNvPr id="6" name="TextBox 5">
            <a:extLst>
              <a:ext uri="{FF2B5EF4-FFF2-40B4-BE49-F238E27FC236}">
                <a16:creationId xmlns:a16="http://schemas.microsoft.com/office/drawing/2014/main" id="{7A800169-7C64-4C6F-9C1B-B5E542908C93}"/>
              </a:ext>
            </a:extLst>
          </p:cNvPr>
          <p:cNvSpPr txBox="1"/>
          <p:nvPr/>
        </p:nvSpPr>
        <p:spPr>
          <a:xfrm>
            <a:off x="136634" y="1639861"/>
            <a:ext cx="5959366" cy="3970318"/>
          </a:xfrm>
          <a:prstGeom prst="rect">
            <a:avLst/>
          </a:prstGeom>
          <a:noFill/>
        </p:spPr>
        <p:txBody>
          <a:bodyPr wrap="square" rtlCol="0">
            <a:spAutoFit/>
          </a:bodyPr>
          <a:lstStyle/>
          <a:p>
            <a:pPr marL="285750" indent="-285750">
              <a:buFont typeface="Arial" panose="020B0604020202020204" pitchFamily="34" charset="0"/>
              <a:buChar char="•"/>
            </a:pPr>
            <a:r>
              <a:rPr lang="en-US" spc="10" dirty="0">
                <a:solidFill>
                  <a:schemeClr val="tx1">
                    <a:lumMod val="75000"/>
                    <a:lumOff val="25000"/>
                  </a:schemeClr>
                </a:solidFill>
              </a:rPr>
              <a:t>Demographics provide essential insights into the characteristics of a population within an organization, such as age, gender, ethnicity, and marital status.</a:t>
            </a:r>
          </a:p>
          <a:p>
            <a:endParaRPr lang="en-US" spc="10" dirty="0">
              <a:solidFill>
                <a:schemeClr val="tx1">
                  <a:lumMod val="75000"/>
                  <a:lumOff val="25000"/>
                </a:schemeClr>
              </a:solidFill>
            </a:endParaRPr>
          </a:p>
          <a:p>
            <a:pPr marL="285750" indent="-285750">
              <a:buFont typeface="Arial" panose="020B0604020202020204" pitchFamily="34" charset="0"/>
              <a:buChar char="•"/>
            </a:pPr>
            <a:r>
              <a:rPr lang="en-US" dirty="0"/>
              <a:t>The workforce of 1,470 employees has a median age of 26, with balanced gender distribution and predominantly White employees (860). A significant portion is married (624), while gender diversity has increased, and travel frequency varies across departments.</a:t>
            </a:r>
          </a:p>
          <a:p>
            <a:pPr marL="285750" indent="-285750">
              <a:buFont typeface="Arial" panose="020B0604020202020204" pitchFamily="34" charset="0"/>
              <a:buChar char="•"/>
            </a:pPr>
            <a:endParaRPr lang="en-US" spc="10" dirty="0">
              <a:solidFill>
                <a:schemeClr val="tx1">
                  <a:lumMod val="75000"/>
                  <a:lumOff val="25000"/>
                </a:schemeClr>
              </a:solidFill>
            </a:endParaRPr>
          </a:p>
          <a:p>
            <a:pPr marL="285750" indent="-285750">
              <a:buFont typeface="Arial" panose="020B0604020202020204" pitchFamily="34" charset="0"/>
              <a:buChar char="•"/>
            </a:pPr>
            <a:r>
              <a:rPr lang="en-US" spc="10" dirty="0">
                <a:solidFill>
                  <a:schemeClr val="tx1">
                    <a:lumMod val="75000"/>
                    <a:lumOff val="25000"/>
                  </a:schemeClr>
                </a:solidFill>
              </a:rPr>
              <a:t>Average Employee Turnover is 17.25% and Average Employee Retention is 82.75% </a:t>
            </a:r>
          </a:p>
        </p:txBody>
      </p:sp>
      <p:pic>
        <p:nvPicPr>
          <p:cNvPr id="8" name="Picture 7">
            <a:extLst>
              <a:ext uri="{FF2B5EF4-FFF2-40B4-BE49-F238E27FC236}">
                <a16:creationId xmlns:a16="http://schemas.microsoft.com/office/drawing/2014/main" id="{3695683E-710F-4177-AF30-3243F67F6BA7}"/>
              </a:ext>
            </a:extLst>
          </p:cNvPr>
          <p:cNvPicPr>
            <a:picLocks noChangeAspect="1"/>
          </p:cNvPicPr>
          <p:nvPr/>
        </p:nvPicPr>
        <p:blipFill>
          <a:blip r:embed="rId3"/>
          <a:stretch>
            <a:fillRect/>
          </a:stretch>
        </p:blipFill>
        <p:spPr>
          <a:xfrm>
            <a:off x="6242524" y="2111221"/>
            <a:ext cx="4648521" cy="30275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02719372-6184-4F96-8AB5-26640EEA08F0}"/>
              </a:ext>
            </a:extLst>
          </p:cNvPr>
          <p:cNvPicPr>
            <a:picLocks noChangeAspect="1"/>
          </p:cNvPicPr>
          <p:nvPr/>
        </p:nvPicPr>
        <p:blipFill>
          <a:blip r:embed="rId4"/>
          <a:stretch>
            <a:fillRect/>
          </a:stretch>
        </p:blipFill>
        <p:spPr>
          <a:xfrm rot="21374724">
            <a:off x="6042968" y="4765406"/>
            <a:ext cx="5047632" cy="746825"/>
          </a:xfrm>
          <a:prstGeom prst="rect">
            <a:avLst/>
          </a:prstGeom>
        </p:spPr>
      </p:pic>
      <p:pic>
        <p:nvPicPr>
          <p:cNvPr id="9" name="Picture 8">
            <a:extLst>
              <a:ext uri="{FF2B5EF4-FFF2-40B4-BE49-F238E27FC236}">
                <a16:creationId xmlns:a16="http://schemas.microsoft.com/office/drawing/2014/main" id="{AA786940-15F7-4A46-AAE8-0F9EEE134C29}"/>
              </a:ext>
            </a:extLst>
          </p:cNvPr>
          <p:cNvPicPr>
            <a:picLocks noChangeAspect="1"/>
          </p:cNvPicPr>
          <p:nvPr/>
        </p:nvPicPr>
        <p:blipFill>
          <a:blip r:embed="rId5"/>
          <a:stretch>
            <a:fillRect/>
          </a:stretch>
        </p:blipFill>
        <p:spPr>
          <a:xfrm>
            <a:off x="6096000" y="5387928"/>
            <a:ext cx="4230269" cy="670017"/>
          </a:xfrm>
          <a:prstGeom prst="rect">
            <a:avLst/>
          </a:prstGeom>
        </p:spPr>
      </p:pic>
    </p:spTree>
    <p:extLst>
      <p:ext uri="{BB962C8B-B14F-4D97-AF65-F5344CB8AC3E}">
        <p14:creationId xmlns:p14="http://schemas.microsoft.com/office/powerpoint/2010/main" val="3535982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3828F-E7BE-4884-8D5E-5CE0B8385506}"/>
              </a:ext>
            </a:extLst>
          </p:cNvPr>
          <p:cNvSpPr>
            <a:spLocks noGrp="1"/>
          </p:cNvSpPr>
          <p:nvPr>
            <p:ph type="title"/>
          </p:nvPr>
        </p:nvSpPr>
        <p:spPr>
          <a:xfrm>
            <a:off x="3676917" y="331077"/>
            <a:ext cx="4430953" cy="853361"/>
          </a:xfrm>
          <a:solidFill>
            <a:schemeClr val="bg1"/>
          </a:solidFill>
          <a:ln>
            <a:solidFill>
              <a:schemeClr val="bg1"/>
            </a:solidFill>
          </a:ln>
          <a:effectLst>
            <a:glow rad="63500">
              <a:schemeClr val="accent1">
                <a:satMod val="175000"/>
                <a:alpha val="40000"/>
              </a:schemeClr>
            </a:glow>
          </a:effectLst>
        </p:spPr>
        <p:txBody>
          <a:bodyPr vert="horz" lIns="91440" tIns="45720" rIns="91440" bIns="45720" rtlCol="0" anchor="b">
            <a:normAutofit/>
          </a:bodyPr>
          <a:lstStyle/>
          <a:p>
            <a:r>
              <a:rPr lang="en-US" dirty="0"/>
              <a:t>Salary Analysis</a:t>
            </a:r>
          </a:p>
        </p:txBody>
      </p:sp>
      <p:sp>
        <p:nvSpPr>
          <p:cNvPr id="5" name="Slide Number Placeholder 4">
            <a:extLst>
              <a:ext uri="{FF2B5EF4-FFF2-40B4-BE49-F238E27FC236}">
                <a16:creationId xmlns:a16="http://schemas.microsoft.com/office/drawing/2014/main" id="{5B0B5388-34FD-4E5B-AD68-205140C5472B}"/>
              </a:ext>
            </a:extLst>
          </p:cNvPr>
          <p:cNvSpPr>
            <a:spLocks noGrp="1"/>
          </p:cNvSpPr>
          <p:nvPr>
            <p:ph type="sldNum" sz="quarter" idx="33"/>
          </p:nvPr>
        </p:nvSpPr>
        <p:spPr>
          <a:xfrm>
            <a:off x="11277600" y="5706035"/>
            <a:ext cx="914400" cy="593725"/>
          </a:xfrm>
        </p:spPr>
        <p:txBody>
          <a:bodyPr>
            <a:normAutofit lnSpcReduction="10000"/>
          </a:bodyPr>
          <a:lstStyle/>
          <a:p>
            <a:fld id="{19B51A1E-902D-48AF-9020-955120F399B6}" type="slidenum">
              <a:rPr lang="en-US" noProof="0" smtClean="0">
                <a:solidFill>
                  <a:schemeClr val="bg1"/>
                </a:solidFill>
              </a:rPr>
              <a:pPr/>
              <a:t>9</a:t>
            </a:fld>
            <a:endParaRPr lang="en-US" noProof="0" dirty="0">
              <a:solidFill>
                <a:schemeClr val="bg1"/>
              </a:solidFill>
            </a:endParaRPr>
          </a:p>
        </p:txBody>
      </p:sp>
      <p:sp>
        <p:nvSpPr>
          <p:cNvPr id="3" name="TextBox 2">
            <a:extLst>
              <a:ext uri="{FF2B5EF4-FFF2-40B4-BE49-F238E27FC236}">
                <a16:creationId xmlns:a16="http://schemas.microsoft.com/office/drawing/2014/main" id="{4F77F50B-FC52-4668-9E52-6529C86AD9E3}"/>
              </a:ext>
            </a:extLst>
          </p:cNvPr>
          <p:cNvSpPr txBox="1"/>
          <p:nvPr/>
        </p:nvSpPr>
        <p:spPr>
          <a:xfrm>
            <a:off x="238716" y="1831558"/>
            <a:ext cx="5152394"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This report provides an in-depth analysis of salary trends, distribution by gender and department, and year-over-year salary growth fluctuations.</a:t>
            </a:r>
          </a:p>
          <a:p>
            <a:endParaRPr lang="en-US" dirty="0"/>
          </a:p>
          <a:p>
            <a:pPr marL="285750" indent="-285750">
              <a:buFont typeface="Arial" panose="020B0604020202020204" pitchFamily="34" charset="0"/>
              <a:buChar char="•"/>
            </a:pPr>
            <a:r>
              <a:rPr lang="en-US" dirty="0"/>
              <a:t>Total salaries: 166M, average salary: $112.96K, salary gap: $526.81K.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Salaries show fluctuations over time, with peak growth in 2020 and declines in 2015 and 2022. Technology leads in salary levels, while HR remains lower, and gender salary distribution is relatively balanced.</a:t>
            </a:r>
          </a:p>
        </p:txBody>
      </p:sp>
      <p:pic>
        <p:nvPicPr>
          <p:cNvPr id="8" name="Picture 7">
            <a:extLst>
              <a:ext uri="{FF2B5EF4-FFF2-40B4-BE49-F238E27FC236}">
                <a16:creationId xmlns:a16="http://schemas.microsoft.com/office/drawing/2014/main" id="{8972313E-B029-4871-AF24-870FF7DD18CF}"/>
              </a:ext>
            </a:extLst>
          </p:cNvPr>
          <p:cNvPicPr>
            <a:picLocks noChangeAspect="1"/>
          </p:cNvPicPr>
          <p:nvPr/>
        </p:nvPicPr>
        <p:blipFill>
          <a:blip r:embed="rId3"/>
          <a:stretch>
            <a:fillRect/>
          </a:stretch>
        </p:blipFill>
        <p:spPr>
          <a:xfrm>
            <a:off x="6190592" y="1831558"/>
            <a:ext cx="4932723" cy="29005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5AC9B1FA-29D2-4A24-9F2E-FC5772C932CF}"/>
              </a:ext>
            </a:extLst>
          </p:cNvPr>
          <p:cNvPicPr>
            <a:picLocks noChangeAspect="1"/>
          </p:cNvPicPr>
          <p:nvPr/>
        </p:nvPicPr>
        <p:blipFill>
          <a:blip r:embed="rId4"/>
          <a:stretch>
            <a:fillRect/>
          </a:stretch>
        </p:blipFill>
        <p:spPr>
          <a:xfrm rot="21334820">
            <a:off x="5928900" y="4750514"/>
            <a:ext cx="5238593" cy="11495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802577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F465A89F9E3FE41A12CC793394AAFC2" ma:contentTypeVersion="5" ma:contentTypeDescription="Create a new document." ma:contentTypeScope="" ma:versionID="2a758af1d22ec0ddf598a53adc62faa9">
  <xsd:schema xmlns:xsd="http://www.w3.org/2001/XMLSchema" xmlns:xs="http://www.w3.org/2001/XMLSchema" xmlns:p="http://schemas.microsoft.com/office/2006/metadata/properties" xmlns:ns3="683a4b90-64fb-4323-a45e-b2c6041a9e9d" targetNamespace="http://schemas.microsoft.com/office/2006/metadata/properties" ma:root="true" ma:fieldsID="f7b36c957236c661c1b830cb8d3715ed" ns3:_="">
    <xsd:import namespace="683a4b90-64fb-4323-a45e-b2c6041a9e9d"/>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3a4b90-64fb-4323-a45e-b2c6041a9e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B6A8E9-E867-4C62-93A2-AFC8D863DF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83a4b90-64fb-4323-a45e-b2c6041a9e9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F90D0D0-7C1D-47FF-A2F0-9937AA567A3D}">
  <ds:schemaRefs>
    <ds:schemaRef ds:uri="http://purl.org/dc/terms/"/>
    <ds:schemaRef ds:uri="http://schemas.microsoft.com/office/2006/metadata/properties"/>
    <ds:schemaRef ds:uri="http://schemas.microsoft.com/office/infopath/2007/PartnerControls"/>
    <ds:schemaRef ds:uri="http://schemas.microsoft.com/office/2006/documentManagement/types"/>
    <ds:schemaRef ds:uri="683a4b90-64fb-4323-a45e-b2c6041a9e9d"/>
    <ds:schemaRef ds:uri="http://schemas.openxmlformats.org/package/2006/metadata/core-properties"/>
    <ds:schemaRef ds:uri="http://www.w3.org/XML/1998/namespace"/>
    <ds:schemaRef ds:uri="http://purl.org/dc/dcmitype/"/>
    <ds:schemaRef ds:uri="http://purl.org/dc/elements/1.1/"/>
  </ds:schemaRefs>
</ds:datastoreItem>
</file>

<file path=customXml/itemProps3.xml><?xml version="1.0" encoding="utf-8"?>
<ds:datastoreItem xmlns:ds="http://schemas.openxmlformats.org/officeDocument/2006/customXml" ds:itemID="{B8E15EA0-2F38-456B-B156-038699A5D1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TM03457515[[fn=View]]</Template>
  <TotalTime>735</TotalTime>
  <Words>1987</Words>
  <Application>Microsoft Office PowerPoint</Application>
  <PresentationFormat>Widescreen</PresentationFormat>
  <Paragraphs>184</Paragraphs>
  <Slides>14</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Schoolbook</vt:lpstr>
      <vt:lpstr>Times New Roman</vt:lpstr>
      <vt:lpstr>Wingdings 2</vt:lpstr>
      <vt:lpstr>View</vt:lpstr>
      <vt:lpstr>Human Resource Dashboard</vt:lpstr>
      <vt:lpstr>Team Member</vt:lpstr>
      <vt:lpstr>Agenda:</vt:lpstr>
      <vt:lpstr>Our Promise</vt:lpstr>
      <vt:lpstr>PowerPoint Presentation</vt:lpstr>
      <vt:lpstr>Analysis Prospectives</vt:lpstr>
      <vt:lpstr>Hiring Trending</vt:lpstr>
      <vt:lpstr>Employee Demographics</vt:lpstr>
      <vt:lpstr>Salary Analysis</vt:lpstr>
      <vt:lpstr>PowerPoint Presentation</vt:lpstr>
      <vt:lpstr>Attrition Justification &amp; Analysis</vt:lpstr>
      <vt:lpstr>Recommendations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 Dashboard</dc:title>
  <dc:creator>Esraa Wahby</dc:creator>
  <cp:lastModifiedBy>rashadmaher6458215@gmail.com</cp:lastModifiedBy>
  <cp:revision>105</cp:revision>
  <dcterms:created xsi:type="dcterms:W3CDTF">2025-03-12T14:02:35Z</dcterms:created>
  <dcterms:modified xsi:type="dcterms:W3CDTF">2025-03-25T17:24:10Z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0x010100FF465A89F9E3FE41A12CC793394AAFC2</vt:lpwstr>
  </property>
</Properties>
</file>