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25"/>
  </p:notesMasterIdLst>
  <p:handoutMasterIdLst>
    <p:handoutMasterId r:id="rId26"/>
  </p:handoutMasterIdLst>
  <p:sldIdLst>
    <p:sldId id="298" r:id="rId5"/>
    <p:sldId id="283" r:id="rId6"/>
    <p:sldId id="292" r:id="rId7"/>
    <p:sldId id="297" r:id="rId8"/>
    <p:sldId id="315" r:id="rId9"/>
    <p:sldId id="316" r:id="rId10"/>
    <p:sldId id="317" r:id="rId11"/>
    <p:sldId id="318" r:id="rId12"/>
    <p:sldId id="321" r:id="rId13"/>
    <p:sldId id="295" r:id="rId14"/>
    <p:sldId id="308" r:id="rId15"/>
    <p:sldId id="300" r:id="rId16"/>
    <p:sldId id="319" r:id="rId17"/>
    <p:sldId id="301" r:id="rId18"/>
    <p:sldId id="306" r:id="rId19"/>
    <p:sldId id="320" r:id="rId20"/>
    <p:sldId id="311" r:id="rId21"/>
    <p:sldId id="312" r:id="rId22"/>
    <p:sldId id="256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DD5"/>
    <a:srgbClr val="0ED2EC"/>
    <a:srgbClr val="CECA36"/>
    <a:srgbClr val="DBD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4/13/2025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Cleaning</a:t>
            </a:r>
            <a:r>
              <a:rPr lang="en-US" dirty="0"/>
              <a:t>: Remove errors and duplicate entries to ensure data quality.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Modeling and Relationships</a:t>
            </a:r>
            <a:r>
              <a:rPr lang="en-US" dirty="0"/>
              <a:t>: Organize data into a structured format and link related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Interactive Visualizations</a:t>
            </a:r>
            <a:r>
              <a:rPr lang="en-US" dirty="0"/>
              <a:t>: Build charts and graphs that users can interact with to explore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Dashboard Publishing</a:t>
            </a:r>
            <a:r>
              <a:rPr lang="en-US" dirty="0"/>
              <a:t>: Share the finalized dashboard for access and use by decision-makers.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374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b="1" dirty="0"/>
              <a:t>Overall Salary Insights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Average Salary:</a:t>
            </a:r>
            <a:r>
              <a:rPr lang="en-US" dirty="0"/>
              <a:t> $112.96K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Total Salary Sum:</a:t>
            </a:r>
            <a:r>
              <a:rPr lang="en-US" dirty="0"/>
              <a:t> 166M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Maximum Salary:</a:t>
            </a:r>
            <a:r>
              <a:rPr lang="en-US" dirty="0"/>
              <a:t> $547.2K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Minimum Salary:</a:t>
            </a:r>
            <a:r>
              <a:rPr lang="en-US" dirty="0"/>
              <a:t> $20.39K</a:t>
            </a:r>
          </a:p>
          <a:p>
            <a:pPr>
              <a:buFont typeface="+mj-lt"/>
              <a:buNone/>
            </a:pPr>
            <a:r>
              <a:rPr lang="en-US" b="1" dirty="0"/>
              <a:t>Salary Trends &amp; Distribution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Year-over-Year Salary Growth:</a:t>
            </a:r>
            <a:r>
              <a:rPr lang="en-US" dirty="0"/>
              <a:t> Fluctuations observed, with major declines in </a:t>
            </a:r>
            <a:r>
              <a:rPr lang="en-US" b="1" dirty="0"/>
              <a:t>2015 (-23.83%)</a:t>
            </a:r>
            <a:r>
              <a:rPr lang="en-US" dirty="0"/>
              <a:t> and </a:t>
            </a:r>
            <a:r>
              <a:rPr lang="en-US" b="1" dirty="0"/>
              <a:t>2022 (-23.56%)</a:t>
            </a:r>
            <a:r>
              <a:rPr lang="en-US" dirty="0"/>
              <a:t>, while peak growth occurred in </a:t>
            </a:r>
            <a:r>
              <a:rPr lang="en-US" b="1" dirty="0"/>
              <a:t>2020 (+22.21%)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Salary by Age:</a:t>
            </a:r>
            <a:r>
              <a:rPr lang="en-US" dirty="0"/>
              <a:t> Positive correlation—salaries generally increase with age.</a:t>
            </a:r>
          </a:p>
          <a:p>
            <a:pPr>
              <a:buFont typeface="+mj-lt"/>
              <a:buNone/>
            </a:pPr>
            <a:r>
              <a:rPr lang="en-US" b="1" dirty="0"/>
              <a:t>Salary Breakdown by Gender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Males</a:t>
            </a:r>
            <a:r>
              <a:rPr lang="en-US" b="0" dirty="0"/>
              <a:t> earn the largest salary share </a:t>
            </a:r>
            <a:r>
              <a:rPr lang="en-US" b="1" dirty="0"/>
              <a:t>(73M, 43%).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Females</a:t>
            </a:r>
            <a:r>
              <a:rPr lang="en-US" b="0" dirty="0"/>
              <a:t> account for </a:t>
            </a:r>
            <a:r>
              <a:rPr lang="en-US" b="1" dirty="0"/>
              <a:t>77M</a:t>
            </a:r>
            <a:r>
              <a:rPr lang="en-US" b="0" dirty="0"/>
              <a:t> in total salary.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Non-binary</a:t>
            </a:r>
            <a:r>
              <a:rPr lang="en-US" b="0" dirty="0"/>
              <a:t> employees represent </a:t>
            </a:r>
            <a:r>
              <a:rPr lang="en-US" b="1" dirty="0"/>
              <a:t>8.32% (14M) </a:t>
            </a:r>
            <a:r>
              <a:rPr lang="en-US" b="0" dirty="0"/>
              <a:t>of total salary distribution.</a:t>
            </a:r>
          </a:p>
          <a:p>
            <a:pPr>
              <a:buFont typeface="+mj-lt"/>
              <a:buNone/>
            </a:pPr>
            <a:r>
              <a:rPr lang="en-US" b="1" dirty="0"/>
              <a:t>Departmental Salary Comparison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Technology department </a:t>
            </a:r>
            <a:r>
              <a:rPr lang="en-US" b="0" dirty="0"/>
              <a:t>leads in salary levels across genders</a:t>
            </a:r>
            <a:r>
              <a:rPr lang="en-US" b="1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Sales and HR </a:t>
            </a:r>
            <a:r>
              <a:rPr lang="en-US" b="0" dirty="0"/>
              <a:t>salaries vary</a:t>
            </a:r>
            <a:r>
              <a:rPr lang="en-US" b="1" dirty="0"/>
              <a:t>, </a:t>
            </a:r>
            <a:r>
              <a:rPr lang="en-US" b="0" dirty="0"/>
              <a:t>with </a:t>
            </a:r>
            <a:r>
              <a:rPr lang="en-US" b="1" dirty="0"/>
              <a:t>HR</a:t>
            </a:r>
            <a:r>
              <a:rPr lang="en-US" b="0" dirty="0"/>
              <a:t> generally having lower earnings</a:t>
            </a:r>
            <a:r>
              <a:rPr lang="en-US" b="1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Non-binary</a:t>
            </a:r>
            <a:r>
              <a:rPr lang="en-US" b="0" dirty="0"/>
              <a:t> employees earn higher average salaries in </a:t>
            </a:r>
            <a:r>
              <a:rPr lang="en-US" b="1" dirty="0"/>
              <a:t>Technology.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452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Environmental Satisfaction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30% of employees are very satisfied</a:t>
            </a:r>
            <a:r>
              <a:rPr lang="en-US" dirty="0"/>
              <a:t>, while </a:t>
            </a:r>
            <a:r>
              <a:rPr lang="en-US" b="1" dirty="0"/>
              <a:t>33% remain neutral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Dissatisfied employees (2%)</a:t>
            </a:r>
            <a:r>
              <a:rPr lang="en-US" dirty="0"/>
              <a:t> indicate minimal workplace dissatisfaction.</a:t>
            </a:r>
          </a:p>
          <a:p>
            <a:r>
              <a:rPr lang="en-US" b="1" dirty="0"/>
              <a:t>Job Satisfaction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Satisfaction levels are balanced</a:t>
            </a:r>
            <a:r>
              <a:rPr lang="en-US" dirty="0"/>
              <a:t>, with </a:t>
            </a:r>
            <a:r>
              <a:rPr lang="en-US" b="1" dirty="0"/>
              <a:t>1.69K satisfied employees</a:t>
            </a:r>
            <a:r>
              <a:rPr lang="en-US" dirty="0"/>
              <a:t> and </a:t>
            </a:r>
            <a:r>
              <a:rPr lang="en-US" b="1" dirty="0"/>
              <a:t>1.67K dissatisfied employees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Very dissatisfied employees are only 7.7%</a:t>
            </a:r>
            <a:r>
              <a:rPr lang="en-US" dirty="0"/>
              <a:t>, showing low extreme dissatisfaction.</a:t>
            </a:r>
          </a:p>
          <a:p>
            <a:r>
              <a:rPr lang="en-US" b="1" dirty="0"/>
              <a:t>Relationship Satisfaction by Ethnicity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White employees show higher satisfaction</a:t>
            </a:r>
            <a:r>
              <a:rPr lang="en-US" dirty="0"/>
              <a:t>, while dissatisfaction is observed across </a:t>
            </a:r>
            <a:r>
              <a:rPr lang="en-US" b="1" dirty="0"/>
              <a:t>Black, Asian, and mixed ethnicities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Manager Ratings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Exceeds Expectation (33.09%)</a:t>
            </a:r>
            <a:r>
              <a:rPr lang="en-US" dirty="0"/>
              <a:t> and </a:t>
            </a:r>
            <a:r>
              <a:rPr lang="en-US" b="1" dirty="0"/>
              <a:t>Meets Expectation (30.95%)</a:t>
            </a:r>
            <a:r>
              <a:rPr lang="en-US" dirty="0"/>
              <a:t> dominate performance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Needs Improvement (17.77%)</a:t>
            </a:r>
            <a:r>
              <a:rPr lang="en-US" dirty="0"/>
              <a:t> and </a:t>
            </a:r>
            <a:r>
              <a:rPr lang="en-US" b="1" dirty="0"/>
              <a:t>Above and Beyond (16.01%)</a:t>
            </a:r>
            <a:r>
              <a:rPr lang="en-US" dirty="0"/>
              <a:t> indicate room for growth and high performers.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483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391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041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89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302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467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4813-0930-A8B3-EC53-A67A9126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010ED-ECB3-58C4-2B26-7AB3A17EE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0A00E-EECA-C329-EDE7-F857A5E8B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5ACE-57A8-771E-0083-214DA367E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948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Total Hires</a:t>
            </a:r>
            <a:r>
              <a:rPr lang="en-US" dirty="0"/>
              <a:t>: 1,470 employees</a:t>
            </a:r>
          </a:p>
          <a:p>
            <a:r>
              <a:rPr lang="en-US" b="1" dirty="0"/>
              <a:t>Hiring and Performance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Sharp decrease in both number of hires and performance evaluations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Specific point highlighted: In March 2013, 14 hires and 107 performance evaluations were noted.</a:t>
            </a:r>
          </a:p>
          <a:p>
            <a:r>
              <a:rPr lang="en-US" b="1" dirty="0"/>
              <a:t>Hiring by Department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: 961 hires (65.37%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Sales</a:t>
            </a:r>
            <a:r>
              <a:rPr lang="en-US" dirty="0"/>
              <a:t>: 464 hires (30.34%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Human Resources</a:t>
            </a:r>
            <a:r>
              <a:rPr lang="en-US" dirty="0"/>
              <a:t>: 63 hires (4.29%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majority of hiring is concentrated in the Technology department.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Top Roles Hired</a:t>
            </a:r>
            <a:r>
              <a:rPr lang="en-US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Engineer: 294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Sales Executive: 327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Scientist: 261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Engineer: 146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include Senior Software Engineer, Engineer, Analyst, Sales Representative, Manager, and HR Executive.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642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Workforce Overview</a:t>
            </a:r>
            <a:r>
              <a:rPr lang="en-US" dirty="0"/>
              <a:t>: Total of </a:t>
            </a:r>
            <a:r>
              <a:rPr lang="en-US" b="1" dirty="0"/>
              <a:t>1,470</a:t>
            </a:r>
            <a:r>
              <a:rPr lang="en-US" dirty="0"/>
              <a:t> employees, with a gender split of </a:t>
            </a:r>
            <a:r>
              <a:rPr lang="en-US" b="1" dirty="0"/>
              <a:t>651 males and 675 females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Age Profile</a:t>
            </a:r>
            <a:r>
              <a:rPr lang="en-US" dirty="0"/>
              <a:t>: Median age is </a:t>
            </a:r>
            <a:r>
              <a:rPr lang="en-US" b="1" dirty="0"/>
              <a:t>26</a:t>
            </a:r>
            <a:r>
              <a:rPr lang="en-US" dirty="0"/>
              <a:t>; </a:t>
            </a:r>
            <a:r>
              <a:rPr lang="en-US" b="1" dirty="0"/>
              <a:t>59%</a:t>
            </a:r>
            <a:r>
              <a:rPr lang="en-US" dirty="0"/>
              <a:t> of employees are within the </a:t>
            </a:r>
            <a:r>
              <a:rPr lang="en-US" b="1" dirty="0"/>
              <a:t>20 to 30 age range</a:t>
            </a:r>
            <a:r>
              <a:rPr lang="en-US" dirty="0"/>
              <a:t>, targeting early career professionals.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Ethnic Diversity</a:t>
            </a:r>
            <a:r>
              <a:rPr lang="en-US" dirty="0"/>
              <a:t>: Composition is </a:t>
            </a:r>
            <a:r>
              <a:rPr lang="en-US" b="1" dirty="0"/>
              <a:t>34% White</a:t>
            </a:r>
            <a:r>
              <a:rPr lang="en-US" dirty="0"/>
              <a:t>, </a:t>
            </a:r>
            <a:r>
              <a:rPr lang="en-US" b="1" dirty="0"/>
              <a:t>18% Black or African American, and 12% Asian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Salary Insights</a:t>
            </a:r>
            <a:r>
              <a:rPr lang="en-US" dirty="0"/>
              <a:t>: Average salary for White employees is approximately </a:t>
            </a:r>
            <a:r>
              <a:rPr lang="en-US" b="1" dirty="0"/>
              <a:t>5% higher than for Asian </a:t>
            </a:r>
            <a:r>
              <a:rPr lang="en-US" dirty="0"/>
              <a:t>and </a:t>
            </a:r>
            <a:r>
              <a:rPr lang="en-US" b="1" dirty="0"/>
              <a:t>10% higher than for Black or African American employees</a:t>
            </a:r>
            <a:r>
              <a:rPr lang="en-US" dirty="0"/>
              <a:t>, indicating a need for a review of compensation equity.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Geographic Distribution</a:t>
            </a:r>
            <a:r>
              <a:rPr lang="en-US" dirty="0"/>
              <a:t>: Employees are predominantly located in major urban centers, supporting regional operations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Employees with Long Commutes: </a:t>
            </a:r>
            <a:r>
              <a:rPr lang="en-US" b="0" dirty="0"/>
              <a:t>Long Distance is </a:t>
            </a:r>
            <a:r>
              <a:rPr lang="en-US" dirty="0"/>
              <a:t>526 (Sales &amp; Technology dominate), </a:t>
            </a:r>
            <a:r>
              <a:rPr lang="en-US" b="0" dirty="0"/>
              <a:t>Very Long Commute is </a:t>
            </a:r>
            <a:r>
              <a:rPr lang="en-US" dirty="0"/>
              <a:t>443 (Majority in Sales &amp; Technology), </a:t>
            </a:r>
            <a:r>
              <a:rPr lang="en-US" b="0" dirty="0"/>
              <a:t>Medium Distance is 314 and Short Distance is </a:t>
            </a:r>
            <a:r>
              <a:rPr lang="en-US" dirty="0"/>
              <a:t>177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Job Roles with Highest Turnover: </a:t>
            </a:r>
            <a:r>
              <a:rPr lang="en-US" b="0" dirty="0"/>
              <a:t>Sales Representative is 49.62% then Recruiter: 46.15% and Data Scientist is 26.96%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Lowest Turnover &amp; Highest Retention:</a:t>
            </a:r>
            <a:r>
              <a:rPr lang="en-US" dirty="0"/>
              <a:t>  </a:t>
            </a:r>
            <a:r>
              <a:rPr lang="en-US" b="0" dirty="0"/>
              <a:t>Senior Software Engineers is  0% turnover and HR Executives is </a:t>
            </a:r>
            <a:r>
              <a:rPr lang="en-US" dirty="0"/>
              <a:t>11.32% turnover, 88.68% retention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092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White Employees:</a:t>
            </a:r>
            <a:r>
              <a:rPr lang="en-US" dirty="0"/>
              <a:t> 860; </a:t>
            </a:r>
            <a:r>
              <a:rPr lang="en-US" b="1" dirty="0"/>
              <a:t>Non-white Employees:</a:t>
            </a:r>
            <a:r>
              <a:rPr lang="en-US" dirty="0"/>
              <a:t> 610</a:t>
            </a:r>
          </a:p>
          <a:p>
            <a:r>
              <a:rPr lang="en-US" b="1" dirty="0"/>
              <a:t>Job Levels:</a:t>
            </a:r>
            <a:r>
              <a:rPr lang="en-US" dirty="0"/>
              <a:t> 818 Junior, 583 Mid-Level, 69 Senior</a:t>
            </a:r>
          </a:p>
          <a:p>
            <a:r>
              <a:rPr lang="en-US" b="1" dirty="0"/>
              <a:t>Most employees are White and in Junior roles</a:t>
            </a:r>
            <a:endParaRPr lang="en-US" dirty="0"/>
          </a:p>
          <a:p>
            <a:r>
              <a:rPr lang="en-US" b="1" dirty="0"/>
              <a:t>Gender trend:</a:t>
            </a:r>
            <a:r>
              <a:rPr lang="en-US" dirty="0"/>
              <a:t> Female and Male proportions fluctuate closely over the years</a:t>
            </a:r>
          </a:p>
          <a:p>
            <a:r>
              <a:rPr lang="en-US" b="1" dirty="0"/>
              <a:t>Highest tenure group:</a:t>
            </a:r>
            <a:r>
              <a:rPr lang="en-US" dirty="0"/>
              <a:t> 0–2 years with 491 employees</a:t>
            </a:r>
          </a:p>
          <a:p>
            <a:r>
              <a:rPr lang="en-US" b="1" dirty="0"/>
              <a:t>Gender in Junior roles:</a:t>
            </a:r>
            <a:r>
              <a:rPr lang="en-US" dirty="0"/>
              <a:t> 360 Female, 377 Male, 71 Non-Binary</a:t>
            </a:r>
          </a:p>
          <a:p>
            <a:r>
              <a:rPr lang="en-US" b="1" dirty="0"/>
              <a:t>Gender in Mid-Level:</a:t>
            </a:r>
            <a:r>
              <a:rPr lang="en-US" dirty="0"/>
              <a:t> 286 Female, 241 Male, 48 Non-Binary</a:t>
            </a:r>
          </a:p>
          <a:p>
            <a:r>
              <a:rPr lang="en-US" b="1" dirty="0"/>
              <a:t>Senior roles dominated by Male and Female with few others</a:t>
            </a:r>
            <a:endParaRPr lang="en-US" dirty="0"/>
          </a:p>
          <a:p>
            <a:r>
              <a:rPr lang="en-US" b="1" dirty="0"/>
              <a:t>Promotion Rate:</a:t>
            </a:r>
            <a:r>
              <a:rPr lang="en-US" dirty="0"/>
              <a:t> Highest for Female (0.37), followed by Male (0.35)</a:t>
            </a:r>
          </a:p>
          <a:p>
            <a:r>
              <a:rPr lang="en-US" b="1" dirty="0"/>
              <a:t>Lowest promotion rate for ‘Prefer Not to Say’ group at 0.01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975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2AD5E-B0E8-030D-AF7D-E3A01DC118D5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AC07-7E73-03F9-F947-0B4E61726F6B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A0654-4C74-4FBF-A72D-ABAD453056C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08AA1-B5DB-D481-5614-F983D81FFBF8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43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1388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71137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41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7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87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17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566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984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282D0-C596-2F36-3CC4-09E28327C12A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1FD47-20B0-CC04-D8E5-B0D4D21B8974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DD95A-62E3-9295-84E9-778B805C08F8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F126-2BF4-469D-5DF0-72A9CE9D33E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9648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 descr="Accent block left">
            <a:extLst>
              <a:ext uri="{FF2B5EF4-FFF2-40B4-BE49-F238E27FC236}">
                <a16:creationId xmlns:a16="http://schemas.microsoft.com/office/drawing/2014/main" id="{E50ABD83-6B5E-9D6B-BA26-AA8031CE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9C22ED81-1344-D782-0B45-3CFCB3F19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4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89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6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id="{DD44C96D-0E01-0398-7514-02FCDB9B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4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 descr="Accent block left">
            <a:extLst>
              <a:ext uri="{FF2B5EF4-FFF2-40B4-BE49-F238E27FC236}">
                <a16:creationId xmlns:a16="http://schemas.microsoft.com/office/drawing/2014/main" id="{C3D7071A-2988-C19D-FBFB-5D943E68B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4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50A9C-F776-1000-F7E2-42AB904D460E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15205B-E5FC-3C97-F5DF-88DD449A6FC3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3C9ED-0F1F-C464-4B8F-3D3A3B26DD0D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D5CD-F8DF-BD3A-1F43-C1182351AD54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B9A94A-39D1-C1F5-4A19-52DC61505BFD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1018A-6FAE-CB44-5424-A5DE6DCDADE3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40F9B8-4683-548F-7F80-00F021A4928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6" r:id="rId17"/>
    <p:sldLayoutId id="2147483650" r:id="rId18"/>
    <p:sldLayoutId id="2147483652" r:id="rId19"/>
    <p:sldLayoutId id="2147483656" r:id="rId20"/>
    <p:sldLayoutId id="2147483657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3" r:id="rId27"/>
    <p:sldLayoutId id="2147483674" r:id="rId28"/>
    <p:sldLayoutId id="2147483655" r:id="rId29"/>
    <p:sldLayoutId id="2147483672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/>
              <a:t>Human Resource Dashboard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Egypt Pioneers Initiative – DEPI</a:t>
            </a:r>
            <a:r>
              <a:rPr lang="ar-EG" dirty="0"/>
              <a:t>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17" y="419291"/>
            <a:ext cx="6424765" cy="923693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800" dirty="0"/>
              <a:t>Analysis Prospectives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603A2A-E5DF-3F01-1834-299F049E6B5E}"/>
              </a:ext>
            </a:extLst>
          </p:cNvPr>
          <p:cNvSpPr/>
          <p:nvPr/>
        </p:nvSpPr>
        <p:spPr>
          <a:xfrm>
            <a:off x="4107601" y="1683513"/>
            <a:ext cx="3189670" cy="1398813"/>
          </a:xfrm>
          <a:prstGeom prst="round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demographic distributions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F64994-34B7-B407-3A9E-19BF617F84D7}"/>
              </a:ext>
            </a:extLst>
          </p:cNvPr>
          <p:cNvSpPr/>
          <p:nvPr/>
        </p:nvSpPr>
        <p:spPr>
          <a:xfrm>
            <a:off x="7781365" y="4024571"/>
            <a:ext cx="3292772" cy="1325562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Attrition justifications</a:t>
            </a:r>
            <a:r>
              <a:rPr lang="ar-EG" dirty="0"/>
              <a:t> </a:t>
            </a:r>
            <a:r>
              <a:rPr lang="en-US" dirty="0"/>
              <a:t>&amp; Recommendations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4FCE1-D9D3-8936-9FB8-B6B05DD3174F}"/>
              </a:ext>
            </a:extLst>
          </p:cNvPr>
          <p:cNvSpPr/>
          <p:nvPr/>
        </p:nvSpPr>
        <p:spPr>
          <a:xfrm>
            <a:off x="3928307" y="4024572"/>
            <a:ext cx="3456614" cy="132926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satisfactions &amp; rating wok life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73543E-C6D5-ED73-D06F-DC4C98E996EF}"/>
              </a:ext>
            </a:extLst>
          </p:cNvPr>
          <p:cNvSpPr/>
          <p:nvPr/>
        </p:nvSpPr>
        <p:spPr>
          <a:xfrm>
            <a:off x="621271" y="1756763"/>
            <a:ext cx="2829472" cy="1325563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 Trend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9142A0-42D7-465E-A6C0-A5CF040F8E18}"/>
              </a:ext>
            </a:extLst>
          </p:cNvPr>
          <p:cNvSpPr/>
          <p:nvPr/>
        </p:nvSpPr>
        <p:spPr>
          <a:xfrm>
            <a:off x="457200" y="3951320"/>
            <a:ext cx="2926892" cy="1398813"/>
          </a:xfrm>
          <a:prstGeom prst="roundRect">
            <a:avLst/>
          </a:prstGeom>
          <a:solidFill>
            <a:srgbClr val="CECA3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1741FB-F206-4F57-9590-6D667A101342}"/>
              </a:ext>
            </a:extLst>
          </p:cNvPr>
          <p:cNvSpPr/>
          <p:nvPr/>
        </p:nvSpPr>
        <p:spPr>
          <a:xfrm>
            <a:off x="7959000" y="1720137"/>
            <a:ext cx="2937502" cy="1398813"/>
          </a:xfrm>
          <a:prstGeom prst="roundRect">
            <a:avLst/>
          </a:prstGeom>
          <a:solidFill>
            <a:srgbClr val="0DBDD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Diversity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FBA-FAFA-0DD6-B0C9-3076D8DA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556" y="206609"/>
            <a:ext cx="4836887" cy="800100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Hiring Trending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9C26-6732-D751-E98F-17228AE013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6781" y="1075614"/>
            <a:ext cx="10466722" cy="9394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report providing key insights into our hiring trends, departmental recruitment, and workforce expansion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11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40D254-F7A0-4805-8203-4EBF80FF66EA}"/>
              </a:ext>
            </a:extLst>
          </p:cNvPr>
          <p:cNvSpPr txBox="1">
            <a:spLocks/>
          </p:cNvSpPr>
          <p:nvPr/>
        </p:nvSpPr>
        <p:spPr>
          <a:xfrm>
            <a:off x="714291" y="4571244"/>
            <a:ext cx="4845851" cy="17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 chart to show total hires over time, revealing a consistent decline from 30 to 14, possibly due to organizational changes, seasonal patterns, or shifts in hiring strategy.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2A356C-2EAC-4D92-8DA8-9D6795A1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10" y="1921078"/>
            <a:ext cx="4344047" cy="2274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7FABC-3AF5-4CB2-9E80-C0D44E75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92" y="1921079"/>
            <a:ext cx="4845852" cy="227440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9F8A2A-C085-4E39-B459-84A3A4CA2BD1}"/>
              </a:ext>
            </a:extLst>
          </p:cNvPr>
          <p:cNvSpPr txBox="1">
            <a:spLocks/>
          </p:cNvSpPr>
          <p:nvPr/>
        </p:nvSpPr>
        <p:spPr>
          <a:xfrm>
            <a:off x="6545403" y="3797848"/>
            <a:ext cx="5610737" cy="276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2200" dirty="0"/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079F5-CC3E-4BDF-A59C-6FEA08DDF09B}"/>
              </a:ext>
            </a:extLst>
          </p:cNvPr>
          <p:cNvSpPr txBox="1"/>
          <p:nvPr/>
        </p:nvSpPr>
        <p:spPr>
          <a:xfrm>
            <a:off x="6237410" y="4650436"/>
            <a:ext cx="4344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chart to show total hires by department, revealing Technology as the dominant hiring area, followed by Sales, with minimal hiring in HR.</a:t>
            </a:r>
          </a:p>
        </p:txBody>
      </p:sp>
    </p:spTree>
    <p:extLst>
      <p:ext uri="{BB962C8B-B14F-4D97-AF65-F5344CB8AC3E}">
        <p14:creationId xmlns:p14="http://schemas.microsoft.com/office/powerpoint/2010/main" val="92311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718-5F0E-4728-A016-5130F2F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79" y="294947"/>
            <a:ext cx="6296089" cy="84625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Employee Demographics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8D-2FA9-4CDC-960E-744ADA270A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22937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12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00169-7C64-4C6F-9C1B-B5E542908C93}"/>
              </a:ext>
            </a:extLst>
          </p:cNvPr>
          <p:cNvSpPr txBox="1"/>
          <p:nvPr/>
        </p:nvSpPr>
        <p:spPr>
          <a:xfrm>
            <a:off x="280067" y="1274933"/>
            <a:ext cx="1111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Demographics provide essential insights into the characteristics of a population within an organization, such as age, gender, ethnicity, and marital status.</a:t>
            </a:r>
          </a:p>
          <a:p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C416-7477-44DE-ACE3-F81FBEF0F6C4}"/>
              </a:ext>
            </a:extLst>
          </p:cNvPr>
          <p:cNvSpPr txBox="1"/>
          <p:nvPr/>
        </p:nvSpPr>
        <p:spPr>
          <a:xfrm>
            <a:off x="304799" y="4801070"/>
            <a:ext cx="5791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 chart showing the distribution of employees by age and gender, revealing a workforce heavily concentrated in the 20–30 age range, with a relatively even gender split among younger employees and more variation in older age groups.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B18A0-7CD6-49FA-8439-468EDE557A38}"/>
              </a:ext>
            </a:extLst>
          </p:cNvPr>
          <p:cNvSpPr txBox="1"/>
          <p:nvPr/>
        </p:nvSpPr>
        <p:spPr>
          <a:xfrm>
            <a:off x="6589059" y="4939570"/>
            <a:ext cx="4446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Pie chart to display employee count by gender, revealing near-equal representation across male and female groups.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E76A48CB-25F9-4DA8-8362-E0361846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6" y="2211811"/>
            <a:ext cx="389516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8E09F-A164-4483-9BB8-B70BDDC3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2" y="2211811"/>
            <a:ext cx="5608489" cy="23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8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718-5F0E-4728-A016-5130F2F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236" y="148848"/>
            <a:ext cx="6296089" cy="84625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Employee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8D-2FA9-4CDC-960E-744ADA270A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22937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13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00169-7C64-4C6F-9C1B-B5E542908C93}"/>
              </a:ext>
            </a:extLst>
          </p:cNvPr>
          <p:cNvSpPr txBox="1"/>
          <p:nvPr/>
        </p:nvSpPr>
        <p:spPr>
          <a:xfrm>
            <a:off x="280067" y="1140462"/>
            <a:ext cx="1111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Diversity highlights the distribution of employees across job levels and tenure groups, offering insights into experience, Gender Percentage and Tenure Distribution.</a:t>
            </a:r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C416-7477-44DE-ACE3-F81FBEF0F6C4}"/>
              </a:ext>
            </a:extLst>
          </p:cNvPr>
          <p:cNvSpPr txBox="1"/>
          <p:nvPr/>
        </p:nvSpPr>
        <p:spPr>
          <a:xfrm>
            <a:off x="280067" y="4562336"/>
            <a:ext cx="5807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chart tracking gender distribution over time revealing a dynamic shift between male and female representation, with noticeable consistency in non-binary and undisclosed identities. This visual helps assess progress toward gender balance across the years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B18A0-7CD6-49FA-8439-468EDE557A38}"/>
              </a:ext>
            </a:extLst>
          </p:cNvPr>
          <p:cNvSpPr txBox="1"/>
          <p:nvPr/>
        </p:nvSpPr>
        <p:spPr>
          <a:xfrm>
            <a:off x="6615953" y="4572433"/>
            <a:ext cx="38996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 chart showing employee distribution by tenure. Most employees are in the 0–2 year range, suggesting recent hires or high turnover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F8B4-DAA9-43EE-A20F-A2AB5264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5" y="2063792"/>
            <a:ext cx="5807305" cy="2319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9997F-755B-42FA-BD18-D750E344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090" y="2063792"/>
            <a:ext cx="3756793" cy="23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7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828F-E7BE-4884-8D5E-5CE0B838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917" y="331077"/>
            <a:ext cx="4430953" cy="85336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Salary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B5388-34FD-4E5B-AD68-205140C5472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06035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14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7F50B-FC52-4668-9E52-6529C86AD9E3}"/>
              </a:ext>
            </a:extLst>
          </p:cNvPr>
          <p:cNvSpPr txBox="1"/>
          <p:nvPr/>
        </p:nvSpPr>
        <p:spPr>
          <a:xfrm>
            <a:off x="238716" y="1437111"/>
            <a:ext cx="1113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an in-depth analysis of salary trends, distribution by gender and department, and year-over-year salary growth fluctuations.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1345B-2CBE-4F29-8C35-E9AAAA4CC316}"/>
              </a:ext>
            </a:extLst>
          </p:cNvPr>
          <p:cNvSpPr txBox="1"/>
          <p:nvPr/>
        </p:nvSpPr>
        <p:spPr>
          <a:xfrm>
            <a:off x="322732" y="4694384"/>
            <a:ext cx="5925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chart illustrating the relationship between age, job level, and salary—showing a clear salary growth trend with age, while also highlighting senior employees who are either highly compensated or potentially underpaid relative to their experience.</a:t>
            </a:r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AE003-4C15-479F-82FB-B200EB846A4B}"/>
              </a:ext>
            </a:extLst>
          </p:cNvPr>
          <p:cNvSpPr txBox="1"/>
          <p:nvPr/>
        </p:nvSpPr>
        <p:spPr>
          <a:xfrm>
            <a:off x="7046257" y="4727121"/>
            <a:ext cx="3810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Column </a:t>
            </a:r>
            <a:r>
              <a:rPr lang="en-US" dirty="0"/>
              <a:t>chart to compare total salary distribution by gender, revealing gender-based compensation contributions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FD8E6-8DFE-4E5A-87EC-56FF3B3F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113" y="2203741"/>
            <a:ext cx="3795089" cy="229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FF3FB-C1FE-4E93-B957-BB55A062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5" y="2228747"/>
            <a:ext cx="5587058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87155-2C44-90C9-70C8-AF82D5D0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572396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15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1FA13-5833-0665-A0E0-BAC6CAC693FC}"/>
              </a:ext>
            </a:extLst>
          </p:cNvPr>
          <p:cNvSpPr txBox="1"/>
          <p:nvPr/>
        </p:nvSpPr>
        <p:spPr>
          <a:xfrm>
            <a:off x="384336" y="1165412"/>
            <a:ext cx="9871288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2000" dirty="0"/>
          </a:p>
          <a:p>
            <a:pPr marL="10287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3300" dirty="0"/>
              <a:t>This report analyzes employee satisfaction, job perception, and manager ratings, influenced by environmental conditions, training opportunities, ethnicity, and years at the company.</a:t>
            </a:r>
          </a:p>
          <a:p>
            <a:pPr marL="38862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78D3D6-7403-48C8-A298-034A49173858}"/>
              </a:ext>
            </a:extLst>
          </p:cNvPr>
          <p:cNvSpPr txBox="1">
            <a:spLocks/>
          </p:cNvSpPr>
          <p:nvPr/>
        </p:nvSpPr>
        <p:spPr>
          <a:xfrm>
            <a:off x="1240575" y="449466"/>
            <a:ext cx="8396344" cy="715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00" dirty="0"/>
              <a:t>Employees</a:t>
            </a:r>
            <a:r>
              <a:rPr lang="en-US" sz="2800" dirty="0"/>
              <a:t> </a:t>
            </a:r>
            <a:r>
              <a:rPr lang="en-US" sz="4300" dirty="0"/>
              <a:t>Satisfactions</a:t>
            </a:r>
            <a:r>
              <a:rPr lang="en-US" sz="3300" dirty="0"/>
              <a:t> </a:t>
            </a:r>
            <a:r>
              <a:rPr lang="en-US" sz="4300" dirty="0"/>
              <a:t>&amp; Rating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0D9A8-0AA0-4210-8311-16970CD1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8" y="2453555"/>
            <a:ext cx="4525055" cy="1950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512D9-C5D0-4AF9-AE9B-F7BF3AD7042A}"/>
              </a:ext>
            </a:extLst>
          </p:cNvPr>
          <p:cNvSpPr txBox="1"/>
          <p:nvPr/>
        </p:nvSpPr>
        <p:spPr>
          <a:xfrm>
            <a:off x="491914" y="4728916"/>
            <a:ext cx="4600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chart visualizing the impact of business travel on job satisfaction and work-life balance, showing a decline in both metrics as travel frequency increases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2F9040A8-7E45-4CA8-837E-53526CD7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94" y="2453555"/>
            <a:ext cx="5289178" cy="198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4140D9-B3F5-479C-BC09-A780474D8F0E}"/>
              </a:ext>
            </a:extLst>
          </p:cNvPr>
          <p:cNvSpPr txBox="1"/>
          <p:nvPr/>
        </p:nvSpPr>
        <p:spPr>
          <a:xfrm>
            <a:off x="5576047" y="4663355"/>
            <a:ext cx="5486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Tree-map showing relationship satisfaction by ethnicity, revealing diverse satisfaction patterns across demographic groups.</a:t>
            </a:r>
          </a:p>
        </p:txBody>
      </p:sp>
    </p:spTree>
    <p:extLst>
      <p:ext uri="{BB962C8B-B14F-4D97-AF65-F5344CB8AC3E}">
        <p14:creationId xmlns:p14="http://schemas.microsoft.com/office/powerpoint/2010/main" val="279051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EB9CF-5EEE-4894-B046-65355F3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945E-460D-4B80-B67B-8A474956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C251E7-E650-4061-9D37-4B8827816DAB}"/>
              </a:ext>
            </a:extLst>
          </p:cNvPr>
          <p:cNvSpPr txBox="1">
            <a:spLocks/>
          </p:cNvSpPr>
          <p:nvPr/>
        </p:nvSpPr>
        <p:spPr>
          <a:xfrm>
            <a:off x="1471778" y="291328"/>
            <a:ext cx="7914270" cy="85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/>
              <a:t>Attrition Justification &amp; Analysis</a:t>
            </a:r>
            <a:endParaRPr lang="en-US" sz="4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F2F22-7CA1-48E9-A799-243F6C1E520F}"/>
              </a:ext>
            </a:extLst>
          </p:cNvPr>
          <p:cNvSpPr txBox="1"/>
          <p:nvPr/>
        </p:nvSpPr>
        <p:spPr>
          <a:xfrm>
            <a:off x="439271" y="1421830"/>
            <a:ext cx="10641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several reports, we created several</a:t>
            </a:r>
            <a:r>
              <a:rPr lang="ar-EG" dirty="0"/>
              <a:t> </a:t>
            </a:r>
            <a:r>
              <a:rPr lang="en-US" dirty="0"/>
              <a:t>charts to determine the main reason behind employee's resignations from the company</a:t>
            </a:r>
            <a:r>
              <a:rPr lang="ar-EG" dirty="0"/>
              <a:t> </a:t>
            </a:r>
            <a:r>
              <a:rPr lang="en-US" dirty="0"/>
              <a:t>whether it is due to salaries, work environment, distance between home and workplace, level of education, ethnicity, or gender</a:t>
            </a:r>
            <a:r>
              <a:rPr lang="ar-EG" dirty="0"/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7CC92-57EB-4EA0-A046-92110A59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2623791"/>
            <a:ext cx="4589929" cy="1491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BF7112-DF98-4A81-9F13-D121929B888A}"/>
              </a:ext>
            </a:extLst>
          </p:cNvPr>
          <p:cNvSpPr txBox="1"/>
          <p:nvPr/>
        </p:nvSpPr>
        <p:spPr>
          <a:xfrm>
            <a:off x="439271" y="4560793"/>
            <a:ext cx="44913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comparing attrition with key metrics, revealing that leavers had lower salaries, fewer years at the company, shorter time in role, and less tenure with managers.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5DF1F1-115D-4809-8FA1-031BF635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54" y="2623791"/>
            <a:ext cx="5163670" cy="16703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441C89-5BBC-4E9A-9152-B6A0461B79EF}"/>
              </a:ext>
            </a:extLst>
          </p:cNvPr>
          <p:cNvSpPr txBox="1"/>
          <p:nvPr/>
        </p:nvSpPr>
        <p:spPr>
          <a:xfrm>
            <a:off x="5517936" y="4572725"/>
            <a:ext cx="544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Decomposition tree breaks down attrition count across gender, ethnicity, department, and state, revealing key loss areas like white females in tech from California.</a:t>
            </a:r>
          </a:p>
        </p:txBody>
      </p:sp>
    </p:spTree>
    <p:extLst>
      <p:ext uri="{BB962C8B-B14F-4D97-AF65-F5344CB8AC3E}">
        <p14:creationId xmlns:p14="http://schemas.microsoft.com/office/powerpoint/2010/main" val="34224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F4D-A21B-4BC0-8CA0-BF75F50D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27" y="80683"/>
            <a:ext cx="5038745" cy="945932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0085-C6A9-41EA-AEAD-45850AAC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5813612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17</a:t>
            </a:fld>
            <a:endParaRPr lang="en-US" noProof="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626BB6-3EB3-4D06-8591-736453D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99340"/>
              </p:ext>
            </p:extLst>
          </p:nvPr>
        </p:nvGraphicFramePr>
        <p:xfrm>
          <a:off x="412376" y="1203193"/>
          <a:ext cx="10667999" cy="50541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26774">
                  <a:extLst>
                    <a:ext uri="{9D8B030D-6E8A-4147-A177-3AD203B41FA5}">
                      <a16:colId xmlns:a16="http://schemas.microsoft.com/office/drawing/2014/main" val="1220388501"/>
                    </a:ext>
                  </a:extLst>
                </a:gridCol>
                <a:gridCol w="5341225">
                  <a:extLst>
                    <a:ext uri="{9D8B030D-6E8A-4147-A177-3AD203B41FA5}">
                      <a16:colId xmlns:a16="http://schemas.microsoft.com/office/drawing/2014/main" val="3324855269"/>
                    </a:ext>
                  </a:extLst>
                </a:gridCol>
              </a:tblGrid>
              <a:tr h="4708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Recommended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823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Ethnic diversity is limited with 58.5% of employees being White, highlighting an imbalance in workforce representation.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Implement bias-free hiring to ensure 30% of new hires reflect underrepresented ethnic backgrounds.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288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The average commute distance is 22.5 km, with some employees traveling significantly farther.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Introduce flexible working options and remote work opportunities, aiming to reduce average commute times by 20%.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7526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Minimize the salary gap between the highest and lowest paying departments which is 526,817.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salary gap from to less than $5,000 by implementing structured annual salary adjustments of 2-3% over the next three years.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3239"/>
                  </a:ext>
                </a:extLst>
              </a:tr>
              <a:tr h="596456">
                <a:tc>
                  <a:txBody>
                    <a:bodyPr/>
                    <a:lstStyle/>
                    <a:p>
                      <a:r>
                        <a:rPr lang="en-US" sz="1600" dirty="0"/>
                        <a:t>Average work-life balance score is 3.4.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the score to 4.0 through flexible working options and workload reviews.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89713"/>
                  </a:ext>
                </a:extLst>
              </a:tr>
              <a:tr h="596456">
                <a:tc>
                  <a:txBody>
                    <a:bodyPr/>
                    <a:lstStyle/>
                    <a:p>
                      <a:r>
                        <a:rPr lang="en-US" sz="1600" dirty="0"/>
                        <a:t>The attrition rate in the Technology department is currently approximately 13.84% annually.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Aim to lower this rate to under 10% by 2025 through strategic enhancements in career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2430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17.77% of employees received 'Needs Improvement' ratings to Managers, totaling 1,192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'Needs Improvement' ratings to below 10% through personalized coaching and structured quarterly progress reviews.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0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3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59D-A004-95A0-8DE8-C8D9076C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01" y="137250"/>
            <a:ext cx="9692640" cy="73417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31ED3-6E00-2643-8ACE-CB9F4717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34A36-143A-0001-72E3-C49622AE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CE47A3-03F9-4841-A3C7-D5E9BE771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37864"/>
              </p:ext>
            </p:extLst>
          </p:nvPr>
        </p:nvGraphicFramePr>
        <p:xfrm>
          <a:off x="259395" y="4706470"/>
          <a:ext cx="9597392" cy="510989"/>
        </p:xfrm>
        <a:graphic>
          <a:graphicData uri="http://schemas.openxmlformats.org/drawingml/2006/table">
            <a:tbl>
              <a:tblPr/>
              <a:tblGrid>
                <a:gridCol w="4798696">
                  <a:extLst>
                    <a:ext uri="{9D8B030D-6E8A-4147-A177-3AD203B41FA5}">
                      <a16:colId xmlns:a16="http://schemas.microsoft.com/office/drawing/2014/main" val="1329263810"/>
                    </a:ext>
                  </a:extLst>
                </a:gridCol>
                <a:gridCol w="4798696">
                  <a:extLst>
                    <a:ext uri="{9D8B030D-6E8A-4147-A177-3AD203B41FA5}">
                      <a16:colId xmlns:a16="http://schemas.microsoft.com/office/drawing/2014/main" val="1859773466"/>
                    </a:ext>
                  </a:extLst>
                </a:gridCol>
              </a:tblGrid>
              <a:tr h="51098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58853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9789D56-A5A4-4C95-AF3D-8CF8BDBA8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17478"/>
              </p:ext>
            </p:extLst>
          </p:nvPr>
        </p:nvGraphicFramePr>
        <p:xfrm>
          <a:off x="609019" y="1021976"/>
          <a:ext cx="10023122" cy="515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04773">
                  <a:extLst>
                    <a:ext uri="{9D8B030D-6E8A-4147-A177-3AD203B41FA5}">
                      <a16:colId xmlns:a16="http://schemas.microsoft.com/office/drawing/2014/main" val="1220388501"/>
                    </a:ext>
                  </a:extLst>
                </a:gridCol>
                <a:gridCol w="5018349">
                  <a:extLst>
                    <a:ext uri="{9D8B030D-6E8A-4147-A177-3AD203B41FA5}">
                      <a16:colId xmlns:a16="http://schemas.microsoft.com/office/drawing/2014/main" val="3324855269"/>
                    </a:ext>
                  </a:extLst>
                </a:gridCol>
              </a:tblGrid>
              <a:tr h="576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Recommended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8237"/>
                  </a:ext>
                </a:extLst>
              </a:tr>
              <a:tr h="730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company’s attrition rate is 16%, above the market average of 10%.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Implement strategies to align with industry benchmarks and reduce attrition.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288"/>
                  </a:ext>
                </a:extLst>
              </a:tr>
              <a:tr h="730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Resigned employees have lower average salaries ($82,262) than retained employees ($118,856).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Review and adjust salary structures to remain competitive and retain talent.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7526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Tenure at the company is shorter for resigned employees (2.43 years) compared to others (4.97 years).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Investigate early-stage disengagement and improve onboarding and career development paths.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3239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Resigned employees spent less time in their role (0.99 years) and with their manager (0.98 years), vs. 2.54 and 2.48 years for others.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Strengthen internal mobility and manager-employee relationships through mentorship and structured role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89713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65% of resigned employees received no share distributions.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Expand equity-based incentives and communicate long-term benefit opportunities clearly.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2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0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000" dirty="0"/>
              <a:t>Team 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689" y="1295973"/>
            <a:ext cx="5472000" cy="299942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Ahmed Khaled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Rashad Maher Rashad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Sameh Ali Mohamed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Esraa Hossam Eldin Ahmed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Ahmed Abass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Alaa </a:t>
            </a:r>
            <a:r>
              <a:rPr lang="en-US" sz="2800" dirty="0" err="1"/>
              <a:t>Moazz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+1 23 987 6554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april@treyresearch.com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Trey Research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264" y="486649"/>
            <a:ext cx="8106735" cy="1224208"/>
          </a:xfrm>
        </p:spPr>
        <p:txBody>
          <a:bodyPr/>
          <a:lstStyle/>
          <a:p>
            <a:pPr algn="l"/>
            <a:r>
              <a:rPr lang="en-US" b="1" dirty="0"/>
              <a:t>Agenda: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F8F3DC-4EEB-CD61-1838-BF5D2E872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5264" y="1710857"/>
            <a:ext cx="8106736" cy="450075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Uploading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Cleaning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Modeling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Dax Measures and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Interactive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Dashboard Publishing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>
          <a:xfrm>
            <a:off x="0" y="-1"/>
            <a:ext cx="451485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0" y="-43441"/>
            <a:ext cx="6641900" cy="1124345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43624" y="960029"/>
            <a:ext cx="6641626" cy="82980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/>
              <a:t>The HR Dashboard is designed to provide a centralized and interactive platform for HR professionals and management to: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632" y="2188997"/>
            <a:ext cx="6448425" cy="3783192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Provide real-time insights </a:t>
            </a:r>
            <a:r>
              <a:rPr lang="en-US" altLang="en-US" sz="2000" dirty="0"/>
              <a:t>by visualizing key HR metrics and workforce trends. 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Track and analyze workforce performance, </a:t>
            </a:r>
            <a:r>
              <a:rPr lang="en-US" altLang="en-US" sz="2000" dirty="0"/>
              <a:t>including employee engagement, turnover, and productivity levels.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Enable data-driven decision-making </a:t>
            </a:r>
            <a:r>
              <a:rPr lang="en-US" altLang="en-US" sz="2000" dirty="0"/>
              <a:t>to identify areas for improvement and optimize HR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/>
              <a:t>Improve operational efficiency by</a:t>
            </a:r>
            <a:r>
              <a:rPr lang="en-US" sz="2000" dirty="0"/>
              <a:t> Accessing critical HR information quickly and easily.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9C26-6732-D751-E98F-17228AE013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6784" y="1445209"/>
            <a:ext cx="5245341" cy="33275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5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3820D-618F-43E1-8A68-D380BDF2FB9B}"/>
              </a:ext>
            </a:extLst>
          </p:cNvPr>
          <p:cNvSpPr txBox="1"/>
          <p:nvPr/>
        </p:nvSpPr>
        <p:spPr>
          <a:xfrm>
            <a:off x="3108767" y="346798"/>
            <a:ext cx="5072707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800" dirty="0"/>
              <a:t>Data Uploading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E2366-916D-458C-A08A-DEF2F329826A}"/>
              </a:ext>
            </a:extLst>
          </p:cNvPr>
          <p:cNvSpPr txBox="1"/>
          <p:nvPr/>
        </p:nvSpPr>
        <p:spPr>
          <a:xfrm>
            <a:off x="576263" y="1671935"/>
            <a:ext cx="95392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Receiving 5 Csv files related to employees of company content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Educational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Rating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Satisfied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6FD2EF-76BA-4331-8D74-40AC02FA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3998354"/>
            <a:ext cx="9682162" cy="20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6</a:t>
            </a:fld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92804-8ABB-48A6-9B57-C74D89FEB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2490448"/>
            <a:ext cx="4742184" cy="2892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EC31F-8CAD-405F-A07D-DF867B821881}"/>
              </a:ext>
            </a:extLst>
          </p:cNvPr>
          <p:cNvSpPr txBox="1"/>
          <p:nvPr/>
        </p:nvSpPr>
        <p:spPr>
          <a:xfrm>
            <a:off x="333375" y="1428273"/>
            <a:ext cx="10189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was cleaned in </a:t>
            </a:r>
            <a:r>
              <a:rPr lang="en-US" b="1" dirty="0"/>
              <a:t>Power Query</a:t>
            </a:r>
            <a:r>
              <a:rPr lang="en-US" dirty="0"/>
              <a:t> by removing errors, renaming columns, and merging related tables efficiently.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F3C14-C988-4426-B708-01E717744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2490448"/>
            <a:ext cx="5305370" cy="2892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8F855F-2D10-4B0A-9D27-654807E353A4}"/>
              </a:ext>
            </a:extLst>
          </p:cNvPr>
          <p:cNvSpPr txBox="1"/>
          <p:nvPr/>
        </p:nvSpPr>
        <p:spPr>
          <a:xfrm>
            <a:off x="6896100" y="568392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A0F50-6E28-4D5E-8DF8-A8B168FBFC37}"/>
              </a:ext>
            </a:extLst>
          </p:cNvPr>
          <p:cNvSpPr txBox="1"/>
          <p:nvPr/>
        </p:nvSpPr>
        <p:spPr>
          <a:xfrm>
            <a:off x="1533525" y="572412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25453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7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Data Modeling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2131D-E314-473D-B796-39A911D5255B}"/>
              </a:ext>
            </a:extLst>
          </p:cNvPr>
          <p:cNvSpPr txBox="1"/>
          <p:nvPr/>
        </p:nvSpPr>
        <p:spPr>
          <a:xfrm>
            <a:off x="453023" y="1273024"/>
            <a:ext cx="10026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star schema</a:t>
            </a:r>
            <a:r>
              <a:rPr lang="en-US" dirty="0"/>
              <a:t> was created by linking employee data with satisfaction levels, performance ratings, education, and rating levels for HR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7713EE-D633-4151-B0A4-8BEC180F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16" y="2322173"/>
            <a:ext cx="5023088" cy="3731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BCD5E1-B6E5-424E-92B2-4FFADD7389B9}"/>
              </a:ext>
            </a:extLst>
          </p:cNvPr>
          <p:cNvSpPr txBox="1"/>
          <p:nvPr/>
        </p:nvSpPr>
        <p:spPr>
          <a:xfrm>
            <a:off x="142522" y="2602664"/>
            <a:ext cx="5135116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 is the fact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tables are Dimension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 connects to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Level links to Performance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Level is related to Performance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is related to 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8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Dax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5D9CA-3AFB-4B31-9805-B7EA36259E26}"/>
              </a:ext>
            </a:extLst>
          </p:cNvPr>
          <p:cNvSpPr txBox="1"/>
          <p:nvPr/>
        </p:nvSpPr>
        <p:spPr>
          <a:xfrm>
            <a:off x="453023" y="1093860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DAX Tables</a:t>
            </a:r>
            <a:r>
              <a:rPr lang="en-US" sz="20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B6080-004F-41DF-BF93-70F88204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2" y="1584161"/>
            <a:ext cx="10291177" cy="400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3DE0C-E00E-4BFD-B6D9-94DE6619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2" y="2060756"/>
            <a:ext cx="6332769" cy="586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72EFD-021E-4E47-885B-E2B2D1AC7E9E}"/>
              </a:ext>
            </a:extLst>
          </p:cNvPr>
          <p:cNvSpPr txBox="1"/>
          <p:nvPr/>
        </p:nvSpPr>
        <p:spPr>
          <a:xfrm>
            <a:off x="453022" y="2853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Columns: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341E4-A635-4857-AA93-4CAEA2F70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" y="3261387"/>
            <a:ext cx="6799425" cy="88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1AF96-C11C-419F-8F90-F1B09168AF6C}"/>
              </a:ext>
            </a:extLst>
          </p:cNvPr>
          <p:cNvSpPr txBox="1"/>
          <p:nvPr/>
        </p:nvSpPr>
        <p:spPr>
          <a:xfrm>
            <a:off x="453021" y="4377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Measures: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5BB76C-9493-4B9C-AEF4-1AE920EC4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026" y="2654820"/>
            <a:ext cx="929721" cy="1898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3C3E51-0BB4-4A23-B0F2-61A38D572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1049" y="3818965"/>
            <a:ext cx="1623150" cy="2364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5EC528-618F-42B8-B04B-CD4EB2F65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21" y="4984613"/>
            <a:ext cx="8574438" cy="11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55FF-2DE9-C054-469E-563402E77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23DA1-DDF7-433C-B6CC-4E2B26F2B36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9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42905-BB50-D250-B679-EA7D386EF0A6}"/>
              </a:ext>
            </a:extLst>
          </p:cNvPr>
          <p:cNvSpPr txBox="1"/>
          <p:nvPr/>
        </p:nvSpPr>
        <p:spPr>
          <a:xfrm>
            <a:off x="3318317" y="344192"/>
            <a:ext cx="4473134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Dax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7E817-8B30-8ACC-A9E4-81508A5AA6D0}"/>
              </a:ext>
            </a:extLst>
          </p:cNvPr>
          <p:cNvSpPr txBox="1"/>
          <p:nvPr/>
        </p:nvSpPr>
        <p:spPr>
          <a:xfrm>
            <a:off x="453023" y="1093860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DAX Tables</a:t>
            </a:r>
            <a:r>
              <a:rPr lang="en-US" sz="2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D6818-C191-6D5F-A253-96EAA3FB059F}"/>
              </a:ext>
            </a:extLst>
          </p:cNvPr>
          <p:cNvSpPr txBox="1"/>
          <p:nvPr/>
        </p:nvSpPr>
        <p:spPr>
          <a:xfrm>
            <a:off x="453021" y="4377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Measures: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3E4F9-AC98-FB06-9238-BB333787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2" y="1493970"/>
            <a:ext cx="10918440" cy="2162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7177F8-9E5D-FA3B-CDD0-1E2C06F4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712" y="3790123"/>
            <a:ext cx="1857634" cy="23964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4A84DC-1FB7-B9FA-CDFF-C893A24B0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0" y="4796798"/>
            <a:ext cx="8574437" cy="4019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4B0EB3-82DA-6280-80C2-CDFE064B0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20" y="5282163"/>
            <a:ext cx="8770692" cy="3490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765157-C934-7B5F-57AA-C7BD16DAF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95" y="5786490"/>
            <a:ext cx="8622262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26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webextensions/webextension1.xml><?xml version="1.0" encoding="utf-8"?>
<we:webextension xmlns:we="http://schemas.microsoft.com/office/webextensions/webextension/2010/11" id="{20660481-cd57-42c1-abd6-35a9281469d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3W/bNhD/VwK99MUYSIqkyL4ladp1aLcgKVoUQzEcyaOjVpYMSs7iFf3fR0lOm2+nTuyoad/MI328+92R90F9TlxeTwuY/wkTTJ4mO1X1aQLh0xZNRknZ07yzXopMMJ5lKQWXcubjbDVt8qqsk6efkwbCGJu3eT2DomUUiX9/GCVQFPswbkceihpHyRRDXZVQ5P9hvzhONWGGX0YJnkyLKkDL8rCBBlu2x3F5HEcR6G9p3BFskx/jIdqmpzqnQSrlHXPeaUEy51lcVvcLOsmuXNKy7rbfrcoG8jJu09JYZoBZCYZwjYZ70Eq3dJ8XzWKJme+dTEPULuo8n7bgbLtjKC26pFMhYN1L/DnZHo8DjqFZDPfOTe5WxWxyBf2wmgWLB+i7qbLJm3ncY28SsZkjJl8iUPuhijB29EMoIMw76vNZuUCFtsOj6t/dgBFGlzwlXz5ESp2X42KB+jcA3vRKWAitApX5GKFrFY1/qILDsDPvdH2Wh1PQ2eiCyA+oZ1QskjznqfXWp6nmqUid58atbrbXCPUs4F1F3m6akLeCbh20zrxhm6xLiR5wtJKjSZW2XqeOKJOBGfQ5OaW/fHbBh8TjOys36dqbjxMlQHvmGBqmUg2aqkGbb3uMF3SRj89uVyq5uODAW2uBGaqVyyQhNF0el3YjMOMq5DZCcdFm93QrN1ffbKNBOM29nvkJTC+6Tp+LxA0/nsk2FqD3DnW/KEdPiBMipVxrpjmTlIjMOspg0Gf3e8ww2qDzvsAyHv1V4vI0x90jCM2A75KbY8DmfPcryL3zMkUyYdKMGmOQCCNUn6jdCHeDJ42pTs6j3WUhKWHEZd4yJ3gmvSfcLOWWT2I9cplXRglYh9SAkF4gxmJBLuVVH8H0Cl6exfhKHSAV3AAFwUm2Ki8whjpCZcqcTJW1gli9Ki9qLaU8Jsmp8oxB/KXYqrwY5y6CxSJsysVqUDPqV+WlQEtEQYn2FmyaEUOGnY7c/kqjt4qFMcU+mmCT23b0Cn0zCD0O8vFRJ8mhjf9we8e9RQd1l4164dpmQzv4K/4Hmio6SvqwwSXmcv+8CNVsukp8MRDuFl9++dM6/GmTcfOs//ShU6LIGONaoGIKDSVEDeOS3MfgqzBp9zmIDMvxRV1eQxlDbjgzebdWVegY1T0tlkIDSMPuikFf5SliOBh0GUelSSoFMPwxTPyuCp9e5R53oGgX/aRGXopCb2YjOUrbdtAQnKNEGTuM5tlSBf+ozGGcqD30Ov2cZl6KwmmTjRhqU59BSgyCYTHH/THMvFce56EqJ1g2v8x9ezQWZs+M15nu6isnneJWLi/YrilKCQdJMxmLPqGN54yiU6vyygRTtvVCYCpzoImmy93xAbsww+gh3vZ9bZO1xTOcxuKg9ceVHpWKWR0Njq4XZuiNrOsf/h6siaWtRQ/CUmmQSu4zYW6I34sX9JRIIuPFQFQGBB1kqWod+kqn6Rm1fN6ePn9H6J+HatJxXLzTt2f8suijpLczaQF6d4TtE2AHROnyUzu9vIBIfXus+kG3+3UvhUlnm7dQzLqPACLnV3lUp3fFjhxXP3mP9ZN25Yfu3lxTEX5GpBXaMvcjxHuEUG83u9VkCuV8xYvuoQr68wgOtJ6/Ucjbt4ceb1vmMVtxk3Hg0lHu4wFYpyR3AoWzRLSfDfFsaTywWYwI3HLGBaEMtSQpvy4eDPBu/OXLa7+R7mCHe/r457CB+RY0W/ZM7LoVxGvc/17RW6OcP96nXpe16Atah5RKBYRo46R3gkg9hG9PbqyCNnVyFsvrrTdgiksivqkaKLZ+j6ar13Z2vk+Ce8yGvtaRO2tJi35aQ2wyoTl3htpkpstnvlkxmWAYdwhUs6aegsV9KPuCctpzybFbF48WxBrZLX53tesVVV/3DXjSbdPt9j9Prh8Zey4AAA==&quot;"/>
    <we:property name="creatorSessionId" value="&quot;6183cb1c-0d36-4c2b-8f41-2158bbfe4a5a&quot;"/>
    <we:property name="creatorTenantId" value="&quot;a1eb74a8-d3ff-4529-9940-79d416fe05a2&quot;"/>
    <we:property name="creatorUserId" value="&quot;100320020AA7F7F0&quot;"/>
    <we:property name="datasetId" value="&quot;f16d9bac-122c-4001-9836-d8474e2d811d&quot;"/>
    <we:property name="embedUrl" value="&quot;/reportEmbed?reportId=86d515fd-629a-415a-9db5-438d133c76a7&amp;config=eyJjbHVzdGVyVXJsIjoiaHR0cHM6Ly9XQUJJLVdFU1QtRVVST1BF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+1YS2/bOBD+K4YuvRiBqIcl5+Yk7mK3eSEO0sMiKEbiSGYjiVqKcuoN/N93SDnJxnHrNo/Wwa5P5nA4j28+Dse+cbho6gLmx1Cis+vsSXlVgrrqMafvVEvZycmHo9HZh0/Ho6MxiWWthawaZ/fG0aBy1BeiaaEwFkj452XfgaI4hdysMiga7Ds1qkZWUIi/sVOmLa1aXPQd/FIXUoExOdGg0ZidkTqtyTfb8ckjpFrMcIKp7qSALBr6HNwIWRKHCbChUWs6BRvZWhVj2rrfl5UGUZEbIwuDKAwyxmPmMe55ASY8MPJMFHqpkszHX2pF2VHO89qgMuIzqFLkjk1BYdNFfOMcITStsnmMH2xMZKtSPMPMblVa6LlBd+d8J1P4V4tVOncWhMipkoSX3ezw7c2gaLEnsx7M8p0GClBzs8Ky7l0LPZWt7pEZe3gqr/cVEo7c2XUX/c3hjvJcYQ56uXwY8r4s2nKNfH0q45JKOUdczWJiI7bS9221LCJ7HO0lSRpR5cWSJPf1Ou+SyKHN0TAw+UylNoWhE1JxVHtzW5sDoW5J4vVXYv6FiVJmJBpGUZxF6ELku3Hqx14Q8afTbKSo8iVqkZrVIWb6CeT7WiIjrck8He2dmStpds9EPrUuJimp8fGsq8/4Odz/AffWq+kuZnFCiqAlAeWvsoh9D+dfL8yvXb99EuVSiZRQW43mZbi319LVocPnCmZYrAlm4+1KbRz7U1D6qXfstYBdXN4+AqT1+V9tfolrF9krAUmUI40EgPuYpS54oRt5Ycj99Bm39/Wb0SjHzS33bTGUy6rVzyLor8J9Cwg8SDhzs9RLA8TIZSwauOFGAr8FVjSFSFE9YIRTIg1O5kuONOWZQ5RT3XkV2Nzn/fDbxe3gScR5r2Rpjy1HYzN4PM6m73RRuKbCH6domp+tZMXFLct+XwGp+f5idwvrfWOV+86FmRONdTJ/KHSX+E0npiPvjmWvU39n9C+7wcSe5KBhDUal5BZFtLRYb3QPGpEag7dzzlqe34X2yiwPvYE/9FmIA+6GEcfAZfAWWP5zJ/VTVJlUpfFDLyxdrtV4/5DJhDaaDLoe9gMPyVbE/1Gqq0OR4R5N5KT0Ar89Cqrftjw9zy/fFrxHmRd4nh8E4OEwy3DocYi34Kb+hhXV88XfoWc02AM6weV19fN77B0WXcWixIuBxTxyExYGA9d1k22YIA6wpmtZYqX/r9ojPJavYsTYIMwCngVxxJJg4HG2BZWjNnUmi3W/nP+DZbsHo6sZJBGkvucNhlEIQezHbDAwhr4NyxTqlX/I7Gc9TrLVTQ0pnkKFa/AinIAaAN+Amf2P17FOKBaRFJtANv/83sG7WPwDt/RNvoQWAAA=&quot;"/>
    <we:property name="isFiltersActionButtonVisible" value="true"/>
    <we:property name="isVisualContainerHeaderHidden" value="false"/>
    <we:property name="pageDisplayName" value="&quot;overview&quot;"/>
    <we:property name="pageName" value="&quot;dd9a688fd2dfd9507df2&quot;"/>
    <we:property name="reportEmbeddedTime" value="&quot;2025-04-11T03:05:01.983Z&quot;"/>
    <we:property name="reportName" value="&quot;project 2025 final 6-4-2025 (1)&quot;"/>
    <we:property name="reportState" value="&quot;CONNECTED&quot;"/>
    <we:property name="reportUrl" value="&quot;/groups/me/reports/86d515fd-629a-415a-9db5-438d133c76a7/dd9a688fd2dfd9507df2?bookmarkGuid=22a6b4c7-4f70-46bd-82de-2273a34c21da&amp;bookmarkUsage=1&amp;ctid=a1eb74a8-d3ff-4529-9940-79d416fe05a2&amp;fromEntryPoint=export&amp;pbi_source=storytelling_addin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465A89F9E3FE41A12CC793394AAFC2" ma:contentTypeVersion="5" ma:contentTypeDescription="Create a new document." ma:contentTypeScope="" ma:versionID="2a758af1d22ec0ddf598a53adc62faa9">
  <xsd:schema xmlns:xsd="http://www.w3.org/2001/XMLSchema" xmlns:xs="http://www.w3.org/2001/XMLSchema" xmlns:p="http://schemas.microsoft.com/office/2006/metadata/properties" xmlns:ns3="683a4b90-64fb-4323-a45e-b2c6041a9e9d" targetNamespace="http://schemas.microsoft.com/office/2006/metadata/properties" ma:root="true" ma:fieldsID="f7b36c957236c661c1b830cb8d3715ed" ns3:_="">
    <xsd:import namespace="683a4b90-64fb-4323-a45e-b2c6041a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a4b90-64fb-4323-a45e-b2c6041a9e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683a4b90-64fb-4323-a45e-b2c6041a9e9d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B6A8E9-E867-4C62-93A2-AFC8D863D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a4b90-64fb-4323-a45e-b2c6041a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1073</TotalTime>
  <Words>2492</Words>
  <Application>Microsoft Office PowerPoint</Application>
  <PresentationFormat>Widescreen</PresentationFormat>
  <Paragraphs>257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Segoe UI Light</vt:lpstr>
      <vt:lpstr>Times New Roman</vt:lpstr>
      <vt:lpstr>Wingdings 2</vt:lpstr>
      <vt:lpstr>View</vt:lpstr>
      <vt:lpstr>Human Resource Dashboard</vt:lpstr>
      <vt:lpstr>Team Member</vt:lpstr>
      <vt:lpstr>Agenda:</vt:lpstr>
      <vt:lpstr>Our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Prospectives</vt:lpstr>
      <vt:lpstr>Hiring Trending</vt:lpstr>
      <vt:lpstr>Employee Demographics</vt:lpstr>
      <vt:lpstr>Employee Diversity</vt:lpstr>
      <vt:lpstr>Salary Analysis</vt:lpstr>
      <vt:lpstr>PowerPoint Presentation</vt:lpstr>
      <vt:lpstr>PowerPoint Presentation</vt:lpstr>
      <vt:lpstr>Recommendations</vt:lpstr>
      <vt:lpstr>Recommendations</vt:lpstr>
      <vt:lpstr>Microsoft Power BI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Dashboard</dc:title>
  <dc:creator>Esraa Wahby</dc:creator>
  <cp:lastModifiedBy>rashadmaher6458215@gmail.com</cp:lastModifiedBy>
  <cp:revision>170</cp:revision>
  <dcterms:created xsi:type="dcterms:W3CDTF">2025-03-12T14:02:35Z</dcterms:created>
  <dcterms:modified xsi:type="dcterms:W3CDTF">2025-04-13T19:18:50Z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0x010100FF465A89F9E3FE41A12CC793394AAFC2</vt:lpwstr>
  </property>
</Properties>
</file>