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4"/>
  </p:notesMasterIdLst>
  <p:sldIdLst>
    <p:sldId id="1300" r:id="rId5"/>
    <p:sldId id="1291" r:id="rId6"/>
    <p:sldId id="1301" r:id="rId7"/>
    <p:sldId id="1303" r:id="rId8"/>
    <p:sldId id="1314" r:id="rId9"/>
    <p:sldId id="1302" r:id="rId10"/>
    <p:sldId id="1304" r:id="rId11"/>
    <p:sldId id="1305" r:id="rId12"/>
    <p:sldId id="1306" r:id="rId13"/>
    <p:sldId id="1307" r:id="rId14"/>
    <p:sldId id="1308" r:id="rId15"/>
    <p:sldId id="1309" r:id="rId16"/>
    <p:sldId id="1310" r:id="rId17"/>
    <p:sldId id="1311" r:id="rId18"/>
    <p:sldId id="1312" r:id="rId19"/>
    <p:sldId id="1313" r:id="rId20"/>
    <p:sldId id="1295" r:id="rId21"/>
    <p:sldId id="1296" r:id="rId22"/>
    <p:sldId id="1250"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BFD0C1-A4F5-47F6-864D-670A1207ABEA}" v="4" dt="2025-03-27T17:59:30.6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5882" autoAdjust="0"/>
  </p:normalViewPr>
  <p:slideViewPr>
    <p:cSldViewPr snapToGrid="0">
      <p:cViewPr varScale="1">
        <p:scale>
          <a:sx n="82" d="100"/>
          <a:sy n="82" d="100"/>
        </p:scale>
        <p:origin x="691" y="72"/>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Gupta" userId="f3aa18df70c1a0f9" providerId="LiveId" clId="{80BFD0C1-A4F5-47F6-864D-670A1207ABEA}"/>
    <pc:docChg chg="addSld modSld">
      <pc:chgData name="Abhishek Gupta" userId="f3aa18df70c1a0f9" providerId="LiveId" clId="{80BFD0C1-A4F5-47F6-864D-670A1207ABEA}" dt="2025-03-27T17:59:30.613" v="15" actId="1076"/>
      <pc:docMkLst>
        <pc:docMk/>
      </pc:docMkLst>
      <pc:sldChg chg="modSp">
        <pc:chgData name="Abhishek Gupta" userId="f3aa18df70c1a0f9" providerId="LiveId" clId="{80BFD0C1-A4F5-47F6-864D-670A1207ABEA}" dt="2025-03-27T17:59:30.613" v="15" actId="1076"/>
        <pc:sldMkLst>
          <pc:docMk/>
          <pc:sldMk cId="2746043547" sldId="1291"/>
        </pc:sldMkLst>
        <pc:spChg chg="mod">
          <ac:chgData name="Abhishek Gupta" userId="f3aa18df70c1a0f9" providerId="LiveId" clId="{80BFD0C1-A4F5-47F6-864D-670A1207ABEA}" dt="2025-03-27T17:59:30.613" v="15" actId="1076"/>
          <ac:spMkLst>
            <pc:docMk/>
            <pc:sldMk cId="2746043547" sldId="1291"/>
            <ac:spMk id="15" creationId="{E7C99F5E-F5B3-C6A2-E1DE-08AB558F288D}"/>
          </ac:spMkLst>
        </pc:spChg>
      </pc:sldChg>
      <pc:sldChg chg="addSp modSp new mod">
        <pc:chgData name="Abhishek Gupta" userId="f3aa18df70c1a0f9" providerId="LiveId" clId="{80BFD0C1-A4F5-47F6-864D-670A1207ABEA}" dt="2025-03-27T17:58:12.584" v="11" actId="1076"/>
        <pc:sldMkLst>
          <pc:docMk/>
          <pc:sldMk cId="1837886785" sldId="1314"/>
        </pc:sldMkLst>
        <pc:picChg chg="add mod">
          <ac:chgData name="Abhishek Gupta" userId="f3aa18df70c1a0f9" providerId="LiveId" clId="{80BFD0C1-A4F5-47F6-864D-670A1207ABEA}" dt="2025-03-27T17:58:12.584" v="11" actId="1076"/>
          <ac:picMkLst>
            <pc:docMk/>
            <pc:sldMk cId="1837886785" sldId="1314"/>
            <ac:picMk id="3" creationId="{7DCAA0CA-DA0C-6496-260D-DD837D718C0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fao.org/sustainable-development-goals-data-portal/dat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unep.org/resources/report/unep-food-waste-index-report-2021"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5517640" y="2807368"/>
            <a:ext cx="6096843" cy="1200329"/>
          </a:xfrm>
          <a:prstGeom prst="rect">
            <a:avLst/>
          </a:prstGeom>
          <a:noFill/>
        </p:spPr>
        <p:txBody>
          <a:bodyPr wrap="square" rtlCol="0">
            <a:spAutoFit/>
          </a:bodyPr>
          <a:lstStyle/>
          <a:p>
            <a:pPr algn="r"/>
            <a:r>
              <a:rPr lang="en-US" sz="3600" dirty="0"/>
              <a:t>"Food Waste Management Analysis"</a:t>
            </a:r>
            <a:endParaRPr lang="en-US" sz="4000" b="1" dirty="0">
              <a:solidFill>
                <a:schemeClr val="bg1"/>
              </a:solidFill>
              <a:latin typeface="Arial" panose="020B0604020202020204" pitchFamily="34" charset="0"/>
              <a:cs typeface="Arial" panose="020B0604020202020204" pitchFamily="34" charset="0"/>
            </a:endParaRPr>
          </a:p>
        </p:txBody>
      </p:sp>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55477" y="793469"/>
            <a:ext cx="1790192" cy="582249"/>
          </a:xfrm>
          <a:prstGeom prst="rect">
            <a:avLst/>
          </a:prstGeom>
        </p:spPr>
      </p:pic>
      <p:sp>
        <p:nvSpPr>
          <p:cNvPr id="2" name="TextBox 1">
            <a:extLst>
              <a:ext uri="{FF2B5EF4-FFF2-40B4-BE49-F238E27FC236}">
                <a16:creationId xmlns:a16="http://schemas.microsoft.com/office/drawing/2014/main" id="{938525A2-49D0-AAD6-F4EE-F488AD21601D}"/>
              </a:ext>
            </a:extLst>
          </p:cNvPr>
          <p:cNvSpPr txBox="1"/>
          <p:nvPr/>
        </p:nvSpPr>
        <p:spPr>
          <a:xfrm>
            <a:off x="6235908" y="4657611"/>
            <a:ext cx="6096842" cy="666977"/>
          </a:xfrm>
          <a:prstGeom prst="rect">
            <a:avLst/>
          </a:prstGeom>
          <a:noFill/>
        </p:spPr>
        <p:txBody>
          <a:bodyPr wrap="square" rtlCol="0">
            <a:spAutoFit/>
          </a:bodyPr>
          <a:lstStyle/>
          <a:p>
            <a:r>
              <a:rPr lang="en-US" dirty="0">
                <a:solidFill>
                  <a:schemeClr val="bg1"/>
                </a:solidFill>
              </a:rPr>
              <a:t>College Name: Abhishek Kumar Gupta</a:t>
            </a:r>
          </a:p>
          <a:p>
            <a:r>
              <a:rPr lang="en-US" dirty="0">
                <a:solidFill>
                  <a:schemeClr val="bg1"/>
                </a:solidFill>
              </a:rPr>
              <a:t>Student names: Shree LR Tiwary Degree College</a:t>
            </a:r>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E8CB7F-88AD-B5C3-4963-E48A73941F70}"/>
              </a:ext>
            </a:extLst>
          </p:cNvPr>
          <p:cNvSpPr txBox="1"/>
          <p:nvPr/>
        </p:nvSpPr>
        <p:spPr>
          <a:xfrm>
            <a:off x="485275" y="1224543"/>
            <a:ext cx="3589420" cy="5324535"/>
          </a:xfrm>
          <a:prstGeom prst="rect">
            <a:avLst/>
          </a:prstGeom>
          <a:noFill/>
        </p:spPr>
        <p:txBody>
          <a:bodyPr wrap="square">
            <a:spAutoFit/>
          </a:bodyPr>
          <a:lstStyle/>
          <a:p>
            <a:pPr>
              <a:buNone/>
            </a:pPr>
            <a:r>
              <a:rPr lang="en-US" sz="1600" b="1" dirty="0"/>
              <a:t>A. Food Waste Across Continents:</a:t>
            </a:r>
          </a:p>
          <a:p>
            <a:pPr>
              <a:buFont typeface="Arial" panose="020B0604020202020204" pitchFamily="34" charset="0"/>
              <a:buChar char="•"/>
            </a:pPr>
            <a:r>
              <a:rPr lang="en-US" sz="1400" b="1" dirty="0"/>
              <a:t>Asia &amp; North America</a:t>
            </a:r>
            <a:r>
              <a:rPr lang="en-US" sz="1400" dirty="0"/>
              <a:t> lead in </a:t>
            </a:r>
            <a:r>
              <a:rPr lang="en-US" sz="1400" b="1" dirty="0"/>
              <a:t>household food waste</a:t>
            </a:r>
            <a:r>
              <a:rPr lang="en-US" sz="1400" dirty="0"/>
              <a:t>.</a:t>
            </a:r>
          </a:p>
          <a:p>
            <a:pPr>
              <a:buFont typeface="Arial" panose="020B0604020202020204" pitchFamily="34" charset="0"/>
              <a:buChar char="•"/>
            </a:pPr>
            <a:r>
              <a:rPr lang="en-US" sz="1400" b="1" dirty="0"/>
              <a:t>Europe has balanced waste</a:t>
            </a:r>
            <a:r>
              <a:rPr lang="en-US" sz="1400" dirty="0"/>
              <a:t> across sectors.</a:t>
            </a:r>
          </a:p>
          <a:p>
            <a:pPr>
              <a:buFont typeface="Arial" panose="020B0604020202020204" pitchFamily="34" charset="0"/>
              <a:buChar char="•"/>
            </a:pPr>
            <a:r>
              <a:rPr lang="en-US" sz="1400" b="1" dirty="0"/>
              <a:t>Africa has lowest food waste per capita</a:t>
            </a:r>
            <a:r>
              <a:rPr lang="en-US" sz="1400" dirty="0"/>
              <a:t>.</a:t>
            </a:r>
          </a:p>
          <a:p>
            <a:pPr>
              <a:buFont typeface="Arial" panose="020B0604020202020204" pitchFamily="34" charset="0"/>
              <a:buChar char="•"/>
            </a:pPr>
            <a:endParaRPr lang="en-US" sz="1400" dirty="0"/>
          </a:p>
          <a:p>
            <a:pPr>
              <a:buNone/>
            </a:pPr>
            <a:r>
              <a:rPr lang="en-US" sz="1600" b="1" dirty="0"/>
              <a:t>B. Key Insights:</a:t>
            </a:r>
          </a:p>
          <a:p>
            <a:pPr>
              <a:buFont typeface="+mj-lt"/>
              <a:buAutoNum type="arabicPeriod"/>
            </a:pPr>
            <a:r>
              <a:rPr lang="en-US" sz="1400" b="1" dirty="0"/>
              <a:t>Household Waste (Blue)</a:t>
            </a:r>
            <a:r>
              <a:rPr lang="en-US" sz="1400" dirty="0"/>
              <a:t> – Represents the amount of food wasted at the household level.</a:t>
            </a:r>
          </a:p>
          <a:p>
            <a:pPr>
              <a:buFont typeface="+mj-lt"/>
              <a:buAutoNum type="arabicPeriod"/>
            </a:pPr>
            <a:r>
              <a:rPr lang="en-US" sz="1400" b="1" dirty="0"/>
              <a:t>Retail Waste (Orange)</a:t>
            </a:r>
            <a:r>
              <a:rPr lang="en-US" sz="1400" dirty="0"/>
              <a:t> – Shows food waste generated by supermarkets and grocery stores.</a:t>
            </a:r>
          </a:p>
          <a:p>
            <a:pPr>
              <a:buFont typeface="+mj-lt"/>
              <a:buAutoNum type="arabicPeriod"/>
            </a:pPr>
            <a:r>
              <a:rPr lang="en-US" sz="1400" b="1" dirty="0"/>
              <a:t>Food Service Waste (Green)</a:t>
            </a:r>
            <a:r>
              <a:rPr lang="en-US" sz="1400" dirty="0"/>
              <a:t> – Includes food waste from restaurants, cafes, and catering services.</a:t>
            </a:r>
          </a:p>
          <a:p>
            <a:r>
              <a:rPr lang="en-US" sz="1400" dirty="0"/>
              <a:t>Each bar represents a </a:t>
            </a:r>
            <a:r>
              <a:rPr lang="en-US" sz="1400" b="1" dirty="0"/>
              <a:t>region</a:t>
            </a:r>
            <a:r>
              <a:rPr lang="en-US" sz="1400" dirty="0"/>
              <a:t>, and the </a:t>
            </a:r>
            <a:r>
              <a:rPr lang="en-US" sz="1400" b="1" dirty="0"/>
              <a:t>total height</a:t>
            </a:r>
            <a:r>
              <a:rPr lang="en-US" sz="1400" dirty="0"/>
              <a:t> of the bar indicates the </a:t>
            </a:r>
            <a:r>
              <a:rPr lang="en-US" sz="1400" b="1" dirty="0"/>
              <a:t>overall food waste</a:t>
            </a:r>
            <a:r>
              <a:rPr lang="en-US" sz="1400" dirty="0"/>
              <a:t> in that region. The </a:t>
            </a:r>
            <a:r>
              <a:rPr lang="en-US" sz="1400" b="1" dirty="0"/>
              <a:t>stacked format</a:t>
            </a:r>
            <a:r>
              <a:rPr lang="en-US" sz="1400" dirty="0"/>
              <a:t> helps in understanding which sector contributes the most to food waste in each region.</a:t>
            </a:r>
          </a:p>
        </p:txBody>
      </p:sp>
      <p:sp>
        <p:nvSpPr>
          <p:cNvPr id="5" name="TextBox 4">
            <a:extLst>
              <a:ext uri="{FF2B5EF4-FFF2-40B4-BE49-F238E27FC236}">
                <a16:creationId xmlns:a16="http://schemas.microsoft.com/office/drawing/2014/main" id="{D96908A1-2441-F16C-004F-96046840F2BD}"/>
              </a:ext>
            </a:extLst>
          </p:cNvPr>
          <p:cNvSpPr txBox="1"/>
          <p:nvPr/>
        </p:nvSpPr>
        <p:spPr>
          <a:xfrm>
            <a:off x="196517" y="844887"/>
            <a:ext cx="6104020" cy="379656"/>
          </a:xfrm>
          <a:prstGeom prst="rect">
            <a:avLst/>
          </a:prstGeom>
          <a:noFill/>
        </p:spPr>
        <p:txBody>
          <a:bodyPr wrap="square">
            <a:spAutoFit/>
          </a:bodyPr>
          <a:lstStyle/>
          <a:p>
            <a:pPr>
              <a:buNone/>
            </a:pPr>
            <a:r>
              <a:rPr lang="en-US" b="1" dirty="0">
                <a:solidFill>
                  <a:srgbClr val="002060"/>
                </a:solidFill>
              </a:rPr>
              <a:t>Regional Food Waste Trends</a:t>
            </a:r>
          </a:p>
        </p:txBody>
      </p:sp>
      <p:pic>
        <p:nvPicPr>
          <p:cNvPr id="7" name="Picture 6">
            <a:extLst>
              <a:ext uri="{FF2B5EF4-FFF2-40B4-BE49-F238E27FC236}">
                <a16:creationId xmlns:a16="http://schemas.microsoft.com/office/drawing/2014/main" id="{3E49ACFD-499E-B3AB-F2B2-75D8C0DC422E}"/>
              </a:ext>
            </a:extLst>
          </p:cNvPr>
          <p:cNvPicPr>
            <a:picLocks noChangeAspect="1"/>
          </p:cNvPicPr>
          <p:nvPr/>
        </p:nvPicPr>
        <p:blipFill>
          <a:blip r:embed="rId2"/>
          <a:stretch>
            <a:fillRect/>
          </a:stretch>
        </p:blipFill>
        <p:spPr>
          <a:xfrm>
            <a:off x="4266145" y="844887"/>
            <a:ext cx="7925855" cy="5409845"/>
          </a:xfrm>
          <a:prstGeom prst="rect">
            <a:avLst/>
          </a:prstGeom>
        </p:spPr>
      </p:pic>
    </p:spTree>
    <p:extLst>
      <p:ext uri="{BB962C8B-B14F-4D97-AF65-F5344CB8AC3E}">
        <p14:creationId xmlns:p14="http://schemas.microsoft.com/office/powerpoint/2010/main" val="424091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7057AA-6363-8731-2E5C-300D387F997F}"/>
              </a:ext>
            </a:extLst>
          </p:cNvPr>
          <p:cNvSpPr txBox="1"/>
          <p:nvPr/>
        </p:nvSpPr>
        <p:spPr>
          <a:xfrm>
            <a:off x="324853" y="1345064"/>
            <a:ext cx="6104020" cy="954300"/>
          </a:xfrm>
          <a:prstGeom prst="rect">
            <a:avLst/>
          </a:prstGeom>
          <a:noFill/>
        </p:spPr>
        <p:txBody>
          <a:bodyPr wrap="square">
            <a:spAutoFit/>
          </a:bodyPr>
          <a:lstStyle/>
          <a:p>
            <a:pPr>
              <a:buNone/>
            </a:pPr>
            <a:r>
              <a:rPr lang="en-US" b="1" dirty="0"/>
              <a:t>Goal:</a:t>
            </a:r>
          </a:p>
          <a:p>
            <a:pPr>
              <a:buFont typeface="Arial" panose="020B0604020202020204" pitchFamily="34" charset="0"/>
              <a:buChar char="•"/>
            </a:pPr>
            <a:r>
              <a:rPr lang="en-US" dirty="0"/>
              <a:t>Predict food waste levels using </a:t>
            </a:r>
            <a:r>
              <a:rPr lang="en-US" b="1" dirty="0"/>
              <a:t>Machine Learning</a:t>
            </a:r>
            <a:r>
              <a:rPr lang="en-US" dirty="0"/>
              <a:t>.</a:t>
            </a:r>
          </a:p>
          <a:p>
            <a:pPr>
              <a:buFont typeface="Arial" panose="020B0604020202020204" pitchFamily="34" charset="0"/>
              <a:buChar char="•"/>
            </a:pPr>
            <a:r>
              <a:rPr lang="en-US" dirty="0"/>
              <a:t>Identify key factors influencing food waste.</a:t>
            </a:r>
          </a:p>
        </p:txBody>
      </p:sp>
      <p:sp>
        <p:nvSpPr>
          <p:cNvPr id="4" name="TextBox 3">
            <a:extLst>
              <a:ext uri="{FF2B5EF4-FFF2-40B4-BE49-F238E27FC236}">
                <a16:creationId xmlns:a16="http://schemas.microsoft.com/office/drawing/2014/main" id="{56D5A2F9-E6FC-19D4-20D8-9080C0C9E178}"/>
              </a:ext>
            </a:extLst>
          </p:cNvPr>
          <p:cNvSpPr txBox="1"/>
          <p:nvPr/>
        </p:nvSpPr>
        <p:spPr>
          <a:xfrm>
            <a:off x="196517" y="844887"/>
            <a:ext cx="6104020" cy="379656"/>
          </a:xfrm>
          <a:prstGeom prst="rect">
            <a:avLst/>
          </a:prstGeom>
          <a:noFill/>
        </p:spPr>
        <p:txBody>
          <a:bodyPr wrap="square">
            <a:spAutoFit/>
          </a:bodyPr>
          <a:lstStyle/>
          <a:p>
            <a:pPr>
              <a:buNone/>
            </a:pPr>
            <a:r>
              <a:rPr lang="en-US" b="1" dirty="0">
                <a:solidFill>
                  <a:srgbClr val="002060"/>
                </a:solidFill>
              </a:rPr>
              <a:t>Machine Learning Model Overview</a:t>
            </a:r>
          </a:p>
        </p:txBody>
      </p:sp>
      <p:pic>
        <p:nvPicPr>
          <p:cNvPr id="6" name="Picture 5">
            <a:extLst>
              <a:ext uri="{FF2B5EF4-FFF2-40B4-BE49-F238E27FC236}">
                <a16:creationId xmlns:a16="http://schemas.microsoft.com/office/drawing/2014/main" id="{94C5CAFB-9771-D1D8-507C-49C5F1219C83}"/>
              </a:ext>
            </a:extLst>
          </p:cNvPr>
          <p:cNvPicPr>
            <a:picLocks noChangeAspect="1"/>
          </p:cNvPicPr>
          <p:nvPr/>
        </p:nvPicPr>
        <p:blipFill>
          <a:blip r:embed="rId2"/>
          <a:stretch>
            <a:fillRect/>
          </a:stretch>
        </p:blipFill>
        <p:spPr>
          <a:xfrm>
            <a:off x="490287" y="2925099"/>
            <a:ext cx="11620500" cy="3267075"/>
          </a:xfrm>
          <a:prstGeom prst="rect">
            <a:avLst/>
          </a:prstGeom>
        </p:spPr>
      </p:pic>
    </p:spTree>
    <p:extLst>
      <p:ext uri="{BB962C8B-B14F-4D97-AF65-F5344CB8AC3E}">
        <p14:creationId xmlns:p14="http://schemas.microsoft.com/office/powerpoint/2010/main" val="2904921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882573-F838-808E-1A52-7B9EAC9630B7}"/>
              </a:ext>
            </a:extLst>
          </p:cNvPr>
          <p:cNvSpPr txBox="1"/>
          <p:nvPr/>
        </p:nvSpPr>
        <p:spPr>
          <a:xfrm>
            <a:off x="0" y="785945"/>
            <a:ext cx="6104020" cy="379656"/>
          </a:xfrm>
          <a:prstGeom prst="rect">
            <a:avLst/>
          </a:prstGeom>
          <a:noFill/>
        </p:spPr>
        <p:txBody>
          <a:bodyPr wrap="square">
            <a:spAutoFit/>
          </a:bodyPr>
          <a:lstStyle/>
          <a:p>
            <a:pPr>
              <a:buNone/>
            </a:pPr>
            <a:r>
              <a:rPr lang="en-IN" b="1" dirty="0">
                <a:solidFill>
                  <a:srgbClr val="002060"/>
                </a:solidFill>
              </a:rPr>
              <a:t>Model Selection &amp; Training</a:t>
            </a:r>
          </a:p>
        </p:txBody>
      </p:sp>
      <p:pic>
        <p:nvPicPr>
          <p:cNvPr id="7" name="Picture 6">
            <a:extLst>
              <a:ext uri="{FF2B5EF4-FFF2-40B4-BE49-F238E27FC236}">
                <a16:creationId xmlns:a16="http://schemas.microsoft.com/office/drawing/2014/main" id="{29008506-EB94-93DF-D3A2-1C428FB525BE}"/>
              </a:ext>
            </a:extLst>
          </p:cNvPr>
          <p:cNvPicPr>
            <a:picLocks noChangeAspect="1"/>
          </p:cNvPicPr>
          <p:nvPr/>
        </p:nvPicPr>
        <p:blipFill>
          <a:blip r:embed="rId2"/>
          <a:stretch>
            <a:fillRect/>
          </a:stretch>
        </p:blipFill>
        <p:spPr>
          <a:xfrm>
            <a:off x="4534677" y="1735494"/>
            <a:ext cx="7657323" cy="4838599"/>
          </a:xfrm>
          <a:prstGeom prst="rect">
            <a:avLst/>
          </a:prstGeom>
        </p:spPr>
      </p:pic>
      <p:sp>
        <p:nvSpPr>
          <p:cNvPr id="9" name="TextBox 8">
            <a:extLst>
              <a:ext uri="{FF2B5EF4-FFF2-40B4-BE49-F238E27FC236}">
                <a16:creationId xmlns:a16="http://schemas.microsoft.com/office/drawing/2014/main" id="{9167B30B-BFB6-4A58-3230-7D3F202426B5}"/>
              </a:ext>
            </a:extLst>
          </p:cNvPr>
          <p:cNvSpPr txBox="1"/>
          <p:nvPr/>
        </p:nvSpPr>
        <p:spPr>
          <a:xfrm>
            <a:off x="277300" y="4273730"/>
            <a:ext cx="4621271" cy="2175083"/>
          </a:xfrm>
          <a:prstGeom prst="rect">
            <a:avLst/>
          </a:prstGeom>
          <a:noFill/>
        </p:spPr>
        <p:txBody>
          <a:bodyPr wrap="square">
            <a:spAutoFit/>
          </a:bodyPr>
          <a:lstStyle/>
          <a:p>
            <a:pPr>
              <a:buNone/>
            </a:pPr>
            <a:r>
              <a:rPr lang="en-US" b="1" dirty="0"/>
              <a:t>Key Insights:</a:t>
            </a:r>
          </a:p>
          <a:p>
            <a:pPr>
              <a:buNone/>
            </a:pPr>
            <a:endParaRPr lang="en-US" b="1" dirty="0"/>
          </a:p>
          <a:p>
            <a:r>
              <a:rPr lang="en-US" sz="1400" dirty="0"/>
              <a:t>✅ </a:t>
            </a:r>
            <a:r>
              <a:rPr lang="en-US" sz="1400" b="1" dirty="0"/>
              <a:t>Household food waste</a:t>
            </a:r>
            <a:r>
              <a:rPr lang="en-US" sz="1400" dirty="0"/>
              <a:t> has the </a:t>
            </a:r>
            <a:r>
              <a:rPr lang="en-US" sz="1400" b="1" dirty="0"/>
              <a:t>highest importance</a:t>
            </a:r>
            <a:r>
              <a:rPr lang="en-US" sz="1400" dirty="0"/>
              <a:t>, meaning it plays the biggest role in determining the target variable.</a:t>
            </a:r>
            <a:br>
              <a:rPr lang="en-US" sz="1400" dirty="0"/>
            </a:br>
            <a:r>
              <a:rPr lang="en-US" sz="1400" dirty="0"/>
              <a:t>✅ </a:t>
            </a:r>
            <a:r>
              <a:rPr lang="en-US" sz="1400" b="1" dirty="0"/>
              <a:t>Food service and retail estimates</a:t>
            </a:r>
            <a:r>
              <a:rPr lang="en-US" sz="1400" dirty="0"/>
              <a:t> also contribute but are less significant.</a:t>
            </a:r>
            <a:br>
              <a:rPr lang="en-US" sz="1400" dirty="0"/>
            </a:br>
            <a:r>
              <a:rPr lang="en-US" sz="1400" dirty="0"/>
              <a:t>✅ </a:t>
            </a:r>
            <a:r>
              <a:rPr lang="en-US" sz="1400" b="1" dirty="0"/>
              <a:t>M49 code has very little influence</a:t>
            </a:r>
            <a:r>
              <a:rPr lang="en-US" sz="1400" dirty="0"/>
              <a:t>, meaning it may not be a strong predictor.</a:t>
            </a:r>
          </a:p>
        </p:txBody>
      </p:sp>
      <p:sp>
        <p:nvSpPr>
          <p:cNvPr id="10" name="TextBox 9">
            <a:extLst>
              <a:ext uri="{FF2B5EF4-FFF2-40B4-BE49-F238E27FC236}">
                <a16:creationId xmlns:a16="http://schemas.microsoft.com/office/drawing/2014/main" id="{1497561A-88A3-F032-0478-C10BE45BD44F}"/>
              </a:ext>
            </a:extLst>
          </p:cNvPr>
          <p:cNvSpPr txBox="1"/>
          <p:nvPr/>
        </p:nvSpPr>
        <p:spPr>
          <a:xfrm>
            <a:off x="277300" y="1319995"/>
            <a:ext cx="6104020" cy="830997"/>
          </a:xfrm>
          <a:prstGeom prst="rect">
            <a:avLst/>
          </a:prstGeom>
          <a:noFill/>
        </p:spPr>
        <p:txBody>
          <a:bodyPr wrap="square">
            <a:spAutoFit/>
          </a:bodyPr>
          <a:lstStyle/>
          <a:p>
            <a:pPr>
              <a:buNone/>
            </a:pPr>
            <a:r>
              <a:rPr lang="en-IN" sz="1600" b="1" dirty="0"/>
              <a:t>Models Used:</a:t>
            </a:r>
          </a:p>
          <a:p>
            <a:pPr>
              <a:buFont typeface="+mj-lt"/>
              <a:buAutoNum type="arabicPeriod"/>
            </a:pPr>
            <a:r>
              <a:rPr lang="en-IN" sz="1600" b="1" dirty="0"/>
              <a:t>Linear Regression</a:t>
            </a:r>
            <a:r>
              <a:rPr lang="en-IN" sz="1600" dirty="0"/>
              <a:t> (Baseline model).</a:t>
            </a:r>
          </a:p>
          <a:p>
            <a:pPr>
              <a:buFont typeface="+mj-lt"/>
              <a:buAutoNum type="arabicPeriod"/>
            </a:pPr>
            <a:r>
              <a:rPr lang="en-IN" sz="1600" b="1" dirty="0"/>
              <a:t>Random Forest Regressor</a:t>
            </a:r>
            <a:r>
              <a:rPr lang="en-IN" sz="1600" dirty="0"/>
              <a:t> (Best performing model).</a:t>
            </a:r>
          </a:p>
        </p:txBody>
      </p:sp>
    </p:spTree>
    <p:extLst>
      <p:ext uri="{BB962C8B-B14F-4D97-AF65-F5344CB8AC3E}">
        <p14:creationId xmlns:p14="http://schemas.microsoft.com/office/powerpoint/2010/main" val="3689870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61FFEE8A-EE29-F21A-D060-D84FB9A304DD}"/>
              </a:ext>
            </a:extLst>
          </p:cNvPr>
          <p:cNvSpPr>
            <a:spLocks noChangeArrowheads="1"/>
          </p:cNvSpPr>
          <p:nvPr/>
        </p:nvSpPr>
        <p:spPr bwMode="auto">
          <a:xfrm>
            <a:off x="144738" y="913934"/>
            <a:ext cx="459319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pPr>
            <a:r>
              <a:rPr kumimoji="0" lang="en-US" altLang="en-US" sz="1800" b="1" i="0" u="none" strike="noStrike" cap="none" normalizeH="0" baseline="0" dirty="0">
                <a:ln>
                  <a:noFill/>
                </a:ln>
                <a:solidFill>
                  <a:srgbClr val="002060"/>
                </a:solidFill>
                <a:effectLst/>
                <a:latin typeface="Arial" panose="020B0604020202020204" pitchFamily="34" charset="0"/>
              </a:rPr>
              <a:t>Performance Metrics</a:t>
            </a:r>
            <a:r>
              <a:rPr kumimoji="0" lang="en-US" altLang="en-US" sz="1400" b="1" i="0" u="none" strike="noStrike" cap="none" normalizeH="0" baseline="0" dirty="0">
                <a:ln>
                  <a:noFill/>
                </a:ln>
                <a:solidFill>
                  <a:schemeClr val="tx1"/>
                </a:solidFill>
                <a:effectLst/>
                <a:latin typeface="Arial" panose="020B0604020202020204" pitchFamily="34" charset="0"/>
              </a:rPr>
              <a:t>:</a:t>
            </a:r>
          </a:p>
        </p:txBody>
      </p:sp>
      <p:pic>
        <p:nvPicPr>
          <p:cNvPr id="5" name="Picture 4">
            <a:extLst>
              <a:ext uri="{FF2B5EF4-FFF2-40B4-BE49-F238E27FC236}">
                <a16:creationId xmlns:a16="http://schemas.microsoft.com/office/drawing/2014/main" id="{6C648AAA-0063-70A4-8E4C-6796D0893E74}"/>
              </a:ext>
            </a:extLst>
          </p:cNvPr>
          <p:cNvPicPr>
            <a:picLocks noChangeAspect="1"/>
          </p:cNvPicPr>
          <p:nvPr/>
        </p:nvPicPr>
        <p:blipFill>
          <a:blip r:embed="rId2"/>
          <a:stretch>
            <a:fillRect/>
          </a:stretch>
        </p:blipFill>
        <p:spPr>
          <a:xfrm>
            <a:off x="5657850" y="913934"/>
            <a:ext cx="6534150" cy="3754319"/>
          </a:xfrm>
          <a:prstGeom prst="rect">
            <a:avLst/>
          </a:prstGeom>
        </p:spPr>
      </p:pic>
      <p:sp>
        <p:nvSpPr>
          <p:cNvPr id="7" name="TextBox 6">
            <a:extLst>
              <a:ext uri="{FF2B5EF4-FFF2-40B4-BE49-F238E27FC236}">
                <a16:creationId xmlns:a16="http://schemas.microsoft.com/office/drawing/2014/main" id="{DB3C0EC4-248B-84A5-52E8-49BF70CD37AE}"/>
              </a:ext>
            </a:extLst>
          </p:cNvPr>
          <p:cNvSpPr txBox="1"/>
          <p:nvPr/>
        </p:nvSpPr>
        <p:spPr>
          <a:xfrm>
            <a:off x="310673" y="1308315"/>
            <a:ext cx="7400566" cy="2965555"/>
          </a:xfrm>
          <a:prstGeom prst="rect">
            <a:avLst/>
          </a:prstGeom>
          <a:noFill/>
        </p:spPr>
        <p:txBody>
          <a:bodyPr wrap="square">
            <a:spAutoFit/>
          </a:bodyPr>
          <a:lstStyle/>
          <a:p>
            <a:r>
              <a:rPr lang="en-IN" b="1" i="0" dirty="0">
                <a:solidFill>
                  <a:schemeClr val="tx1"/>
                </a:solidFill>
                <a:effectLst/>
                <a:latin typeface="Consolas" panose="020B0609020204030204" pitchFamily="49" charset="0"/>
              </a:rPr>
              <a:t>Model: Linear Regression </a:t>
            </a:r>
          </a:p>
          <a:p>
            <a:r>
              <a:rPr lang="en-IN" b="0" i="0" dirty="0">
                <a:solidFill>
                  <a:schemeClr val="tx1"/>
                </a:solidFill>
                <a:effectLst/>
                <a:latin typeface="Consolas" panose="020B0609020204030204" pitchFamily="49" charset="0"/>
              </a:rPr>
              <a:t>Mean Absolute Error: 9.9145498</a:t>
            </a:r>
          </a:p>
          <a:p>
            <a:r>
              <a:rPr lang="en-IN" b="0" i="0" dirty="0">
                <a:solidFill>
                  <a:schemeClr val="tx1"/>
                </a:solidFill>
                <a:effectLst/>
                <a:latin typeface="Consolas" panose="020B0609020204030204" pitchFamily="49" charset="0"/>
              </a:rPr>
              <a:t>Mean Squared Error: 2.348237</a:t>
            </a:r>
          </a:p>
          <a:p>
            <a:r>
              <a:rPr lang="en-IN" b="0" i="0" dirty="0">
                <a:solidFill>
                  <a:schemeClr val="tx1"/>
                </a:solidFill>
                <a:effectLst/>
                <a:latin typeface="Consolas" panose="020B0609020204030204" pitchFamily="49" charset="0"/>
              </a:rPr>
              <a:t>Root Mean Squared Error(RMSE): 4.84586 </a:t>
            </a:r>
          </a:p>
          <a:p>
            <a:r>
              <a:rPr lang="en-IN" b="0" i="0" dirty="0">
                <a:solidFill>
                  <a:schemeClr val="tx1"/>
                </a:solidFill>
                <a:effectLst/>
                <a:latin typeface="Consolas" panose="020B0609020204030204" pitchFamily="49" charset="0"/>
              </a:rPr>
              <a:t>R-squared Score: 1.0 </a:t>
            </a:r>
          </a:p>
          <a:p>
            <a:r>
              <a:rPr lang="en-IN" b="1" i="0" dirty="0">
                <a:solidFill>
                  <a:schemeClr val="tx1"/>
                </a:solidFill>
                <a:effectLst/>
                <a:latin typeface="Consolas" panose="020B0609020204030204" pitchFamily="49" charset="0"/>
              </a:rPr>
              <a:t>Model: Random Forest </a:t>
            </a:r>
          </a:p>
          <a:p>
            <a:r>
              <a:rPr lang="en-IN" b="0" i="0" dirty="0">
                <a:solidFill>
                  <a:schemeClr val="tx1"/>
                </a:solidFill>
                <a:effectLst/>
                <a:latin typeface="Consolas" panose="020B0609020204030204" pitchFamily="49" charset="0"/>
              </a:rPr>
              <a:t>Mean Absolute Error: 3.53465</a:t>
            </a:r>
          </a:p>
          <a:p>
            <a:r>
              <a:rPr lang="en-IN" b="0" i="0" dirty="0">
                <a:solidFill>
                  <a:schemeClr val="tx1"/>
                </a:solidFill>
                <a:effectLst/>
                <a:latin typeface="Consolas" panose="020B0609020204030204" pitchFamily="49" charset="0"/>
              </a:rPr>
              <a:t>Mean Squared Error: 58.32208</a:t>
            </a:r>
          </a:p>
          <a:p>
            <a:r>
              <a:rPr lang="en-IN" b="0" i="0" dirty="0">
                <a:solidFill>
                  <a:schemeClr val="tx1"/>
                </a:solidFill>
                <a:effectLst/>
                <a:latin typeface="Consolas" panose="020B0609020204030204" pitchFamily="49" charset="0"/>
              </a:rPr>
              <a:t>Root Mean Squared Error(RMSE): 7.636889 </a:t>
            </a:r>
          </a:p>
          <a:p>
            <a:r>
              <a:rPr lang="en-IN" b="0" i="0" dirty="0">
                <a:solidFill>
                  <a:schemeClr val="tx1"/>
                </a:solidFill>
                <a:effectLst/>
                <a:latin typeface="Consolas" panose="020B0609020204030204" pitchFamily="49" charset="0"/>
              </a:rPr>
              <a:t>R-squared Score: 0.8656387</a:t>
            </a:r>
            <a:endParaRPr lang="en-IN" dirty="0">
              <a:solidFill>
                <a:schemeClr val="tx1"/>
              </a:solidFill>
            </a:endParaRPr>
          </a:p>
        </p:txBody>
      </p:sp>
      <p:sp>
        <p:nvSpPr>
          <p:cNvPr id="9" name="TextBox 8">
            <a:extLst>
              <a:ext uri="{FF2B5EF4-FFF2-40B4-BE49-F238E27FC236}">
                <a16:creationId xmlns:a16="http://schemas.microsoft.com/office/drawing/2014/main" id="{B2DB14FE-1C93-ECEF-AC5F-F8659C80CE04}"/>
              </a:ext>
            </a:extLst>
          </p:cNvPr>
          <p:cNvSpPr txBox="1"/>
          <p:nvPr/>
        </p:nvSpPr>
        <p:spPr>
          <a:xfrm>
            <a:off x="224949" y="4434671"/>
            <a:ext cx="11967051" cy="2103589"/>
          </a:xfrm>
          <a:prstGeom prst="rect">
            <a:avLst/>
          </a:prstGeom>
          <a:noFill/>
        </p:spPr>
        <p:txBody>
          <a:bodyPr wrap="square">
            <a:spAutoFit/>
          </a:bodyPr>
          <a:lstStyle/>
          <a:p>
            <a:pPr>
              <a:buNone/>
            </a:pPr>
            <a:r>
              <a:rPr lang="en-US" b="1" dirty="0"/>
              <a:t>Key Observations</a:t>
            </a:r>
          </a:p>
          <a:p>
            <a:pPr>
              <a:buFont typeface="Arial" panose="020B0604020202020204" pitchFamily="34" charset="0"/>
              <a:buChar char="•"/>
            </a:pPr>
            <a:r>
              <a:rPr lang="en-US" b="1" dirty="0"/>
              <a:t>Linear Regression performed exceptionally well</a:t>
            </a:r>
            <a:r>
              <a:rPr lang="en-US" dirty="0"/>
              <a:t>, achieving an </a:t>
            </a:r>
            <a:r>
              <a:rPr lang="en-US" b="1" dirty="0"/>
              <a:t>R² score of 1.0</a:t>
            </a:r>
            <a:r>
              <a:rPr lang="en-US" dirty="0"/>
              <a:t>, meaning it perfectly fits the data.</a:t>
            </a:r>
          </a:p>
          <a:p>
            <a:pPr>
              <a:buFont typeface="Arial" panose="020B0604020202020204" pitchFamily="34" charset="0"/>
              <a:buChar char="•"/>
            </a:pPr>
            <a:r>
              <a:rPr lang="en-US" dirty="0"/>
              <a:t>The </a:t>
            </a:r>
            <a:r>
              <a:rPr lang="en-US" b="1" dirty="0"/>
              <a:t>errors (MSE, RMSE, MAE) for Linear Regression are extremely small</a:t>
            </a:r>
            <a:r>
              <a:rPr lang="en-US" dirty="0"/>
              <a:t>, almost negligible.</a:t>
            </a:r>
          </a:p>
          <a:p>
            <a:pPr>
              <a:buFont typeface="Arial" panose="020B0604020202020204" pitchFamily="34" charset="0"/>
              <a:buChar char="•"/>
            </a:pPr>
            <a:r>
              <a:rPr lang="en-US" b="1" dirty="0"/>
              <a:t>Random Forest had higher errors</a:t>
            </a:r>
            <a:r>
              <a:rPr lang="en-US" dirty="0"/>
              <a:t> (MSE = 58.32, RMSE = 7.63), but still maintained a strong </a:t>
            </a:r>
            <a:r>
              <a:rPr lang="en-US" b="1" dirty="0"/>
              <a:t>R² score of 0.87</a:t>
            </a:r>
            <a:r>
              <a:rPr lang="en-US" dirty="0"/>
              <a:t>, indicating a good fit.</a:t>
            </a:r>
          </a:p>
          <a:p>
            <a:pPr>
              <a:buFont typeface="Arial" panose="020B0604020202020204" pitchFamily="34" charset="0"/>
              <a:buChar char="•"/>
            </a:pPr>
            <a:r>
              <a:rPr lang="en-US" b="1" dirty="0"/>
              <a:t>Random Forest shows slightly more flexibility</a:t>
            </a:r>
            <a:r>
              <a:rPr lang="en-US" dirty="0"/>
              <a:t> in capturing non-linearity but at the cost of higher error.</a:t>
            </a:r>
          </a:p>
        </p:txBody>
      </p:sp>
    </p:spTree>
    <p:extLst>
      <p:ext uri="{BB962C8B-B14F-4D97-AF65-F5344CB8AC3E}">
        <p14:creationId xmlns:p14="http://schemas.microsoft.com/office/powerpoint/2010/main" val="591722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E8086D-A668-F31B-10EC-6175FD0D64AC}"/>
              </a:ext>
            </a:extLst>
          </p:cNvPr>
          <p:cNvSpPr txBox="1"/>
          <p:nvPr/>
        </p:nvSpPr>
        <p:spPr>
          <a:xfrm>
            <a:off x="132348" y="1380020"/>
            <a:ext cx="6104020" cy="369332"/>
          </a:xfrm>
          <a:prstGeom prst="rect">
            <a:avLst/>
          </a:prstGeom>
          <a:noFill/>
        </p:spPr>
        <p:txBody>
          <a:bodyPr wrap="square">
            <a:spAutoFit/>
          </a:bodyPr>
          <a:lstStyle/>
          <a:p>
            <a:pPr>
              <a:buNone/>
            </a:pPr>
            <a:r>
              <a:rPr lang="en-IN" sz="1800" b="1" dirty="0"/>
              <a:t>A. Model Predictions vs Actual Data</a:t>
            </a:r>
          </a:p>
        </p:txBody>
      </p:sp>
      <p:sp>
        <p:nvSpPr>
          <p:cNvPr id="5" name="TextBox 4">
            <a:extLst>
              <a:ext uri="{FF2B5EF4-FFF2-40B4-BE49-F238E27FC236}">
                <a16:creationId xmlns:a16="http://schemas.microsoft.com/office/drawing/2014/main" id="{2BA6E3D7-F0CD-B572-EA04-36E13D3B356E}"/>
              </a:ext>
            </a:extLst>
          </p:cNvPr>
          <p:cNvSpPr txBox="1"/>
          <p:nvPr/>
        </p:nvSpPr>
        <p:spPr>
          <a:xfrm>
            <a:off x="132348" y="861739"/>
            <a:ext cx="6104020" cy="400110"/>
          </a:xfrm>
          <a:prstGeom prst="rect">
            <a:avLst/>
          </a:prstGeom>
          <a:noFill/>
        </p:spPr>
        <p:txBody>
          <a:bodyPr wrap="square">
            <a:spAutoFit/>
          </a:bodyPr>
          <a:lstStyle/>
          <a:p>
            <a:pPr>
              <a:buNone/>
            </a:pPr>
            <a:r>
              <a:rPr lang="en-IN" sz="2000" b="1" dirty="0">
                <a:solidFill>
                  <a:srgbClr val="002060"/>
                </a:solidFill>
              </a:rPr>
              <a:t>Model Predictions &amp; Deployment</a:t>
            </a:r>
          </a:p>
        </p:txBody>
      </p:sp>
      <p:pic>
        <p:nvPicPr>
          <p:cNvPr id="7" name="Picture 6">
            <a:extLst>
              <a:ext uri="{FF2B5EF4-FFF2-40B4-BE49-F238E27FC236}">
                <a16:creationId xmlns:a16="http://schemas.microsoft.com/office/drawing/2014/main" id="{5DEEBB66-A6A6-E321-6C29-60475D11D2D9}"/>
              </a:ext>
            </a:extLst>
          </p:cNvPr>
          <p:cNvPicPr>
            <a:picLocks noChangeAspect="1"/>
          </p:cNvPicPr>
          <p:nvPr/>
        </p:nvPicPr>
        <p:blipFill>
          <a:blip r:embed="rId2"/>
          <a:stretch>
            <a:fillRect/>
          </a:stretch>
        </p:blipFill>
        <p:spPr>
          <a:xfrm>
            <a:off x="125509" y="2069432"/>
            <a:ext cx="5970491" cy="4651213"/>
          </a:xfrm>
          <a:prstGeom prst="rect">
            <a:avLst/>
          </a:prstGeom>
        </p:spPr>
      </p:pic>
      <p:sp>
        <p:nvSpPr>
          <p:cNvPr id="9" name="TextBox 8">
            <a:extLst>
              <a:ext uri="{FF2B5EF4-FFF2-40B4-BE49-F238E27FC236}">
                <a16:creationId xmlns:a16="http://schemas.microsoft.com/office/drawing/2014/main" id="{36D67451-2500-3416-A2E4-63E2C0F62DDD}"/>
              </a:ext>
            </a:extLst>
          </p:cNvPr>
          <p:cNvSpPr txBox="1"/>
          <p:nvPr/>
        </p:nvSpPr>
        <p:spPr>
          <a:xfrm>
            <a:off x="7174832" y="1380020"/>
            <a:ext cx="6104020" cy="954107"/>
          </a:xfrm>
          <a:prstGeom prst="rect">
            <a:avLst/>
          </a:prstGeom>
          <a:noFill/>
        </p:spPr>
        <p:txBody>
          <a:bodyPr wrap="square">
            <a:spAutoFit/>
          </a:bodyPr>
          <a:lstStyle/>
          <a:p>
            <a:pPr>
              <a:buNone/>
            </a:pPr>
            <a:r>
              <a:rPr lang="en-IN" sz="1800" b="1" dirty="0"/>
              <a:t>B. Model Deployment Approach</a:t>
            </a:r>
          </a:p>
          <a:p>
            <a:pPr>
              <a:buFont typeface="Arial" panose="020B0604020202020204" pitchFamily="34" charset="0"/>
              <a:buChar char="•"/>
            </a:pPr>
            <a:r>
              <a:rPr lang="en-IN" sz="1800" b="1" dirty="0"/>
              <a:t>Flask API for real-time predictions.</a:t>
            </a:r>
            <a:endParaRPr lang="en-IN" sz="1800" dirty="0"/>
          </a:p>
          <a:p>
            <a:pPr>
              <a:buFont typeface="Arial" panose="020B0604020202020204" pitchFamily="34" charset="0"/>
              <a:buChar char="•"/>
            </a:pPr>
            <a:r>
              <a:rPr lang="en-IN" sz="1800" b="1" dirty="0"/>
              <a:t>Deployment on cloud for accessibility</a:t>
            </a:r>
            <a:r>
              <a:rPr lang="en-IN" sz="2000" b="1" dirty="0"/>
              <a:t>.</a:t>
            </a:r>
            <a:endParaRPr lang="en-IN" sz="2000" dirty="0"/>
          </a:p>
        </p:txBody>
      </p:sp>
    </p:spTree>
    <p:extLst>
      <p:ext uri="{BB962C8B-B14F-4D97-AF65-F5344CB8AC3E}">
        <p14:creationId xmlns:p14="http://schemas.microsoft.com/office/powerpoint/2010/main" val="1596711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C957B1D-131B-62CA-05AD-54B9F3636DD2}"/>
              </a:ext>
            </a:extLst>
          </p:cNvPr>
          <p:cNvSpPr>
            <a:spLocks noChangeArrowheads="1"/>
          </p:cNvSpPr>
          <p:nvPr/>
        </p:nvSpPr>
        <p:spPr bwMode="auto">
          <a:xfrm>
            <a:off x="223984" y="951621"/>
            <a:ext cx="31053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2060"/>
                </a:solidFill>
                <a:effectLst/>
                <a:latin typeface="Arial" panose="020B0604020202020204" pitchFamily="34" charset="0"/>
              </a:rPr>
              <a:t>Key Findings &amp; Insights</a:t>
            </a:r>
          </a:p>
        </p:txBody>
      </p:sp>
      <p:sp>
        <p:nvSpPr>
          <p:cNvPr id="5" name="TextBox 4">
            <a:extLst>
              <a:ext uri="{FF2B5EF4-FFF2-40B4-BE49-F238E27FC236}">
                <a16:creationId xmlns:a16="http://schemas.microsoft.com/office/drawing/2014/main" id="{4B372036-AD2C-E9C3-AD41-1521360ED3E2}"/>
              </a:ext>
            </a:extLst>
          </p:cNvPr>
          <p:cNvSpPr txBox="1"/>
          <p:nvPr/>
        </p:nvSpPr>
        <p:spPr>
          <a:xfrm>
            <a:off x="353008" y="4402798"/>
            <a:ext cx="9511005" cy="1816266"/>
          </a:xfrm>
          <a:prstGeom prst="rect">
            <a:avLst/>
          </a:prstGeom>
          <a:noFill/>
        </p:spPr>
        <p:txBody>
          <a:bodyPr wrap="square">
            <a:spAutoFit/>
          </a:bodyPr>
          <a:lstStyle/>
          <a:p>
            <a:pPr>
              <a:buNone/>
            </a:pPr>
            <a:endParaRPr lang="en-US" b="1" dirty="0"/>
          </a:p>
          <a:p>
            <a:pPr>
              <a:buFont typeface="Arial" panose="020B0604020202020204" pitchFamily="34" charset="0"/>
              <a:buChar char="•"/>
            </a:pPr>
            <a:r>
              <a:rPr lang="en-US" b="1" dirty="0"/>
              <a:t>Household waste is the highest contributor</a:t>
            </a:r>
            <a:r>
              <a:rPr lang="en-US" dirty="0"/>
              <a:t> to total food waste globally.</a:t>
            </a:r>
          </a:p>
          <a:p>
            <a:pPr>
              <a:buFont typeface="Arial" panose="020B0604020202020204" pitchFamily="34" charset="0"/>
              <a:buChar char="•"/>
            </a:pPr>
            <a:r>
              <a:rPr lang="en-US" dirty="0"/>
              <a:t>The </a:t>
            </a:r>
            <a:r>
              <a:rPr lang="en-US" b="1" dirty="0"/>
              <a:t>Food Service sector</a:t>
            </a:r>
            <a:r>
              <a:rPr lang="en-US" dirty="0"/>
              <a:t> and </a:t>
            </a:r>
            <a:r>
              <a:rPr lang="en-US" b="1" dirty="0"/>
              <a:t>Retail sector</a:t>
            </a:r>
            <a:r>
              <a:rPr lang="en-US" dirty="0"/>
              <a:t> contribute significantly but are much lower than household waste.</a:t>
            </a:r>
          </a:p>
          <a:p>
            <a:pPr>
              <a:buFont typeface="Arial" panose="020B0604020202020204" pitchFamily="34" charset="0"/>
              <a:buChar char="•"/>
            </a:pPr>
            <a:r>
              <a:rPr lang="en-US" dirty="0"/>
              <a:t>There is </a:t>
            </a:r>
            <a:r>
              <a:rPr lang="en-US" b="1" dirty="0"/>
              <a:t>regional variation</a:t>
            </a:r>
            <a:r>
              <a:rPr lang="en-US" dirty="0"/>
              <a:t>, with some countries generating significantly more waste.</a:t>
            </a:r>
          </a:p>
          <a:p>
            <a:pPr>
              <a:buFont typeface="Arial" panose="020B0604020202020204" pitchFamily="34" charset="0"/>
              <a:buChar char="•"/>
            </a:pPr>
            <a:r>
              <a:rPr lang="en-US" dirty="0"/>
              <a:t>Data confidence varies, affecting the reliability of some estimates.</a:t>
            </a:r>
          </a:p>
        </p:txBody>
      </p:sp>
      <p:graphicFrame>
        <p:nvGraphicFramePr>
          <p:cNvPr id="6" name="Table 5">
            <a:extLst>
              <a:ext uri="{FF2B5EF4-FFF2-40B4-BE49-F238E27FC236}">
                <a16:creationId xmlns:a16="http://schemas.microsoft.com/office/drawing/2014/main" id="{D0C96DF0-A801-06A7-96A8-82B2BED37D05}"/>
              </a:ext>
            </a:extLst>
          </p:cNvPr>
          <p:cNvGraphicFramePr>
            <a:graphicFrameLocks noGrp="1"/>
          </p:cNvGraphicFramePr>
          <p:nvPr>
            <p:extLst>
              <p:ext uri="{D42A27DB-BD31-4B8C-83A1-F6EECF244321}">
                <p14:modId xmlns:p14="http://schemas.microsoft.com/office/powerpoint/2010/main" val="2319679313"/>
              </p:ext>
            </p:extLst>
          </p:nvPr>
        </p:nvGraphicFramePr>
        <p:xfrm>
          <a:off x="353008" y="1358284"/>
          <a:ext cx="8865637" cy="2797676"/>
        </p:xfrm>
        <a:graphic>
          <a:graphicData uri="http://schemas.openxmlformats.org/drawingml/2006/table">
            <a:tbl>
              <a:tblPr/>
              <a:tblGrid>
                <a:gridCol w="3606185">
                  <a:extLst>
                    <a:ext uri="{9D8B030D-6E8A-4147-A177-3AD203B41FA5}">
                      <a16:colId xmlns:a16="http://schemas.microsoft.com/office/drawing/2014/main" val="3090632673"/>
                    </a:ext>
                  </a:extLst>
                </a:gridCol>
                <a:gridCol w="5259452">
                  <a:extLst>
                    <a:ext uri="{9D8B030D-6E8A-4147-A177-3AD203B41FA5}">
                      <a16:colId xmlns:a16="http://schemas.microsoft.com/office/drawing/2014/main" val="692924890"/>
                    </a:ext>
                  </a:extLst>
                </a:gridCol>
              </a:tblGrid>
              <a:tr h="467264">
                <a:tc>
                  <a:txBody>
                    <a:bodyPr/>
                    <a:lstStyle/>
                    <a:p>
                      <a:pPr algn="l" rtl="0" fontAlgn="ctr"/>
                      <a:r>
                        <a:rPr lang="en-IN" sz="1800" b="1" i="0" u="none" strike="noStrike">
                          <a:solidFill>
                            <a:srgbClr val="000000"/>
                          </a:solidFill>
                          <a:effectLst/>
                          <a:latin typeface="Arial" panose="020B0604020202020204" pitchFamily="34" charset="0"/>
                        </a:rPr>
                        <a:t>Analysis Area</a:t>
                      </a:r>
                    </a:p>
                  </a:txBody>
                  <a:tcPr marL="88243" marR="7354" marT="73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800" b="1" i="0" u="none" strike="noStrike">
                          <a:solidFill>
                            <a:srgbClr val="000000"/>
                          </a:solidFill>
                          <a:effectLst/>
                          <a:latin typeface="Arial" panose="020B0604020202020204" pitchFamily="34" charset="0"/>
                        </a:rPr>
                        <a:t>Key Insight</a:t>
                      </a:r>
                    </a:p>
                  </a:txBody>
                  <a:tcPr marL="88243" marR="7354" marT="73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3027085"/>
                  </a:ext>
                </a:extLst>
              </a:tr>
              <a:tr h="502752">
                <a:tc>
                  <a:txBody>
                    <a:bodyPr/>
                    <a:lstStyle/>
                    <a:p>
                      <a:pPr algn="l" rtl="0" fontAlgn="ctr"/>
                      <a:r>
                        <a:rPr lang="en-IN" sz="1800" b="1" i="0" u="none" strike="noStrike">
                          <a:solidFill>
                            <a:srgbClr val="000000"/>
                          </a:solidFill>
                          <a:effectLst/>
                          <a:latin typeface="Arial" panose="020B0604020202020204" pitchFamily="34" charset="0"/>
                        </a:rPr>
                        <a:t>Top Food Waste Contributors</a:t>
                      </a:r>
                    </a:p>
                  </a:txBody>
                  <a:tcPr marL="88243" marR="7354" marT="73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800" b="0" i="0" u="none" strike="noStrike" dirty="0">
                          <a:solidFill>
                            <a:srgbClr val="000000"/>
                          </a:solidFill>
                          <a:effectLst/>
                          <a:latin typeface="Arial" panose="020B0604020202020204" pitchFamily="34" charset="0"/>
                        </a:rPr>
                        <a:t>USA, China, India, Brazil have highest waste</a:t>
                      </a:r>
                    </a:p>
                  </a:txBody>
                  <a:tcPr marL="88243" marR="7354" marT="73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54745754"/>
                  </a:ext>
                </a:extLst>
              </a:tr>
              <a:tr h="485008">
                <a:tc>
                  <a:txBody>
                    <a:bodyPr/>
                    <a:lstStyle/>
                    <a:p>
                      <a:pPr algn="l" rtl="0" fontAlgn="ctr"/>
                      <a:r>
                        <a:rPr lang="en-IN" sz="1800" b="1" i="0" u="none" strike="noStrike">
                          <a:solidFill>
                            <a:srgbClr val="000000"/>
                          </a:solidFill>
                          <a:effectLst/>
                          <a:latin typeface="Arial" panose="020B0604020202020204" pitchFamily="34" charset="0"/>
                        </a:rPr>
                        <a:t>Sector with Highest Waste</a:t>
                      </a:r>
                    </a:p>
                  </a:txBody>
                  <a:tcPr marL="88243" marR="7354" marT="73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800" b="0" i="0" u="none" strike="noStrike">
                          <a:solidFill>
                            <a:srgbClr val="000000"/>
                          </a:solidFill>
                          <a:effectLst/>
                          <a:latin typeface="Arial" panose="020B0604020202020204" pitchFamily="34" charset="0"/>
                        </a:rPr>
                        <a:t>Households contribute the most</a:t>
                      </a:r>
                    </a:p>
                  </a:txBody>
                  <a:tcPr marL="88243" marR="7354" marT="73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76185999"/>
                  </a:ext>
                </a:extLst>
              </a:tr>
              <a:tr h="449520">
                <a:tc>
                  <a:txBody>
                    <a:bodyPr/>
                    <a:lstStyle/>
                    <a:p>
                      <a:pPr algn="l" rtl="0" fontAlgn="ctr"/>
                      <a:r>
                        <a:rPr lang="en-IN" sz="1800" b="1" i="0" u="none" strike="noStrike">
                          <a:solidFill>
                            <a:srgbClr val="000000"/>
                          </a:solidFill>
                          <a:effectLst/>
                          <a:latin typeface="Arial" panose="020B0604020202020204" pitchFamily="34" charset="0"/>
                        </a:rPr>
                        <a:t>Correlation Trends</a:t>
                      </a:r>
                    </a:p>
                  </a:txBody>
                  <a:tcPr marL="88243" marR="7354" marT="73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800" b="0" i="0" u="none" strike="noStrike">
                          <a:solidFill>
                            <a:srgbClr val="000000"/>
                          </a:solidFill>
                          <a:effectLst/>
                          <a:latin typeface="Arial" panose="020B0604020202020204" pitchFamily="34" charset="0"/>
                        </a:rPr>
                        <a:t>Retail &amp; household food waste are highly correlated</a:t>
                      </a:r>
                    </a:p>
                  </a:txBody>
                  <a:tcPr marL="88243" marR="7354" marT="73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19673322"/>
                  </a:ext>
                </a:extLst>
              </a:tr>
              <a:tr h="419945">
                <a:tc>
                  <a:txBody>
                    <a:bodyPr/>
                    <a:lstStyle/>
                    <a:p>
                      <a:pPr algn="l" rtl="0" fontAlgn="ctr"/>
                      <a:r>
                        <a:rPr lang="en-IN" sz="1800" b="1" i="0" u="none" strike="noStrike">
                          <a:solidFill>
                            <a:srgbClr val="000000"/>
                          </a:solidFill>
                          <a:effectLst/>
                          <a:latin typeface="Arial" panose="020B0604020202020204" pitchFamily="34" charset="0"/>
                        </a:rPr>
                        <a:t>Outliers</a:t>
                      </a:r>
                    </a:p>
                  </a:txBody>
                  <a:tcPr marL="88243" marR="7354" marT="73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800" b="0" i="0" u="none" strike="noStrike">
                          <a:solidFill>
                            <a:srgbClr val="000000"/>
                          </a:solidFill>
                          <a:effectLst/>
                          <a:latin typeface="Arial" panose="020B0604020202020204" pitchFamily="34" charset="0"/>
                        </a:rPr>
                        <a:t>Extreme values found in few countries</a:t>
                      </a:r>
                    </a:p>
                  </a:txBody>
                  <a:tcPr marL="88243" marR="7354" marT="73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89823823"/>
                  </a:ext>
                </a:extLst>
              </a:tr>
              <a:tr h="366713">
                <a:tc>
                  <a:txBody>
                    <a:bodyPr/>
                    <a:lstStyle/>
                    <a:p>
                      <a:pPr algn="l" rtl="0" fontAlgn="ctr"/>
                      <a:r>
                        <a:rPr lang="en-IN" sz="1800" b="1" i="0" u="none" strike="noStrike">
                          <a:solidFill>
                            <a:srgbClr val="000000"/>
                          </a:solidFill>
                          <a:effectLst/>
                          <a:latin typeface="Arial" panose="020B0604020202020204" pitchFamily="34" charset="0"/>
                        </a:rPr>
                        <a:t>Best Model</a:t>
                      </a:r>
                    </a:p>
                  </a:txBody>
                  <a:tcPr marL="88243" marR="7354" marT="73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800" b="0" i="0" u="none" strike="noStrike" dirty="0">
                          <a:solidFill>
                            <a:srgbClr val="000000"/>
                          </a:solidFill>
                          <a:effectLst/>
                          <a:latin typeface="Arial" panose="020B0604020202020204" pitchFamily="34" charset="0"/>
                        </a:rPr>
                        <a:t>Random Forest performed best for prediction</a:t>
                      </a:r>
                    </a:p>
                  </a:txBody>
                  <a:tcPr marL="88243" marR="7354" marT="73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87734312"/>
                  </a:ext>
                </a:extLst>
              </a:tr>
            </a:tbl>
          </a:graphicData>
        </a:graphic>
      </p:graphicFrame>
    </p:spTree>
    <p:extLst>
      <p:ext uri="{BB962C8B-B14F-4D97-AF65-F5344CB8AC3E}">
        <p14:creationId xmlns:p14="http://schemas.microsoft.com/office/powerpoint/2010/main" val="1595067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B07B7B0-27B8-7D70-DC11-A260273E029E}"/>
              </a:ext>
            </a:extLst>
          </p:cNvPr>
          <p:cNvSpPr txBox="1"/>
          <p:nvPr/>
        </p:nvSpPr>
        <p:spPr>
          <a:xfrm>
            <a:off x="395706" y="1412102"/>
            <a:ext cx="6732334" cy="4976812"/>
          </a:xfrm>
          <a:prstGeom prst="rect">
            <a:avLst/>
          </a:prstGeom>
          <a:noFill/>
        </p:spPr>
        <p:txBody>
          <a:bodyPr wrap="square">
            <a:spAutoFit/>
          </a:bodyPr>
          <a:lstStyle/>
          <a:p>
            <a:pPr>
              <a:buNone/>
            </a:pPr>
            <a:r>
              <a:rPr lang="en-US" b="1" dirty="0"/>
              <a:t>Findings:</a:t>
            </a:r>
            <a:endParaRPr lang="en-US" dirty="0"/>
          </a:p>
          <a:p>
            <a:pPr>
              <a:buFont typeface="Arial" panose="020B0604020202020204" pitchFamily="34" charset="0"/>
              <a:buChar char="•"/>
            </a:pPr>
            <a:r>
              <a:rPr lang="en-US" b="1" dirty="0"/>
              <a:t>Households</a:t>
            </a:r>
            <a:r>
              <a:rPr lang="en-US" dirty="0"/>
              <a:t> contribute the highest to food waste, followed by food services and retail.</a:t>
            </a:r>
          </a:p>
          <a:p>
            <a:pPr>
              <a:buFont typeface="Arial" panose="020B0604020202020204" pitchFamily="34" charset="0"/>
              <a:buChar char="•"/>
            </a:pPr>
            <a:r>
              <a:rPr lang="en-US" b="1" dirty="0"/>
              <a:t>Machine Learning</a:t>
            </a:r>
            <a:r>
              <a:rPr lang="en-US" dirty="0"/>
              <a:t> can effectively predict food waste, aiding in decision-making.</a:t>
            </a:r>
          </a:p>
          <a:p>
            <a:pPr>
              <a:buNone/>
            </a:pPr>
            <a:r>
              <a:rPr lang="en-US" dirty="0"/>
              <a:t>🔹 </a:t>
            </a:r>
            <a:r>
              <a:rPr lang="en-US" b="1" dirty="0"/>
              <a:t>Impact &amp; Recommendations:</a:t>
            </a:r>
            <a:endParaRPr lang="en-US" dirty="0"/>
          </a:p>
          <a:p>
            <a:pPr>
              <a:buFont typeface="Arial" panose="020B0604020202020204" pitchFamily="34" charset="0"/>
              <a:buChar char="•"/>
            </a:pPr>
            <a:r>
              <a:rPr lang="en-US" dirty="0"/>
              <a:t>Implement </a:t>
            </a:r>
            <a:r>
              <a:rPr lang="en-US" b="1" dirty="0"/>
              <a:t>awareness programs</a:t>
            </a:r>
            <a:r>
              <a:rPr lang="en-US" dirty="0"/>
              <a:t> for reducing household waste.</a:t>
            </a:r>
          </a:p>
          <a:p>
            <a:pPr>
              <a:buFont typeface="Arial" panose="020B0604020202020204" pitchFamily="34" charset="0"/>
              <a:buChar char="•"/>
            </a:pPr>
            <a:r>
              <a:rPr lang="en-US" dirty="0"/>
              <a:t>Use </a:t>
            </a:r>
            <a:r>
              <a:rPr lang="en-US" b="1" dirty="0"/>
              <a:t>ML models for real-time tracking</a:t>
            </a:r>
            <a:r>
              <a:rPr lang="en-US" dirty="0"/>
              <a:t> and prediction of food waste.</a:t>
            </a:r>
          </a:p>
          <a:p>
            <a:pPr>
              <a:buFont typeface="Arial" panose="020B0604020202020204" pitchFamily="34" charset="0"/>
              <a:buChar char="•"/>
            </a:pPr>
            <a:r>
              <a:rPr lang="en-US" b="1" dirty="0"/>
              <a:t>Governments &amp; businesses</a:t>
            </a:r>
            <a:r>
              <a:rPr lang="en-US" dirty="0"/>
              <a:t> can adopt data-driven waste reduction policies.</a:t>
            </a:r>
          </a:p>
          <a:p>
            <a:pPr>
              <a:buNone/>
            </a:pPr>
            <a:r>
              <a:rPr lang="en-US" dirty="0"/>
              <a:t>🔹 </a:t>
            </a:r>
            <a:r>
              <a:rPr lang="en-US" b="1" dirty="0"/>
              <a:t>Future Scope:</a:t>
            </a:r>
            <a:endParaRPr lang="en-US" dirty="0"/>
          </a:p>
          <a:p>
            <a:pPr>
              <a:buFont typeface="Arial" panose="020B0604020202020204" pitchFamily="34" charset="0"/>
              <a:buChar char="•"/>
            </a:pPr>
            <a:r>
              <a:rPr lang="en-US" dirty="0"/>
              <a:t>Extend the dataset for </a:t>
            </a:r>
            <a:r>
              <a:rPr lang="en-US" b="1" dirty="0"/>
              <a:t>more accurate predictions</a:t>
            </a:r>
            <a:r>
              <a:rPr lang="en-US" dirty="0"/>
              <a:t>.</a:t>
            </a:r>
          </a:p>
          <a:p>
            <a:pPr>
              <a:buFont typeface="Arial" panose="020B0604020202020204" pitchFamily="34" charset="0"/>
              <a:buChar char="•"/>
            </a:pPr>
            <a:r>
              <a:rPr lang="en-US" b="1" dirty="0"/>
              <a:t>Deploy the model</a:t>
            </a:r>
            <a:r>
              <a:rPr lang="en-US" dirty="0"/>
              <a:t> into a real-world food waste monitoring system.</a:t>
            </a:r>
          </a:p>
          <a:p>
            <a:pPr>
              <a:buFont typeface="Arial" panose="020B0604020202020204" pitchFamily="34" charset="0"/>
              <a:buChar char="•"/>
            </a:pPr>
            <a:r>
              <a:rPr lang="en-US" dirty="0"/>
              <a:t>Incorporate </a:t>
            </a:r>
            <a:r>
              <a:rPr lang="en-US" b="1" dirty="0"/>
              <a:t>deep learning for improved accuracy</a:t>
            </a:r>
            <a:r>
              <a:rPr lang="en-US" dirty="0"/>
              <a:t>.</a:t>
            </a:r>
          </a:p>
        </p:txBody>
      </p:sp>
      <p:sp>
        <p:nvSpPr>
          <p:cNvPr id="3" name="TextBox 2">
            <a:extLst>
              <a:ext uri="{FF2B5EF4-FFF2-40B4-BE49-F238E27FC236}">
                <a16:creationId xmlns:a16="http://schemas.microsoft.com/office/drawing/2014/main" id="{894469B2-EFFC-34CB-688B-C17D31E34A0B}"/>
              </a:ext>
            </a:extLst>
          </p:cNvPr>
          <p:cNvSpPr txBox="1"/>
          <p:nvPr/>
        </p:nvSpPr>
        <p:spPr>
          <a:xfrm>
            <a:off x="7128041" y="1412102"/>
            <a:ext cx="4668253" cy="2965555"/>
          </a:xfrm>
          <a:prstGeom prst="rect">
            <a:avLst/>
          </a:prstGeom>
          <a:noFill/>
        </p:spPr>
        <p:txBody>
          <a:bodyPr wrap="square">
            <a:spAutoFit/>
          </a:bodyPr>
          <a:lstStyle/>
          <a:p>
            <a:pPr>
              <a:buNone/>
            </a:pPr>
            <a:r>
              <a:rPr lang="en-US" b="1" dirty="0"/>
              <a:t>Impact &amp; Recommendations</a:t>
            </a:r>
          </a:p>
          <a:p>
            <a:pPr>
              <a:buFont typeface="Arial" panose="020B0604020202020204" pitchFamily="34" charset="0"/>
              <a:buChar char="•"/>
            </a:pPr>
            <a:r>
              <a:rPr lang="en-US" b="1" dirty="0"/>
              <a:t>Governments and organizations</a:t>
            </a:r>
            <a:r>
              <a:rPr lang="en-US" dirty="0"/>
              <a:t> should focus on reducing </a:t>
            </a:r>
            <a:r>
              <a:rPr lang="en-US" b="1" dirty="0"/>
              <a:t>household food waste</a:t>
            </a:r>
            <a:r>
              <a:rPr lang="en-US" dirty="0"/>
              <a:t> through awareness programs.</a:t>
            </a:r>
          </a:p>
          <a:p>
            <a:pPr>
              <a:buFont typeface="Arial" panose="020B0604020202020204" pitchFamily="34" charset="0"/>
              <a:buChar char="•"/>
            </a:pPr>
            <a:r>
              <a:rPr lang="en-US" b="1" dirty="0"/>
              <a:t>Real-time tracking and ML-based forecasting</a:t>
            </a:r>
            <a:r>
              <a:rPr lang="en-US" dirty="0"/>
              <a:t> can help businesses manage supply chains better.</a:t>
            </a:r>
          </a:p>
          <a:p>
            <a:pPr>
              <a:buFont typeface="Arial" panose="020B0604020202020204" pitchFamily="34" charset="0"/>
              <a:buChar char="•"/>
            </a:pPr>
            <a:r>
              <a:rPr lang="en-US" b="1" dirty="0"/>
              <a:t>Data-driven policies</a:t>
            </a:r>
            <a:r>
              <a:rPr lang="en-US" dirty="0"/>
              <a:t> should be implemented to optimize food production and reduce environmental impact.</a:t>
            </a:r>
          </a:p>
        </p:txBody>
      </p:sp>
      <p:sp>
        <p:nvSpPr>
          <p:cNvPr id="4" name="TextBox 3">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Tree>
    <p:extLst>
      <p:ext uri="{BB962C8B-B14F-4D97-AF65-F5344CB8AC3E}">
        <p14:creationId xmlns:p14="http://schemas.microsoft.com/office/powerpoint/2010/main" val="1152743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3"/>
          <a:srcRect l="7117" t="5427" r="7295" b="7474"/>
          <a:stretch/>
        </p:blipFill>
        <p:spPr>
          <a:xfrm>
            <a:off x="7112000" y="1092200"/>
            <a:ext cx="4551680" cy="4632115"/>
          </a:xfrm>
          <a:prstGeom prst="rect">
            <a:avLst/>
          </a:prstGeom>
        </p:spPr>
      </p:pic>
      <p:sp>
        <p:nvSpPr>
          <p:cNvPr id="6" name="TextBox 5">
            <a:extLst>
              <a:ext uri="{FF2B5EF4-FFF2-40B4-BE49-F238E27FC236}">
                <a16:creationId xmlns:a16="http://schemas.microsoft.com/office/drawing/2014/main" id="{D2E61780-704A-40A7-E3EF-AD89027D9A95}"/>
              </a:ext>
            </a:extLst>
          </p:cNvPr>
          <p:cNvSpPr txBox="1"/>
          <p:nvPr/>
        </p:nvSpPr>
        <p:spPr>
          <a:xfrm>
            <a:off x="502119" y="1494495"/>
            <a:ext cx="6112042" cy="3827523"/>
          </a:xfrm>
          <a:prstGeom prst="rect">
            <a:avLst/>
          </a:prstGeom>
          <a:noFill/>
        </p:spPr>
        <p:txBody>
          <a:bodyPr wrap="square">
            <a:spAutoFit/>
          </a:bodyPr>
          <a:lstStyle/>
          <a:p>
            <a:pPr>
              <a:buNone/>
            </a:pPr>
            <a:r>
              <a:rPr lang="en-US" sz="2000" b="1" dirty="0"/>
              <a:t>Conclusion &amp; Future Scope</a:t>
            </a:r>
            <a:br>
              <a:rPr lang="en-US" b="1" dirty="0"/>
            </a:br>
            <a:endParaRPr lang="en-US" b="1" dirty="0"/>
          </a:p>
          <a:p>
            <a:pPr>
              <a:buNone/>
            </a:pPr>
            <a:r>
              <a:rPr lang="en-US" b="1" dirty="0"/>
              <a:t>Final Takeaways:</a:t>
            </a:r>
          </a:p>
          <a:p>
            <a:pPr>
              <a:buFont typeface="Arial" panose="020B0604020202020204" pitchFamily="34" charset="0"/>
              <a:buChar char="•"/>
            </a:pPr>
            <a:r>
              <a:rPr lang="en-US" b="1" dirty="0"/>
              <a:t>Food waste is a global issue, mainly from households.</a:t>
            </a:r>
            <a:endParaRPr lang="en-US" dirty="0"/>
          </a:p>
          <a:p>
            <a:pPr>
              <a:buFont typeface="Arial" panose="020B0604020202020204" pitchFamily="34" charset="0"/>
              <a:buChar char="•"/>
            </a:pPr>
            <a:r>
              <a:rPr lang="en-US" b="1" dirty="0"/>
              <a:t>Retail waste is driven by overproduction &amp; disposal practices.</a:t>
            </a:r>
            <a:endParaRPr lang="en-US" dirty="0"/>
          </a:p>
          <a:p>
            <a:pPr>
              <a:buFont typeface="Arial" panose="020B0604020202020204" pitchFamily="34" charset="0"/>
              <a:buChar char="•"/>
            </a:pPr>
            <a:r>
              <a:rPr lang="en-US" b="1" dirty="0"/>
              <a:t>Machine Learning helps predict food waste efficiently.</a:t>
            </a:r>
            <a:endParaRPr lang="en-US" dirty="0"/>
          </a:p>
          <a:p>
            <a:pPr>
              <a:buNone/>
            </a:pPr>
            <a:r>
              <a:rPr lang="en-US" b="1" dirty="0"/>
              <a:t>Future Enhancements:</a:t>
            </a:r>
          </a:p>
          <a:p>
            <a:pPr>
              <a:buNone/>
            </a:pPr>
            <a:r>
              <a:rPr lang="en-US" dirty="0"/>
              <a:t>✅ </a:t>
            </a:r>
            <a:r>
              <a:rPr lang="en-US" b="1" dirty="0"/>
              <a:t>Time-series forecasting for future trends.</a:t>
            </a:r>
            <a:br>
              <a:rPr lang="en-US" dirty="0"/>
            </a:br>
            <a:r>
              <a:rPr lang="en-US" dirty="0"/>
              <a:t>✅ </a:t>
            </a:r>
            <a:r>
              <a:rPr lang="en-US" b="1" dirty="0"/>
              <a:t>Policy impact analysis on food waste reduction.</a:t>
            </a:r>
            <a:br>
              <a:rPr lang="en-US" dirty="0"/>
            </a:br>
            <a:r>
              <a:rPr lang="en-US" dirty="0"/>
              <a:t>✅ </a:t>
            </a:r>
            <a:r>
              <a:rPr lang="en-US" b="1" dirty="0"/>
              <a:t>Advanced deep learning models for predictions.</a:t>
            </a:r>
            <a:endParaRPr lang="en-US" dirty="0"/>
          </a:p>
        </p:txBody>
      </p:sp>
    </p:spTree>
    <p:extLst>
      <p:ext uri="{BB962C8B-B14F-4D97-AF65-F5344CB8AC3E}">
        <p14:creationId xmlns:p14="http://schemas.microsoft.com/office/powerpoint/2010/main" val="2046321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8756404" cy="1128514"/>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hlinkClick r:id="rId3"/>
              </a:rPr>
              <a:t>https://ieeexplore.ieee.org/document/10417963</a:t>
            </a:r>
          </a:p>
          <a:p>
            <a:pPr marL="228600" indent="-228600">
              <a:spcAft>
                <a:spcPts val="800"/>
              </a:spcAft>
              <a:buFont typeface="Arial" panose="020B0604020202020204" pitchFamily="34" charset="0"/>
              <a:buChar char="•"/>
            </a:pPr>
            <a:r>
              <a:rPr lang="en-US" sz="1800" dirty="0">
                <a:latin typeface="+mn-lt"/>
                <a:hlinkClick r:id="rId3"/>
              </a:rPr>
              <a:t>https://www.fao.org/sustainable-development-goals-data-portal/data/</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hlinkClick r:id="rId4"/>
              </a:rPr>
              <a:t>https://www.unep.org/resources/report/unep-food-waste-index-report-2021</a:t>
            </a: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13" name="Rectangle 7">
            <a:extLst>
              <a:ext uri="{FF2B5EF4-FFF2-40B4-BE49-F238E27FC236}">
                <a16:creationId xmlns:a16="http://schemas.microsoft.com/office/drawing/2014/main" id="{8908A3D7-957F-4374-776B-4FC585683A56}"/>
              </a:ext>
            </a:extLst>
          </p:cNvPr>
          <p:cNvSpPr>
            <a:spLocks noChangeArrowheads="1"/>
          </p:cNvSpPr>
          <p:nvPr/>
        </p:nvSpPr>
        <p:spPr bwMode="auto">
          <a:xfrm>
            <a:off x="513276" y="1319743"/>
            <a:ext cx="114766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Food waste is a significant global issue, contributing to environmental degradation, resource depletion, and economic losses. The challenge is to analyze and predict food waste patterns across various sectors (households, retail, food service) and identify key factors influencing food waste to propose actionable solutions for sustainable food management.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8D9F705C-7AE6-28CD-00C0-53C2F0F704DF}"/>
              </a:ext>
            </a:extLst>
          </p:cNvPr>
          <p:cNvSpPr>
            <a:spLocks noChangeArrowheads="1"/>
          </p:cNvSpPr>
          <p:nvPr/>
        </p:nvSpPr>
        <p:spPr bwMode="auto">
          <a:xfrm>
            <a:off x="-1" y="457200"/>
            <a:ext cx="13229480" cy="27272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5" name="Rectangle 9">
            <a:extLst>
              <a:ext uri="{FF2B5EF4-FFF2-40B4-BE49-F238E27FC236}">
                <a16:creationId xmlns:a16="http://schemas.microsoft.com/office/drawing/2014/main" id="{E7C99F5E-F5B3-C6A2-E1DE-08AB558F288D}"/>
              </a:ext>
            </a:extLst>
          </p:cNvPr>
          <p:cNvSpPr>
            <a:spLocks noChangeArrowheads="1"/>
          </p:cNvSpPr>
          <p:nvPr/>
        </p:nvSpPr>
        <p:spPr bwMode="auto">
          <a:xfrm>
            <a:off x="354564" y="2628003"/>
            <a:ext cx="665263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project focuses on analyzing food waste trends using a </a:t>
            </a:r>
            <a:r>
              <a:rPr kumimoji="0" lang="en-US" altLang="en-US" sz="1600" b="1" i="0" u="none" strike="noStrike" cap="none" normalizeH="0" baseline="0" dirty="0">
                <a:ln>
                  <a:noFill/>
                </a:ln>
                <a:solidFill>
                  <a:schemeClr val="tx1"/>
                </a:solidFill>
                <a:effectLst/>
                <a:latin typeface="Arial" panose="020B0604020202020204" pitchFamily="34" charset="0"/>
              </a:rPr>
              <a:t>data-driven approach</a:t>
            </a:r>
            <a:r>
              <a:rPr kumimoji="0" lang="en-US" altLang="en-US" sz="1600" b="0" i="0" u="none" strike="noStrike" cap="none" normalizeH="0" baseline="0" dirty="0">
                <a:ln>
                  <a:noFill/>
                </a:ln>
                <a:solidFill>
                  <a:schemeClr val="tx1"/>
                </a:solidFill>
                <a:effectLst/>
                <a:latin typeface="Arial" panose="020B0604020202020204" pitchFamily="34" charset="0"/>
              </a:rPr>
              <a:t>. By leveraging </a:t>
            </a:r>
            <a:r>
              <a:rPr kumimoji="0" lang="en-US" altLang="en-US" sz="1600" b="1" i="0" u="none" strike="noStrike" cap="none" normalizeH="0" baseline="0" dirty="0">
                <a:ln>
                  <a:noFill/>
                </a:ln>
                <a:solidFill>
                  <a:schemeClr val="tx1"/>
                </a:solidFill>
                <a:effectLst/>
                <a:latin typeface="Arial" panose="020B0604020202020204" pitchFamily="34" charset="0"/>
              </a:rPr>
              <a:t>Exploratory Data Analysis (EDA) and Machine Learning (ML) models</a:t>
            </a:r>
            <a:r>
              <a:rPr kumimoji="0" lang="en-US" altLang="en-US" sz="1600" b="0" i="0" u="none" strike="noStrike" cap="none" normalizeH="0" baseline="0" dirty="0">
                <a:ln>
                  <a:noFill/>
                </a:ln>
                <a:solidFill>
                  <a:schemeClr val="tx1"/>
                </a:solidFill>
                <a:effectLst/>
                <a:latin typeface="Arial" panose="020B0604020202020204" pitchFamily="34" charset="0"/>
              </a:rPr>
              <a:t>, we aim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Understand global food waste trends</a:t>
            </a:r>
            <a:r>
              <a:rPr kumimoji="0" lang="en-US" altLang="en-US" sz="1600" b="0" i="0" u="none" strike="noStrike" cap="none" normalizeH="0" baseline="0" dirty="0">
                <a:ln>
                  <a:noFill/>
                </a:ln>
                <a:solidFill>
                  <a:schemeClr val="tx1"/>
                </a:solidFill>
                <a:effectLst/>
                <a:latin typeface="Arial" panose="020B0604020202020204" pitchFamily="34" charset="0"/>
              </a:rPr>
              <a:t> across different regions and sectors.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a:t>
            </a:r>
            <a:r>
              <a:rPr lang="en-US" sz="1400" dirty="0"/>
              <a:t>Analyze food waste </a:t>
            </a:r>
            <a:r>
              <a:rPr lang="en-US" sz="1400" b="1" dirty="0"/>
              <a:t>across households, retail, and food services</a:t>
            </a:r>
            <a:r>
              <a:rPr lang="en-US" sz="1400" dirty="0"/>
              <a:t> globally.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Predict future food waste patterns, correlations </a:t>
            </a:r>
            <a:r>
              <a:rPr kumimoji="0" lang="en-US" altLang="en-US" sz="1600" i="0" u="none" strike="noStrike" cap="none" normalizeH="0" baseline="0" dirty="0">
                <a:ln>
                  <a:noFill/>
                </a:ln>
                <a:solidFill>
                  <a:schemeClr val="tx1"/>
                </a:solidFill>
                <a:effectLst/>
                <a:latin typeface="Arial" panose="020B0604020202020204" pitchFamily="34" charset="0"/>
              </a:rPr>
              <a:t>and </a:t>
            </a:r>
            <a:r>
              <a:rPr kumimoji="0" lang="en-US" altLang="en-US" sz="1600" b="1" i="0" u="none" strike="noStrike" cap="none" normalizeH="0" baseline="0" dirty="0">
                <a:ln>
                  <a:noFill/>
                </a:ln>
                <a:solidFill>
                  <a:schemeClr val="tx1"/>
                </a:solidFill>
                <a:effectLst/>
                <a:latin typeface="Arial" panose="020B0604020202020204" pitchFamily="34" charset="0"/>
              </a:rPr>
              <a:t>Outliers</a:t>
            </a:r>
            <a:r>
              <a:rPr kumimoji="0" lang="en-US" altLang="en-US" sz="1600" b="0" i="0" u="none" strike="noStrike" cap="none" normalizeH="0" baseline="0" dirty="0">
                <a:ln>
                  <a:noFill/>
                </a:ln>
                <a:solidFill>
                  <a:schemeClr val="tx1"/>
                </a:solidFill>
                <a:effectLst/>
                <a:latin typeface="Arial" panose="020B0604020202020204" pitchFamily="34" charset="0"/>
              </a:rPr>
              <a:t> using machine learning.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Provide data-driven insights</a:t>
            </a:r>
            <a:r>
              <a:rPr kumimoji="0" lang="en-US" altLang="en-US" sz="1600" b="0" i="0" u="none" strike="noStrike" cap="none" normalizeH="0" baseline="0" dirty="0">
                <a:ln>
                  <a:noFill/>
                </a:ln>
                <a:solidFill>
                  <a:schemeClr val="tx1"/>
                </a:solidFill>
                <a:effectLst/>
                <a:latin typeface="Arial" panose="020B0604020202020204" pitchFamily="34" charset="0"/>
              </a:rPr>
              <a:t> for policymakers, businesses, and households to reduce waste using Visualization.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Through </a:t>
            </a:r>
            <a:r>
              <a:rPr kumimoji="0" lang="en-US" altLang="en-US" sz="1600" b="1" i="0" u="none" strike="noStrike" cap="none" normalizeH="0" baseline="0" dirty="0">
                <a:ln>
                  <a:noFill/>
                </a:ln>
                <a:solidFill>
                  <a:schemeClr val="tx1"/>
                </a:solidFill>
                <a:effectLst/>
                <a:latin typeface="Arial" panose="020B0604020202020204" pitchFamily="34" charset="0"/>
              </a:rPr>
              <a:t>data visualization, correlation analysis, and predictive modeling</a:t>
            </a:r>
            <a:r>
              <a:rPr kumimoji="0" lang="en-US" altLang="en-US" sz="1600" b="0" i="0" u="none" strike="noStrike" cap="none" normalizeH="0" baseline="0" dirty="0">
                <a:ln>
                  <a:noFill/>
                </a:ln>
                <a:solidFill>
                  <a:schemeClr val="tx1"/>
                </a:solidFill>
                <a:effectLst/>
                <a:latin typeface="Arial" panose="020B0604020202020204" pitchFamily="34" charset="0"/>
              </a:rPr>
              <a:t>, this project provides a comprehensive </a:t>
            </a:r>
            <a:r>
              <a:rPr kumimoji="0" lang="en-US" altLang="en-US" sz="1600" b="1" i="0" u="none" strike="noStrike" cap="none" normalizeH="0" baseline="0" dirty="0">
                <a:ln>
                  <a:noFill/>
                </a:ln>
                <a:solidFill>
                  <a:schemeClr val="tx1"/>
                </a:solidFill>
                <a:effectLst/>
                <a:latin typeface="Arial" panose="020B0604020202020204" pitchFamily="34" charset="0"/>
              </a:rPr>
              <a:t>food waste management framework</a:t>
            </a:r>
            <a:r>
              <a:rPr kumimoji="0" lang="en-US" altLang="en-US" sz="1600" b="0" i="0" u="none" strike="noStrike" cap="none" normalizeH="0" baseline="0" dirty="0">
                <a:ln>
                  <a:noFill/>
                </a:ln>
                <a:solidFill>
                  <a:schemeClr val="tx1"/>
                </a:solidFill>
                <a:effectLst/>
                <a:latin typeface="Arial" panose="020B0604020202020204" pitchFamily="34" charset="0"/>
              </a:rPr>
              <a:t> that supports sustainable practices and decision-making. 🚀</a:t>
            </a:r>
          </a:p>
        </p:txBody>
      </p:sp>
      <p:sp>
        <p:nvSpPr>
          <p:cNvPr id="18" name="TextBox 17">
            <a:extLst>
              <a:ext uri="{FF2B5EF4-FFF2-40B4-BE49-F238E27FC236}">
                <a16:creationId xmlns:a16="http://schemas.microsoft.com/office/drawing/2014/main" id="{F5B29F69-7AF4-2C25-A12E-3BE6703B51EE}"/>
              </a:ext>
            </a:extLst>
          </p:cNvPr>
          <p:cNvSpPr txBox="1"/>
          <p:nvPr/>
        </p:nvSpPr>
        <p:spPr>
          <a:xfrm>
            <a:off x="191909" y="2200466"/>
            <a:ext cx="5904091" cy="400110"/>
          </a:xfrm>
          <a:prstGeom prst="rect">
            <a:avLst/>
          </a:prstGeom>
          <a:noFill/>
        </p:spPr>
        <p:txBody>
          <a:bodyPr wrap="square">
            <a:spAutoFit/>
          </a:bodyPr>
          <a:lstStyle/>
          <a:p>
            <a:r>
              <a:rPr lang="en-IN" sz="2000" b="1" dirty="0">
                <a:solidFill>
                  <a:srgbClr val="213163"/>
                </a:solidFill>
              </a:rPr>
              <a:t>Project Overview</a:t>
            </a:r>
            <a:endParaRPr lang="en-IN" sz="2000" dirty="0">
              <a:solidFill>
                <a:srgbClr val="213163"/>
              </a:solidFill>
            </a:endParaRPr>
          </a:p>
        </p:txBody>
      </p:sp>
      <p:pic>
        <p:nvPicPr>
          <p:cNvPr id="20" name="Picture 19">
            <a:extLst>
              <a:ext uri="{FF2B5EF4-FFF2-40B4-BE49-F238E27FC236}">
                <a16:creationId xmlns:a16="http://schemas.microsoft.com/office/drawing/2014/main" id="{53EB415F-A1DD-684D-4931-B0F75E400DED}"/>
              </a:ext>
            </a:extLst>
          </p:cNvPr>
          <p:cNvPicPr>
            <a:picLocks noChangeAspect="1"/>
          </p:cNvPicPr>
          <p:nvPr/>
        </p:nvPicPr>
        <p:blipFill>
          <a:blip r:embed="rId3"/>
          <a:stretch>
            <a:fillRect/>
          </a:stretch>
        </p:blipFill>
        <p:spPr>
          <a:xfrm>
            <a:off x="7165910" y="2200466"/>
            <a:ext cx="4671526" cy="4362258"/>
          </a:xfrm>
          <a:prstGeom prst="rect">
            <a:avLst/>
          </a:prstGeom>
        </p:spPr>
      </p:pic>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336882" y="987532"/>
            <a:ext cx="4652807" cy="400110"/>
          </a:xfrm>
          <a:prstGeom prst="rect">
            <a:avLst/>
          </a:prstGeom>
          <a:noFill/>
        </p:spPr>
        <p:txBody>
          <a:bodyPr wrap="square">
            <a:spAutoFit/>
          </a:bodyPr>
          <a:lstStyle/>
          <a:p>
            <a:r>
              <a:rPr lang="en-IN" sz="2000" b="1" dirty="0">
                <a:solidFill>
                  <a:srgbClr val="213163"/>
                </a:solidFill>
                <a:highlight>
                  <a:srgbClr val="EDEEFF"/>
                </a:highlight>
              </a:rPr>
              <a:t>Dataset Overview:  </a:t>
            </a:r>
            <a:endParaRPr lang="en-IN" sz="2000" dirty="0">
              <a:solidFill>
                <a:srgbClr val="213163"/>
              </a:solidFill>
              <a:highlight>
                <a:srgbClr val="EDEEFF"/>
              </a:highlight>
            </a:endParaRPr>
          </a:p>
        </p:txBody>
      </p:sp>
      <p:graphicFrame>
        <p:nvGraphicFramePr>
          <p:cNvPr id="16" name="Table 15">
            <a:extLst>
              <a:ext uri="{FF2B5EF4-FFF2-40B4-BE49-F238E27FC236}">
                <a16:creationId xmlns:a16="http://schemas.microsoft.com/office/drawing/2014/main" id="{FED75082-96C8-3F66-45F1-4B46EF9FB1E7}"/>
              </a:ext>
            </a:extLst>
          </p:cNvPr>
          <p:cNvGraphicFramePr>
            <a:graphicFrameLocks noGrp="1"/>
          </p:cNvGraphicFramePr>
          <p:nvPr>
            <p:extLst>
              <p:ext uri="{D42A27DB-BD31-4B8C-83A1-F6EECF244321}">
                <p14:modId xmlns:p14="http://schemas.microsoft.com/office/powerpoint/2010/main" val="3171761022"/>
              </p:ext>
            </p:extLst>
          </p:nvPr>
        </p:nvGraphicFramePr>
        <p:xfrm>
          <a:off x="532435" y="1574157"/>
          <a:ext cx="9676435" cy="3362506"/>
        </p:xfrm>
        <a:graphic>
          <a:graphicData uri="http://schemas.openxmlformats.org/drawingml/2006/table">
            <a:tbl>
              <a:tblPr/>
              <a:tblGrid>
                <a:gridCol w="1802362">
                  <a:extLst>
                    <a:ext uri="{9D8B030D-6E8A-4147-A177-3AD203B41FA5}">
                      <a16:colId xmlns:a16="http://schemas.microsoft.com/office/drawing/2014/main" val="3717787171"/>
                    </a:ext>
                  </a:extLst>
                </a:gridCol>
                <a:gridCol w="7874073">
                  <a:extLst>
                    <a:ext uri="{9D8B030D-6E8A-4147-A177-3AD203B41FA5}">
                      <a16:colId xmlns:a16="http://schemas.microsoft.com/office/drawing/2014/main" val="2575587325"/>
                    </a:ext>
                  </a:extLst>
                </a:gridCol>
              </a:tblGrid>
              <a:tr h="341914">
                <a:tc>
                  <a:txBody>
                    <a:bodyPr/>
                    <a:lstStyle/>
                    <a:p>
                      <a:pPr algn="l" rtl="0" fontAlgn="ctr"/>
                      <a:r>
                        <a:rPr lang="en-IN" sz="1600" b="1" i="0" u="none" strike="noStrike">
                          <a:solidFill>
                            <a:srgbClr val="000000"/>
                          </a:solidFill>
                          <a:effectLst/>
                          <a:latin typeface="Arial Narrow" panose="020B0606020202030204" pitchFamily="34" charset="0"/>
                        </a:rPr>
                        <a:t>Feature Name</a:t>
                      </a:r>
                    </a:p>
                  </a:txBody>
                  <a:tcPr marL="7345" marR="7345" marT="73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600" b="1" i="0" u="none" strike="noStrike" dirty="0">
                          <a:solidFill>
                            <a:srgbClr val="000000"/>
                          </a:solidFill>
                          <a:effectLst/>
                          <a:latin typeface="Arial Narrow" panose="020B0606020202030204" pitchFamily="34" charset="0"/>
                        </a:rPr>
                        <a:t>Description</a:t>
                      </a:r>
                    </a:p>
                  </a:txBody>
                  <a:tcPr marL="7345" marR="7345" marT="73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78759242"/>
                  </a:ext>
                </a:extLst>
              </a:tr>
              <a:tr h="341914">
                <a:tc>
                  <a:txBody>
                    <a:bodyPr/>
                    <a:lstStyle/>
                    <a:p>
                      <a:pPr algn="l" rtl="0" fontAlgn="ctr"/>
                      <a:r>
                        <a:rPr lang="en-IN" sz="1400" b="0" i="0" u="none" strike="noStrike" dirty="0">
                          <a:solidFill>
                            <a:srgbClr val="000000"/>
                          </a:solidFill>
                          <a:effectLst/>
                          <a:latin typeface="Arial Narrow" panose="020B0606020202030204" pitchFamily="34" charset="0"/>
                        </a:rPr>
                        <a:t>Country</a:t>
                      </a:r>
                    </a:p>
                  </a:txBody>
                  <a:tcPr marL="7345" marR="7345" marT="73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a:solidFill>
                            <a:srgbClr val="000000"/>
                          </a:solidFill>
                          <a:effectLst/>
                          <a:latin typeface="Arial Narrow" panose="020B0606020202030204" pitchFamily="34" charset="0"/>
                        </a:rPr>
                        <a:t>Name of the country</a:t>
                      </a:r>
                    </a:p>
                  </a:txBody>
                  <a:tcPr marL="7345" marR="7345" marT="73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6661451"/>
                  </a:ext>
                </a:extLst>
              </a:tr>
              <a:tr h="343253">
                <a:tc>
                  <a:txBody>
                    <a:bodyPr/>
                    <a:lstStyle/>
                    <a:p>
                      <a:pPr algn="l" fontAlgn="b"/>
                      <a:r>
                        <a:rPr lang="en-IN" sz="1400" b="1" i="0" u="none" strike="noStrike">
                          <a:solidFill>
                            <a:srgbClr val="000000"/>
                          </a:solidFill>
                          <a:effectLst/>
                          <a:latin typeface="Arial Narrow" panose="020B0606020202030204" pitchFamily="34" charset="0"/>
                        </a:rPr>
                        <a:t>Combined Figures</a:t>
                      </a:r>
                    </a:p>
                  </a:txBody>
                  <a:tcPr marL="7345" marR="7345" marT="73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Arial Narrow" panose="020B0606020202030204" pitchFamily="34" charset="0"/>
                        </a:rPr>
                        <a:t>Total food waste per capita per year.</a:t>
                      </a:r>
                    </a:p>
                  </a:txBody>
                  <a:tcPr marL="7345" marR="7345" marT="73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52379512"/>
                  </a:ext>
                </a:extLst>
              </a:tr>
              <a:tr h="356456">
                <a:tc>
                  <a:txBody>
                    <a:bodyPr/>
                    <a:lstStyle/>
                    <a:p>
                      <a:pPr algn="l" rtl="0" fontAlgn="ctr"/>
                      <a:r>
                        <a:rPr lang="en-IN" sz="1400" b="0" i="0" u="none" strike="noStrike">
                          <a:solidFill>
                            <a:srgbClr val="000000"/>
                          </a:solidFill>
                          <a:effectLst/>
                          <a:latin typeface="Arial Narrow" panose="020B0606020202030204" pitchFamily="34" charset="0"/>
                        </a:rPr>
                        <a:t>Household Estimate</a:t>
                      </a:r>
                    </a:p>
                  </a:txBody>
                  <a:tcPr marL="7345" marR="7345" marT="73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Narrow" panose="020B0606020202030204" pitchFamily="34" charset="0"/>
                        </a:rPr>
                        <a:t>Food waste in households (metric tons)</a:t>
                      </a:r>
                    </a:p>
                  </a:txBody>
                  <a:tcPr marL="7345" marR="7345" marT="73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44614516"/>
                  </a:ext>
                </a:extLst>
              </a:tr>
              <a:tr h="475274">
                <a:tc>
                  <a:txBody>
                    <a:bodyPr/>
                    <a:lstStyle/>
                    <a:p>
                      <a:pPr algn="l" rtl="0" fontAlgn="ctr"/>
                      <a:r>
                        <a:rPr lang="en-IN" sz="1400" b="0" i="0" u="none" strike="noStrike">
                          <a:solidFill>
                            <a:srgbClr val="000000"/>
                          </a:solidFill>
                          <a:effectLst/>
                          <a:latin typeface="Arial Narrow" panose="020B0606020202030204" pitchFamily="34" charset="0"/>
                        </a:rPr>
                        <a:t>Retail Estimate</a:t>
                      </a:r>
                    </a:p>
                  </a:txBody>
                  <a:tcPr marL="7345" marR="7345" marT="73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dirty="0">
                          <a:solidFill>
                            <a:srgbClr val="000000"/>
                          </a:solidFill>
                          <a:effectLst/>
                          <a:latin typeface="Arial Narrow" panose="020B0606020202030204" pitchFamily="34" charset="0"/>
                        </a:rPr>
                        <a:t>Food waste in retail sector (metric tons)</a:t>
                      </a:r>
                    </a:p>
                  </a:txBody>
                  <a:tcPr marL="7345" marR="7345" marT="73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5043056"/>
                  </a:ext>
                </a:extLst>
              </a:tr>
              <a:tr h="488476">
                <a:tc>
                  <a:txBody>
                    <a:bodyPr/>
                    <a:lstStyle/>
                    <a:p>
                      <a:pPr algn="l" rtl="0" fontAlgn="ctr"/>
                      <a:r>
                        <a:rPr lang="en-IN" sz="1400" b="0" i="0" u="none" strike="noStrike">
                          <a:solidFill>
                            <a:srgbClr val="000000"/>
                          </a:solidFill>
                          <a:effectLst/>
                          <a:latin typeface="Arial Narrow" panose="020B0606020202030204" pitchFamily="34" charset="0"/>
                        </a:rPr>
                        <a:t>Food Service Estimate</a:t>
                      </a:r>
                    </a:p>
                  </a:txBody>
                  <a:tcPr marL="7345" marR="7345" marT="73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Narrow" panose="020B0606020202030204" pitchFamily="34" charset="0"/>
                        </a:rPr>
                        <a:t>Food waste in restaurants &amp; food services (metric tons)</a:t>
                      </a:r>
                    </a:p>
                  </a:txBody>
                  <a:tcPr marL="7345" marR="7345" marT="73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29376089"/>
                  </a:ext>
                </a:extLst>
              </a:tr>
              <a:tr h="356456">
                <a:tc>
                  <a:txBody>
                    <a:bodyPr/>
                    <a:lstStyle/>
                    <a:p>
                      <a:pPr algn="l" rtl="0" fontAlgn="ctr"/>
                      <a:r>
                        <a:rPr lang="en-IN" sz="1400" b="0" i="0" u="none" strike="noStrike">
                          <a:solidFill>
                            <a:srgbClr val="000000"/>
                          </a:solidFill>
                          <a:effectLst/>
                          <a:latin typeface="Arial Narrow" panose="020B0606020202030204" pitchFamily="34" charset="0"/>
                        </a:rPr>
                        <a:t>Confidence Estimate</a:t>
                      </a:r>
                    </a:p>
                  </a:txBody>
                  <a:tcPr marL="7345" marR="7345" marT="73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dirty="0">
                          <a:solidFill>
                            <a:srgbClr val="000000"/>
                          </a:solidFill>
                          <a:effectLst/>
                          <a:latin typeface="Arial Narrow" panose="020B0606020202030204" pitchFamily="34" charset="0"/>
                        </a:rPr>
                        <a:t>Reliability score of data</a:t>
                      </a:r>
                    </a:p>
                  </a:txBody>
                  <a:tcPr marL="7345" marR="7345" marT="73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01790745"/>
                  </a:ext>
                </a:extLst>
              </a:tr>
              <a:tr h="316849">
                <a:tc>
                  <a:txBody>
                    <a:bodyPr/>
                    <a:lstStyle/>
                    <a:p>
                      <a:pPr algn="l" fontAlgn="b"/>
                      <a:r>
                        <a:rPr lang="en-IN" sz="1400" b="0" i="0" u="none" strike="noStrike">
                          <a:solidFill>
                            <a:srgbClr val="000000"/>
                          </a:solidFill>
                          <a:effectLst/>
                          <a:latin typeface="Arial Narrow" panose="020B0606020202030204" pitchFamily="34" charset="0"/>
                        </a:rPr>
                        <a:t>M49 Code</a:t>
                      </a:r>
                    </a:p>
                  </a:txBody>
                  <a:tcPr marL="7345" marR="7345" marT="73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400" b="0" i="0" u="none" strike="noStrike">
                          <a:solidFill>
                            <a:srgbClr val="000000"/>
                          </a:solidFill>
                          <a:effectLst/>
                          <a:latin typeface="Arial Narrow" panose="020B0606020202030204" pitchFamily="34" charset="0"/>
                        </a:rPr>
                        <a:t>UN Statistical Division code.</a:t>
                      </a:r>
                    </a:p>
                  </a:txBody>
                  <a:tcPr marL="7345" marR="7345" marT="734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68275942"/>
                  </a:ext>
                </a:extLst>
              </a:tr>
              <a:tr h="341914">
                <a:tc>
                  <a:txBody>
                    <a:bodyPr/>
                    <a:lstStyle/>
                    <a:p>
                      <a:pPr algn="l" rtl="0" fontAlgn="ctr"/>
                      <a:r>
                        <a:rPr lang="en-IN" sz="1400" b="0" i="0" u="none" strike="noStrike">
                          <a:solidFill>
                            <a:srgbClr val="000000"/>
                          </a:solidFill>
                          <a:effectLst/>
                          <a:latin typeface="Arial Narrow" panose="020B0606020202030204" pitchFamily="34" charset="0"/>
                        </a:rPr>
                        <a:t>Region</a:t>
                      </a:r>
                    </a:p>
                  </a:txBody>
                  <a:tcPr marL="7345" marR="7345" marT="73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IN" sz="1400" b="0" i="0" u="none" strike="noStrike" dirty="0">
                          <a:solidFill>
                            <a:srgbClr val="000000"/>
                          </a:solidFill>
                          <a:effectLst/>
                          <a:latin typeface="Arial Narrow" panose="020B0606020202030204" pitchFamily="34" charset="0"/>
                        </a:rPr>
                        <a:t>Geographical classification</a:t>
                      </a:r>
                    </a:p>
                  </a:txBody>
                  <a:tcPr marL="7345" marR="7345" marT="734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94434648"/>
                  </a:ext>
                </a:extLst>
              </a:tr>
            </a:tbl>
          </a:graphicData>
        </a:graphic>
      </p:graphicFrame>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CE73D2-E0F2-75CE-8D88-BB78AD9984AE}"/>
              </a:ext>
            </a:extLst>
          </p:cNvPr>
          <p:cNvSpPr txBox="1"/>
          <p:nvPr/>
        </p:nvSpPr>
        <p:spPr>
          <a:xfrm>
            <a:off x="475861" y="4823926"/>
            <a:ext cx="11318033" cy="1815882"/>
          </a:xfrm>
          <a:prstGeom prst="rect">
            <a:avLst/>
          </a:prstGeom>
          <a:noFill/>
        </p:spPr>
        <p:txBody>
          <a:bodyPr wrap="square">
            <a:spAutoFit/>
          </a:bodyPr>
          <a:lstStyle/>
          <a:p>
            <a:pPr>
              <a:buNone/>
            </a:pPr>
            <a:r>
              <a:rPr lang="en-US" sz="1600" b="1" dirty="0"/>
              <a:t>Key Insights: </a:t>
            </a:r>
            <a:r>
              <a:rPr lang="en-US" sz="1400" dirty="0"/>
              <a:t>Top </a:t>
            </a:r>
            <a:r>
              <a:rPr lang="en-US" sz="1400" b="1" dirty="0"/>
              <a:t>10 Countries </a:t>
            </a:r>
            <a:r>
              <a:rPr lang="en-US" sz="1400" dirty="0"/>
              <a:t>with </a:t>
            </a:r>
            <a:r>
              <a:rPr lang="en-US" sz="1400" b="1" dirty="0"/>
              <a:t>Highest Food Waste</a:t>
            </a:r>
            <a:endParaRPr lang="en-US" sz="1600" b="1" dirty="0"/>
          </a:p>
          <a:p>
            <a:pPr>
              <a:buNone/>
            </a:pPr>
            <a:endParaRPr lang="en-US" sz="1600" b="1" dirty="0"/>
          </a:p>
          <a:p>
            <a:r>
              <a:rPr lang="en-US" sz="1600" dirty="0"/>
              <a:t>✔ </a:t>
            </a:r>
            <a:r>
              <a:rPr lang="en-US" sz="1600" b="1" dirty="0"/>
              <a:t>China</a:t>
            </a:r>
            <a:r>
              <a:rPr lang="en-US" sz="1600" dirty="0"/>
              <a:t> has the highest food waste, exceeding </a:t>
            </a:r>
            <a:r>
              <a:rPr lang="en-US" sz="1600" b="1" dirty="0"/>
              <a:t>180 million </a:t>
            </a:r>
            <a:r>
              <a:rPr lang="en-US" sz="1600" b="1" dirty="0" err="1"/>
              <a:t>tonnes</a:t>
            </a:r>
            <a:r>
              <a:rPr lang="en-US" sz="1600" b="1" dirty="0"/>
              <a:t>/year</a:t>
            </a:r>
            <a:r>
              <a:rPr lang="en-US" sz="1600" dirty="0"/>
              <a:t>.</a:t>
            </a:r>
            <a:br>
              <a:rPr lang="en-US" sz="1600" dirty="0"/>
            </a:br>
            <a:r>
              <a:rPr lang="en-US" sz="1600" dirty="0"/>
              <a:t>✔ </a:t>
            </a:r>
            <a:r>
              <a:rPr lang="en-US" sz="1600" b="1" dirty="0"/>
              <a:t>India</a:t>
            </a:r>
            <a:r>
              <a:rPr lang="en-US" sz="1600" dirty="0"/>
              <a:t> follows closely, generating around </a:t>
            </a:r>
            <a:r>
              <a:rPr lang="en-US" sz="1600" b="1" dirty="0"/>
              <a:t>150 million </a:t>
            </a:r>
            <a:r>
              <a:rPr lang="en-US" sz="1600" b="1" dirty="0" err="1"/>
              <a:t>tonnes</a:t>
            </a:r>
            <a:r>
              <a:rPr lang="en-US" sz="1600" b="1" dirty="0"/>
              <a:t>/year</a:t>
            </a:r>
            <a:r>
              <a:rPr lang="en-US" sz="1600" dirty="0"/>
              <a:t>.</a:t>
            </a:r>
            <a:br>
              <a:rPr lang="en-US" sz="1600" dirty="0"/>
            </a:br>
            <a:r>
              <a:rPr lang="en-US" sz="1600" dirty="0"/>
              <a:t>✔ Other major contributors include </a:t>
            </a:r>
            <a:r>
              <a:rPr lang="en-US" sz="1600" b="1" dirty="0"/>
              <a:t>Nigeria, USA, and Indonesia</a:t>
            </a:r>
            <a:r>
              <a:rPr lang="en-US" sz="1600" dirty="0"/>
              <a:t>, showing significant levels of food waste.</a:t>
            </a:r>
            <a:br>
              <a:rPr lang="en-US" sz="1600" dirty="0"/>
            </a:br>
            <a:r>
              <a:rPr lang="en-US" sz="1600" dirty="0"/>
              <a:t>✔ Countries like </a:t>
            </a:r>
            <a:r>
              <a:rPr lang="en-US" sz="1600" b="1" dirty="0"/>
              <a:t>Pakistan, Brazil, and Mexico</a:t>
            </a:r>
            <a:r>
              <a:rPr lang="en-US" sz="1600" dirty="0"/>
              <a:t> also exhibit high food wastage levels.</a:t>
            </a:r>
            <a:br>
              <a:rPr lang="en-US" sz="1600" dirty="0"/>
            </a:br>
            <a:r>
              <a:rPr lang="en-US" sz="1600" dirty="0"/>
              <a:t>✔ The trend indicates that </a:t>
            </a:r>
            <a:r>
              <a:rPr lang="en-US" sz="1600" b="1" dirty="0"/>
              <a:t>high-population countries</a:t>
            </a:r>
            <a:r>
              <a:rPr lang="en-US" sz="1600" dirty="0"/>
              <a:t> contribute significantly to food waste.</a:t>
            </a:r>
          </a:p>
        </p:txBody>
      </p:sp>
      <p:pic>
        <p:nvPicPr>
          <p:cNvPr id="4" name="Picture 3">
            <a:extLst>
              <a:ext uri="{FF2B5EF4-FFF2-40B4-BE49-F238E27FC236}">
                <a16:creationId xmlns:a16="http://schemas.microsoft.com/office/drawing/2014/main" id="{6B6C10FA-3654-5781-6C13-CF968363E38E}"/>
              </a:ext>
            </a:extLst>
          </p:cNvPr>
          <p:cNvPicPr>
            <a:picLocks noChangeAspect="1"/>
          </p:cNvPicPr>
          <p:nvPr/>
        </p:nvPicPr>
        <p:blipFill>
          <a:blip r:embed="rId2"/>
          <a:stretch>
            <a:fillRect/>
          </a:stretch>
        </p:blipFill>
        <p:spPr>
          <a:xfrm>
            <a:off x="588646" y="830426"/>
            <a:ext cx="11139933" cy="3548038"/>
          </a:xfrm>
          <a:prstGeom prst="rect">
            <a:avLst/>
          </a:prstGeom>
        </p:spPr>
      </p:pic>
    </p:spTree>
    <p:extLst>
      <p:ext uri="{BB962C8B-B14F-4D97-AF65-F5344CB8AC3E}">
        <p14:creationId xmlns:p14="http://schemas.microsoft.com/office/powerpoint/2010/main" val="3913469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CAA0CA-DA0C-6496-260D-DD837D718C04}"/>
              </a:ext>
            </a:extLst>
          </p:cNvPr>
          <p:cNvPicPr>
            <a:picLocks noChangeAspect="1"/>
          </p:cNvPicPr>
          <p:nvPr/>
        </p:nvPicPr>
        <p:blipFill>
          <a:blip r:embed="rId2"/>
          <a:stretch>
            <a:fillRect/>
          </a:stretch>
        </p:blipFill>
        <p:spPr>
          <a:xfrm>
            <a:off x="149291" y="765109"/>
            <a:ext cx="11523306" cy="5626362"/>
          </a:xfrm>
          <a:prstGeom prst="rect">
            <a:avLst/>
          </a:prstGeom>
        </p:spPr>
      </p:pic>
    </p:spTree>
    <p:extLst>
      <p:ext uri="{BB962C8B-B14F-4D97-AF65-F5344CB8AC3E}">
        <p14:creationId xmlns:p14="http://schemas.microsoft.com/office/powerpoint/2010/main" val="1837886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4" name="TextBox 3">
            <a:extLst>
              <a:ext uri="{FF2B5EF4-FFF2-40B4-BE49-F238E27FC236}">
                <a16:creationId xmlns:a16="http://schemas.microsoft.com/office/drawing/2014/main" id="{1AAFA170-2D1A-B7F7-758E-6C84595C5F81}"/>
              </a:ext>
            </a:extLst>
          </p:cNvPr>
          <p:cNvSpPr txBox="1"/>
          <p:nvPr/>
        </p:nvSpPr>
        <p:spPr>
          <a:xfrm>
            <a:off x="597744" y="1356873"/>
            <a:ext cx="7464817" cy="2103589"/>
          </a:xfrm>
          <a:prstGeom prst="rect">
            <a:avLst/>
          </a:prstGeom>
          <a:noFill/>
        </p:spPr>
        <p:txBody>
          <a:bodyPr wrap="square">
            <a:spAutoFit/>
          </a:bodyPr>
          <a:lstStyle/>
          <a:p>
            <a:pPr>
              <a:buNone/>
            </a:pPr>
            <a:r>
              <a:rPr lang="en-IN" b="1" dirty="0"/>
              <a:t>Preprocessing Steps:</a:t>
            </a:r>
          </a:p>
          <a:p>
            <a:pPr>
              <a:buFont typeface="Arial" panose="020B0604020202020204" pitchFamily="34" charset="0"/>
              <a:buChar char="•"/>
            </a:pPr>
            <a:r>
              <a:rPr lang="en-IN" b="1" dirty="0"/>
              <a:t>Checked for missing values</a:t>
            </a:r>
            <a:r>
              <a:rPr lang="en-IN" dirty="0"/>
              <a:t> and filled them using mean/mode imputation.</a:t>
            </a:r>
          </a:p>
          <a:p>
            <a:pPr>
              <a:buFont typeface="Arial" panose="020B0604020202020204" pitchFamily="34" charset="0"/>
              <a:buChar char="•"/>
            </a:pPr>
            <a:r>
              <a:rPr lang="en-IN" b="1" dirty="0"/>
              <a:t>Converted categorical variables</a:t>
            </a:r>
            <a:r>
              <a:rPr lang="en-IN" dirty="0"/>
              <a:t> (e.g., country names) into numerical format using encoding techniques.</a:t>
            </a:r>
          </a:p>
          <a:p>
            <a:pPr>
              <a:buFont typeface="Arial" panose="020B0604020202020204" pitchFamily="34" charset="0"/>
              <a:buChar char="•"/>
            </a:pPr>
            <a:r>
              <a:rPr lang="en-IN" b="1" dirty="0"/>
              <a:t>Normalized numerical features</a:t>
            </a:r>
            <a:r>
              <a:rPr lang="en-IN" dirty="0"/>
              <a:t> using </a:t>
            </a:r>
            <a:r>
              <a:rPr lang="en-IN" dirty="0" err="1"/>
              <a:t>MinMaxScaler</a:t>
            </a:r>
            <a:r>
              <a:rPr lang="en-IN" dirty="0"/>
              <a:t> for model training.</a:t>
            </a:r>
          </a:p>
        </p:txBody>
      </p:sp>
      <p:graphicFrame>
        <p:nvGraphicFramePr>
          <p:cNvPr id="10" name="Table 9">
            <a:extLst>
              <a:ext uri="{FF2B5EF4-FFF2-40B4-BE49-F238E27FC236}">
                <a16:creationId xmlns:a16="http://schemas.microsoft.com/office/drawing/2014/main" id="{E249ED4D-A558-D20A-A644-743B7F4B3B78}"/>
              </a:ext>
            </a:extLst>
          </p:cNvPr>
          <p:cNvGraphicFramePr>
            <a:graphicFrameLocks noGrp="1"/>
          </p:cNvGraphicFramePr>
          <p:nvPr>
            <p:extLst>
              <p:ext uri="{D42A27DB-BD31-4B8C-83A1-F6EECF244321}">
                <p14:modId xmlns:p14="http://schemas.microsoft.com/office/powerpoint/2010/main" val="459941399"/>
              </p:ext>
            </p:extLst>
          </p:nvPr>
        </p:nvGraphicFramePr>
        <p:xfrm>
          <a:off x="803591" y="4289988"/>
          <a:ext cx="7053122" cy="2282509"/>
        </p:xfrm>
        <a:graphic>
          <a:graphicData uri="http://schemas.openxmlformats.org/drawingml/2006/table">
            <a:tbl>
              <a:tblPr/>
              <a:tblGrid>
                <a:gridCol w="2364749">
                  <a:extLst>
                    <a:ext uri="{9D8B030D-6E8A-4147-A177-3AD203B41FA5}">
                      <a16:colId xmlns:a16="http://schemas.microsoft.com/office/drawing/2014/main" val="2227236056"/>
                    </a:ext>
                  </a:extLst>
                </a:gridCol>
                <a:gridCol w="678581">
                  <a:extLst>
                    <a:ext uri="{9D8B030D-6E8A-4147-A177-3AD203B41FA5}">
                      <a16:colId xmlns:a16="http://schemas.microsoft.com/office/drawing/2014/main" val="4009338295"/>
                    </a:ext>
                  </a:extLst>
                </a:gridCol>
                <a:gridCol w="822521">
                  <a:extLst>
                    <a:ext uri="{9D8B030D-6E8A-4147-A177-3AD203B41FA5}">
                      <a16:colId xmlns:a16="http://schemas.microsoft.com/office/drawing/2014/main" val="687213768"/>
                    </a:ext>
                  </a:extLst>
                </a:gridCol>
                <a:gridCol w="1932925">
                  <a:extLst>
                    <a:ext uri="{9D8B030D-6E8A-4147-A177-3AD203B41FA5}">
                      <a16:colId xmlns:a16="http://schemas.microsoft.com/office/drawing/2014/main" val="1450071409"/>
                    </a:ext>
                  </a:extLst>
                </a:gridCol>
                <a:gridCol w="575765">
                  <a:extLst>
                    <a:ext uri="{9D8B030D-6E8A-4147-A177-3AD203B41FA5}">
                      <a16:colId xmlns:a16="http://schemas.microsoft.com/office/drawing/2014/main" val="3267838377"/>
                    </a:ext>
                  </a:extLst>
                </a:gridCol>
                <a:gridCol w="678581">
                  <a:extLst>
                    <a:ext uri="{9D8B030D-6E8A-4147-A177-3AD203B41FA5}">
                      <a16:colId xmlns:a16="http://schemas.microsoft.com/office/drawing/2014/main" val="2892442469"/>
                    </a:ext>
                  </a:extLst>
                </a:gridCol>
              </a:tblGrid>
              <a:tr h="377617">
                <a:tc gridSpan="6">
                  <a:txBody>
                    <a:bodyPr/>
                    <a:lstStyle/>
                    <a:p>
                      <a:pPr algn="ctr" fontAlgn="ctr"/>
                      <a:r>
                        <a:rPr lang="en-US" sz="1800" b="1" i="0" u="none" strike="noStrike" dirty="0">
                          <a:solidFill>
                            <a:srgbClr val="000000"/>
                          </a:solidFill>
                          <a:effectLst/>
                          <a:latin typeface="Arial" panose="020B0604020202020204" pitchFamily="34" charset="0"/>
                          <a:cs typeface="Arial" panose="020B0604020202020204" pitchFamily="34" charset="0"/>
                        </a:rPr>
                        <a:t>Statistical Summary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87323493"/>
                  </a:ext>
                </a:extLst>
              </a:tr>
              <a:tr h="364131">
                <a:tc>
                  <a:txBody>
                    <a:bodyPr/>
                    <a:lstStyle/>
                    <a:p>
                      <a:pPr algn="ctr" fontAlgn="ctr"/>
                      <a:r>
                        <a:rPr lang="en-IN" sz="1800" b="1" i="0" u="none" strike="noStrike" dirty="0">
                          <a:solidFill>
                            <a:srgbClr val="000000"/>
                          </a:solidFill>
                          <a:effectLst/>
                          <a:latin typeface="Arial" panose="020B0604020202020204" pitchFamily="34" charset="0"/>
                          <a:cs typeface="Arial" panose="020B0604020202020204" pitchFamily="34" charset="0"/>
                        </a:rPr>
                        <a:t>Feature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800" b="1" i="0" u="none" strike="noStrike" dirty="0">
                          <a:solidFill>
                            <a:srgbClr val="000000"/>
                          </a:solidFill>
                          <a:effectLst/>
                          <a:latin typeface="Arial" panose="020B0604020202020204" pitchFamily="34" charset="0"/>
                          <a:cs typeface="Arial" panose="020B0604020202020204" pitchFamily="34" charset="0"/>
                        </a:rPr>
                        <a:t>Mean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800" b="1" i="0" u="none" strike="noStrike" dirty="0">
                          <a:solidFill>
                            <a:srgbClr val="000000"/>
                          </a:solidFill>
                          <a:effectLst/>
                          <a:latin typeface="Arial" panose="020B0604020202020204" pitchFamily="34" charset="0"/>
                          <a:cs typeface="Arial" panose="020B0604020202020204" pitchFamily="34" charset="0"/>
                        </a:rPr>
                        <a:t>Median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800" b="1" i="0" u="none" strike="noStrike" dirty="0">
                          <a:solidFill>
                            <a:srgbClr val="000000"/>
                          </a:solidFill>
                          <a:effectLst/>
                          <a:latin typeface="Arial" panose="020B0604020202020204" pitchFamily="34" charset="0"/>
                          <a:cs typeface="Arial" panose="020B0604020202020204" pitchFamily="34" charset="0"/>
                        </a:rPr>
                        <a:t>Standard Deviation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800" b="1" i="0" u="none" strike="noStrike" dirty="0">
                          <a:solidFill>
                            <a:srgbClr val="000000"/>
                          </a:solidFill>
                          <a:effectLst/>
                          <a:latin typeface="Arial" panose="020B0604020202020204" pitchFamily="34" charset="0"/>
                          <a:cs typeface="Arial" panose="020B0604020202020204" pitchFamily="34" charset="0"/>
                        </a:rPr>
                        <a:t>Min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800" b="1" i="0" u="none" strike="noStrike" dirty="0">
                          <a:solidFill>
                            <a:srgbClr val="000000"/>
                          </a:solidFill>
                          <a:effectLst/>
                          <a:latin typeface="Arial" panose="020B0604020202020204" pitchFamily="34" charset="0"/>
                          <a:cs typeface="Arial" panose="020B0604020202020204" pitchFamily="34" charset="0"/>
                        </a:rPr>
                        <a:t>Max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1858946"/>
                  </a:ext>
                </a:extLst>
              </a:tr>
              <a:tr h="485507">
                <a:tc>
                  <a:txBody>
                    <a:bodyPr/>
                    <a:lstStyle/>
                    <a:p>
                      <a:pPr algn="l" fontAlgn="ctr"/>
                      <a:r>
                        <a:rPr lang="en-IN" sz="1800" b="0" i="0" u="none" strike="noStrike" dirty="0">
                          <a:solidFill>
                            <a:srgbClr val="000000"/>
                          </a:solidFill>
                          <a:effectLst/>
                          <a:latin typeface="Arial" panose="020B0604020202020204" pitchFamily="34" charset="0"/>
                          <a:cs typeface="Arial" panose="020B0604020202020204" pitchFamily="34" charset="0"/>
                        </a:rPr>
                        <a:t>Household Estimate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800" b="0" i="0" u="none" strike="noStrike">
                          <a:solidFill>
                            <a:srgbClr val="000000"/>
                          </a:solidFill>
                          <a:effectLst/>
                          <a:latin typeface="Arial" panose="020B0604020202020204" pitchFamily="34" charset="0"/>
                          <a:cs typeface="Arial" panose="020B0604020202020204" pitchFamily="34" charset="0"/>
                        </a:rPr>
                        <a:t>50000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800" b="0" i="0" u="none" strike="noStrike">
                          <a:solidFill>
                            <a:srgbClr val="000000"/>
                          </a:solidFill>
                          <a:effectLst/>
                          <a:latin typeface="Arial" panose="020B0604020202020204" pitchFamily="34" charset="0"/>
                          <a:cs typeface="Arial" panose="020B0604020202020204" pitchFamily="34" charset="0"/>
                        </a:rPr>
                        <a:t>45000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800" b="0" i="0" u="none" strike="noStrike" dirty="0">
                          <a:solidFill>
                            <a:srgbClr val="000000"/>
                          </a:solidFill>
                          <a:effectLst/>
                          <a:latin typeface="Arial" panose="020B0604020202020204" pitchFamily="34" charset="0"/>
                          <a:cs typeface="Arial" panose="020B0604020202020204" pitchFamily="34" charset="0"/>
                        </a:rPr>
                        <a:t>12000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800" b="0" i="0" u="none" strike="noStrike" dirty="0">
                          <a:solidFill>
                            <a:srgbClr val="000000"/>
                          </a:solidFill>
                          <a:effectLst/>
                          <a:latin typeface="Arial" panose="020B0604020202020204" pitchFamily="34" charset="0"/>
                          <a:cs typeface="Arial" panose="020B0604020202020204" pitchFamily="34" charset="0"/>
                        </a:rPr>
                        <a:t>5000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800" b="0" i="0" u="none" strike="noStrike">
                          <a:solidFill>
                            <a:srgbClr val="000000"/>
                          </a:solidFill>
                          <a:effectLst/>
                          <a:latin typeface="Arial" panose="020B0604020202020204" pitchFamily="34" charset="0"/>
                          <a:cs typeface="Arial" panose="020B0604020202020204" pitchFamily="34" charset="0"/>
                        </a:rPr>
                        <a:t>90000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9550504"/>
                  </a:ext>
                </a:extLst>
              </a:tr>
              <a:tr h="498994">
                <a:tc>
                  <a:txBody>
                    <a:bodyPr/>
                    <a:lstStyle/>
                    <a:p>
                      <a:pPr algn="l" fontAlgn="ctr"/>
                      <a:r>
                        <a:rPr lang="en-IN" sz="1800" b="0" i="0" u="none" strike="noStrike" dirty="0">
                          <a:solidFill>
                            <a:srgbClr val="000000"/>
                          </a:solidFill>
                          <a:effectLst/>
                          <a:latin typeface="Arial" panose="020B0604020202020204" pitchFamily="34" charset="0"/>
                          <a:cs typeface="Arial" panose="020B0604020202020204" pitchFamily="34" charset="0"/>
                        </a:rPr>
                        <a:t>Retail Estimate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800" b="0" i="0" u="none" strike="noStrike">
                          <a:solidFill>
                            <a:srgbClr val="000000"/>
                          </a:solidFill>
                          <a:effectLst/>
                          <a:latin typeface="Arial" panose="020B0604020202020204" pitchFamily="34" charset="0"/>
                          <a:cs typeface="Arial" panose="020B0604020202020204" pitchFamily="34" charset="0"/>
                        </a:rPr>
                        <a:t>35000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800" b="0" i="0" u="none" strike="noStrike">
                          <a:solidFill>
                            <a:srgbClr val="000000"/>
                          </a:solidFill>
                          <a:effectLst/>
                          <a:latin typeface="Arial" panose="020B0604020202020204" pitchFamily="34" charset="0"/>
                          <a:cs typeface="Arial" panose="020B0604020202020204" pitchFamily="34" charset="0"/>
                        </a:rPr>
                        <a:t>32000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800" b="0" i="0" u="none" strike="noStrike">
                          <a:solidFill>
                            <a:srgbClr val="000000"/>
                          </a:solidFill>
                          <a:effectLst/>
                          <a:latin typeface="Arial" panose="020B0604020202020204" pitchFamily="34" charset="0"/>
                          <a:cs typeface="Arial" panose="020B060402020202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800" b="0" i="0" u="none" strike="noStrike">
                          <a:solidFill>
                            <a:srgbClr val="000000"/>
                          </a:solidFill>
                          <a:effectLst/>
                          <a:latin typeface="Arial" panose="020B0604020202020204" pitchFamily="34" charset="0"/>
                          <a:cs typeface="Arial" panose="020B0604020202020204" pitchFamily="34" charset="0"/>
                        </a:rPr>
                        <a:t>3000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800" b="0" i="0" u="none" strike="noStrike">
                          <a:solidFill>
                            <a:srgbClr val="000000"/>
                          </a:solidFill>
                          <a:effectLst/>
                          <a:latin typeface="Arial" panose="020B0604020202020204" pitchFamily="34" charset="0"/>
                          <a:cs typeface="Arial" panose="020B0604020202020204" pitchFamily="34" charset="0"/>
                        </a:rPr>
                        <a:t>75000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1607427"/>
                  </a:ext>
                </a:extLst>
              </a:tr>
              <a:tr h="364131">
                <a:tc>
                  <a:txBody>
                    <a:bodyPr/>
                    <a:lstStyle/>
                    <a:p>
                      <a:pPr algn="l" fontAlgn="ctr"/>
                      <a:r>
                        <a:rPr lang="en-IN" sz="1800" b="0" i="0" u="none" strike="noStrike" dirty="0">
                          <a:solidFill>
                            <a:srgbClr val="000000"/>
                          </a:solidFill>
                          <a:effectLst/>
                          <a:latin typeface="Arial" panose="020B0604020202020204" pitchFamily="34" charset="0"/>
                          <a:cs typeface="Arial" panose="020B0604020202020204" pitchFamily="34" charset="0"/>
                        </a:rPr>
                        <a:t>Food Service Estimate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800" b="0" i="0" u="none" strike="noStrike" dirty="0">
                          <a:solidFill>
                            <a:srgbClr val="000000"/>
                          </a:solidFill>
                          <a:effectLst/>
                          <a:latin typeface="Arial" panose="020B0604020202020204" pitchFamily="34" charset="0"/>
                          <a:cs typeface="Arial" panose="020B0604020202020204" pitchFamily="34" charset="0"/>
                        </a:rPr>
                        <a:t>25000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800" b="0" i="0" u="none" strike="noStrike" dirty="0">
                          <a:solidFill>
                            <a:srgbClr val="000000"/>
                          </a:solidFill>
                          <a:effectLst/>
                          <a:latin typeface="Arial" panose="020B0604020202020204" pitchFamily="34" charset="0"/>
                          <a:cs typeface="Arial" panose="020B0604020202020204" pitchFamily="34" charset="0"/>
                        </a:rPr>
                        <a:t>20000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800" b="0" i="0" u="none" strike="noStrike" dirty="0">
                          <a:solidFill>
                            <a:srgbClr val="000000"/>
                          </a:solidFill>
                          <a:effectLst/>
                          <a:latin typeface="Arial" panose="020B0604020202020204" pitchFamily="34" charset="0"/>
                          <a:cs typeface="Arial" panose="020B0604020202020204" pitchFamily="34" charset="0"/>
                        </a:rPr>
                        <a:t>8000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800" b="0" i="0" u="none" strike="noStrike" dirty="0">
                          <a:solidFill>
                            <a:srgbClr val="000000"/>
                          </a:solidFill>
                          <a:effectLst/>
                          <a:latin typeface="Arial" panose="020B0604020202020204" pitchFamily="34" charset="0"/>
                          <a:cs typeface="Arial" panose="020B0604020202020204" pitchFamily="34" charset="0"/>
                        </a:rPr>
                        <a:t>2000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IN" sz="1800" b="0" i="0" u="none" strike="noStrike" dirty="0">
                          <a:solidFill>
                            <a:srgbClr val="000000"/>
                          </a:solidFill>
                          <a:effectLst/>
                          <a:latin typeface="Arial" panose="020B0604020202020204" pitchFamily="34" charset="0"/>
                          <a:cs typeface="Arial" panose="020B0604020202020204" pitchFamily="34" charset="0"/>
                        </a:rPr>
                        <a:t>50000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66612450"/>
                  </a:ext>
                </a:extLst>
              </a:tr>
            </a:tbl>
          </a:graphicData>
        </a:graphic>
      </p:graphicFrame>
      <p:sp>
        <p:nvSpPr>
          <p:cNvPr id="13" name="TextBox 12">
            <a:extLst>
              <a:ext uri="{FF2B5EF4-FFF2-40B4-BE49-F238E27FC236}">
                <a16:creationId xmlns:a16="http://schemas.microsoft.com/office/drawing/2014/main" id="{4FD772AC-0B19-B30F-D28C-14A96FF5E67C}"/>
              </a:ext>
            </a:extLst>
          </p:cNvPr>
          <p:cNvSpPr txBox="1"/>
          <p:nvPr/>
        </p:nvSpPr>
        <p:spPr>
          <a:xfrm>
            <a:off x="803591" y="3889878"/>
            <a:ext cx="6104020" cy="400110"/>
          </a:xfrm>
          <a:prstGeom prst="rect">
            <a:avLst/>
          </a:prstGeom>
          <a:noFill/>
        </p:spPr>
        <p:txBody>
          <a:bodyPr wrap="square">
            <a:spAutoFit/>
          </a:bodyPr>
          <a:lstStyle/>
          <a:p>
            <a:r>
              <a:rPr lang="en-US" sz="2000" b="1" dirty="0"/>
              <a:t>A.    Statistical Summary of Key Features:</a:t>
            </a:r>
            <a:endParaRPr lang="en-IN" sz="2000" b="1" dirty="0"/>
          </a:p>
        </p:txBody>
      </p:sp>
      <p:sp>
        <p:nvSpPr>
          <p:cNvPr id="16" name="TextBox 15">
            <a:extLst>
              <a:ext uri="{FF2B5EF4-FFF2-40B4-BE49-F238E27FC236}">
                <a16:creationId xmlns:a16="http://schemas.microsoft.com/office/drawing/2014/main" id="{14234471-B214-4F44-D631-E3D6D202AF19}"/>
              </a:ext>
            </a:extLst>
          </p:cNvPr>
          <p:cNvSpPr txBox="1"/>
          <p:nvPr/>
        </p:nvSpPr>
        <p:spPr>
          <a:xfrm>
            <a:off x="202071" y="3402147"/>
            <a:ext cx="5904091" cy="400110"/>
          </a:xfrm>
          <a:prstGeom prst="rect">
            <a:avLst/>
          </a:prstGeom>
          <a:noFill/>
        </p:spPr>
        <p:txBody>
          <a:bodyPr wrap="square">
            <a:spAutoFit/>
          </a:bodyPr>
          <a:lstStyle/>
          <a:p>
            <a:r>
              <a:rPr lang="en-IN" sz="2000" b="1" dirty="0">
                <a:solidFill>
                  <a:srgbClr val="213163"/>
                </a:solidFill>
              </a:rPr>
              <a:t>Exploratory Data Analysis (EDA)</a:t>
            </a:r>
            <a:endParaRPr lang="en-IN" sz="2000" dirty="0">
              <a:solidFill>
                <a:srgbClr val="213163"/>
              </a:solidFill>
            </a:endParaRPr>
          </a:p>
        </p:txBody>
      </p:sp>
    </p:spTree>
    <p:extLst>
      <p:ext uri="{BB962C8B-B14F-4D97-AF65-F5344CB8AC3E}">
        <p14:creationId xmlns:p14="http://schemas.microsoft.com/office/powerpoint/2010/main" val="202543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E8ADEE-3A96-ADFE-F92A-C1C91F5C6F6E}"/>
              </a:ext>
            </a:extLst>
          </p:cNvPr>
          <p:cNvSpPr txBox="1"/>
          <p:nvPr/>
        </p:nvSpPr>
        <p:spPr>
          <a:xfrm>
            <a:off x="160422" y="962526"/>
            <a:ext cx="5325978" cy="1857175"/>
          </a:xfrm>
          <a:prstGeom prst="rect">
            <a:avLst/>
          </a:prstGeom>
          <a:noFill/>
        </p:spPr>
        <p:txBody>
          <a:bodyPr wrap="square">
            <a:spAutoFit/>
          </a:bodyPr>
          <a:lstStyle/>
          <a:p>
            <a:pPr>
              <a:buNone/>
            </a:pPr>
            <a:r>
              <a:rPr lang="en-US" sz="2000" b="1" dirty="0"/>
              <a:t>B. Distribution of Food Waste Estimates:</a:t>
            </a:r>
          </a:p>
          <a:p>
            <a:pPr>
              <a:buNone/>
            </a:pPr>
            <a:endParaRPr lang="en-US" sz="2000" b="1" dirty="0"/>
          </a:p>
          <a:p>
            <a:pPr>
              <a:buFont typeface="Arial" panose="020B0604020202020204" pitchFamily="34" charset="0"/>
              <a:buChar char="•"/>
            </a:pPr>
            <a:r>
              <a:rPr lang="en-US" b="1" dirty="0"/>
              <a:t>Household food waste</a:t>
            </a:r>
            <a:r>
              <a:rPr lang="en-US" dirty="0"/>
              <a:t> has the </a:t>
            </a:r>
            <a:r>
              <a:rPr lang="en-US" b="1" dirty="0"/>
              <a:t>highest variance</a:t>
            </a:r>
            <a:r>
              <a:rPr lang="en-US" dirty="0"/>
              <a:t> across countries.</a:t>
            </a:r>
          </a:p>
          <a:p>
            <a:pPr>
              <a:buFont typeface="Arial" panose="020B0604020202020204" pitchFamily="34" charset="0"/>
              <a:buChar char="•"/>
            </a:pPr>
            <a:r>
              <a:rPr lang="en-US" b="1" dirty="0"/>
              <a:t>Retail and food service waste</a:t>
            </a:r>
            <a:r>
              <a:rPr lang="en-US" dirty="0"/>
              <a:t> are more consistent across regions.</a:t>
            </a:r>
          </a:p>
        </p:txBody>
      </p:sp>
      <p:pic>
        <p:nvPicPr>
          <p:cNvPr id="5" name="Picture 4">
            <a:extLst>
              <a:ext uri="{FF2B5EF4-FFF2-40B4-BE49-F238E27FC236}">
                <a16:creationId xmlns:a16="http://schemas.microsoft.com/office/drawing/2014/main" id="{F3449297-5368-F3B2-310B-FFAD6141F934}"/>
              </a:ext>
            </a:extLst>
          </p:cNvPr>
          <p:cNvPicPr>
            <a:picLocks noChangeAspect="1"/>
          </p:cNvPicPr>
          <p:nvPr/>
        </p:nvPicPr>
        <p:blipFill>
          <a:blip r:embed="rId2"/>
          <a:stretch>
            <a:fillRect/>
          </a:stretch>
        </p:blipFill>
        <p:spPr>
          <a:xfrm>
            <a:off x="5486400" y="962526"/>
            <a:ext cx="6545179" cy="5707628"/>
          </a:xfrm>
          <a:prstGeom prst="rect">
            <a:avLst/>
          </a:prstGeom>
        </p:spPr>
      </p:pic>
      <p:sp>
        <p:nvSpPr>
          <p:cNvPr id="7" name="TextBox 6">
            <a:extLst>
              <a:ext uri="{FF2B5EF4-FFF2-40B4-BE49-F238E27FC236}">
                <a16:creationId xmlns:a16="http://schemas.microsoft.com/office/drawing/2014/main" id="{D67A21B0-7EDE-91EC-450A-C8F72DA9AE34}"/>
              </a:ext>
            </a:extLst>
          </p:cNvPr>
          <p:cNvSpPr txBox="1"/>
          <p:nvPr/>
        </p:nvSpPr>
        <p:spPr>
          <a:xfrm>
            <a:off x="276727" y="3428999"/>
            <a:ext cx="5418220" cy="2678234"/>
          </a:xfrm>
          <a:prstGeom prst="rect">
            <a:avLst/>
          </a:prstGeom>
          <a:noFill/>
        </p:spPr>
        <p:txBody>
          <a:bodyPr wrap="square">
            <a:spAutoFit/>
          </a:bodyPr>
          <a:lstStyle/>
          <a:p>
            <a:pPr>
              <a:buNone/>
            </a:pPr>
            <a:r>
              <a:rPr lang="en-US" b="1" dirty="0"/>
              <a:t>Key Insights:</a:t>
            </a:r>
          </a:p>
          <a:p>
            <a:r>
              <a:rPr lang="en-US" dirty="0"/>
              <a:t>✔ </a:t>
            </a:r>
            <a:r>
              <a:rPr lang="en-US" b="1" dirty="0"/>
              <a:t>Households</a:t>
            </a:r>
            <a:r>
              <a:rPr lang="en-US" dirty="0"/>
              <a:t> contribute the </a:t>
            </a:r>
            <a:r>
              <a:rPr lang="en-US" b="1" dirty="0"/>
              <a:t>highest</a:t>
            </a:r>
            <a:r>
              <a:rPr lang="en-US" dirty="0"/>
              <a:t> food waste, exceeding </a:t>
            </a:r>
            <a:r>
              <a:rPr lang="en-US" b="1" dirty="0"/>
              <a:t>500 million </a:t>
            </a:r>
            <a:r>
              <a:rPr lang="en-US" b="1" dirty="0" err="1"/>
              <a:t>tonnes</a:t>
            </a:r>
            <a:r>
              <a:rPr lang="en-US" b="1" dirty="0"/>
              <a:t>/year</a:t>
            </a:r>
            <a:r>
              <a:rPr lang="en-US" dirty="0"/>
              <a:t>.</a:t>
            </a:r>
            <a:br>
              <a:rPr lang="en-US" dirty="0"/>
            </a:br>
            <a:r>
              <a:rPr lang="en-US" dirty="0"/>
              <a:t>✔ </a:t>
            </a:r>
            <a:r>
              <a:rPr lang="en-US" b="1" dirty="0"/>
              <a:t>Food Service</a:t>
            </a:r>
            <a:r>
              <a:rPr lang="en-US" dirty="0"/>
              <a:t> (restaurants, cafeterias, etc.) also generates </a:t>
            </a:r>
            <a:r>
              <a:rPr lang="en-US" b="1" dirty="0"/>
              <a:t>substantial</a:t>
            </a:r>
            <a:r>
              <a:rPr lang="en-US" dirty="0"/>
              <a:t> waste, around </a:t>
            </a:r>
            <a:r>
              <a:rPr lang="en-US" b="1" dirty="0"/>
              <a:t>250 million </a:t>
            </a:r>
            <a:r>
              <a:rPr lang="en-US" b="1" dirty="0" err="1"/>
              <a:t>tonnes</a:t>
            </a:r>
            <a:r>
              <a:rPr lang="en-US" b="1" dirty="0"/>
              <a:t>/year</a:t>
            </a:r>
            <a:r>
              <a:rPr lang="en-US" dirty="0"/>
              <a:t>.</a:t>
            </a:r>
            <a:br>
              <a:rPr lang="en-US" dirty="0"/>
            </a:br>
            <a:r>
              <a:rPr lang="en-US" dirty="0"/>
              <a:t>✔ </a:t>
            </a:r>
            <a:r>
              <a:rPr lang="en-US" b="1" dirty="0"/>
              <a:t>Retail</a:t>
            </a:r>
            <a:r>
              <a:rPr lang="en-US" dirty="0"/>
              <a:t> (grocery stores, supermarkets) contributes the </a:t>
            </a:r>
            <a:r>
              <a:rPr lang="en-US" b="1" dirty="0"/>
              <a:t>least</a:t>
            </a:r>
            <a:r>
              <a:rPr lang="en-US" dirty="0"/>
              <a:t> waste, but still accounts for </a:t>
            </a:r>
            <a:r>
              <a:rPr lang="en-US" b="1" dirty="0"/>
              <a:t>over 100 million </a:t>
            </a:r>
            <a:r>
              <a:rPr lang="en-US" b="1" dirty="0" err="1"/>
              <a:t>tonnes</a:t>
            </a:r>
            <a:r>
              <a:rPr lang="en-US" b="1" dirty="0"/>
              <a:t>/year</a:t>
            </a:r>
            <a:r>
              <a:rPr lang="en-US" dirty="0"/>
              <a:t>.</a:t>
            </a:r>
          </a:p>
        </p:txBody>
      </p:sp>
    </p:spTree>
    <p:extLst>
      <p:ext uri="{BB962C8B-B14F-4D97-AF65-F5344CB8AC3E}">
        <p14:creationId xmlns:p14="http://schemas.microsoft.com/office/powerpoint/2010/main" val="4244863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13CA98-14EC-475D-8825-3D3239BF12BD}"/>
              </a:ext>
            </a:extLst>
          </p:cNvPr>
          <p:cNvSpPr>
            <a:spLocks noChangeArrowheads="1"/>
          </p:cNvSpPr>
          <p:nvPr/>
        </p:nvSpPr>
        <p:spPr bwMode="auto">
          <a:xfrm>
            <a:off x="441187" y="1359796"/>
            <a:ext cx="3922846"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mj-lt"/>
              </a:rPr>
              <a:t>A. Heatmap of Feature Correlation:-</a:t>
            </a:r>
            <a:endParaRPr kumimoji="0" lang="en-US" altLang="en-US" sz="16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mj-lt"/>
              </a:rPr>
              <a:t>Household &amp; Retail waste are strongly correlated.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mj-lt"/>
              </a:rPr>
              <a:t>Food Service waste has moderate correlation with Retail waste.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mj-lt"/>
              </a:rPr>
              <a:t>Confidence Estimate has no significant correlation with food waste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j-lt"/>
              </a:rPr>
              <a:t>B. Key Observations:-</a:t>
            </a:r>
            <a:endParaRPr lang="en-US" sz="1400" b="1" dirty="0"/>
          </a:p>
          <a:p>
            <a:pPr>
              <a:buNone/>
            </a:pPr>
            <a:r>
              <a:rPr lang="en-US" sz="1200" dirty="0"/>
              <a:t>✔ </a:t>
            </a:r>
            <a:r>
              <a:rPr lang="en-US" sz="1200" b="1" dirty="0"/>
              <a:t>Strong Positive Correlations:</a:t>
            </a:r>
            <a:endParaRPr lang="en-US" sz="1200" dirty="0"/>
          </a:p>
          <a:p>
            <a:pPr>
              <a:buFont typeface="Arial" panose="020B0604020202020204" pitchFamily="34" charset="0"/>
              <a:buChar char="•"/>
            </a:pPr>
            <a:r>
              <a:rPr lang="en-US" sz="1200" b="1" dirty="0"/>
              <a:t>Household, Retail, and Food Service estimates (</a:t>
            </a:r>
            <a:r>
              <a:rPr lang="en-US" sz="1200" b="1" dirty="0" err="1"/>
              <a:t>tonnes</a:t>
            </a:r>
            <a:r>
              <a:rPr lang="en-US" sz="1200" b="1" dirty="0"/>
              <a:t>/year) are highly correlated (0.95+)</a:t>
            </a:r>
            <a:endParaRPr lang="en-US" sz="1200" dirty="0"/>
          </a:p>
          <a:p>
            <a:pPr>
              <a:buFont typeface="Arial" panose="020B0604020202020204" pitchFamily="34" charset="0"/>
              <a:buChar char="•"/>
            </a:pPr>
            <a:r>
              <a:rPr lang="en-US" sz="1200" dirty="0"/>
              <a:t>This indicates that as food waste increases in one sector,</a:t>
            </a:r>
          </a:p>
          <a:p>
            <a:r>
              <a:rPr lang="en-US" sz="1200" dirty="0"/>
              <a:t>it is likely to increase in others.</a:t>
            </a:r>
          </a:p>
          <a:p>
            <a:pPr>
              <a:buNone/>
            </a:pPr>
            <a:r>
              <a:rPr lang="en-US" sz="1200" dirty="0"/>
              <a:t>✔ </a:t>
            </a:r>
            <a:r>
              <a:rPr lang="en-US" sz="1200" b="1" dirty="0"/>
              <a:t>Moderate Correlations:</a:t>
            </a:r>
            <a:endParaRPr lang="en-US" sz="1200" dirty="0"/>
          </a:p>
          <a:p>
            <a:pPr>
              <a:buFont typeface="Arial" panose="020B0604020202020204" pitchFamily="34" charset="0"/>
              <a:buChar char="•"/>
            </a:pPr>
            <a:r>
              <a:rPr lang="en-US" sz="1200" b="1" dirty="0"/>
              <a:t>Combined figures (kg/capita/year) and Household estimate (kg/capita/year) (0.87)</a:t>
            </a:r>
            <a:endParaRPr lang="en-US" sz="1200" dirty="0"/>
          </a:p>
          <a:p>
            <a:pPr>
              <a:buFont typeface="Arial" panose="020B0604020202020204" pitchFamily="34" charset="0"/>
              <a:buChar char="•"/>
            </a:pPr>
            <a:r>
              <a:rPr lang="en-US" sz="1200" dirty="0"/>
              <a:t>Suggests that per capita food waste trends align closely with household-level waste.</a:t>
            </a:r>
          </a:p>
          <a:p>
            <a:pPr>
              <a:buFont typeface="Arial" panose="020B0604020202020204" pitchFamily="34" charset="0"/>
              <a:buChar char="•"/>
            </a:pPr>
            <a:r>
              <a:rPr lang="en-US" sz="1200" b="1" dirty="0"/>
              <a:t>Retail estimate (kg/capita/year) and Retail estimate (</a:t>
            </a:r>
            <a:r>
              <a:rPr lang="en-US" sz="1200" b="1" dirty="0" err="1"/>
              <a:t>tonnes</a:t>
            </a:r>
            <a:r>
              <a:rPr lang="en-US" sz="1200" b="1" dirty="0"/>
              <a:t>/year) (0.96)</a:t>
            </a:r>
            <a:endParaRPr lang="en-US" sz="1200" dirty="0"/>
          </a:p>
          <a:p>
            <a:pPr>
              <a:buFont typeface="Arial" panose="020B0604020202020204" pitchFamily="34" charset="0"/>
              <a:buChar char="•"/>
            </a:pPr>
            <a:r>
              <a:rPr lang="en-US" sz="1200" dirty="0"/>
              <a:t>Retail food waste per capita is highly related to total retail food waste.</a:t>
            </a:r>
          </a:p>
          <a:p>
            <a:pPr>
              <a:buNone/>
            </a:pPr>
            <a:r>
              <a:rPr lang="en-US" sz="1200" dirty="0"/>
              <a:t>✔ </a:t>
            </a:r>
            <a:r>
              <a:rPr lang="en-US" sz="1200" b="1" dirty="0"/>
              <a:t>Weak or No Correlation:</a:t>
            </a:r>
            <a:endParaRPr lang="en-US" sz="1200" dirty="0"/>
          </a:p>
          <a:p>
            <a:pPr>
              <a:buFont typeface="Arial" panose="020B0604020202020204" pitchFamily="34" charset="0"/>
              <a:buChar char="•"/>
            </a:pPr>
            <a:r>
              <a:rPr lang="en-US" sz="1200" b="1" dirty="0"/>
              <a:t>M49 code (Country Code) has little correlation with any feature</a:t>
            </a:r>
            <a:r>
              <a:rPr lang="en-US" sz="1200" dirty="0"/>
              <a:t>, meaning food waste levels vary independently of the assigned country codes.</a:t>
            </a:r>
          </a:p>
        </p:txBody>
      </p:sp>
      <p:pic>
        <p:nvPicPr>
          <p:cNvPr id="4" name="Picture 3">
            <a:extLst>
              <a:ext uri="{FF2B5EF4-FFF2-40B4-BE49-F238E27FC236}">
                <a16:creationId xmlns:a16="http://schemas.microsoft.com/office/drawing/2014/main" id="{7FE7475F-B666-2366-357D-01B4D43134F0}"/>
              </a:ext>
            </a:extLst>
          </p:cNvPr>
          <p:cNvPicPr>
            <a:picLocks noChangeAspect="1"/>
          </p:cNvPicPr>
          <p:nvPr/>
        </p:nvPicPr>
        <p:blipFill>
          <a:blip r:embed="rId2"/>
          <a:stretch>
            <a:fillRect/>
          </a:stretch>
        </p:blipFill>
        <p:spPr>
          <a:xfrm>
            <a:off x="4613311" y="865949"/>
            <a:ext cx="7578689" cy="5695271"/>
          </a:xfrm>
          <a:prstGeom prst="rect">
            <a:avLst/>
          </a:prstGeom>
        </p:spPr>
      </p:pic>
      <p:sp>
        <p:nvSpPr>
          <p:cNvPr id="5" name="TextBox 4">
            <a:extLst>
              <a:ext uri="{FF2B5EF4-FFF2-40B4-BE49-F238E27FC236}">
                <a16:creationId xmlns:a16="http://schemas.microsoft.com/office/drawing/2014/main" id="{9F2268A9-070C-82ED-4ADF-CE2BAEA0E6D5}"/>
              </a:ext>
            </a:extLst>
          </p:cNvPr>
          <p:cNvSpPr txBox="1"/>
          <p:nvPr/>
        </p:nvSpPr>
        <p:spPr>
          <a:xfrm>
            <a:off x="191909" y="845490"/>
            <a:ext cx="5904091" cy="400110"/>
          </a:xfrm>
          <a:prstGeom prst="rect">
            <a:avLst/>
          </a:prstGeom>
          <a:noFill/>
        </p:spPr>
        <p:txBody>
          <a:bodyPr wrap="square">
            <a:spAutoFit/>
          </a:bodyPr>
          <a:lstStyle/>
          <a:p>
            <a:r>
              <a:rPr lang="en-IN" sz="2000" b="1" dirty="0">
                <a:solidFill>
                  <a:srgbClr val="213163"/>
                </a:solidFill>
              </a:rPr>
              <a:t>Correlation Analysis</a:t>
            </a:r>
            <a:endParaRPr lang="en-IN" sz="2000" dirty="0">
              <a:solidFill>
                <a:srgbClr val="213163"/>
              </a:solidFill>
            </a:endParaRPr>
          </a:p>
        </p:txBody>
      </p:sp>
    </p:spTree>
    <p:extLst>
      <p:ext uri="{BB962C8B-B14F-4D97-AF65-F5344CB8AC3E}">
        <p14:creationId xmlns:p14="http://schemas.microsoft.com/office/powerpoint/2010/main" val="853230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C030F7-CFC6-2B04-CDD6-7E3F7C81D7DE}"/>
              </a:ext>
            </a:extLst>
          </p:cNvPr>
          <p:cNvSpPr txBox="1"/>
          <p:nvPr/>
        </p:nvSpPr>
        <p:spPr>
          <a:xfrm>
            <a:off x="615820" y="1149402"/>
            <a:ext cx="4723367" cy="1600438"/>
          </a:xfrm>
          <a:prstGeom prst="rect">
            <a:avLst/>
          </a:prstGeom>
          <a:noFill/>
        </p:spPr>
        <p:txBody>
          <a:bodyPr wrap="square">
            <a:spAutoFit/>
          </a:bodyPr>
          <a:lstStyle/>
          <a:p>
            <a:pPr>
              <a:buNone/>
            </a:pPr>
            <a:r>
              <a:rPr lang="en-IN" sz="1400" b="1" dirty="0"/>
              <a:t>A. Identifying Outliers:</a:t>
            </a:r>
          </a:p>
          <a:p>
            <a:pPr>
              <a:buFont typeface="Arial" panose="020B0604020202020204" pitchFamily="34" charset="0"/>
              <a:buChar char="•"/>
            </a:pPr>
            <a:r>
              <a:rPr lang="en-IN" sz="1400" dirty="0"/>
              <a:t>Used </a:t>
            </a:r>
            <a:r>
              <a:rPr lang="en-IN" sz="1400" b="1" dirty="0"/>
              <a:t>Boxplots &amp; Z-score</a:t>
            </a:r>
            <a:r>
              <a:rPr lang="en-IN" sz="1400" dirty="0"/>
              <a:t> to find extreme values.</a:t>
            </a:r>
          </a:p>
          <a:p>
            <a:pPr>
              <a:buFont typeface="Arial" panose="020B0604020202020204" pitchFamily="34" charset="0"/>
              <a:buChar char="•"/>
            </a:pPr>
            <a:r>
              <a:rPr lang="en-IN" sz="1400" b="1" dirty="0"/>
              <a:t>High outliers found in USA, China, India</a:t>
            </a:r>
            <a:r>
              <a:rPr lang="en-IN" sz="1400" dirty="0"/>
              <a:t>.</a:t>
            </a:r>
          </a:p>
          <a:p>
            <a:pPr>
              <a:buNone/>
            </a:pPr>
            <a:r>
              <a:rPr lang="en-IN" sz="1400" b="1" dirty="0"/>
              <a:t>B. Handling Outliers:</a:t>
            </a:r>
          </a:p>
          <a:p>
            <a:pPr>
              <a:buFont typeface="Arial" panose="020B0604020202020204" pitchFamily="34" charset="0"/>
              <a:buChar char="•"/>
            </a:pPr>
            <a:r>
              <a:rPr lang="en-IN" sz="1400" b="1" dirty="0" err="1"/>
              <a:t>Winsorization</a:t>
            </a:r>
            <a:r>
              <a:rPr lang="en-IN" sz="1400" b="1" dirty="0"/>
              <a:t>:</a:t>
            </a:r>
            <a:r>
              <a:rPr lang="en-IN" sz="1400" dirty="0"/>
              <a:t> Capped extreme values.</a:t>
            </a:r>
          </a:p>
          <a:p>
            <a:pPr>
              <a:buFont typeface="Arial" panose="020B0604020202020204" pitchFamily="34" charset="0"/>
              <a:buChar char="•"/>
            </a:pPr>
            <a:r>
              <a:rPr lang="en-IN" sz="1400" b="1" dirty="0"/>
              <a:t>Log Transformation:</a:t>
            </a:r>
            <a:r>
              <a:rPr lang="en-IN" sz="1400" dirty="0"/>
              <a:t> Reduced skewness in distribution.</a:t>
            </a:r>
          </a:p>
          <a:p>
            <a:pPr>
              <a:buFont typeface="Arial" panose="020B0604020202020204" pitchFamily="34" charset="0"/>
              <a:buChar char="•"/>
            </a:pPr>
            <a:r>
              <a:rPr lang="en-IN" sz="1400" b="1" dirty="0"/>
              <a:t>Impact:</a:t>
            </a:r>
            <a:r>
              <a:rPr lang="en-IN" sz="1400" dirty="0"/>
              <a:t> Improved model performance.</a:t>
            </a:r>
          </a:p>
        </p:txBody>
      </p:sp>
      <p:sp>
        <p:nvSpPr>
          <p:cNvPr id="5" name="TextBox 4">
            <a:extLst>
              <a:ext uri="{FF2B5EF4-FFF2-40B4-BE49-F238E27FC236}">
                <a16:creationId xmlns:a16="http://schemas.microsoft.com/office/drawing/2014/main" id="{8E7618C3-77F9-EA98-467F-360F2C5FF4AB}"/>
              </a:ext>
            </a:extLst>
          </p:cNvPr>
          <p:cNvSpPr txBox="1"/>
          <p:nvPr/>
        </p:nvSpPr>
        <p:spPr>
          <a:xfrm>
            <a:off x="307909" y="769746"/>
            <a:ext cx="6102220" cy="379656"/>
          </a:xfrm>
          <a:prstGeom prst="rect">
            <a:avLst/>
          </a:prstGeom>
          <a:noFill/>
        </p:spPr>
        <p:txBody>
          <a:bodyPr wrap="square">
            <a:spAutoFit/>
          </a:bodyPr>
          <a:lstStyle/>
          <a:p>
            <a:pPr>
              <a:buNone/>
            </a:pPr>
            <a:r>
              <a:rPr lang="en-IN" b="1" dirty="0">
                <a:solidFill>
                  <a:srgbClr val="002060"/>
                </a:solidFill>
              </a:rPr>
              <a:t>Outlier Detection &amp; Treatment</a:t>
            </a:r>
          </a:p>
        </p:txBody>
      </p:sp>
      <p:pic>
        <p:nvPicPr>
          <p:cNvPr id="7" name="Picture 6">
            <a:extLst>
              <a:ext uri="{FF2B5EF4-FFF2-40B4-BE49-F238E27FC236}">
                <a16:creationId xmlns:a16="http://schemas.microsoft.com/office/drawing/2014/main" id="{12FDB5ED-0CA9-2278-BB10-D81D55554E90}"/>
              </a:ext>
            </a:extLst>
          </p:cNvPr>
          <p:cNvPicPr>
            <a:picLocks noChangeAspect="1"/>
          </p:cNvPicPr>
          <p:nvPr/>
        </p:nvPicPr>
        <p:blipFill>
          <a:blip r:embed="rId2"/>
          <a:stretch>
            <a:fillRect/>
          </a:stretch>
        </p:blipFill>
        <p:spPr>
          <a:xfrm>
            <a:off x="307909" y="3373947"/>
            <a:ext cx="4487441" cy="3244975"/>
          </a:xfrm>
          <a:prstGeom prst="rect">
            <a:avLst/>
          </a:prstGeom>
        </p:spPr>
      </p:pic>
      <p:pic>
        <p:nvPicPr>
          <p:cNvPr id="9" name="Picture 8">
            <a:extLst>
              <a:ext uri="{FF2B5EF4-FFF2-40B4-BE49-F238E27FC236}">
                <a16:creationId xmlns:a16="http://schemas.microsoft.com/office/drawing/2014/main" id="{BC8060C6-4563-501F-7840-B2430C921A9F}"/>
              </a:ext>
            </a:extLst>
          </p:cNvPr>
          <p:cNvPicPr>
            <a:picLocks noChangeAspect="1"/>
          </p:cNvPicPr>
          <p:nvPr/>
        </p:nvPicPr>
        <p:blipFill>
          <a:blip r:embed="rId3"/>
          <a:stretch>
            <a:fillRect/>
          </a:stretch>
        </p:blipFill>
        <p:spPr>
          <a:xfrm>
            <a:off x="5339187" y="905068"/>
            <a:ext cx="6628372" cy="5713853"/>
          </a:xfrm>
          <a:prstGeom prst="rect">
            <a:avLst/>
          </a:prstGeom>
        </p:spPr>
      </p:pic>
    </p:spTree>
    <p:extLst>
      <p:ext uri="{BB962C8B-B14F-4D97-AF65-F5344CB8AC3E}">
        <p14:creationId xmlns:p14="http://schemas.microsoft.com/office/powerpoint/2010/main" val="263968085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3948</TotalTime>
  <Words>1548</Words>
  <Application>Microsoft Office PowerPoint</Application>
  <PresentationFormat>Widescreen</PresentationFormat>
  <Paragraphs>187</Paragraphs>
  <Slides>19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Narrow</vt:lpstr>
      <vt:lpstr>Consolas</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Abhishek Gupta</cp:lastModifiedBy>
  <cp:revision>68</cp:revision>
  <dcterms:modified xsi:type="dcterms:W3CDTF">2025-03-27T17:59:36Z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