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0" r:id="rId7"/>
    <p:sldId id="261" r:id="rId8"/>
    <p:sldId id="262" r:id="rId9"/>
    <p:sldId id="268"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1436-DA02-4F10-9ABA-5CC8B3FB3E0F}"/>
              </a:ext>
            </a:extLst>
          </p:cNvPr>
          <p:cNvSpPr>
            <a:spLocks noGrp="1"/>
          </p:cNvSpPr>
          <p:nvPr>
            <p:ph type="ctrTitle"/>
          </p:nvPr>
        </p:nvSpPr>
        <p:spPr/>
        <p:txBody>
          <a:bodyPr/>
          <a:lstStyle/>
          <a:p>
            <a:r>
              <a:rPr lang="en-ID" dirty="0" err="1"/>
              <a:t>Travlendar</a:t>
            </a:r>
            <a:endParaRPr lang="en-ID" dirty="0"/>
          </a:p>
        </p:txBody>
      </p:sp>
      <p:sp>
        <p:nvSpPr>
          <p:cNvPr id="3" name="Subtitle 2">
            <a:extLst>
              <a:ext uri="{FF2B5EF4-FFF2-40B4-BE49-F238E27FC236}">
                <a16:creationId xmlns:a16="http://schemas.microsoft.com/office/drawing/2014/main" id="{8619417A-89A1-4ABE-A21F-7956B07B8F9F}"/>
              </a:ext>
            </a:extLst>
          </p:cNvPr>
          <p:cNvSpPr>
            <a:spLocks noGrp="1"/>
          </p:cNvSpPr>
          <p:nvPr>
            <p:ph type="subTitle" idx="1"/>
          </p:nvPr>
        </p:nvSpPr>
        <p:spPr/>
        <p:txBody>
          <a:bodyPr/>
          <a:lstStyle/>
          <a:p>
            <a:r>
              <a:rPr lang="en-ID" dirty="0" err="1"/>
              <a:t>Versi</a:t>
            </a:r>
            <a:r>
              <a:rPr lang="en-ID" dirty="0"/>
              <a:t> 1.0 A2 JTK 16</a:t>
            </a:r>
          </a:p>
        </p:txBody>
      </p:sp>
    </p:spTree>
    <p:extLst>
      <p:ext uri="{BB962C8B-B14F-4D97-AF65-F5344CB8AC3E}">
        <p14:creationId xmlns:p14="http://schemas.microsoft.com/office/powerpoint/2010/main" val="90603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2453-BC4C-44F2-AD53-FD134CE86DF6}"/>
              </a:ext>
            </a:extLst>
          </p:cNvPr>
          <p:cNvSpPr>
            <a:spLocks noGrp="1"/>
          </p:cNvSpPr>
          <p:nvPr>
            <p:ph type="title"/>
          </p:nvPr>
        </p:nvSpPr>
        <p:spPr>
          <a:xfrm>
            <a:off x="1484310" y="301487"/>
            <a:ext cx="10018713" cy="1752599"/>
          </a:xfrm>
        </p:spPr>
        <p:txBody>
          <a:bodyPr/>
          <a:lstStyle/>
          <a:p>
            <a:r>
              <a:rPr lang="en-ID" dirty="0" err="1"/>
              <a:t>Konsepsual</a:t>
            </a:r>
            <a:r>
              <a:rPr lang="en-ID" dirty="0"/>
              <a:t> Model</a:t>
            </a:r>
          </a:p>
        </p:txBody>
      </p:sp>
      <p:sp>
        <p:nvSpPr>
          <p:cNvPr id="6" name="Rectangle 5">
            <a:extLst>
              <a:ext uri="{FF2B5EF4-FFF2-40B4-BE49-F238E27FC236}">
                <a16:creationId xmlns:a16="http://schemas.microsoft.com/office/drawing/2014/main" id="{6A0464B0-503D-405F-B912-AAD1BFD19D65}"/>
              </a:ext>
            </a:extLst>
          </p:cNvPr>
          <p:cNvSpPr>
            <a:spLocks noChangeArrowheads="1"/>
          </p:cNvSpPr>
          <p:nvPr/>
        </p:nvSpPr>
        <p:spPr bwMode="auto">
          <a:xfrm>
            <a:off x="6874666" y="5025913"/>
            <a:ext cx="1601857" cy="457200"/>
          </a:xfrm>
          <a:prstGeom prst="rect">
            <a:avLst/>
          </a:prstGeom>
          <a:solidFill>
            <a:srgbClr val="FFFFFF"/>
          </a:solidFill>
          <a:ln w="12700">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lnSpc>
                <a:spcPct val="89000"/>
              </a:lnSpc>
            </a:pPr>
            <a:r>
              <a:rPr lang="en-US" altLang="en-US" sz="1600" b="1" dirty="0" err="1"/>
              <a:t>DistanceMatrix</a:t>
            </a:r>
            <a:endParaRPr lang="en-US" altLang="en-US" sz="1600" b="1" dirty="0"/>
          </a:p>
        </p:txBody>
      </p:sp>
      <p:sp>
        <p:nvSpPr>
          <p:cNvPr id="7" name="Rectangle 6">
            <a:extLst>
              <a:ext uri="{FF2B5EF4-FFF2-40B4-BE49-F238E27FC236}">
                <a16:creationId xmlns:a16="http://schemas.microsoft.com/office/drawing/2014/main" id="{45978DA3-4597-4B02-B23A-1EACE574EAA4}"/>
              </a:ext>
            </a:extLst>
          </p:cNvPr>
          <p:cNvSpPr>
            <a:spLocks noChangeArrowheads="1"/>
          </p:cNvSpPr>
          <p:nvPr/>
        </p:nvSpPr>
        <p:spPr bwMode="auto">
          <a:xfrm>
            <a:off x="3611284" y="5039152"/>
            <a:ext cx="1600200" cy="457200"/>
          </a:xfrm>
          <a:prstGeom prst="rect">
            <a:avLst/>
          </a:prstGeom>
          <a:solidFill>
            <a:srgbClr val="FFFFFF"/>
          </a:solidFill>
          <a:ln w="12700">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lnSpc>
                <a:spcPct val="89000"/>
              </a:lnSpc>
            </a:pPr>
            <a:r>
              <a:rPr lang="en-US" altLang="en-US" sz="1600" b="1" dirty="0" err="1"/>
              <a:t>EstimationTime</a:t>
            </a:r>
            <a:endParaRPr lang="en-US" altLang="en-US" sz="1600" b="1" dirty="0"/>
          </a:p>
        </p:txBody>
      </p:sp>
      <p:sp>
        <p:nvSpPr>
          <p:cNvPr id="11" name="Rectangle 10">
            <a:extLst>
              <a:ext uri="{FF2B5EF4-FFF2-40B4-BE49-F238E27FC236}">
                <a16:creationId xmlns:a16="http://schemas.microsoft.com/office/drawing/2014/main" id="{D1501033-4891-4F06-8B40-F700109DB3E5}"/>
              </a:ext>
            </a:extLst>
          </p:cNvPr>
          <p:cNvSpPr>
            <a:spLocks noChangeArrowheads="1"/>
          </p:cNvSpPr>
          <p:nvPr/>
        </p:nvSpPr>
        <p:spPr bwMode="auto">
          <a:xfrm>
            <a:off x="5198266" y="3435626"/>
            <a:ext cx="1676400" cy="457200"/>
          </a:xfrm>
          <a:prstGeom prst="rect">
            <a:avLst/>
          </a:prstGeom>
          <a:solidFill>
            <a:srgbClr val="FFFFFF"/>
          </a:solidFill>
          <a:ln w="12700">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lnSpc>
                <a:spcPct val="89000"/>
              </a:lnSpc>
            </a:pPr>
            <a:r>
              <a:rPr lang="en-US" altLang="en-US" sz="1600" b="1" dirty="0"/>
              <a:t>Event</a:t>
            </a:r>
          </a:p>
        </p:txBody>
      </p:sp>
      <p:sp>
        <p:nvSpPr>
          <p:cNvPr id="13" name="Rectangle 12">
            <a:extLst>
              <a:ext uri="{FF2B5EF4-FFF2-40B4-BE49-F238E27FC236}">
                <a16:creationId xmlns:a16="http://schemas.microsoft.com/office/drawing/2014/main" id="{7D190889-5A0D-4F28-B432-A734ACCB4218}"/>
              </a:ext>
            </a:extLst>
          </p:cNvPr>
          <p:cNvSpPr>
            <a:spLocks noChangeArrowheads="1"/>
          </p:cNvSpPr>
          <p:nvPr/>
        </p:nvSpPr>
        <p:spPr bwMode="auto">
          <a:xfrm>
            <a:off x="8395254" y="3435626"/>
            <a:ext cx="2057400" cy="457200"/>
          </a:xfrm>
          <a:prstGeom prst="rect">
            <a:avLst/>
          </a:prstGeom>
          <a:solidFill>
            <a:srgbClr val="FFFFFF"/>
          </a:solidFill>
          <a:ln w="12700">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lnSpc>
                <a:spcPct val="89000"/>
              </a:lnSpc>
            </a:pPr>
            <a:r>
              <a:rPr lang="en-US" altLang="en-US" sz="1600" b="1" dirty="0"/>
              <a:t>Location</a:t>
            </a:r>
          </a:p>
        </p:txBody>
      </p:sp>
      <p:sp>
        <p:nvSpPr>
          <p:cNvPr id="14" name="Rectangle 13">
            <a:extLst>
              <a:ext uri="{FF2B5EF4-FFF2-40B4-BE49-F238E27FC236}">
                <a16:creationId xmlns:a16="http://schemas.microsoft.com/office/drawing/2014/main" id="{CAEB8214-E19B-496E-8CA3-5391533BAF71}"/>
              </a:ext>
            </a:extLst>
          </p:cNvPr>
          <p:cNvSpPr>
            <a:spLocks noChangeArrowheads="1"/>
          </p:cNvSpPr>
          <p:nvPr/>
        </p:nvSpPr>
        <p:spPr bwMode="auto">
          <a:xfrm>
            <a:off x="5198266" y="2064025"/>
            <a:ext cx="1295400" cy="457200"/>
          </a:xfrm>
          <a:prstGeom prst="rect">
            <a:avLst/>
          </a:prstGeom>
          <a:solidFill>
            <a:srgbClr val="FFFFFF"/>
          </a:solidFill>
          <a:ln w="12700">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lnSpc>
                <a:spcPct val="89000"/>
              </a:lnSpc>
            </a:pPr>
            <a:r>
              <a:rPr lang="en-US" altLang="en-US" sz="1600" b="1" dirty="0" err="1"/>
              <a:t>Traveller</a:t>
            </a:r>
            <a:endParaRPr lang="en-US" altLang="en-US" sz="1600" b="1" dirty="0"/>
          </a:p>
        </p:txBody>
      </p:sp>
      <p:sp>
        <p:nvSpPr>
          <p:cNvPr id="17" name="Rectangle 16">
            <a:extLst>
              <a:ext uri="{FF2B5EF4-FFF2-40B4-BE49-F238E27FC236}">
                <a16:creationId xmlns:a16="http://schemas.microsoft.com/office/drawing/2014/main" id="{31D426CD-69A2-496D-8D16-F22EBDB204AA}"/>
              </a:ext>
            </a:extLst>
          </p:cNvPr>
          <p:cNvSpPr>
            <a:spLocks noChangeArrowheads="1"/>
          </p:cNvSpPr>
          <p:nvPr/>
        </p:nvSpPr>
        <p:spPr bwMode="auto">
          <a:xfrm>
            <a:off x="1484310" y="3432319"/>
            <a:ext cx="2126974" cy="457200"/>
          </a:xfrm>
          <a:prstGeom prst="rect">
            <a:avLst/>
          </a:prstGeom>
          <a:solidFill>
            <a:srgbClr val="FFFFFF"/>
          </a:solidFill>
          <a:ln w="12700">
            <a:solidFill>
              <a:srgbClr val="000000"/>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lnSpc>
                <a:spcPct val="89000"/>
              </a:lnSpc>
            </a:pPr>
            <a:r>
              <a:rPr lang="en-US" altLang="en-US" sz="1600" b="1" dirty="0" err="1"/>
              <a:t>TransportationMode</a:t>
            </a:r>
            <a:endParaRPr lang="en-US" altLang="en-US" sz="1600" b="1" dirty="0"/>
          </a:p>
        </p:txBody>
      </p:sp>
    </p:spTree>
    <p:extLst>
      <p:ext uri="{BB962C8B-B14F-4D97-AF65-F5344CB8AC3E}">
        <p14:creationId xmlns:p14="http://schemas.microsoft.com/office/powerpoint/2010/main" val="185490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CABE-5725-4DBD-853E-CD8B7073933A}"/>
              </a:ext>
            </a:extLst>
          </p:cNvPr>
          <p:cNvSpPr>
            <a:spLocks noGrp="1"/>
          </p:cNvSpPr>
          <p:nvPr>
            <p:ph type="title"/>
          </p:nvPr>
        </p:nvSpPr>
        <p:spPr/>
        <p:txBody>
          <a:bodyPr/>
          <a:lstStyle/>
          <a:p>
            <a:r>
              <a:rPr lang="en-ID" dirty="0"/>
              <a:t>Collaboration Diagram</a:t>
            </a:r>
          </a:p>
        </p:txBody>
      </p:sp>
      <p:sp>
        <p:nvSpPr>
          <p:cNvPr id="3" name="Content Placeholder 2">
            <a:extLst>
              <a:ext uri="{FF2B5EF4-FFF2-40B4-BE49-F238E27FC236}">
                <a16:creationId xmlns:a16="http://schemas.microsoft.com/office/drawing/2014/main" id="{F0F728FC-A4DE-4436-8D9F-4858FED18B7D}"/>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3346547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4BED-4220-478B-9C71-56C66DA0A60C}"/>
              </a:ext>
            </a:extLst>
          </p:cNvPr>
          <p:cNvSpPr>
            <a:spLocks noGrp="1"/>
          </p:cNvSpPr>
          <p:nvPr>
            <p:ph type="title"/>
          </p:nvPr>
        </p:nvSpPr>
        <p:spPr/>
        <p:txBody>
          <a:bodyPr/>
          <a:lstStyle/>
          <a:p>
            <a:r>
              <a:rPr lang="en-ID" dirty="0"/>
              <a:t>Class Diagram</a:t>
            </a:r>
          </a:p>
        </p:txBody>
      </p:sp>
      <p:sp>
        <p:nvSpPr>
          <p:cNvPr id="3" name="Content Placeholder 2">
            <a:extLst>
              <a:ext uri="{FF2B5EF4-FFF2-40B4-BE49-F238E27FC236}">
                <a16:creationId xmlns:a16="http://schemas.microsoft.com/office/drawing/2014/main" id="{945DC006-0ADF-4741-85D7-C037026DB720}"/>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672470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4435-7183-4CF8-94F3-2F03CEB20C2C}"/>
              </a:ext>
            </a:extLst>
          </p:cNvPr>
          <p:cNvSpPr>
            <a:spLocks noGrp="1"/>
          </p:cNvSpPr>
          <p:nvPr>
            <p:ph type="title"/>
          </p:nvPr>
        </p:nvSpPr>
        <p:spPr/>
        <p:txBody>
          <a:bodyPr/>
          <a:lstStyle/>
          <a:p>
            <a:r>
              <a:rPr lang="en-ID" dirty="0"/>
              <a:t>State Diagram</a:t>
            </a:r>
          </a:p>
        </p:txBody>
      </p:sp>
      <p:sp>
        <p:nvSpPr>
          <p:cNvPr id="3" name="Content Placeholder 2">
            <a:extLst>
              <a:ext uri="{FF2B5EF4-FFF2-40B4-BE49-F238E27FC236}">
                <a16:creationId xmlns:a16="http://schemas.microsoft.com/office/drawing/2014/main" id="{23583CD7-ECCA-492A-846A-F116B665A650}"/>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416575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FE49-CA7A-4616-816D-95B1CDBBF6E6}"/>
              </a:ext>
            </a:extLst>
          </p:cNvPr>
          <p:cNvSpPr>
            <a:spLocks noGrp="1"/>
          </p:cNvSpPr>
          <p:nvPr>
            <p:ph type="title"/>
          </p:nvPr>
        </p:nvSpPr>
        <p:spPr/>
        <p:txBody>
          <a:bodyPr/>
          <a:lstStyle/>
          <a:p>
            <a:r>
              <a:rPr lang="en-ID" dirty="0"/>
              <a:t>STUDI KASUS IBU MARYAM</a:t>
            </a:r>
          </a:p>
        </p:txBody>
      </p:sp>
      <p:sp>
        <p:nvSpPr>
          <p:cNvPr id="3" name="Content Placeholder 2">
            <a:extLst>
              <a:ext uri="{FF2B5EF4-FFF2-40B4-BE49-F238E27FC236}">
                <a16:creationId xmlns:a16="http://schemas.microsoft.com/office/drawing/2014/main" id="{8EECAB44-8BBD-4A30-AE94-55B0C9C0863B}"/>
              </a:ext>
            </a:extLst>
          </p:cNvPr>
          <p:cNvSpPr>
            <a:spLocks noGrp="1"/>
          </p:cNvSpPr>
          <p:nvPr>
            <p:ph idx="1"/>
          </p:nvPr>
        </p:nvSpPr>
        <p:spPr>
          <a:xfrm>
            <a:off x="848140" y="2438399"/>
            <a:ext cx="11105458" cy="3853071"/>
          </a:xfrm>
        </p:spPr>
        <p:txBody>
          <a:bodyPr>
            <a:normAutofit fontScale="92500" lnSpcReduction="20000"/>
          </a:bodyPr>
          <a:lstStyle/>
          <a:p>
            <a:pPr marL="0" indent="0" algn="just">
              <a:buNone/>
            </a:pPr>
            <a:r>
              <a:rPr lang="en-ID" dirty="0" err="1"/>
              <a:t>Ibu</a:t>
            </a:r>
            <a:r>
              <a:rPr lang="en-ID" dirty="0"/>
              <a:t> Maryam </a:t>
            </a:r>
            <a:r>
              <a:rPr lang="id-ID" dirty="0"/>
              <a:t>adalah DPRD kabupaten bangka tengah periode 2014-2019, hampir setiap hari beliau kerja, dan kadang hari liburnya juga di pakai untuk pergi bersama keluarga atau ada urusan kerja mendadak, beliau di DPRD bagian pendidikan, jadi selain urusan di kantor DPRD beliau juga ke sekolah-sekolah di kampung yang masih kurang dapat perhatian pemerintah, selain itu minimal  dua minggu sekali beliau harus keluar kota, misalnya jakarta untuk bertugas. </a:t>
            </a:r>
            <a:r>
              <a:rPr lang="en-ID" dirty="0"/>
              <a:t>B</a:t>
            </a:r>
            <a:r>
              <a:rPr lang="id-ID" dirty="0"/>
              <a:t>eliau juga mempunyai anak yang sekarang sedang kuliah maka tak jarang ketika beliau sedang rapat di jakarta beliau menyempatkan diri untuk bertemu dengan anaknya di tanggerang, yang aku tau dengan bu maryam adalah beliau selalu berkendara sendiri atau memakai kendaraan umum, karena beliau tidak punya supir. kadang untuk pergi rapat ke kantor yang berjarak 40km dari rumahnya bu maryam juga tidak segan memakai sepeda motor, itu tergantung bagaimana kondisi jalan dan cuaca serta keperluan lainnya, karena memakai kendaraan bermotor bisa lebih cepat jika melalui medan di jalan perkampungan atau saat berada di tengah kota koba bangka selatan.</a:t>
            </a:r>
            <a:endParaRPr lang="en-ID" dirty="0"/>
          </a:p>
        </p:txBody>
      </p:sp>
    </p:spTree>
    <p:extLst>
      <p:ext uri="{BB962C8B-B14F-4D97-AF65-F5344CB8AC3E}">
        <p14:creationId xmlns:p14="http://schemas.microsoft.com/office/powerpoint/2010/main" val="36591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0307-5CC3-4DDF-B7AC-2D72BD199DD9}"/>
              </a:ext>
            </a:extLst>
          </p:cNvPr>
          <p:cNvSpPr>
            <a:spLocks noGrp="1"/>
          </p:cNvSpPr>
          <p:nvPr>
            <p:ph type="title"/>
          </p:nvPr>
        </p:nvSpPr>
        <p:spPr>
          <a:xfrm>
            <a:off x="1484311" y="685800"/>
            <a:ext cx="10018713" cy="1553817"/>
          </a:xfrm>
        </p:spPr>
        <p:txBody>
          <a:bodyPr/>
          <a:lstStyle/>
          <a:p>
            <a:r>
              <a:rPr lang="en-ID" dirty="0"/>
              <a:t>?</a:t>
            </a:r>
          </a:p>
        </p:txBody>
      </p:sp>
      <p:graphicFrame>
        <p:nvGraphicFramePr>
          <p:cNvPr id="4" name="Content Placeholder 3">
            <a:extLst>
              <a:ext uri="{FF2B5EF4-FFF2-40B4-BE49-F238E27FC236}">
                <a16:creationId xmlns:a16="http://schemas.microsoft.com/office/drawing/2014/main" id="{5981226D-A989-4E9D-8944-D10F50C269A4}"/>
              </a:ext>
            </a:extLst>
          </p:cNvPr>
          <p:cNvGraphicFramePr>
            <a:graphicFrameLocks noGrp="1"/>
          </p:cNvGraphicFramePr>
          <p:nvPr>
            <p:ph idx="1"/>
            <p:extLst>
              <p:ext uri="{D42A27DB-BD31-4B8C-83A1-F6EECF244321}">
                <p14:modId xmlns:p14="http://schemas.microsoft.com/office/powerpoint/2010/main" val="2998688055"/>
              </p:ext>
            </p:extLst>
          </p:nvPr>
        </p:nvGraphicFramePr>
        <p:xfrm>
          <a:off x="1855304" y="2438399"/>
          <a:ext cx="9647720" cy="4055166"/>
        </p:xfrm>
        <a:graphic>
          <a:graphicData uri="http://schemas.openxmlformats.org/drawingml/2006/table">
            <a:tbl>
              <a:tblPr firstCol="1" bandRow="1">
                <a:tableStyleId>{5C22544A-7EE6-4342-B048-85BDC9FD1C3A}</a:tableStyleId>
              </a:tblPr>
              <a:tblGrid>
                <a:gridCol w="4823860">
                  <a:extLst>
                    <a:ext uri="{9D8B030D-6E8A-4147-A177-3AD203B41FA5}">
                      <a16:colId xmlns:a16="http://schemas.microsoft.com/office/drawing/2014/main" val="370786524"/>
                    </a:ext>
                  </a:extLst>
                </a:gridCol>
                <a:gridCol w="4823860">
                  <a:extLst>
                    <a:ext uri="{9D8B030D-6E8A-4147-A177-3AD203B41FA5}">
                      <a16:colId xmlns:a16="http://schemas.microsoft.com/office/drawing/2014/main" val="2925489060"/>
                    </a:ext>
                  </a:extLst>
                </a:gridCol>
              </a:tblGrid>
              <a:tr h="398143">
                <a:tc>
                  <a:txBody>
                    <a:bodyPr/>
                    <a:lstStyle/>
                    <a:p>
                      <a:pPr algn="ctr">
                        <a:lnSpc>
                          <a:spcPct val="107000"/>
                        </a:lnSpc>
                        <a:spcAft>
                          <a:spcPts val="0"/>
                        </a:spcAft>
                      </a:pPr>
                      <a:r>
                        <a:rPr lang="id-ID" sz="1800" dirty="0">
                          <a:effectLst/>
                        </a:rPr>
                        <a:t>Masalah</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a:effectLst/>
                        </a:rPr>
                        <a:t>Solusi</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8158270"/>
                  </a:ext>
                </a:extLst>
              </a:tr>
              <a:tr h="398143">
                <a:tc>
                  <a:txBody>
                    <a:bodyPr/>
                    <a:lstStyle/>
                    <a:p>
                      <a:pPr algn="ctr">
                        <a:lnSpc>
                          <a:spcPct val="107000"/>
                        </a:lnSpc>
                        <a:spcAft>
                          <a:spcPts val="0"/>
                        </a:spcAft>
                      </a:pPr>
                      <a:r>
                        <a:rPr lang="id-ID" sz="1800">
                          <a:effectLst/>
                        </a:rPr>
                        <a:t>Agenda kegiatan yang banyak</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a:effectLst/>
                        </a:rPr>
                        <a:t>Dibuatkan fitur remainder di kalender</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4753042"/>
                  </a:ext>
                </a:extLst>
              </a:tr>
              <a:tr h="814720">
                <a:tc>
                  <a:txBody>
                    <a:bodyPr/>
                    <a:lstStyle/>
                    <a:p>
                      <a:pPr algn="ctr">
                        <a:lnSpc>
                          <a:spcPct val="107000"/>
                        </a:lnSpc>
                        <a:spcAft>
                          <a:spcPts val="0"/>
                        </a:spcAft>
                      </a:pPr>
                      <a:r>
                        <a:rPr lang="id-ID" sz="1800">
                          <a:effectLst/>
                        </a:rPr>
                        <a:t>Pilihan transportasi yang banyak</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dirty="0">
                          <a:effectLst/>
                        </a:rPr>
                        <a:t>Di buarkan rekomendasi kendaraan sesuai jarak, kondisi jalan, dan cuaca</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0270252"/>
                  </a:ext>
                </a:extLst>
              </a:tr>
              <a:tr h="814720">
                <a:tc>
                  <a:txBody>
                    <a:bodyPr/>
                    <a:lstStyle/>
                    <a:p>
                      <a:pPr algn="ctr">
                        <a:lnSpc>
                          <a:spcPct val="107000"/>
                        </a:lnSpc>
                        <a:spcAft>
                          <a:spcPts val="0"/>
                        </a:spcAft>
                      </a:pPr>
                      <a:r>
                        <a:rPr lang="id-ID" sz="1800">
                          <a:effectLst/>
                        </a:rPr>
                        <a:t>Akan ada konsekuensi keterlambatan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dirty="0">
                          <a:effectLst/>
                        </a:rPr>
                        <a:t>Di buatkan reminder dan rekomendasi waktu keberangkatan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5133316"/>
                  </a:ext>
                </a:extLst>
              </a:tr>
              <a:tr h="814720">
                <a:tc>
                  <a:txBody>
                    <a:bodyPr/>
                    <a:lstStyle/>
                    <a:p>
                      <a:pPr algn="ctr">
                        <a:lnSpc>
                          <a:spcPct val="107000"/>
                        </a:lnSpc>
                        <a:spcAft>
                          <a:spcPts val="0"/>
                        </a:spcAft>
                      </a:pPr>
                      <a:r>
                        <a:rPr lang="id-ID" sz="1800">
                          <a:effectLst/>
                        </a:rPr>
                        <a:t>Belum hafal jalan ke tujuan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dirty="0">
                          <a:effectLst/>
                        </a:rPr>
                        <a:t>Di tambahkan fitur map atau rekomendasi kendaraan umum</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76542"/>
                  </a:ext>
                </a:extLst>
              </a:tr>
              <a:tr h="814720">
                <a:tc>
                  <a:txBody>
                    <a:bodyPr/>
                    <a:lstStyle/>
                    <a:p>
                      <a:pPr algn="ctr">
                        <a:lnSpc>
                          <a:spcPct val="107000"/>
                        </a:lnSpc>
                        <a:spcAft>
                          <a:spcPts val="0"/>
                        </a:spcAft>
                      </a:pPr>
                      <a:r>
                        <a:rPr lang="id-ID" sz="1800">
                          <a:effectLst/>
                        </a:rPr>
                        <a:t>Kesehatan yang harus tetap di jaga</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dirty="0">
                          <a:effectLst/>
                        </a:rPr>
                        <a:t>Di tambahkan fitur reminder makan dan olahraga</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6450325"/>
                  </a:ext>
                </a:extLst>
              </a:tr>
            </a:tbl>
          </a:graphicData>
        </a:graphic>
      </p:graphicFrame>
    </p:spTree>
    <p:extLst>
      <p:ext uri="{BB962C8B-B14F-4D97-AF65-F5344CB8AC3E}">
        <p14:creationId xmlns:p14="http://schemas.microsoft.com/office/powerpoint/2010/main" val="310554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8A0B-D2CA-4FCF-920C-D768C03EC86D}"/>
              </a:ext>
            </a:extLst>
          </p:cNvPr>
          <p:cNvSpPr>
            <a:spLocks noGrp="1"/>
          </p:cNvSpPr>
          <p:nvPr>
            <p:ph type="title"/>
          </p:nvPr>
        </p:nvSpPr>
        <p:spPr>
          <a:xfrm>
            <a:off x="1179408" y="313774"/>
            <a:ext cx="10018713" cy="1620077"/>
          </a:xfrm>
        </p:spPr>
        <p:txBody>
          <a:bodyPr/>
          <a:lstStyle/>
          <a:p>
            <a:r>
              <a:rPr lang="en-ID" dirty="0"/>
              <a:t>Requirement Matrix -1</a:t>
            </a:r>
          </a:p>
        </p:txBody>
      </p:sp>
      <p:graphicFrame>
        <p:nvGraphicFramePr>
          <p:cNvPr id="4" name="Content Placeholder 3">
            <a:extLst>
              <a:ext uri="{FF2B5EF4-FFF2-40B4-BE49-F238E27FC236}">
                <a16:creationId xmlns:a16="http://schemas.microsoft.com/office/drawing/2014/main" id="{10187BC6-94A0-45FE-A848-2939BA60137D}"/>
              </a:ext>
            </a:extLst>
          </p:cNvPr>
          <p:cNvGraphicFramePr>
            <a:graphicFrameLocks noGrp="1"/>
          </p:cNvGraphicFramePr>
          <p:nvPr>
            <p:ph idx="1"/>
            <p:extLst>
              <p:ext uri="{D42A27DB-BD31-4B8C-83A1-F6EECF244321}">
                <p14:modId xmlns:p14="http://schemas.microsoft.com/office/powerpoint/2010/main" val="150744695"/>
              </p:ext>
            </p:extLst>
          </p:nvPr>
        </p:nvGraphicFramePr>
        <p:xfrm>
          <a:off x="2193234" y="1933851"/>
          <a:ext cx="8229600" cy="18542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370840">
                <a:tc>
                  <a:txBody>
                    <a:bodyPr/>
                    <a:lstStyle/>
                    <a:p>
                      <a:pPr algn="ctr">
                        <a:spcAft>
                          <a:spcPts val="0"/>
                        </a:spcAft>
                      </a:pPr>
                      <a:r>
                        <a:rPr lang="en-US" sz="2000" b="1" kern="0" dirty="0">
                          <a:solidFill>
                            <a:schemeClr val="tx1"/>
                          </a:solidFill>
                          <a:effectLst/>
                          <a:latin typeface="Times New Roman"/>
                          <a:cs typeface="Miriam"/>
                        </a:rPr>
                        <a:t>ID</a:t>
                      </a:r>
                    </a:p>
                  </a:txBody>
                  <a:tcPr marL="68580" marR="68580" marT="0" marB="0"/>
                </a:tc>
                <a:tc>
                  <a:txBody>
                    <a:bodyPr/>
                    <a:lstStyle/>
                    <a:p>
                      <a:pPr algn="ctr">
                        <a:spcAft>
                          <a:spcPts val="0"/>
                        </a:spcAft>
                      </a:pPr>
                      <a:r>
                        <a:rPr lang="en-US" sz="2000" b="1" i="0" dirty="0" err="1">
                          <a:solidFill>
                            <a:schemeClr val="tx1"/>
                          </a:solidFill>
                          <a:effectLst/>
                          <a:latin typeface="Times New Roman"/>
                          <a:cs typeface="Miriam"/>
                        </a:rPr>
                        <a:t>Deskripsi</a:t>
                      </a:r>
                      <a:endParaRPr lang="en-US" sz="2000" b="1" i="1" dirty="0">
                        <a:solidFill>
                          <a:schemeClr val="tx1"/>
                        </a:solidFill>
                        <a:effectLst/>
                        <a:latin typeface="Times New Roman"/>
                        <a:cs typeface="Miriam"/>
                      </a:endParaRPr>
                    </a:p>
                  </a:txBody>
                  <a:tcPr marL="68580" marR="68580" marT="0" marB="0"/>
                </a:tc>
                <a:extLst>
                  <a:ext uri="{0D108BD9-81ED-4DB2-BD59-A6C34878D82A}">
                    <a16:rowId xmlns:a16="http://schemas.microsoft.com/office/drawing/2014/main" val="10000"/>
                  </a:ext>
                </a:extLst>
              </a:tr>
              <a:tr h="370840">
                <a:tc>
                  <a:txBody>
                    <a:bodyPr/>
                    <a:lstStyle/>
                    <a:p>
                      <a:pPr algn="l" rtl="0">
                        <a:spcAft>
                          <a:spcPts val="0"/>
                        </a:spcAft>
                      </a:pPr>
                      <a:r>
                        <a:rPr lang="en-US" sz="2000" dirty="0">
                          <a:effectLst/>
                          <a:latin typeface="Arial"/>
                          <a:ea typeface="Times New Roman"/>
                          <a:cs typeface="Miriam"/>
                        </a:rPr>
                        <a:t>R1</a:t>
                      </a:r>
                      <a:endParaRPr lang="en-US" sz="2000" dirty="0">
                        <a:effectLst/>
                        <a:latin typeface="Times New Roman"/>
                        <a:ea typeface="Times New Roman"/>
                        <a:cs typeface="Miriam"/>
                      </a:endParaRPr>
                    </a:p>
                  </a:txBody>
                  <a:tcPr marL="68580" marR="68580" marT="0" marB="0"/>
                </a:tc>
                <a:tc>
                  <a:txBody>
                    <a:bodyPr/>
                    <a:lstStyle/>
                    <a:p>
                      <a:pPr algn="l" rtl="0">
                        <a:spcAft>
                          <a:spcPts val="0"/>
                        </a:spcAft>
                      </a:pPr>
                      <a:r>
                        <a:rPr lang="en-US" sz="2000" dirty="0" err="1">
                          <a:effectLst/>
                          <a:latin typeface="Times New Roman"/>
                          <a:ea typeface="Times New Roman"/>
                          <a:cs typeface="Miriam"/>
                        </a:rPr>
                        <a:t>Sistem</a:t>
                      </a:r>
                      <a:r>
                        <a:rPr lang="en-US" sz="2000" dirty="0">
                          <a:effectLst/>
                          <a:latin typeface="Times New Roman"/>
                          <a:ea typeface="Times New Roman"/>
                          <a:cs typeface="Miriam"/>
                        </a:rPr>
                        <a:t> </a:t>
                      </a:r>
                      <a:r>
                        <a:rPr lang="en-US" sz="2000" dirty="0" err="1">
                          <a:effectLst/>
                          <a:latin typeface="Times New Roman"/>
                          <a:ea typeface="Times New Roman"/>
                          <a:cs typeface="Miriam"/>
                        </a:rPr>
                        <a:t>harus</a:t>
                      </a:r>
                      <a:r>
                        <a:rPr lang="en-US" sz="2000" dirty="0">
                          <a:effectLst/>
                          <a:latin typeface="Times New Roman"/>
                          <a:ea typeface="Times New Roman"/>
                          <a:cs typeface="Miriam"/>
                        </a:rPr>
                        <a:t> </a:t>
                      </a:r>
                      <a:r>
                        <a:rPr lang="en-US" sz="2000" dirty="0" err="1">
                          <a:effectLst/>
                          <a:latin typeface="Times New Roman"/>
                          <a:ea typeface="Times New Roman"/>
                          <a:cs typeface="Miriam"/>
                        </a:rPr>
                        <a:t>memiliki</a:t>
                      </a:r>
                      <a:r>
                        <a:rPr lang="en-US" sz="2000" dirty="0">
                          <a:effectLst/>
                          <a:latin typeface="Times New Roman"/>
                          <a:ea typeface="Times New Roman"/>
                          <a:cs typeface="Miriam"/>
                        </a:rPr>
                        <a:t> reminder </a:t>
                      </a:r>
                      <a:r>
                        <a:rPr lang="en-US" sz="2000" dirty="0" err="1">
                          <a:effectLst/>
                          <a:latin typeface="Times New Roman"/>
                          <a:ea typeface="Times New Roman"/>
                          <a:cs typeface="Miriam"/>
                        </a:rPr>
                        <a:t>kalendar</a:t>
                      </a:r>
                      <a:endParaRPr lang="en-US" sz="2000" dirty="0">
                        <a:effectLst/>
                        <a:latin typeface="Times New Roman"/>
                        <a:ea typeface="Times New Roman"/>
                        <a:cs typeface="Miriam"/>
                      </a:endParaRPr>
                    </a:p>
                  </a:txBody>
                  <a:tcPr marL="68580" marR="68580" marT="0" marB="0"/>
                </a:tc>
                <a:extLst>
                  <a:ext uri="{0D108BD9-81ED-4DB2-BD59-A6C34878D82A}">
                    <a16:rowId xmlns:a16="http://schemas.microsoft.com/office/drawing/2014/main" val="10001"/>
                  </a:ext>
                </a:extLst>
              </a:tr>
              <a:tr h="370840">
                <a:tc>
                  <a:txBody>
                    <a:bodyPr/>
                    <a:lstStyle/>
                    <a:p>
                      <a:pPr algn="l" rtl="0">
                        <a:spcAft>
                          <a:spcPts val="0"/>
                        </a:spcAft>
                      </a:pPr>
                      <a:r>
                        <a:rPr lang="en-US" sz="2000" dirty="0">
                          <a:effectLst/>
                          <a:latin typeface="Arial"/>
                          <a:ea typeface="Times New Roman"/>
                          <a:cs typeface="Miriam"/>
                        </a:rPr>
                        <a:t>R1.1</a:t>
                      </a:r>
                      <a:endParaRPr lang="en-US" sz="2000" dirty="0">
                        <a:effectLst/>
                        <a:latin typeface="Times New Roman"/>
                        <a:ea typeface="Times New Roman"/>
                        <a:cs typeface="Miriam"/>
                      </a:endParaRPr>
                    </a:p>
                  </a:txBody>
                  <a:tcPr marL="68580" marR="68580" marT="0" marB="0"/>
                </a:tc>
                <a:tc>
                  <a:txBody>
                    <a:bodyPr/>
                    <a:lstStyle/>
                    <a:p>
                      <a:pPr algn="l" rtl="0">
                        <a:spcAft>
                          <a:spcPts val="0"/>
                        </a:spcAft>
                      </a:pPr>
                      <a:endParaRPr lang="en-US" sz="2000" dirty="0">
                        <a:effectLst/>
                        <a:latin typeface="Times New Roman"/>
                        <a:ea typeface="Times New Roman"/>
                        <a:cs typeface="Miriam"/>
                      </a:endParaRPr>
                    </a:p>
                  </a:txBody>
                  <a:tcPr marL="68580" marR="68580" marT="0" marB="0"/>
                </a:tc>
                <a:extLst>
                  <a:ext uri="{0D108BD9-81ED-4DB2-BD59-A6C34878D82A}">
                    <a16:rowId xmlns:a16="http://schemas.microsoft.com/office/drawing/2014/main" val="10002"/>
                  </a:ext>
                </a:extLst>
              </a:tr>
              <a:tr h="370840">
                <a:tc>
                  <a:txBody>
                    <a:bodyPr/>
                    <a:lstStyle/>
                    <a:p>
                      <a:pPr algn="l" rtl="0">
                        <a:spcAft>
                          <a:spcPts val="0"/>
                        </a:spcAft>
                      </a:pPr>
                      <a:r>
                        <a:rPr lang="en-US" sz="2000" dirty="0">
                          <a:effectLst/>
                          <a:latin typeface="Arial"/>
                          <a:ea typeface="Times New Roman"/>
                          <a:cs typeface="Miriam"/>
                        </a:rPr>
                        <a:t>R1.2</a:t>
                      </a:r>
                      <a:endParaRPr lang="en-US" sz="2000" dirty="0">
                        <a:effectLst/>
                        <a:latin typeface="Times New Roman"/>
                        <a:ea typeface="Times New Roman"/>
                        <a:cs typeface="Miriam"/>
                      </a:endParaRPr>
                    </a:p>
                  </a:txBody>
                  <a:tcPr marL="68580" marR="68580" marT="0" marB="0"/>
                </a:tc>
                <a:tc>
                  <a:txBody>
                    <a:bodyPr/>
                    <a:lstStyle/>
                    <a:p>
                      <a:pPr algn="l" rtl="0">
                        <a:spcAft>
                          <a:spcPts val="0"/>
                        </a:spcAft>
                      </a:pPr>
                      <a:endParaRPr lang="en-US" sz="2000" dirty="0">
                        <a:effectLst/>
                        <a:latin typeface="Times New Roman"/>
                        <a:ea typeface="Times New Roman"/>
                        <a:cs typeface="Miriam"/>
                      </a:endParaRPr>
                    </a:p>
                  </a:txBody>
                  <a:tcPr marL="68580" marR="68580" marT="0" marB="0"/>
                </a:tc>
                <a:extLst>
                  <a:ext uri="{0D108BD9-81ED-4DB2-BD59-A6C34878D82A}">
                    <a16:rowId xmlns:a16="http://schemas.microsoft.com/office/drawing/2014/main" val="10003"/>
                  </a:ext>
                </a:extLst>
              </a:tr>
              <a:tr h="370840">
                <a:tc>
                  <a:txBody>
                    <a:bodyPr/>
                    <a:lstStyle/>
                    <a:p>
                      <a:pPr algn="l" rtl="0">
                        <a:spcAft>
                          <a:spcPts val="0"/>
                        </a:spcAft>
                      </a:pPr>
                      <a:r>
                        <a:rPr kumimoji="0" lang="en-US" altLang="en-US" sz="2000" b="0" i="0" u="none" strike="noStrike" kern="1200" cap="none" spc="0" normalizeH="0" baseline="0" noProof="0" dirty="0">
                          <a:ln>
                            <a:noFill/>
                          </a:ln>
                          <a:solidFill>
                            <a:srgbClr val="000000"/>
                          </a:solidFill>
                          <a:effectLst/>
                          <a:uLnTx/>
                          <a:uFillTx/>
                          <a:latin typeface="Arial" charset="0"/>
                          <a:ea typeface="+mn-ea"/>
                        </a:rPr>
                        <a:t>R1.3 </a:t>
                      </a:r>
                      <a:endParaRPr lang="en-US" sz="2000" dirty="0">
                        <a:effectLst/>
                        <a:latin typeface="Times New Roman"/>
                        <a:ea typeface="Times New Roman"/>
                        <a:cs typeface="Miriam"/>
                      </a:endParaRPr>
                    </a:p>
                  </a:txBody>
                  <a:tcPr marL="68580" marR="68580" marT="0" marB="0"/>
                </a:tc>
                <a:tc>
                  <a:txBody>
                    <a:bodyPr/>
                    <a:lstStyle/>
                    <a:p>
                      <a:pPr marL="0" marR="0" lvl="0" indent="0" algn="l" defTabSz="914400" rtl="0" eaLnBrk="0" fontAlgn="base" latinLnBrk="0" hangingPunct="0">
                        <a:lnSpc>
                          <a:spcPct val="89000"/>
                        </a:lnSpc>
                        <a:spcBef>
                          <a:spcPct val="0"/>
                        </a:spcBef>
                        <a:spcAft>
                          <a:spcPct val="0"/>
                        </a:spcAft>
                        <a:buClrTx/>
                        <a:buSzTx/>
                        <a:buFontTx/>
                        <a:buNone/>
                        <a:tabLst/>
                        <a:defRPr/>
                      </a:pPr>
                      <a:endParaRPr lang="en-US" sz="2000" dirty="0">
                        <a:effectLst/>
                        <a:latin typeface="Times New Roman"/>
                        <a:ea typeface="Times New Roman"/>
                        <a:cs typeface="Miriam"/>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0566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8A0B-D2CA-4FCF-920C-D768C03EC86D}"/>
              </a:ext>
            </a:extLst>
          </p:cNvPr>
          <p:cNvSpPr>
            <a:spLocks noGrp="1"/>
          </p:cNvSpPr>
          <p:nvPr>
            <p:ph type="title"/>
          </p:nvPr>
        </p:nvSpPr>
        <p:spPr>
          <a:xfrm>
            <a:off x="1179408" y="313774"/>
            <a:ext cx="10018713" cy="1620077"/>
          </a:xfrm>
        </p:spPr>
        <p:txBody>
          <a:bodyPr/>
          <a:lstStyle/>
          <a:p>
            <a:r>
              <a:rPr lang="en-ID" dirty="0"/>
              <a:t>Requirement Matrix -2</a:t>
            </a:r>
          </a:p>
        </p:txBody>
      </p:sp>
      <p:graphicFrame>
        <p:nvGraphicFramePr>
          <p:cNvPr id="4" name="Content Placeholder 3">
            <a:extLst>
              <a:ext uri="{FF2B5EF4-FFF2-40B4-BE49-F238E27FC236}">
                <a16:creationId xmlns:a16="http://schemas.microsoft.com/office/drawing/2014/main" id="{10187BC6-94A0-45FE-A848-2939BA60137D}"/>
              </a:ext>
            </a:extLst>
          </p:cNvPr>
          <p:cNvGraphicFramePr>
            <a:graphicFrameLocks noGrp="1"/>
          </p:cNvGraphicFramePr>
          <p:nvPr>
            <p:ph idx="1"/>
            <p:extLst>
              <p:ext uri="{D42A27DB-BD31-4B8C-83A1-F6EECF244321}">
                <p14:modId xmlns:p14="http://schemas.microsoft.com/office/powerpoint/2010/main" val="271096554"/>
              </p:ext>
            </p:extLst>
          </p:nvPr>
        </p:nvGraphicFramePr>
        <p:xfrm>
          <a:off x="2193234" y="1933851"/>
          <a:ext cx="8229600" cy="18542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370840">
                <a:tc>
                  <a:txBody>
                    <a:bodyPr/>
                    <a:lstStyle/>
                    <a:p>
                      <a:pPr algn="ctr">
                        <a:spcAft>
                          <a:spcPts val="0"/>
                        </a:spcAft>
                      </a:pPr>
                      <a:r>
                        <a:rPr lang="en-US" sz="2000" b="1" kern="0" dirty="0">
                          <a:solidFill>
                            <a:schemeClr val="tx1"/>
                          </a:solidFill>
                          <a:effectLst/>
                          <a:latin typeface="Times New Roman"/>
                          <a:cs typeface="Miriam"/>
                        </a:rPr>
                        <a:t>ID</a:t>
                      </a:r>
                    </a:p>
                  </a:txBody>
                  <a:tcPr marL="68580" marR="68580" marT="0" marB="0"/>
                </a:tc>
                <a:tc>
                  <a:txBody>
                    <a:bodyPr/>
                    <a:lstStyle/>
                    <a:p>
                      <a:pPr algn="ctr">
                        <a:spcAft>
                          <a:spcPts val="0"/>
                        </a:spcAft>
                      </a:pPr>
                      <a:r>
                        <a:rPr lang="en-US" sz="2000" b="1" i="0" dirty="0">
                          <a:solidFill>
                            <a:schemeClr val="tx1"/>
                          </a:solidFill>
                          <a:effectLst/>
                          <a:latin typeface="Times New Roman"/>
                          <a:cs typeface="Miriam"/>
                        </a:rPr>
                        <a:t>Description</a:t>
                      </a:r>
                      <a:endParaRPr lang="en-US" sz="2000" b="1" i="1" dirty="0">
                        <a:solidFill>
                          <a:schemeClr val="tx1"/>
                        </a:solidFill>
                        <a:effectLst/>
                        <a:latin typeface="Times New Roman"/>
                        <a:cs typeface="Miriam"/>
                      </a:endParaRPr>
                    </a:p>
                  </a:txBody>
                  <a:tcPr marL="68580" marR="68580" marT="0" marB="0"/>
                </a:tc>
                <a:extLst>
                  <a:ext uri="{0D108BD9-81ED-4DB2-BD59-A6C34878D82A}">
                    <a16:rowId xmlns:a16="http://schemas.microsoft.com/office/drawing/2014/main" val="10000"/>
                  </a:ext>
                </a:extLst>
              </a:tr>
              <a:tr h="370840">
                <a:tc>
                  <a:txBody>
                    <a:bodyPr/>
                    <a:lstStyle/>
                    <a:p>
                      <a:pPr algn="l" rtl="0">
                        <a:spcAft>
                          <a:spcPts val="0"/>
                        </a:spcAft>
                      </a:pPr>
                      <a:r>
                        <a:rPr lang="en-US" sz="2000" dirty="0">
                          <a:effectLst/>
                          <a:latin typeface="Arial"/>
                          <a:ea typeface="Times New Roman"/>
                          <a:cs typeface="Miriam"/>
                        </a:rPr>
                        <a:t>R2</a:t>
                      </a:r>
                      <a:endParaRPr lang="en-US" sz="2000" dirty="0">
                        <a:effectLst/>
                        <a:latin typeface="Times New Roman"/>
                        <a:ea typeface="Times New Roman"/>
                        <a:cs typeface="Miriam"/>
                      </a:endParaRPr>
                    </a:p>
                  </a:txBody>
                  <a:tcPr marL="68580" marR="68580" marT="0" marB="0"/>
                </a:tc>
                <a:tc>
                  <a:txBody>
                    <a:bodyPr/>
                    <a:lstStyle/>
                    <a:p>
                      <a:pPr algn="l" rtl="0">
                        <a:spcAft>
                          <a:spcPts val="0"/>
                        </a:spcAft>
                      </a:pPr>
                      <a:endParaRPr lang="en-US" sz="2000" dirty="0">
                        <a:effectLst/>
                        <a:latin typeface="Times New Roman"/>
                        <a:ea typeface="Times New Roman"/>
                        <a:cs typeface="Miriam"/>
                      </a:endParaRPr>
                    </a:p>
                  </a:txBody>
                  <a:tcPr marL="68580" marR="68580" marT="0" marB="0"/>
                </a:tc>
                <a:extLst>
                  <a:ext uri="{0D108BD9-81ED-4DB2-BD59-A6C34878D82A}">
                    <a16:rowId xmlns:a16="http://schemas.microsoft.com/office/drawing/2014/main" val="10001"/>
                  </a:ext>
                </a:extLst>
              </a:tr>
              <a:tr h="370840">
                <a:tc>
                  <a:txBody>
                    <a:bodyPr/>
                    <a:lstStyle/>
                    <a:p>
                      <a:pPr algn="l" rtl="0">
                        <a:spcAft>
                          <a:spcPts val="0"/>
                        </a:spcAft>
                      </a:pPr>
                      <a:r>
                        <a:rPr lang="en-US" sz="2000" dirty="0">
                          <a:effectLst/>
                          <a:latin typeface="Arial"/>
                          <a:ea typeface="Times New Roman"/>
                          <a:cs typeface="Miriam"/>
                        </a:rPr>
                        <a:t>R2.1</a:t>
                      </a:r>
                      <a:endParaRPr lang="en-US" sz="2000" dirty="0">
                        <a:effectLst/>
                        <a:latin typeface="Times New Roman"/>
                        <a:ea typeface="Times New Roman"/>
                        <a:cs typeface="Miriam"/>
                      </a:endParaRPr>
                    </a:p>
                  </a:txBody>
                  <a:tcPr marL="68580" marR="68580" marT="0" marB="0"/>
                </a:tc>
                <a:tc>
                  <a:txBody>
                    <a:bodyPr/>
                    <a:lstStyle/>
                    <a:p>
                      <a:pPr algn="l" rtl="0">
                        <a:spcAft>
                          <a:spcPts val="0"/>
                        </a:spcAft>
                      </a:pPr>
                      <a:endParaRPr lang="en-US" sz="2000" dirty="0">
                        <a:effectLst/>
                        <a:latin typeface="Times New Roman"/>
                        <a:ea typeface="Times New Roman"/>
                        <a:cs typeface="Miriam"/>
                      </a:endParaRPr>
                    </a:p>
                  </a:txBody>
                  <a:tcPr marL="68580" marR="68580" marT="0" marB="0"/>
                </a:tc>
                <a:extLst>
                  <a:ext uri="{0D108BD9-81ED-4DB2-BD59-A6C34878D82A}">
                    <a16:rowId xmlns:a16="http://schemas.microsoft.com/office/drawing/2014/main" val="10002"/>
                  </a:ext>
                </a:extLst>
              </a:tr>
              <a:tr h="370840">
                <a:tc>
                  <a:txBody>
                    <a:bodyPr/>
                    <a:lstStyle/>
                    <a:p>
                      <a:pPr algn="l" rtl="0">
                        <a:spcAft>
                          <a:spcPts val="0"/>
                        </a:spcAft>
                      </a:pPr>
                      <a:r>
                        <a:rPr lang="en-US" sz="2000" dirty="0">
                          <a:effectLst/>
                          <a:latin typeface="Arial"/>
                          <a:ea typeface="Times New Roman"/>
                          <a:cs typeface="Miriam"/>
                        </a:rPr>
                        <a:t>R2.2</a:t>
                      </a:r>
                      <a:endParaRPr lang="en-US" sz="2000" dirty="0">
                        <a:effectLst/>
                        <a:latin typeface="Times New Roman"/>
                        <a:ea typeface="Times New Roman"/>
                        <a:cs typeface="Miriam"/>
                      </a:endParaRPr>
                    </a:p>
                  </a:txBody>
                  <a:tcPr marL="68580" marR="68580" marT="0" marB="0"/>
                </a:tc>
                <a:tc>
                  <a:txBody>
                    <a:bodyPr/>
                    <a:lstStyle/>
                    <a:p>
                      <a:pPr algn="l" rtl="0">
                        <a:spcAft>
                          <a:spcPts val="0"/>
                        </a:spcAft>
                      </a:pPr>
                      <a:endParaRPr lang="en-US" sz="2000" dirty="0">
                        <a:effectLst/>
                        <a:latin typeface="Times New Roman"/>
                        <a:ea typeface="Times New Roman"/>
                        <a:cs typeface="Miriam"/>
                      </a:endParaRPr>
                    </a:p>
                  </a:txBody>
                  <a:tcPr marL="68580" marR="68580" marT="0" marB="0"/>
                </a:tc>
                <a:extLst>
                  <a:ext uri="{0D108BD9-81ED-4DB2-BD59-A6C34878D82A}">
                    <a16:rowId xmlns:a16="http://schemas.microsoft.com/office/drawing/2014/main" val="10003"/>
                  </a:ext>
                </a:extLst>
              </a:tr>
              <a:tr h="370840">
                <a:tc>
                  <a:txBody>
                    <a:bodyPr/>
                    <a:lstStyle/>
                    <a:p>
                      <a:pPr algn="l" rtl="0">
                        <a:spcAft>
                          <a:spcPts val="0"/>
                        </a:spcAft>
                      </a:pPr>
                      <a:r>
                        <a:rPr kumimoji="0" lang="en-US" altLang="en-US" sz="2000" b="0" i="0" u="none" strike="noStrike" kern="1200" cap="none" spc="0" normalizeH="0" baseline="0" noProof="0" dirty="0">
                          <a:ln>
                            <a:noFill/>
                          </a:ln>
                          <a:solidFill>
                            <a:srgbClr val="000000"/>
                          </a:solidFill>
                          <a:effectLst/>
                          <a:uLnTx/>
                          <a:uFillTx/>
                          <a:latin typeface="Arial" charset="0"/>
                          <a:ea typeface="+mn-ea"/>
                        </a:rPr>
                        <a:t>R2.3</a:t>
                      </a:r>
                      <a:endParaRPr lang="en-US" sz="2000" dirty="0">
                        <a:effectLst/>
                        <a:latin typeface="Times New Roman"/>
                        <a:ea typeface="Times New Roman"/>
                        <a:cs typeface="Miriam"/>
                      </a:endParaRPr>
                    </a:p>
                  </a:txBody>
                  <a:tcPr marL="68580" marR="68580" marT="0" marB="0"/>
                </a:tc>
                <a:tc>
                  <a:txBody>
                    <a:bodyPr/>
                    <a:lstStyle/>
                    <a:p>
                      <a:pPr marL="0" marR="0" lvl="0" indent="0" algn="l" defTabSz="914400" rtl="0" eaLnBrk="0" fontAlgn="base" latinLnBrk="0" hangingPunct="0">
                        <a:lnSpc>
                          <a:spcPct val="89000"/>
                        </a:lnSpc>
                        <a:spcBef>
                          <a:spcPct val="0"/>
                        </a:spcBef>
                        <a:spcAft>
                          <a:spcPct val="0"/>
                        </a:spcAft>
                        <a:buClrTx/>
                        <a:buSzTx/>
                        <a:buFontTx/>
                        <a:buNone/>
                        <a:tabLst/>
                        <a:defRPr/>
                      </a:pPr>
                      <a:endParaRPr lang="en-US" sz="2000" dirty="0">
                        <a:effectLst/>
                        <a:latin typeface="Times New Roman"/>
                        <a:ea typeface="Times New Roman"/>
                        <a:cs typeface="Miriam"/>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8420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3358-B306-4A55-B626-E51868811C8D}"/>
              </a:ext>
            </a:extLst>
          </p:cNvPr>
          <p:cNvSpPr>
            <a:spLocks noGrp="1"/>
          </p:cNvSpPr>
          <p:nvPr>
            <p:ph type="title"/>
          </p:nvPr>
        </p:nvSpPr>
        <p:spPr/>
        <p:txBody>
          <a:bodyPr/>
          <a:lstStyle/>
          <a:p>
            <a:r>
              <a:rPr lang="en-ID" dirty="0"/>
              <a:t>A Common Use Case - 1</a:t>
            </a:r>
          </a:p>
        </p:txBody>
      </p:sp>
      <p:graphicFrame>
        <p:nvGraphicFramePr>
          <p:cNvPr id="5" name="Content Placeholder 4">
            <a:extLst>
              <a:ext uri="{FF2B5EF4-FFF2-40B4-BE49-F238E27FC236}">
                <a16:creationId xmlns:a16="http://schemas.microsoft.com/office/drawing/2014/main" id="{5620CD18-37BB-41A6-9703-37823E65A8EC}"/>
              </a:ext>
            </a:extLst>
          </p:cNvPr>
          <p:cNvGraphicFramePr>
            <a:graphicFrameLocks noGrp="1"/>
          </p:cNvGraphicFramePr>
          <p:nvPr>
            <p:ph idx="1"/>
            <p:extLst>
              <p:ext uri="{D42A27DB-BD31-4B8C-83A1-F6EECF244321}">
                <p14:modId xmlns:p14="http://schemas.microsoft.com/office/powerpoint/2010/main" val="4106055781"/>
              </p:ext>
            </p:extLst>
          </p:nvPr>
        </p:nvGraphicFramePr>
        <p:xfrm>
          <a:off x="1484313" y="2667000"/>
          <a:ext cx="10018712" cy="2768600"/>
        </p:xfrm>
        <a:graphic>
          <a:graphicData uri="http://schemas.openxmlformats.org/drawingml/2006/table">
            <a:tbl>
              <a:tblPr firstRow="1" bandRow="1">
                <a:tableStyleId>{2D5ABB26-0587-4C30-8999-92F81FD0307C}</a:tableStyleId>
              </a:tblPr>
              <a:tblGrid>
                <a:gridCol w="2491339">
                  <a:extLst>
                    <a:ext uri="{9D8B030D-6E8A-4147-A177-3AD203B41FA5}">
                      <a16:colId xmlns:a16="http://schemas.microsoft.com/office/drawing/2014/main" val="2792518448"/>
                    </a:ext>
                  </a:extLst>
                </a:gridCol>
                <a:gridCol w="7527373">
                  <a:extLst>
                    <a:ext uri="{9D8B030D-6E8A-4147-A177-3AD203B41FA5}">
                      <a16:colId xmlns:a16="http://schemas.microsoft.com/office/drawing/2014/main" val="125128444"/>
                    </a:ext>
                  </a:extLst>
                </a:gridCol>
              </a:tblGrid>
              <a:tr h="370840">
                <a:tc>
                  <a:txBody>
                    <a:bodyPr/>
                    <a:lstStyle/>
                    <a:p>
                      <a:r>
                        <a:rPr lang="en-ID" dirty="0"/>
                        <a:t>Use Case</a:t>
                      </a:r>
                    </a:p>
                  </a:txBody>
                  <a:tcPr/>
                </a:tc>
                <a:tc>
                  <a:txBody>
                    <a:bodyPr/>
                    <a:lstStyle/>
                    <a:p>
                      <a:r>
                        <a:rPr lang="en-ID" dirty="0"/>
                        <a:t>Traveller </a:t>
                      </a:r>
                      <a:r>
                        <a:rPr lang="en-ID" dirty="0" err="1"/>
                        <a:t>menggunakan</a:t>
                      </a:r>
                      <a:r>
                        <a:rPr lang="en-ID" dirty="0"/>
                        <a:t> Acara, </a:t>
                      </a:r>
                      <a:r>
                        <a:rPr lang="en-ID" dirty="0" err="1"/>
                        <a:t>versi</a:t>
                      </a:r>
                      <a:r>
                        <a:rPr lang="en-ID" dirty="0"/>
                        <a:t> 1</a:t>
                      </a:r>
                    </a:p>
                  </a:txBody>
                  <a:tcPr/>
                </a:tc>
                <a:extLst>
                  <a:ext uri="{0D108BD9-81ED-4DB2-BD59-A6C34878D82A}">
                    <a16:rowId xmlns:a16="http://schemas.microsoft.com/office/drawing/2014/main" val="3265818936"/>
                  </a:ext>
                </a:extLst>
              </a:tr>
              <a:tr h="370840">
                <a:tc>
                  <a:txBody>
                    <a:bodyPr/>
                    <a:lstStyle/>
                    <a:p>
                      <a:r>
                        <a:rPr lang="en-ID" dirty="0"/>
                        <a:t>Actor</a:t>
                      </a:r>
                    </a:p>
                  </a:txBody>
                  <a:tcPr/>
                </a:tc>
                <a:tc>
                  <a:txBody>
                    <a:bodyPr/>
                    <a:lstStyle/>
                    <a:p>
                      <a:r>
                        <a:rPr lang="en-ID" dirty="0"/>
                        <a:t>Traveller</a:t>
                      </a:r>
                    </a:p>
                  </a:txBody>
                  <a:tcPr/>
                </a:tc>
                <a:extLst>
                  <a:ext uri="{0D108BD9-81ED-4DB2-BD59-A6C34878D82A}">
                    <a16:rowId xmlns:a16="http://schemas.microsoft.com/office/drawing/2014/main" val="3836219272"/>
                  </a:ext>
                </a:extLst>
              </a:tr>
              <a:tr h="370840">
                <a:tc>
                  <a:txBody>
                    <a:bodyPr/>
                    <a:lstStyle/>
                    <a:p>
                      <a:r>
                        <a:rPr lang="en-ID" dirty="0"/>
                        <a:t>Purpose</a:t>
                      </a:r>
                    </a:p>
                  </a:txBody>
                  <a:tcPr/>
                </a:tc>
                <a:tc>
                  <a:txBody>
                    <a:bodyPr/>
                    <a:lstStyle/>
                    <a:p>
                      <a:r>
                        <a:rPr lang="en-ID" dirty="0" err="1"/>
                        <a:t>Menginformasikan</a:t>
                      </a:r>
                      <a:r>
                        <a:rPr lang="en-ID" dirty="0"/>
                        <a:t> </a:t>
                      </a:r>
                      <a:r>
                        <a:rPr lang="en-ID" dirty="0" err="1"/>
                        <a:t>Sistem</a:t>
                      </a:r>
                      <a:r>
                        <a:rPr lang="en-ID" dirty="0"/>
                        <a:t> </a:t>
                      </a:r>
                      <a:r>
                        <a:rPr lang="en-ID" dirty="0" err="1"/>
                        <a:t>Tentang</a:t>
                      </a:r>
                      <a:r>
                        <a:rPr lang="en-ID" dirty="0"/>
                        <a:t> </a:t>
                      </a:r>
                      <a:r>
                        <a:rPr lang="en-ID" dirty="0" err="1"/>
                        <a:t>Rencana</a:t>
                      </a:r>
                      <a:r>
                        <a:rPr lang="en-ID" dirty="0"/>
                        <a:t> </a:t>
                      </a:r>
                      <a:r>
                        <a:rPr lang="en-ID" dirty="0" err="1"/>
                        <a:t>Perjalanan</a:t>
                      </a:r>
                      <a:r>
                        <a:rPr lang="en-ID" dirty="0"/>
                        <a:t> Traveller</a:t>
                      </a:r>
                    </a:p>
                  </a:txBody>
                  <a:tcPr/>
                </a:tc>
                <a:extLst>
                  <a:ext uri="{0D108BD9-81ED-4DB2-BD59-A6C34878D82A}">
                    <a16:rowId xmlns:a16="http://schemas.microsoft.com/office/drawing/2014/main" val="2197397173"/>
                  </a:ext>
                </a:extLst>
              </a:tr>
              <a:tr h="370840">
                <a:tc>
                  <a:txBody>
                    <a:bodyPr/>
                    <a:lstStyle/>
                    <a:p>
                      <a:r>
                        <a:rPr lang="en-ID" dirty="0"/>
                        <a:t>Synopsis</a:t>
                      </a:r>
                    </a:p>
                  </a:txBody>
                  <a:tcPr/>
                </a:tc>
                <a:tc>
                  <a:txBody>
                    <a:bodyPr/>
                    <a:lstStyle/>
                    <a:p>
                      <a:r>
                        <a:rPr lang="en-ID" dirty="0"/>
                        <a:t>Traveller </a:t>
                      </a:r>
                      <a:r>
                        <a:rPr lang="en-ID" dirty="0" err="1"/>
                        <a:t>membuat</a:t>
                      </a:r>
                      <a:r>
                        <a:rPr lang="en-ID" dirty="0"/>
                        <a:t> </a:t>
                      </a:r>
                      <a:r>
                        <a:rPr lang="en-ID" dirty="0" err="1"/>
                        <a:t>rencana</a:t>
                      </a:r>
                      <a:r>
                        <a:rPr lang="en-ID" dirty="0"/>
                        <a:t> </a:t>
                      </a:r>
                      <a:r>
                        <a:rPr lang="en-ID" dirty="0" err="1"/>
                        <a:t>perjalanan</a:t>
                      </a:r>
                      <a:r>
                        <a:rPr lang="en-ID" dirty="0"/>
                        <a:t>, </a:t>
                      </a:r>
                      <a:r>
                        <a:rPr lang="en-ID" dirty="0" err="1"/>
                        <a:t>dan</a:t>
                      </a:r>
                      <a:r>
                        <a:rPr lang="en-ID" dirty="0"/>
                        <a:t> </a:t>
                      </a:r>
                      <a:r>
                        <a:rPr lang="en-ID" dirty="0" err="1"/>
                        <a:t>menyimpannya</a:t>
                      </a:r>
                      <a:r>
                        <a:rPr lang="en-ID" dirty="0"/>
                        <a:t>. </a:t>
                      </a:r>
                      <a:r>
                        <a:rPr lang="en-ID" dirty="0" err="1"/>
                        <a:t>Beberapa</a:t>
                      </a:r>
                      <a:r>
                        <a:rPr lang="en-ID" dirty="0"/>
                        <a:t> </a:t>
                      </a:r>
                      <a:r>
                        <a:rPr lang="en-ID" dirty="0" err="1"/>
                        <a:t>hari</a:t>
                      </a:r>
                      <a:r>
                        <a:rPr lang="en-ID" dirty="0"/>
                        <a:t> </a:t>
                      </a:r>
                      <a:r>
                        <a:rPr lang="en-ID" dirty="0" err="1"/>
                        <a:t>sebelum</a:t>
                      </a:r>
                      <a:r>
                        <a:rPr lang="en-ID" dirty="0"/>
                        <a:t> </a:t>
                      </a:r>
                      <a:r>
                        <a:rPr lang="en-ID" dirty="0" err="1"/>
                        <a:t>hari</a:t>
                      </a:r>
                      <a:r>
                        <a:rPr lang="en-ID" dirty="0"/>
                        <a:t>-H, Traveller </a:t>
                      </a:r>
                      <a:r>
                        <a:rPr lang="en-ID" dirty="0" err="1"/>
                        <a:t>harus</a:t>
                      </a:r>
                      <a:r>
                        <a:rPr lang="en-ID" dirty="0"/>
                        <a:t> </a:t>
                      </a:r>
                      <a:r>
                        <a:rPr lang="en-ID" dirty="0" err="1"/>
                        <a:t>mendapatkan</a:t>
                      </a:r>
                      <a:r>
                        <a:rPr lang="en-ID" dirty="0"/>
                        <a:t> </a:t>
                      </a:r>
                      <a:r>
                        <a:rPr lang="en-ID" dirty="0" err="1"/>
                        <a:t>notifikasi</a:t>
                      </a:r>
                      <a:r>
                        <a:rPr lang="en-ID" dirty="0"/>
                        <a:t> </a:t>
                      </a:r>
                      <a:r>
                        <a:rPr lang="en-ID" dirty="0" err="1"/>
                        <a:t>jadwal</a:t>
                      </a:r>
                      <a:r>
                        <a:rPr lang="en-ID" dirty="0"/>
                        <a:t> </a:t>
                      </a:r>
                      <a:r>
                        <a:rPr lang="en-ID" dirty="0" err="1"/>
                        <a:t>dan</a:t>
                      </a:r>
                      <a:r>
                        <a:rPr lang="en-ID" dirty="0"/>
                        <a:t> </a:t>
                      </a:r>
                      <a:r>
                        <a:rPr lang="en-ID" dirty="0" err="1"/>
                        <a:t>rekomendasi</a:t>
                      </a:r>
                      <a:r>
                        <a:rPr lang="en-ID" dirty="0"/>
                        <a:t> </a:t>
                      </a:r>
                      <a:r>
                        <a:rPr lang="en-ID" dirty="0" err="1"/>
                        <a:t>kendaraan</a:t>
                      </a:r>
                      <a:r>
                        <a:rPr lang="en-ID" dirty="0"/>
                        <a:t>.</a:t>
                      </a:r>
                    </a:p>
                  </a:txBody>
                  <a:tcPr/>
                </a:tc>
                <a:extLst>
                  <a:ext uri="{0D108BD9-81ED-4DB2-BD59-A6C34878D82A}">
                    <a16:rowId xmlns:a16="http://schemas.microsoft.com/office/drawing/2014/main" val="397238795"/>
                  </a:ext>
                </a:extLst>
              </a:tr>
              <a:tr h="370840">
                <a:tc>
                  <a:txBody>
                    <a:bodyPr/>
                    <a:lstStyle/>
                    <a:p>
                      <a:r>
                        <a:rPr lang="en-ID" dirty="0"/>
                        <a:t>Type</a:t>
                      </a:r>
                    </a:p>
                  </a:txBody>
                  <a:tcPr/>
                </a:tc>
                <a:tc>
                  <a:txBody>
                    <a:bodyPr/>
                    <a:lstStyle/>
                    <a:p>
                      <a:r>
                        <a:rPr lang="en-ID" dirty="0"/>
                        <a:t>Primary and Essential</a:t>
                      </a:r>
                    </a:p>
                  </a:txBody>
                  <a:tcPr/>
                </a:tc>
                <a:extLst>
                  <a:ext uri="{0D108BD9-81ED-4DB2-BD59-A6C34878D82A}">
                    <a16:rowId xmlns:a16="http://schemas.microsoft.com/office/drawing/2014/main" val="2591900141"/>
                  </a:ext>
                </a:extLst>
              </a:tr>
              <a:tr h="370840">
                <a:tc>
                  <a:txBody>
                    <a:bodyPr/>
                    <a:lstStyle/>
                    <a:p>
                      <a:r>
                        <a:rPr lang="en-ID" dirty="0"/>
                        <a:t>Cross-reference</a:t>
                      </a:r>
                    </a:p>
                  </a:txBody>
                  <a:tcPr/>
                </a:tc>
                <a:tc>
                  <a:txBody>
                    <a:bodyPr/>
                    <a:lstStyle/>
                    <a:p>
                      <a:r>
                        <a:rPr lang="en-ID" dirty="0"/>
                        <a:t>R.1, R.1.1, R.1.2, R2.2</a:t>
                      </a:r>
                    </a:p>
                  </a:txBody>
                  <a:tcPr/>
                </a:tc>
                <a:extLst>
                  <a:ext uri="{0D108BD9-81ED-4DB2-BD59-A6C34878D82A}">
                    <a16:rowId xmlns:a16="http://schemas.microsoft.com/office/drawing/2014/main" val="2046265775"/>
                  </a:ext>
                </a:extLst>
              </a:tr>
            </a:tbl>
          </a:graphicData>
        </a:graphic>
      </p:graphicFrame>
    </p:spTree>
    <p:extLst>
      <p:ext uri="{BB962C8B-B14F-4D97-AF65-F5344CB8AC3E}">
        <p14:creationId xmlns:p14="http://schemas.microsoft.com/office/powerpoint/2010/main" val="302467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3358-B306-4A55-B626-E51868811C8D}"/>
              </a:ext>
            </a:extLst>
          </p:cNvPr>
          <p:cNvSpPr>
            <a:spLocks noGrp="1"/>
          </p:cNvSpPr>
          <p:nvPr>
            <p:ph type="title"/>
          </p:nvPr>
        </p:nvSpPr>
        <p:spPr/>
        <p:txBody>
          <a:bodyPr/>
          <a:lstStyle/>
          <a:p>
            <a:r>
              <a:rPr lang="en-ID" dirty="0"/>
              <a:t>A Common Use Case - 2</a:t>
            </a:r>
          </a:p>
        </p:txBody>
      </p:sp>
      <p:graphicFrame>
        <p:nvGraphicFramePr>
          <p:cNvPr id="5" name="Content Placeholder 4">
            <a:extLst>
              <a:ext uri="{FF2B5EF4-FFF2-40B4-BE49-F238E27FC236}">
                <a16:creationId xmlns:a16="http://schemas.microsoft.com/office/drawing/2014/main" id="{5620CD18-37BB-41A6-9703-37823E65A8EC}"/>
              </a:ext>
            </a:extLst>
          </p:cNvPr>
          <p:cNvGraphicFramePr>
            <a:graphicFrameLocks noGrp="1"/>
          </p:cNvGraphicFramePr>
          <p:nvPr>
            <p:ph idx="1"/>
          </p:nvPr>
        </p:nvGraphicFramePr>
        <p:xfrm>
          <a:off x="1484313" y="2667000"/>
          <a:ext cx="10018712" cy="2768600"/>
        </p:xfrm>
        <a:graphic>
          <a:graphicData uri="http://schemas.openxmlformats.org/drawingml/2006/table">
            <a:tbl>
              <a:tblPr firstRow="1" bandRow="1">
                <a:tableStyleId>{2D5ABB26-0587-4C30-8999-92F81FD0307C}</a:tableStyleId>
              </a:tblPr>
              <a:tblGrid>
                <a:gridCol w="2491339">
                  <a:extLst>
                    <a:ext uri="{9D8B030D-6E8A-4147-A177-3AD203B41FA5}">
                      <a16:colId xmlns:a16="http://schemas.microsoft.com/office/drawing/2014/main" val="2792518448"/>
                    </a:ext>
                  </a:extLst>
                </a:gridCol>
                <a:gridCol w="7527373">
                  <a:extLst>
                    <a:ext uri="{9D8B030D-6E8A-4147-A177-3AD203B41FA5}">
                      <a16:colId xmlns:a16="http://schemas.microsoft.com/office/drawing/2014/main" val="125128444"/>
                    </a:ext>
                  </a:extLst>
                </a:gridCol>
              </a:tblGrid>
              <a:tr h="370840">
                <a:tc>
                  <a:txBody>
                    <a:bodyPr/>
                    <a:lstStyle/>
                    <a:p>
                      <a:r>
                        <a:rPr lang="en-ID" dirty="0"/>
                        <a:t>Use Case</a:t>
                      </a:r>
                    </a:p>
                  </a:txBody>
                  <a:tcPr/>
                </a:tc>
                <a:tc>
                  <a:txBody>
                    <a:bodyPr/>
                    <a:lstStyle/>
                    <a:p>
                      <a:r>
                        <a:rPr lang="en-ID" dirty="0"/>
                        <a:t>Traveller </a:t>
                      </a:r>
                      <a:r>
                        <a:rPr lang="en-ID" dirty="0" err="1"/>
                        <a:t>menggunakan</a:t>
                      </a:r>
                      <a:r>
                        <a:rPr lang="en-ID" dirty="0"/>
                        <a:t> Acara, </a:t>
                      </a:r>
                      <a:r>
                        <a:rPr lang="en-ID" dirty="0" err="1"/>
                        <a:t>versi</a:t>
                      </a:r>
                      <a:r>
                        <a:rPr lang="en-ID" dirty="0"/>
                        <a:t> 1</a:t>
                      </a:r>
                    </a:p>
                  </a:txBody>
                  <a:tcPr/>
                </a:tc>
                <a:extLst>
                  <a:ext uri="{0D108BD9-81ED-4DB2-BD59-A6C34878D82A}">
                    <a16:rowId xmlns:a16="http://schemas.microsoft.com/office/drawing/2014/main" val="3265818936"/>
                  </a:ext>
                </a:extLst>
              </a:tr>
              <a:tr h="370840">
                <a:tc>
                  <a:txBody>
                    <a:bodyPr/>
                    <a:lstStyle/>
                    <a:p>
                      <a:r>
                        <a:rPr lang="en-ID" dirty="0"/>
                        <a:t>Actor</a:t>
                      </a:r>
                    </a:p>
                  </a:txBody>
                  <a:tcPr/>
                </a:tc>
                <a:tc>
                  <a:txBody>
                    <a:bodyPr/>
                    <a:lstStyle/>
                    <a:p>
                      <a:r>
                        <a:rPr lang="en-ID" dirty="0"/>
                        <a:t>Traveller</a:t>
                      </a:r>
                    </a:p>
                  </a:txBody>
                  <a:tcPr/>
                </a:tc>
                <a:extLst>
                  <a:ext uri="{0D108BD9-81ED-4DB2-BD59-A6C34878D82A}">
                    <a16:rowId xmlns:a16="http://schemas.microsoft.com/office/drawing/2014/main" val="3836219272"/>
                  </a:ext>
                </a:extLst>
              </a:tr>
              <a:tr h="370840">
                <a:tc>
                  <a:txBody>
                    <a:bodyPr/>
                    <a:lstStyle/>
                    <a:p>
                      <a:r>
                        <a:rPr lang="en-ID" dirty="0"/>
                        <a:t>Purpose</a:t>
                      </a:r>
                    </a:p>
                  </a:txBody>
                  <a:tcPr/>
                </a:tc>
                <a:tc>
                  <a:txBody>
                    <a:bodyPr/>
                    <a:lstStyle/>
                    <a:p>
                      <a:r>
                        <a:rPr lang="en-ID" dirty="0" err="1"/>
                        <a:t>Menginformasikan</a:t>
                      </a:r>
                      <a:r>
                        <a:rPr lang="en-ID" dirty="0"/>
                        <a:t> </a:t>
                      </a:r>
                      <a:r>
                        <a:rPr lang="en-ID" dirty="0" err="1"/>
                        <a:t>Sistem</a:t>
                      </a:r>
                      <a:r>
                        <a:rPr lang="en-ID" dirty="0"/>
                        <a:t> </a:t>
                      </a:r>
                      <a:r>
                        <a:rPr lang="en-ID" dirty="0" err="1"/>
                        <a:t>Tentang</a:t>
                      </a:r>
                      <a:r>
                        <a:rPr lang="en-ID" dirty="0"/>
                        <a:t> </a:t>
                      </a:r>
                      <a:r>
                        <a:rPr lang="en-ID" dirty="0" err="1"/>
                        <a:t>Rencana</a:t>
                      </a:r>
                      <a:r>
                        <a:rPr lang="en-ID" dirty="0"/>
                        <a:t> </a:t>
                      </a:r>
                      <a:r>
                        <a:rPr lang="en-ID" dirty="0" err="1"/>
                        <a:t>Perjalanan</a:t>
                      </a:r>
                      <a:r>
                        <a:rPr lang="en-ID" dirty="0"/>
                        <a:t> Traveller</a:t>
                      </a:r>
                    </a:p>
                  </a:txBody>
                  <a:tcPr/>
                </a:tc>
                <a:extLst>
                  <a:ext uri="{0D108BD9-81ED-4DB2-BD59-A6C34878D82A}">
                    <a16:rowId xmlns:a16="http://schemas.microsoft.com/office/drawing/2014/main" val="2197397173"/>
                  </a:ext>
                </a:extLst>
              </a:tr>
              <a:tr h="370840">
                <a:tc>
                  <a:txBody>
                    <a:bodyPr/>
                    <a:lstStyle/>
                    <a:p>
                      <a:r>
                        <a:rPr lang="en-ID" dirty="0"/>
                        <a:t>Synopsis</a:t>
                      </a:r>
                    </a:p>
                  </a:txBody>
                  <a:tcPr/>
                </a:tc>
                <a:tc>
                  <a:txBody>
                    <a:bodyPr/>
                    <a:lstStyle/>
                    <a:p>
                      <a:r>
                        <a:rPr lang="en-ID" dirty="0"/>
                        <a:t>Traveller </a:t>
                      </a:r>
                      <a:r>
                        <a:rPr lang="en-ID" dirty="0" err="1"/>
                        <a:t>membuat</a:t>
                      </a:r>
                      <a:r>
                        <a:rPr lang="en-ID" dirty="0"/>
                        <a:t> </a:t>
                      </a:r>
                      <a:r>
                        <a:rPr lang="en-ID" dirty="0" err="1"/>
                        <a:t>rencana</a:t>
                      </a:r>
                      <a:r>
                        <a:rPr lang="en-ID" dirty="0"/>
                        <a:t> </a:t>
                      </a:r>
                      <a:r>
                        <a:rPr lang="en-ID" dirty="0" err="1"/>
                        <a:t>perjalanan</a:t>
                      </a:r>
                      <a:r>
                        <a:rPr lang="en-ID" dirty="0"/>
                        <a:t>, </a:t>
                      </a:r>
                      <a:r>
                        <a:rPr lang="en-ID" dirty="0" err="1"/>
                        <a:t>dan</a:t>
                      </a:r>
                      <a:r>
                        <a:rPr lang="en-ID" dirty="0"/>
                        <a:t> </a:t>
                      </a:r>
                      <a:r>
                        <a:rPr lang="en-ID" dirty="0" err="1"/>
                        <a:t>menyimpannya</a:t>
                      </a:r>
                      <a:r>
                        <a:rPr lang="en-ID" dirty="0"/>
                        <a:t>. </a:t>
                      </a:r>
                      <a:r>
                        <a:rPr lang="en-ID" dirty="0" err="1"/>
                        <a:t>Beberapa</a:t>
                      </a:r>
                      <a:r>
                        <a:rPr lang="en-ID" dirty="0"/>
                        <a:t> </a:t>
                      </a:r>
                      <a:r>
                        <a:rPr lang="en-ID" dirty="0" err="1"/>
                        <a:t>hari</a:t>
                      </a:r>
                      <a:r>
                        <a:rPr lang="en-ID" dirty="0"/>
                        <a:t> </a:t>
                      </a:r>
                      <a:r>
                        <a:rPr lang="en-ID" dirty="0" err="1"/>
                        <a:t>sebelum</a:t>
                      </a:r>
                      <a:r>
                        <a:rPr lang="en-ID" dirty="0"/>
                        <a:t> </a:t>
                      </a:r>
                      <a:r>
                        <a:rPr lang="en-ID" dirty="0" err="1"/>
                        <a:t>hari</a:t>
                      </a:r>
                      <a:r>
                        <a:rPr lang="en-ID" dirty="0"/>
                        <a:t>-H, Traveller </a:t>
                      </a:r>
                      <a:r>
                        <a:rPr lang="en-ID" dirty="0" err="1"/>
                        <a:t>harus</a:t>
                      </a:r>
                      <a:r>
                        <a:rPr lang="en-ID" dirty="0"/>
                        <a:t> </a:t>
                      </a:r>
                      <a:r>
                        <a:rPr lang="en-ID" dirty="0" err="1"/>
                        <a:t>mendapatkan</a:t>
                      </a:r>
                      <a:r>
                        <a:rPr lang="en-ID" dirty="0"/>
                        <a:t> </a:t>
                      </a:r>
                      <a:r>
                        <a:rPr lang="en-ID" dirty="0" err="1"/>
                        <a:t>notifikasi</a:t>
                      </a:r>
                      <a:r>
                        <a:rPr lang="en-ID" dirty="0"/>
                        <a:t> </a:t>
                      </a:r>
                      <a:r>
                        <a:rPr lang="en-ID" dirty="0" err="1"/>
                        <a:t>jadwal</a:t>
                      </a:r>
                      <a:r>
                        <a:rPr lang="en-ID" dirty="0"/>
                        <a:t> </a:t>
                      </a:r>
                      <a:r>
                        <a:rPr lang="en-ID" dirty="0" err="1"/>
                        <a:t>dan</a:t>
                      </a:r>
                      <a:r>
                        <a:rPr lang="en-ID" dirty="0"/>
                        <a:t> </a:t>
                      </a:r>
                      <a:r>
                        <a:rPr lang="en-ID" dirty="0" err="1"/>
                        <a:t>rekomendasi</a:t>
                      </a:r>
                      <a:r>
                        <a:rPr lang="en-ID" dirty="0"/>
                        <a:t> </a:t>
                      </a:r>
                      <a:r>
                        <a:rPr lang="en-ID" dirty="0" err="1"/>
                        <a:t>kendaraan</a:t>
                      </a:r>
                      <a:r>
                        <a:rPr lang="en-ID" dirty="0"/>
                        <a:t>.</a:t>
                      </a:r>
                    </a:p>
                  </a:txBody>
                  <a:tcPr/>
                </a:tc>
                <a:extLst>
                  <a:ext uri="{0D108BD9-81ED-4DB2-BD59-A6C34878D82A}">
                    <a16:rowId xmlns:a16="http://schemas.microsoft.com/office/drawing/2014/main" val="397238795"/>
                  </a:ext>
                </a:extLst>
              </a:tr>
              <a:tr h="370840">
                <a:tc>
                  <a:txBody>
                    <a:bodyPr/>
                    <a:lstStyle/>
                    <a:p>
                      <a:r>
                        <a:rPr lang="en-ID" dirty="0"/>
                        <a:t>Type</a:t>
                      </a:r>
                    </a:p>
                  </a:txBody>
                  <a:tcPr/>
                </a:tc>
                <a:tc>
                  <a:txBody>
                    <a:bodyPr/>
                    <a:lstStyle/>
                    <a:p>
                      <a:r>
                        <a:rPr lang="en-ID" dirty="0"/>
                        <a:t>Primary and Essential</a:t>
                      </a:r>
                    </a:p>
                  </a:txBody>
                  <a:tcPr/>
                </a:tc>
                <a:extLst>
                  <a:ext uri="{0D108BD9-81ED-4DB2-BD59-A6C34878D82A}">
                    <a16:rowId xmlns:a16="http://schemas.microsoft.com/office/drawing/2014/main" val="2591900141"/>
                  </a:ext>
                </a:extLst>
              </a:tr>
              <a:tr h="370840">
                <a:tc>
                  <a:txBody>
                    <a:bodyPr/>
                    <a:lstStyle/>
                    <a:p>
                      <a:r>
                        <a:rPr lang="en-ID" dirty="0"/>
                        <a:t>Cross-reference</a:t>
                      </a:r>
                    </a:p>
                  </a:txBody>
                  <a:tcPr/>
                </a:tc>
                <a:tc>
                  <a:txBody>
                    <a:bodyPr/>
                    <a:lstStyle/>
                    <a:p>
                      <a:r>
                        <a:rPr lang="en-ID" dirty="0"/>
                        <a:t>R.1, R.1.1, R.1.2, R2.2</a:t>
                      </a:r>
                    </a:p>
                  </a:txBody>
                  <a:tcPr/>
                </a:tc>
                <a:extLst>
                  <a:ext uri="{0D108BD9-81ED-4DB2-BD59-A6C34878D82A}">
                    <a16:rowId xmlns:a16="http://schemas.microsoft.com/office/drawing/2014/main" val="2046265775"/>
                  </a:ext>
                </a:extLst>
              </a:tr>
            </a:tbl>
          </a:graphicData>
        </a:graphic>
      </p:graphicFrame>
    </p:spTree>
    <p:extLst>
      <p:ext uri="{BB962C8B-B14F-4D97-AF65-F5344CB8AC3E}">
        <p14:creationId xmlns:p14="http://schemas.microsoft.com/office/powerpoint/2010/main" val="48456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568A-44E9-4657-8747-16029AE6C6DE}"/>
              </a:ext>
            </a:extLst>
          </p:cNvPr>
          <p:cNvSpPr>
            <a:spLocks noGrp="1"/>
          </p:cNvSpPr>
          <p:nvPr>
            <p:ph type="title"/>
          </p:nvPr>
        </p:nvSpPr>
        <p:spPr>
          <a:xfrm>
            <a:off x="1484310" y="301486"/>
            <a:ext cx="10018713" cy="1752599"/>
          </a:xfrm>
        </p:spPr>
        <p:txBody>
          <a:bodyPr/>
          <a:lstStyle/>
          <a:p>
            <a:r>
              <a:rPr lang="en-ID" dirty="0"/>
              <a:t>Stakeholder</a:t>
            </a:r>
          </a:p>
        </p:txBody>
      </p:sp>
      <p:sp>
        <p:nvSpPr>
          <p:cNvPr id="5" name="Content Placeholder 4">
            <a:extLst>
              <a:ext uri="{FF2B5EF4-FFF2-40B4-BE49-F238E27FC236}">
                <a16:creationId xmlns:a16="http://schemas.microsoft.com/office/drawing/2014/main" id="{58BB8BD1-76DB-4A30-BA40-0376ADDCFC25}"/>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198039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D542-2E2A-46E7-8CEC-2C11CFE5AB5C}"/>
              </a:ext>
            </a:extLst>
          </p:cNvPr>
          <p:cNvSpPr>
            <a:spLocks noGrp="1"/>
          </p:cNvSpPr>
          <p:nvPr>
            <p:ph type="title"/>
          </p:nvPr>
        </p:nvSpPr>
        <p:spPr>
          <a:xfrm>
            <a:off x="1484310" y="407505"/>
            <a:ext cx="10018713" cy="1142999"/>
          </a:xfrm>
        </p:spPr>
        <p:txBody>
          <a:bodyPr/>
          <a:lstStyle/>
          <a:p>
            <a:r>
              <a:rPr lang="en-ID" dirty="0" err="1"/>
              <a:t>Skema</a:t>
            </a:r>
            <a:r>
              <a:rPr lang="en-ID" dirty="0"/>
              <a:t> </a:t>
            </a:r>
            <a:r>
              <a:rPr lang="en-ID" dirty="0" err="1"/>
              <a:t>Kegiatan</a:t>
            </a:r>
            <a:endParaRPr lang="en-ID" dirty="0"/>
          </a:p>
        </p:txBody>
      </p:sp>
      <p:pic>
        <p:nvPicPr>
          <p:cNvPr id="4" name="Picture 3">
            <a:extLst>
              <a:ext uri="{FF2B5EF4-FFF2-40B4-BE49-F238E27FC236}">
                <a16:creationId xmlns:a16="http://schemas.microsoft.com/office/drawing/2014/main" id="{5CFFBB5C-8D25-41C0-8B20-503227A6338E}"/>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3501" y="1268897"/>
            <a:ext cx="4840329" cy="5476460"/>
          </a:xfrm>
          <a:prstGeom prst="rect">
            <a:avLst/>
          </a:prstGeom>
        </p:spPr>
      </p:pic>
    </p:spTree>
    <p:extLst>
      <p:ext uri="{BB962C8B-B14F-4D97-AF65-F5344CB8AC3E}">
        <p14:creationId xmlns:p14="http://schemas.microsoft.com/office/powerpoint/2010/main" val="3048637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30</TotalTime>
  <Words>423</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Miriam</vt:lpstr>
      <vt:lpstr>Times New Roman</vt:lpstr>
      <vt:lpstr>Parallax</vt:lpstr>
      <vt:lpstr>Travlendar</vt:lpstr>
      <vt:lpstr>STUDI KASUS IBU MARYAM</vt:lpstr>
      <vt:lpstr>?</vt:lpstr>
      <vt:lpstr>Requirement Matrix -1</vt:lpstr>
      <vt:lpstr>Requirement Matrix -2</vt:lpstr>
      <vt:lpstr>A Common Use Case - 1</vt:lpstr>
      <vt:lpstr>A Common Use Case - 2</vt:lpstr>
      <vt:lpstr>Stakeholder</vt:lpstr>
      <vt:lpstr>Skema Kegiatan</vt:lpstr>
      <vt:lpstr>Konsepsual Model</vt:lpstr>
      <vt:lpstr>Collaboration Diagram</vt:lpstr>
      <vt:lpstr>Class Diagram</vt:lpstr>
      <vt:lpstr>State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Travlendar</dc:title>
  <dc:creator>Mufid Jamaluddin</dc:creator>
  <cp:lastModifiedBy>Mufid Jamaluddin</cp:lastModifiedBy>
  <cp:revision>5</cp:revision>
  <dcterms:created xsi:type="dcterms:W3CDTF">2017-09-22T10:02:26Z</dcterms:created>
  <dcterms:modified xsi:type="dcterms:W3CDTF">2017-09-22T10:33:09Z</dcterms:modified>
</cp:coreProperties>
</file>