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0" r:id="rId3"/>
    <p:sldId id="272" r:id="rId4"/>
    <p:sldId id="277" r:id="rId5"/>
    <p:sldId id="274" r:id="rId6"/>
    <p:sldId id="275" r:id="rId7"/>
    <p:sldId id="276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9" r:id="rId18"/>
    <p:sldId id="278" r:id="rId19"/>
    <p:sldId id="271" r:id="rId20"/>
    <p:sldId id="273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89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99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5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6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04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85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2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85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6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2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0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f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f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f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áfico, Gráfico de radar&#10;&#10;Descrição gerada automaticamente">
            <a:extLst>
              <a:ext uri="{FF2B5EF4-FFF2-40B4-BE49-F238E27FC236}">
                <a16:creationId xmlns:a16="http://schemas.microsoft.com/office/drawing/2014/main" id="{5CE5CAC3-F86D-449C-9B3A-8BDB305993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814" r="-1" b="5615"/>
          <a:stretch/>
        </p:blipFill>
        <p:spPr>
          <a:xfrm>
            <a:off x="3068" y="1"/>
            <a:ext cx="12188932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91125B3-5864-48AA-9D11-CFFB88D21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6200" b="1" i="0" dirty="0">
                <a:solidFill>
                  <a:srgbClr val="FFFFFF"/>
                </a:solidFill>
                <a:effectLst/>
                <a:latin typeface="rawline"/>
              </a:rPr>
              <a:t>App Direitos Humanos Brasil</a:t>
            </a:r>
            <a:br>
              <a:rPr lang="pt-BR" sz="6200" b="1" i="0" dirty="0">
                <a:solidFill>
                  <a:srgbClr val="FFFFFF"/>
                </a:solidFill>
                <a:effectLst/>
                <a:latin typeface="rawline"/>
              </a:rPr>
            </a:br>
            <a:endParaRPr lang="pt-BR" sz="62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7977352" y="3111679"/>
            <a:ext cx="43775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Andrei</a:t>
            </a:r>
          </a:p>
          <a:p>
            <a:r>
              <a:rPr lang="pt-BR" sz="3600" dirty="0">
                <a:solidFill>
                  <a:schemeClr val="bg1"/>
                </a:solidFill>
              </a:rPr>
              <a:t>Edson </a:t>
            </a:r>
          </a:p>
          <a:p>
            <a:r>
              <a:rPr lang="pt-BR" sz="3600" dirty="0">
                <a:solidFill>
                  <a:schemeClr val="bg1"/>
                </a:solidFill>
              </a:rPr>
              <a:t>Ernando</a:t>
            </a:r>
          </a:p>
          <a:p>
            <a:r>
              <a:rPr lang="pt-BR" sz="3600" dirty="0">
                <a:solidFill>
                  <a:schemeClr val="bg1"/>
                </a:solidFill>
              </a:rPr>
              <a:t>Ewerton </a:t>
            </a:r>
          </a:p>
          <a:p>
            <a:r>
              <a:rPr lang="pt-BR" sz="3600" dirty="0">
                <a:solidFill>
                  <a:schemeClr val="bg1"/>
                </a:solidFill>
              </a:rPr>
              <a:t>Lucas </a:t>
            </a:r>
          </a:p>
          <a:p>
            <a:r>
              <a:rPr lang="pt-BR" sz="3600" dirty="0">
                <a:solidFill>
                  <a:schemeClr val="bg1"/>
                </a:solidFill>
              </a:rPr>
              <a:t>Haller </a:t>
            </a:r>
          </a:p>
        </p:txBody>
      </p:sp>
    </p:spTree>
    <p:extLst>
      <p:ext uri="{BB962C8B-B14F-4D97-AF65-F5344CB8AC3E}">
        <p14:creationId xmlns:p14="http://schemas.microsoft.com/office/powerpoint/2010/main" val="1487271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0" y="252248"/>
            <a:ext cx="12188932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736979" y="1467353"/>
            <a:ext cx="10410092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dirty="0">
              <a:solidFill>
                <a:schemeClr val="bg1"/>
              </a:solidFill>
              <a:latin typeface="rawline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482631" y="489855"/>
            <a:ext cx="7983482" cy="1560018"/>
          </a:xfrm>
        </p:spPr>
        <p:txBody>
          <a:bodyPr/>
          <a:lstStyle/>
          <a:p>
            <a:pPr algn="ctr"/>
            <a:r>
              <a:rPr lang="pt-BR" sz="6000" dirty="0">
                <a:solidFill>
                  <a:schemeClr val="bg1"/>
                </a:solidFill>
              </a:rPr>
              <a:t>Grupo de vulnerável</a:t>
            </a:r>
            <a:endParaRPr lang="pt-BR" sz="6000" dirty="0">
              <a:solidFill>
                <a:schemeClr val="bg1"/>
              </a:solidFill>
              <a:latin typeface="awline"/>
            </a:endParaRPr>
          </a:p>
        </p:txBody>
      </p:sp>
      <p:pic>
        <p:nvPicPr>
          <p:cNvPr id="1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383" y="1854328"/>
            <a:ext cx="8639504" cy="3978475"/>
          </a:xfrm>
        </p:spPr>
      </p:pic>
    </p:spTree>
    <p:extLst>
      <p:ext uri="{BB962C8B-B14F-4D97-AF65-F5344CB8AC3E}">
        <p14:creationId xmlns:p14="http://schemas.microsoft.com/office/powerpoint/2010/main" val="1796352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0" y="252248"/>
            <a:ext cx="12188932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736979" y="1467353"/>
            <a:ext cx="10410092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dirty="0">
              <a:solidFill>
                <a:schemeClr val="bg1"/>
              </a:solidFill>
              <a:latin typeface="rawline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482631" y="489855"/>
            <a:ext cx="7983482" cy="1560018"/>
          </a:xfrm>
        </p:spPr>
        <p:txBody>
          <a:bodyPr/>
          <a:lstStyle/>
          <a:p>
            <a:pPr algn="ctr"/>
            <a:r>
              <a:rPr lang="pt-BR" sz="6000" dirty="0">
                <a:solidFill>
                  <a:schemeClr val="bg1"/>
                </a:solidFill>
              </a:rPr>
              <a:t>Cenário da violação </a:t>
            </a:r>
            <a:endParaRPr lang="pt-BR" sz="6000" dirty="0">
              <a:solidFill>
                <a:schemeClr val="bg1"/>
              </a:solidFill>
              <a:latin typeface="awline"/>
            </a:endParaRPr>
          </a:p>
        </p:txBody>
      </p:sp>
      <p:pic>
        <p:nvPicPr>
          <p:cNvPr id="18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30" y="1718442"/>
            <a:ext cx="9255209" cy="4303985"/>
          </a:xfrm>
        </p:spPr>
      </p:pic>
    </p:spTree>
    <p:extLst>
      <p:ext uri="{BB962C8B-B14F-4D97-AF65-F5344CB8AC3E}">
        <p14:creationId xmlns:p14="http://schemas.microsoft.com/office/powerpoint/2010/main" val="3644444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0" y="252248"/>
            <a:ext cx="12188932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736979" y="1467353"/>
            <a:ext cx="10410092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dirty="0">
              <a:solidFill>
                <a:schemeClr val="bg1"/>
              </a:solidFill>
              <a:latin typeface="rawline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482631" y="489855"/>
            <a:ext cx="7983482" cy="1560018"/>
          </a:xfrm>
        </p:spPr>
        <p:txBody>
          <a:bodyPr/>
          <a:lstStyle/>
          <a:p>
            <a:pPr algn="ctr"/>
            <a:r>
              <a:rPr lang="pt-BR" sz="6000" b="1" dirty="0">
                <a:solidFill>
                  <a:schemeClr val="bg1"/>
                </a:solidFill>
              </a:rPr>
              <a:t>Localidade</a:t>
            </a:r>
            <a:endParaRPr lang="pt-BR" sz="6000" dirty="0">
              <a:solidFill>
                <a:schemeClr val="bg1"/>
              </a:solidFill>
              <a:latin typeface="awline"/>
            </a:endParaRPr>
          </a:p>
        </p:txBody>
      </p:sp>
      <p:pic>
        <p:nvPicPr>
          <p:cNvPr id="1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5000"/>
                    </a14:imgEffect>
                    <a14:imgEffect>
                      <a14:brightnessContrast bright="-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061" y="1828802"/>
            <a:ext cx="8119242" cy="3957144"/>
          </a:xfrm>
        </p:spPr>
      </p:pic>
    </p:spTree>
    <p:extLst>
      <p:ext uri="{BB962C8B-B14F-4D97-AF65-F5344CB8AC3E}">
        <p14:creationId xmlns:p14="http://schemas.microsoft.com/office/powerpoint/2010/main" val="3035804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-152441" y="252248"/>
            <a:ext cx="12188932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736979" y="1467353"/>
            <a:ext cx="10410092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dirty="0">
              <a:solidFill>
                <a:schemeClr val="bg1"/>
              </a:solidFill>
              <a:latin typeface="rawline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482631" y="489855"/>
            <a:ext cx="7983482" cy="1560018"/>
          </a:xfrm>
        </p:spPr>
        <p:txBody>
          <a:bodyPr/>
          <a:lstStyle/>
          <a:p>
            <a:pPr algn="ctr"/>
            <a:r>
              <a:rPr lang="pt-BR" sz="6000" dirty="0">
                <a:solidFill>
                  <a:schemeClr val="bg1"/>
                </a:solidFill>
              </a:rPr>
              <a:t>Motivação</a:t>
            </a:r>
            <a:endParaRPr lang="pt-BR" sz="6000" dirty="0">
              <a:solidFill>
                <a:schemeClr val="bg1"/>
              </a:solidFill>
              <a:latin typeface="awline"/>
            </a:endParaRPr>
          </a:p>
        </p:txBody>
      </p:sp>
      <p:pic>
        <p:nvPicPr>
          <p:cNvPr id="18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5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19" y="1813034"/>
            <a:ext cx="8466083" cy="4225158"/>
          </a:xfrm>
        </p:spPr>
      </p:pic>
    </p:spTree>
    <p:extLst>
      <p:ext uri="{BB962C8B-B14F-4D97-AF65-F5344CB8AC3E}">
        <p14:creationId xmlns:p14="http://schemas.microsoft.com/office/powerpoint/2010/main" val="2462717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0" y="252248"/>
            <a:ext cx="12188932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736979" y="1467353"/>
            <a:ext cx="10410092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dirty="0">
              <a:solidFill>
                <a:schemeClr val="bg1"/>
              </a:solidFill>
              <a:latin typeface="rawline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482631" y="489855"/>
            <a:ext cx="8664440" cy="1560018"/>
          </a:xfrm>
        </p:spPr>
        <p:txBody>
          <a:bodyPr/>
          <a:lstStyle/>
          <a:p>
            <a:pPr algn="ctr"/>
            <a:r>
              <a:rPr lang="pt-BR" sz="6000" b="1" dirty="0">
                <a:solidFill>
                  <a:schemeClr val="bg1"/>
                </a:solidFill>
              </a:rPr>
              <a:t>Canal de atendimento</a:t>
            </a:r>
            <a:endParaRPr lang="pt-BR" sz="6000" dirty="0">
              <a:solidFill>
                <a:schemeClr val="bg1"/>
              </a:solidFill>
              <a:latin typeface="awline"/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841" y="2049985"/>
            <a:ext cx="8450318" cy="4225159"/>
          </a:xfrm>
        </p:spPr>
      </p:pic>
    </p:spTree>
    <p:extLst>
      <p:ext uri="{BB962C8B-B14F-4D97-AF65-F5344CB8AC3E}">
        <p14:creationId xmlns:p14="http://schemas.microsoft.com/office/powerpoint/2010/main" val="1410247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0" y="-1"/>
            <a:ext cx="12188932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736979" y="1467353"/>
            <a:ext cx="10410092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dirty="0">
              <a:solidFill>
                <a:schemeClr val="bg1"/>
              </a:solidFill>
              <a:latin typeface="rawline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309210" y="1088945"/>
            <a:ext cx="8664440" cy="1560018"/>
          </a:xfrm>
        </p:spPr>
        <p:txBody>
          <a:bodyPr/>
          <a:lstStyle/>
          <a:p>
            <a:pPr algn="ctr"/>
            <a:r>
              <a:rPr lang="pt-BR" sz="6000" b="1" dirty="0">
                <a:solidFill>
                  <a:schemeClr val="bg1"/>
                </a:solidFill>
              </a:rPr>
              <a:t>Violência doméstica durante a pandemia</a:t>
            </a:r>
            <a:br>
              <a:rPr lang="pt-BR" sz="6000" b="1" dirty="0">
                <a:solidFill>
                  <a:schemeClr val="bg1"/>
                </a:solidFill>
              </a:rPr>
            </a:br>
            <a:endParaRPr lang="pt-BR" sz="6000" dirty="0">
              <a:solidFill>
                <a:schemeClr val="bg1"/>
              </a:solidFill>
              <a:latin typeface="awline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51949" y="2664840"/>
            <a:ext cx="11808372" cy="299544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Uma em cada quatro mulheres foram vítimas de violência durante a pandemia de Covid-19 no Brasil. São 13,4 milhões de mulheres que sofreram algum tipo de violência nesse período.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1734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0" y="-1"/>
            <a:ext cx="12188932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736979" y="1467353"/>
            <a:ext cx="10410092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dirty="0">
              <a:solidFill>
                <a:schemeClr val="bg1"/>
              </a:solidFill>
              <a:latin typeface="rawline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177862" y="538311"/>
            <a:ext cx="4209393" cy="1481155"/>
          </a:xfrm>
        </p:spPr>
        <p:txBody>
          <a:bodyPr/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awline"/>
              </a:rPr>
              <a:t>Sabe 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51949" y="2664840"/>
            <a:ext cx="11808372" cy="299544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aplicativo SABE, é voltado a forma de como pode-se ajudar uma criança em situações de violência e/ou destrato humano. </a:t>
            </a:r>
          </a:p>
          <a:p>
            <a:r>
              <a:rPr lang="pt-BR" dirty="0">
                <a:solidFill>
                  <a:schemeClr val="bg1"/>
                </a:solidFill>
              </a:rPr>
              <a:t>Através de formas interativas que incentivam a criança a ler e entender melhor o funcionamento dos seus direitos.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48F07ECC-480F-4A6F-815E-FB5F12E62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481" y="757903"/>
            <a:ext cx="3133370" cy="164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74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0" y="-1"/>
            <a:ext cx="12188932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736979" y="1467353"/>
            <a:ext cx="10410092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dirty="0">
              <a:solidFill>
                <a:schemeClr val="bg1"/>
              </a:solidFill>
              <a:latin typeface="rawline"/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547C3000-BDFD-4E44-9D78-796F62076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006" y="604059"/>
            <a:ext cx="3104147" cy="5556812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2330523F-4269-4835-84DA-65182E14AF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852" y="604059"/>
            <a:ext cx="3086100" cy="555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52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0" y="-1"/>
            <a:ext cx="12188932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736979" y="1467353"/>
            <a:ext cx="10410092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dirty="0">
              <a:solidFill>
                <a:schemeClr val="bg1"/>
              </a:solidFill>
              <a:latin typeface="rawline"/>
            </a:endParaRPr>
          </a:p>
        </p:txBody>
      </p:sp>
      <p:pic>
        <p:nvPicPr>
          <p:cNvPr id="26" name="Espaço Reservado para Conteúdo 25">
            <a:extLst>
              <a:ext uri="{FF2B5EF4-FFF2-40B4-BE49-F238E27FC236}">
                <a16:creationId xmlns:a16="http://schemas.microsoft.com/office/drawing/2014/main" id="{F6A6BF2C-3C45-4C25-A2D1-F5A9E60FF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11" y="1206668"/>
            <a:ext cx="9877028" cy="4444663"/>
          </a:xfrm>
        </p:spPr>
      </p:pic>
    </p:spTree>
    <p:extLst>
      <p:ext uri="{BB962C8B-B14F-4D97-AF65-F5344CB8AC3E}">
        <p14:creationId xmlns:p14="http://schemas.microsoft.com/office/powerpoint/2010/main" val="4292560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-38331" y="-6384"/>
            <a:ext cx="12188932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4180056" y="868263"/>
            <a:ext cx="8011944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>
                <a:solidFill>
                  <a:schemeClr val="bg1"/>
                </a:solidFill>
              </a:rPr>
              <a:t>“</a:t>
            </a:r>
            <a:r>
              <a:rPr lang="pt-BR" sz="2900" dirty="0"/>
              <a:t>A essência dos Direitos Humanos é direito a ter direitos.”</a:t>
            </a:r>
          </a:p>
          <a:p>
            <a:r>
              <a:rPr lang="pt-BR" sz="2900" i="1" dirty="0"/>
              <a:t>Hannah Arendt</a:t>
            </a:r>
            <a:endParaRPr lang="pt-BR" sz="2900" dirty="0"/>
          </a:p>
        </p:txBody>
      </p:sp>
      <p:pic>
        <p:nvPicPr>
          <p:cNvPr id="18" name="Espaço Reservado para Conteúdo 17">
            <a:extLst>
              <a:ext uri="{FF2B5EF4-FFF2-40B4-BE49-F238E27FC236}">
                <a16:creationId xmlns:a16="http://schemas.microsoft.com/office/drawing/2014/main" id="{AF1BE915-0DF3-4724-B194-060EE77CD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600" y="1304121"/>
            <a:ext cx="3352972" cy="250202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AF4FC20-7E56-43EF-9966-FFE89822D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245" y="2862941"/>
            <a:ext cx="4809528" cy="3023072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48F07ECC-480F-4A6F-815E-FB5F12E62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721" y="4239978"/>
            <a:ext cx="3133370" cy="164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8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3068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63B5553-8D6E-42E6-B0DD-CCF591EB2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138" y="334468"/>
            <a:ext cx="6900839" cy="97749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7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736979" y="1467353"/>
            <a:ext cx="10410092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b="0" i="0" dirty="0">
                <a:solidFill>
                  <a:schemeClr val="bg1"/>
                </a:solidFill>
                <a:effectLst/>
                <a:latin typeface="rawline"/>
              </a:rPr>
              <a:t>Plataforma digital do Disque 100 e do Ligue 180 para receber denúncias, solicitações e pedidos de informação sobre temas relacionados a direitos humanos e família.</a:t>
            </a:r>
          </a:p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chemeClr val="bg1"/>
                </a:solidFill>
                <a:latin typeface="rawline"/>
              </a:rPr>
              <a:t>Iniciativa do Ministério da Mulher, da Família e dos Direitos Humanos</a:t>
            </a:r>
          </a:p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chemeClr val="bg1"/>
                </a:solidFill>
                <a:latin typeface="rawline"/>
              </a:rPr>
              <a:t>Aplicativo desenvolvido pelo Governo Federal</a:t>
            </a:r>
          </a:p>
          <a:p>
            <a:pPr algn="just"/>
            <a:endParaRPr lang="pt-BR" sz="2400" dirty="0">
              <a:solidFill>
                <a:schemeClr val="bg1"/>
              </a:solidFill>
              <a:latin typeface="rawline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chemeClr val="bg1"/>
                </a:solidFill>
                <a:latin typeface="rawline"/>
              </a:rPr>
              <a:t>O aplicativo oferece indicadores com base em levantamentos sobre violências com base em dados da Ouvidoria Nacional de Direitos Humanos</a:t>
            </a:r>
            <a:endParaRPr lang="en-US" sz="2400" dirty="0">
              <a:solidFill>
                <a:schemeClr val="bg1"/>
              </a:solidFill>
              <a:latin typeface="rawline"/>
            </a:endParaRPr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2A9B5E4-F9F1-4CA4-9890-840C849EC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163" y="4084788"/>
            <a:ext cx="4705044" cy="22417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64206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736979" y="1467353"/>
            <a:ext cx="10410092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dirty="0">
              <a:solidFill>
                <a:schemeClr val="bg1"/>
              </a:solidFill>
              <a:latin typeface="rawline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177862" y="538311"/>
            <a:ext cx="4209393" cy="1481155"/>
          </a:xfrm>
        </p:spPr>
        <p:txBody>
          <a:bodyPr/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awline"/>
              </a:rPr>
              <a:t> </a:t>
            </a:r>
          </a:p>
        </p:txBody>
      </p:sp>
      <p:pic>
        <p:nvPicPr>
          <p:cNvPr id="20" name="Picture 3" descr="Gráfico, Gráfico de radar&#10;&#10;Descrição gerada automaticamente">
            <a:extLst>
              <a:ext uri="{FF2B5EF4-FFF2-40B4-BE49-F238E27FC236}">
                <a16:creationId xmlns:a16="http://schemas.microsoft.com/office/drawing/2014/main" id="{5CE5CAC3-F86D-449C-9B3A-8BDB305993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814" r="-1" b="5615"/>
          <a:stretch/>
        </p:blipFill>
        <p:spPr>
          <a:xfrm>
            <a:off x="1534" y="5"/>
            <a:ext cx="12188932" cy="685799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97689A4-2DEB-46FE-8A68-20D9225CF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830" y="2247606"/>
            <a:ext cx="6842235" cy="3829913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317531" y="582364"/>
            <a:ext cx="865526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dirty="0">
                <a:solidFill>
                  <a:srgbClr val="FFFFFF"/>
                </a:solidFill>
                <a:latin typeface="rawline"/>
              </a:rPr>
              <a:t>Direitos Humanos Brasil</a:t>
            </a:r>
            <a:br>
              <a:rPr lang="pt-BR" b="1" dirty="0">
                <a:solidFill>
                  <a:srgbClr val="FFFFFF"/>
                </a:solidFill>
                <a:latin typeface="rawline"/>
              </a:rPr>
            </a:b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797518" y="1467353"/>
            <a:ext cx="5626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FFFFFF"/>
                </a:solidFill>
              </a:rPr>
              <a:t>Mais humanidade, mais cidadania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57247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0" y="10"/>
            <a:ext cx="12188932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3" descr="D:\Arquivos usuário\Pictures\teste2)\unna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351" y="2800799"/>
            <a:ext cx="7482979" cy="313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3">
            <a:extLst>
              <a:ext uri="{FF2B5EF4-FFF2-40B4-BE49-F238E27FC236}">
                <a16:creationId xmlns:a16="http://schemas.microsoft.com/office/drawing/2014/main" id="{D5BC076D-98B4-4EDB-8F4D-E90CBE106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974" y="538312"/>
            <a:ext cx="6165909" cy="1899560"/>
          </a:xfrm>
        </p:spPr>
        <p:txBody>
          <a:bodyPr/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awline"/>
              </a:rPr>
              <a:t>App Direitos Humanos Brasil</a:t>
            </a:r>
          </a:p>
        </p:txBody>
      </p:sp>
    </p:spTree>
    <p:extLst>
      <p:ext uri="{BB962C8B-B14F-4D97-AF65-F5344CB8AC3E}">
        <p14:creationId xmlns:p14="http://schemas.microsoft.com/office/powerpoint/2010/main" val="402623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0" y="-1"/>
            <a:ext cx="12188932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736979" y="1467353"/>
            <a:ext cx="10410092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wline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wline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wline"/>
              <a:ea typeface="+mj-ea"/>
              <a:cs typeface="+mj-cs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82600" y="538311"/>
            <a:ext cx="7904655" cy="1982249"/>
          </a:xfrm>
        </p:spPr>
        <p:txBody>
          <a:bodyPr/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awline"/>
              </a:rPr>
              <a:t>App Direitos Humanos Brasil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51949" y="2664840"/>
            <a:ext cx="11808372" cy="299544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além de ampliar o acesso aos serviços do Disque 100</a:t>
            </a:r>
          </a:p>
          <a:p>
            <a:r>
              <a:rPr lang="pt-BR" dirty="0">
                <a:solidFill>
                  <a:schemeClr val="bg1"/>
                </a:solidFill>
              </a:rPr>
              <a:t>e do Ligue 180, faz parte do rol de ações de enfrentamento ao novo coronavírus (Covid-19).</a:t>
            </a:r>
          </a:p>
          <a:p>
            <a:r>
              <a:rPr lang="pt-BR" dirty="0">
                <a:solidFill>
                  <a:schemeClr val="bg1"/>
                </a:solidFill>
              </a:rPr>
              <a:t>Com agressores e vítimas sob o mesmo teto 24h por dia, a busca por canais de denúncia via telefone tende a diminuir, uma vez que a pessoa agredida não consegue pedir ajuda reservadamente.</a:t>
            </a:r>
          </a:p>
        </p:txBody>
      </p:sp>
      <p:pic>
        <p:nvPicPr>
          <p:cNvPr id="18" name="Espaço Reservado para Conteúdo 17">
            <a:extLst>
              <a:ext uri="{FF2B5EF4-FFF2-40B4-BE49-F238E27FC236}">
                <a16:creationId xmlns:a16="http://schemas.microsoft.com/office/drawing/2014/main" id="{7DDCAD78-5EBE-4426-A35E-F31F8177D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724" y="635460"/>
            <a:ext cx="3352972" cy="251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3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0" y="-1"/>
            <a:ext cx="12188932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736979" y="1467353"/>
            <a:ext cx="10410092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wline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wline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wline"/>
              <a:ea typeface="+mj-ea"/>
              <a:cs typeface="+mj-cs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82600" y="538311"/>
            <a:ext cx="7904655" cy="1982249"/>
          </a:xfrm>
        </p:spPr>
        <p:txBody>
          <a:bodyPr/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awline"/>
              </a:rPr>
              <a:t>App Direitos Humanos Brasil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51949" y="2664840"/>
            <a:ext cx="11808372" cy="299544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Aplicativo permite a criação de denúncias de</a:t>
            </a:r>
          </a:p>
          <a:p>
            <a:r>
              <a:rPr lang="pt-BR" dirty="0">
                <a:solidFill>
                  <a:schemeClr val="bg1"/>
                </a:solidFill>
              </a:rPr>
              <a:t>Direitos Humanos. Podem ser realizadas denúncias de forma </a:t>
            </a:r>
          </a:p>
          <a:p>
            <a:r>
              <a:rPr lang="pt-BR" dirty="0">
                <a:solidFill>
                  <a:schemeClr val="bg1"/>
                </a:solidFill>
              </a:rPr>
              <a:t>identificada ou anônima. Cada denúncia recebe um número de protocolo para acompanhamento em tempo real dos andamentos. Será possível realização de denúncias por vídeo chamada, e chat direito com um atendente devidamente capacitado.</a:t>
            </a:r>
          </a:p>
        </p:txBody>
      </p:sp>
      <p:pic>
        <p:nvPicPr>
          <p:cNvPr id="18" name="Espaço Reservado para Conteúdo 17">
            <a:extLst>
              <a:ext uri="{FF2B5EF4-FFF2-40B4-BE49-F238E27FC236}">
                <a16:creationId xmlns:a16="http://schemas.microsoft.com/office/drawing/2014/main" id="{7DDCAD78-5EBE-4426-A35E-F31F8177D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724" y="635460"/>
            <a:ext cx="3352972" cy="251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6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0" y="-1"/>
            <a:ext cx="12188932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736979" y="1467353"/>
            <a:ext cx="10410092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wline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wline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wline"/>
              <a:ea typeface="+mj-ea"/>
              <a:cs typeface="+mj-cs"/>
            </a:endParaRPr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0319F40A-D06E-4FC5-8EC9-D20967037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198" y="920771"/>
            <a:ext cx="3019198" cy="5392171"/>
          </a:xfrm>
        </p:spPr>
      </p:pic>
      <p:pic>
        <p:nvPicPr>
          <p:cNvPr id="27" name="Picture 2" descr="D:\Arquivos usuário\Downloads\WhatsApp Image 2021-11-29 at 16.41.30.jpeg">
            <a:extLst>
              <a:ext uri="{FF2B5EF4-FFF2-40B4-BE49-F238E27FC236}">
                <a16:creationId xmlns:a16="http://schemas.microsoft.com/office/drawing/2014/main" id="{14E7CA8D-332E-43D6-9520-4EDFD0145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450" y="936893"/>
            <a:ext cx="3016130" cy="537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51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0" y="-1"/>
            <a:ext cx="12188932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736979" y="1467353"/>
            <a:ext cx="10410092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wline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wline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wline"/>
              <a:ea typeface="+mj-ea"/>
              <a:cs typeface="+mj-cs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A77D529-5693-4F89-8FF4-4D892CB7A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960" y="865176"/>
            <a:ext cx="3025588" cy="5388411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1B38B352-DEDA-4910-9D0E-BBAA758DA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336" y="865177"/>
            <a:ext cx="3016130" cy="538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37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3068" y="299555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63B5553-8D6E-42E6-B0DD-CCF591EB2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200" y="681309"/>
            <a:ext cx="6900839" cy="97749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awline"/>
              </a:rPr>
              <a:t>Dados da ouvidoria Nacional de Diretos Humanos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736979" y="1467353"/>
            <a:ext cx="10410092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dirty="0">
              <a:solidFill>
                <a:schemeClr val="bg1"/>
              </a:solidFill>
              <a:latin typeface="rawline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051739" y="2130228"/>
            <a:ext cx="55021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chemeClr val="bg1">
                    <a:lumMod val="85000"/>
                  </a:schemeClr>
                </a:solidFill>
              </a:rPr>
              <a:t>1º seme</a:t>
            </a:r>
            <a:r>
              <a:rPr lang="pt-BR" sz="3200" dirty="0">
                <a:solidFill>
                  <a:schemeClr val="bg1">
                    <a:lumMod val="85000"/>
                  </a:schemeClr>
                </a:solidFill>
              </a:rPr>
              <a:t>str</a:t>
            </a:r>
            <a:r>
              <a:rPr lang="pt-BR" sz="3200" b="1" dirty="0">
                <a:solidFill>
                  <a:schemeClr val="bg1">
                    <a:lumMod val="85000"/>
                  </a:schemeClr>
                </a:solidFill>
              </a:rPr>
              <a:t>e de 2020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80" y="2897637"/>
            <a:ext cx="10944309" cy="134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06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0" y="252248"/>
            <a:ext cx="12188932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736979" y="1467353"/>
            <a:ext cx="10410092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dirty="0">
              <a:solidFill>
                <a:schemeClr val="bg1"/>
              </a:solidFill>
              <a:latin typeface="rawline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482631" y="489855"/>
            <a:ext cx="7983482" cy="1560018"/>
          </a:xfrm>
        </p:spPr>
        <p:txBody>
          <a:bodyPr/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awline"/>
              </a:rPr>
              <a:t>Análise por denúncia</a:t>
            </a:r>
          </a:p>
        </p:txBody>
      </p:sp>
      <p:pic>
        <p:nvPicPr>
          <p:cNvPr id="18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996" y="2138905"/>
            <a:ext cx="7677807" cy="4047320"/>
          </a:xfrm>
        </p:spPr>
      </p:pic>
    </p:spTree>
    <p:extLst>
      <p:ext uri="{BB962C8B-B14F-4D97-AF65-F5344CB8AC3E}">
        <p14:creationId xmlns:p14="http://schemas.microsoft.com/office/powerpoint/2010/main" val="3523042417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RegularSeed_2SEEDS">
      <a:dk1>
        <a:srgbClr val="000000"/>
      </a:dk1>
      <a:lt1>
        <a:srgbClr val="FFFFFF"/>
      </a:lt1>
      <a:dk2>
        <a:srgbClr val="181734"/>
      </a:dk2>
      <a:lt2>
        <a:srgbClr val="F3F3F0"/>
      </a:lt2>
      <a:accent1>
        <a:srgbClr val="3D37BC"/>
      </a:accent1>
      <a:accent2>
        <a:srgbClr val="4477CC"/>
      </a:accent2>
      <a:accent3>
        <a:srgbClr val="8244CC"/>
      </a:accent3>
      <a:accent4>
        <a:srgbClr val="32BA4B"/>
      </a:accent4>
      <a:accent5>
        <a:srgbClr val="40C28E"/>
      </a:accent5>
      <a:accent6>
        <a:srgbClr val="32B8BA"/>
      </a:accent6>
      <a:hlink>
        <a:srgbClr val="8D9130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6011</TotalTime>
  <Words>337</Words>
  <Application>Microsoft Office PowerPoint</Application>
  <PresentationFormat>Widescreen</PresentationFormat>
  <Paragraphs>58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awline</vt:lpstr>
      <vt:lpstr>rawline</vt:lpstr>
      <vt:lpstr>Seaford</vt:lpstr>
      <vt:lpstr>Wingdings</vt:lpstr>
      <vt:lpstr>LevelVTI</vt:lpstr>
      <vt:lpstr>App Direitos Humanos Brasil </vt:lpstr>
      <vt:lpstr>INTRODUÇÃO</vt:lpstr>
      <vt:lpstr>App Direitos Humanos Brasil</vt:lpstr>
      <vt:lpstr>App Direitos Humanos Brasil</vt:lpstr>
      <vt:lpstr>App Direitos Humanos Brasil</vt:lpstr>
      <vt:lpstr>Apresentação do PowerPoint</vt:lpstr>
      <vt:lpstr>Apresentação do PowerPoint</vt:lpstr>
      <vt:lpstr>Dados da ouvidoria Nacional de Diretos Humanos</vt:lpstr>
      <vt:lpstr>Análise por denúncia</vt:lpstr>
      <vt:lpstr>Grupo de vulnerável</vt:lpstr>
      <vt:lpstr>Cenário da violação </vt:lpstr>
      <vt:lpstr>Localidade</vt:lpstr>
      <vt:lpstr>Motivação</vt:lpstr>
      <vt:lpstr>Canal de atendimento</vt:lpstr>
      <vt:lpstr>Violência doméstica durante a pandemia </vt:lpstr>
      <vt:lpstr>Sabe </vt:lpstr>
      <vt:lpstr>Apresentação do PowerPoint</vt:lpstr>
      <vt:lpstr>Apresentação do PowerPoint</vt:lpstr>
      <vt:lpstr>Apresentação do PowerPoint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Direitos Humanos Brasil</dc:title>
  <dc:creator>Nando Almeida</dc:creator>
  <cp:lastModifiedBy>Andrei Lucas L. F.</cp:lastModifiedBy>
  <cp:revision>25</cp:revision>
  <dcterms:created xsi:type="dcterms:W3CDTF">2021-11-28T21:11:46Z</dcterms:created>
  <dcterms:modified xsi:type="dcterms:W3CDTF">2021-12-06T23:04:50Z</dcterms:modified>
</cp:coreProperties>
</file>