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67" r:id="rId2"/>
  </p:sldMasterIdLst>
  <p:notesMasterIdLst>
    <p:notesMasterId r:id="rId22"/>
  </p:notesMasterIdLst>
  <p:handoutMasterIdLst>
    <p:handoutMasterId r:id="rId23"/>
  </p:handoutMasterIdLst>
  <p:sldIdLst>
    <p:sldId id="472" r:id="rId3"/>
    <p:sldId id="522" r:id="rId4"/>
    <p:sldId id="523" r:id="rId5"/>
    <p:sldId id="524" r:id="rId6"/>
    <p:sldId id="525" r:id="rId7"/>
    <p:sldId id="526" r:id="rId8"/>
    <p:sldId id="527" r:id="rId9"/>
    <p:sldId id="528" r:id="rId10"/>
    <p:sldId id="534" r:id="rId11"/>
    <p:sldId id="535" r:id="rId12"/>
    <p:sldId id="536" r:id="rId13"/>
    <p:sldId id="537" r:id="rId14"/>
    <p:sldId id="538" r:id="rId15"/>
    <p:sldId id="539" r:id="rId16"/>
    <p:sldId id="540" r:id="rId17"/>
    <p:sldId id="541" r:id="rId18"/>
    <p:sldId id="542" r:id="rId19"/>
    <p:sldId id="532" r:id="rId20"/>
    <p:sldId id="533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6">
          <p15:clr>
            <a:srgbClr val="A4A3A4"/>
          </p15:clr>
        </p15:guide>
        <p15:guide id="2" orient="horz" pos="3475">
          <p15:clr>
            <a:srgbClr val="A4A3A4"/>
          </p15:clr>
        </p15:guide>
        <p15:guide id="3" orient="horz" pos="3884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pos="2880">
          <p15:clr>
            <a:srgbClr val="A4A3A4"/>
          </p15:clr>
        </p15:guide>
        <p15:guide id="6" pos="5511">
          <p15:clr>
            <a:srgbClr val="A4A3A4"/>
          </p15:clr>
        </p15:guide>
        <p15:guide id="7" pos="249">
          <p15:clr>
            <a:srgbClr val="A4A3A4"/>
          </p15:clr>
        </p15:guide>
        <p15:guide id="8" pos="521">
          <p15:clr>
            <a:srgbClr val="A4A3A4"/>
          </p15:clr>
        </p15:guide>
        <p15:guide id="9" pos="5239">
          <p15:clr>
            <a:srgbClr val="A4A3A4"/>
          </p15:clr>
        </p15:guide>
        <p15:guide id="10" pos="31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CC0000"/>
    <a:srgbClr val="CC0099"/>
    <a:srgbClr val="FFFF00"/>
    <a:srgbClr val="235495"/>
    <a:srgbClr val="FF00FF"/>
    <a:srgbClr val="FFFFCC"/>
    <a:srgbClr val="FFFF99"/>
    <a:srgbClr val="6600CC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82" autoAdjust="0"/>
    <p:restoredTop sz="94291" autoAdjust="0"/>
  </p:normalViewPr>
  <p:slideViewPr>
    <p:cSldViewPr>
      <p:cViewPr>
        <p:scale>
          <a:sx n="114" d="100"/>
          <a:sy n="114" d="100"/>
        </p:scale>
        <p:origin x="-1380" y="-96"/>
      </p:cViewPr>
      <p:guideLst>
        <p:guide orient="horz" pos="2886"/>
        <p:guide orient="horz" pos="3475"/>
        <p:guide orient="horz" pos="3884"/>
        <p:guide orient="horz" pos="2160"/>
        <p:guide pos="2880"/>
        <p:guide pos="5511"/>
        <p:guide pos="249"/>
        <p:guide pos="521"/>
        <p:guide pos="5239"/>
        <p:guide pos="31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1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1/13/2022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 dirty="0">
                <a:solidFill>
                  <a:prstClr val="black">
                    <a:tint val="75000"/>
                  </a:prstClr>
                </a:solidFill>
              </a:rPr>
              <a:t>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786E5-36B4-4750-9BD9-353AA4FBC1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79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5"/>
          <p:cNvGrpSpPr>
            <a:grpSpLocks noChangeAspect="1"/>
          </p:cNvGrpSpPr>
          <p:nvPr userDrawn="1"/>
        </p:nvGrpSpPr>
        <p:grpSpPr bwMode="hidden">
          <a:xfrm>
            <a:off x="323528" y="349555"/>
            <a:ext cx="8723376" cy="1329874"/>
            <a:chOff x="-3905251" y="4294188"/>
            <a:chExt cx="13027839" cy="1892300"/>
          </a:xfrm>
        </p:grpSpPr>
        <p:sp>
          <p:nvSpPr>
            <p:cNvPr id="1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9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Rounded Rectangle 26"/>
          <p:cNvSpPr/>
          <p:nvPr userDrawn="1"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3"/>
          <p:cNvGrpSpPr>
            <a:grpSpLocks noChangeAspect="1"/>
          </p:cNvGrpSpPr>
          <p:nvPr userDrawn="1"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9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33" name="Freeform 32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 dirty="0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CF395FFB-D729-45DC-9CF5-1A9A3673C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8AFA0C77-4D48-4399-97B2-70E800DA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ontent Placeholder 2"/>
          <p:cNvSpPr>
            <a:spLocks noGrp="1"/>
          </p:cNvSpPr>
          <p:nvPr>
            <p:ph idx="1"/>
          </p:nvPr>
        </p:nvSpPr>
        <p:spPr>
          <a:xfrm>
            <a:off x="1259632" y="1556793"/>
            <a:ext cx="7057282" cy="4464596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1259632" y="692696"/>
            <a:ext cx="7057280" cy="857232"/>
          </a:xfrm>
        </p:spPr>
        <p:txBody>
          <a:bodyPr>
            <a:normAutofit/>
          </a:bodyPr>
          <a:lstStyle>
            <a:lvl1pPr>
              <a:defRPr sz="3600" cap="sm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5" name="Slide Number Placeholder 94"/>
          <p:cNvSpPr>
            <a:spLocks noGrp="1"/>
          </p:cNvSpPr>
          <p:nvPr>
            <p:ph type="sldNum" sz="quarter" idx="11"/>
          </p:nvPr>
        </p:nvSpPr>
        <p:spPr>
          <a:xfrm>
            <a:off x="7759711" y="6356350"/>
            <a:ext cx="1114404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3CD679E-4CBD-4596-90B1-4D57389953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8" name="Footer Placeholder 97"/>
          <p:cNvSpPr>
            <a:spLocks noGrp="1"/>
          </p:cNvSpPr>
          <p:nvPr>
            <p:ph type="ftr" sz="quarter" idx="12"/>
          </p:nvPr>
        </p:nvSpPr>
        <p:spPr>
          <a:xfrm>
            <a:off x="35560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id-ID" dirty="0"/>
              <a:t>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15816" y="620688"/>
            <a:ext cx="5770984" cy="288032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small" baseline="0">
                <a:solidFill>
                  <a:srgbClr val="1D26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2915816" y="3076"/>
            <a:ext cx="5770984" cy="617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2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dpi="0" rotWithShape="1">
          <a:blip r:embed="rId2" cstate="print"/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087" y="2928934"/>
            <a:ext cx="7489825" cy="1000131"/>
          </a:xfrm>
        </p:spPr>
        <p:txBody>
          <a:bodyPr>
            <a:noAutofit/>
          </a:bodyPr>
          <a:lstStyle>
            <a:lvl1pPr>
              <a:defRPr sz="3600" b="1" cap="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5569" y="4295773"/>
            <a:ext cx="7501344" cy="571504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ontent Placeholder 2"/>
          <p:cNvSpPr>
            <a:spLocks noGrp="1"/>
          </p:cNvSpPr>
          <p:nvPr>
            <p:ph idx="1"/>
          </p:nvPr>
        </p:nvSpPr>
        <p:spPr>
          <a:xfrm>
            <a:off x="1259632" y="1556793"/>
            <a:ext cx="7057282" cy="4464596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1259632" y="692696"/>
            <a:ext cx="7057280" cy="857232"/>
          </a:xfrm>
        </p:spPr>
        <p:txBody>
          <a:bodyPr>
            <a:normAutofit/>
          </a:bodyPr>
          <a:lstStyle>
            <a:lvl1pPr>
              <a:defRPr sz="3600" cap="sm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5" name="Slide Number Placeholder 94"/>
          <p:cNvSpPr>
            <a:spLocks noGrp="1"/>
          </p:cNvSpPr>
          <p:nvPr>
            <p:ph type="sldNum" sz="quarter" idx="11"/>
          </p:nvPr>
        </p:nvSpPr>
        <p:spPr>
          <a:xfrm>
            <a:off x="7759711" y="6356350"/>
            <a:ext cx="1114404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3CD679E-4CBD-4596-90B1-4D57389953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8" name="Footer Placeholder 97"/>
          <p:cNvSpPr>
            <a:spLocks noGrp="1"/>
          </p:cNvSpPr>
          <p:nvPr>
            <p:ph type="ftr" sz="quarter" idx="12"/>
          </p:nvPr>
        </p:nvSpPr>
        <p:spPr>
          <a:xfrm>
            <a:off x="35560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id-ID" dirty="0"/>
              <a:t>New Business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08911" cy="507342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67544" y="1412776"/>
            <a:ext cx="4031303" cy="4713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412776"/>
            <a:ext cx="3822192" cy="4713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340769"/>
            <a:ext cx="4031304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2060848"/>
            <a:ext cx="4029843" cy="406531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340768"/>
            <a:ext cx="4028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4" y="2060848"/>
            <a:ext cx="4031431" cy="406531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4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 dirty="0">
                <a:solidFill>
                  <a:prstClr val="black">
                    <a:tint val="75000"/>
                  </a:prstClr>
                </a:solidFill>
              </a:rPr>
              <a:t>Condifential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786E5-36B4-4750-9BD9-353AA4FBC16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5400000">
            <a:off x="8377344" y="5799923"/>
            <a:ext cx="2031710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</a:t>
            </a:r>
            <a:r>
              <a:rPr lang="id-ID" sz="1200" baseline="0" dirty="0">
                <a:solidFill>
                  <a:prstClr val="black"/>
                </a:solidFill>
              </a:rPr>
              <a:t> www.gozre</a:t>
            </a:r>
            <a:r>
              <a:rPr lang="en-US" sz="1200" dirty="0">
                <a:solidFill>
                  <a:prstClr val="black"/>
                </a:solidFill>
              </a:rPr>
              <a:t>.com</a:t>
            </a:r>
          </a:p>
        </p:txBody>
      </p:sp>
    </p:spTree>
    <p:extLst>
      <p:ext uri="{BB962C8B-B14F-4D97-AF65-F5344CB8AC3E}">
        <p14:creationId xmlns:p14="http://schemas.microsoft.com/office/powerpoint/2010/main" val="75492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765" r:id="rId3"/>
    <p:sldLayoutId id="2147483766" r:id="rId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323528" y="349555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78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id-ID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3CD679E-4CBD-4596-90B1-4D57389953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412776"/>
            <a:ext cx="8208911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 rot="5400000">
            <a:off x="8394977" y="5799923"/>
            <a:ext cx="1996444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</a:t>
            </a:r>
            <a:r>
              <a:rPr lang="id-ID" sz="1200" dirty="0">
                <a:solidFill>
                  <a:prstClr val="black"/>
                </a:solidFill>
              </a:rPr>
              <a:t>www.gozre</a:t>
            </a:r>
            <a:r>
              <a:rPr lang="en-US" sz="1200" dirty="0">
                <a:solidFill>
                  <a:prstClr val="black"/>
                </a:solidFill>
              </a:rPr>
              <a:t>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53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dminlte.io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124744"/>
            <a:ext cx="7489825" cy="2520280"/>
          </a:xfrm>
        </p:spPr>
        <p:txBody>
          <a:bodyPr>
            <a:normAutofit/>
          </a:bodyPr>
          <a:lstStyle/>
          <a:p>
            <a:pPr algn="ctr"/>
            <a:r>
              <a:rPr lang="id-ID" sz="6000" b="1" cap="none" dirty="0" smtClean="0">
                <a:solidFill>
                  <a:srgbClr val="7030A0"/>
                </a:solidFill>
              </a:rPr>
              <a:t>SIMPADE</a:t>
            </a:r>
            <a:r>
              <a:rPr lang="en-US" sz="2800" b="0" cap="none" dirty="0"/>
              <a:t/>
            </a:r>
            <a:br>
              <a:rPr lang="en-US" sz="2800" b="0" cap="none" dirty="0"/>
            </a:br>
            <a:r>
              <a:rPr lang="id-ID" sz="2400" b="0" cap="none" dirty="0" smtClean="0">
                <a:effectLst/>
              </a:rPr>
              <a:t>User Interface Requirements</a:t>
            </a:r>
            <a:br>
              <a:rPr lang="id-ID" sz="2400" b="0" cap="none" dirty="0" smtClean="0">
                <a:effectLst/>
              </a:rPr>
            </a:br>
            <a:r>
              <a:rPr lang="id-ID" sz="2400" dirty="0" smtClean="0"/>
              <a:t>Rev </a:t>
            </a:r>
            <a:r>
              <a:rPr lang="id-ID" sz="2400" dirty="0" smtClean="0"/>
              <a:t>0.1 [DRAFT]</a:t>
            </a:r>
            <a:r>
              <a:rPr lang="id-ID" sz="2400" dirty="0" smtClean="0"/>
              <a:t/>
            </a:r>
            <a:br>
              <a:rPr lang="id-ID" sz="2400" dirty="0" smtClean="0"/>
            </a:br>
            <a:r>
              <a:rPr lang="id-ID" sz="2400" dirty="0"/>
              <a:t>2</a:t>
            </a:r>
            <a:r>
              <a:rPr lang="id-ID" sz="2400" dirty="0" smtClean="0"/>
              <a:t> Jan 2022</a:t>
            </a:r>
            <a:endParaRPr lang="id-ID" sz="2800" b="0" cap="none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4797152"/>
            <a:ext cx="6400800" cy="1473200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latin typeface="Arial Narrow" panose="020B0606020202030204" pitchFamily="34" charset="0"/>
              </a:rPr>
              <a:t>PT. </a:t>
            </a:r>
            <a:r>
              <a:rPr lang="id-ID" sz="32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TEKNOLOGI GARUDA NUSANTARA</a:t>
            </a:r>
            <a:endParaRPr lang="id-ID" sz="32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44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04056"/>
          </a:xfrm>
        </p:spPr>
        <p:txBody>
          <a:bodyPr>
            <a:normAutofit/>
          </a:bodyPr>
          <a:lstStyle/>
          <a:p>
            <a:r>
              <a:rPr lang="id-ID" sz="2400" dirty="0" smtClean="0"/>
              <a:t>Laman Pelayanan – Wajib Pajak – form data entry </a:t>
            </a:r>
            <a:endParaRPr lang="id-ID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536" y="980728"/>
            <a:ext cx="8568952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467544" y="982750"/>
            <a:ext cx="504056" cy="43204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971600" y="1012086"/>
            <a:ext cx="637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Badan Pajak Daerah Kota Mataram </a:t>
            </a:r>
            <a:r>
              <a:rPr lang="id-ID" dirty="0" smtClean="0"/>
              <a:t>– </a:t>
            </a:r>
            <a:r>
              <a:rPr lang="id-ID" b="1" dirty="0" smtClean="0"/>
              <a:t>PELAYANAN – Wajib Pajak</a:t>
            </a:r>
            <a:endParaRPr lang="id-ID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78" y="1076645"/>
            <a:ext cx="1436564" cy="24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7568561" y="607668"/>
            <a:ext cx="14176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SIMPADE</a:t>
            </a:r>
            <a:endParaRPr lang="en-US" sz="2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499992" y="916933"/>
            <a:ext cx="936104" cy="152400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Bantuan</a:t>
            </a:r>
            <a:endParaRPr lang="id-ID" sz="1000" dirty="0"/>
          </a:p>
        </p:txBody>
      </p:sp>
      <p:sp>
        <p:nvSpPr>
          <p:cNvPr id="57" name="Rectangle 56"/>
          <p:cNvSpPr/>
          <p:nvPr/>
        </p:nvSpPr>
        <p:spPr>
          <a:xfrm>
            <a:off x="395536" y="1925216"/>
            <a:ext cx="720080" cy="4312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Dodecagon 63"/>
          <p:cNvSpPr/>
          <p:nvPr/>
        </p:nvSpPr>
        <p:spPr>
          <a:xfrm>
            <a:off x="611560" y="1925216"/>
            <a:ext cx="360040" cy="279648"/>
          </a:xfrm>
          <a:prstGeom prst="dodecagon">
            <a:avLst/>
          </a:prstGeom>
          <a:solidFill>
            <a:schemeClr val="accent6">
              <a:lumMod val="50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latin typeface="Arial Narrow" panose="020B0606020202030204" pitchFamily="34" charset="0"/>
              </a:rPr>
              <a:t>1</a:t>
            </a: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65" name="Dodecagon 64"/>
          <p:cNvSpPr/>
          <p:nvPr/>
        </p:nvSpPr>
        <p:spPr>
          <a:xfrm>
            <a:off x="611560" y="2645296"/>
            <a:ext cx="360040" cy="279648"/>
          </a:xfrm>
          <a:prstGeom prst="dodecagon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latin typeface="Arial Narrow" panose="020B0606020202030204" pitchFamily="34" charset="0"/>
              </a:rPr>
              <a:t>2</a:t>
            </a: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66" name="Dodecagon 65"/>
          <p:cNvSpPr/>
          <p:nvPr/>
        </p:nvSpPr>
        <p:spPr>
          <a:xfrm>
            <a:off x="611560" y="3365376"/>
            <a:ext cx="360040" cy="279648"/>
          </a:xfrm>
          <a:prstGeom prst="dodecagon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latin typeface="Arial Narrow" panose="020B0606020202030204" pitchFamily="34" charset="0"/>
              </a:rPr>
              <a:t>3</a:t>
            </a: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67" name="Dodecagon 66"/>
          <p:cNvSpPr/>
          <p:nvPr/>
        </p:nvSpPr>
        <p:spPr>
          <a:xfrm>
            <a:off x="611560" y="4085456"/>
            <a:ext cx="360040" cy="279648"/>
          </a:xfrm>
          <a:prstGeom prst="dodecagon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latin typeface="Arial Narrow" panose="020B0606020202030204" pitchFamily="34" charset="0"/>
              </a:rPr>
              <a:t>4</a:t>
            </a: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68" name="Dodecagon 67"/>
          <p:cNvSpPr/>
          <p:nvPr/>
        </p:nvSpPr>
        <p:spPr>
          <a:xfrm>
            <a:off x="611560" y="4805536"/>
            <a:ext cx="360040" cy="279648"/>
          </a:xfrm>
          <a:prstGeom prst="dodecagon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latin typeface="Arial Narrow" panose="020B0606020202030204" pitchFamily="34" charset="0"/>
              </a:rPr>
              <a:t>5</a:t>
            </a: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69" name="Dodecagon 68"/>
          <p:cNvSpPr/>
          <p:nvPr/>
        </p:nvSpPr>
        <p:spPr>
          <a:xfrm>
            <a:off x="611560" y="5525616"/>
            <a:ext cx="360040" cy="279648"/>
          </a:xfrm>
          <a:prstGeom prst="dodecagon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latin typeface="Arial Narrow" panose="020B0606020202030204" pitchFamily="34" charset="0"/>
              </a:rPr>
              <a:t>6</a:t>
            </a: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5066600"/>
            <a:ext cx="77175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Setelah user TO atau WP mengisi, maka aplikasi melakukan:</a:t>
            </a:r>
          </a:p>
          <a:p>
            <a:pPr marL="342900" indent="-342900">
              <a:buAutoNum type="arabicPeriod"/>
            </a:pPr>
            <a:r>
              <a:rPr lang="id-ID" sz="1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Verifikasi email</a:t>
            </a:r>
          </a:p>
          <a:p>
            <a:pPr marL="342900" indent="-342900">
              <a:buAutoNum type="arabicPeriod"/>
            </a:pPr>
            <a:r>
              <a:rPr lang="id-ID" sz="1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Lookup NPWPD dengan tabel NPWP yang disediakan Pemda</a:t>
            </a:r>
          </a:p>
          <a:p>
            <a:pPr marL="342900" indent="-342900">
              <a:buAutoNum type="arabicPeriod"/>
            </a:pPr>
            <a:r>
              <a:rPr lang="id-ID" sz="1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Merubah status dari DRAFT menjadi WAJIB PAJAK jika data semua sudah terverifikasi</a:t>
            </a:r>
          </a:p>
          <a:p>
            <a:r>
              <a:rPr lang="id-ID" sz="1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000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id-ID" sz="1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 entry dapat dilakukan pertama kali oleh user TO atau WP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 pencegahan alamat email dengan domain: Gmail, Yahoo dan domain email gratis lainnya. Harus email resmi instansi.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Ukuran Foto disesuaikan. Logo tidak wajib diisi</a:t>
            </a:r>
            <a:endParaRPr lang="id-ID" sz="1000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69" y="1833211"/>
            <a:ext cx="8177808" cy="3233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1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04056"/>
          </a:xfrm>
        </p:spPr>
        <p:txBody>
          <a:bodyPr>
            <a:normAutofit/>
          </a:bodyPr>
          <a:lstStyle/>
          <a:p>
            <a:r>
              <a:rPr lang="id-ID" sz="2400" dirty="0" smtClean="0"/>
              <a:t>Laman Pelayanan – Petugas Lapangan – form data entry </a:t>
            </a:r>
            <a:endParaRPr lang="id-ID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536" y="980728"/>
            <a:ext cx="8568952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467544" y="982750"/>
            <a:ext cx="504056" cy="43204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971600" y="1012086"/>
            <a:ext cx="666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Badan Pajak Daerah Kota Mataram </a:t>
            </a:r>
            <a:r>
              <a:rPr lang="id-ID" dirty="0" smtClean="0"/>
              <a:t>– </a:t>
            </a:r>
            <a:r>
              <a:rPr lang="id-ID" b="1" dirty="0" smtClean="0"/>
              <a:t>PELAYANAN – Petugas Lapa</a:t>
            </a:r>
            <a:endParaRPr lang="id-ID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78" y="1076645"/>
            <a:ext cx="1436564" cy="24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7568561" y="607668"/>
            <a:ext cx="14176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SIMPADE</a:t>
            </a:r>
            <a:endParaRPr lang="en-US" sz="2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499992" y="916933"/>
            <a:ext cx="936104" cy="152400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Bantuan</a:t>
            </a:r>
            <a:endParaRPr lang="id-ID" sz="1000" dirty="0"/>
          </a:p>
        </p:txBody>
      </p:sp>
      <p:sp>
        <p:nvSpPr>
          <p:cNvPr id="57" name="Rectangle 56"/>
          <p:cNvSpPr/>
          <p:nvPr/>
        </p:nvSpPr>
        <p:spPr>
          <a:xfrm>
            <a:off x="395536" y="1925216"/>
            <a:ext cx="720080" cy="4312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Dodecagon 63"/>
          <p:cNvSpPr/>
          <p:nvPr/>
        </p:nvSpPr>
        <p:spPr>
          <a:xfrm>
            <a:off x="611560" y="1925216"/>
            <a:ext cx="360040" cy="279648"/>
          </a:xfrm>
          <a:prstGeom prst="dodecagon">
            <a:avLst/>
          </a:prstGeom>
          <a:solidFill>
            <a:schemeClr val="accent6">
              <a:lumMod val="50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latin typeface="Arial Narrow" panose="020B0606020202030204" pitchFamily="34" charset="0"/>
              </a:rPr>
              <a:t>1</a:t>
            </a: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65" name="Dodecagon 64"/>
          <p:cNvSpPr/>
          <p:nvPr/>
        </p:nvSpPr>
        <p:spPr>
          <a:xfrm>
            <a:off x="611560" y="2645296"/>
            <a:ext cx="360040" cy="279648"/>
          </a:xfrm>
          <a:prstGeom prst="dodecagon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latin typeface="Arial Narrow" panose="020B0606020202030204" pitchFamily="34" charset="0"/>
              </a:rPr>
              <a:t>2</a:t>
            </a: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66" name="Dodecagon 65"/>
          <p:cNvSpPr/>
          <p:nvPr/>
        </p:nvSpPr>
        <p:spPr>
          <a:xfrm>
            <a:off x="575556" y="3365376"/>
            <a:ext cx="360040" cy="279648"/>
          </a:xfrm>
          <a:prstGeom prst="dodecagon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latin typeface="Arial Narrow" panose="020B0606020202030204" pitchFamily="34" charset="0"/>
              </a:rPr>
              <a:t>3</a:t>
            </a: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67" name="Dodecagon 66"/>
          <p:cNvSpPr/>
          <p:nvPr/>
        </p:nvSpPr>
        <p:spPr>
          <a:xfrm>
            <a:off x="611560" y="4085456"/>
            <a:ext cx="360040" cy="279648"/>
          </a:xfrm>
          <a:prstGeom prst="dodecagon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latin typeface="Arial Narrow" panose="020B0606020202030204" pitchFamily="34" charset="0"/>
              </a:rPr>
              <a:t>4</a:t>
            </a: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68" name="Dodecagon 67"/>
          <p:cNvSpPr/>
          <p:nvPr/>
        </p:nvSpPr>
        <p:spPr>
          <a:xfrm>
            <a:off x="611560" y="4805536"/>
            <a:ext cx="360040" cy="279648"/>
          </a:xfrm>
          <a:prstGeom prst="dodecagon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latin typeface="Arial Narrow" panose="020B0606020202030204" pitchFamily="34" charset="0"/>
              </a:rPr>
              <a:t>5</a:t>
            </a: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69" name="Dodecagon 68"/>
          <p:cNvSpPr/>
          <p:nvPr/>
        </p:nvSpPr>
        <p:spPr>
          <a:xfrm>
            <a:off x="611560" y="5525616"/>
            <a:ext cx="360040" cy="279648"/>
          </a:xfrm>
          <a:prstGeom prst="dodecagon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latin typeface="Arial Narrow" panose="020B0606020202030204" pitchFamily="34" charset="0"/>
              </a:rPr>
              <a:t>6</a:t>
            </a: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5066600"/>
            <a:ext cx="77175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Setelah user TO atau PL mengisi, maka aplikasi melakukan:</a:t>
            </a:r>
          </a:p>
          <a:p>
            <a:pPr marL="342900" indent="-342900">
              <a:buAutoNum type="arabicPeriod"/>
            </a:pPr>
            <a:r>
              <a:rPr lang="id-ID" sz="1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Verifikasi email</a:t>
            </a:r>
          </a:p>
          <a:p>
            <a:pPr marL="342900" indent="-342900">
              <a:buAutoNum type="arabicPeriod"/>
            </a:pPr>
            <a:r>
              <a:rPr lang="id-ID" sz="1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Verifikasi no ponsel dari SMS</a:t>
            </a:r>
          </a:p>
          <a:p>
            <a:pPr marL="342900" indent="-342900">
              <a:buAutoNum type="arabicPeriod"/>
            </a:pPr>
            <a:r>
              <a:rPr lang="id-ID" sz="1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Merubah status dari DRAFT menjadi WAJIB PAJAK jika data semua sudah terverifikasi</a:t>
            </a:r>
          </a:p>
          <a:p>
            <a:r>
              <a:rPr lang="id-ID" sz="1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000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id-ID" sz="1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 entry dapat dilakukan pertama kali oleh user TO atau PL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 pencegahan alamat email dengan domain: Gmail, Yahoo dan domain email gratis lainnya. Harus email resmi instansi.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Ukuran Foto disesuaikan dengan standar pas foto 3 x 4 cm</a:t>
            </a:r>
            <a:endParaRPr lang="id-ID" sz="1000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49" y="1835014"/>
            <a:ext cx="8057431" cy="3250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66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77852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Laman Dashboard </a:t>
            </a:r>
            <a:r>
              <a:rPr lang="id-ID" dirty="0" smtClean="0">
                <a:sym typeface="Wingdings" panose="05000000000000000000" pitchFamily="2" charset="2"/>
              </a:rPr>
              <a:t> tampilan 1 Laman Dashboard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536" y="980728"/>
            <a:ext cx="8568952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467544" y="982750"/>
            <a:ext cx="504056" cy="43204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971600" y="1012086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Badan Pajak Daerah Kota Mataram </a:t>
            </a:r>
            <a:r>
              <a:rPr lang="id-ID" dirty="0" smtClean="0"/>
              <a:t>– </a:t>
            </a:r>
            <a:r>
              <a:rPr lang="id-ID" b="1" dirty="0" smtClean="0"/>
              <a:t>DASHBOARD</a:t>
            </a:r>
            <a:endParaRPr lang="id-ID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78" y="1076645"/>
            <a:ext cx="1436564" cy="24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7568561" y="607668"/>
            <a:ext cx="14176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SIMPADE</a:t>
            </a:r>
            <a:endParaRPr lang="en-US" sz="2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499992" y="916933"/>
            <a:ext cx="936104" cy="152400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Bantuan</a:t>
            </a:r>
            <a:endParaRPr lang="id-ID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683568" y="5301208"/>
            <a:ext cx="7717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Dashboard dapat berupa multi page (banyak halaman dengan hedeing name pada tab-tab)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Widget berisi pilihan-pilihan infografis dan GIS. Pilihan jenis WIDGET dijelaskan pada slide berikutnya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Kalau bisa Tab-tab tersebut dapat menjadi window terpisah</a:t>
            </a:r>
            <a:endParaRPr lang="id-ID" sz="1000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492896"/>
            <a:ext cx="3262313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9" y="1294324"/>
            <a:ext cx="8824263" cy="1318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 rot="19668532">
            <a:off x="4883634" y="3060200"/>
            <a:ext cx="2335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Contoh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962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77852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Laman Dashboard </a:t>
            </a:r>
            <a:r>
              <a:rPr lang="id-ID" dirty="0" smtClean="0">
                <a:sym typeface="Wingdings" panose="05000000000000000000" pitchFamily="2" charset="2"/>
              </a:rPr>
              <a:t> Pilihan Widget Infografis dan GIS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21255" y="5877272"/>
            <a:ext cx="7717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id-ID" sz="1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Widget akan berupa box (floating) yang dideretkan berdasarkan urutan ADD Widget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id-ID" sz="1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Sementara jumlah Widget sedikit dulu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id-ID" sz="1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Untuk GIS ada tematik yang menampilkan: Lokasi Outlet dengan info Alarm/Status (icons), Jenis Pajak (color code)</a:t>
            </a:r>
            <a:endParaRPr lang="id-ID" sz="1000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340768"/>
            <a:ext cx="5377011" cy="3537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13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77852"/>
          </a:xfrm>
        </p:spPr>
        <p:txBody>
          <a:bodyPr>
            <a:normAutofit/>
          </a:bodyPr>
          <a:lstStyle/>
          <a:p>
            <a:r>
              <a:rPr lang="id-ID" dirty="0" smtClean="0"/>
              <a:t>Laman Kantor Pajak – form mutakhir data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536" y="980728"/>
            <a:ext cx="8568952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467544" y="982750"/>
            <a:ext cx="504056" cy="43204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971600" y="1012086"/>
            <a:ext cx="600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Badan Pajak Daerah Kota Mataram </a:t>
            </a:r>
            <a:r>
              <a:rPr lang="id-ID" dirty="0" smtClean="0"/>
              <a:t>– </a:t>
            </a:r>
            <a:r>
              <a:rPr lang="id-ID" b="1" dirty="0" smtClean="0"/>
              <a:t>Mutakhir Kantor Pajak</a:t>
            </a:r>
            <a:endParaRPr lang="id-ID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78" y="1076645"/>
            <a:ext cx="1436564" cy="24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7568561" y="607668"/>
            <a:ext cx="14176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SIMPADE</a:t>
            </a:r>
            <a:endParaRPr lang="en-US" sz="2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499992" y="916933"/>
            <a:ext cx="936104" cy="152400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Bantuan</a:t>
            </a:r>
            <a:endParaRPr lang="id-ID" sz="1000" dirty="0"/>
          </a:p>
        </p:txBody>
      </p:sp>
      <p:sp>
        <p:nvSpPr>
          <p:cNvPr id="57" name="Rectangle 56"/>
          <p:cNvSpPr/>
          <p:nvPr/>
        </p:nvSpPr>
        <p:spPr>
          <a:xfrm>
            <a:off x="395536" y="1925216"/>
            <a:ext cx="720080" cy="4312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Dodecagon 63"/>
          <p:cNvSpPr/>
          <p:nvPr/>
        </p:nvSpPr>
        <p:spPr>
          <a:xfrm>
            <a:off x="611560" y="1925216"/>
            <a:ext cx="360040" cy="279648"/>
          </a:xfrm>
          <a:prstGeom prst="dodecagon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latin typeface="Arial Narrow" panose="020B0606020202030204" pitchFamily="34" charset="0"/>
              </a:rPr>
              <a:t>1</a:t>
            </a: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65" name="Dodecagon 64"/>
          <p:cNvSpPr/>
          <p:nvPr/>
        </p:nvSpPr>
        <p:spPr>
          <a:xfrm>
            <a:off x="611560" y="2645296"/>
            <a:ext cx="360040" cy="279648"/>
          </a:xfrm>
          <a:prstGeom prst="dodecagon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latin typeface="Arial Narrow" panose="020B0606020202030204" pitchFamily="34" charset="0"/>
              </a:rPr>
              <a:t>2</a:t>
            </a: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66" name="Dodecagon 65"/>
          <p:cNvSpPr/>
          <p:nvPr/>
        </p:nvSpPr>
        <p:spPr>
          <a:xfrm>
            <a:off x="611560" y="3365376"/>
            <a:ext cx="360040" cy="279648"/>
          </a:xfrm>
          <a:prstGeom prst="dodecagon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latin typeface="Arial Narrow" panose="020B0606020202030204" pitchFamily="34" charset="0"/>
              </a:rPr>
              <a:t>3</a:t>
            </a: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67" name="Dodecagon 66"/>
          <p:cNvSpPr/>
          <p:nvPr/>
        </p:nvSpPr>
        <p:spPr>
          <a:xfrm>
            <a:off x="611560" y="4085456"/>
            <a:ext cx="360040" cy="279648"/>
          </a:xfrm>
          <a:prstGeom prst="dodecagon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latin typeface="Arial Narrow" panose="020B0606020202030204" pitchFamily="34" charset="0"/>
              </a:rPr>
              <a:t>4</a:t>
            </a: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68" name="Dodecagon 67"/>
          <p:cNvSpPr/>
          <p:nvPr/>
        </p:nvSpPr>
        <p:spPr>
          <a:xfrm>
            <a:off x="611560" y="4805536"/>
            <a:ext cx="360040" cy="279648"/>
          </a:xfrm>
          <a:prstGeom prst="dodecagon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latin typeface="Arial Narrow" panose="020B0606020202030204" pitchFamily="34" charset="0"/>
              </a:rPr>
              <a:t>5</a:t>
            </a: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69" name="Dodecagon 68"/>
          <p:cNvSpPr/>
          <p:nvPr/>
        </p:nvSpPr>
        <p:spPr>
          <a:xfrm>
            <a:off x="611560" y="5525616"/>
            <a:ext cx="360040" cy="279648"/>
          </a:xfrm>
          <a:prstGeom prst="dodecagon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latin typeface="Arial Narrow" panose="020B0606020202030204" pitchFamily="34" charset="0"/>
              </a:rPr>
              <a:t>6</a:t>
            </a: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5066600"/>
            <a:ext cx="77175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Setelah user TO atau WP mengisi, maka aplikasi melakukan:</a:t>
            </a:r>
          </a:p>
          <a:p>
            <a:pPr marL="342900" indent="-342900">
              <a:buAutoNum type="arabicPeriod"/>
            </a:pPr>
            <a:r>
              <a:rPr lang="id-ID" sz="1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Verifikasi email</a:t>
            </a:r>
          </a:p>
          <a:p>
            <a:pPr marL="342900" indent="-342900">
              <a:buAutoNum type="arabicPeriod"/>
            </a:pPr>
            <a:r>
              <a:rPr lang="id-ID" sz="1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Lookup kode pemerintah daerah</a:t>
            </a:r>
          </a:p>
          <a:p>
            <a:r>
              <a:rPr lang="id-ID" sz="1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 pencegahan alamat email dengan domain: Gmail, Yahoo dan domain email gratis lainnya. Harus email resmi instansi.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Ukuran Foto disesuaikan. Ukuran logo disesuaikan untuk menjadi tampilan di setiap laman</a:t>
            </a:r>
            <a:endParaRPr lang="id-ID" sz="1000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52261"/>
            <a:ext cx="7704857" cy="3026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85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id-ID" sz="2400" dirty="0" smtClean="0"/>
              <a:t>Laman Wajib Pajak Daerah – form mutakhir data wajib pajak</a:t>
            </a:r>
            <a:endParaRPr lang="id-ID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536" y="980728"/>
            <a:ext cx="8568952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467544" y="982750"/>
            <a:ext cx="504056" cy="43204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971600" y="1012086"/>
            <a:ext cx="493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Badan Pajak Daerah Kota Mataram </a:t>
            </a:r>
            <a:r>
              <a:rPr lang="id-ID" dirty="0" smtClean="0"/>
              <a:t>– </a:t>
            </a:r>
            <a:r>
              <a:rPr lang="id-ID" b="1" dirty="0" smtClean="0"/>
              <a:t>Wajib Pajak</a:t>
            </a:r>
            <a:endParaRPr lang="id-ID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78" y="1076645"/>
            <a:ext cx="1436564" cy="24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7568561" y="607668"/>
            <a:ext cx="14176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SIMPADE</a:t>
            </a:r>
            <a:endParaRPr lang="en-US" sz="2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499992" y="916933"/>
            <a:ext cx="936104" cy="152400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Bantuan</a:t>
            </a:r>
            <a:endParaRPr lang="id-ID" sz="1000" dirty="0"/>
          </a:p>
        </p:txBody>
      </p:sp>
      <p:sp>
        <p:nvSpPr>
          <p:cNvPr id="57" name="Rectangle 56"/>
          <p:cNvSpPr/>
          <p:nvPr/>
        </p:nvSpPr>
        <p:spPr>
          <a:xfrm>
            <a:off x="395536" y="1925216"/>
            <a:ext cx="720080" cy="4312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Dodecagon 63"/>
          <p:cNvSpPr/>
          <p:nvPr/>
        </p:nvSpPr>
        <p:spPr>
          <a:xfrm>
            <a:off x="611560" y="1925216"/>
            <a:ext cx="360040" cy="279648"/>
          </a:xfrm>
          <a:prstGeom prst="dodecagon">
            <a:avLst/>
          </a:prstGeom>
          <a:solidFill>
            <a:schemeClr val="accent6">
              <a:lumMod val="50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latin typeface="Arial Narrow" panose="020B0606020202030204" pitchFamily="34" charset="0"/>
              </a:rPr>
              <a:t>1</a:t>
            </a: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65" name="Dodecagon 64"/>
          <p:cNvSpPr/>
          <p:nvPr/>
        </p:nvSpPr>
        <p:spPr>
          <a:xfrm>
            <a:off x="611560" y="2645296"/>
            <a:ext cx="360040" cy="279648"/>
          </a:xfrm>
          <a:prstGeom prst="dodecagon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latin typeface="Arial Narrow" panose="020B0606020202030204" pitchFamily="34" charset="0"/>
              </a:rPr>
              <a:t>2</a:t>
            </a: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66" name="Dodecagon 65"/>
          <p:cNvSpPr/>
          <p:nvPr/>
        </p:nvSpPr>
        <p:spPr>
          <a:xfrm>
            <a:off x="611560" y="3365376"/>
            <a:ext cx="360040" cy="279648"/>
          </a:xfrm>
          <a:prstGeom prst="dodecagon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latin typeface="Arial Narrow" panose="020B0606020202030204" pitchFamily="34" charset="0"/>
              </a:rPr>
              <a:t>3</a:t>
            </a: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67" name="Dodecagon 66"/>
          <p:cNvSpPr/>
          <p:nvPr/>
        </p:nvSpPr>
        <p:spPr>
          <a:xfrm>
            <a:off x="611560" y="4085456"/>
            <a:ext cx="360040" cy="279648"/>
          </a:xfrm>
          <a:prstGeom prst="dodecagon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latin typeface="Arial Narrow" panose="020B0606020202030204" pitchFamily="34" charset="0"/>
              </a:rPr>
              <a:t>4</a:t>
            </a: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68" name="Dodecagon 67"/>
          <p:cNvSpPr/>
          <p:nvPr/>
        </p:nvSpPr>
        <p:spPr>
          <a:xfrm>
            <a:off x="611560" y="4805536"/>
            <a:ext cx="360040" cy="279648"/>
          </a:xfrm>
          <a:prstGeom prst="dodecagon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latin typeface="Arial Narrow" panose="020B0606020202030204" pitchFamily="34" charset="0"/>
              </a:rPr>
              <a:t>5</a:t>
            </a: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69" name="Dodecagon 68"/>
          <p:cNvSpPr/>
          <p:nvPr/>
        </p:nvSpPr>
        <p:spPr>
          <a:xfrm>
            <a:off x="611560" y="5525616"/>
            <a:ext cx="360040" cy="279648"/>
          </a:xfrm>
          <a:prstGeom prst="dodecagon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latin typeface="Arial Narrow" panose="020B0606020202030204" pitchFamily="34" charset="0"/>
              </a:rPr>
              <a:t>6</a:t>
            </a: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5066600"/>
            <a:ext cx="77175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Setelah user TO atau WP mengisi, maka aplikasi melakukan:</a:t>
            </a:r>
          </a:p>
          <a:p>
            <a:pPr marL="342900" indent="-342900">
              <a:buAutoNum type="arabicPeriod"/>
            </a:pPr>
            <a:r>
              <a:rPr lang="id-ID" sz="1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Verifikasi email</a:t>
            </a:r>
          </a:p>
          <a:p>
            <a:pPr marL="342900" indent="-342900">
              <a:buAutoNum type="arabicPeriod"/>
            </a:pPr>
            <a:r>
              <a:rPr lang="id-ID" sz="1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Lookup NPWPD dengan tabel NPWP yang disediakan Pemda</a:t>
            </a:r>
          </a:p>
          <a:p>
            <a:r>
              <a:rPr lang="id-ID" sz="1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 pencegahan alamat email dengan domain: Gmail, Yahoo dan domain email gratis lainnya. Harus email resmi instansi.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Ukuran Foto disesuaikan. Logo tidak wajib diisi</a:t>
            </a:r>
            <a:endParaRPr lang="id-ID" sz="1000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86" y="1844824"/>
            <a:ext cx="8377559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290464"/>
            <a:ext cx="51149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132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04056"/>
          </a:xfrm>
        </p:spPr>
        <p:txBody>
          <a:bodyPr>
            <a:normAutofit/>
          </a:bodyPr>
          <a:lstStyle/>
          <a:p>
            <a:r>
              <a:rPr lang="id-ID" sz="2400" dirty="0" smtClean="0"/>
              <a:t>Laman Wajib Pajak Daerah – form data entry OUTLET</a:t>
            </a:r>
            <a:endParaRPr lang="id-ID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536" y="980728"/>
            <a:ext cx="8568952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467544" y="982750"/>
            <a:ext cx="504056" cy="43204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971600" y="1012086"/>
            <a:ext cx="493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Badan Pajak Daerah Kota Mataram </a:t>
            </a:r>
            <a:r>
              <a:rPr lang="id-ID" dirty="0" smtClean="0"/>
              <a:t>– </a:t>
            </a:r>
            <a:r>
              <a:rPr lang="id-ID" b="1" dirty="0" smtClean="0"/>
              <a:t>Wajib Pajak</a:t>
            </a:r>
            <a:endParaRPr lang="id-ID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78" y="1076645"/>
            <a:ext cx="1436564" cy="24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7568561" y="607668"/>
            <a:ext cx="14176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SIMPADE</a:t>
            </a:r>
            <a:endParaRPr lang="en-US" sz="2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499992" y="916933"/>
            <a:ext cx="936104" cy="152400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Bantuan</a:t>
            </a:r>
            <a:endParaRPr lang="id-ID" sz="10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673" y="1198774"/>
            <a:ext cx="51149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302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04056"/>
          </a:xfrm>
        </p:spPr>
        <p:txBody>
          <a:bodyPr>
            <a:normAutofit/>
          </a:bodyPr>
          <a:lstStyle/>
          <a:p>
            <a:r>
              <a:rPr lang="id-ID" sz="2400" dirty="0" smtClean="0"/>
              <a:t>Laman Wajib Pajak Daerah – Tabel VIEW Transaksi</a:t>
            </a:r>
            <a:endParaRPr lang="id-ID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536" y="980728"/>
            <a:ext cx="8568952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467544" y="982750"/>
            <a:ext cx="504056" cy="43204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971600" y="1012086"/>
            <a:ext cx="493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Badan Pajak Daerah Kota Mataram </a:t>
            </a:r>
            <a:r>
              <a:rPr lang="id-ID" dirty="0" smtClean="0"/>
              <a:t>– </a:t>
            </a:r>
            <a:r>
              <a:rPr lang="id-ID" b="1" dirty="0" smtClean="0"/>
              <a:t>Wajib Pajak</a:t>
            </a:r>
            <a:endParaRPr lang="id-ID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78" y="1076645"/>
            <a:ext cx="1436564" cy="24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7568561" y="607668"/>
            <a:ext cx="14176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SIMPADE</a:t>
            </a:r>
            <a:endParaRPr lang="en-US" sz="2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499992" y="916933"/>
            <a:ext cx="936104" cy="152400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Bantuan</a:t>
            </a:r>
            <a:endParaRPr lang="id-ID" sz="10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881" y="1320393"/>
            <a:ext cx="51149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510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91036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Laman Alat Fiskal Elektronik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536" y="980728"/>
            <a:ext cx="8568952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467544" y="982750"/>
            <a:ext cx="504056" cy="43204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971600" y="1012086"/>
            <a:ext cx="6365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Badan Pajak Daerah Kota Mataram </a:t>
            </a:r>
            <a:r>
              <a:rPr lang="id-ID" dirty="0" smtClean="0">
                <a:solidFill>
                  <a:srgbClr val="7030A0"/>
                </a:solidFill>
              </a:rPr>
              <a:t>– </a:t>
            </a:r>
            <a:r>
              <a:rPr lang="id-ID" b="1" dirty="0" smtClean="0"/>
              <a:t>ALAT FISKAL ELEKTRONIK</a:t>
            </a:r>
            <a:endParaRPr lang="id-ID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78" y="1076645"/>
            <a:ext cx="1436564" cy="24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7568561" y="607668"/>
            <a:ext cx="14176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SIMPADE</a:t>
            </a:r>
            <a:endParaRPr lang="en-US" sz="2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99992" y="916933"/>
            <a:ext cx="936104" cy="152400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Bantuan</a:t>
            </a:r>
            <a:endParaRPr lang="id-ID" sz="1000" dirty="0"/>
          </a:p>
        </p:txBody>
      </p:sp>
      <p:sp>
        <p:nvSpPr>
          <p:cNvPr id="12" name="Rectangle 11"/>
          <p:cNvSpPr/>
          <p:nvPr/>
        </p:nvSpPr>
        <p:spPr>
          <a:xfrm>
            <a:off x="395536" y="1925216"/>
            <a:ext cx="1872208" cy="4312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Flowchart: Alternate Process 12"/>
          <p:cNvSpPr/>
          <p:nvPr/>
        </p:nvSpPr>
        <p:spPr>
          <a:xfrm>
            <a:off x="773578" y="1988840"/>
            <a:ext cx="1260140" cy="576064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>
                <a:solidFill>
                  <a:srgbClr val="CC0099"/>
                </a:solidFill>
              </a:rPr>
              <a:t>Pelayanan</a:t>
            </a:r>
            <a:endParaRPr lang="id-ID" sz="1400" b="1" dirty="0">
              <a:solidFill>
                <a:srgbClr val="CC0099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773578" y="2708920"/>
            <a:ext cx="1260140" cy="576064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>
                <a:solidFill>
                  <a:srgbClr val="CC0099"/>
                </a:solidFill>
              </a:rPr>
              <a:t>Dashboard </a:t>
            </a:r>
            <a:endParaRPr lang="id-ID" sz="1400" b="1" dirty="0">
              <a:solidFill>
                <a:srgbClr val="CC0099"/>
              </a:solidFill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773578" y="3429000"/>
            <a:ext cx="1260140" cy="576064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>
                <a:solidFill>
                  <a:srgbClr val="CC0099"/>
                </a:solidFill>
              </a:rPr>
              <a:t>Kantor Pajak</a:t>
            </a:r>
            <a:endParaRPr lang="id-ID" sz="1400" b="1" dirty="0">
              <a:solidFill>
                <a:srgbClr val="CC0099"/>
              </a:solidFill>
            </a:endParaRPr>
          </a:p>
        </p:txBody>
      </p:sp>
      <p:sp>
        <p:nvSpPr>
          <p:cNvPr id="16" name="Flowchart: Alternate Process 15"/>
          <p:cNvSpPr/>
          <p:nvPr/>
        </p:nvSpPr>
        <p:spPr>
          <a:xfrm>
            <a:off x="773578" y="4149080"/>
            <a:ext cx="1260140" cy="576064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>
                <a:solidFill>
                  <a:srgbClr val="CC0099"/>
                </a:solidFill>
              </a:rPr>
              <a:t>Wajib Pajak</a:t>
            </a:r>
            <a:endParaRPr lang="id-ID" sz="1400" b="1" dirty="0">
              <a:solidFill>
                <a:srgbClr val="CC0099"/>
              </a:solidFill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773578" y="4869160"/>
            <a:ext cx="1260140" cy="576064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>
                <a:solidFill>
                  <a:srgbClr val="CC0099"/>
                </a:solidFill>
              </a:rPr>
              <a:t>Alat Fiskal Elektronik</a:t>
            </a:r>
            <a:endParaRPr lang="id-ID" sz="1400" b="1" dirty="0">
              <a:solidFill>
                <a:srgbClr val="CC0099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773578" y="5589240"/>
            <a:ext cx="1260140" cy="576064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>
                <a:solidFill>
                  <a:srgbClr val="CC0099"/>
                </a:solidFill>
              </a:rPr>
              <a:t>Pelaporan</a:t>
            </a:r>
            <a:endParaRPr lang="id-ID" sz="1400" b="1" dirty="0">
              <a:solidFill>
                <a:srgbClr val="CC0099"/>
              </a:solidFill>
            </a:endParaRPr>
          </a:p>
        </p:txBody>
      </p:sp>
      <p:sp>
        <p:nvSpPr>
          <p:cNvPr id="19" name="Dodecagon 18"/>
          <p:cNvSpPr/>
          <p:nvPr/>
        </p:nvSpPr>
        <p:spPr>
          <a:xfrm>
            <a:off x="611560" y="1925216"/>
            <a:ext cx="360040" cy="279648"/>
          </a:xfrm>
          <a:prstGeom prst="dodecagon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latin typeface="Arial Narrow" panose="020B0606020202030204" pitchFamily="34" charset="0"/>
              </a:rPr>
              <a:t>1</a:t>
            </a: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20" name="Dodecagon 19"/>
          <p:cNvSpPr/>
          <p:nvPr/>
        </p:nvSpPr>
        <p:spPr>
          <a:xfrm>
            <a:off x="611560" y="2645296"/>
            <a:ext cx="360040" cy="279648"/>
          </a:xfrm>
          <a:prstGeom prst="dodecagon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latin typeface="Arial Narrow" panose="020B0606020202030204" pitchFamily="34" charset="0"/>
              </a:rPr>
              <a:t>2</a:t>
            </a: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21" name="Dodecagon 20"/>
          <p:cNvSpPr/>
          <p:nvPr/>
        </p:nvSpPr>
        <p:spPr>
          <a:xfrm>
            <a:off x="611560" y="3365376"/>
            <a:ext cx="360040" cy="279648"/>
          </a:xfrm>
          <a:prstGeom prst="dodecagon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latin typeface="Arial Narrow" panose="020B0606020202030204" pitchFamily="34" charset="0"/>
              </a:rPr>
              <a:t>3</a:t>
            </a: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22" name="Dodecagon 21"/>
          <p:cNvSpPr/>
          <p:nvPr/>
        </p:nvSpPr>
        <p:spPr>
          <a:xfrm>
            <a:off x="611560" y="4085456"/>
            <a:ext cx="360040" cy="279648"/>
          </a:xfrm>
          <a:prstGeom prst="dodecagon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latin typeface="Arial Narrow" panose="020B0606020202030204" pitchFamily="34" charset="0"/>
              </a:rPr>
              <a:t>4</a:t>
            </a: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23" name="Dodecagon 22"/>
          <p:cNvSpPr/>
          <p:nvPr/>
        </p:nvSpPr>
        <p:spPr>
          <a:xfrm>
            <a:off x="611560" y="4805536"/>
            <a:ext cx="360040" cy="279648"/>
          </a:xfrm>
          <a:prstGeom prst="dodecagon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latin typeface="Arial Narrow" panose="020B0606020202030204" pitchFamily="34" charset="0"/>
              </a:rPr>
              <a:t>5</a:t>
            </a: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24" name="Dodecagon 23"/>
          <p:cNvSpPr/>
          <p:nvPr/>
        </p:nvSpPr>
        <p:spPr>
          <a:xfrm>
            <a:off x="611560" y="5525616"/>
            <a:ext cx="360040" cy="279648"/>
          </a:xfrm>
          <a:prstGeom prst="dodecagon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latin typeface="Arial Narrow" panose="020B0606020202030204" pitchFamily="34" charset="0"/>
              </a:rPr>
              <a:t>6</a:t>
            </a: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420144" y="4797152"/>
            <a:ext cx="2871936" cy="8599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id-ID" sz="1200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Buat Data AFE</a:t>
            </a:r>
          </a:p>
          <a:p>
            <a:pPr marL="171450" indent="-171450">
              <a:buFontTx/>
              <a:buChar char="-"/>
            </a:pPr>
            <a:r>
              <a:rPr lang="id-ID" sz="1200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Edit Data AFE</a:t>
            </a:r>
            <a:endParaRPr lang="id-ID" sz="1200" dirty="0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518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/>
          </a:bodyPr>
          <a:lstStyle/>
          <a:p>
            <a:r>
              <a:rPr lang="id-ID" dirty="0" smtClean="0"/>
              <a:t>Laman Pelaporan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536" y="980728"/>
            <a:ext cx="8568952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467544" y="982750"/>
            <a:ext cx="504056" cy="43204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971600" y="1012086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Badan Pajak Daerah Kota Mataram </a:t>
            </a:r>
            <a:r>
              <a:rPr lang="id-ID" dirty="0" smtClean="0">
                <a:solidFill>
                  <a:srgbClr val="7030A0"/>
                </a:solidFill>
              </a:rPr>
              <a:t>– </a:t>
            </a:r>
            <a:r>
              <a:rPr lang="id-ID" b="1" dirty="0" smtClean="0"/>
              <a:t>PELAPORAN</a:t>
            </a:r>
            <a:endParaRPr lang="id-ID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78" y="1076645"/>
            <a:ext cx="1436564" cy="24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7568561" y="607668"/>
            <a:ext cx="14176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SIMPADE</a:t>
            </a:r>
            <a:endParaRPr lang="en-US" sz="2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99992" y="916933"/>
            <a:ext cx="936104" cy="152400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Bantuan</a:t>
            </a:r>
            <a:endParaRPr lang="id-ID" sz="1000" dirty="0"/>
          </a:p>
        </p:txBody>
      </p:sp>
    </p:spTree>
    <p:extLst>
      <p:ext uri="{BB962C8B-B14F-4D97-AF65-F5344CB8AC3E}">
        <p14:creationId xmlns:p14="http://schemas.microsoft.com/office/powerpoint/2010/main" val="166426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570392"/>
          </a:xfrm>
        </p:spPr>
        <p:txBody>
          <a:bodyPr>
            <a:normAutofit/>
          </a:bodyPr>
          <a:lstStyle/>
          <a:p>
            <a:pPr algn="l"/>
            <a:r>
              <a:rPr lang="id-ID" dirty="0" smtClean="0"/>
              <a:t>User Types and Access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558" y="1353394"/>
            <a:ext cx="999554" cy="999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353394"/>
            <a:ext cx="693613" cy="95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178" y="1350753"/>
            <a:ext cx="963133" cy="1057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1" y="1321444"/>
            <a:ext cx="936105" cy="936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303899"/>
              </p:ext>
            </p:extLst>
          </p:nvPr>
        </p:nvGraphicFramePr>
        <p:xfrm>
          <a:off x="622633" y="2708920"/>
          <a:ext cx="7909806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301"/>
                <a:gridCol w="2703074"/>
                <a:gridCol w="936104"/>
                <a:gridCol w="936104"/>
                <a:gridCol w="936104"/>
                <a:gridCol w="10801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b="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Jenis Akses</a:t>
                      </a:r>
                      <a:endParaRPr lang="id-ID" sz="1200" b="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b="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Detil</a:t>
                      </a:r>
                      <a:r>
                        <a:rPr lang="id-ID" sz="1200" b="0" baseline="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Akses</a:t>
                      </a:r>
                      <a:endParaRPr lang="id-ID" sz="1200" b="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b="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 admin</a:t>
                      </a:r>
                      <a:endParaRPr lang="id-ID" sz="1200" b="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b="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 Officer</a:t>
                      </a:r>
                    </a:p>
                    <a:p>
                      <a:pPr algn="ctr"/>
                      <a:r>
                        <a:rPr lang="id-ID" sz="1200" b="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[admin &amp; user]</a:t>
                      </a:r>
                      <a:endParaRPr lang="id-ID" sz="1200" b="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b="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Petugas Lapangan</a:t>
                      </a:r>
                      <a:endParaRPr lang="id-ID" sz="1200" b="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b="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Wajib Pajak </a:t>
                      </a:r>
                      <a:endParaRPr lang="id-ID" sz="1200" b="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</a:t>
                      </a:r>
                      <a:r>
                        <a:rPr lang="id-ID" sz="1400" baseline="0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Tax Office</a:t>
                      </a:r>
                      <a:endParaRPr lang="id-ID" sz="1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Badan Pajak Daerah atau Dinas Pajak Daerah</a:t>
                      </a:r>
                      <a:endParaRPr lang="id-ID" sz="1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</a:t>
                      </a:r>
                      <a:endParaRPr lang="id-ID" sz="1400" b="1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400" b="1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400" b="1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36808"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Administration</a:t>
                      </a:r>
                      <a:endParaRPr lang="id-ID" sz="1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>
                        <a:buFont typeface="Wingdings" panose="05000000000000000000" pitchFamily="2" charset="2"/>
                        <a:buChar char="§"/>
                      </a:pPr>
                      <a:r>
                        <a:rPr lang="id-ID" sz="1400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 Officer</a:t>
                      </a:r>
                    </a:p>
                    <a:p>
                      <a:pPr marL="176213" indent="-176213">
                        <a:buFont typeface="Wingdings" panose="05000000000000000000" pitchFamily="2" charset="2"/>
                        <a:buChar char="§"/>
                      </a:pPr>
                      <a:r>
                        <a:rPr lang="id-ID" sz="1400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Petugas Lapangan</a:t>
                      </a:r>
                    </a:p>
                    <a:p>
                      <a:pPr marL="176213" indent="-176213">
                        <a:buFont typeface="Wingdings" panose="05000000000000000000" pitchFamily="2" charset="2"/>
                        <a:buChar char="§"/>
                      </a:pPr>
                      <a:r>
                        <a:rPr lang="id-ID" sz="1400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Wajib</a:t>
                      </a:r>
                      <a:r>
                        <a:rPr lang="id-ID" sz="1400" baseline="0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Pajak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</a:t>
                      </a:r>
                    </a:p>
                    <a:p>
                      <a:pPr algn="ctr"/>
                      <a:r>
                        <a:rPr lang="id-ID" sz="1400" b="1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</a:t>
                      </a:r>
                    </a:p>
                    <a:p>
                      <a:pPr algn="ctr"/>
                      <a:r>
                        <a:rPr lang="id-ID" sz="1400" b="1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</a:t>
                      </a:r>
                      <a:endParaRPr lang="id-ID" sz="1400" b="1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</a:t>
                      </a:r>
                    </a:p>
                    <a:p>
                      <a:pPr algn="ctr"/>
                      <a:r>
                        <a:rPr lang="id-ID" sz="1400" b="1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</a:t>
                      </a:r>
                    </a:p>
                    <a:p>
                      <a:pPr algn="ctr"/>
                      <a:r>
                        <a:rPr lang="id-ID" sz="1400" b="1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</a:t>
                      </a:r>
                      <a:endParaRPr lang="id-ID" sz="1400" b="1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</a:t>
                      </a:r>
                      <a:endParaRPr lang="id-ID" sz="1400" b="1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400" b="1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Entry</a:t>
                      </a:r>
                      <a:endParaRPr lang="id-ID" sz="1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marR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id-ID" sz="1400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Wajib</a:t>
                      </a:r>
                      <a:r>
                        <a:rPr lang="id-ID" sz="1400" baseline="0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Pajak</a:t>
                      </a:r>
                    </a:p>
                    <a:p>
                      <a:pPr marL="176213" marR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id-ID" sz="1400" baseline="0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Outlet</a:t>
                      </a:r>
                    </a:p>
                    <a:p>
                      <a:pPr marL="176213" marR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id-ID" sz="1400" baseline="0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AFE</a:t>
                      </a:r>
                      <a:endParaRPr lang="id-ID" sz="1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</a:t>
                      </a:r>
                    </a:p>
                    <a:p>
                      <a:pPr algn="ctr"/>
                      <a:r>
                        <a:rPr lang="id-ID" sz="1400" b="1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</a:t>
                      </a:r>
                    </a:p>
                    <a:p>
                      <a:pPr algn="ctr"/>
                      <a:r>
                        <a:rPr lang="id-ID" sz="1400" b="1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</a:t>
                      </a:r>
                      <a:endParaRPr lang="id-ID" sz="1400" b="1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</a:t>
                      </a:r>
                    </a:p>
                    <a:p>
                      <a:pPr algn="ctr"/>
                      <a:r>
                        <a:rPr lang="id-ID" sz="1400" b="1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</a:t>
                      </a:r>
                      <a:endParaRPr lang="id-ID" sz="1400" b="1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Symbol"/>
                      </a:endParaRPr>
                    </a:p>
                    <a:p>
                      <a:pPr algn="ctr"/>
                      <a:r>
                        <a:rPr lang="id-ID" sz="1400" b="1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</a:t>
                      </a:r>
                    </a:p>
                    <a:p>
                      <a:pPr algn="ctr"/>
                      <a:r>
                        <a:rPr lang="id-ID" sz="1400" b="1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</a:t>
                      </a:r>
                      <a:endParaRPr lang="id-ID" sz="1400" b="1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1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</a:t>
                      </a:r>
                      <a:endParaRPr lang="id-ID" sz="1400" b="1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id-ID" sz="1400" b="1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Tabel Transaksi</a:t>
                      </a:r>
                      <a:endParaRPr lang="id-ID" sz="1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>
                        <a:buFont typeface="Wingdings" panose="05000000000000000000" pitchFamily="2" charset="2"/>
                        <a:buChar char="§"/>
                      </a:pPr>
                      <a:r>
                        <a:rPr lang="id-ID" sz="1400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Seluruh Transaksi</a:t>
                      </a:r>
                    </a:p>
                    <a:p>
                      <a:pPr marL="176213" indent="-176213">
                        <a:buFont typeface="Wingdings" panose="05000000000000000000" pitchFamily="2" charset="2"/>
                        <a:buChar char="§"/>
                      </a:pPr>
                      <a:r>
                        <a:rPr lang="id-ID" sz="1400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Seluruh Transaksi level Dinas</a:t>
                      </a:r>
                    </a:p>
                    <a:p>
                      <a:pPr marL="176213" indent="-176213">
                        <a:buFont typeface="Wingdings" panose="05000000000000000000" pitchFamily="2" charset="2"/>
                        <a:buChar char="§"/>
                      </a:pPr>
                      <a:r>
                        <a:rPr lang="id-ID" sz="1400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Transaksi Level Wajib Pajak</a:t>
                      </a:r>
                      <a:endParaRPr lang="id-ID" sz="1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1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</a:t>
                      </a:r>
                      <a:endParaRPr lang="id-ID" sz="1400" b="1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1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</a:t>
                      </a:r>
                      <a:endParaRPr lang="id-ID" sz="1400" b="1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1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</a:t>
                      </a:r>
                      <a:endParaRPr lang="id-ID" sz="1400" b="1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1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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1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</a:t>
                      </a:r>
                      <a:endParaRPr lang="id-ID" sz="1400" b="1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id-ID" sz="1400" b="1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1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</a:t>
                      </a:r>
                      <a:endParaRPr lang="id-ID" sz="1400" b="1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39828" y="91009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Arial Black" panose="020B0A04020102020204" pitchFamily="34" charset="0"/>
              </a:rPr>
              <a:t>SU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40581" y="910091"/>
            <a:ext cx="535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Arial Black" panose="020B0A04020102020204" pitchFamily="34" charset="0"/>
              </a:rPr>
              <a:t>TO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33447" y="91009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Arial Black" panose="020B0A04020102020204" pitchFamily="34" charset="0"/>
              </a:rPr>
              <a:t>PL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95729" y="91009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Arial Black" panose="020B0A04020102020204" pitchFamily="34" charset="0"/>
              </a:rPr>
              <a:t>WP</a:t>
            </a:r>
            <a:endParaRPr lang="id-ID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95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570392"/>
          </a:xfrm>
        </p:spPr>
        <p:txBody>
          <a:bodyPr>
            <a:normAutofit/>
          </a:bodyPr>
          <a:lstStyle/>
          <a:p>
            <a:pPr algn="l"/>
            <a:r>
              <a:rPr lang="id-ID" dirty="0" smtClean="0"/>
              <a:t>User Types and Access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558" y="1353394"/>
            <a:ext cx="999554" cy="999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353394"/>
            <a:ext cx="693613" cy="95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178" y="1350753"/>
            <a:ext cx="963133" cy="1057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1" y="1321444"/>
            <a:ext cx="936105" cy="936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796703"/>
              </p:ext>
            </p:extLst>
          </p:nvPr>
        </p:nvGraphicFramePr>
        <p:xfrm>
          <a:off x="622633" y="2708920"/>
          <a:ext cx="7909806" cy="2807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301"/>
                <a:gridCol w="2703074"/>
                <a:gridCol w="936104"/>
                <a:gridCol w="936104"/>
                <a:gridCol w="936104"/>
                <a:gridCol w="10801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1200" b="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Jenis Akses</a:t>
                      </a:r>
                      <a:endParaRPr lang="id-ID" sz="1200" b="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b="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Detil</a:t>
                      </a:r>
                      <a:r>
                        <a:rPr lang="id-ID" sz="1200" b="0" baseline="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Akses</a:t>
                      </a:r>
                      <a:endParaRPr lang="id-ID" sz="1200" b="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b="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 admin</a:t>
                      </a:r>
                      <a:endParaRPr lang="id-ID" sz="1200" b="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b="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Tax Officer</a:t>
                      </a:r>
                    </a:p>
                    <a:p>
                      <a:pPr algn="ctr"/>
                      <a:r>
                        <a:rPr lang="id-ID" sz="1200" b="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(Admin &amp; User)</a:t>
                      </a:r>
                      <a:endParaRPr lang="id-ID" sz="1200" b="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b="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Petugas Lapangan</a:t>
                      </a:r>
                      <a:endParaRPr lang="id-ID" sz="1200" b="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200" b="0" dirty="0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Wajib Pajak </a:t>
                      </a:r>
                      <a:endParaRPr lang="id-ID" sz="1200" b="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Display</a:t>
                      </a:r>
                      <a:endParaRPr lang="id-ID" sz="1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>
                        <a:buFont typeface="Wingdings" panose="05000000000000000000" pitchFamily="2" charset="2"/>
                        <a:buChar char="§"/>
                      </a:pPr>
                      <a:r>
                        <a:rPr lang="id-ID" sz="1400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Dashboard</a:t>
                      </a:r>
                    </a:p>
                    <a:p>
                      <a:pPr marL="176213" indent="-176213">
                        <a:buFont typeface="Wingdings" panose="05000000000000000000" pitchFamily="2" charset="2"/>
                        <a:buChar char="§"/>
                      </a:pPr>
                      <a:r>
                        <a:rPr lang="id-ID" sz="1400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GIS</a:t>
                      </a:r>
                      <a:endParaRPr lang="id-ID" sz="1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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1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</a:t>
                      </a:r>
                      <a:endParaRPr lang="id-ID" sz="1400" b="1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1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</a:t>
                      </a:r>
                      <a:endParaRPr lang="id-ID" sz="1400" b="1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400" b="1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Symbol"/>
                        </a:rPr>
                        <a:t></a:t>
                      </a:r>
                      <a:endParaRPr lang="id-ID" sz="1400" b="1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400" b="1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400" b="1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36808">
                <a:tc>
                  <a:txBody>
                    <a:bodyPr/>
                    <a:lstStyle/>
                    <a:p>
                      <a:endParaRPr lang="id-ID" sz="1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>
                        <a:buFont typeface="Wingdings" panose="05000000000000000000" pitchFamily="2" charset="2"/>
                        <a:buChar char="§"/>
                      </a:pPr>
                      <a:endParaRPr lang="id-ID" sz="1400" baseline="0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 sz="1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marR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id-ID" sz="1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400" b="1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 sz="1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6213" indent="-176213">
                        <a:buFont typeface="Wingdings" panose="05000000000000000000" pitchFamily="2" charset="2"/>
                        <a:buChar char="§"/>
                      </a:pPr>
                      <a:endParaRPr lang="id-ID" sz="1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sz="1400" b="1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 smtClean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id-ID" sz="1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sz="14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 sz="1400" b="1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39828" y="91009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Arial Black" panose="020B0A04020102020204" pitchFamily="34" charset="0"/>
              </a:rPr>
              <a:t>SU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40581" y="910091"/>
            <a:ext cx="535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Arial Black" panose="020B0A04020102020204" pitchFamily="34" charset="0"/>
              </a:rPr>
              <a:t>TO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3447" y="91009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Arial Black" panose="020B0A04020102020204" pitchFamily="34" charset="0"/>
              </a:rPr>
              <a:t>PL</a:t>
            </a:r>
            <a:endParaRPr lang="id-ID" dirty="0">
              <a:latin typeface="Arial Black" panose="020B0A040201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95729" y="91009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latin typeface="Arial Black" panose="020B0A04020102020204" pitchFamily="34" charset="0"/>
              </a:rPr>
              <a:t>WP</a:t>
            </a:r>
            <a:endParaRPr lang="id-ID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87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/>
              <a:t>Pilihan </a:t>
            </a:r>
            <a:r>
              <a:rPr lang="id-ID" b="1" dirty="0"/>
              <a:t>Theme</a:t>
            </a:r>
            <a:r>
              <a:rPr lang="id-ID" dirty="0"/>
              <a:t> nya adalah dari </a:t>
            </a:r>
            <a:r>
              <a:rPr lang="id-ID" dirty="0">
                <a:hlinkClick r:id="rId2"/>
              </a:rPr>
              <a:t>https://adminlte.io</a:t>
            </a:r>
            <a:r>
              <a:rPr lang="id-ID" dirty="0" smtClean="0">
                <a:hlinkClick r:id="rId2"/>
              </a:rPr>
              <a:t>/</a:t>
            </a:r>
            <a:r>
              <a:rPr lang="id-ID" dirty="0" smtClean="0"/>
              <a:t> </a:t>
            </a:r>
            <a:r>
              <a:rPr lang="id-ID" dirty="0">
                <a:sym typeface="Wingdings" panose="05000000000000000000" pitchFamily="2" charset="2"/>
              </a:rPr>
              <a:t> </a:t>
            </a:r>
            <a:r>
              <a:rPr lang="id-ID" dirty="0">
                <a:solidFill>
                  <a:srgbClr val="CC0099"/>
                </a:solidFill>
                <a:sym typeface="Wingdings" panose="05000000000000000000" pitchFamily="2" charset="2"/>
              </a:rPr>
              <a:t>ArchitectUI Dashboard HTML</a:t>
            </a:r>
            <a:endParaRPr lang="id-ID" dirty="0">
              <a:solidFill>
                <a:srgbClr val="CC0099"/>
              </a:solidFill>
            </a:endParaRPr>
          </a:p>
          <a:p>
            <a:r>
              <a:rPr lang="id-ID" dirty="0" smtClean="0"/>
              <a:t>{1} Pelayanan </a:t>
            </a:r>
          </a:p>
          <a:p>
            <a:pPr lvl="1"/>
            <a:r>
              <a:rPr lang="id-ID" dirty="0" smtClean="0"/>
              <a:t>{1.1} Data Kantor Pajak [SU only]</a:t>
            </a:r>
          </a:p>
          <a:p>
            <a:pPr lvl="1"/>
            <a:r>
              <a:rPr lang="id-ID" dirty="0" smtClean="0"/>
              <a:t>{1.2} Data Wajib Pajak [SU dan TO]</a:t>
            </a:r>
          </a:p>
          <a:p>
            <a:pPr lvl="1"/>
            <a:r>
              <a:rPr lang="id-ID" dirty="0" smtClean="0"/>
              <a:t>{1.3} Data Petugas Lapangan  [SU, TO, WP, PL]</a:t>
            </a:r>
          </a:p>
          <a:p>
            <a:pPr lvl="1"/>
            <a:r>
              <a:rPr lang="id-ID" dirty="0" smtClean="0"/>
              <a:t>{1.4} Data AFE [SU &amp; PL]</a:t>
            </a:r>
          </a:p>
          <a:p>
            <a:pPr lvl="1"/>
            <a:r>
              <a:rPr lang="id-ID" dirty="0" smtClean="0"/>
              <a:t>{1.5} Laman Persetujuan</a:t>
            </a:r>
          </a:p>
          <a:p>
            <a:r>
              <a:rPr lang="id-ID" dirty="0" smtClean="0"/>
              <a:t>{2} Dashboard</a:t>
            </a:r>
          </a:p>
          <a:p>
            <a:pPr lvl="1"/>
            <a:r>
              <a:rPr lang="id-ID" dirty="0" smtClean="0"/>
              <a:t>{2.1} Menampilkan window Laman Infografis </a:t>
            </a:r>
          </a:p>
          <a:p>
            <a:pPr lvl="1"/>
            <a:r>
              <a:rPr lang="id-ID" dirty="0" smtClean="0"/>
              <a:t>{2.2} Menampilkan window Laman GIS</a:t>
            </a:r>
          </a:p>
          <a:p>
            <a:r>
              <a:rPr lang="id-ID" dirty="0" smtClean="0"/>
              <a:t>{3} Kantor Pajak: menuju ke Laman Kantor Pajak hanya dapat diakses oleh SU. Ada data yang wajib dan optional di-entry.</a:t>
            </a:r>
          </a:p>
          <a:p>
            <a:r>
              <a:rPr lang="id-ID" dirty="0" smtClean="0"/>
              <a:t>{4} Wajib Pajak (adalah post process dari {1.2}) misalnya ada data yang masih perlu dilengkapi oleh WP. Akhir proses melengkapi Laman Wajib Pajak ini adalah button: {KIRIM}</a:t>
            </a:r>
          </a:p>
          <a:p>
            <a:pPr lvl="1"/>
            <a:r>
              <a:rPr lang="id-ID" dirty="0" smtClean="0"/>
              <a:t>Di pojok kanan atas ada status [Draft dan WAJIB PAJAK]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Kelompok Menu Umum Laman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263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id-ID" dirty="0" smtClean="0"/>
              <a:t>{4.1} Outlet (adalah post process dari {1.3}). Initial Laman Outlet ini dilakukan oleh SU atau TO. Untuk melengkapi data yang masih perlu dilengkapi, dilakukan oleh PL. Akhir proses melengkapi Laman Outlet ini adalah button: {KIRIM} (kirim ke TO)</a:t>
            </a:r>
          </a:p>
          <a:p>
            <a:pPr lvl="1"/>
            <a:r>
              <a:rPr lang="id-ID" dirty="0" smtClean="0"/>
              <a:t>{4.2} </a:t>
            </a:r>
            <a:r>
              <a:rPr lang="id-ID" dirty="0"/>
              <a:t>Transaksi Wajib Pajak</a:t>
            </a:r>
          </a:p>
          <a:p>
            <a:pPr lvl="2"/>
            <a:r>
              <a:rPr lang="id-ID" dirty="0"/>
              <a:t>{7.1} Sub Menu konfigurasi Default </a:t>
            </a:r>
            <a:r>
              <a:rPr lang="id-ID" dirty="0">
                <a:sym typeface="Wingdings" panose="05000000000000000000" pitchFamily="2" charset="2"/>
              </a:rPr>
              <a:t> Laman Konfigurasi tampilan grafik</a:t>
            </a:r>
            <a:endParaRPr lang="id-ID" dirty="0"/>
          </a:p>
          <a:p>
            <a:pPr lvl="2"/>
            <a:r>
              <a:rPr lang="id-ID" dirty="0"/>
              <a:t>{7.2} Sub Menu Tabulasi dan Grafik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id-ID" dirty="0"/>
              <a:t>Menampilakan tabulasi yang jangka waktu, WP dan Outlet nya dapat disesuaikan pada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id-ID" dirty="0"/>
              <a:t>Menampilkan </a:t>
            </a:r>
            <a:r>
              <a:rPr lang="id-ID" dirty="0" smtClean="0"/>
              <a:t>Grafik</a:t>
            </a:r>
          </a:p>
          <a:p>
            <a:pPr lvl="1"/>
            <a:r>
              <a:rPr lang="id-ID" dirty="0" smtClean="0"/>
              <a:t>Di pojok kanan atas ada status [Draft dan OUTLET]</a:t>
            </a:r>
          </a:p>
          <a:p>
            <a:r>
              <a:rPr lang="id-ID" dirty="0" smtClean="0"/>
              <a:t>{5} Alat Fiskal Eelektronik (AFE) (adalah </a:t>
            </a:r>
            <a:r>
              <a:rPr lang="id-ID" dirty="0"/>
              <a:t>post process dari {</a:t>
            </a:r>
            <a:r>
              <a:rPr lang="id-ID" dirty="0" smtClean="0"/>
              <a:t>1.4}). </a:t>
            </a:r>
            <a:r>
              <a:rPr lang="id-ID" dirty="0"/>
              <a:t>Initial Laman Outlet ini dilakukan oleh </a:t>
            </a:r>
            <a:r>
              <a:rPr lang="id-ID" dirty="0" smtClean="0"/>
              <a:t>SU atau TO</a:t>
            </a:r>
            <a:r>
              <a:rPr lang="id-ID" dirty="0"/>
              <a:t>. Untuk melengkapi data yang masih perlu dilengkapi, dilakukan oleh PL. Akhir proses melengkapi Laman Outlet ini adalah button: {KIRIM} (kirim ke TO)</a:t>
            </a:r>
          </a:p>
          <a:p>
            <a:pPr lvl="1"/>
            <a:r>
              <a:rPr lang="id-ID" dirty="0"/>
              <a:t>Di pojok kanan atas ada status [Draft dan </a:t>
            </a:r>
            <a:r>
              <a:rPr lang="id-ID" dirty="0" smtClean="0"/>
              <a:t>AFE]</a:t>
            </a:r>
          </a:p>
          <a:p>
            <a:pPr lvl="1"/>
            <a:r>
              <a:rPr lang="id-ID" dirty="0" smtClean="0"/>
              <a:t>{5.1} Manajemen Aset – adalah Laman yang mengelola AFE. Mulai dari pendataan AFE yang masuk, AFE, operasional, AFE maintenance/troubleshooting, AFE return, AFE dikembalikan dan AFE hapus buku.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Kelompok Menu Umum Laman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6446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{6} Pelaporan</a:t>
            </a:r>
          </a:p>
          <a:p>
            <a:pPr marL="301943" lvl="1" indent="0">
              <a:buNone/>
            </a:pPr>
            <a:r>
              <a:rPr lang="id-ID" dirty="0" smtClean="0"/>
              <a:t>Laman untuk mengenerate Report:</a:t>
            </a:r>
          </a:p>
          <a:p>
            <a:pPr lvl="2"/>
            <a:r>
              <a:rPr lang="id-ID" dirty="0" smtClean="0"/>
              <a:t>Transaksi harian</a:t>
            </a:r>
          </a:p>
          <a:p>
            <a:pPr lvl="2"/>
            <a:r>
              <a:rPr lang="id-ID" dirty="0" smtClean="0"/>
              <a:t>Transaksi bulanan</a:t>
            </a:r>
          </a:p>
          <a:p>
            <a:pPr lvl="2"/>
            <a:r>
              <a:rPr lang="id-ID" dirty="0" smtClean="0"/>
              <a:t>Laporan status dan alarm AFE</a:t>
            </a:r>
          </a:p>
          <a:p>
            <a:pPr lvl="2"/>
            <a:r>
              <a:rPr lang="id-ID" dirty="0" smtClean="0"/>
              <a:t>Daftar aset AFE</a:t>
            </a:r>
          </a:p>
          <a:p>
            <a:pPr lvl="2"/>
            <a:r>
              <a:rPr lang="id-ID" dirty="0" smtClean="0"/>
              <a:t>Daftar WP</a:t>
            </a:r>
          </a:p>
          <a:p>
            <a:pPr lvl="2"/>
            <a:r>
              <a:rPr lang="id-ID" dirty="0" smtClean="0"/>
              <a:t>Daftar Outlet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Kelompok Menu Umum Laman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527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 2050"/>
          <p:cNvGrpSpPr/>
          <p:nvPr/>
        </p:nvGrpSpPr>
        <p:grpSpPr>
          <a:xfrm>
            <a:off x="395536" y="1925216"/>
            <a:ext cx="1872208" cy="4312096"/>
            <a:chOff x="395536" y="1925216"/>
            <a:chExt cx="1872208" cy="4312096"/>
          </a:xfrm>
        </p:grpSpPr>
        <p:sp>
          <p:nvSpPr>
            <p:cNvPr id="12" name="Rectangle 11"/>
            <p:cNvSpPr/>
            <p:nvPr/>
          </p:nvSpPr>
          <p:spPr>
            <a:xfrm>
              <a:off x="395536" y="1925216"/>
              <a:ext cx="1872208" cy="43120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Flowchart: Alternate Process 14"/>
            <p:cNvSpPr/>
            <p:nvPr/>
          </p:nvSpPr>
          <p:spPr>
            <a:xfrm>
              <a:off x="773578" y="1988840"/>
              <a:ext cx="1260140" cy="576064"/>
            </a:xfrm>
            <a:prstGeom prst="flowChartAlternateProcess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accent5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b="1" dirty="0" smtClean="0">
                  <a:solidFill>
                    <a:srgbClr val="CC0099"/>
                  </a:solidFill>
                </a:rPr>
                <a:t>Pelayanan</a:t>
              </a:r>
              <a:endParaRPr lang="id-ID" sz="1400" b="1" dirty="0">
                <a:solidFill>
                  <a:srgbClr val="CC0099"/>
                </a:solidFill>
              </a:endParaRPr>
            </a:p>
          </p:txBody>
        </p:sp>
        <p:sp>
          <p:nvSpPr>
            <p:cNvPr id="17" name="Flowchart: Alternate Process 16"/>
            <p:cNvSpPr/>
            <p:nvPr/>
          </p:nvSpPr>
          <p:spPr>
            <a:xfrm>
              <a:off x="773578" y="2708920"/>
              <a:ext cx="1260140" cy="576064"/>
            </a:xfrm>
            <a:prstGeom prst="flowChartAlternateProcess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accent5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b="1" dirty="0" smtClean="0">
                  <a:solidFill>
                    <a:srgbClr val="CC0099"/>
                  </a:solidFill>
                </a:rPr>
                <a:t>Dashboard </a:t>
              </a:r>
              <a:endParaRPr lang="id-ID" sz="1400" b="1" dirty="0">
                <a:solidFill>
                  <a:srgbClr val="CC0099"/>
                </a:solidFill>
              </a:endParaRPr>
            </a:p>
          </p:txBody>
        </p:sp>
        <p:sp>
          <p:nvSpPr>
            <p:cNvPr id="18" name="Flowchart: Alternate Process 17"/>
            <p:cNvSpPr/>
            <p:nvPr/>
          </p:nvSpPr>
          <p:spPr>
            <a:xfrm>
              <a:off x="773578" y="3429000"/>
              <a:ext cx="1260140" cy="576064"/>
            </a:xfrm>
            <a:prstGeom prst="flowChartAlternateProcess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accent5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b="1" dirty="0" smtClean="0">
                  <a:solidFill>
                    <a:srgbClr val="CC0099"/>
                  </a:solidFill>
                </a:rPr>
                <a:t>Kantor Pajak</a:t>
              </a:r>
              <a:endParaRPr lang="id-ID" sz="1400" b="1" dirty="0">
                <a:solidFill>
                  <a:srgbClr val="CC0099"/>
                </a:solidFill>
              </a:endParaRPr>
            </a:p>
          </p:txBody>
        </p:sp>
        <p:sp>
          <p:nvSpPr>
            <p:cNvPr id="19" name="Flowchart: Alternate Process 18"/>
            <p:cNvSpPr/>
            <p:nvPr/>
          </p:nvSpPr>
          <p:spPr>
            <a:xfrm>
              <a:off x="773578" y="4149080"/>
              <a:ext cx="1260140" cy="576064"/>
            </a:xfrm>
            <a:prstGeom prst="flowChartAlternateProcess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accent5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b="1" dirty="0" smtClean="0">
                  <a:solidFill>
                    <a:srgbClr val="CC0099"/>
                  </a:solidFill>
                </a:rPr>
                <a:t>Wajib Pajak</a:t>
              </a:r>
              <a:endParaRPr lang="id-ID" sz="1400" b="1" dirty="0">
                <a:solidFill>
                  <a:srgbClr val="CC0099"/>
                </a:solidFill>
              </a:endParaRPr>
            </a:p>
          </p:txBody>
        </p:sp>
        <p:sp>
          <p:nvSpPr>
            <p:cNvPr id="20" name="Flowchart: Alternate Process 19"/>
            <p:cNvSpPr/>
            <p:nvPr/>
          </p:nvSpPr>
          <p:spPr>
            <a:xfrm>
              <a:off x="773578" y="4869160"/>
              <a:ext cx="1260140" cy="576064"/>
            </a:xfrm>
            <a:prstGeom prst="flowChartAlternateProcess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accent5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b="1" dirty="0" smtClean="0">
                  <a:solidFill>
                    <a:srgbClr val="CC0099"/>
                  </a:solidFill>
                </a:rPr>
                <a:t>Alat Fiskal Elektronik</a:t>
              </a:r>
              <a:endParaRPr lang="id-ID" sz="1400" b="1" dirty="0">
                <a:solidFill>
                  <a:srgbClr val="CC0099"/>
                </a:solidFill>
              </a:endParaRPr>
            </a:p>
          </p:txBody>
        </p:sp>
        <p:sp>
          <p:nvSpPr>
            <p:cNvPr id="21" name="Flowchart: Alternate Process 20"/>
            <p:cNvSpPr/>
            <p:nvPr/>
          </p:nvSpPr>
          <p:spPr>
            <a:xfrm>
              <a:off x="773578" y="5589240"/>
              <a:ext cx="1260140" cy="576064"/>
            </a:xfrm>
            <a:prstGeom prst="flowChartAlternateProcess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accent5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b="1" dirty="0" smtClean="0">
                  <a:solidFill>
                    <a:srgbClr val="CC0099"/>
                  </a:solidFill>
                </a:rPr>
                <a:t>Pelaporan</a:t>
              </a:r>
              <a:endParaRPr lang="id-ID" sz="1400" b="1" dirty="0">
                <a:solidFill>
                  <a:srgbClr val="CC0099"/>
                </a:solidFill>
              </a:endParaRPr>
            </a:p>
          </p:txBody>
        </p:sp>
        <p:sp>
          <p:nvSpPr>
            <p:cNvPr id="2049" name="Dodecagon 2048"/>
            <p:cNvSpPr/>
            <p:nvPr/>
          </p:nvSpPr>
          <p:spPr>
            <a:xfrm>
              <a:off x="611560" y="1925216"/>
              <a:ext cx="360040" cy="279648"/>
            </a:xfrm>
            <a:prstGeom prst="dodecagon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100" dirty="0" smtClean="0">
                  <a:latin typeface="Arial Narrow" panose="020B0606020202030204" pitchFamily="34" charset="0"/>
                </a:rPr>
                <a:t>1</a:t>
              </a:r>
              <a:endParaRPr lang="id-ID" dirty="0">
                <a:latin typeface="Arial Narrow" panose="020B0606020202030204" pitchFamily="34" charset="0"/>
              </a:endParaRPr>
            </a:p>
          </p:txBody>
        </p:sp>
        <p:sp>
          <p:nvSpPr>
            <p:cNvPr id="35" name="Dodecagon 34"/>
            <p:cNvSpPr/>
            <p:nvPr/>
          </p:nvSpPr>
          <p:spPr>
            <a:xfrm>
              <a:off x="611560" y="2645296"/>
              <a:ext cx="360040" cy="279648"/>
            </a:xfrm>
            <a:prstGeom prst="dodecagon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100" dirty="0" smtClean="0">
                  <a:latin typeface="Arial Narrow" panose="020B0606020202030204" pitchFamily="34" charset="0"/>
                </a:rPr>
                <a:t>2</a:t>
              </a:r>
              <a:endParaRPr lang="id-ID" dirty="0">
                <a:latin typeface="Arial Narrow" panose="020B0606020202030204" pitchFamily="34" charset="0"/>
              </a:endParaRPr>
            </a:p>
          </p:txBody>
        </p:sp>
        <p:sp>
          <p:nvSpPr>
            <p:cNvPr id="36" name="Dodecagon 35"/>
            <p:cNvSpPr/>
            <p:nvPr/>
          </p:nvSpPr>
          <p:spPr>
            <a:xfrm>
              <a:off x="611560" y="3365376"/>
              <a:ext cx="360040" cy="279648"/>
            </a:xfrm>
            <a:prstGeom prst="dodecagon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100" dirty="0" smtClean="0">
                  <a:latin typeface="Arial Narrow" panose="020B0606020202030204" pitchFamily="34" charset="0"/>
                </a:rPr>
                <a:t>3</a:t>
              </a:r>
              <a:endParaRPr lang="id-ID" dirty="0">
                <a:latin typeface="Arial Narrow" panose="020B0606020202030204" pitchFamily="34" charset="0"/>
              </a:endParaRPr>
            </a:p>
          </p:txBody>
        </p:sp>
        <p:sp>
          <p:nvSpPr>
            <p:cNvPr id="37" name="Dodecagon 36"/>
            <p:cNvSpPr/>
            <p:nvPr/>
          </p:nvSpPr>
          <p:spPr>
            <a:xfrm>
              <a:off x="611560" y="4085456"/>
              <a:ext cx="360040" cy="279648"/>
            </a:xfrm>
            <a:prstGeom prst="dodecagon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100" dirty="0" smtClean="0">
                  <a:latin typeface="Arial Narrow" panose="020B0606020202030204" pitchFamily="34" charset="0"/>
                </a:rPr>
                <a:t>4</a:t>
              </a:r>
              <a:endParaRPr lang="id-ID" dirty="0">
                <a:latin typeface="Arial Narrow" panose="020B0606020202030204" pitchFamily="34" charset="0"/>
              </a:endParaRPr>
            </a:p>
          </p:txBody>
        </p:sp>
        <p:sp>
          <p:nvSpPr>
            <p:cNvPr id="38" name="Dodecagon 37"/>
            <p:cNvSpPr/>
            <p:nvPr/>
          </p:nvSpPr>
          <p:spPr>
            <a:xfrm>
              <a:off x="611560" y="4805536"/>
              <a:ext cx="360040" cy="279648"/>
            </a:xfrm>
            <a:prstGeom prst="dodecagon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100" dirty="0" smtClean="0">
                  <a:latin typeface="Arial Narrow" panose="020B0606020202030204" pitchFamily="34" charset="0"/>
                </a:rPr>
                <a:t>5</a:t>
              </a:r>
              <a:endParaRPr lang="id-ID" dirty="0">
                <a:latin typeface="Arial Narrow" panose="020B0606020202030204" pitchFamily="34" charset="0"/>
              </a:endParaRPr>
            </a:p>
          </p:txBody>
        </p:sp>
        <p:sp>
          <p:nvSpPr>
            <p:cNvPr id="39" name="Dodecagon 38"/>
            <p:cNvSpPr/>
            <p:nvPr/>
          </p:nvSpPr>
          <p:spPr>
            <a:xfrm>
              <a:off x="611560" y="5525616"/>
              <a:ext cx="360040" cy="279648"/>
            </a:xfrm>
            <a:prstGeom prst="dodecagon">
              <a:avLst/>
            </a:prstGeom>
            <a:solidFill>
              <a:schemeClr val="accent3">
                <a:lumMod val="75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100" dirty="0" smtClean="0">
                  <a:latin typeface="Arial Narrow" panose="020B0606020202030204" pitchFamily="34" charset="0"/>
                </a:rPr>
                <a:t>6</a:t>
              </a:r>
              <a:endParaRPr lang="id-ID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Framework Umum Laman SIMPADE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536" y="980728"/>
            <a:ext cx="8568952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467544" y="982750"/>
            <a:ext cx="504056" cy="43204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971600" y="1012086"/>
            <a:ext cx="511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Badan Pajak Daerah Kota Mataram </a:t>
            </a:r>
            <a:r>
              <a:rPr lang="id-ID" dirty="0" smtClean="0"/>
              <a:t>– </a:t>
            </a:r>
            <a:r>
              <a:rPr lang="id-ID" b="1" dirty="0" smtClean="0"/>
              <a:t>WAJIB PAJAK</a:t>
            </a:r>
            <a:endParaRPr lang="id-ID" b="1" dirty="0"/>
          </a:p>
        </p:txBody>
      </p:sp>
      <p:sp>
        <p:nvSpPr>
          <p:cNvPr id="9" name="Line Callout 1 8"/>
          <p:cNvSpPr/>
          <p:nvPr/>
        </p:nvSpPr>
        <p:spPr>
          <a:xfrm>
            <a:off x="971600" y="1628800"/>
            <a:ext cx="720080" cy="288032"/>
          </a:xfrm>
          <a:prstGeom prst="borderCallout1">
            <a:avLst>
              <a:gd name="adj1" fmla="val 18750"/>
              <a:gd name="adj2" fmla="val -8333"/>
              <a:gd name="adj3" fmla="val -80399"/>
              <a:gd name="adj4" fmla="val -3309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b="1" dirty="0" smtClean="0">
                <a:solidFill>
                  <a:srgbClr val="FFFF00"/>
                </a:solidFill>
              </a:rPr>
              <a:t>Logo</a:t>
            </a:r>
            <a:endParaRPr lang="id-ID" sz="1100" b="1" dirty="0">
              <a:solidFill>
                <a:srgbClr val="FFFF00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2267744" y="1637184"/>
            <a:ext cx="1008112" cy="288032"/>
          </a:xfrm>
          <a:prstGeom prst="borderCallout1">
            <a:avLst>
              <a:gd name="adj1" fmla="val 18750"/>
              <a:gd name="adj2" fmla="val -8333"/>
              <a:gd name="adj3" fmla="val -115349"/>
              <a:gd name="adj4" fmla="val -49068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b="1" dirty="0" smtClean="0">
                <a:solidFill>
                  <a:srgbClr val="FFFF00"/>
                </a:solidFill>
              </a:rPr>
              <a:t>Nama Utama</a:t>
            </a:r>
            <a:endParaRPr lang="id-ID" sz="1100" b="1" dirty="0">
              <a:solidFill>
                <a:srgbClr val="FFFF00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3851920" y="1683276"/>
            <a:ext cx="1008112" cy="288032"/>
          </a:xfrm>
          <a:prstGeom prst="borderCallout1">
            <a:avLst>
              <a:gd name="adj1" fmla="val -10375"/>
              <a:gd name="adj2" fmla="val 58239"/>
              <a:gd name="adj3" fmla="val -115349"/>
              <a:gd name="adj4" fmla="val 9323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b="1" dirty="0" smtClean="0">
                <a:solidFill>
                  <a:srgbClr val="FFFF00"/>
                </a:solidFill>
              </a:rPr>
              <a:t>Posisi Laman</a:t>
            </a:r>
            <a:endParaRPr lang="id-ID" sz="1100" b="1" dirty="0">
              <a:solidFill>
                <a:srgbClr val="FFFF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78" y="1076645"/>
            <a:ext cx="1436564" cy="24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Callout 1 12"/>
          <p:cNvSpPr/>
          <p:nvPr/>
        </p:nvSpPr>
        <p:spPr>
          <a:xfrm>
            <a:off x="7308304" y="1628800"/>
            <a:ext cx="1368152" cy="432048"/>
          </a:xfrm>
          <a:prstGeom prst="borderCallout1">
            <a:avLst>
              <a:gd name="adj1" fmla="val -10375"/>
              <a:gd name="adj2" fmla="val 58239"/>
              <a:gd name="adj3" fmla="val -62924"/>
              <a:gd name="adj4" fmla="val 7974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b="1" dirty="0" smtClean="0">
                <a:solidFill>
                  <a:srgbClr val="FFFF00"/>
                </a:solidFill>
              </a:rPr>
              <a:t>Search, Grid Menu, Notif, User</a:t>
            </a:r>
            <a:endParaRPr lang="id-ID" sz="1100" b="1" dirty="0">
              <a:solidFill>
                <a:srgbClr val="FFFF00"/>
              </a:solidFill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2915816" y="2996952"/>
            <a:ext cx="1368152" cy="576064"/>
          </a:xfrm>
          <a:prstGeom prst="borderCallout1">
            <a:avLst>
              <a:gd name="adj1" fmla="val 18750"/>
              <a:gd name="adj2" fmla="val -8333"/>
              <a:gd name="adj3" fmla="val -84823"/>
              <a:gd name="adj4" fmla="val -64290"/>
            </a:avLst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>
                <a:solidFill>
                  <a:srgbClr val="CC0099"/>
                </a:solidFill>
              </a:rPr>
              <a:t>Icon Menu</a:t>
            </a:r>
            <a:endParaRPr lang="id-ID" dirty="0">
              <a:solidFill>
                <a:srgbClr val="CC0099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123728" y="2996952"/>
            <a:ext cx="648072" cy="2880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123728" y="3356992"/>
            <a:ext cx="576064" cy="3600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123728" y="3429000"/>
            <a:ext cx="648072" cy="10081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2123728" y="3537012"/>
            <a:ext cx="720080" cy="16201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123728" y="3429000"/>
            <a:ext cx="720080" cy="24482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TextBox 2047"/>
          <p:cNvSpPr txBox="1"/>
          <p:nvPr/>
        </p:nvSpPr>
        <p:spPr>
          <a:xfrm>
            <a:off x="2051720" y="1971308"/>
            <a:ext cx="302433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Logo &amp; Nama Utama, diambil dari Data Tabel Dinas Pajak. Deafult: Logo GOZRE dan </a:t>
            </a:r>
            <a:r>
              <a:rPr lang="id-ID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Sistem Informas Manajemen Pajak Daerah</a:t>
            </a:r>
            <a:endParaRPr lang="id-ID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2" name="Rectangle 2051"/>
          <p:cNvSpPr/>
          <p:nvPr/>
        </p:nvSpPr>
        <p:spPr>
          <a:xfrm>
            <a:off x="7568561" y="607668"/>
            <a:ext cx="14176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SIMPADE</a:t>
            </a:r>
            <a:endParaRPr lang="en-US" sz="2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2053" name="Rounded Rectangle 2052"/>
          <p:cNvSpPr/>
          <p:nvPr/>
        </p:nvSpPr>
        <p:spPr>
          <a:xfrm>
            <a:off x="4499992" y="916933"/>
            <a:ext cx="936104" cy="152400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Bantuan</a:t>
            </a:r>
            <a:endParaRPr lang="id-ID" sz="1000" dirty="0"/>
          </a:p>
        </p:txBody>
      </p:sp>
      <p:sp>
        <p:nvSpPr>
          <p:cNvPr id="43" name="Line Callout 1 42"/>
          <p:cNvSpPr/>
          <p:nvPr/>
        </p:nvSpPr>
        <p:spPr>
          <a:xfrm>
            <a:off x="6012160" y="1704950"/>
            <a:ext cx="936104" cy="499914"/>
          </a:xfrm>
          <a:prstGeom prst="borderCallout1">
            <a:avLst>
              <a:gd name="adj1" fmla="val -10375"/>
              <a:gd name="adj2" fmla="val 58239"/>
              <a:gd name="adj3" fmla="val -138668"/>
              <a:gd name="adj4" fmla="val -5911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b="1" dirty="0" smtClean="0">
                <a:solidFill>
                  <a:srgbClr val="FFFF00"/>
                </a:solidFill>
              </a:rPr>
              <a:t>Selalu ada tombol BANTUAN</a:t>
            </a:r>
            <a:endParaRPr lang="id-ID" sz="1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65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77852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Laman Pelayanan </a:t>
            </a:r>
            <a:r>
              <a:rPr lang="id-ID" dirty="0" smtClean="0">
                <a:sym typeface="Wingdings" panose="05000000000000000000" pitchFamily="2" charset="2"/>
              </a:rPr>
              <a:t> tampilan dropdown sub-menu</a:t>
            </a:r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536" y="980728"/>
            <a:ext cx="8568952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467544" y="982750"/>
            <a:ext cx="504056" cy="43204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971600" y="1012086"/>
            <a:ext cx="5010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Badan Pajak Daerah Kota Mataram </a:t>
            </a:r>
            <a:r>
              <a:rPr lang="id-ID" dirty="0" smtClean="0"/>
              <a:t>– </a:t>
            </a:r>
            <a:r>
              <a:rPr lang="id-ID" b="1" dirty="0" smtClean="0"/>
              <a:t>PELAYANAN</a:t>
            </a:r>
            <a:endParaRPr lang="id-ID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78" y="1076645"/>
            <a:ext cx="1436564" cy="24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7568561" y="607668"/>
            <a:ext cx="14176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SIMPADE</a:t>
            </a:r>
            <a:endParaRPr lang="en-US" sz="2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499992" y="916933"/>
            <a:ext cx="936104" cy="152400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Bantuan</a:t>
            </a:r>
            <a:endParaRPr lang="id-ID" sz="1000" dirty="0"/>
          </a:p>
        </p:txBody>
      </p:sp>
      <p:sp>
        <p:nvSpPr>
          <p:cNvPr id="57" name="Rectangle 56"/>
          <p:cNvSpPr/>
          <p:nvPr/>
        </p:nvSpPr>
        <p:spPr>
          <a:xfrm>
            <a:off x="395536" y="1925216"/>
            <a:ext cx="1872208" cy="4312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Flowchart: Alternate Process 57"/>
          <p:cNvSpPr/>
          <p:nvPr/>
        </p:nvSpPr>
        <p:spPr>
          <a:xfrm>
            <a:off x="773578" y="1988840"/>
            <a:ext cx="1260140" cy="576064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>
                <a:solidFill>
                  <a:srgbClr val="CC0099"/>
                </a:solidFill>
              </a:rPr>
              <a:t>Pelayanan</a:t>
            </a:r>
            <a:endParaRPr lang="id-ID" sz="1400" b="1" dirty="0">
              <a:solidFill>
                <a:srgbClr val="CC0099"/>
              </a:solidFill>
            </a:endParaRPr>
          </a:p>
        </p:txBody>
      </p:sp>
      <p:sp>
        <p:nvSpPr>
          <p:cNvPr id="59" name="Flowchart: Alternate Process 58"/>
          <p:cNvSpPr/>
          <p:nvPr/>
        </p:nvSpPr>
        <p:spPr>
          <a:xfrm>
            <a:off x="773578" y="2708920"/>
            <a:ext cx="1260140" cy="576064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>
                <a:solidFill>
                  <a:srgbClr val="CC0099"/>
                </a:solidFill>
              </a:rPr>
              <a:t>Dashboard </a:t>
            </a:r>
            <a:endParaRPr lang="id-ID" sz="1400" b="1" dirty="0">
              <a:solidFill>
                <a:srgbClr val="CC0099"/>
              </a:solidFill>
            </a:endParaRPr>
          </a:p>
        </p:txBody>
      </p:sp>
      <p:sp>
        <p:nvSpPr>
          <p:cNvPr id="60" name="Flowchart: Alternate Process 59"/>
          <p:cNvSpPr/>
          <p:nvPr/>
        </p:nvSpPr>
        <p:spPr>
          <a:xfrm>
            <a:off x="773578" y="3429000"/>
            <a:ext cx="1260140" cy="576064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>
                <a:solidFill>
                  <a:srgbClr val="CC0099"/>
                </a:solidFill>
              </a:rPr>
              <a:t>Kantor Pajak</a:t>
            </a:r>
            <a:endParaRPr lang="id-ID" sz="1400" b="1" dirty="0">
              <a:solidFill>
                <a:srgbClr val="CC0099"/>
              </a:solidFill>
            </a:endParaRPr>
          </a:p>
        </p:txBody>
      </p:sp>
      <p:sp>
        <p:nvSpPr>
          <p:cNvPr id="61" name="Flowchart: Alternate Process 60"/>
          <p:cNvSpPr/>
          <p:nvPr/>
        </p:nvSpPr>
        <p:spPr>
          <a:xfrm>
            <a:off x="773578" y="4149080"/>
            <a:ext cx="1260140" cy="576064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>
                <a:solidFill>
                  <a:srgbClr val="CC0099"/>
                </a:solidFill>
              </a:rPr>
              <a:t>Wajib Pajak</a:t>
            </a:r>
            <a:endParaRPr lang="id-ID" sz="1400" b="1" dirty="0">
              <a:solidFill>
                <a:srgbClr val="CC0099"/>
              </a:solidFill>
            </a:endParaRPr>
          </a:p>
        </p:txBody>
      </p:sp>
      <p:sp>
        <p:nvSpPr>
          <p:cNvPr id="62" name="Flowchart: Alternate Process 61"/>
          <p:cNvSpPr/>
          <p:nvPr/>
        </p:nvSpPr>
        <p:spPr>
          <a:xfrm>
            <a:off x="773578" y="4869160"/>
            <a:ext cx="1260140" cy="576064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>
                <a:solidFill>
                  <a:srgbClr val="CC0099"/>
                </a:solidFill>
              </a:rPr>
              <a:t>Alat Fiskal Elektronik</a:t>
            </a:r>
            <a:endParaRPr lang="id-ID" sz="1400" b="1" dirty="0">
              <a:solidFill>
                <a:srgbClr val="CC0099"/>
              </a:solidFill>
            </a:endParaRPr>
          </a:p>
        </p:txBody>
      </p:sp>
      <p:sp>
        <p:nvSpPr>
          <p:cNvPr id="63" name="Flowchart: Alternate Process 62"/>
          <p:cNvSpPr/>
          <p:nvPr/>
        </p:nvSpPr>
        <p:spPr>
          <a:xfrm>
            <a:off x="773578" y="5589240"/>
            <a:ext cx="1260140" cy="576064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b="1" dirty="0" smtClean="0">
                <a:solidFill>
                  <a:srgbClr val="CC0099"/>
                </a:solidFill>
              </a:rPr>
              <a:t>Pelaporan</a:t>
            </a:r>
            <a:endParaRPr lang="id-ID" sz="1400" b="1" dirty="0">
              <a:solidFill>
                <a:srgbClr val="CC0099"/>
              </a:solidFill>
            </a:endParaRPr>
          </a:p>
        </p:txBody>
      </p:sp>
      <p:sp>
        <p:nvSpPr>
          <p:cNvPr id="64" name="Dodecagon 63"/>
          <p:cNvSpPr/>
          <p:nvPr/>
        </p:nvSpPr>
        <p:spPr>
          <a:xfrm>
            <a:off x="611560" y="1925216"/>
            <a:ext cx="360040" cy="279648"/>
          </a:xfrm>
          <a:prstGeom prst="dodecagon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latin typeface="Arial Narrow" panose="020B0606020202030204" pitchFamily="34" charset="0"/>
              </a:rPr>
              <a:t>1</a:t>
            </a: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65" name="Dodecagon 64"/>
          <p:cNvSpPr/>
          <p:nvPr/>
        </p:nvSpPr>
        <p:spPr>
          <a:xfrm>
            <a:off x="611560" y="2645296"/>
            <a:ext cx="360040" cy="279648"/>
          </a:xfrm>
          <a:prstGeom prst="dodecagon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latin typeface="Arial Narrow" panose="020B0606020202030204" pitchFamily="34" charset="0"/>
              </a:rPr>
              <a:t>2</a:t>
            </a: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66" name="Dodecagon 65"/>
          <p:cNvSpPr/>
          <p:nvPr/>
        </p:nvSpPr>
        <p:spPr>
          <a:xfrm>
            <a:off x="611560" y="3365376"/>
            <a:ext cx="360040" cy="279648"/>
          </a:xfrm>
          <a:prstGeom prst="dodecagon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latin typeface="Arial Narrow" panose="020B0606020202030204" pitchFamily="34" charset="0"/>
              </a:rPr>
              <a:t>3</a:t>
            </a: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67" name="Dodecagon 66"/>
          <p:cNvSpPr/>
          <p:nvPr/>
        </p:nvSpPr>
        <p:spPr>
          <a:xfrm>
            <a:off x="611560" y="4085456"/>
            <a:ext cx="360040" cy="279648"/>
          </a:xfrm>
          <a:prstGeom prst="dodecagon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latin typeface="Arial Narrow" panose="020B0606020202030204" pitchFamily="34" charset="0"/>
              </a:rPr>
              <a:t>4</a:t>
            </a: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68" name="Dodecagon 67"/>
          <p:cNvSpPr/>
          <p:nvPr/>
        </p:nvSpPr>
        <p:spPr>
          <a:xfrm>
            <a:off x="611560" y="4805536"/>
            <a:ext cx="360040" cy="279648"/>
          </a:xfrm>
          <a:prstGeom prst="dodecagon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latin typeface="Arial Narrow" panose="020B0606020202030204" pitchFamily="34" charset="0"/>
              </a:rPr>
              <a:t>5</a:t>
            </a: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69" name="Dodecagon 68"/>
          <p:cNvSpPr/>
          <p:nvPr/>
        </p:nvSpPr>
        <p:spPr>
          <a:xfrm>
            <a:off x="611560" y="5525616"/>
            <a:ext cx="360040" cy="279648"/>
          </a:xfrm>
          <a:prstGeom prst="dodecagon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latin typeface="Arial Narrow" panose="020B0606020202030204" pitchFamily="34" charset="0"/>
              </a:rPr>
              <a:t>6</a:t>
            </a: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420144" y="1925216"/>
            <a:ext cx="2871936" cy="8599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id-ID" sz="1200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Kantor Pajak [Dinas Pajak Kota Mataram]</a:t>
            </a:r>
          </a:p>
          <a:p>
            <a:pPr marL="171450" indent="-171450">
              <a:buFontTx/>
              <a:buChar char="-"/>
            </a:pPr>
            <a:r>
              <a:rPr lang="id-ID" sz="1200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Wajib Pajak</a:t>
            </a:r>
          </a:p>
          <a:p>
            <a:pPr marL="171450" indent="-171450">
              <a:buFontTx/>
              <a:buChar char="-"/>
            </a:pPr>
            <a:r>
              <a:rPr lang="id-ID" sz="1200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Petugas Lapangan</a:t>
            </a:r>
          </a:p>
          <a:p>
            <a:pPr marL="171450" indent="-171450">
              <a:buFontTx/>
              <a:buChar char="-"/>
            </a:pPr>
            <a:r>
              <a:rPr lang="id-ID" sz="1200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Persetujuan</a:t>
            </a:r>
            <a:endParaRPr lang="id-ID" sz="1200" dirty="0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5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577852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Laman Pelayanan – Kantor Pajak – form data entry </a:t>
            </a:r>
            <a:endParaRPr lang="id-ID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D679E-4CBD-4596-90B1-4D57389953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536" y="980728"/>
            <a:ext cx="8568952" cy="4320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467544" y="982750"/>
            <a:ext cx="504056" cy="43204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971600" y="1012086"/>
            <a:ext cx="648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Badan Pajak Daerah Kota Mataram </a:t>
            </a:r>
            <a:r>
              <a:rPr lang="id-ID" dirty="0" smtClean="0"/>
              <a:t>– </a:t>
            </a:r>
            <a:r>
              <a:rPr lang="id-ID" b="1" dirty="0" smtClean="0"/>
              <a:t>PELAYANAN – Kantor Pajak</a:t>
            </a:r>
            <a:endParaRPr lang="id-ID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78" y="1076645"/>
            <a:ext cx="1436564" cy="24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7568561" y="607668"/>
            <a:ext cx="14176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SIMPADE</a:t>
            </a:r>
            <a:endParaRPr lang="en-US" sz="2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499992" y="916933"/>
            <a:ext cx="936104" cy="152400"/>
          </a:xfrm>
          <a:prstGeom prst="round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 smtClean="0"/>
              <a:t>Bantuan</a:t>
            </a:r>
            <a:endParaRPr lang="id-ID" sz="1000" dirty="0"/>
          </a:p>
        </p:txBody>
      </p:sp>
      <p:sp>
        <p:nvSpPr>
          <p:cNvPr id="57" name="Rectangle 56"/>
          <p:cNvSpPr/>
          <p:nvPr/>
        </p:nvSpPr>
        <p:spPr>
          <a:xfrm>
            <a:off x="395536" y="1925216"/>
            <a:ext cx="720080" cy="4312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Dodecagon 63"/>
          <p:cNvSpPr/>
          <p:nvPr/>
        </p:nvSpPr>
        <p:spPr>
          <a:xfrm>
            <a:off x="611560" y="1925216"/>
            <a:ext cx="360040" cy="279648"/>
          </a:xfrm>
          <a:prstGeom prst="dodecagon">
            <a:avLst/>
          </a:prstGeom>
          <a:solidFill>
            <a:schemeClr val="accent6">
              <a:lumMod val="50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latin typeface="Arial Narrow" panose="020B0606020202030204" pitchFamily="34" charset="0"/>
              </a:rPr>
              <a:t>1</a:t>
            </a: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65" name="Dodecagon 64"/>
          <p:cNvSpPr/>
          <p:nvPr/>
        </p:nvSpPr>
        <p:spPr>
          <a:xfrm>
            <a:off x="611560" y="2645296"/>
            <a:ext cx="360040" cy="279648"/>
          </a:xfrm>
          <a:prstGeom prst="dodecagon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latin typeface="Arial Narrow" panose="020B0606020202030204" pitchFamily="34" charset="0"/>
              </a:rPr>
              <a:t>2</a:t>
            </a: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66" name="Dodecagon 65"/>
          <p:cNvSpPr/>
          <p:nvPr/>
        </p:nvSpPr>
        <p:spPr>
          <a:xfrm>
            <a:off x="611560" y="3365376"/>
            <a:ext cx="360040" cy="279648"/>
          </a:xfrm>
          <a:prstGeom prst="dodecagon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latin typeface="Arial Narrow" panose="020B0606020202030204" pitchFamily="34" charset="0"/>
              </a:rPr>
              <a:t>3</a:t>
            </a: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67" name="Dodecagon 66"/>
          <p:cNvSpPr/>
          <p:nvPr/>
        </p:nvSpPr>
        <p:spPr>
          <a:xfrm>
            <a:off x="611560" y="4085456"/>
            <a:ext cx="360040" cy="279648"/>
          </a:xfrm>
          <a:prstGeom prst="dodecagon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latin typeface="Arial Narrow" panose="020B0606020202030204" pitchFamily="34" charset="0"/>
              </a:rPr>
              <a:t>4</a:t>
            </a: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68" name="Dodecagon 67"/>
          <p:cNvSpPr/>
          <p:nvPr/>
        </p:nvSpPr>
        <p:spPr>
          <a:xfrm>
            <a:off x="611560" y="4805536"/>
            <a:ext cx="360040" cy="279648"/>
          </a:xfrm>
          <a:prstGeom prst="dodecagon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latin typeface="Arial Narrow" panose="020B0606020202030204" pitchFamily="34" charset="0"/>
              </a:rPr>
              <a:t>5</a:t>
            </a: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69" name="Dodecagon 68"/>
          <p:cNvSpPr/>
          <p:nvPr/>
        </p:nvSpPr>
        <p:spPr>
          <a:xfrm>
            <a:off x="611560" y="5525616"/>
            <a:ext cx="360040" cy="279648"/>
          </a:xfrm>
          <a:prstGeom prst="dodecagon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 smtClean="0">
                <a:latin typeface="Arial Narrow" panose="020B0606020202030204" pitchFamily="34" charset="0"/>
              </a:rPr>
              <a:t>6</a:t>
            </a:r>
            <a:endParaRPr lang="id-ID" dirty="0"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5066600"/>
            <a:ext cx="77175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Setelah user TO mengisi, maka aplikasi melakukan:</a:t>
            </a:r>
          </a:p>
          <a:p>
            <a:pPr marL="342900" indent="-342900">
              <a:buAutoNum type="arabicPeriod"/>
            </a:pPr>
            <a:r>
              <a:rPr lang="id-ID" sz="1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Verifikasi email</a:t>
            </a:r>
          </a:p>
          <a:p>
            <a:pPr marL="342900" indent="-342900">
              <a:buAutoNum type="arabicPeriod"/>
            </a:pPr>
            <a:r>
              <a:rPr lang="id-ID" sz="1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Lookup kode pemerintah daerah</a:t>
            </a:r>
          </a:p>
          <a:p>
            <a:pPr marL="342900" indent="-342900">
              <a:buAutoNum type="arabicPeriod"/>
            </a:pPr>
            <a:r>
              <a:rPr lang="id-ID" sz="1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Merubah status dari DRAFT menjadi KANTOR PAJAK</a:t>
            </a:r>
          </a:p>
          <a:p>
            <a:r>
              <a:rPr lang="id-ID" sz="1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000" dirty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id-ID" sz="1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 entry dapat dilakukan pertama kali oleh user TO (Buat)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 pencegahan alamat email dengan domain: Gmail, Yahoo dan domain email gratis lainnya. Harus email resmi instansi.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000" dirty="0" smtClean="0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Ukuran Foto disesuaikan. Ukuran logo disesuaikan untuk menjadi tampilan di setiap laman</a:t>
            </a:r>
            <a:endParaRPr lang="id-ID" sz="1000" dirty="0">
              <a:solidFill>
                <a:srgbClr val="CC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52261"/>
            <a:ext cx="7704857" cy="3026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20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67914</TotalTime>
  <Words>1316</Words>
  <Application>Microsoft Office PowerPoint</Application>
  <PresentationFormat>On-screen Show (4:3)</PresentationFormat>
  <Paragraphs>314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Blank</vt:lpstr>
      <vt:lpstr>Waveform</vt:lpstr>
      <vt:lpstr>SIMPADE User Interface Requirements Rev 0.1 [DRAFT] 2 Jan 2022</vt:lpstr>
      <vt:lpstr>User Types and Access</vt:lpstr>
      <vt:lpstr>User Types and Access</vt:lpstr>
      <vt:lpstr>Kelompok Menu Umum Laman</vt:lpstr>
      <vt:lpstr>Kelompok Menu Umum Laman</vt:lpstr>
      <vt:lpstr>Kelompok Menu Umum Laman</vt:lpstr>
      <vt:lpstr>Framework Umum Laman SIMPADE</vt:lpstr>
      <vt:lpstr>Laman Pelayanan  tampilan dropdown sub-menu </vt:lpstr>
      <vt:lpstr>Laman Pelayanan – Kantor Pajak – form data entry </vt:lpstr>
      <vt:lpstr>Laman Pelayanan – Wajib Pajak – form data entry </vt:lpstr>
      <vt:lpstr>Laman Pelayanan – Petugas Lapangan – form data entry </vt:lpstr>
      <vt:lpstr>Laman Dashboard  tampilan 1 Laman Dashboard</vt:lpstr>
      <vt:lpstr>Laman Dashboard  Pilihan Widget Infografis dan GIS</vt:lpstr>
      <vt:lpstr>Laman Kantor Pajak – form mutakhir data</vt:lpstr>
      <vt:lpstr>Laman Wajib Pajak Daerah – form mutakhir data wajib pajak</vt:lpstr>
      <vt:lpstr>Laman Wajib Pajak Daerah – form data entry OUTLET</vt:lpstr>
      <vt:lpstr>Laman Wajib Pajak Daerah – Tabel VIEW Transaksi</vt:lpstr>
      <vt:lpstr>Laman Alat Fiskal Elektronik</vt:lpstr>
      <vt:lpstr>Laman Pelaporan</vt:lpstr>
    </vt:vector>
  </TitlesOfParts>
  <Company>TERRA CAHAYA KREATIF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 CAHAYA KREATIF</dc:title>
  <dc:subject>CHROMEBOOK</dc:subject>
  <dc:creator>Hendra Gunawan</dc:creator>
  <dc:description>© Copyright GOZRE</dc:description>
  <cp:lastModifiedBy>Didi  Setiadi</cp:lastModifiedBy>
  <cp:revision>198</cp:revision>
  <dcterms:created xsi:type="dcterms:W3CDTF">2011-05-09T14:18:21Z</dcterms:created>
  <dcterms:modified xsi:type="dcterms:W3CDTF">2022-01-12T17:50:15Z</dcterms:modified>
  <cp:category>Templates</cp:category>
  <cp:version>V.01</cp:version>
</cp:coreProperties>
</file>