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307" r:id="rId2"/>
    <p:sldId id="256" r:id="rId3"/>
    <p:sldId id="299" r:id="rId4"/>
    <p:sldId id="258" r:id="rId5"/>
    <p:sldId id="302" r:id="rId6"/>
    <p:sldId id="308" r:id="rId7"/>
    <p:sldId id="305" r:id="rId8"/>
    <p:sldId id="257" r:id="rId9"/>
    <p:sldId id="309" r:id="rId10"/>
    <p:sldId id="278" r:id="rId11"/>
  </p:sldIdLst>
  <p:sldSz cx="9144000" cy="5143500" type="screen16x9"/>
  <p:notesSz cx="6858000" cy="9144000"/>
  <p:embeddedFontLst>
    <p:embeddedFont>
      <p:font typeface="Quicksand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>
      <p:cViewPr varScale="1">
        <p:scale>
          <a:sx n="115" d="100"/>
          <a:sy n="115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438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607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680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395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459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65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2686543" y="453912"/>
            <a:ext cx="377091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800" b="1" dirty="0"/>
              <a:t>Hackbrio’22</a:t>
            </a:r>
            <a:endParaRPr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5B62A-7DBE-4C55-8079-F827E6288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648" y="2110248"/>
            <a:ext cx="2912015" cy="23128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93E2B7-F564-47E7-81ED-8725C412C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139" y="2106894"/>
            <a:ext cx="2604633" cy="23128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091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20">
        <p:fade/>
      </p:transition>
    </mc:Choice>
    <mc:Fallback xmlns="">
      <p:transition spd="med" advTm="542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ctrTitle" idx="4294967295"/>
          </p:nvPr>
        </p:nvSpPr>
        <p:spPr>
          <a:xfrm>
            <a:off x="1527297" y="2292626"/>
            <a:ext cx="1679729" cy="4512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</a:rPr>
              <a:t>Thank you!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custDataLst>
      <p:tags r:id="rId1"/>
    </p:custDataLst>
  </p:cSld>
  <p:clrMapOvr>
    <a:masterClrMapping/>
  </p:clrMapOvr>
  <p:transition spd="slow" advTm="3798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2859915" y="453912"/>
            <a:ext cx="3759546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SENTIN3LS</a:t>
            </a:r>
            <a:endParaRPr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EC889-CB6F-4B3A-A9B6-E3373DE45624}"/>
              </a:ext>
            </a:extLst>
          </p:cNvPr>
          <p:cNvSpPr txBox="1"/>
          <p:nvPr/>
        </p:nvSpPr>
        <p:spPr>
          <a:xfrm>
            <a:off x="6438022" y="3096274"/>
            <a:ext cx="2593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C000"/>
                </a:solidFill>
                <a:latin typeface="Quicksand" panose="020B0604020202020204" charset="0"/>
              </a:rPr>
              <a:t>BY-</a:t>
            </a:r>
          </a:p>
          <a:p>
            <a:r>
              <a:rPr lang="en-IN" sz="2000" b="1" dirty="0">
                <a:solidFill>
                  <a:srgbClr val="FFC000"/>
                </a:solidFill>
                <a:latin typeface="Quicksand" panose="020B0604020202020204" charset="0"/>
              </a:rPr>
              <a:t>DEVANSH MATHUR</a:t>
            </a:r>
          </a:p>
          <a:p>
            <a:r>
              <a:rPr lang="en-IN" sz="2000" b="1" dirty="0">
                <a:solidFill>
                  <a:srgbClr val="FFC000"/>
                </a:solidFill>
                <a:latin typeface="Quicksand" panose="020B0604020202020204" charset="0"/>
              </a:rPr>
              <a:t>JAIDITYA NAIR</a:t>
            </a:r>
          </a:p>
          <a:p>
            <a:r>
              <a:rPr lang="en-IN" sz="2000" b="1" dirty="0">
                <a:solidFill>
                  <a:srgbClr val="FFC000"/>
                </a:solidFill>
                <a:latin typeface="Quicksand" panose="020B0604020202020204" charset="0"/>
              </a:rPr>
              <a:t>VARUN MANIYAR</a:t>
            </a:r>
          </a:p>
          <a:p>
            <a:r>
              <a:rPr lang="en-IN" sz="2000" b="1" dirty="0">
                <a:solidFill>
                  <a:srgbClr val="FFC000"/>
                </a:solidFill>
                <a:latin typeface="Quicksand" panose="020B0604020202020204" charset="0"/>
              </a:rPr>
              <a:t>NIKHIL ANAND</a:t>
            </a:r>
            <a:br>
              <a:rPr lang="en-IN" sz="2000" b="1" dirty="0">
                <a:solidFill>
                  <a:srgbClr val="FFC000"/>
                </a:solidFill>
                <a:latin typeface="Quicksand" panose="020B0604020202020204" charset="0"/>
              </a:rPr>
            </a:br>
            <a:endParaRPr lang="en-IN" sz="2000" b="1" dirty="0">
              <a:solidFill>
                <a:srgbClr val="FFC000"/>
              </a:solidFill>
              <a:latin typeface="Quicksand" panose="020B0604020202020204" charset="0"/>
            </a:endParaRPr>
          </a:p>
        </p:txBody>
      </p:sp>
      <p:sp>
        <p:nvSpPr>
          <p:cNvPr id="4" name="Google Shape;71;p12">
            <a:extLst>
              <a:ext uri="{FF2B5EF4-FFF2-40B4-BE49-F238E27FC236}">
                <a16:creationId xmlns:a16="http://schemas.microsoft.com/office/drawing/2014/main" id="{98AA1AED-9A67-447C-9679-2C1CEBC044B3}"/>
              </a:ext>
            </a:extLst>
          </p:cNvPr>
          <p:cNvSpPr txBox="1">
            <a:spLocks/>
          </p:cNvSpPr>
          <p:nvPr/>
        </p:nvSpPr>
        <p:spPr>
          <a:xfrm>
            <a:off x="2967393" y="1771367"/>
            <a:ext cx="365206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IN" sz="6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EDLEXIC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20">
        <p:fade/>
      </p:transition>
    </mc:Choice>
    <mc:Fallback xmlns="">
      <p:transition spd="med" advTm="542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;p12">
            <a:extLst>
              <a:ext uri="{FF2B5EF4-FFF2-40B4-BE49-F238E27FC236}">
                <a16:creationId xmlns:a16="http://schemas.microsoft.com/office/drawing/2014/main" id="{98AA1AED-9A67-447C-9679-2C1CEBC044B3}"/>
              </a:ext>
            </a:extLst>
          </p:cNvPr>
          <p:cNvSpPr txBox="1">
            <a:spLocks/>
          </p:cNvSpPr>
          <p:nvPr/>
        </p:nvSpPr>
        <p:spPr>
          <a:xfrm>
            <a:off x="734673" y="279428"/>
            <a:ext cx="7674654" cy="72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IN" sz="3400" b="1" u="sng" dirty="0">
                <a:solidFill>
                  <a:srgbClr val="FF0000"/>
                </a:solidFill>
              </a:rPr>
              <a:t>Problems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BB1CA-C403-4A56-BA3C-48F3D9C6B659}"/>
              </a:ext>
            </a:extLst>
          </p:cNvPr>
          <p:cNvSpPr txBox="1"/>
          <p:nvPr/>
        </p:nvSpPr>
        <p:spPr>
          <a:xfrm>
            <a:off x="1122067" y="1283826"/>
            <a:ext cx="762648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Quicksand" panose="020B0604020202020204" charset="0"/>
              </a:rPr>
              <a:t>Dyslexia is a learning difficulty that primarily affects the skills involved in accurate and fluent word reading and spelling.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Quicksand" panose="020B0604020202020204" charset="0"/>
              </a:rPr>
              <a:t>Dyslexia is a global issue. It turns up in different countries and continents, different languages and cultures and affects a large number of children and adults, with widespread consequences.  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Quicksand" panose="020B0604020202020204" charset="0"/>
              </a:rPr>
              <a:t>In India, a country of approximately 1.3 billion people, roughly at least 35 million students (15 % of total students) are dyslexic. That truly is a massive number of potential dyslexics .</a:t>
            </a:r>
            <a:endParaRPr lang="en-IN" sz="20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56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20">
        <p:fade/>
      </p:transition>
    </mc:Choice>
    <mc:Fallback xmlns="">
      <p:transition spd="med" advTm="542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3739581" y="511111"/>
            <a:ext cx="4328698" cy="5346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u="sng" dirty="0">
                <a:solidFill>
                  <a:schemeClr val="dk1"/>
                </a:solidFill>
              </a:rPr>
              <a:t>Solutions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541440" y="1195825"/>
            <a:ext cx="6671400" cy="3122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1800" dirty="0"/>
              <a:t>We created an app which can be beneficial to all the dyslexic students and has the following functions: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Phonetic Dictionary with Text-to-Speech which helps the student for quick learning.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Colored pages to make it more accessible for the students to read.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bg1"/>
                </a:solidFill>
              </a:rPr>
              <a:t>Picture words to give them a better understanding of the topic.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bg1"/>
                </a:solidFill>
              </a:rPr>
              <a:t>Celebrations at every successful attempt to improve the student’s confidence.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414906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custDataLst>
      <p:tags r:id="rId1"/>
    </p:custDataLst>
  </p:cSld>
  <p:clrMapOvr>
    <a:masterClrMapping/>
  </p:clrMapOvr>
  <p:transition spd="slow" advTm="9256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" name="Google Shape;76;p13">
            <a:extLst>
              <a:ext uri="{FF2B5EF4-FFF2-40B4-BE49-F238E27FC236}">
                <a16:creationId xmlns:a16="http://schemas.microsoft.com/office/drawing/2014/main" id="{DFBE916D-A662-4E3A-83C9-F0FC2A6270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60574" y="634999"/>
            <a:ext cx="1026223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u="sng" dirty="0">
                <a:solidFill>
                  <a:schemeClr val="accent2">
                    <a:lumMod val="75000"/>
                  </a:schemeClr>
                </a:solidFill>
              </a:rPr>
              <a:t>USP</a:t>
            </a:r>
            <a:endParaRPr sz="28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Google Shape;76;p13">
            <a:extLst>
              <a:ext uri="{FF2B5EF4-FFF2-40B4-BE49-F238E27FC236}">
                <a16:creationId xmlns:a16="http://schemas.microsoft.com/office/drawing/2014/main" id="{B06889C1-1D2B-436B-B8C7-8FF8C156EE1D}"/>
              </a:ext>
            </a:extLst>
          </p:cNvPr>
          <p:cNvSpPr txBox="1">
            <a:spLocks/>
          </p:cNvSpPr>
          <p:nvPr/>
        </p:nvSpPr>
        <p:spPr>
          <a:xfrm>
            <a:off x="1234887" y="1235843"/>
            <a:ext cx="6858000" cy="327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100" dirty="0">
                <a:solidFill>
                  <a:schemeClr val="bg1"/>
                </a:solidFill>
              </a:rPr>
              <a:t>Simple and easy to use GUI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100" dirty="0">
                <a:solidFill>
                  <a:schemeClr val="bg1"/>
                </a:solidFill>
              </a:rPr>
              <a:t>Colourful interactive features to improve accessibility.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100" dirty="0">
                <a:solidFill>
                  <a:schemeClr val="bg1"/>
                </a:solidFill>
              </a:rPr>
              <a:t>Parents can also use the app to help improving their child’s reading and writing skills.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100" dirty="0">
                <a:solidFill>
                  <a:schemeClr val="bg1"/>
                </a:solidFill>
              </a:rPr>
              <a:t>Students can do the assignments at their befitting pace without any pressure.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100" dirty="0">
                <a:solidFill>
                  <a:schemeClr val="bg1"/>
                </a:solidFill>
              </a:rPr>
              <a:t>Breaks given to the student after every attempt to help them rest.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7261539"/>
      </p:ext>
    </p:extLst>
  </p:cSld>
  <p:clrMapOvr>
    <a:masterClrMapping/>
  </p:clrMapOvr>
  <p:transition spd="slow" advTm="567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" name="Google Shape;76;p13">
            <a:extLst>
              <a:ext uri="{FF2B5EF4-FFF2-40B4-BE49-F238E27FC236}">
                <a16:creationId xmlns:a16="http://schemas.microsoft.com/office/drawing/2014/main" id="{DFBE916D-A662-4E3A-83C9-F0FC2A6270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5093" y="634999"/>
            <a:ext cx="3591553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u="sng" dirty="0">
                <a:solidFill>
                  <a:schemeClr val="accent2">
                    <a:lumMod val="75000"/>
                  </a:schemeClr>
                </a:solidFill>
              </a:rPr>
              <a:t>Target Market</a:t>
            </a:r>
            <a:endParaRPr sz="28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Google Shape;76;p13">
            <a:extLst>
              <a:ext uri="{FF2B5EF4-FFF2-40B4-BE49-F238E27FC236}">
                <a16:creationId xmlns:a16="http://schemas.microsoft.com/office/drawing/2014/main" id="{B06889C1-1D2B-436B-B8C7-8FF8C156EE1D}"/>
              </a:ext>
            </a:extLst>
          </p:cNvPr>
          <p:cNvSpPr txBox="1">
            <a:spLocks/>
          </p:cNvSpPr>
          <p:nvPr/>
        </p:nvSpPr>
        <p:spPr>
          <a:xfrm>
            <a:off x="1234887" y="1235843"/>
            <a:ext cx="6858000" cy="327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</a:rPr>
              <a:t>B2C.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</a:rPr>
              <a:t>All the dyslexic students below the age of 18.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</a:rPr>
              <a:t>Parents/Guardians of dyslexic students between the age of 2-8.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</a:rPr>
              <a:t>Collaboration with schools to help dyslexic students.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</a:rPr>
              <a:t>Joint effort with the Dyslexia Association of India to reach all the parts of the country.</a:t>
            </a:r>
            <a:endParaRPr lang="en-IN" sz="22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1580FF-B006-4BBF-B2E9-75FF22B28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340" y="4104116"/>
            <a:ext cx="3369875" cy="4043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1030941"/>
      </p:ext>
    </p:extLst>
  </p:cSld>
  <p:clrMapOvr>
    <a:masterClrMapping/>
  </p:clrMapOvr>
  <p:transition spd="slow" advTm="567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" name="Google Shape;76;p13">
            <a:extLst>
              <a:ext uri="{FF2B5EF4-FFF2-40B4-BE49-F238E27FC236}">
                <a16:creationId xmlns:a16="http://schemas.microsoft.com/office/drawing/2014/main" id="{DFBE916D-A662-4E3A-83C9-F0FC2A6270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17033" y="544950"/>
            <a:ext cx="3595407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u="sng" dirty="0">
                <a:solidFill>
                  <a:schemeClr val="accent2">
                    <a:lumMod val="75000"/>
                  </a:schemeClr>
                </a:solidFill>
              </a:rPr>
              <a:t>Future Prospects</a:t>
            </a:r>
            <a:endParaRPr sz="28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Google Shape;76;p13">
            <a:extLst>
              <a:ext uri="{FF2B5EF4-FFF2-40B4-BE49-F238E27FC236}">
                <a16:creationId xmlns:a16="http://schemas.microsoft.com/office/drawing/2014/main" id="{B06889C1-1D2B-436B-B8C7-8FF8C156EE1D}"/>
              </a:ext>
            </a:extLst>
          </p:cNvPr>
          <p:cNvSpPr txBox="1">
            <a:spLocks/>
          </p:cNvSpPr>
          <p:nvPr/>
        </p:nvSpPr>
        <p:spPr>
          <a:xfrm>
            <a:off x="1176129" y="1131620"/>
            <a:ext cx="7490791" cy="408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bg1"/>
                </a:solidFill>
              </a:rPr>
              <a:t>Availability throughout the world.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bg1"/>
                </a:solidFill>
              </a:rPr>
              <a:t>Collaboration with companies that specialize in helping dyslexic students.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bg1"/>
                </a:solidFill>
              </a:rPr>
              <a:t>Addition of all sorts of methods that can improve the student’s reading and writing skills.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bg1"/>
                </a:solidFill>
              </a:rPr>
              <a:t>Reward system based on individual progress.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bg1"/>
                </a:solidFill>
              </a:rPr>
              <a:t>Inclusion of weekly assignments and quizzes to track performance.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bg1"/>
                </a:solidFill>
              </a:rPr>
              <a:t>Research and Development of a device dedicated only for the same purpose.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0867086"/>
      </p:ext>
    </p:extLst>
  </p:cSld>
  <p:clrMapOvr>
    <a:masterClrMapping/>
  </p:clrMapOvr>
  <p:transition spd="slow" advTm="567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408002" y="350768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 dirty="0">
                <a:solidFill>
                  <a:schemeClr val="accent2">
                    <a:lumMod val="75000"/>
                  </a:schemeClr>
                </a:solidFill>
              </a:rPr>
              <a:t>TECHNOLOGIES USED</a:t>
            </a:r>
            <a:endParaRPr sz="24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407058"/>
            <a:ext cx="7773116" cy="472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MADE WITH PYTHON AND FIGMA</a:t>
            </a:r>
            <a:endParaRPr lang="en-US" sz="1600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Made in VS Code (Code editor) using Python 3.10.2 .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IN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SOME MODULES USED:</a:t>
            </a:r>
          </a:p>
          <a:p>
            <a:pPr marL="171450" indent="-171450">
              <a:spcBef>
                <a:spcPts val="600"/>
              </a:spcBef>
              <a:buClr>
                <a:schemeClr val="accent2">
                  <a:lumMod val="75000"/>
                </a:schemeClr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Tkinter</a:t>
            </a:r>
            <a:r>
              <a:rPr lang="en-US" sz="16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: 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tandard GUI library for Python.</a:t>
            </a:r>
            <a:endParaRPr lang="en-US" sz="1600" dirty="0">
              <a:solidFill>
                <a:schemeClr val="bg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pPr marL="171450" indent="-171450">
              <a:spcBef>
                <a:spcPts val="600"/>
              </a:spcBef>
              <a:buClr>
                <a:schemeClr val="accent2">
                  <a:lumMod val="75000"/>
                </a:schemeClr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PIL</a:t>
            </a:r>
            <a:r>
              <a:rPr lang="en-US" sz="16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: </a:t>
            </a:r>
            <a:r>
              <a:rPr lang="en-US" sz="160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Python Imaging Library which provides the python interpreter with image editing capabilities.</a:t>
            </a:r>
            <a:endParaRPr lang="en-US" sz="1600" dirty="0">
              <a:solidFill>
                <a:schemeClr val="bg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pPr marL="171450" indent="-171450">
              <a:spcBef>
                <a:spcPts val="600"/>
              </a:spcBef>
              <a:buClr>
                <a:schemeClr val="accent2">
                  <a:lumMod val="75000"/>
                </a:schemeClr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Tkvideo</a:t>
            </a:r>
            <a:r>
              <a:rPr lang="en-US" sz="16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: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Python module for playing videos in GUIs created with 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kinter.</a:t>
            </a:r>
            <a:endParaRPr lang="en-US" sz="1600" dirty="0">
              <a:solidFill>
                <a:schemeClr val="bg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pPr marL="171450" indent="-171450">
              <a:spcBef>
                <a:spcPts val="600"/>
              </a:spcBef>
              <a:buClr>
                <a:schemeClr val="accent2">
                  <a:lumMod val="75000"/>
                </a:schemeClr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Os</a:t>
            </a:r>
            <a:r>
              <a:rPr lang="en-US" sz="16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: </a:t>
            </a:r>
            <a:r>
              <a:rPr lang="en-US" sz="160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provides functions for interacting with the operating system.</a:t>
            </a:r>
          </a:p>
          <a:p>
            <a:pPr marL="171450" indent="-171450">
              <a:spcBef>
                <a:spcPts val="600"/>
              </a:spcBef>
              <a:buClr>
                <a:schemeClr val="accent2">
                  <a:lumMod val="75000"/>
                </a:schemeClr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Smptlib</a:t>
            </a:r>
            <a:r>
              <a:rPr lang="en-US" sz="16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: 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D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efines an SMTP client session object that can be used to send mail to any internet machine.</a:t>
            </a:r>
            <a:endParaRPr lang="en-US" sz="1600" dirty="0">
              <a:solidFill>
                <a:schemeClr val="bg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pPr marL="171450" indent="-171450">
              <a:spcBef>
                <a:spcPts val="600"/>
              </a:spcBef>
              <a:buClr>
                <a:schemeClr val="accent2">
                  <a:lumMod val="75000"/>
                </a:schemeClr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Quicksand" panose="020B0604020202020204" charset="0"/>
              </a:rPr>
              <a:t>EmailMessage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: EmailMessage provides the core functionality for setting and querying header fields, for accessing message bodies, and for creating or modifying structured messages.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68949" y="4776925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84351E-2FB0-446F-9FA9-05195C7CF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563" y="1207936"/>
            <a:ext cx="232741" cy="23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E97DC2-351F-472A-9924-2CCB513FB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0806" y="1850491"/>
            <a:ext cx="647372" cy="232741"/>
          </a:xfrm>
          <a:prstGeom prst="rect">
            <a:avLst/>
          </a:prstGeom>
        </p:spPr>
      </p:pic>
      <p:pic>
        <p:nvPicPr>
          <p:cNvPr id="1028" name="Picture 4" descr="Pillow — Pillow (PIL Fork) 9.0.0 documentation">
            <a:extLst>
              <a:ext uri="{FF2B5EF4-FFF2-40B4-BE49-F238E27FC236}">
                <a16:creationId xmlns:a16="http://schemas.microsoft.com/office/drawing/2014/main" id="{A1B4D2E0-D769-48D0-8365-7B71740AA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352" y="2371504"/>
            <a:ext cx="808335" cy="40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, type, vscode Free Icon of vscode">
            <a:extLst>
              <a:ext uri="{FF2B5EF4-FFF2-40B4-BE49-F238E27FC236}">
                <a16:creationId xmlns:a16="http://schemas.microsoft.com/office/drawing/2014/main" id="{E7A70C3E-F483-4516-9060-92A2C6500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486" y="899398"/>
            <a:ext cx="265978" cy="26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DF53E6A-B501-49F8-9833-B1A5630C9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053" y="3061905"/>
            <a:ext cx="265978" cy="26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Youtube Logo Black And White">
            <a:extLst>
              <a:ext uri="{FF2B5EF4-FFF2-40B4-BE49-F238E27FC236}">
                <a16:creationId xmlns:a16="http://schemas.microsoft.com/office/drawing/2014/main" id="{98E8C6EE-703F-4348-99A1-C8CBB9E0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0667" y1="65769" x2="50667" y2="65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475" y="2679538"/>
            <a:ext cx="545474" cy="31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00E32DD-2EC0-43AE-AEA7-5F45C42CD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002" y="862578"/>
            <a:ext cx="214129" cy="32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Gmail logo and symbol, meaning, history, PNG">
            <a:extLst>
              <a:ext uri="{FF2B5EF4-FFF2-40B4-BE49-F238E27FC236}">
                <a16:creationId xmlns:a16="http://schemas.microsoft.com/office/drawing/2014/main" id="{615CBA1C-23F9-4A1B-8186-2EFC71934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153" y="3583047"/>
            <a:ext cx="560534" cy="31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 advTm="567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"/>
          <p:cNvSpPr txBox="1">
            <a:spLocks noGrp="1"/>
          </p:cNvSpPr>
          <p:nvPr>
            <p:ph type="subTitle" idx="4294967295"/>
          </p:nvPr>
        </p:nvSpPr>
        <p:spPr>
          <a:xfrm>
            <a:off x="3165308" y="456581"/>
            <a:ext cx="2813384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u="sng" dirty="0">
                <a:solidFill>
                  <a:srgbClr val="F3F3F3"/>
                </a:solidFill>
              </a:rPr>
              <a:t>Business Model</a:t>
            </a:r>
            <a:endParaRPr sz="2800" b="1" u="sng" dirty="0">
              <a:solidFill>
                <a:srgbClr val="F3F3F3"/>
              </a:solidFill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Google Shape;76;p13">
            <a:extLst>
              <a:ext uri="{FF2B5EF4-FFF2-40B4-BE49-F238E27FC236}">
                <a16:creationId xmlns:a16="http://schemas.microsoft.com/office/drawing/2014/main" id="{C26E1BBD-72A9-4EF6-9757-8DFCB5623953}"/>
              </a:ext>
            </a:extLst>
          </p:cNvPr>
          <p:cNvSpPr txBox="1">
            <a:spLocks/>
          </p:cNvSpPr>
          <p:nvPr/>
        </p:nvSpPr>
        <p:spPr>
          <a:xfrm>
            <a:off x="1209306" y="1556702"/>
            <a:ext cx="7313851" cy="351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accent6">
                    <a:lumMod val="10000"/>
                  </a:schemeClr>
                </a:solidFill>
              </a:rPr>
              <a:t>Advertisements for the application will be provided on different online platforms.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accent6">
                    <a:lumMod val="10000"/>
                  </a:schemeClr>
                </a:solidFill>
              </a:rPr>
              <a:t>No charges for services as the software is for helping students.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accent6">
                    <a:lumMod val="10000"/>
                  </a:schemeClr>
                </a:solidFill>
              </a:rPr>
              <a:t>Association with newspapers and channels to increase the reach of the application.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6124464"/>
      </p:ext>
    </p:extLst>
  </p:cSld>
  <p:clrMapOvr>
    <a:masterClrMapping/>
  </p:clrMapOvr>
  <p:transition spd="slow" advTm="3798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build="p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|1.4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1"/>
</p:tagLst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509</Words>
  <Application>Microsoft Office PowerPoint</Application>
  <PresentationFormat>On-screen Show (16:9)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Quicksand</vt:lpstr>
      <vt:lpstr>Arial</vt:lpstr>
      <vt:lpstr>Wingdings</vt:lpstr>
      <vt:lpstr>Eleanor template</vt:lpstr>
      <vt:lpstr>Hackbrio’22</vt:lpstr>
      <vt:lpstr>SENTIN3LS</vt:lpstr>
      <vt:lpstr>PowerPoint Presentation</vt:lpstr>
      <vt:lpstr>Solutions</vt:lpstr>
      <vt:lpstr>USP</vt:lpstr>
      <vt:lpstr>Target Market</vt:lpstr>
      <vt:lpstr>Future Prospects</vt:lpstr>
      <vt:lpstr>TECHNOLOGIES USED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SERVICING APP</dc:title>
  <dc:creator>Devansh Mathur</dc:creator>
  <cp:lastModifiedBy>Devansh Mathur</cp:lastModifiedBy>
  <cp:revision>40</cp:revision>
  <dcterms:modified xsi:type="dcterms:W3CDTF">2022-04-07T10:59:47Z</dcterms:modified>
</cp:coreProperties>
</file>