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1"/>
  </p:notesMasterIdLst>
  <p:handoutMasterIdLst>
    <p:handoutMasterId r:id="rId12"/>
  </p:handoutMasterIdLst>
  <p:sldIdLst>
    <p:sldId id="1489" r:id="rId5"/>
    <p:sldId id="1523" r:id="rId6"/>
    <p:sldId id="1541" r:id="rId7"/>
    <p:sldId id="562" r:id="rId8"/>
    <p:sldId id="1538" r:id="rId9"/>
    <p:sldId id="1542" r:id="rId1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107C10"/>
    <a:srgbClr val="737373"/>
    <a:srgbClr val="FFFFFF"/>
    <a:srgbClr val="000000"/>
    <a:srgbClr val="D83B01"/>
    <a:srgbClr val="353535"/>
    <a:srgbClr val="FF8C00"/>
    <a:srgbClr val="FFB9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75" autoAdjust="0"/>
    <p:restoredTop sz="97382" autoAdjust="0"/>
  </p:normalViewPr>
  <p:slideViewPr>
    <p:cSldViewPr>
      <p:cViewPr varScale="1">
        <p:scale>
          <a:sx n="85" d="100"/>
          <a:sy n="85" d="100"/>
        </p:scale>
        <p:origin x="605" y="2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Tellin (Neal Analytics LLC)" userId="639ebb88-8477-4061-aae4-20c81c1b937b" providerId="ADAL" clId="{7312F737-3B87-4FF6-8BA1-1CE7166CA455}"/>
    <pc:docChg chg="modSld">
      <pc:chgData name="Derek Tellin (Neal Analytics LLC)" userId="639ebb88-8477-4061-aae4-20c81c1b937b" providerId="ADAL" clId="{7312F737-3B87-4FF6-8BA1-1CE7166CA455}" dt="2018-11-13T00:32:39.711" v="5" actId="20577"/>
      <pc:docMkLst>
        <pc:docMk/>
      </pc:docMkLst>
      <pc:sldChg chg="modSp">
        <pc:chgData name="Derek Tellin (Neal Analytics LLC)" userId="639ebb88-8477-4061-aae4-20c81c1b937b" providerId="ADAL" clId="{7312F737-3B87-4FF6-8BA1-1CE7166CA455}" dt="2018-11-13T00:32:39.711" v="5" actId="20577"/>
        <pc:sldMkLst>
          <pc:docMk/>
          <pc:sldMk cId="1140389734" sldId="1489"/>
        </pc:sldMkLst>
        <pc:spChg chg="mod">
          <ac:chgData name="Derek Tellin (Neal Analytics LLC)" userId="639ebb88-8477-4061-aae4-20c81c1b937b" providerId="ADAL" clId="{7312F737-3B87-4FF6-8BA1-1CE7166CA455}" dt="2018-11-13T00:32:39.711" v="5" actId="20577"/>
          <ac:spMkLst>
            <pc:docMk/>
            <pc:sldMk cId="1140389734" sldId="1489"/>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1/18/2020 1:21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1/18/2020 1:21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6C2EDE2-D073-4F7E-A469-E134256712C5}" type="datetime8">
              <a:rPr lang="en-US" smtClean="0"/>
              <a:t>1/18/2020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43785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1/18/2020 1:22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1/18/2020 1:22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049339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BCE4E3-A4C5-48E0-8DBE-28AF0B2A7021}" type="datetime1">
              <a:rPr lang="en-US" smtClean="0"/>
              <a:t>1/18/2020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1649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1/18/2020 1:22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7455464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274" name="Group 273"/>
          <p:cNvGrpSpPr/>
          <p:nvPr userDrawn="1"/>
        </p:nvGrpSpPr>
        <p:grpSpPr>
          <a:xfrm>
            <a:off x="6449353" y="3690039"/>
            <a:ext cx="5529922" cy="2825061"/>
            <a:chOff x="6218237" y="3671352"/>
            <a:chExt cx="5529922" cy="2825061"/>
          </a:xfrm>
        </p:grpSpPr>
        <p:sp>
          <p:nvSpPr>
            <p:cNvPr id="275"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8"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80" name="Group 279"/>
            <p:cNvGrpSpPr/>
            <p:nvPr userDrawn="1"/>
          </p:nvGrpSpPr>
          <p:grpSpPr bwMode="gray">
            <a:xfrm>
              <a:off x="10640972" y="5505041"/>
              <a:ext cx="368222" cy="356087"/>
              <a:chOff x="10962040" y="5443286"/>
              <a:chExt cx="391159" cy="378268"/>
            </a:xfrm>
            <a:solidFill>
              <a:srgbClr val="00BCF2"/>
            </a:solidFill>
          </p:grpSpPr>
          <p:sp>
            <p:nvSpPr>
              <p:cNvPr id="300"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3"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1" name="Group 280"/>
            <p:cNvGrpSpPr/>
            <p:nvPr userDrawn="1"/>
          </p:nvGrpSpPr>
          <p:grpSpPr bwMode="gray">
            <a:xfrm>
              <a:off x="9447278" y="4974961"/>
              <a:ext cx="1222019" cy="1209879"/>
              <a:chOff x="9693989" y="4880187"/>
              <a:chExt cx="1298141" cy="1285245"/>
            </a:xfrm>
            <a:solidFill>
              <a:srgbClr val="BAD80A"/>
            </a:solidFill>
          </p:grpSpPr>
          <p:sp>
            <p:nvSpPr>
              <p:cNvPr id="283"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2"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DF802D9-83CD-46BF-86F2-7CE8855D77F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endParaRPr lang="en-US" dirty="0"/>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dirty="0"/>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986127"/>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5"/>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6" r:id="rId1"/>
    <p:sldLayoutId id="2147484241" r:id="rId2"/>
    <p:sldLayoutId id="2147484516"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info.teradata.com/" TargetMode="External"/><Relationship Id="rId2" Type="http://schemas.openxmlformats.org/officeDocument/2006/relationships/hyperlink" Target="http://community.teradata.com/" TargetMode="External"/><Relationship Id="rId1" Type="http://schemas.openxmlformats.org/officeDocument/2006/relationships/slideLayout" Target="../slideLayouts/slideLayout2.xml"/><Relationship Id="rId4" Type="http://schemas.openxmlformats.org/officeDocument/2006/relationships/hyperlink" Target="https://microsoft.sharepoint.com/teams/sqlaa/jumpstart/Shared%20Documents/Forms/AllItems.aspx?id=/teams/sqlaa/jumpstart/Shared%20Documents/Jumpstart-Artifacts/Team%20Process/Platform%20Knowledge/Teradata/Teradata%20Manuals&amp;newTargetListUrl=/teams/sqlaa/jumpstart/Shared%20Documents&amp;viewpath=/teams/sqlaa/jumpstart/Shared%20Documents/Forms/AllItems.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DMJ Engineering Program Tooling</a:t>
            </a:r>
          </a:p>
        </p:txBody>
      </p:sp>
      <p:sp>
        <p:nvSpPr>
          <p:cNvPr id="3" name="Text Placeholder 2"/>
          <p:cNvSpPr>
            <a:spLocks noGrp="1"/>
          </p:cNvSpPr>
          <p:nvPr>
            <p:ph type="body" sz="quarter" idx="14"/>
          </p:nvPr>
        </p:nvSpPr>
        <p:spPr>
          <a:xfrm>
            <a:off x="273050" y="3650876"/>
            <a:ext cx="4937760" cy="1412694"/>
          </a:xfrm>
        </p:spPr>
        <p:txBody>
          <a:bodyPr>
            <a:spAutoFit/>
          </a:bodyPr>
          <a:lstStyle/>
          <a:p>
            <a:pPr lvl="0"/>
            <a:r>
              <a:rPr lang="en-US" sz="2800" dirty="0">
                <a:solidFill>
                  <a:schemeClr val="bg1">
                    <a:lumMod val="50000"/>
                  </a:schemeClr>
                </a:solidFill>
                <a:latin typeface="+mn-lt"/>
              </a:rPr>
              <a:t>Teradata Inventory Scripts</a:t>
            </a:r>
          </a:p>
          <a:p>
            <a:pPr lvl="0"/>
            <a:r>
              <a:rPr lang="en-US" sz="2800" dirty="0">
                <a:solidFill>
                  <a:schemeClr val="bg1">
                    <a:lumMod val="50000"/>
                  </a:schemeClr>
                </a:solidFill>
              </a:rPr>
              <a:t>Overview and Guidance</a:t>
            </a:r>
          </a:p>
          <a:p>
            <a:pPr lvl="0"/>
            <a:endParaRPr lang="en-US" sz="1000" dirty="0"/>
          </a:p>
          <a:p>
            <a:pPr lvl="0"/>
            <a:endParaRPr lang="en-US" sz="1000" dirty="0"/>
          </a:p>
          <a:p>
            <a:pPr lvl="0"/>
            <a:endParaRPr lang="en-US" sz="1000" dirty="0"/>
          </a:p>
        </p:txBody>
      </p:sp>
      <p:sp>
        <p:nvSpPr>
          <p:cNvPr id="4" name="TextBox 3">
            <a:extLst>
              <a:ext uri="{FF2B5EF4-FFF2-40B4-BE49-F238E27FC236}">
                <a16:creationId xmlns:a16="http://schemas.microsoft.com/office/drawing/2014/main" id="{A0842541-3105-4397-8281-7D06F3E30586}"/>
              </a:ext>
            </a:extLst>
          </p:cNvPr>
          <p:cNvSpPr txBox="1"/>
          <p:nvPr/>
        </p:nvSpPr>
        <p:spPr>
          <a:xfrm>
            <a:off x="8732837" y="6545262"/>
            <a:ext cx="38862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4638" y="1409381"/>
            <a:ext cx="8534399" cy="5516882"/>
          </a:xfrm>
        </p:spPr>
        <p:txBody>
          <a:bodyPr/>
          <a:lstStyle/>
          <a:p>
            <a:pPr marL="571500" indent="-571500">
              <a:buFont typeface="Arial" panose="020B0604020202020204" pitchFamily="34" charset="0"/>
              <a:buChar char="•"/>
            </a:pPr>
            <a:r>
              <a:rPr lang="en-US" sz="2400" dirty="0"/>
              <a:t>An inventory scripts that collects information from a Teradata system about databases, objects, columns and space at database and table level</a:t>
            </a:r>
          </a:p>
          <a:p>
            <a:pPr marL="0" indent="0">
              <a:buNone/>
            </a:pPr>
            <a:endParaRPr lang="en-US" sz="2400" dirty="0"/>
          </a:p>
          <a:p>
            <a:pPr marL="571500" indent="-571500">
              <a:buFont typeface="Arial" panose="020B0604020202020204" pitchFamily="34" charset="0"/>
              <a:buChar char="•"/>
            </a:pPr>
            <a:r>
              <a:rPr lang="en-US" sz="2400" dirty="0"/>
              <a:t>Scripts are ran from an ODBC client (e.g., SQL Assistant), JDBC client (e.g., Teradata Studio) or native BTEQ client</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Output can be exported to .csv file by adjusting the configuration of the client used to run the scripts</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Scripts and output help provide structured approach and process for customer Teradata migration workshops and assessments</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p:txBody>
      </p:sp>
      <p:sp>
        <p:nvSpPr>
          <p:cNvPr id="2" name="Title 1"/>
          <p:cNvSpPr>
            <a:spLocks noGrp="1"/>
          </p:cNvSpPr>
          <p:nvPr>
            <p:ph type="title"/>
          </p:nvPr>
        </p:nvSpPr>
        <p:spPr>
          <a:xfrm>
            <a:off x="274639" y="295274"/>
            <a:ext cx="11889564" cy="917575"/>
          </a:xfrm>
        </p:spPr>
        <p:txBody>
          <a:bodyPr/>
          <a:lstStyle/>
          <a:p>
            <a:r>
              <a:rPr lang="en-US" dirty="0"/>
              <a:t>Overview of Scripts</a:t>
            </a:r>
            <a:endParaRPr lang="en-US" sz="4000" dirty="0">
              <a:gradFill>
                <a:gsLst>
                  <a:gs pos="21538">
                    <a:schemeClr val="tx1"/>
                  </a:gs>
                  <a:gs pos="33000">
                    <a:schemeClr val="tx1"/>
                  </a:gs>
                </a:gsLst>
                <a:lin ang="5400000" scaled="0"/>
              </a:gradFill>
            </a:endParaRPr>
          </a:p>
        </p:txBody>
      </p:sp>
      <p:grpSp>
        <p:nvGrpSpPr>
          <p:cNvPr id="4" name="Group 3">
            <a:extLst>
              <a:ext uri="{FF2B5EF4-FFF2-40B4-BE49-F238E27FC236}">
                <a16:creationId xmlns:a16="http://schemas.microsoft.com/office/drawing/2014/main" id="{E0174393-D10B-4D29-A63C-3991C707711A}"/>
              </a:ext>
            </a:extLst>
          </p:cNvPr>
          <p:cNvGrpSpPr/>
          <p:nvPr/>
        </p:nvGrpSpPr>
        <p:grpSpPr>
          <a:xfrm>
            <a:off x="9190037" y="2635517"/>
            <a:ext cx="2357666" cy="2538145"/>
            <a:chOff x="9934441" y="5284599"/>
            <a:chExt cx="721597" cy="776835"/>
          </a:xfrm>
        </p:grpSpPr>
        <p:pic>
          <p:nvPicPr>
            <p:cNvPr id="5" name="Picture 4">
              <a:extLst>
                <a:ext uri="{FF2B5EF4-FFF2-40B4-BE49-F238E27FC236}">
                  <a16:creationId xmlns:a16="http://schemas.microsoft.com/office/drawing/2014/main" id="{759AE1F6-E882-496B-ACFC-A7FCE7F53143}"/>
                </a:ext>
              </a:extLst>
            </p:cNvPr>
            <p:cNvPicPr>
              <a:picLocks noChangeAspect="1"/>
            </p:cNvPicPr>
            <p:nvPr/>
          </p:nvPicPr>
          <p:blipFill>
            <a:blip r:embed="rId3"/>
            <a:stretch>
              <a:fillRect/>
            </a:stretch>
          </p:blipFill>
          <p:spPr>
            <a:xfrm flipH="1">
              <a:off x="9934441" y="5284599"/>
              <a:ext cx="81772" cy="776835"/>
            </a:xfrm>
            <a:prstGeom prst="rect">
              <a:avLst/>
            </a:prstGeom>
          </p:spPr>
        </p:pic>
        <p:pic>
          <p:nvPicPr>
            <p:cNvPr id="6" name="Picture 5">
              <a:extLst>
                <a:ext uri="{FF2B5EF4-FFF2-40B4-BE49-F238E27FC236}">
                  <a16:creationId xmlns:a16="http://schemas.microsoft.com/office/drawing/2014/main" id="{E91DBBE1-AE93-4F0D-BD8C-3916B4076E75}"/>
                </a:ext>
              </a:extLst>
            </p:cNvPr>
            <p:cNvPicPr>
              <a:picLocks noChangeAspect="1"/>
            </p:cNvPicPr>
            <p:nvPr/>
          </p:nvPicPr>
          <p:blipFill>
            <a:blip r:embed="rId4"/>
            <a:stretch>
              <a:fillRect/>
            </a:stretch>
          </p:blipFill>
          <p:spPr>
            <a:xfrm flipH="1">
              <a:off x="10077352" y="5284599"/>
              <a:ext cx="88587" cy="770020"/>
            </a:xfrm>
            <a:prstGeom prst="rect">
              <a:avLst/>
            </a:prstGeom>
          </p:spPr>
        </p:pic>
        <p:pic>
          <p:nvPicPr>
            <p:cNvPr id="7" name="Picture 6">
              <a:extLst>
                <a:ext uri="{FF2B5EF4-FFF2-40B4-BE49-F238E27FC236}">
                  <a16:creationId xmlns:a16="http://schemas.microsoft.com/office/drawing/2014/main" id="{6A07A858-8C25-4389-BCE4-1C3C71320C64}"/>
                </a:ext>
              </a:extLst>
            </p:cNvPr>
            <p:cNvPicPr>
              <a:picLocks noChangeAspect="1"/>
            </p:cNvPicPr>
            <p:nvPr/>
          </p:nvPicPr>
          <p:blipFill>
            <a:blip r:embed="rId5"/>
            <a:stretch>
              <a:fillRect/>
            </a:stretch>
          </p:blipFill>
          <p:spPr>
            <a:xfrm flipH="1">
              <a:off x="10214634" y="5284599"/>
              <a:ext cx="81772" cy="715506"/>
            </a:xfrm>
            <a:prstGeom prst="rect">
              <a:avLst/>
            </a:prstGeom>
          </p:spPr>
        </p:pic>
        <p:pic>
          <p:nvPicPr>
            <p:cNvPr id="8" name="Picture 7">
              <a:extLst>
                <a:ext uri="{FF2B5EF4-FFF2-40B4-BE49-F238E27FC236}">
                  <a16:creationId xmlns:a16="http://schemas.microsoft.com/office/drawing/2014/main" id="{BEC33F28-8B8D-40F6-9C1F-97E2B1D2235E}"/>
                </a:ext>
              </a:extLst>
            </p:cNvPr>
            <p:cNvPicPr>
              <a:picLocks noChangeAspect="1"/>
            </p:cNvPicPr>
            <p:nvPr/>
          </p:nvPicPr>
          <p:blipFill>
            <a:blip r:embed="rId6"/>
            <a:stretch>
              <a:fillRect/>
            </a:stretch>
          </p:blipFill>
          <p:spPr>
            <a:xfrm flipH="1">
              <a:off x="10343638" y="5284599"/>
              <a:ext cx="88587" cy="647362"/>
            </a:xfrm>
            <a:prstGeom prst="rect">
              <a:avLst/>
            </a:prstGeom>
          </p:spPr>
        </p:pic>
        <p:pic>
          <p:nvPicPr>
            <p:cNvPr id="9" name="Picture 8">
              <a:extLst>
                <a:ext uri="{FF2B5EF4-FFF2-40B4-BE49-F238E27FC236}">
                  <a16:creationId xmlns:a16="http://schemas.microsoft.com/office/drawing/2014/main" id="{4D29E941-F96E-4CBB-8E0A-CACFCD258502}"/>
                </a:ext>
              </a:extLst>
            </p:cNvPr>
            <p:cNvPicPr>
              <a:picLocks noChangeAspect="1"/>
            </p:cNvPicPr>
            <p:nvPr/>
          </p:nvPicPr>
          <p:blipFill>
            <a:blip r:embed="rId7"/>
            <a:stretch>
              <a:fillRect/>
            </a:stretch>
          </p:blipFill>
          <p:spPr>
            <a:xfrm flipH="1">
              <a:off x="10444793" y="5284599"/>
              <a:ext cx="211245" cy="599661"/>
            </a:xfrm>
            <a:prstGeom prst="rect">
              <a:avLst/>
            </a:prstGeom>
          </p:spPr>
        </p:pic>
      </p:grpSp>
      <p:sp>
        <p:nvSpPr>
          <p:cNvPr id="10" name="TextBox 9">
            <a:extLst>
              <a:ext uri="{FF2B5EF4-FFF2-40B4-BE49-F238E27FC236}">
                <a16:creationId xmlns:a16="http://schemas.microsoft.com/office/drawing/2014/main" id="{E7BE2A8F-A822-48AB-8242-BE5D1863A5C3}"/>
              </a:ext>
            </a:extLst>
          </p:cNvPr>
          <p:cNvSpPr txBox="1"/>
          <p:nvPr/>
        </p:nvSpPr>
        <p:spPr>
          <a:xfrm>
            <a:off x="8732837" y="6545262"/>
            <a:ext cx="38862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199505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4302355" y="1561780"/>
            <a:ext cx="3886199" cy="3360920"/>
          </a:xfrm>
        </p:spPr>
        <p:txBody>
          <a:bodyPr/>
          <a:lstStyle/>
          <a:p>
            <a:pPr lvl="1"/>
            <a:r>
              <a:rPr lang="en-US" sz="2400" dirty="0"/>
              <a:t>Journals</a:t>
            </a:r>
          </a:p>
          <a:p>
            <a:pPr lvl="1"/>
            <a:r>
              <a:rPr lang="en-US" sz="2400" dirty="0"/>
              <a:t>Foreign server objects</a:t>
            </a:r>
          </a:p>
          <a:p>
            <a:pPr lvl="1"/>
            <a:r>
              <a:rPr lang="en-US" sz="2400" dirty="0"/>
              <a:t>Table operators</a:t>
            </a:r>
          </a:p>
          <a:p>
            <a:pPr lvl="1"/>
            <a:r>
              <a:rPr lang="en-US" sz="2400" dirty="0"/>
              <a:t>Macros</a:t>
            </a:r>
          </a:p>
          <a:p>
            <a:pPr lvl="1"/>
            <a:r>
              <a:rPr lang="en-US" sz="2400" dirty="0"/>
              <a:t>User-defined types</a:t>
            </a:r>
          </a:p>
          <a:p>
            <a:pPr lvl="1"/>
            <a:r>
              <a:rPr lang="en-US" sz="2400" dirty="0"/>
              <a:t>Views</a:t>
            </a:r>
          </a:p>
          <a:p>
            <a:pPr lvl="1"/>
            <a:r>
              <a:rPr lang="en-US" sz="2400" dirty="0"/>
              <a:t>Authorizations</a:t>
            </a:r>
          </a:p>
          <a:p>
            <a:pPr lvl="1"/>
            <a:r>
              <a:rPr lang="en-US" sz="2400" dirty="0"/>
              <a:t>GLOP sets</a:t>
            </a:r>
          </a:p>
        </p:txBody>
      </p:sp>
      <p:sp>
        <p:nvSpPr>
          <p:cNvPr id="2" name="Title 1"/>
          <p:cNvSpPr>
            <a:spLocks noGrp="1"/>
          </p:cNvSpPr>
          <p:nvPr>
            <p:ph type="title"/>
          </p:nvPr>
        </p:nvSpPr>
        <p:spPr>
          <a:xfrm>
            <a:off x="274639" y="295274"/>
            <a:ext cx="11889564" cy="917575"/>
          </a:xfrm>
        </p:spPr>
        <p:txBody>
          <a:bodyPr/>
          <a:lstStyle/>
          <a:p>
            <a:r>
              <a:rPr lang="en-US" sz="4000" dirty="0">
                <a:gradFill>
                  <a:gsLst>
                    <a:gs pos="21538">
                      <a:schemeClr val="tx1"/>
                    </a:gs>
                    <a:gs pos="33000">
                      <a:schemeClr val="tx1"/>
                    </a:gs>
                  </a:gsLst>
                  <a:lin ang="5400000" scaled="0"/>
                </a:gradFill>
              </a:rPr>
              <a:t>Objects and Schema Items Inventoried</a:t>
            </a:r>
          </a:p>
        </p:txBody>
      </p:sp>
      <p:pic>
        <p:nvPicPr>
          <p:cNvPr id="10" name="Picture 9">
            <a:extLst>
              <a:ext uri="{FF2B5EF4-FFF2-40B4-BE49-F238E27FC236}">
                <a16:creationId xmlns:a16="http://schemas.microsoft.com/office/drawing/2014/main" id="{A4C3D78A-CE72-4AA3-AB63-B89DF0C1B5DC}"/>
              </a:ext>
            </a:extLst>
          </p:cNvPr>
          <p:cNvPicPr>
            <a:picLocks noChangeAspect="1"/>
          </p:cNvPicPr>
          <p:nvPr/>
        </p:nvPicPr>
        <p:blipFill>
          <a:blip r:embed="rId3"/>
          <a:stretch>
            <a:fillRect/>
          </a:stretch>
        </p:blipFill>
        <p:spPr>
          <a:xfrm>
            <a:off x="8199437" y="2278062"/>
            <a:ext cx="2438672" cy="3143933"/>
          </a:xfrm>
          <a:prstGeom prst="rect">
            <a:avLst/>
          </a:prstGeom>
        </p:spPr>
      </p:pic>
      <p:sp>
        <p:nvSpPr>
          <p:cNvPr id="5" name="Text Placeholder 2">
            <a:extLst>
              <a:ext uri="{FF2B5EF4-FFF2-40B4-BE49-F238E27FC236}">
                <a16:creationId xmlns:a16="http://schemas.microsoft.com/office/drawing/2014/main" id="{6581FFDF-1F73-4C92-8A68-318877F5E108}"/>
              </a:ext>
            </a:extLst>
          </p:cNvPr>
          <p:cNvSpPr txBox="1">
            <a:spLocks/>
          </p:cNvSpPr>
          <p:nvPr/>
        </p:nvSpPr>
        <p:spPr>
          <a:xfrm>
            <a:off x="427038" y="1561780"/>
            <a:ext cx="3886199" cy="3767185"/>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400" dirty="0"/>
              <a:t>Databases</a:t>
            </a:r>
          </a:p>
          <a:p>
            <a:pPr lvl="1"/>
            <a:r>
              <a:rPr lang="en-US" sz="2400" dirty="0"/>
              <a:t>Tables</a:t>
            </a:r>
          </a:p>
          <a:p>
            <a:pPr lvl="1"/>
            <a:r>
              <a:rPr lang="en-US" sz="2400" dirty="0"/>
              <a:t>Columns</a:t>
            </a:r>
          </a:p>
          <a:p>
            <a:pPr lvl="1"/>
            <a:r>
              <a:rPr lang="en-US" sz="2400" dirty="0"/>
              <a:t>Functions</a:t>
            </a:r>
          </a:p>
          <a:p>
            <a:pPr lvl="1"/>
            <a:r>
              <a:rPr lang="en-US" sz="2400" dirty="0"/>
              <a:t>JAR</a:t>
            </a:r>
          </a:p>
          <a:p>
            <a:pPr lvl="1"/>
            <a:r>
              <a:rPr lang="en-US" sz="2400" dirty="0"/>
              <a:t>Stored procedures</a:t>
            </a:r>
          </a:p>
          <a:p>
            <a:pPr lvl="1"/>
            <a:r>
              <a:rPr lang="en-US" sz="2400" dirty="0"/>
              <a:t>Triggers</a:t>
            </a:r>
          </a:p>
          <a:p>
            <a:pPr lvl="1"/>
            <a:r>
              <a:rPr lang="en-US" sz="2400" dirty="0"/>
              <a:t>Methods</a:t>
            </a:r>
          </a:p>
          <a:p>
            <a:pPr lvl="1"/>
            <a:r>
              <a:rPr lang="en-US" sz="2400" dirty="0"/>
              <a:t>Indexes</a:t>
            </a:r>
          </a:p>
        </p:txBody>
      </p:sp>
      <p:sp>
        <p:nvSpPr>
          <p:cNvPr id="6" name="TextBox 5">
            <a:extLst>
              <a:ext uri="{FF2B5EF4-FFF2-40B4-BE49-F238E27FC236}">
                <a16:creationId xmlns:a16="http://schemas.microsoft.com/office/drawing/2014/main" id="{32E33D8C-FC34-4435-8AA7-E8AAA15151A2}"/>
              </a:ext>
            </a:extLst>
          </p:cNvPr>
          <p:cNvSpPr txBox="1"/>
          <p:nvPr/>
        </p:nvSpPr>
        <p:spPr>
          <a:xfrm>
            <a:off x="8732837" y="6545262"/>
            <a:ext cx="38862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202896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rmAutofit/>
          </a:bodyPr>
          <a:lstStyle/>
          <a:p>
            <a:pPr defTabSz="1243192">
              <a:spcBef>
                <a:spcPts val="1632"/>
              </a:spcBef>
              <a:spcAft>
                <a:spcPts val="816"/>
              </a:spcAft>
              <a:buSzTx/>
              <a:defRPr/>
            </a:pPr>
            <a:r>
              <a:rPr lang="en-US" sz="2040">
                <a:solidFill>
                  <a:schemeClr val="tx1"/>
                </a:solidFill>
              </a:rPr>
              <a:t>Run </a:t>
            </a:r>
            <a:r>
              <a:rPr lang="en-US" sz="2040" dirty="0">
                <a:solidFill>
                  <a:schemeClr val="tx1"/>
                </a:solidFill>
              </a:rPr>
              <a:t>the scripts from an ODBC client (e.g., SQL Assistant), JDBC client (e.g., Teradata Studio) or native BTEQ client</a:t>
            </a:r>
          </a:p>
          <a:p>
            <a:pPr defTabSz="1243192">
              <a:spcBef>
                <a:spcPts val="1632"/>
              </a:spcBef>
              <a:spcAft>
                <a:spcPts val="816"/>
              </a:spcAft>
              <a:buSzTx/>
              <a:defRPr/>
            </a:pPr>
            <a:r>
              <a:rPr lang="en-US" sz="2040" b="1" dirty="0">
                <a:solidFill>
                  <a:schemeClr val="tx1"/>
                </a:solidFill>
              </a:rPr>
              <a:t>Note:</a:t>
            </a:r>
            <a:r>
              <a:rPr lang="en-US" sz="2040" dirty="0">
                <a:solidFill>
                  <a:schemeClr val="tx1"/>
                </a:solidFill>
              </a:rPr>
              <a:t> User must have read rights on DBC user</a:t>
            </a:r>
          </a:p>
          <a:p>
            <a:pPr defTabSz="1243192">
              <a:spcBef>
                <a:spcPts val="1632"/>
              </a:spcBef>
              <a:spcAft>
                <a:spcPts val="816"/>
              </a:spcAft>
              <a:buSzTx/>
              <a:defRPr/>
            </a:pPr>
            <a:r>
              <a:rPr lang="en-US" sz="2040" dirty="0">
                <a:solidFill>
                  <a:schemeClr val="tx1"/>
                </a:solidFill>
              </a:rPr>
              <a:t>Execute every query one after another in a client. Configure the output to download the data to a .csv file.</a:t>
            </a:r>
          </a:p>
        </p:txBody>
      </p:sp>
      <p:sp>
        <p:nvSpPr>
          <p:cNvPr id="2" name="Title 1">
            <a:extLst>
              <a:ext uri="{FF2B5EF4-FFF2-40B4-BE49-F238E27FC236}">
                <a16:creationId xmlns:a16="http://schemas.microsoft.com/office/drawing/2014/main" id="{ACF1B4AD-E441-4161-A44B-12B4DB536067}"/>
              </a:ext>
            </a:extLst>
          </p:cNvPr>
          <p:cNvSpPr>
            <a:spLocks noGrp="1"/>
          </p:cNvSpPr>
          <p:nvPr>
            <p:ph type="title"/>
          </p:nvPr>
        </p:nvSpPr>
        <p:spPr/>
        <p:txBody>
          <a:bodyPr/>
          <a:lstStyle/>
          <a:p>
            <a:r>
              <a:rPr lang="en-GB" dirty="0"/>
              <a:t>Running the Scripts</a:t>
            </a:r>
          </a:p>
        </p:txBody>
      </p:sp>
      <p:sp>
        <p:nvSpPr>
          <p:cNvPr id="3" name="Slide Number Placeholder 2"/>
          <p:cNvSpPr>
            <a:spLocks noGrp="1"/>
          </p:cNvSpPr>
          <p:nvPr>
            <p:ph type="sldNum" sz="quarter" idx="4294967295"/>
          </p:nvPr>
        </p:nvSpPr>
        <p:spPr>
          <a:xfrm>
            <a:off x="9534525" y="6483350"/>
            <a:ext cx="2901950" cy="371475"/>
          </a:xfrm>
        </p:spPr>
        <p:txBody>
          <a:bodyPr/>
          <a:lstStyle/>
          <a:p>
            <a:pPr defTabSz="1243192">
              <a:defRPr/>
            </a:pPr>
            <a:fld id="{74A398B2-5A34-1A4A-811E-F4027282568C}" type="slidenum">
              <a:rPr lang="en-US" sz="2448" kern="0">
                <a:solidFill>
                  <a:sysClr val="windowText" lastClr="000000"/>
                </a:solidFill>
                <a:latin typeface="Segoe UI"/>
              </a:rPr>
              <a:pPr defTabSz="1243192">
                <a:defRPr/>
              </a:pPr>
              <a:t>4</a:t>
            </a:fld>
            <a:endParaRPr lang="en-US" sz="2448" kern="0" dirty="0">
              <a:solidFill>
                <a:sysClr val="windowText" lastClr="000000"/>
              </a:solidFill>
              <a:latin typeface="Segoe UI"/>
            </a:endParaRPr>
          </a:p>
        </p:txBody>
      </p:sp>
      <p:sp>
        <p:nvSpPr>
          <p:cNvPr id="5" name="TextBox 4">
            <a:extLst>
              <a:ext uri="{FF2B5EF4-FFF2-40B4-BE49-F238E27FC236}">
                <a16:creationId xmlns:a16="http://schemas.microsoft.com/office/drawing/2014/main" id="{3EBC5997-9B12-4EBE-ABBE-83FC58EAB1AF}"/>
              </a:ext>
            </a:extLst>
          </p:cNvPr>
          <p:cNvSpPr txBox="1"/>
          <p:nvPr/>
        </p:nvSpPr>
        <p:spPr>
          <a:xfrm>
            <a:off x="8732837" y="6545262"/>
            <a:ext cx="38862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2469600208"/>
      </p:ext>
    </p:extLst>
  </p:cSld>
  <p:clrMapOvr>
    <a:masterClrMapping/>
  </p:clrMapOvr>
  <p:transition advTm="1085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t>Code Snippet</a:t>
            </a:r>
            <a:endParaRPr lang="en-US" sz="4000" dirty="0">
              <a:gradFill>
                <a:gsLst>
                  <a:gs pos="21538">
                    <a:schemeClr val="tx1"/>
                  </a:gs>
                  <a:gs pos="33000">
                    <a:schemeClr val="tx1"/>
                  </a:gs>
                </a:gsLst>
                <a:lin ang="5400000" scaled="0"/>
              </a:gradFill>
            </a:endParaRPr>
          </a:p>
        </p:txBody>
      </p:sp>
      <p:pic>
        <p:nvPicPr>
          <p:cNvPr id="4" name="Picture 3">
            <a:extLst>
              <a:ext uri="{FF2B5EF4-FFF2-40B4-BE49-F238E27FC236}">
                <a16:creationId xmlns:a16="http://schemas.microsoft.com/office/drawing/2014/main" id="{1C2868C7-2031-4762-9AC9-C12B0FF2DA01}"/>
              </a:ext>
            </a:extLst>
          </p:cNvPr>
          <p:cNvPicPr>
            <a:picLocks noChangeAspect="1"/>
          </p:cNvPicPr>
          <p:nvPr/>
        </p:nvPicPr>
        <p:blipFill>
          <a:blip r:embed="rId3"/>
          <a:stretch>
            <a:fillRect/>
          </a:stretch>
        </p:blipFill>
        <p:spPr>
          <a:xfrm>
            <a:off x="2300032" y="980757"/>
            <a:ext cx="6737605" cy="6013767"/>
          </a:xfrm>
          <a:prstGeom prst="rect">
            <a:avLst/>
          </a:prstGeom>
        </p:spPr>
      </p:pic>
      <p:sp>
        <p:nvSpPr>
          <p:cNvPr id="5" name="TextBox 4">
            <a:extLst>
              <a:ext uri="{FF2B5EF4-FFF2-40B4-BE49-F238E27FC236}">
                <a16:creationId xmlns:a16="http://schemas.microsoft.com/office/drawing/2014/main" id="{E04BBA95-6779-4CC6-9F0B-283E4A224B8E}"/>
              </a:ext>
            </a:extLst>
          </p:cNvPr>
          <p:cNvSpPr txBox="1"/>
          <p:nvPr/>
        </p:nvSpPr>
        <p:spPr>
          <a:xfrm>
            <a:off x="8732837" y="6545262"/>
            <a:ext cx="38862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409003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5523CE-4FB1-4971-8319-47AD122AC566}"/>
              </a:ext>
            </a:extLst>
          </p:cNvPr>
          <p:cNvSpPr>
            <a:spLocks noGrp="1"/>
          </p:cNvSpPr>
          <p:nvPr>
            <p:ph type="body" sz="quarter" idx="10"/>
          </p:nvPr>
        </p:nvSpPr>
        <p:spPr>
          <a:xfrm>
            <a:off x="274702" y="1211287"/>
            <a:ext cx="11888787" cy="3397853"/>
          </a:xfrm>
        </p:spPr>
        <p:txBody>
          <a:bodyPr/>
          <a:lstStyle/>
          <a:p>
            <a:r>
              <a:rPr lang="en-GB">
                <a:hlinkClick r:id="rId2"/>
              </a:rPr>
              <a:t>Teradata Communities</a:t>
            </a:r>
            <a:r>
              <a:rPr lang="en-GB"/>
              <a:t> – Blogs, discussion, download JDBC driver and Teradata Studio</a:t>
            </a:r>
          </a:p>
          <a:p>
            <a:r>
              <a:rPr lang="en-GB">
                <a:hlinkClick r:id="rId3"/>
              </a:rPr>
              <a:t>Teradata Documentation</a:t>
            </a:r>
            <a:r>
              <a:rPr lang="en-GB"/>
              <a:t> – Official Teradata site with documentation of all their products, including the database and clients</a:t>
            </a:r>
          </a:p>
          <a:p>
            <a:r>
              <a:rPr lang="en-GB">
                <a:hlinkClick r:id="rId4"/>
              </a:rPr>
              <a:t>Teradata Manuals in DMJ Program Sharepoint</a:t>
            </a:r>
            <a:endParaRPr lang="en-GB"/>
          </a:p>
        </p:txBody>
      </p:sp>
      <p:sp>
        <p:nvSpPr>
          <p:cNvPr id="3" name="Title 2">
            <a:extLst>
              <a:ext uri="{FF2B5EF4-FFF2-40B4-BE49-F238E27FC236}">
                <a16:creationId xmlns:a16="http://schemas.microsoft.com/office/drawing/2014/main" id="{0EA63ED1-623D-4DC6-B63B-125487F2958D}"/>
              </a:ext>
            </a:extLst>
          </p:cNvPr>
          <p:cNvSpPr>
            <a:spLocks noGrp="1"/>
          </p:cNvSpPr>
          <p:nvPr>
            <p:ph type="title"/>
          </p:nvPr>
        </p:nvSpPr>
        <p:spPr/>
        <p:txBody>
          <a:bodyPr/>
          <a:lstStyle/>
          <a:p>
            <a:r>
              <a:rPr lang="en-GB"/>
              <a:t>Bibliography</a:t>
            </a:r>
          </a:p>
        </p:txBody>
      </p:sp>
      <p:sp>
        <p:nvSpPr>
          <p:cNvPr id="4" name="TextBox 3">
            <a:extLst>
              <a:ext uri="{FF2B5EF4-FFF2-40B4-BE49-F238E27FC236}">
                <a16:creationId xmlns:a16="http://schemas.microsoft.com/office/drawing/2014/main" id="{C9BFAF5E-1228-4487-BF39-E2E337341DE8}"/>
              </a:ext>
            </a:extLst>
          </p:cNvPr>
          <p:cNvSpPr txBox="1"/>
          <p:nvPr/>
        </p:nvSpPr>
        <p:spPr>
          <a:xfrm>
            <a:off x="8732837" y="6545262"/>
            <a:ext cx="38862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2090988870"/>
      </p:ext>
    </p:extLst>
  </p:cSld>
  <p:clrMapOvr>
    <a:masterClrMapping/>
  </p:clrMapOvr>
  <p:transition>
    <p:fade/>
  </p:transition>
</p:sld>
</file>

<file path=ppt/theme/theme1.xml><?xml version="1.0" encoding="utf-8"?>
<a:theme xmlns:a="http://schemas.openxmlformats.org/drawingml/2006/main" name="WHITE TEMPLATE">
  <a:themeElements>
    <a:clrScheme name="BT - Blue - white back, gold">
      <a:dk1>
        <a:srgbClr val="353535"/>
      </a:dk1>
      <a:lt1>
        <a:srgbClr val="FFFFFF"/>
      </a:lt1>
      <a:dk2>
        <a:srgbClr val="0078D7"/>
      </a:dk2>
      <a:lt2>
        <a:srgbClr val="EAEAEA"/>
      </a:lt2>
      <a:accent1>
        <a:srgbClr val="0078D7"/>
      </a:accent1>
      <a:accent2>
        <a:srgbClr val="002050"/>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0.potx" id="{2B9D109A-B5EA-4192-A8BC-1B4175E7EC76}" vid="{220B14D8-9A3D-4FDC-8AEC-2FC02735BA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663038BF9716642BCA9BEDEEEE991E8" ma:contentTypeVersion="10" ma:contentTypeDescription="Create a new document." ma:contentTypeScope="" ma:versionID="8c37f2265097ab2a1a8ca6511293cc18">
  <xsd:schema xmlns:xsd="http://www.w3.org/2001/XMLSchema" xmlns:xs="http://www.w3.org/2001/XMLSchema" xmlns:p="http://schemas.microsoft.com/office/2006/metadata/properties" xmlns:ns2="4053a332-7d8e-488d-aba6-ad6dfa6b0f2d" xmlns:ns3="6e4f6676-91ee-47a5-8164-c59c33586ba7" targetNamespace="http://schemas.microsoft.com/office/2006/metadata/properties" ma:root="true" ma:fieldsID="922c1d919ec7206f465f09fbb4121dee" ns2:_="" ns3:_="">
    <xsd:import namespace="4053a332-7d8e-488d-aba6-ad6dfa6b0f2d"/>
    <xsd:import namespace="6e4f6676-91ee-47a5-8164-c59c33586ba7"/>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53a332-7d8e-488d-aba6-ad6dfa6b0f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e4f6676-91ee-47a5-8164-c59c33586ba7"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6e4f6676-91ee-47a5-8164-c59c33586ba7"/>
    <ds:schemaRef ds:uri="http://purl.org/dc/terms/"/>
    <ds:schemaRef ds:uri="4053a332-7d8e-488d-aba6-ad6dfa6b0f2d"/>
    <ds:schemaRef ds:uri="http://purl.org/dc/dcmitype/"/>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6410A5E-661C-4C21-9FE7-DCDB9C7BE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53a332-7d8e-488d-aba6-ad6dfa6b0f2d"/>
    <ds:schemaRef ds:uri="6e4f6676-91ee-47a5-8164-c59c33586b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16-9_Business_BLUE_2017_20</Template>
  <TotalTime>651</TotalTime>
  <Words>506</Words>
  <Application>Microsoft Office PowerPoint</Application>
  <PresentationFormat>Custom</PresentationFormat>
  <Paragraphs>62</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Segoe UI</vt:lpstr>
      <vt:lpstr>Segoe UI Light</vt:lpstr>
      <vt:lpstr>Segoe UI Semilight</vt:lpstr>
      <vt:lpstr>Wingdings</vt:lpstr>
      <vt:lpstr>WHITE TEMPLATE</vt:lpstr>
      <vt:lpstr>DMJ Engineering Program Tooling</vt:lpstr>
      <vt:lpstr>Overview of Scripts</vt:lpstr>
      <vt:lpstr>Objects and Schema Items Inventoried</vt:lpstr>
      <vt:lpstr>Running the Scripts</vt:lpstr>
      <vt:lpstr>Code Snippet</vt:lpstr>
      <vt:lpstr>Bibliography</vt:lpstr>
    </vt:vector>
  </TitlesOfParts>
  <Manager>Boudewijn van der Zwan</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Teradata Inventory Scripts - Overview and Guidance</dc:title>
  <dc:subject>Teradata Inventory Scripts - Overview and Guidance</dc:subject>
  <dc:creator>Celia Muriel</dc:creator>
  <cp:keywords/>
  <dc:description/>
  <cp:lastModifiedBy>Vijay Kumar</cp:lastModifiedBy>
  <cp:revision>46</cp:revision>
  <dcterms:created xsi:type="dcterms:W3CDTF">2018-02-15T21:49:22Z</dcterms:created>
  <dcterms:modified xsi:type="dcterms:W3CDTF">2020-01-18T07:52:42Z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0x0101001663038BF9716642BCA9BEDEEEE991E8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jfrost@microsoft.com</vt:lpwstr>
  </property>
  <property fmtid="{D5CDD505-2E9C-101B-9397-08002B2CF9AE}" pid="14" name="MSIP_Label_f42aa342-8706-4288-bd11-ebb85995028c_SetDate">
    <vt:lpwstr>2018-02-15T21:49:32.1043686Z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ies>
</file>