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12"/>
  </p:notesMasterIdLst>
  <p:handoutMasterIdLst>
    <p:handoutMasterId r:id="rId13"/>
  </p:handoutMasterIdLst>
  <p:sldIdLst>
    <p:sldId id="1489" r:id="rId5"/>
    <p:sldId id="1523" r:id="rId6"/>
    <p:sldId id="1541" r:id="rId7"/>
    <p:sldId id="562" r:id="rId8"/>
    <p:sldId id="1538" r:id="rId9"/>
    <p:sldId id="1542" r:id="rId10"/>
    <p:sldId id="1543" r:id="rId1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107C10"/>
    <a:srgbClr val="737373"/>
    <a:srgbClr val="FFFFFF"/>
    <a:srgbClr val="000000"/>
    <a:srgbClr val="D83B01"/>
    <a:srgbClr val="353535"/>
    <a:srgbClr val="FF8C00"/>
    <a:srgbClr val="FFB90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75" autoAdjust="0"/>
    <p:restoredTop sz="97382" autoAdjust="0"/>
  </p:normalViewPr>
  <p:slideViewPr>
    <p:cSldViewPr>
      <p:cViewPr varScale="1">
        <p:scale>
          <a:sx n="85" d="100"/>
          <a:sy n="85" d="100"/>
        </p:scale>
        <p:origin x="605" y="2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rek Tellin (Neal Analytics LLC)" userId="639ebb88-8477-4061-aae4-20c81c1b937b" providerId="ADAL" clId="{B65448DB-F8F3-4FB5-A962-EE1B713E6FD3}"/>
    <pc:docChg chg="modSld">
      <pc:chgData name="Derek Tellin (Neal Analytics LLC)" userId="639ebb88-8477-4061-aae4-20c81c1b937b" providerId="ADAL" clId="{B65448DB-F8F3-4FB5-A962-EE1B713E6FD3}" dt="2018-11-13T00:31:08.169" v="0" actId="20577"/>
      <pc:docMkLst>
        <pc:docMk/>
      </pc:docMkLst>
      <pc:sldChg chg="modSp">
        <pc:chgData name="Derek Tellin (Neal Analytics LLC)" userId="639ebb88-8477-4061-aae4-20c81c1b937b" providerId="ADAL" clId="{B65448DB-F8F3-4FB5-A962-EE1B713E6FD3}" dt="2018-11-13T00:31:08.169" v="0" actId="20577"/>
        <pc:sldMkLst>
          <pc:docMk/>
          <pc:sldMk cId="1140389734" sldId="1489"/>
        </pc:sldMkLst>
        <pc:spChg chg="mod">
          <ac:chgData name="Derek Tellin (Neal Analytics LLC)" userId="639ebb88-8477-4061-aae4-20c81c1b937b" providerId="ADAL" clId="{B65448DB-F8F3-4FB5-A962-EE1B713E6FD3}" dt="2018-11-13T00:31:08.169" v="0" actId="20577"/>
          <ac:spMkLst>
            <pc:docMk/>
            <pc:sldMk cId="1140389734" sldId="1489"/>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1/17/2020 11:46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1/17/2020 11:46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56C2EDE2-D073-4F7E-A469-E134256712C5}" type="datetime8">
              <a:rPr lang="en-US" smtClean="0"/>
              <a:t>1/17/2020 11:46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5" name="Footer Placeholder 4"/>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43785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t>1/17/2020 11:46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52846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t>1/17/2020 11:46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049339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1BCE4E3-A4C5-48E0-8DBE-28AF0B2A7021}" type="datetime1">
              <a:rPr lang="en-US" smtClean="0"/>
              <a:t>1/17/2020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616492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t>1/17/2020 11:46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745546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t>1/17/2020 11:46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3785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t>1/17/2020 11:46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7</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1521205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sp>
        <p:nvSpPr>
          <p:cNvPr id="8" name="Rectangle 7"/>
          <p:cNvSpPr/>
          <p:nvPr userDrawn="1"/>
        </p:nvSpPr>
        <p:spPr bwMode="gray">
          <a:xfrm>
            <a:off x="5441950" y="0"/>
            <a:ext cx="699452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42" name="MS logo gray - EMF"/>
          <p:cNvPicPr>
            <a:picLocks noChangeAspect="1"/>
          </p:cNvPicPr>
          <p:nvPr userDrawn="1"/>
        </p:nvPicPr>
        <p:blipFill>
          <a:blip r:embed="rId2"/>
          <a:stretch>
            <a:fillRect/>
          </a:stretch>
        </p:blipFill>
        <p:spPr bwMode="black">
          <a:xfrm>
            <a:off x="463116" y="479425"/>
            <a:ext cx="1451843" cy="310896"/>
          </a:xfrm>
          <a:prstGeom prst="rect">
            <a:avLst/>
          </a:prstGeom>
        </p:spPr>
      </p:pic>
      <p:grpSp>
        <p:nvGrpSpPr>
          <p:cNvPr id="274" name="Group 273"/>
          <p:cNvGrpSpPr/>
          <p:nvPr userDrawn="1"/>
        </p:nvGrpSpPr>
        <p:grpSpPr>
          <a:xfrm>
            <a:off x="6449353" y="3690039"/>
            <a:ext cx="5529922" cy="2825061"/>
            <a:chOff x="6218237" y="3671352"/>
            <a:chExt cx="5529922" cy="2825061"/>
          </a:xfrm>
        </p:grpSpPr>
        <p:sp>
          <p:nvSpPr>
            <p:cNvPr id="275" name="Freeform 345"/>
            <p:cNvSpPr>
              <a:spLocks noEditPoints="1"/>
            </p:cNvSpPr>
            <p:nvPr/>
          </p:nvSpPr>
          <p:spPr bwMode="gray">
            <a:xfrm>
              <a:off x="7047753" y="5602154"/>
              <a:ext cx="809283" cy="809283"/>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346"/>
            <p:cNvSpPr>
              <a:spLocks noEditPoints="1"/>
            </p:cNvSpPr>
            <p:nvPr/>
          </p:nvSpPr>
          <p:spPr bwMode="gray">
            <a:xfrm>
              <a:off x="6218237" y="5525273"/>
              <a:ext cx="845702" cy="841656"/>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277" name="Freeform 347"/>
            <p:cNvSpPr>
              <a:spLocks noEditPoints="1"/>
            </p:cNvSpPr>
            <p:nvPr/>
          </p:nvSpPr>
          <p:spPr bwMode="gray">
            <a:xfrm>
              <a:off x="7598066" y="4533901"/>
              <a:ext cx="1622613" cy="1614520"/>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8" name="Freeform 348"/>
            <p:cNvSpPr>
              <a:spLocks noEditPoints="1"/>
            </p:cNvSpPr>
            <p:nvPr/>
          </p:nvSpPr>
          <p:spPr bwMode="gray">
            <a:xfrm>
              <a:off x="8872687" y="5759966"/>
              <a:ext cx="740495" cy="736447"/>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349"/>
            <p:cNvSpPr>
              <a:spLocks noEditPoints="1"/>
            </p:cNvSpPr>
            <p:nvPr/>
          </p:nvSpPr>
          <p:spPr bwMode="gray">
            <a:xfrm>
              <a:off x="10895894" y="5594061"/>
              <a:ext cx="785004" cy="772867"/>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80" name="Group 279"/>
            <p:cNvGrpSpPr/>
            <p:nvPr userDrawn="1"/>
          </p:nvGrpSpPr>
          <p:grpSpPr bwMode="gray">
            <a:xfrm>
              <a:off x="10640972" y="5505041"/>
              <a:ext cx="368222" cy="356087"/>
              <a:chOff x="10962040" y="5443286"/>
              <a:chExt cx="391159" cy="378268"/>
            </a:xfrm>
            <a:solidFill>
              <a:srgbClr val="00BCF2"/>
            </a:solidFill>
          </p:grpSpPr>
          <p:sp>
            <p:nvSpPr>
              <p:cNvPr id="300" name="Freeform 350"/>
              <p:cNvSpPr>
                <a:spLocks noEditPoints="1"/>
              </p:cNvSpPr>
              <p:nvPr/>
            </p:nvSpPr>
            <p:spPr bwMode="gray">
              <a:xfrm>
                <a:off x="11009322" y="5499167"/>
                <a:ext cx="305193" cy="296596"/>
              </a:xfrm>
              <a:custGeom>
                <a:avLst/>
                <a:gdLst>
                  <a:gd name="T0" fmla="*/ 15 w 33"/>
                  <a:gd name="T1" fmla="*/ 1 h 32"/>
                  <a:gd name="T2" fmla="*/ 1 w 33"/>
                  <a:gd name="T3" fmla="*/ 17 h 32"/>
                  <a:gd name="T4" fmla="*/ 18 w 33"/>
                  <a:gd name="T5" fmla="*/ 32 h 32"/>
                  <a:gd name="T6" fmla="*/ 32 w 33"/>
                  <a:gd name="T7" fmla="*/ 15 h 32"/>
                  <a:gd name="T8" fmla="*/ 15 w 33"/>
                  <a:gd name="T9" fmla="*/ 1 h 32"/>
                  <a:gd name="T10" fmla="*/ 17 w 33"/>
                  <a:gd name="T11" fmla="*/ 23 h 32"/>
                  <a:gd name="T12" fmla="*/ 10 w 33"/>
                  <a:gd name="T13" fmla="*/ 17 h 32"/>
                  <a:gd name="T14" fmla="*/ 16 w 33"/>
                  <a:gd name="T15" fmla="*/ 9 h 32"/>
                  <a:gd name="T16" fmla="*/ 23 w 33"/>
                  <a:gd name="T17" fmla="*/ 16 h 32"/>
                  <a:gd name="T18" fmla="*/ 17 w 33"/>
                  <a:gd name="T19"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5" y="1"/>
                    </a:moveTo>
                    <a:cubicBezTo>
                      <a:pt x="7" y="1"/>
                      <a:pt x="0" y="9"/>
                      <a:pt x="1" y="17"/>
                    </a:cubicBezTo>
                    <a:cubicBezTo>
                      <a:pt x="2" y="26"/>
                      <a:pt x="9" y="32"/>
                      <a:pt x="18" y="32"/>
                    </a:cubicBezTo>
                    <a:cubicBezTo>
                      <a:pt x="26" y="31"/>
                      <a:pt x="33" y="24"/>
                      <a:pt x="32" y="15"/>
                    </a:cubicBezTo>
                    <a:cubicBezTo>
                      <a:pt x="31" y="6"/>
                      <a:pt x="24" y="0"/>
                      <a:pt x="15" y="1"/>
                    </a:cubicBezTo>
                    <a:close/>
                    <a:moveTo>
                      <a:pt x="17" y="23"/>
                    </a:moveTo>
                    <a:cubicBezTo>
                      <a:pt x="13" y="23"/>
                      <a:pt x="10" y="21"/>
                      <a:pt x="10" y="17"/>
                    </a:cubicBezTo>
                    <a:cubicBezTo>
                      <a:pt x="9" y="13"/>
                      <a:pt x="12" y="10"/>
                      <a:pt x="16" y="9"/>
                    </a:cubicBezTo>
                    <a:cubicBezTo>
                      <a:pt x="20" y="9"/>
                      <a:pt x="23" y="12"/>
                      <a:pt x="23" y="16"/>
                    </a:cubicBezTo>
                    <a:cubicBezTo>
                      <a:pt x="24" y="19"/>
                      <a:pt x="21" y="23"/>
                      <a:pt x="1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351"/>
              <p:cNvSpPr>
                <a:spLocks/>
              </p:cNvSpPr>
              <p:nvPr/>
            </p:nvSpPr>
            <p:spPr bwMode="gray">
              <a:xfrm>
                <a:off x="11112485" y="5443286"/>
                <a:ext cx="73075" cy="94566"/>
              </a:xfrm>
              <a:custGeom>
                <a:avLst/>
                <a:gdLst>
                  <a:gd name="T0" fmla="*/ 8 w 8"/>
                  <a:gd name="T1" fmla="*/ 6 h 10"/>
                  <a:gd name="T2" fmla="*/ 5 w 8"/>
                  <a:gd name="T3" fmla="*/ 10 h 10"/>
                  <a:gd name="T4" fmla="*/ 4 w 8"/>
                  <a:gd name="T5" fmla="*/ 10 h 10"/>
                  <a:gd name="T6" fmla="*/ 0 w 8"/>
                  <a:gd name="T7" fmla="*/ 7 h 10"/>
                  <a:gd name="T8" fmla="*/ 0 w 8"/>
                  <a:gd name="T9" fmla="*/ 4 h 10"/>
                  <a:gd name="T10" fmla="*/ 3 w 8"/>
                  <a:gd name="T11" fmla="*/ 0 h 10"/>
                  <a:gd name="T12" fmla="*/ 4 w 8"/>
                  <a:gd name="T13" fmla="*/ 0 h 10"/>
                  <a:gd name="T14" fmla="*/ 8 w 8"/>
                  <a:gd name="T15" fmla="*/ 3 h 10"/>
                  <a:gd name="T16" fmla="*/ 8 w 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8" y="6"/>
                    </a:moveTo>
                    <a:cubicBezTo>
                      <a:pt x="8" y="8"/>
                      <a:pt x="7" y="9"/>
                      <a:pt x="5" y="10"/>
                    </a:cubicBezTo>
                    <a:cubicBezTo>
                      <a:pt x="4" y="10"/>
                      <a:pt x="4" y="10"/>
                      <a:pt x="4" y="10"/>
                    </a:cubicBezTo>
                    <a:cubicBezTo>
                      <a:pt x="2" y="10"/>
                      <a:pt x="1" y="9"/>
                      <a:pt x="0" y="7"/>
                    </a:cubicBezTo>
                    <a:cubicBezTo>
                      <a:pt x="0" y="4"/>
                      <a:pt x="0" y="4"/>
                      <a:pt x="0" y="4"/>
                    </a:cubicBezTo>
                    <a:cubicBezTo>
                      <a:pt x="0" y="2"/>
                      <a:pt x="1" y="1"/>
                      <a:pt x="3" y="0"/>
                    </a:cubicBezTo>
                    <a:cubicBezTo>
                      <a:pt x="4" y="0"/>
                      <a:pt x="4" y="0"/>
                      <a:pt x="4" y="0"/>
                    </a:cubicBezTo>
                    <a:cubicBezTo>
                      <a:pt x="6" y="0"/>
                      <a:pt x="7" y="1"/>
                      <a:pt x="8" y="3"/>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352"/>
              <p:cNvSpPr>
                <a:spLocks/>
              </p:cNvSpPr>
              <p:nvPr/>
            </p:nvSpPr>
            <p:spPr bwMode="gray">
              <a:xfrm>
                <a:off x="11030815" y="5731285"/>
                <a:ext cx="81672" cy="90269"/>
              </a:xfrm>
              <a:custGeom>
                <a:avLst/>
                <a:gdLst>
                  <a:gd name="T0" fmla="*/ 7 w 9"/>
                  <a:gd name="T1" fmla="*/ 9 h 10"/>
                  <a:gd name="T2" fmla="*/ 3 w 9"/>
                  <a:gd name="T3" fmla="*/ 9 h 10"/>
                  <a:gd name="T4" fmla="*/ 1 w 9"/>
                  <a:gd name="T5" fmla="*/ 8 h 10"/>
                  <a:gd name="T6" fmla="*/ 1 w 9"/>
                  <a:gd name="T7" fmla="*/ 4 h 10"/>
                  <a:gd name="T8" fmla="*/ 2 w 9"/>
                  <a:gd name="T9" fmla="*/ 2 h 10"/>
                  <a:gd name="T10" fmla="*/ 7 w 9"/>
                  <a:gd name="T11" fmla="*/ 1 h 10"/>
                  <a:gd name="T12" fmla="*/ 8 w 9"/>
                  <a:gd name="T13" fmla="*/ 2 h 10"/>
                  <a:gd name="T14" fmla="*/ 9 w 9"/>
                  <a:gd name="T15" fmla="*/ 6 h 10"/>
                  <a:gd name="T16" fmla="*/ 7 w 9"/>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7" y="9"/>
                    </a:moveTo>
                    <a:cubicBezTo>
                      <a:pt x="6" y="10"/>
                      <a:pt x="4" y="10"/>
                      <a:pt x="3" y="9"/>
                    </a:cubicBezTo>
                    <a:cubicBezTo>
                      <a:pt x="1" y="8"/>
                      <a:pt x="1" y="8"/>
                      <a:pt x="1" y="8"/>
                    </a:cubicBezTo>
                    <a:cubicBezTo>
                      <a:pt x="0" y="7"/>
                      <a:pt x="0" y="6"/>
                      <a:pt x="1" y="4"/>
                    </a:cubicBezTo>
                    <a:cubicBezTo>
                      <a:pt x="2" y="2"/>
                      <a:pt x="2" y="2"/>
                      <a:pt x="2" y="2"/>
                    </a:cubicBezTo>
                    <a:cubicBezTo>
                      <a:pt x="3" y="0"/>
                      <a:pt x="5" y="0"/>
                      <a:pt x="7" y="1"/>
                    </a:cubicBezTo>
                    <a:cubicBezTo>
                      <a:pt x="8" y="2"/>
                      <a:pt x="8" y="2"/>
                      <a:pt x="8" y="2"/>
                    </a:cubicBezTo>
                    <a:cubicBezTo>
                      <a:pt x="9" y="3"/>
                      <a:pt x="9" y="5"/>
                      <a:pt x="9" y="6"/>
                    </a:cubicBez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3" name="Freeform 353"/>
              <p:cNvSpPr>
                <a:spLocks/>
              </p:cNvSpPr>
              <p:nvPr/>
            </p:nvSpPr>
            <p:spPr bwMode="gray">
              <a:xfrm>
                <a:off x="11232842" y="5714091"/>
                <a:ext cx="94566" cy="90269"/>
              </a:xfrm>
              <a:custGeom>
                <a:avLst/>
                <a:gdLst>
                  <a:gd name="T0" fmla="*/ 8 w 10"/>
                  <a:gd name="T1" fmla="*/ 4 h 10"/>
                  <a:gd name="T2" fmla="*/ 8 w 10"/>
                  <a:gd name="T3" fmla="*/ 8 h 10"/>
                  <a:gd name="T4" fmla="*/ 7 w 10"/>
                  <a:gd name="T5" fmla="*/ 9 h 10"/>
                  <a:gd name="T6" fmla="*/ 3 w 10"/>
                  <a:gd name="T7" fmla="*/ 9 h 10"/>
                  <a:gd name="T8" fmla="*/ 1 w 10"/>
                  <a:gd name="T9" fmla="*/ 7 h 10"/>
                  <a:gd name="T10" fmla="*/ 1 w 10"/>
                  <a:gd name="T11" fmla="*/ 3 h 10"/>
                  <a:gd name="T12" fmla="*/ 2 w 10"/>
                  <a:gd name="T13" fmla="*/ 2 h 10"/>
                  <a:gd name="T14" fmla="*/ 6 w 10"/>
                  <a:gd name="T15" fmla="*/ 2 h 10"/>
                  <a:gd name="T16" fmla="*/ 8 w 10"/>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8" y="4"/>
                    </a:moveTo>
                    <a:cubicBezTo>
                      <a:pt x="10" y="5"/>
                      <a:pt x="10" y="7"/>
                      <a:pt x="8" y="8"/>
                    </a:cubicBezTo>
                    <a:cubicBezTo>
                      <a:pt x="7" y="9"/>
                      <a:pt x="7" y="9"/>
                      <a:pt x="7" y="9"/>
                    </a:cubicBezTo>
                    <a:cubicBezTo>
                      <a:pt x="6" y="10"/>
                      <a:pt x="4" y="10"/>
                      <a:pt x="3" y="9"/>
                    </a:cubicBezTo>
                    <a:cubicBezTo>
                      <a:pt x="1" y="7"/>
                      <a:pt x="1" y="7"/>
                      <a:pt x="1" y="7"/>
                    </a:cubicBezTo>
                    <a:cubicBezTo>
                      <a:pt x="0" y="6"/>
                      <a:pt x="0" y="4"/>
                      <a:pt x="1" y="3"/>
                    </a:cubicBezTo>
                    <a:cubicBezTo>
                      <a:pt x="2" y="2"/>
                      <a:pt x="2" y="2"/>
                      <a:pt x="2" y="2"/>
                    </a:cubicBezTo>
                    <a:cubicBezTo>
                      <a:pt x="3" y="0"/>
                      <a:pt x="5" y="0"/>
                      <a:pt x="6" y="2"/>
                    </a:cubicBez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354"/>
              <p:cNvSpPr>
                <a:spLocks/>
              </p:cNvSpPr>
              <p:nvPr/>
            </p:nvSpPr>
            <p:spPr bwMode="gray">
              <a:xfrm>
                <a:off x="11250036" y="5529255"/>
                <a:ext cx="103163" cy="90269"/>
              </a:xfrm>
              <a:custGeom>
                <a:avLst/>
                <a:gdLst>
                  <a:gd name="T0" fmla="*/ 5 w 11"/>
                  <a:gd name="T1" fmla="*/ 1 h 10"/>
                  <a:gd name="T2" fmla="*/ 9 w 11"/>
                  <a:gd name="T3" fmla="*/ 3 h 10"/>
                  <a:gd name="T4" fmla="*/ 10 w 11"/>
                  <a:gd name="T5" fmla="*/ 4 h 10"/>
                  <a:gd name="T6" fmla="*/ 9 w 11"/>
                  <a:gd name="T7" fmla="*/ 8 h 10"/>
                  <a:gd name="T8" fmla="*/ 6 w 11"/>
                  <a:gd name="T9" fmla="*/ 9 h 10"/>
                  <a:gd name="T10" fmla="*/ 2 w 11"/>
                  <a:gd name="T11" fmla="*/ 8 h 10"/>
                  <a:gd name="T12" fmla="*/ 1 w 11"/>
                  <a:gd name="T13" fmla="*/ 7 h 10"/>
                  <a:gd name="T14" fmla="*/ 2 w 11"/>
                  <a:gd name="T15" fmla="*/ 3 h 10"/>
                  <a:gd name="T16" fmla="*/ 5 w 11"/>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5" y="1"/>
                    </a:moveTo>
                    <a:cubicBezTo>
                      <a:pt x="7" y="0"/>
                      <a:pt x="9" y="1"/>
                      <a:pt x="9" y="3"/>
                    </a:cubicBezTo>
                    <a:cubicBezTo>
                      <a:pt x="10" y="4"/>
                      <a:pt x="10" y="4"/>
                      <a:pt x="10" y="4"/>
                    </a:cubicBezTo>
                    <a:cubicBezTo>
                      <a:pt x="11" y="5"/>
                      <a:pt x="10" y="7"/>
                      <a:pt x="9" y="8"/>
                    </a:cubicBezTo>
                    <a:cubicBezTo>
                      <a:pt x="6" y="9"/>
                      <a:pt x="6" y="9"/>
                      <a:pt x="6" y="9"/>
                    </a:cubicBezTo>
                    <a:cubicBezTo>
                      <a:pt x="4" y="10"/>
                      <a:pt x="3" y="10"/>
                      <a:pt x="2" y="8"/>
                    </a:cubicBezTo>
                    <a:cubicBezTo>
                      <a:pt x="1" y="7"/>
                      <a:pt x="1" y="7"/>
                      <a:pt x="1" y="7"/>
                    </a:cubicBezTo>
                    <a:cubicBezTo>
                      <a:pt x="0" y="5"/>
                      <a:pt x="1" y="3"/>
                      <a:pt x="2" y="3"/>
                    </a:cubicBez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355"/>
              <p:cNvSpPr>
                <a:spLocks/>
              </p:cNvSpPr>
              <p:nvPr/>
            </p:nvSpPr>
            <p:spPr bwMode="gray">
              <a:xfrm>
                <a:off x="10962040" y="5555046"/>
                <a:ext cx="94566" cy="94566"/>
              </a:xfrm>
              <a:custGeom>
                <a:avLst/>
                <a:gdLst>
                  <a:gd name="T0" fmla="*/ 2 w 10"/>
                  <a:gd name="T1" fmla="*/ 8 h 10"/>
                  <a:gd name="T2" fmla="*/ 0 w 10"/>
                  <a:gd name="T3" fmla="*/ 4 h 10"/>
                  <a:gd name="T4" fmla="*/ 1 w 10"/>
                  <a:gd name="T5" fmla="*/ 3 h 10"/>
                  <a:gd name="T6" fmla="*/ 5 w 10"/>
                  <a:gd name="T7" fmla="*/ 1 h 10"/>
                  <a:gd name="T8" fmla="*/ 8 w 10"/>
                  <a:gd name="T9" fmla="*/ 2 h 10"/>
                  <a:gd name="T10" fmla="*/ 10 w 10"/>
                  <a:gd name="T11" fmla="*/ 6 h 10"/>
                  <a:gd name="T12" fmla="*/ 9 w 10"/>
                  <a:gd name="T13" fmla="*/ 7 h 10"/>
                  <a:gd name="T14" fmla="*/ 5 w 10"/>
                  <a:gd name="T15" fmla="*/ 9 h 10"/>
                  <a:gd name="T16" fmla="*/ 2 w 1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2" y="8"/>
                    </a:moveTo>
                    <a:cubicBezTo>
                      <a:pt x="1" y="7"/>
                      <a:pt x="0" y="6"/>
                      <a:pt x="0" y="4"/>
                    </a:cubicBezTo>
                    <a:cubicBezTo>
                      <a:pt x="1" y="3"/>
                      <a:pt x="1" y="3"/>
                      <a:pt x="1" y="3"/>
                    </a:cubicBezTo>
                    <a:cubicBezTo>
                      <a:pt x="2" y="1"/>
                      <a:pt x="3" y="0"/>
                      <a:pt x="5" y="1"/>
                    </a:cubicBezTo>
                    <a:cubicBezTo>
                      <a:pt x="8" y="2"/>
                      <a:pt x="8" y="2"/>
                      <a:pt x="8" y="2"/>
                    </a:cubicBezTo>
                    <a:cubicBezTo>
                      <a:pt x="9" y="2"/>
                      <a:pt x="10" y="4"/>
                      <a:pt x="10" y="6"/>
                    </a:cubicBezTo>
                    <a:cubicBezTo>
                      <a:pt x="9" y="7"/>
                      <a:pt x="9" y="7"/>
                      <a:pt x="9" y="7"/>
                    </a:cubicBezTo>
                    <a:cubicBezTo>
                      <a:pt x="9" y="9"/>
                      <a:pt x="7" y="10"/>
                      <a:pt x="5" y="9"/>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1" name="Group 280"/>
            <p:cNvGrpSpPr/>
            <p:nvPr userDrawn="1"/>
          </p:nvGrpSpPr>
          <p:grpSpPr bwMode="gray">
            <a:xfrm>
              <a:off x="9447278" y="4974961"/>
              <a:ext cx="1222019" cy="1209879"/>
              <a:chOff x="9693989" y="4880187"/>
              <a:chExt cx="1298141" cy="1285245"/>
            </a:xfrm>
            <a:solidFill>
              <a:srgbClr val="BAD80A"/>
            </a:solidFill>
          </p:grpSpPr>
          <p:sp>
            <p:nvSpPr>
              <p:cNvPr id="283" name="Freeform 356"/>
              <p:cNvSpPr>
                <a:spLocks noEditPoints="1"/>
              </p:cNvSpPr>
              <p:nvPr/>
            </p:nvSpPr>
            <p:spPr bwMode="gray">
              <a:xfrm>
                <a:off x="9805749" y="4983350"/>
                <a:ext cx="1074618" cy="1078918"/>
              </a:xfrm>
              <a:custGeom>
                <a:avLst/>
                <a:gdLst>
                  <a:gd name="T0" fmla="*/ 54 w 116"/>
                  <a:gd name="T1" fmla="*/ 2 h 117"/>
                  <a:gd name="T2" fmla="*/ 2 w 116"/>
                  <a:gd name="T3" fmla="*/ 62 h 117"/>
                  <a:gd name="T4" fmla="*/ 62 w 116"/>
                  <a:gd name="T5" fmla="*/ 115 h 117"/>
                  <a:gd name="T6" fmla="*/ 114 w 116"/>
                  <a:gd name="T7" fmla="*/ 55 h 117"/>
                  <a:gd name="T8" fmla="*/ 54 w 116"/>
                  <a:gd name="T9" fmla="*/ 2 h 117"/>
                  <a:gd name="T10" fmla="*/ 60 w 116"/>
                  <a:gd name="T11" fmla="*/ 85 h 117"/>
                  <a:gd name="T12" fmla="*/ 31 w 116"/>
                  <a:gd name="T13" fmla="*/ 60 h 117"/>
                  <a:gd name="T14" fmla="*/ 56 w 116"/>
                  <a:gd name="T15" fmla="*/ 32 h 117"/>
                  <a:gd name="T16" fmla="*/ 84 w 116"/>
                  <a:gd name="T17" fmla="*/ 57 h 117"/>
                  <a:gd name="T18" fmla="*/ 60 w 116"/>
                  <a:gd name="T19" fmla="*/ 8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7">
                    <a:moveTo>
                      <a:pt x="54" y="2"/>
                    </a:moveTo>
                    <a:cubicBezTo>
                      <a:pt x="23" y="4"/>
                      <a:pt x="0" y="31"/>
                      <a:pt x="2" y="62"/>
                    </a:cubicBezTo>
                    <a:cubicBezTo>
                      <a:pt x="4" y="93"/>
                      <a:pt x="31" y="117"/>
                      <a:pt x="62" y="115"/>
                    </a:cubicBezTo>
                    <a:cubicBezTo>
                      <a:pt x="93" y="113"/>
                      <a:pt x="116" y="86"/>
                      <a:pt x="114" y="55"/>
                    </a:cubicBezTo>
                    <a:cubicBezTo>
                      <a:pt x="112" y="24"/>
                      <a:pt x="85" y="0"/>
                      <a:pt x="54" y="2"/>
                    </a:cubicBezTo>
                    <a:close/>
                    <a:moveTo>
                      <a:pt x="60" y="85"/>
                    </a:moveTo>
                    <a:cubicBezTo>
                      <a:pt x="45" y="86"/>
                      <a:pt x="32" y="75"/>
                      <a:pt x="31" y="60"/>
                    </a:cubicBezTo>
                    <a:cubicBezTo>
                      <a:pt x="30" y="46"/>
                      <a:pt x="41" y="33"/>
                      <a:pt x="56" y="32"/>
                    </a:cubicBezTo>
                    <a:cubicBezTo>
                      <a:pt x="71" y="31"/>
                      <a:pt x="84" y="42"/>
                      <a:pt x="84" y="57"/>
                    </a:cubicBezTo>
                    <a:cubicBezTo>
                      <a:pt x="85" y="71"/>
                      <a:pt x="74" y="84"/>
                      <a:pt x="60"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357"/>
              <p:cNvSpPr>
                <a:spLocks/>
              </p:cNvSpPr>
              <p:nvPr/>
            </p:nvSpPr>
            <p:spPr bwMode="gray">
              <a:xfrm>
                <a:off x="10222699" y="4880187"/>
                <a:ext cx="184836" cy="313790"/>
              </a:xfrm>
              <a:custGeom>
                <a:avLst/>
                <a:gdLst>
                  <a:gd name="T0" fmla="*/ 20 w 20"/>
                  <a:gd name="T1" fmla="*/ 28 h 34"/>
                  <a:gd name="T2" fmla="*/ 16 w 20"/>
                  <a:gd name="T3" fmla="*/ 33 h 34"/>
                  <a:gd name="T4" fmla="*/ 5 w 20"/>
                  <a:gd name="T5" fmla="*/ 34 h 34"/>
                  <a:gd name="T6" fmla="*/ 1 w 20"/>
                  <a:gd name="T7" fmla="*/ 29 h 34"/>
                  <a:gd name="T8" fmla="*/ 2 w 20"/>
                  <a:gd name="T9" fmla="*/ 5 h 34"/>
                  <a:gd name="T10" fmla="*/ 8 w 20"/>
                  <a:gd name="T11" fmla="*/ 0 h 34"/>
                  <a:gd name="T12" fmla="*/ 9 w 20"/>
                  <a:gd name="T13" fmla="*/ 0 h 34"/>
                  <a:gd name="T14" fmla="*/ 15 w 20"/>
                  <a:gd name="T15" fmla="*/ 5 h 34"/>
                  <a:gd name="T16" fmla="*/ 20 w 20"/>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20" y="28"/>
                    </a:moveTo>
                    <a:cubicBezTo>
                      <a:pt x="20" y="30"/>
                      <a:pt x="19" y="33"/>
                      <a:pt x="16" y="33"/>
                    </a:cubicBezTo>
                    <a:cubicBezTo>
                      <a:pt x="5" y="34"/>
                      <a:pt x="5" y="34"/>
                      <a:pt x="5" y="34"/>
                    </a:cubicBezTo>
                    <a:cubicBezTo>
                      <a:pt x="2" y="34"/>
                      <a:pt x="0" y="32"/>
                      <a:pt x="1" y="29"/>
                    </a:cubicBezTo>
                    <a:cubicBezTo>
                      <a:pt x="2" y="5"/>
                      <a:pt x="2" y="5"/>
                      <a:pt x="2" y="5"/>
                    </a:cubicBezTo>
                    <a:cubicBezTo>
                      <a:pt x="2" y="3"/>
                      <a:pt x="5" y="0"/>
                      <a:pt x="8" y="0"/>
                    </a:cubicBezTo>
                    <a:cubicBezTo>
                      <a:pt x="9" y="0"/>
                      <a:pt x="9" y="0"/>
                      <a:pt x="9" y="0"/>
                    </a:cubicBezTo>
                    <a:cubicBezTo>
                      <a:pt x="12" y="0"/>
                      <a:pt x="14" y="2"/>
                      <a:pt x="15" y="5"/>
                    </a:cubicBezTo>
                    <a:lnTo>
                      <a:pt x="2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358"/>
              <p:cNvSpPr>
                <a:spLocks/>
              </p:cNvSpPr>
              <p:nvPr/>
            </p:nvSpPr>
            <p:spPr bwMode="gray">
              <a:xfrm>
                <a:off x="10269984" y="5851642"/>
                <a:ext cx="184836" cy="313790"/>
              </a:xfrm>
              <a:custGeom>
                <a:avLst/>
                <a:gdLst>
                  <a:gd name="T0" fmla="*/ 1 w 20"/>
                  <a:gd name="T1" fmla="*/ 7 h 34"/>
                  <a:gd name="T2" fmla="*/ 5 w 20"/>
                  <a:gd name="T3" fmla="*/ 1 h 34"/>
                  <a:gd name="T4" fmla="*/ 15 w 20"/>
                  <a:gd name="T5" fmla="*/ 0 h 34"/>
                  <a:gd name="T6" fmla="*/ 20 w 20"/>
                  <a:gd name="T7" fmla="*/ 5 h 34"/>
                  <a:gd name="T8" fmla="*/ 18 w 20"/>
                  <a:gd name="T9" fmla="*/ 29 h 34"/>
                  <a:gd name="T10" fmla="*/ 13 w 20"/>
                  <a:gd name="T11" fmla="*/ 34 h 34"/>
                  <a:gd name="T12" fmla="*/ 12 w 20"/>
                  <a:gd name="T13" fmla="*/ 34 h 34"/>
                  <a:gd name="T14" fmla="*/ 6 w 20"/>
                  <a:gd name="T15" fmla="*/ 30 h 34"/>
                  <a:gd name="T16" fmla="*/ 1 w 20"/>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 y="7"/>
                    </a:moveTo>
                    <a:cubicBezTo>
                      <a:pt x="0" y="4"/>
                      <a:pt x="2" y="1"/>
                      <a:pt x="5" y="1"/>
                    </a:cubicBezTo>
                    <a:cubicBezTo>
                      <a:pt x="15" y="0"/>
                      <a:pt x="15" y="0"/>
                      <a:pt x="15" y="0"/>
                    </a:cubicBezTo>
                    <a:cubicBezTo>
                      <a:pt x="18" y="0"/>
                      <a:pt x="20" y="2"/>
                      <a:pt x="20" y="5"/>
                    </a:cubicBezTo>
                    <a:cubicBezTo>
                      <a:pt x="18" y="29"/>
                      <a:pt x="18" y="29"/>
                      <a:pt x="18" y="29"/>
                    </a:cubicBezTo>
                    <a:cubicBezTo>
                      <a:pt x="18" y="32"/>
                      <a:pt x="16" y="34"/>
                      <a:pt x="13" y="34"/>
                    </a:cubicBezTo>
                    <a:cubicBezTo>
                      <a:pt x="12" y="34"/>
                      <a:pt x="12" y="34"/>
                      <a:pt x="12" y="34"/>
                    </a:cubicBezTo>
                    <a:cubicBezTo>
                      <a:pt x="9" y="34"/>
                      <a:pt x="6" y="32"/>
                      <a:pt x="6" y="30"/>
                    </a:cubicBez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359"/>
              <p:cNvSpPr>
                <a:spLocks/>
              </p:cNvSpPr>
              <p:nvPr/>
            </p:nvSpPr>
            <p:spPr bwMode="gray">
              <a:xfrm>
                <a:off x="9693989" y="5451883"/>
                <a:ext cx="313790" cy="184836"/>
              </a:xfrm>
              <a:custGeom>
                <a:avLst/>
                <a:gdLst>
                  <a:gd name="T0" fmla="*/ 28 w 34"/>
                  <a:gd name="T1" fmla="*/ 1 h 20"/>
                  <a:gd name="T2" fmla="*/ 33 w 34"/>
                  <a:gd name="T3" fmla="*/ 5 h 20"/>
                  <a:gd name="T4" fmla="*/ 34 w 34"/>
                  <a:gd name="T5" fmla="*/ 15 h 20"/>
                  <a:gd name="T6" fmla="*/ 29 w 34"/>
                  <a:gd name="T7" fmla="*/ 20 h 20"/>
                  <a:gd name="T8" fmla="*/ 6 w 34"/>
                  <a:gd name="T9" fmla="*/ 18 h 20"/>
                  <a:gd name="T10" fmla="*/ 0 w 34"/>
                  <a:gd name="T11" fmla="*/ 13 h 20"/>
                  <a:gd name="T12" fmla="*/ 0 w 34"/>
                  <a:gd name="T13" fmla="*/ 12 h 20"/>
                  <a:gd name="T14" fmla="*/ 5 w 34"/>
                  <a:gd name="T15" fmla="*/ 5 h 20"/>
                  <a:gd name="T16" fmla="*/ 28 w 34"/>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28" y="1"/>
                    </a:moveTo>
                    <a:cubicBezTo>
                      <a:pt x="31" y="0"/>
                      <a:pt x="33" y="2"/>
                      <a:pt x="33" y="5"/>
                    </a:cubicBezTo>
                    <a:cubicBezTo>
                      <a:pt x="34" y="15"/>
                      <a:pt x="34" y="15"/>
                      <a:pt x="34" y="15"/>
                    </a:cubicBezTo>
                    <a:cubicBezTo>
                      <a:pt x="34" y="18"/>
                      <a:pt x="32" y="20"/>
                      <a:pt x="29" y="20"/>
                    </a:cubicBezTo>
                    <a:cubicBezTo>
                      <a:pt x="6" y="18"/>
                      <a:pt x="6" y="18"/>
                      <a:pt x="6" y="18"/>
                    </a:cubicBezTo>
                    <a:cubicBezTo>
                      <a:pt x="3" y="18"/>
                      <a:pt x="0" y="15"/>
                      <a:pt x="0" y="13"/>
                    </a:cubicBezTo>
                    <a:cubicBezTo>
                      <a:pt x="0" y="12"/>
                      <a:pt x="0" y="12"/>
                      <a:pt x="0" y="12"/>
                    </a:cubicBezTo>
                    <a:cubicBezTo>
                      <a:pt x="0" y="9"/>
                      <a:pt x="2" y="6"/>
                      <a:pt x="5" y="5"/>
                    </a:cubicBezTo>
                    <a:lnTo>
                      <a:pt x="2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360"/>
              <p:cNvSpPr>
                <a:spLocks/>
              </p:cNvSpPr>
              <p:nvPr/>
            </p:nvSpPr>
            <p:spPr bwMode="gray">
              <a:xfrm>
                <a:off x="10678340" y="5408898"/>
                <a:ext cx="313790" cy="184836"/>
              </a:xfrm>
              <a:custGeom>
                <a:avLst/>
                <a:gdLst>
                  <a:gd name="T0" fmla="*/ 6 w 34"/>
                  <a:gd name="T1" fmla="*/ 19 h 20"/>
                  <a:gd name="T2" fmla="*/ 0 w 34"/>
                  <a:gd name="T3" fmla="*/ 15 h 20"/>
                  <a:gd name="T4" fmla="*/ 0 w 34"/>
                  <a:gd name="T5" fmla="*/ 5 h 20"/>
                  <a:gd name="T6" fmla="*/ 5 w 34"/>
                  <a:gd name="T7" fmla="*/ 0 h 20"/>
                  <a:gd name="T8" fmla="*/ 28 w 34"/>
                  <a:gd name="T9" fmla="*/ 2 h 20"/>
                  <a:gd name="T10" fmla="*/ 34 w 34"/>
                  <a:gd name="T11" fmla="*/ 7 h 20"/>
                  <a:gd name="T12" fmla="*/ 34 w 34"/>
                  <a:gd name="T13" fmla="*/ 8 h 20"/>
                  <a:gd name="T14" fmla="*/ 29 w 34"/>
                  <a:gd name="T15" fmla="*/ 15 h 20"/>
                  <a:gd name="T16" fmla="*/ 6 w 34"/>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6" y="19"/>
                    </a:moveTo>
                    <a:cubicBezTo>
                      <a:pt x="3" y="20"/>
                      <a:pt x="1" y="18"/>
                      <a:pt x="0" y="15"/>
                    </a:cubicBezTo>
                    <a:cubicBezTo>
                      <a:pt x="0" y="5"/>
                      <a:pt x="0" y="5"/>
                      <a:pt x="0" y="5"/>
                    </a:cubicBezTo>
                    <a:cubicBezTo>
                      <a:pt x="0" y="2"/>
                      <a:pt x="2" y="0"/>
                      <a:pt x="5" y="0"/>
                    </a:cubicBezTo>
                    <a:cubicBezTo>
                      <a:pt x="28" y="2"/>
                      <a:pt x="28" y="2"/>
                      <a:pt x="28" y="2"/>
                    </a:cubicBezTo>
                    <a:cubicBezTo>
                      <a:pt x="31" y="2"/>
                      <a:pt x="33" y="5"/>
                      <a:pt x="34" y="7"/>
                    </a:cubicBezTo>
                    <a:cubicBezTo>
                      <a:pt x="34" y="8"/>
                      <a:pt x="34" y="8"/>
                      <a:pt x="34" y="8"/>
                    </a:cubicBezTo>
                    <a:cubicBezTo>
                      <a:pt x="34" y="11"/>
                      <a:pt x="32" y="14"/>
                      <a:pt x="29" y="15"/>
                    </a:cubicBez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361"/>
              <p:cNvSpPr>
                <a:spLocks/>
              </p:cNvSpPr>
              <p:nvPr/>
            </p:nvSpPr>
            <p:spPr bwMode="gray">
              <a:xfrm>
                <a:off x="9831540" y="5073617"/>
                <a:ext cx="305193" cy="287999"/>
              </a:xfrm>
              <a:custGeom>
                <a:avLst/>
                <a:gdLst>
                  <a:gd name="T0" fmla="*/ 30 w 33"/>
                  <a:gd name="T1" fmla="*/ 14 h 31"/>
                  <a:gd name="T2" fmla="*/ 31 w 33"/>
                  <a:gd name="T3" fmla="*/ 21 h 31"/>
                  <a:gd name="T4" fmla="*/ 24 w 33"/>
                  <a:gd name="T5" fmla="*/ 28 h 31"/>
                  <a:gd name="T6" fmla="*/ 17 w 33"/>
                  <a:gd name="T7" fmla="*/ 28 h 31"/>
                  <a:gd name="T8" fmla="*/ 2 w 33"/>
                  <a:gd name="T9" fmla="*/ 11 h 31"/>
                  <a:gd name="T10" fmla="*/ 2 w 33"/>
                  <a:gd name="T11" fmla="*/ 3 h 31"/>
                  <a:gd name="T12" fmla="*/ 3 w 33"/>
                  <a:gd name="T13" fmla="*/ 2 h 31"/>
                  <a:gd name="T14" fmla="*/ 10 w 33"/>
                  <a:gd name="T15" fmla="*/ 1 h 31"/>
                  <a:gd name="T16" fmla="*/ 30 w 33"/>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1">
                    <a:moveTo>
                      <a:pt x="30" y="14"/>
                    </a:moveTo>
                    <a:cubicBezTo>
                      <a:pt x="32" y="16"/>
                      <a:pt x="33" y="19"/>
                      <a:pt x="31" y="21"/>
                    </a:cubicBezTo>
                    <a:cubicBezTo>
                      <a:pt x="24" y="28"/>
                      <a:pt x="24" y="28"/>
                      <a:pt x="24" y="28"/>
                    </a:cubicBezTo>
                    <a:cubicBezTo>
                      <a:pt x="22" y="31"/>
                      <a:pt x="19" y="31"/>
                      <a:pt x="17" y="28"/>
                    </a:cubicBezTo>
                    <a:cubicBezTo>
                      <a:pt x="2" y="11"/>
                      <a:pt x="2" y="11"/>
                      <a:pt x="2" y="11"/>
                    </a:cubicBezTo>
                    <a:cubicBezTo>
                      <a:pt x="0" y="9"/>
                      <a:pt x="0" y="5"/>
                      <a:pt x="2" y="3"/>
                    </a:cubicBezTo>
                    <a:cubicBezTo>
                      <a:pt x="3" y="2"/>
                      <a:pt x="3" y="2"/>
                      <a:pt x="3" y="2"/>
                    </a:cubicBezTo>
                    <a:cubicBezTo>
                      <a:pt x="5" y="0"/>
                      <a:pt x="8" y="0"/>
                      <a:pt x="10" y="1"/>
                    </a:cubicBezTo>
                    <a:lnTo>
                      <a:pt x="3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362"/>
              <p:cNvSpPr>
                <a:spLocks/>
              </p:cNvSpPr>
              <p:nvPr/>
            </p:nvSpPr>
            <p:spPr bwMode="gray">
              <a:xfrm>
                <a:off x="10545086" y="5684003"/>
                <a:ext cx="309490" cy="296596"/>
              </a:xfrm>
              <a:custGeom>
                <a:avLst/>
                <a:gdLst>
                  <a:gd name="T0" fmla="*/ 3 w 33"/>
                  <a:gd name="T1" fmla="*/ 17 h 32"/>
                  <a:gd name="T2" fmla="*/ 2 w 33"/>
                  <a:gd name="T3" fmla="*/ 10 h 32"/>
                  <a:gd name="T4" fmla="*/ 9 w 33"/>
                  <a:gd name="T5" fmla="*/ 3 h 32"/>
                  <a:gd name="T6" fmla="*/ 15 w 33"/>
                  <a:gd name="T7" fmla="*/ 3 h 32"/>
                  <a:gd name="T8" fmla="*/ 31 w 33"/>
                  <a:gd name="T9" fmla="*/ 20 h 32"/>
                  <a:gd name="T10" fmla="*/ 31 w 33"/>
                  <a:gd name="T11" fmla="*/ 28 h 32"/>
                  <a:gd name="T12" fmla="*/ 30 w 33"/>
                  <a:gd name="T13" fmla="*/ 29 h 32"/>
                  <a:gd name="T14" fmla="*/ 22 w 33"/>
                  <a:gd name="T15" fmla="*/ 30 h 32"/>
                  <a:gd name="T16" fmla="*/ 3 w 33"/>
                  <a:gd name="T1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3" y="17"/>
                    </a:moveTo>
                    <a:cubicBezTo>
                      <a:pt x="0" y="16"/>
                      <a:pt x="0" y="13"/>
                      <a:pt x="2" y="10"/>
                    </a:cubicBezTo>
                    <a:cubicBezTo>
                      <a:pt x="9" y="3"/>
                      <a:pt x="9" y="3"/>
                      <a:pt x="9" y="3"/>
                    </a:cubicBezTo>
                    <a:cubicBezTo>
                      <a:pt x="10" y="0"/>
                      <a:pt x="14" y="0"/>
                      <a:pt x="15" y="3"/>
                    </a:cubicBezTo>
                    <a:cubicBezTo>
                      <a:pt x="31" y="20"/>
                      <a:pt x="31" y="20"/>
                      <a:pt x="31" y="20"/>
                    </a:cubicBezTo>
                    <a:cubicBezTo>
                      <a:pt x="33" y="23"/>
                      <a:pt x="33" y="26"/>
                      <a:pt x="31" y="28"/>
                    </a:cubicBezTo>
                    <a:cubicBezTo>
                      <a:pt x="30" y="29"/>
                      <a:pt x="30" y="29"/>
                      <a:pt x="30" y="29"/>
                    </a:cubicBezTo>
                    <a:cubicBezTo>
                      <a:pt x="28" y="31"/>
                      <a:pt x="25" y="32"/>
                      <a:pt x="22" y="30"/>
                    </a:cubicBezTo>
                    <a:lnTo>
                      <a:pt x="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363"/>
              <p:cNvSpPr>
                <a:spLocks/>
              </p:cNvSpPr>
              <p:nvPr/>
            </p:nvSpPr>
            <p:spPr bwMode="gray">
              <a:xfrm>
                <a:off x="9887419" y="5731285"/>
                <a:ext cx="287999" cy="296596"/>
              </a:xfrm>
              <a:custGeom>
                <a:avLst/>
                <a:gdLst>
                  <a:gd name="T0" fmla="*/ 14 w 31"/>
                  <a:gd name="T1" fmla="*/ 2 h 32"/>
                  <a:gd name="T2" fmla="*/ 21 w 31"/>
                  <a:gd name="T3" fmla="*/ 1 h 32"/>
                  <a:gd name="T4" fmla="*/ 29 w 31"/>
                  <a:gd name="T5" fmla="*/ 8 h 32"/>
                  <a:gd name="T6" fmla="*/ 29 w 31"/>
                  <a:gd name="T7" fmla="*/ 15 h 32"/>
                  <a:gd name="T8" fmla="*/ 11 w 31"/>
                  <a:gd name="T9" fmla="*/ 30 h 32"/>
                  <a:gd name="T10" fmla="*/ 3 w 31"/>
                  <a:gd name="T11" fmla="*/ 30 h 32"/>
                  <a:gd name="T12" fmla="*/ 3 w 31"/>
                  <a:gd name="T13" fmla="*/ 30 h 32"/>
                  <a:gd name="T14" fmla="*/ 1 w 31"/>
                  <a:gd name="T15" fmla="*/ 22 h 32"/>
                  <a:gd name="T16" fmla="*/ 14 w 31"/>
                  <a:gd name="T1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2">
                    <a:moveTo>
                      <a:pt x="14" y="2"/>
                    </a:moveTo>
                    <a:cubicBezTo>
                      <a:pt x="16" y="0"/>
                      <a:pt x="19" y="0"/>
                      <a:pt x="21" y="1"/>
                    </a:cubicBezTo>
                    <a:cubicBezTo>
                      <a:pt x="29" y="8"/>
                      <a:pt x="29" y="8"/>
                      <a:pt x="29" y="8"/>
                    </a:cubicBezTo>
                    <a:cubicBezTo>
                      <a:pt x="31" y="10"/>
                      <a:pt x="31" y="13"/>
                      <a:pt x="29" y="15"/>
                    </a:cubicBezTo>
                    <a:cubicBezTo>
                      <a:pt x="11" y="30"/>
                      <a:pt x="11" y="30"/>
                      <a:pt x="11" y="30"/>
                    </a:cubicBezTo>
                    <a:cubicBezTo>
                      <a:pt x="9" y="32"/>
                      <a:pt x="5" y="32"/>
                      <a:pt x="3" y="30"/>
                    </a:cubicBezTo>
                    <a:cubicBezTo>
                      <a:pt x="3" y="30"/>
                      <a:pt x="3" y="30"/>
                      <a:pt x="3" y="30"/>
                    </a:cubicBezTo>
                    <a:cubicBezTo>
                      <a:pt x="0" y="28"/>
                      <a:pt x="0" y="24"/>
                      <a:pt x="1" y="22"/>
                    </a:cubicBezTo>
                    <a:lnTo>
                      <a:pt x="1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364"/>
              <p:cNvSpPr>
                <a:spLocks/>
              </p:cNvSpPr>
              <p:nvPr/>
            </p:nvSpPr>
            <p:spPr bwMode="gray">
              <a:xfrm>
                <a:off x="10510699" y="5022035"/>
                <a:ext cx="287999" cy="300893"/>
              </a:xfrm>
              <a:custGeom>
                <a:avLst/>
                <a:gdLst>
                  <a:gd name="T0" fmla="*/ 16 w 31"/>
                  <a:gd name="T1" fmla="*/ 30 h 33"/>
                  <a:gd name="T2" fmla="*/ 10 w 31"/>
                  <a:gd name="T3" fmla="*/ 31 h 33"/>
                  <a:gd name="T4" fmla="*/ 2 w 31"/>
                  <a:gd name="T5" fmla="*/ 24 h 33"/>
                  <a:gd name="T6" fmla="*/ 2 w 31"/>
                  <a:gd name="T7" fmla="*/ 17 h 33"/>
                  <a:gd name="T8" fmla="*/ 20 w 31"/>
                  <a:gd name="T9" fmla="*/ 2 h 33"/>
                  <a:gd name="T10" fmla="*/ 28 w 31"/>
                  <a:gd name="T11" fmla="*/ 2 h 33"/>
                  <a:gd name="T12" fmla="*/ 28 w 31"/>
                  <a:gd name="T13" fmla="*/ 2 h 33"/>
                  <a:gd name="T14" fmla="*/ 29 w 31"/>
                  <a:gd name="T15" fmla="*/ 10 h 33"/>
                  <a:gd name="T16" fmla="*/ 16 w 31"/>
                  <a:gd name="T1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3">
                    <a:moveTo>
                      <a:pt x="16" y="30"/>
                    </a:moveTo>
                    <a:cubicBezTo>
                      <a:pt x="15" y="32"/>
                      <a:pt x="12" y="33"/>
                      <a:pt x="10" y="31"/>
                    </a:cubicBezTo>
                    <a:cubicBezTo>
                      <a:pt x="2" y="24"/>
                      <a:pt x="2" y="24"/>
                      <a:pt x="2" y="24"/>
                    </a:cubicBezTo>
                    <a:cubicBezTo>
                      <a:pt x="0" y="22"/>
                      <a:pt x="0" y="19"/>
                      <a:pt x="2" y="17"/>
                    </a:cubicBezTo>
                    <a:cubicBezTo>
                      <a:pt x="20" y="2"/>
                      <a:pt x="20" y="2"/>
                      <a:pt x="20" y="2"/>
                    </a:cubicBezTo>
                    <a:cubicBezTo>
                      <a:pt x="22" y="0"/>
                      <a:pt x="25" y="0"/>
                      <a:pt x="28" y="2"/>
                    </a:cubicBezTo>
                    <a:cubicBezTo>
                      <a:pt x="28" y="2"/>
                      <a:pt x="28" y="2"/>
                      <a:pt x="28" y="2"/>
                    </a:cubicBezTo>
                    <a:cubicBezTo>
                      <a:pt x="30" y="4"/>
                      <a:pt x="31" y="8"/>
                      <a:pt x="29" y="10"/>
                    </a:cubicBezTo>
                    <a:lnTo>
                      <a:pt x="1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365"/>
              <p:cNvSpPr>
                <a:spLocks/>
              </p:cNvSpPr>
              <p:nvPr/>
            </p:nvSpPr>
            <p:spPr bwMode="gray">
              <a:xfrm>
                <a:off x="10007776" y="4936066"/>
                <a:ext cx="253611" cy="322387"/>
              </a:xfrm>
              <a:custGeom>
                <a:avLst/>
                <a:gdLst>
                  <a:gd name="T0" fmla="*/ 26 w 27"/>
                  <a:gd name="T1" fmla="*/ 22 h 35"/>
                  <a:gd name="T2" fmla="*/ 24 w 27"/>
                  <a:gd name="T3" fmla="*/ 29 h 35"/>
                  <a:gd name="T4" fmla="*/ 15 w 27"/>
                  <a:gd name="T5" fmla="*/ 33 h 35"/>
                  <a:gd name="T6" fmla="*/ 9 w 27"/>
                  <a:gd name="T7" fmla="*/ 31 h 35"/>
                  <a:gd name="T8" fmla="*/ 1 w 27"/>
                  <a:gd name="T9" fmla="*/ 9 h 35"/>
                  <a:gd name="T10" fmla="*/ 4 w 27"/>
                  <a:gd name="T11" fmla="*/ 1 h 35"/>
                  <a:gd name="T12" fmla="*/ 5 w 27"/>
                  <a:gd name="T13" fmla="*/ 1 h 35"/>
                  <a:gd name="T14" fmla="*/ 12 w 27"/>
                  <a:gd name="T15" fmla="*/ 3 h 35"/>
                  <a:gd name="T16" fmla="*/ 26 w 27"/>
                  <a:gd name="T17"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26" y="22"/>
                    </a:moveTo>
                    <a:cubicBezTo>
                      <a:pt x="27" y="25"/>
                      <a:pt x="27" y="27"/>
                      <a:pt x="24" y="29"/>
                    </a:cubicBezTo>
                    <a:cubicBezTo>
                      <a:pt x="15" y="33"/>
                      <a:pt x="15" y="33"/>
                      <a:pt x="15" y="33"/>
                    </a:cubicBezTo>
                    <a:cubicBezTo>
                      <a:pt x="12" y="35"/>
                      <a:pt x="10" y="34"/>
                      <a:pt x="9" y="31"/>
                    </a:cubicBezTo>
                    <a:cubicBezTo>
                      <a:pt x="1" y="9"/>
                      <a:pt x="1" y="9"/>
                      <a:pt x="1" y="9"/>
                    </a:cubicBezTo>
                    <a:cubicBezTo>
                      <a:pt x="0" y="6"/>
                      <a:pt x="2" y="3"/>
                      <a:pt x="4" y="1"/>
                    </a:cubicBezTo>
                    <a:cubicBezTo>
                      <a:pt x="5" y="1"/>
                      <a:pt x="5" y="1"/>
                      <a:pt x="5" y="1"/>
                    </a:cubicBezTo>
                    <a:cubicBezTo>
                      <a:pt x="7" y="0"/>
                      <a:pt x="11" y="1"/>
                      <a:pt x="12" y="3"/>
                    </a:cubicBezTo>
                    <a:lnTo>
                      <a:pt x="2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366"/>
              <p:cNvSpPr>
                <a:spLocks/>
              </p:cNvSpPr>
              <p:nvPr/>
            </p:nvSpPr>
            <p:spPr bwMode="gray">
              <a:xfrm>
                <a:off x="10416132" y="5787166"/>
                <a:ext cx="262208" cy="322387"/>
              </a:xfrm>
              <a:custGeom>
                <a:avLst/>
                <a:gdLst>
                  <a:gd name="T0" fmla="*/ 2 w 28"/>
                  <a:gd name="T1" fmla="*/ 13 h 35"/>
                  <a:gd name="T2" fmla="*/ 4 w 28"/>
                  <a:gd name="T3" fmla="*/ 6 h 35"/>
                  <a:gd name="T4" fmla="*/ 13 w 28"/>
                  <a:gd name="T5" fmla="*/ 2 h 35"/>
                  <a:gd name="T6" fmla="*/ 19 w 28"/>
                  <a:gd name="T7" fmla="*/ 4 h 35"/>
                  <a:gd name="T8" fmla="*/ 27 w 28"/>
                  <a:gd name="T9" fmla="*/ 26 h 35"/>
                  <a:gd name="T10" fmla="*/ 24 w 28"/>
                  <a:gd name="T11" fmla="*/ 34 h 35"/>
                  <a:gd name="T12" fmla="*/ 23 w 28"/>
                  <a:gd name="T13" fmla="*/ 34 h 35"/>
                  <a:gd name="T14" fmla="*/ 15 w 28"/>
                  <a:gd name="T15" fmla="*/ 32 h 35"/>
                  <a:gd name="T16" fmla="*/ 2 w 28"/>
                  <a:gd name="T17"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 y="13"/>
                    </a:moveTo>
                    <a:cubicBezTo>
                      <a:pt x="0" y="11"/>
                      <a:pt x="1" y="8"/>
                      <a:pt x="4" y="6"/>
                    </a:cubicBezTo>
                    <a:cubicBezTo>
                      <a:pt x="13" y="2"/>
                      <a:pt x="13" y="2"/>
                      <a:pt x="13" y="2"/>
                    </a:cubicBezTo>
                    <a:cubicBezTo>
                      <a:pt x="15" y="0"/>
                      <a:pt x="18" y="2"/>
                      <a:pt x="19" y="4"/>
                    </a:cubicBezTo>
                    <a:cubicBezTo>
                      <a:pt x="27" y="26"/>
                      <a:pt x="27" y="26"/>
                      <a:pt x="27" y="26"/>
                    </a:cubicBezTo>
                    <a:cubicBezTo>
                      <a:pt x="28" y="29"/>
                      <a:pt x="26" y="32"/>
                      <a:pt x="24" y="34"/>
                    </a:cubicBezTo>
                    <a:cubicBezTo>
                      <a:pt x="23" y="34"/>
                      <a:pt x="23" y="34"/>
                      <a:pt x="23" y="34"/>
                    </a:cubicBezTo>
                    <a:cubicBezTo>
                      <a:pt x="20" y="35"/>
                      <a:pt x="17" y="35"/>
                      <a:pt x="15" y="32"/>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367"/>
              <p:cNvSpPr>
                <a:spLocks/>
              </p:cNvSpPr>
              <p:nvPr/>
            </p:nvSpPr>
            <p:spPr bwMode="gray">
              <a:xfrm>
                <a:off x="9749867" y="5602331"/>
                <a:ext cx="322387" cy="249311"/>
              </a:xfrm>
              <a:custGeom>
                <a:avLst/>
                <a:gdLst>
                  <a:gd name="T0" fmla="*/ 23 w 35"/>
                  <a:gd name="T1" fmla="*/ 2 h 27"/>
                  <a:gd name="T2" fmla="*/ 29 w 35"/>
                  <a:gd name="T3" fmla="*/ 3 h 27"/>
                  <a:gd name="T4" fmla="*/ 34 w 35"/>
                  <a:gd name="T5" fmla="*/ 13 h 27"/>
                  <a:gd name="T6" fmla="*/ 31 w 35"/>
                  <a:gd name="T7" fmla="*/ 19 h 27"/>
                  <a:gd name="T8" fmla="*/ 9 w 35"/>
                  <a:gd name="T9" fmla="*/ 26 h 27"/>
                  <a:gd name="T10" fmla="*/ 2 w 35"/>
                  <a:gd name="T11" fmla="*/ 23 h 27"/>
                  <a:gd name="T12" fmla="*/ 1 w 35"/>
                  <a:gd name="T13" fmla="*/ 23 h 27"/>
                  <a:gd name="T14" fmla="*/ 3 w 35"/>
                  <a:gd name="T15" fmla="*/ 15 h 27"/>
                  <a:gd name="T16" fmla="*/ 23 w 35"/>
                  <a:gd name="T17"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23" y="2"/>
                    </a:moveTo>
                    <a:cubicBezTo>
                      <a:pt x="25" y="0"/>
                      <a:pt x="28" y="1"/>
                      <a:pt x="29" y="3"/>
                    </a:cubicBezTo>
                    <a:cubicBezTo>
                      <a:pt x="34" y="13"/>
                      <a:pt x="34" y="13"/>
                      <a:pt x="34" y="13"/>
                    </a:cubicBezTo>
                    <a:cubicBezTo>
                      <a:pt x="35" y="15"/>
                      <a:pt x="34" y="18"/>
                      <a:pt x="31" y="19"/>
                    </a:cubicBezTo>
                    <a:cubicBezTo>
                      <a:pt x="9" y="26"/>
                      <a:pt x="9" y="26"/>
                      <a:pt x="9" y="26"/>
                    </a:cubicBezTo>
                    <a:cubicBezTo>
                      <a:pt x="6" y="27"/>
                      <a:pt x="3" y="26"/>
                      <a:pt x="2" y="23"/>
                    </a:cubicBezTo>
                    <a:cubicBezTo>
                      <a:pt x="1" y="23"/>
                      <a:pt x="1" y="23"/>
                      <a:pt x="1" y="23"/>
                    </a:cubicBezTo>
                    <a:cubicBezTo>
                      <a:pt x="0" y="20"/>
                      <a:pt x="1" y="17"/>
                      <a:pt x="3" y="15"/>
                    </a:cubicBezTo>
                    <a:lnTo>
                      <a:pt x="2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Freeform 368"/>
              <p:cNvSpPr>
                <a:spLocks/>
              </p:cNvSpPr>
              <p:nvPr/>
            </p:nvSpPr>
            <p:spPr bwMode="gray">
              <a:xfrm>
                <a:off x="10609565" y="5193974"/>
                <a:ext cx="326684" cy="249311"/>
              </a:xfrm>
              <a:custGeom>
                <a:avLst/>
                <a:gdLst>
                  <a:gd name="T0" fmla="*/ 12 w 35"/>
                  <a:gd name="T1" fmla="*/ 26 h 27"/>
                  <a:gd name="T2" fmla="*/ 6 w 35"/>
                  <a:gd name="T3" fmla="*/ 24 h 27"/>
                  <a:gd name="T4" fmla="*/ 1 w 35"/>
                  <a:gd name="T5" fmla="*/ 15 h 27"/>
                  <a:gd name="T6" fmla="*/ 4 w 35"/>
                  <a:gd name="T7" fmla="*/ 8 h 27"/>
                  <a:gd name="T8" fmla="*/ 26 w 35"/>
                  <a:gd name="T9" fmla="*/ 1 h 27"/>
                  <a:gd name="T10" fmla="*/ 33 w 35"/>
                  <a:gd name="T11" fmla="*/ 4 h 27"/>
                  <a:gd name="T12" fmla="*/ 33 w 35"/>
                  <a:gd name="T13" fmla="*/ 5 h 27"/>
                  <a:gd name="T14" fmla="*/ 32 w 35"/>
                  <a:gd name="T15" fmla="*/ 12 h 27"/>
                  <a:gd name="T16" fmla="*/ 12 w 35"/>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12" y="26"/>
                    </a:moveTo>
                    <a:cubicBezTo>
                      <a:pt x="10" y="27"/>
                      <a:pt x="7" y="26"/>
                      <a:pt x="6" y="24"/>
                    </a:cubicBezTo>
                    <a:cubicBezTo>
                      <a:pt x="1" y="15"/>
                      <a:pt x="1" y="15"/>
                      <a:pt x="1" y="15"/>
                    </a:cubicBezTo>
                    <a:cubicBezTo>
                      <a:pt x="0" y="12"/>
                      <a:pt x="1" y="9"/>
                      <a:pt x="4" y="8"/>
                    </a:cubicBezTo>
                    <a:cubicBezTo>
                      <a:pt x="26" y="1"/>
                      <a:pt x="26" y="1"/>
                      <a:pt x="26" y="1"/>
                    </a:cubicBezTo>
                    <a:cubicBezTo>
                      <a:pt x="28" y="0"/>
                      <a:pt x="32" y="1"/>
                      <a:pt x="33" y="4"/>
                    </a:cubicBezTo>
                    <a:cubicBezTo>
                      <a:pt x="33" y="5"/>
                      <a:pt x="33" y="5"/>
                      <a:pt x="33" y="5"/>
                    </a:cubicBezTo>
                    <a:cubicBezTo>
                      <a:pt x="35" y="7"/>
                      <a:pt x="34" y="11"/>
                      <a:pt x="32" y="12"/>
                    </a:cubicBezTo>
                    <a:lnTo>
                      <a:pt x="1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Freeform 369"/>
              <p:cNvSpPr>
                <a:spLocks/>
              </p:cNvSpPr>
              <p:nvPr/>
            </p:nvSpPr>
            <p:spPr bwMode="gray">
              <a:xfrm>
                <a:off x="9719779" y="5279944"/>
                <a:ext cx="326684" cy="219224"/>
              </a:xfrm>
              <a:custGeom>
                <a:avLst/>
                <a:gdLst>
                  <a:gd name="T0" fmla="*/ 31 w 35"/>
                  <a:gd name="T1" fmla="*/ 4 h 24"/>
                  <a:gd name="T2" fmla="*/ 34 w 35"/>
                  <a:gd name="T3" fmla="*/ 10 h 24"/>
                  <a:gd name="T4" fmla="*/ 31 w 35"/>
                  <a:gd name="T5" fmla="*/ 20 h 24"/>
                  <a:gd name="T6" fmla="*/ 25 w 35"/>
                  <a:gd name="T7" fmla="*/ 23 h 24"/>
                  <a:gd name="T8" fmla="*/ 3 w 35"/>
                  <a:gd name="T9" fmla="*/ 12 h 24"/>
                  <a:gd name="T10" fmla="*/ 0 w 35"/>
                  <a:gd name="T11" fmla="*/ 5 h 24"/>
                  <a:gd name="T12" fmla="*/ 1 w 35"/>
                  <a:gd name="T13" fmla="*/ 4 h 24"/>
                  <a:gd name="T14" fmla="*/ 7 w 35"/>
                  <a:gd name="T15" fmla="*/ 0 h 24"/>
                  <a:gd name="T16" fmla="*/ 31 w 35"/>
                  <a:gd name="T1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31" y="4"/>
                    </a:moveTo>
                    <a:cubicBezTo>
                      <a:pt x="33" y="5"/>
                      <a:pt x="35" y="8"/>
                      <a:pt x="34" y="10"/>
                    </a:cubicBezTo>
                    <a:cubicBezTo>
                      <a:pt x="31" y="20"/>
                      <a:pt x="31" y="20"/>
                      <a:pt x="31" y="20"/>
                    </a:cubicBezTo>
                    <a:cubicBezTo>
                      <a:pt x="30" y="23"/>
                      <a:pt x="27" y="24"/>
                      <a:pt x="25" y="23"/>
                    </a:cubicBezTo>
                    <a:cubicBezTo>
                      <a:pt x="3" y="12"/>
                      <a:pt x="3" y="12"/>
                      <a:pt x="3" y="12"/>
                    </a:cubicBezTo>
                    <a:cubicBezTo>
                      <a:pt x="1" y="11"/>
                      <a:pt x="0" y="8"/>
                      <a:pt x="0" y="5"/>
                    </a:cubicBezTo>
                    <a:cubicBezTo>
                      <a:pt x="1" y="4"/>
                      <a:pt x="1" y="4"/>
                      <a:pt x="1" y="4"/>
                    </a:cubicBezTo>
                    <a:cubicBezTo>
                      <a:pt x="2" y="2"/>
                      <a:pt x="5" y="0"/>
                      <a:pt x="7" y="0"/>
                    </a:cubicBezTo>
                    <a:lnTo>
                      <a:pt x="3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Freeform 370"/>
              <p:cNvSpPr>
                <a:spLocks/>
              </p:cNvSpPr>
              <p:nvPr/>
            </p:nvSpPr>
            <p:spPr bwMode="gray">
              <a:xfrm>
                <a:off x="10639653" y="5546449"/>
                <a:ext cx="322387" cy="219224"/>
              </a:xfrm>
              <a:custGeom>
                <a:avLst/>
                <a:gdLst>
                  <a:gd name="T0" fmla="*/ 4 w 35"/>
                  <a:gd name="T1" fmla="*/ 20 h 24"/>
                  <a:gd name="T2" fmla="*/ 1 w 35"/>
                  <a:gd name="T3" fmla="*/ 14 h 24"/>
                  <a:gd name="T4" fmla="*/ 4 w 35"/>
                  <a:gd name="T5" fmla="*/ 4 h 24"/>
                  <a:gd name="T6" fmla="*/ 10 w 35"/>
                  <a:gd name="T7" fmla="*/ 1 h 24"/>
                  <a:gd name="T8" fmla="*/ 31 w 35"/>
                  <a:gd name="T9" fmla="*/ 12 h 24"/>
                  <a:gd name="T10" fmla="*/ 34 w 35"/>
                  <a:gd name="T11" fmla="*/ 19 h 24"/>
                  <a:gd name="T12" fmla="*/ 34 w 35"/>
                  <a:gd name="T13" fmla="*/ 20 h 24"/>
                  <a:gd name="T14" fmla="*/ 27 w 35"/>
                  <a:gd name="T15" fmla="*/ 24 h 24"/>
                  <a:gd name="T16" fmla="*/ 4 w 35"/>
                  <a:gd name="T1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4" y="20"/>
                    </a:moveTo>
                    <a:cubicBezTo>
                      <a:pt x="1" y="19"/>
                      <a:pt x="0" y="17"/>
                      <a:pt x="1" y="14"/>
                    </a:cubicBezTo>
                    <a:cubicBezTo>
                      <a:pt x="4" y="4"/>
                      <a:pt x="4" y="4"/>
                      <a:pt x="4" y="4"/>
                    </a:cubicBezTo>
                    <a:cubicBezTo>
                      <a:pt x="5" y="1"/>
                      <a:pt x="8" y="0"/>
                      <a:pt x="10" y="1"/>
                    </a:cubicBezTo>
                    <a:cubicBezTo>
                      <a:pt x="31" y="12"/>
                      <a:pt x="31" y="12"/>
                      <a:pt x="31" y="12"/>
                    </a:cubicBezTo>
                    <a:cubicBezTo>
                      <a:pt x="34" y="13"/>
                      <a:pt x="35" y="16"/>
                      <a:pt x="34" y="19"/>
                    </a:cubicBezTo>
                    <a:cubicBezTo>
                      <a:pt x="34" y="20"/>
                      <a:pt x="34" y="20"/>
                      <a:pt x="34" y="20"/>
                    </a:cubicBezTo>
                    <a:cubicBezTo>
                      <a:pt x="33" y="23"/>
                      <a:pt x="30" y="24"/>
                      <a:pt x="27" y="24"/>
                    </a:cubicBezTo>
                    <a:lnTo>
                      <a:pt x="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Freeform 371"/>
              <p:cNvSpPr>
                <a:spLocks/>
              </p:cNvSpPr>
              <p:nvPr/>
            </p:nvSpPr>
            <p:spPr bwMode="gray">
              <a:xfrm>
                <a:off x="10093745" y="5821554"/>
                <a:ext cx="219224" cy="326684"/>
              </a:xfrm>
              <a:custGeom>
                <a:avLst/>
                <a:gdLst>
                  <a:gd name="T0" fmla="*/ 5 w 24"/>
                  <a:gd name="T1" fmla="*/ 4 h 35"/>
                  <a:gd name="T2" fmla="*/ 11 w 24"/>
                  <a:gd name="T3" fmla="*/ 0 h 35"/>
                  <a:gd name="T4" fmla="*/ 20 w 24"/>
                  <a:gd name="T5" fmla="*/ 4 h 35"/>
                  <a:gd name="T6" fmla="*/ 23 w 24"/>
                  <a:gd name="T7" fmla="*/ 10 h 35"/>
                  <a:gd name="T8" fmla="*/ 13 w 24"/>
                  <a:gd name="T9" fmla="*/ 31 h 35"/>
                  <a:gd name="T10" fmla="*/ 5 w 24"/>
                  <a:gd name="T11" fmla="*/ 34 h 35"/>
                  <a:gd name="T12" fmla="*/ 5 w 24"/>
                  <a:gd name="T13" fmla="*/ 34 h 35"/>
                  <a:gd name="T14" fmla="*/ 1 w 24"/>
                  <a:gd name="T15" fmla="*/ 27 h 35"/>
                  <a:gd name="T16" fmla="*/ 5 w 24"/>
                  <a:gd name="T17"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5">
                    <a:moveTo>
                      <a:pt x="5" y="4"/>
                    </a:moveTo>
                    <a:cubicBezTo>
                      <a:pt x="5" y="1"/>
                      <a:pt x="8" y="0"/>
                      <a:pt x="11" y="0"/>
                    </a:cubicBezTo>
                    <a:cubicBezTo>
                      <a:pt x="20" y="4"/>
                      <a:pt x="20" y="4"/>
                      <a:pt x="20" y="4"/>
                    </a:cubicBezTo>
                    <a:cubicBezTo>
                      <a:pt x="23" y="5"/>
                      <a:pt x="24" y="7"/>
                      <a:pt x="23" y="10"/>
                    </a:cubicBezTo>
                    <a:cubicBezTo>
                      <a:pt x="13" y="31"/>
                      <a:pt x="13" y="31"/>
                      <a:pt x="13" y="31"/>
                    </a:cubicBezTo>
                    <a:cubicBezTo>
                      <a:pt x="11" y="34"/>
                      <a:pt x="8" y="35"/>
                      <a:pt x="5" y="34"/>
                    </a:cubicBezTo>
                    <a:cubicBezTo>
                      <a:pt x="5" y="34"/>
                      <a:pt x="5" y="34"/>
                      <a:pt x="5" y="34"/>
                    </a:cubicBezTo>
                    <a:cubicBezTo>
                      <a:pt x="2" y="33"/>
                      <a:pt x="0" y="30"/>
                      <a:pt x="1" y="27"/>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372"/>
              <p:cNvSpPr>
                <a:spLocks/>
              </p:cNvSpPr>
              <p:nvPr/>
            </p:nvSpPr>
            <p:spPr bwMode="gray">
              <a:xfrm>
                <a:off x="10360251" y="4901678"/>
                <a:ext cx="232118" cy="330984"/>
              </a:xfrm>
              <a:custGeom>
                <a:avLst/>
                <a:gdLst>
                  <a:gd name="T0" fmla="*/ 20 w 25"/>
                  <a:gd name="T1" fmla="*/ 31 h 36"/>
                  <a:gd name="T2" fmla="*/ 14 w 25"/>
                  <a:gd name="T3" fmla="*/ 35 h 36"/>
                  <a:gd name="T4" fmla="*/ 4 w 25"/>
                  <a:gd name="T5" fmla="*/ 31 h 36"/>
                  <a:gd name="T6" fmla="*/ 2 w 25"/>
                  <a:gd name="T7" fmla="*/ 25 h 36"/>
                  <a:gd name="T8" fmla="*/ 12 w 25"/>
                  <a:gd name="T9" fmla="*/ 4 h 36"/>
                  <a:gd name="T10" fmla="*/ 19 w 25"/>
                  <a:gd name="T11" fmla="*/ 1 h 36"/>
                  <a:gd name="T12" fmla="*/ 20 w 25"/>
                  <a:gd name="T13" fmla="*/ 1 h 36"/>
                  <a:gd name="T14" fmla="*/ 24 w 25"/>
                  <a:gd name="T15" fmla="*/ 8 h 36"/>
                  <a:gd name="T16" fmla="*/ 20 w 25"/>
                  <a:gd name="T1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20" y="31"/>
                    </a:moveTo>
                    <a:cubicBezTo>
                      <a:pt x="20" y="34"/>
                      <a:pt x="17" y="36"/>
                      <a:pt x="14" y="35"/>
                    </a:cubicBezTo>
                    <a:cubicBezTo>
                      <a:pt x="4" y="31"/>
                      <a:pt x="4" y="31"/>
                      <a:pt x="4" y="31"/>
                    </a:cubicBezTo>
                    <a:cubicBezTo>
                      <a:pt x="2" y="31"/>
                      <a:pt x="0" y="28"/>
                      <a:pt x="2" y="25"/>
                    </a:cubicBezTo>
                    <a:cubicBezTo>
                      <a:pt x="12" y="4"/>
                      <a:pt x="12" y="4"/>
                      <a:pt x="12" y="4"/>
                    </a:cubicBezTo>
                    <a:cubicBezTo>
                      <a:pt x="13" y="2"/>
                      <a:pt x="17" y="0"/>
                      <a:pt x="19" y="1"/>
                    </a:cubicBezTo>
                    <a:cubicBezTo>
                      <a:pt x="20" y="1"/>
                      <a:pt x="20" y="1"/>
                      <a:pt x="20" y="1"/>
                    </a:cubicBezTo>
                    <a:cubicBezTo>
                      <a:pt x="23" y="2"/>
                      <a:pt x="25" y="5"/>
                      <a:pt x="24" y="8"/>
                    </a:cubicBezTo>
                    <a:lnTo>
                      <a:pt x="2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82" name="Freeform 435"/>
            <p:cNvSpPr>
              <a:spLocks/>
            </p:cNvSpPr>
            <p:nvPr userDrawn="1"/>
          </p:nvSpPr>
          <p:spPr bwMode="blackWhite">
            <a:xfrm>
              <a:off x="9177699" y="3671352"/>
              <a:ext cx="2570460" cy="1037672"/>
            </a:xfrm>
            <a:custGeom>
              <a:avLst/>
              <a:gdLst>
                <a:gd name="T0" fmla="*/ 359 w 402"/>
                <a:gd name="T1" fmla="*/ 77 h 163"/>
                <a:gd name="T2" fmla="*/ 352 w 402"/>
                <a:gd name="T3" fmla="*/ 77 h 163"/>
                <a:gd name="T4" fmla="*/ 271 w 402"/>
                <a:gd name="T5" fmla="*/ 0 h 163"/>
                <a:gd name="T6" fmla="*/ 192 w 402"/>
                <a:gd name="T7" fmla="*/ 60 h 163"/>
                <a:gd name="T8" fmla="*/ 149 w 402"/>
                <a:gd name="T9" fmla="*/ 42 h 163"/>
                <a:gd name="T10" fmla="*/ 89 w 402"/>
                <a:gd name="T11" fmla="*/ 97 h 163"/>
                <a:gd name="T12" fmla="*/ 61 w 402"/>
                <a:gd name="T13" fmla="*/ 110 h 163"/>
                <a:gd name="T14" fmla="*/ 34 w 402"/>
                <a:gd name="T15" fmla="*/ 96 h 163"/>
                <a:gd name="T16" fmla="*/ 0 w 402"/>
                <a:gd name="T17" fmla="*/ 129 h 163"/>
                <a:gd name="T18" fmla="*/ 34 w 402"/>
                <a:gd name="T19" fmla="*/ 163 h 163"/>
                <a:gd name="T20" fmla="*/ 43 w 402"/>
                <a:gd name="T21" fmla="*/ 163 h 163"/>
                <a:gd name="T22" fmla="*/ 153 w 402"/>
                <a:gd name="T23" fmla="*/ 163 h 163"/>
                <a:gd name="T24" fmla="*/ 214 w 402"/>
                <a:gd name="T25" fmla="*/ 163 h 163"/>
                <a:gd name="T26" fmla="*/ 362 w 402"/>
                <a:gd name="T27" fmla="*/ 163 h 163"/>
                <a:gd name="T28" fmla="*/ 362 w 402"/>
                <a:gd name="T29" fmla="*/ 163 h 163"/>
                <a:gd name="T30" fmla="*/ 402 w 402"/>
                <a:gd name="T31" fmla="*/ 120 h 163"/>
                <a:gd name="T32" fmla="*/ 359 w 402"/>
                <a:gd name="T33"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163">
                  <a:moveTo>
                    <a:pt x="359" y="77"/>
                  </a:moveTo>
                  <a:cubicBezTo>
                    <a:pt x="357" y="77"/>
                    <a:pt x="355" y="77"/>
                    <a:pt x="352" y="77"/>
                  </a:cubicBezTo>
                  <a:cubicBezTo>
                    <a:pt x="350" y="34"/>
                    <a:pt x="315" y="0"/>
                    <a:pt x="271" y="0"/>
                  </a:cubicBezTo>
                  <a:cubicBezTo>
                    <a:pt x="233" y="0"/>
                    <a:pt x="202" y="26"/>
                    <a:pt x="192" y="60"/>
                  </a:cubicBezTo>
                  <a:cubicBezTo>
                    <a:pt x="181" y="49"/>
                    <a:pt x="166" y="42"/>
                    <a:pt x="149" y="42"/>
                  </a:cubicBezTo>
                  <a:cubicBezTo>
                    <a:pt x="118" y="42"/>
                    <a:pt x="92" y="66"/>
                    <a:pt x="89" y="97"/>
                  </a:cubicBezTo>
                  <a:cubicBezTo>
                    <a:pt x="79" y="98"/>
                    <a:pt x="69" y="103"/>
                    <a:pt x="61" y="110"/>
                  </a:cubicBezTo>
                  <a:cubicBezTo>
                    <a:pt x="55" y="101"/>
                    <a:pt x="45" y="96"/>
                    <a:pt x="34" y="96"/>
                  </a:cubicBezTo>
                  <a:cubicBezTo>
                    <a:pt x="15" y="96"/>
                    <a:pt x="0" y="111"/>
                    <a:pt x="0" y="129"/>
                  </a:cubicBezTo>
                  <a:cubicBezTo>
                    <a:pt x="0" y="148"/>
                    <a:pt x="15" y="163"/>
                    <a:pt x="34" y="163"/>
                  </a:cubicBezTo>
                  <a:cubicBezTo>
                    <a:pt x="43" y="163"/>
                    <a:pt x="43" y="163"/>
                    <a:pt x="43" y="163"/>
                  </a:cubicBezTo>
                  <a:cubicBezTo>
                    <a:pt x="153" y="163"/>
                    <a:pt x="153" y="163"/>
                    <a:pt x="153" y="163"/>
                  </a:cubicBezTo>
                  <a:cubicBezTo>
                    <a:pt x="214" y="163"/>
                    <a:pt x="214" y="163"/>
                    <a:pt x="214" y="163"/>
                  </a:cubicBezTo>
                  <a:cubicBezTo>
                    <a:pt x="362" y="163"/>
                    <a:pt x="362" y="163"/>
                    <a:pt x="362" y="163"/>
                  </a:cubicBezTo>
                  <a:cubicBezTo>
                    <a:pt x="362" y="163"/>
                    <a:pt x="362" y="163"/>
                    <a:pt x="362" y="163"/>
                  </a:cubicBezTo>
                  <a:cubicBezTo>
                    <a:pt x="384" y="161"/>
                    <a:pt x="402" y="143"/>
                    <a:pt x="402" y="120"/>
                  </a:cubicBezTo>
                  <a:cubicBezTo>
                    <a:pt x="402" y="96"/>
                    <a:pt x="383" y="77"/>
                    <a:pt x="359"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68165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DF802D9-83CD-46BF-86F2-7CE8855D77F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1">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endParaRPr lang="en-US" dirty="0"/>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dirty="0"/>
          </a:p>
        </p:txBody>
      </p:sp>
      <p:sp>
        <p:nvSpPr>
          <p:cNvPr id="5" name="Content Placeholder 2"/>
          <p:cNvSpPr>
            <a:spLocks noGrp="1"/>
          </p:cNvSpPr>
          <p:nvPr>
            <p:ph idx="1"/>
          </p:nvPr>
        </p:nvSpPr>
        <p:spPr>
          <a:xfrm>
            <a:off x="2487295" y="1243471"/>
            <a:ext cx="9327356" cy="4973884"/>
          </a:xfrm>
          <a:no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0857">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986127"/>
      </p:ext>
    </p:extLst>
  </p:cSld>
  <p:clrMapOvr>
    <a:masterClrMapping/>
  </p:clrMapOvr>
  <p:transition>
    <p:fade/>
  </p:transition>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5"/>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6" r:id="rId1"/>
    <p:sldLayoutId id="2147484241" r:id="rId2"/>
    <p:sldLayoutId id="2147484516" r:id="rId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DMJ Engineering Program Tooling</a:t>
            </a:r>
          </a:p>
        </p:txBody>
      </p:sp>
      <p:sp>
        <p:nvSpPr>
          <p:cNvPr id="3" name="Text Placeholder 2"/>
          <p:cNvSpPr>
            <a:spLocks noGrp="1"/>
          </p:cNvSpPr>
          <p:nvPr>
            <p:ph type="body" sz="quarter" idx="14"/>
          </p:nvPr>
        </p:nvSpPr>
        <p:spPr>
          <a:xfrm>
            <a:off x="273050" y="3650876"/>
            <a:ext cx="4937760" cy="1606594"/>
          </a:xfrm>
        </p:spPr>
        <p:txBody>
          <a:bodyPr>
            <a:spAutoFit/>
          </a:bodyPr>
          <a:lstStyle/>
          <a:p>
            <a:pPr lvl="0"/>
            <a:r>
              <a:rPr lang="en-US" sz="2800" dirty="0">
                <a:solidFill>
                  <a:schemeClr val="bg1">
                    <a:lumMod val="50000"/>
                  </a:schemeClr>
                </a:solidFill>
                <a:latin typeface="+mn-lt"/>
              </a:rPr>
              <a:t>Netezza Inventory Scripts</a:t>
            </a:r>
          </a:p>
          <a:p>
            <a:pPr lvl="0"/>
            <a:r>
              <a:rPr lang="en-US" sz="2800" dirty="0">
                <a:solidFill>
                  <a:schemeClr val="bg1">
                    <a:lumMod val="50000"/>
                  </a:schemeClr>
                </a:solidFill>
              </a:rPr>
              <a:t>Overview and Guidance</a:t>
            </a:r>
          </a:p>
          <a:p>
            <a:pPr lvl="0"/>
            <a:endParaRPr lang="en-US" sz="1000" dirty="0"/>
          </a:p>
          <a:p>
            <a:pPr lvl="0"/>
            <a:endParaRPr lang="en-US" sz="1000" dirty="0"/>
          </a:p>
          <a:p>
            <a:pPr lvl="0"/>
            <a:endParaRPr lang="en-US" sz="2400" dirty="0"/>
          </a:p>
        </p:txBody>
      </p:sp>
      <p:sp>
        <p:nvSpPr>
          <p:cNvPr id="4" name="TextBox 3">
            <a:extLst>
              <a:ext uri="{FF2B5EF4-FFF2-40B4-BE49-F238E27FC236}">
                <a16:creationId xmlns:a16="http://schemas.microsoft.com/office/drawing/2014/main" id="{F9EE3B15-7D0D-4C6A-B7AA-3C9A5E2B6B07}"/>
              </a:ext>
            </a:extLst>
          </p:cNvPr>
          <p:cNvSpPr txBox="1"/>
          <p:nvPr/>
        </p:nvSpPr>
        <p:spPr>
          <a:xfrm>
            <a:off x="9159875" y="6551816"/>
            <a:ext cx="3276600"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114038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4638" y="1409380"/>
            <a:ext cx="8534399" cy="5761577"/>
          </a:xfrm>
        </p:spPr>
        <p:txBody>
          <a:bodyPr vert="horz" wrap="square" lIns="146304" tIns="91440" rIns="146304" bIns="91440" rtlCol="0" anchor="t">
            <a:spAutoFit/>
          </a:bodyPr>
          <a:lstStyle/>
          <a:p>
            <a:pPr marL="571500" indent="-571500">
              <a:buFont typeface="Arial" panose="020B0604020202020204" pitchFamily="34" charset="0"/>
              <a:buChar char="•"/>
            </a:pPr>
            <a:r>
              <a:rPr lang="en-US" sz="2400" dirty="0"/>
              <a:t>Set of 4 inventory scripts that collect Netezza database, object, and schema data about the databases on in the Netezza environment</a:t>
            </a:r>
            <a:r>
              <a:rPr lang="en-US" sz="2400" dirty="0">
                <a:cs typeface="Segoe UI Light"/>
              </a:rPr>
              <a:t>.</a:t>
            </a:r>
            <a:endParaRPr lang="en-US" sz="2400" dirty="0"/>
          </a:p>
          <a:p>
            <a:pPr marL="0" indent="0">
              <a:buNone/>
            </a:pPr>
            <a:endParaRPr lang="en-US" sz="2400" dirty="0"/>
          </a:p>
          <a:p>
            <a:pPr marL="571500" indent="-571500">
              <a:buFont typeface="Arial" panose="020B0604020202020204" pitchFamily="34" charset="0"/>
              <a:buChar char="•"/>
            </a:pPr>
            <a:r>
              <a:rPr lang="en-US" sz="2400" dirty="0"/>
              <a:t>Scripts are run from Netezza Linux command line</a:t>
            </a:r>
            <a:r>
              <a:rPr lang="en-US" sz="2400" dirty="0">
                <a:cs typeface="Segoe UI Light"/>
              </a:rPr>
              <a:t>.</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r>
              <a:rPr lang="en-US" sz="2400" dirty="0"/>
              <a:t>Scripts output to .csv files that can be taken and processed by a custom Excel workbook to build aggregations and summaries of .csv contents</a:t>
            </a:r>
            <a:r>
              <a:rPr lang="en-US" sz="2400" dirty="0">
                <a:cs typeface="Segoe UI Light"/>
              </a:rPr>
              <a:t>.</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r>
              <a:rPr lang="en-US" sz="2400" dirty="0"/>
              <a:t>Scripts and output help provide structured approach and process for customer Netezza migration workshops and assessments</a:t>
            </a:r>
            <a:r>
              <a:rPr lang="en-US" sz="2400" dirty="0">
                <a:cs typeface="Segoe UI Light"/>
              </a:rPr>
              <a:t>.</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p:txBody>
      </p:sp>
      <p:sp>
        <p:nvSpPr>
          <p:cNvPr id="2" name="Title 1"/>
          <p:cNvSpPr>
            <a:spLocks noGrp="1"/>
          </p:cNvSpPr>
          <p:nvPr>
            <p:ph type="title"/>
          </p:nvPr>
        </p:nvSpPr>
        <p:spPr>
          <a:xfrm>
            <a:off x="274639" y="295274"/>
            <a:ext cx="11889564" cy="917575"/>
          </a:xfrm>
        </p:spPr>
        <p:txBody>
          <a:bodyPr/>
          <a:lstStyle/>
          <a:p>
            <a:r>
              <a:rPr lang="en-US" dirty="0"/>
              <a:t>Overview of Scripts</a:t>
            </a:r>
            <a:endParaRPr lang="en-US" sz="4000" dirty="0">
              <a:gradFill>
                <a:gsLst>
                  <a:gs pos="21538">
                    <a:schemeClr val="tx1"/>
                  </a:gs>
                  <a:gs pos="33000">
                    <a:schemeClr val="tx1"/>
                  </a:gs>
                </a:gsLst>
                <a:lin ang="5400000" scaled="0"/>
              </a:gradFill>
            </a:endParaRPr>
          </a:p>
        </p:txBody>
      </p:sp>
      <p:grpSp>
        <p:nvGrpSpPr>
          <p:cNvPr id="4" name="Group 3">
            <a:extLst>
              <a:ext uri="{FF2B5EF4-FFF2-40B4-BE49-F238E27FC236}">
                <a16:creationId xmlns:a16="http://schemas.microsoft.com/office/drawing/2014/main" id="{E0174393-D10B-4D29-A63C-3991C707711A}"/>
              </a:ext>
            </a:extLst>
          </p:cNvPr>
          <p:cNvGrpSpPr/>
          <p:nvPr/>
        </p:nvGrpSpPr>
        <p:grpSpPr>
          <a:xfrm>
            <a:off x="9190037" y="2635517"/>
            <a:ext cx="2357666" cy="2538145"/>
            <a:chOff x="9934441" y="5284599"/>
            <a:chExt cx="721597" cy="776835"/>
          </a:xfrm>
        </p:grpSpPr>
        <p:pic>
          <p:nvPicPr>
            <p:cNvPr id="5" name="Picture 4">
              <a:extLst>
                <a:ext uri="{FF2B5EF4-FFF2-40B4-BE49-F238E27FC236}">
                  <a16:creationId xmlns:a16="http://schemas.microsoft.com/office/drawing/2014/main" id="{759AE1F6-E882-496B-ACFC-A7FCE7F53143}"/>
                </a:ext>
              </a:extLst>
            </p:cNvPr>
            <p:cNvPicPr>
              <a:picLocks noChangeAspect="1"/>
            </p:cNvPicPr>
            <p:nvPr/>
          </p:nvPicPr>
          <p:blipFill>
            <a:blip r:embed="rId3"/>
            <a:stretch>
              <a:fillRect/>
            </a:stretch>
          </p:blipFill>
          <p:spPr>
            <a:xfrm flipH="1">
              <a:off x="9934441" y="5284599"/>
              <a:ext cx="81772" cy="776835"/>
            </a:xfrm>
            <a:prstGeom prst="rect">
              <a:avLst/>
            </a:prstGeom>
          </p:spPr>
        </p:pic>
        <p:pic>
          <p:nvPicPr>
            <p:cNvPr id="6" name="Picture 5">
              <a:extLst>
                <a:ext uri="{FF2B5EF4-FFF2-40B4-BE49-F238E27FC236}">
                  <a16:creationId xmlns:a16="http://schemas.microsoft.com/office/drawing/2014/main" id="{E91DBBE1-AE93-4F0D-BD8C-3916B4076E75}"/>
                </a:ext>
              </a:extLst>
            </p:cNvPr>
            <p:cNvPicPr>
              <a:picLocks noChangeAspect="1"/>
            </p:cNvPicPr>
            <p:nvPr/>
          </p:nvPicPr>
          <p:blipFill>
            <a:blip r:embed="rId4"/>
            <a:stretch>
              <a:fillRect/>
            </a:stretch>
          </p:blipFill>
          <p:spPr>
            <a:xfrm flipH="1">
              <a:off x="10077352" y="5284599"/>
              <a:ext cx="88587" cy="770020"/>
            </a:xfrm>
            <a:prstGeom prst="rect">
              <a:avLst/>
            </a:prstGeom>
          </p:spPr>
        </p:pic>
        <p:pic>
          <p:nvPicPr>
            <p:cNvPr id="7" name="Picture 6">
              <a:extLst>
                <a:ext uri="{FF2B5EF4-FFF2-40B4-BE49-F238E27FC236}">
                  <a16:creationId xmlns:a16="http://schemas.microsoft.com/office/drawing/2014/main" id="{6A07A858-8C25-4389-BCE4-1C3C71320C64}"/>
                </a:ext>
              </a:extLst>
            </p:cNvPr>
            <p:cNvPicPr>
              <a:picLocks noChangeAspect="1"/>
            </p:cNvPicPr>
            <p:nvPr/>
          </p:nvPicPr>
          <p:blipFill>
            <a:blip r:embed="rId5"/>
            <a:stretch>
              <a:fillRect/>
            </a:stretch>
          </p:blipFill>
          <p:spPr>
            <a:xfrm flipH="1">
              <a:off x="10214634" y="5284599"/>
              <a:ext cx="81772" cy="715506"/>
            </a:xfrm>
            <a:prstGeom prst="rect">
              <a:avLst/>
            </a:prstGeom>
          </p:spPr>
        </p:pic>
        <p:pic>
          <p:nvPicPr>
            <p:cNvPr id="8" name="Picture 7">
              <a:extLst>
                <a:ext uri="{FF2B5EF4-FFF2-40B4-BE49-F238E27FC236}">
                  <a16:creationId xmlns:a16="http://schemas.microsoft.com/office/drawing/2014/main" id="{BEC33F28-8B8D-40F6-9C1F-97E2B1D2235E}"/>
                </a:ext>
              </a:extLst>
            </p:cNvPr>
            <p:cNvPicPr>
              <a:picLocks noChangeAspect="1"/>
            </p:cNvPicPr>
            <p:nvPr/>
          </p:nvPicPr>
          <p:blipFill>
            <a:blip r:embed="rId6"/>
            <a:stretch>
              <a:fillRect/>
            </a:stretch>
          </p:blipFill>
          <p:spPr>
            <a:xfrm flipH="1">
              <a:off x="10343638" y="5284599"/>
              <a:ext cx="88587" cy="647362"/>
            </a:xfrm>
            <a:prstGeom prst="rect">
              <a:avLst/>
            </a:prstGeom>
          </p:spPr>
        </p:pic>
        <p:pic>
          <p:nvPicPr>
            <p:cNvPr id="9" name="Picture 8">
              <a:extLst>
                <a:ext uri="{FF2B5EF4-FFF2-40B4-BE49-F238E27FC236}">
                  <a16:creationId xmlns:a16="http://schemas.microsoft.com/office/drawing/2014/main" id="{4D29E941-F96E-4CBB-8E0A-CACFCD258502}"/>
                </a:ext>
              </a:extLst>
            </p:cNvPr>
            <p:cNvPicPr>
              <a:picLocks noChangeAspect="1"/>
            </p:cNvPicPr>
            <p:nvPr/>
          </p:nvPicPr>
          <p:blipFill>
            <a:blip r:embed="rId7"/>
            <a:stretch>
              <a:fillRect/>
            </a:stretch>
          </p:blipFill>
          <p:spPr>
            <a:xfrm flipH="1">
              <a:off x="10444793" y="5284599"/>
              <a:ext cx="211245" cy="599661"/>
            </a:xfrm>
            <a:prstGeom prst="rect">
              <a:avLst/>
            </a:prstGeom>
          </p:spPr>
        </p:pic>
      </p:grpSp>
      <p:sp>
        <p:nvSpPr>
          <p:cNvPr id="10" name="TextBox 9">
            <a:extLst>
              <a:ext uri="{FF2B5EF4-FFF2-40B4-BE49-F238E27FC236}">
                <a16:creationId xmlns:a16="http://schemas.microsoft.com/office/drawing/2014/main" id="{E7492CEC-6801-46DB-86B3-EC918B2AB854}"/>
              </a:ext>
            </a:extLst>
          </p:cNvPr>
          <p:cNvSpPr txBox="1"/>
          <p:nvPr/>
        </p:nvSpPr>
        <p:spPr>
          <a:xfrm>
            <a:off x="9159875" y="6551816"/>
            <a:ext cx="3276600"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199505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4638" y="1409380"/>
            <a:ext cx="8534399" cy="4985980"/>
          </a:xfrm>
        </p:spPr>
        <p:txBody>
          <a:bodyPr/>
          <a:lstStyle/>
          <a:p>
            <a:pPr lvl="1"/>
            <a:r>
              <a:rPr lang="en-US" sz="2400" dirty="0"/>
              <a:t>Tables</a:t>
            </a:r>
          </a:p>
          <a:p>
            <a:pPr lvl="1"/>
            <a:r>
              <a:rPr lang="en-US" sz="2400" dirty="0"/>
              <a:t>External Tables</a:t>
            </a:r>
          </a:p>
          <a:p>
            <a:pPr lvl="1"/>
            <a:r>
              <a:rPr lang="en-US" sz="2400" dirty="0"/>
              <a:t>Procedures (Name, Signature, Code Size)</a:t>
            </a:r>
          </a:p>
          <a:p>
            <a:pPr lvl="1"/>
            <a:r>
              <a:rPr lang="en-US" sz="2400" dirty="0"/>
              <a:t>Functions (Name, Signature, Code Size)</a:t>
            </a:r>
          </a:p>
          <a:p>
            <a:pPr lvl="1"/>
            <a:r>
              <a:rPr lang="en-US" sz="2400" dirty="0"/>
              <a:t>Aggregates (Name, Signature, Code Size)</a:t>
            </a:r>
          </a:p>
          <a:p>
            <a:pPr lvl="1"/>
            <a:r>
              <a:rPr lang="en-US" sz="2400" dirty="0"/>
              <a:t>Libraries</a:t>
            </a:r>
          </a:p>
          <a:p>
            <a:pPr lvl="1"/>
            <a:r>
              <a:rPr lang="en-US" sz="2400" dirty="0"/>
              <a:t>Materialized Views</a:t>
            </a:r>
          </a:p>
          <a:p>
            <a:pPr lvl="1"/>
            <a:r>
              <a:rPr lang="en-US" sz="2400" dirty="0"/>
              <a:t>Sequences</a:t>
            </a:r>
          </a:p>
          <a:p>
            <a:pPr lvl="1"/>
            <a:r>
              <a:rPr lang="en-US" sz="2400" dirty="0"/>
              <a:t>Views</a:t>
            </a:r>
          </a:p>
          <a:p>
            <a:pPr lvl="1"/>
            <a:r>
              <a:rPr lang="en-US" sz="2400" dirty="0"/>
              <a:t>Synonyms</a:t>
            </a:r>
          </a:p>
          <a:p>
            <a:pPr lvl="1"/>
            <a:r>
              <a:rPr lang="en-US" sz="2400" dirty="0"/>
              <a:t>Constraints</a:t>
            </a:r>
          </a:p>
          <a:p>
            <a:pPr lvl="1"/>
            <a:r>
              <a:rPr lang="en-US" sz="2400" dirty="0"/>
              <a:t>Databases (Name, Disk Size)</a:t>
            </a:r>
          </a:p>
        </p:txBody>
      </p:sp>
      <p:sp>
        <p:nvSpPr>
          <p:cNvPr id="2" name="Title 1"/>
          <p:cNvSpPr>
            <a:spLocks noGrp="1"/>
          </p:cNvSpPr>
          <p:nvPr>
            <p:ph type="title"/>
          </p:nvPr>
        </p:nvSpPr>
        <p:spPr>
          <a:xfrm>
            <a:off x="274639" y="295274"/>
            <a:ext cx="11889564" cy="917575"/>
          </a:xfrm>
        </p:spPr>
        <p:txBody>
          <a:bodyPr/>
          <a:lstStyle/>
          <a:p>
            <a:r>
              <a:rPr lang="en-US" sz="4000" dirty="0">
                <a:gradFill>
                  <a:gsLst>
                    <a:gs pos="21538">
                      <a:schemeClr val="tx1"/>
                    </a:gs>
                    <a:gs pos="33000">
                      <a:schemeClr val="tx1"/>
                    </a:gs>
                  </a:gsLst>
                  <a:lin ang="5400000" scaled="0"/>
                </a:gradFill>
              </a:rPr>
              <a:t>Objects and Schema Items Inventoried</a:t>
            </a:r>
          </a:p>
        </p:txBody>
      </p:sp>
      <p:pic>
        <p:nvPicPr>
          <p:cNvPr id="10" name="Picture 9">
            <a:extLst>
              <a:ext uri="{FF2B5EF4-FFF2-40B4-BE49-F238E27FC236}">
                <a16:creationId xmlns:a16="http://schemas.microsoft.com/office/drawing/2014/main" id="{A4C3D78A-CE72-4AA3-AB63-B89DF0C1B5DC}"/>
              </a:ext>
            </a:extLst>
          </p:cNvPr>
          <p:cNvPicPr>
            <a:picLocks noChangeAspect="1"/>
          </p:cNvPicPr>
          <p:nvPr/>
        </p:nvPicPr>
        <p:blipFill>
          <a:blip r:embed="rId3"/>
          <a:stretch>
            <a:fillRect/>
          </a:stretch>
        </p:blipFill>
        <p:spPr>
          <a:xfrm>
            <a:off x="8199437" y="2278062"/>
            <a:ext cx="2438672" cy="3143933"/>
          </a:xfrm>
          <a:prstGeom prst="rect">
            <a:avLst/>
          </a:prstGeom>
        </p:spPr>
      </p:pic>
      <p:sp>
        <p:nvSpPr>
          <p:cNvPr id="5" name="TextBox 4">
            <a:extLst>
              <a:ext uri="{FF2B5EF4-FFF2-40B4-BE49-F238E27FC236}">
                <a16:creationId xmlns:a16="http://schemas.microsoft.com/office/drawing/2014/main" id="{D2F6017E-D86E-4613-89AE-EE201D178FB1}"/>
              </a:ext>
            </a:extLst>
          </p:cNvPr>
          <p:cNvSpPr txBox="1"/>
          <p:nvPr/>
        </p:nvSpPr>
        <p:spPr>
          <a:xfrm>
            <a:off x="9159875" y="6551816"/>
            <a:ext cx="3276600"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202896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defTabSz="1243192">
              <a:defRPr/>
            </a:pPr>
            <a:fld id="{74A398B2-5A34-1A4A-811E-F4027282568C}" type="slidenum">
              <a:rPr lang="en-US" sz="2448" kern="0">
                <a:solidFill>
                  <a:sysClr val="windowText" lastClr="000000"/>
                </a:solidFill>
                <a:latin typeface="Segoe UI"/>
              </a:rPr>
              <a:pPr defTabSz="1243192">
                <a:defRPr/>
              </a:pPr>
              <a:t>4</a:t>
            </a:fld>
            <a:endParaRPr lang="en-US" sz="2448" kern="0" dirty="0">
              <a:solidFill>
                <a:sysClr val="windowText" lastClr="000000"/>
              </a:solidFill>
              <a:latin typeface="Segoe UI"/>
            </a:endParaRPr>
          </a:p>
        </p:txBody>
      </p:sp>
      <p:sp>
        <p:nvSpPr>
          <p:cNvPr id="4" name="Content Placeholder 3"/>
          <p:cNvSpPr>
            <a:spLocks noGrp="1"/>
          </p:cNvSpPr>
          <p:nvPr>
            <p:ph idx="1"/>
          </p:nvPr>
        </p:nvSpPr>
        <p:spPr>
          <a:xfrm>
            <a:off x="351669" y="285420"/>
            <a:ext cx="11580757" cy="6569388"/>
          </a:xfrm>
        </p:spPr>
        <p:txBody>
          <a:bodyPr>
            <a:normAutofit/>
          </a:bodyPr>
          <a:lstStyle/>
          <a:p>
            <a:pPr marL="0" indent="0" defTabSz="1243192">
              <a:spcBef>
                <a:spcPts val="0"/>
              </a:spcBef>
              <a:buSzTx/>
              <a:buNone/>
              <a:defRPr/>
            </a:pPr>
            <a:r>
              <a:rPr lang="en-US" sz="4896" dirty="0">
                <a:solidFill>
                  <a:schemeClr val="tx1"/>
                </a:solidFill>
              </a:rPr>
              <a:t>Running the Scripts</a:t>
            </a:r>
          </a:p>
          <a:p>
            <a:pPr marL="0" indent="0" defTabSz="1243192">
              <a:spcBef>
                <a:spcPts val="0"/>
              </a:spcBef>
              <a:buSzTx/>
              <a:buNone/>
              <a:defRPr/>
            </a:pPr>
            <a:endParaRPr lang="en-US" sz="918" dirty="0">
              <a:solidFill>
                <a:schemeClr val="tx1"/>
              </a:solidFill>
            </a:endParaRPr>
          </a:p>
          <a:p>
            <a:pPr defTabSz="1243192">
              <a:spcBef>
                <a:spcPts val="1632"/>
              </a:spcBef>
              <a:spcAft>
                <a:spcPts val="816"/>
              </a:spcAft>
              <a:buSzTx/>
              <a:defRPr/>
            </a:pPr>
            <a:r>
              <a:rPr lang="en-US" sz="2040" dirty="0">
                <a:solidFill>
                  <a:schemeClr val="tx1"/>
                </a:solidFill>
              </a:rPr>
              <a:t>Run the following from Netezza command line.</a:t>
            </a:r>
          </a:p>
          <a:p>
            <a:pPr defTabSz="1243192">
              <a:spcBef>
                <a:spcPts val="1632"/>
              </a:spcBef>
              <a:spcAft>
                <a:spcPts val="816"/>
              </a:spcAft>
              <a:buSzTx/>
              <a:defRPr/>
            </a:pPr>
            <a:r>
              <a:rPr lang="en-US" sz="2040" b="1" dirty="0">
                <a:solidFill>
                  <a:schemeClr val="tx1"/>
                </a:solidFill>
              </a:rPr>
              <a:t>Note:</a:t>
            </a:r>
            <a:r>
              <a:rPr lang="en-US" sz="2040" dirty="0">
                <a:solidFill>
                  <a:schemeClr val="tx1"/>
                </a:solidFill>
              </a:rPr>
              <a:t> User must have admin rights on Netezza appliance.  Often times is “</a:t>
            </a:r>
            <a:r>
              <a:rPr lang="en-US" sz="2040" dirty="0" err="1">
                <a:solidFill>
                  <a:schemeClr val="tx1"/>
                </a:solidFill>
              </a:rPr>
              <a:t>nz</a:t>
            </a:r>
            <a:r>
              <a:rPr lang="en-US" sz="2040" dirty="0">
                <a:solidFill>
                  <a:schemeClr val="tx1"/>
                </a:solidFill>
              </a:rPr>
              <a:t>” </a:t>
            </a:r>
            <a:r>
              <a:rPr lang="en-US" sz="2040" dirty="0" err="1">
                <a:solidFill>
                  <a:schemeClr val="tx1"/>
                </a:solidFill>
              </a:rPr>
              <a:t>linux</a:t>
            </a:r>
            <a:r>
              <a:rPr lang="en-US" sz="2040" dirty="0">
                <a:solidFill>
                  <a:schemeClr val="tx1"/>
                </a:solidFill>
              </a:rPr>
              <a:t> user.</a:t>
            </a:r>
          </a:p>
          <a:p>
            <a:pPr defTabSz="1243192">
              <a:spcBef>
                <a:spcPts val="1632"/>
              </a:spcBef>
              <a:spcAft>
                <a:spcPts val="816"/>
              </a:spcAft>
              <a:buSzTx/>
              <a:defRPr/>
            </a:pPr>
            <a:r>
              <a:rPr lang="en-US" sz="2040" dirty="0">
                <a:solidFill>
                  <a:schemeClr val="tx1"/>
                </a:solidFill>
              </a:rPr>
              <a:t>For the per appliance-level queries, run the following command once per Netezza appliance:</a:t>
            </a:r>
          </a:p>
          <a:p>
            <a:pPr marL="621596" lvl="2" indent="0" defTabSz="932563">
              <a:spcBef>
                <a:spcPts val="0"/>
              </a:spcBef>
              <a:buSzTx/>
              <a:buNone/>
            </a:pPr>
            <a:r>
              <a:rPr lang="en-US" sz="2448" dirty="0">
                <a:latin typeface="+mj-lt"/>
              </a:rPr>
              <a:t>[</a:t>
            </a:r>
            <a:r>
              <a:rPr lang="en-US" sz="2448" dirty="0" err="1">
                <a:latin typeface="+mj-lt"/>
              </a:rPr>
              <a:t>nz@netezza</a:t>
            </a:r>
            <a:r>
              <a:rPr lang="en-US" sz="2448" dirty="0">
                <a:latin typeface="+mj-lt"/>
              </a:rPr>
              <a:t> ~]$ </a:t>
            </a:r>
            <a:r>
              <a:rPr lang="en-US" sz="2448" dirty="0" err="1">
                <a:latin typeface="+mj-lt"/>
              </a:rPr>
              <a:t>nzsql</a:t>
            </a:r>
            <a:r>
              <a:rPr lang="en-US" sz="2448" dirty="0">
                <a:latin typeface="+mj-lt"/>
              </a:rPr>
              <a:t> -f </a:t>
            </a:r>
            <a:r>
              <a:rPr lang="en-US" sz="2448" dirty="0" err="1">
                <a:latin typeface="+mj-lt"/>
              </a:rPr>
              <a:t>NZDatabaseSizeReport.sql</a:t>
            </a:r>
            <a:r>
              <a:rPr lang="en-US" sz="2448" dirty="0">
                <a:latin typeface="+mj-lt"/>
              </a:rPr>
              <a:t> -o </a:t>
            </a:r>
            <a:r>
              <a:rPr lang="en-US" sz="2448" dirty="0" err="1">
                <a:latin typeface="+mj-lt"/>
              </a:rPr>
              <a:t>output.csv</a:t>
            </a:r>
            <a:r>
              <a:rPr lang="en-US" sz="2448" dirty="0">
                <a:latin typeface="+mj-lt"/>
              </a:rPr>
              <a:t> –t</a:t>
            </a:r>
          </a:p>
          <a:p>
            <a:pPr marL="621596" lvl="2" indent="0" defTabSz="932563">
              <a:spcBef>
                <a:spcPts val="0"/>
              </a:spcBef>
              <a:buSzTx/>
              <a:buNone/>
            </a:pPr>
            <a:r>
              <a:rPr lang="en-US" sz="2448" dirty="0">
                <a:latin typeface="+mj-lt"/>
              </a:rPr>
              <a:t>[</a:t>
            </a:r>
            <a:r>
              <a:rPr lang="en-US" sz="2448" dirty="0" err="1">
                <a:latin typeface="+mj-lt"/>
              </a:rPr>
              <a:t>nz@netezza</a:t>
            </a:r>
            <a:r>
              <a:rPr lang="en-US" sz="2448" dirty="0">
                <a:latin typeface="+mj-lt"/>
              </a:rPr>
              <a:t> ~]$ </a:t>
            </a:r>
            <a:r>
              <a:rPr lang="en-US" sz="2448" dirty="0" err="1">
                <a:latin typeface="+mj-lt"/>
              </a:rPr>
              <a:t>nzsql</a:t>
            </a:r>
            <a:r>
              <a:rPr lang="en-US" sz="2448" dirty="0">
                <a:latin typeface="+mj-lt"/>
              </a:rPr>
              <a:t> -f </a:t>
            </a:r>
            <a:r>
              <a:rPr lang="en-US" sz="2448" dirty="0" err="1">
                <a:latin typeface="+mj-lt"/>
              </a:rPr>
              <a:t>NZObjectReport.sql</a:t>
            </a:r>
            <a:r>
              <a:rPr lang="en-US" sz="2448" dirty="0">
                <a:latin typeface="+mj-lt"/>
              </a:rPr>
              <a:t> -o </a:t>
            </a:r>
            <a:r>
              <a:rPr lang="en-US" sz="2448" dirty="0" err="1">
                <a:latin typeface="+mj-lt"/>
              </a:rPr>
              <a:t>output.csv</a:t>
            </a:r>
            <a:r>
              <a:rPr lang="en-US" sz="2448" dirty="0">
                <a:latin typeface="+mj-lt"/>
              </a:rPr>
              <a:t> -t</a:t>
            </a:r>
          </a:p>
          <a:p>
            <a:pPr defTabSz="1243192">
              <a:spcBef>
                <a:spcPts val="1632"/>
              </a:spcBef>
              <a:spcAft>
                <a:spcPts val="816"/>
              </a:spcAft>
              <a:buSzTx/>
              <a:defRPr/>
            </a:pPr>
            <a:endParaRPr lang="en-US" sz="2040" dirty="0">
              <a:solidFill>
                <a:schemeClr val="tx1"/>
              </a:solidFill>
            </a:endParaRPr>
          </a:p>
          <a:p>
            <a:pPr defTabSz="1243192">
              <a:spcBef>
                <a:spcPts val="1632"/>
              </a:spcBef>
              <a:spcAft>
                <a:spcPts val="816"/>
              </a:spcAft>
              <a:buSzTx/>
              <a:defRPr/>
            </a:pPr>
            <a:r>
              <a:rPr lang="en-US" sz="2040" dirty="0">
                <a:solidFill>
                  <a:schemeClr val="tx1"/>
                </a:solidFill>
              </a:rPr>
              <a:t>For the per database-level queries, run the following command per Netezza database:</a:t>
            </a:r>
          </a:p>
          <a:p>
            <a:pPr marL="621596" lvl="2" indent="0" defTabSz="932563">
              <a:spcBef>
                <a:spcPts val="0"/>
              </a:spcBef>
              <a:buSzTx/>
              <a:buNone/>
            </a:pPr>
            <a:r>
              <a:rPr lang="en-US" sz="2448" dirty="0">
                <a:latin typeface="+mj-lt"/>
              </a:rPr>
              <a:t>[</a:t>
            </a:r>
            <a:r>
              <a:rPr lang="en-US" sz="2448" dirty="0" err="1">
                <a:latin typeface="+mj-lt"/>
              </a:rPr>
              <a:t>nz@netezza</a:t>
            </a:r>
            <a:r>
              <a:rPr lang="en-US" sz="2448" dirty="0">
                <a:latin typeface="+mj-lt"/>
              </a:rPr>
              <a:t> ~]$ </a:t>
            </a:r>
            <a:r>
              <a:rPr lang="en-US" sz="2448" dirty="0" err="1">
                <a:latin typeface="+mj-lt"/>
              </a:rPr>
              <a:t>nzsql</a:t>
            </a:r>
            <a:r>
              <a:rPr lang="en-US" sz="2448" dirty="0">
                <a:latin typeface="+mj-lt"/>
              </a:rPr>
              <a:t> –</a:t>
            </a:r>
            <a:r>
              <a:rPr lang="en-US" sz="2448" dirty="0" err="1">
                <a:latin typeface="+mj-lt"/>
              </a:rPr>
              <a:t>dbname</a:t>
            </a:r>
            <a:r>
              <a:rPr lang="en-US" sz="2448" dirty="0">
                <a:latin typeface="+mj-lt"/>
              </a:rPr>
              <a:t> sales -f </a:t>
            </a:r>
            <a:r>
              <a:rPr lang="en-US" sz="2448" dirty="0" err="1">
                <a:latin typeface="+mj-lt"/>
              </a:rPr>
              <a:t>NZFunctionReport.sql</a:t>
            </a:r>
            <a:r>
              <a:rPr lang="en-US" sz="2448" dirty="0">
                <a:latin typeface="+mj-lt"/>
              </a:rPr>
              <a:t> -o </a:t>
            </a:r>
            <a:r>
              <a:rPr lang="en-US" sz="2448" dirty="0" err="1">
                <a:latin typeface="+mj-lt"/>
              </a:rPr>
              <a:t>output.csv</a:t>
            </a:r>
            <a:r>
              <a:rPr lang="en-US" sz="2448" dirty="0">
                <a:latin typeface="+mj-lt"/>
              </a:rPr>
              <a:t> –t</a:t>
            </a:r>
          </a:p>
          <a:p>
            <a:pPr marL="621596" lvl="2" indent="0" defTabSz="932563">
              <a:spcBef>
                <a:spcPts val="0"/>
              </a:spcBef>
              <a:buSzTx/>
              <a:buNone/>
            </a:pPr>
            <a:r>
              <a:rPr lang="en-US" sz="2448" dirty="0">
                <a:latin typeface="+mj-lt"/>
              </a:rPr>
              <a:t>[</a:t>
            </a:r>
            <a:r>
              <a:rPr lang="en-US" sz="2448" dirty="0" err="1">
                <a:latin typeface="+mj-lt"/>
              </a:rPr>
              <a:t>nz@netezza</a:t>
            </a:r>
            <a:r>
              <a:rPr lang="en-US" sz="2448" dirty="0">
                <a:latin typeface="+mj-lt"/>
              </a:rPr>
              <a:t> ~]$ </a:t>
            </a:r>
            <a:r>
              <a:rPr lang="en-US" sz="2448" dirty="0" err="1">
                <a:latin typeface="+mj-lt"/>
              </a:rPr>
              <a:t>nzsql</a:t>
            </a:r>
            <a:r>
              <a:rPr lang="en-US" sz="2448" dirty="0">
                <a:latin typeface="+mj-lt"/>
              </a:rPr>
              <a:t> -</a:t>
            </a:r>
            <a:r>
              <a:rPr lang="en-US" sz="2448" dirty="0" err="1">
                <a:latin typeface="+mj-lt"/>
              </a:rPr>
              <a:t>dbname</a:t>
            </a:r>
            <a:r>
              <a:rPr lang="en-US" sz="2448" dirty="0">
                <a:latin typeface="+mj-lt"/>
              </a:rPr>
              <a:t> sales -f </a:t>
            </a:r>
            <a:r>
              <a:rPr lang="en-US" sz="2448" dirty="0" err="1">
                <a:latin typeface="+mj-lt"/>
              </a:rPr>
              <a:t>NZProcedureReport.sql</a:t>
            </a:r>
            <a:r>
              <a:rPr lang="en-US" sz="2448" dirty="0">
                <a:latin typeface="+mj-lt"/>
              </a:rPr>
              <a:t> -o </a:t>
            </a:r>
            <a:r>
              <a:rPr lang="en-US" sz="2448" dirty="0" err="1">
                <a:latin typeface="+mj-lt"/>
              </a:rPr>
              <a:t>output.csv</a:t>
            </a:r>
            <a:r>
              <a:rPr lang="en-US" sz="2448" dirty="0">
                <a:latin typeface="+mj-lt"/>
              </a:rPr>
              <a:t> -t</a:t>
            </a:r>
          </a:p>
          <a:p>
            <a:pPr marL="621596" lvl="2" indent="0" defTabSz="932563">
              <a:spcBef>
                <a:spcPts val="0"/>
              </a:spcBef>
              <a:buSzTx/>
              <a:buNone/>
            </a:pPr>
            <a:endParaRPr lang="en-US" sz="2448" dirty="0">
              <a:latin typeface="+mj-lt"/>
            </a:endParaRPr>
          </a:p>
          <a:p>
            <a:pPr marL="621596" lvl="2" indent="0" defTabSz="932563">
              <a:spcBef>
                <a:spcPts val="0"/>
              </a:spcBef>
              <a:buSzTx/>
              <a:buNone/>
            </a:pPr>
            <a:endParaRPr lang="en-US" sz="4488" dirty="0">
              <a:solidFill>
                <a:schemeClr val="tx1"/>
              </a:solidFill>
              <a:latin typeface="+mj-lt"/>
            </a:endParaRPr>
          </a:p>
        </p:txBody>
      </p:sp>
      <p:sp>
        <p:nvSpPr>
          <p:cNvPr id="5" name="TextBox 4">
            <a:extLst>
              <a:ext uri="{FF2B5EF4-FFF2-40B4-BE49-F238E27FC236}">
                <a16:creationId xmlns:a16="http://schemas.microsoft.com/office/drawing/2014/main" id="{F5F31949-B17D-4848-99C1-7FC36B9EADC1}"/>
              </a:ext>
            </a:extLst>
          </p:cNvPr>
          <p:cNvSpPr txBox="1"/>
          <p:nvPr/>
        </p:nvSpPr>
        <p:spPr>
          <a:xfrm>
            <a:off x="9159875" y="6551816"/>
            <a:ext cx="3276600"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2469600208"/>
      </p:ext>
    </p:extLst>
  </p:cSld>
  <p:clrMapOvr>
    <a:masterClrMapping/>
  </p:clrMapOvr>
  <p:transition advTm="108500">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1889564" cy="917575"/>
          </a:xfrm>
        </p:spPr>
        <p:txBody>
          <a:bodyPr/>
          <a:lstStyle/>
          <a:p>
            <a:r>
              <a:rPr lang="en-US" dirty="0"/>
              <a:t>Code Snippet</a:t>
            </a:r>
            <a:endParaRPr lang="en-US" sz="4000" dirty="0">
              <a:gradFill>
                <a:gsLst>
                  <a:gs pos="21538">
                    <a:schemeClr val="tx1"/>
                  </a:gs>
                  <a:gs pos="33000">
                    <a:schemeClr val="tx1"/>
                  </a:gs>
                </a:gsLst>
                <a:lin ang="5400000" scaled="0"/>
              </a:gradFill>
            </a:endParaRPr>
          </a:p>
        </p:txBody>
      </p:sp>
      <p:pic>
        <p:nvPicPr>
          <p:cNvPr id="3" name="Picture 2">
            <a:extLst>
              <a:ext uri="{FF2B5EF4-FFF2-40B4-BE49-F238E27FC236}">
                <a16:creationId xmlns:a16="http://schemas.microsoft.com/office/drawing/2014/main" id="{ECD3DF14-83F0-43DA-BDFC-A11F6497E6D1}"/>
              </a:ext>
            </a:extLst>
          </p:cNvPr>
          <p:cNvPicPr>
            <a:picLocks noChangeAspect="1"/>
          </p:cNvPicPr>
          <p:nvPr/>
        </p:nvPicPr>
        <p:blipFill>
          <a:blip r:embed="rId3"/>
          <a:stretch>
            <a:fillRect/>
          </a:stretch>
        </p:blipFill>
        <p:spPr>
          <a:xfrm>
            <a:off x="602825" y="1474924"/>
            <a:ext cx="11335354" cy="4460738"/>
          </a:xfrm>
          <a:prstGeom prst="rect">
            <a:avLst/>
          </a:prstGeom>
          <a:effectLst>
            <a:outerShdw blurRad="50800" dist="38100" dir="5400000" algn="t" rotWithShape="0">
              <a:prstClr val="black">
                <a:alpha val="40000"/>
              </a:prstClr>
            </a:outerShdw>
          </a:effectLst>
        </p:spPr>
      </p:pic>
      <p:sp>
        <p:nvSpPr>
          <p:cNvPr id="4" name="TextBox 3">
            <a:extLst>
              <a:ext uri="{FF2B5EF4-FFF2-40B4-BE49-F238E27FC236}">
                <a16:creationId xmlns:a16="http://schemas.microsoft.com/office/drawing/2014/main" id="{CD4DB220-F8A5-41A1-8D98-1DDAC37A9A4C}"/>
              </a:ext>
            </a:extLst>
          </p:cNvPr>
          <p:cNvSpPr txBox="1"/>
          <p:nvPr/>
        </p:nvSpPr>
        <p:spPr>
          <a:xfrm>
            <a:off x="9159875" y="6551816"/>
            <a:ext cx="3276600"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409003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1889564" cy="917575"/>
          </a:xfrm>
        </p:spPr>
        <p:txBody>
          <a:bodyPr/>
          <a:lstStyle/>
          <a:p>
            <a:r>
              <a:rPr lang="en-US" dirty="0"/>
              <a:t>Excel Workbook Calculator</a:t>
            </a:r>
            <a:br>
              <a:rPr lang="en-US" dirty="0"/>
            </a:br>
            <a:r>
              <a:rPr lang="en-US" sz="2400" dirty="0"/>
              <a:t>Main Tab Dashboard</a:t>
            </a:r>
            <a:endParaRPr lang="en-US" sz="2400" dirty="0">
              <a:gradFill>
                <a:gsLst>
                  <a:gs pos="21538">
                    <a:schemeClr val="tx1"/>
                  </a:gs>
                  <a:gs pos="33000">
                    <a:schemeClr val="tx1"/>
                  </a:gs>
                </a:gsLst>
                <a:lin ang="5400000" scaled="0"/>
              </a:gradFill>
            </a:endParaRPr>
          </a:p>
        </p:txBody>
      </p:sp>
      <p:pic>
        <p:nvPicPr>
          <p:cNvPr id="4" name="Picture 3">
            <a:extLst>
              <a:ext uri="{FF2B5EF4-FFF2-40B4-BE49-F238E27FC236}">
                <a16:creationId xmlns:a16="http://schemas.microsoft.com/office/drawing/2014/main" id="{8ED138B1-E29D-4968-85C2-E9363D3000A4}"/>
              </a:ext>
            </a:extLst>
          </p:cNvPr>
          <p:cNvPicPr>
            <a:picLocks noChangeAspect="1"/>
          </p:cNvPicPr>
          <p:nvPr/>
        </p:nvPicPr>
        <p:blipFill>
          <a:blip r:embed="rId3"/>
          <a:stretch>
            <a:fillRect/>
          </a:stretch>
        </p:blipFill>
        <p:spPr>
          <a:xfrm>
            <a:off x="1646237" y="1784366"/>
            <a:ext cx="8358187" cy="4760896"/>
          </a:xfrm>
          <a:prstGeom prst="rect">
            <a:avLst/>
          </a:prstGeom>
          <a:effectLst>
            <a:outerShdw blurRad="50800" dist="38100" dir="2700000" algn="tl" rotWithShape="0">
              <a:prstClr val="black">
                <a:alpha val="40000"/>
              </a:prstClr>
            </a:outerShdw>
          </a:effectLst>
        </p:spPr>
      </p:pic>
      <p:sp>
        <p:nvSpPr>
          <p:cNvPr id="5" name="TextBox 4">
            <a:extLst>
              <a:ext uri="{FF2B5EF4-FFF2-40B4-BE49-F238E27FC236}">
                <a16:creationId xmlns:a16="http://schemas.microsoft.com/office/drawing/2014/main" id="{FB6A905B-8A7E-4DEB-9A94-3A8B308BC2D0}"/>
              </a:ext>
            </a:extLst>
          </p:cNvPr>
          <p:cNvSpPr txBox="1"/>
          <p:nvPr/>
        </p:nvSpPr>
        <p:spPr>
          <a:xfrm>
            <a:off x="9159875" y="6551816"/>
            <a:ext cx="3276600"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3891233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1889564" cy="917575"/>
          </a:xfrm>
        </p:spPr>
        <p:txBody>
          <a:bodyPr/>
          <a:lstStyle/>
          <a:p>
            <a:r>
              <a:rPr lang="en-US" dirty="0"/>
              <a:t>Excel Workbook Calculator</a:t>
            </a:r>
            <a:br>
              <a:rPr lang="en-US" dirty="0"/>
            </a:br>
            <a:r>
              <a:rPr lang="en-US" sz="2400" dirty="0"/>
              <a:t>Schema Object Tab</a:t>
            </a:r>
            <a:endParaRPr lang="en-US" sz="2400" dirty="0">
              <a:gradFill>
                <a:gsLst>
                  <a:gs pos="21538">
                    <a:schemeClr val="tx1"/>
                  </a:gs>
                  <a:gs pos="33000">
                    <a:schemeClr val="tx1"/>
                  </a:gs>
                </a:gsLst>
                <a:lin ang="5400000" scaled="0"/>
              </a:gradFill>
            </a:endParaRPr>
          </a:p>
        </p:txBody>
      </p:sp>
      <p:pic>
        <p:nvPicPr>
          <p:cNvPr id="3" name="Picture 2">
            <a:extLst>
              <a:ext uri="{FF2B5EF4-FFF2-40B4-BE49-F238E27FC236}">
                <a16:creationId xmlns:a16="http://schemas.microsoft.com/office/drawing/2014/main" id="{BF379D4C-5553-4EA8-85C1-97AD713429CE}"/>
              </a:ext>
            </a:extLst>
          </p:cNvPr>
          <p:cNvPicPr>
            <a:picLocks noChangeAspect="1"/>
          </p:cNvPicPr>
          <p:nvPr/>
        </p:nvPicPr>
        <p:blipFill>
          <a:blip r:embed="rId3"/>
          <a:stretch>
            <a:fillRect/>
          </a:stretch>
        </p:blipFill>
        <p:spPr>
          <a:xfrm>
            <a:off x="2445108" y="1594971"/>
            <a:ext cx="7546259" cy="5255091"/>
          </a:xfrm>
          <a:prstGeom prst="rect">
            <a:avLst/>
          </a:prstGeom>
          <a:effectLst>
            <a:outerShdw blurRad="50800" dist="38100" dir="2700000" algn="tl" rotWithShape="0">
              <a:prstClr val="black">
                <a:alpha val="40000"/>
              </a:prstClr>
            </a:outerShdw>
          </a:effectLst>
        </p:spPr>
      </p:pic>
      <p:sp>
        <p:nvSpPr>
          <p:cNvPr id="4" name="TextBox 3">
            <a:extLst>
              <a:ext uri="{FF2B5EF4-FFF2-40B4-BE49-F238E27FC236}">
                <a16:creationId xmlns:a16="http://schemas.microsoft.com/office/drawing/2014/main" id="{1E99D9B9-866F-4FFC-B0B7-D4A56DD5D0BD}"/>
              </a:ext>
            </a:extLst>
          </p:cNvPr>
          <p:cNvSpPr txBox="1"/>
          <p:nvPr/>
        </p:nvSpPr>
        <p:spPr>
          <a:xfrm>
            <a:off x="9159875" y="6551816"/>
            <a:ext cx="3276600"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249508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BT - Blue - white back, gold">
      <a:dk1>
        <a:srgbClr val="353535"/>
      </a:dk1>
      <a:lt1>
        <a:srgbClr val="FFFFFF"/>
      </a:lt1>
      <a:dk2>
        <a:srgbClr val="0078D7"/>
      </a:dk2>
      <a:lt2>
        <a:srgbClr val="EAEAEA"/>
      </a:lt2>
      <a:accent1>
        <a:srgbClr val="0078D7"/>
      </a:accent1>
      <a:accent2>
        <a:srgbClr val="002050"/>
      </a:accent2>
      <a:accent3>
        <a:srgbClr val="00BCF2"/>
      </a:accent3>
      <a:accent4>
        <a:srgbClr val="FF8C00"/>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0.potx" id="{2B9D109A-B5EA-4192-A8BC-1B4175E7EC76}" vid="{220B14D8-9A3D-4FDC-8AEC-2FC02735BA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63038BF9716642BCA9BEDEEEE991E8" ma:contentTypeVersion="10" ma:contentTypeDescription="Create a new document." ma:contentTypeScope="" ma:versionID="8c37f2265097ab2a1a8ca6511293cc18">
  <xsd:schema xmlns:xsd="http://www.w3.org/2001/XMLSchema" xmlns:xs="http://www.w3.org/2001/XMLSchema" xmlns:p="http://schemas.microsoft.com/office/2006/metadata/properties" xmlns:ns2="4053a332-7d8e-488d-aba6-ad6dfa6b0f2d" xmlns:ns3="6e4f6676-91ee-47a5-8164-c59c33586ba7" targetNamespace="http://schemas.microsoft.com/office/2006/metadata/properties" ma:root="true" ma:fieldsID="922c1d919ec7206f465f09fbb4121dee" ns2:_="" ns3:_="">
    <xsd:import namespace="4053a332-7d8e-488d-aba6-ad6dfa6b0f2d"/>
    <xsd:import namespace="6e4f6676-91ee-47a5-8164-c59c33586ba7"/>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53a332-7d8e-488d-aba6-ad6dfa6b0f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e4f6676-91ee-47a5-8164-c59c33586ba7"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410A5E-661C-4C21-9FE7-DCDB9C7BE8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53a332-7d8e-488d-aba6-ad6dfa6b0f2d"/>
    <ds:schemaRef ds:uri="6e4f6676-91ee-47a5-8164-c59c33586b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infopath/2007/PartnerControls"/>
    <ds:schemaRef ds:uri="http://purl.org/dc/elements/1.1/"/>
    <ds:schemaRef ds:uri="http://schemas.microsoft.com/office/2006/documentManagement/types"/>
    <ds:schemaRef ds:uri="6e4f6676-91ee-47a5-8164-c59c33586ba7"/>
    <ds:schemaRef ds:uri="http://purl.org/dc/terms/"/>
    <ds:schemaRef ds:uri="4053a332-7d8e-488d-aba6-ad6dfa6b0f2d"/>
    <ds:schemaRef ds:uri="http://purl.org/dc/dcmitype/"/>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16-9_Business_BLUE_2017_20</Template>
  <TotalTime>603</TotalTime>
  <Words>628</Words>
  <Application>Microsoft Office PowerPoint</Application>
  <PresentationFormat>Custom</PresentationFormat>
  <Paragraphs>69</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Segoe UI</vt:lpstr>
      <vt:lpstr>Segoe UI Light</vt:lpstr>
      <vt:lpstr>Segoe UI Semilight</vt:lpstr>
      <vt:lpstr>Wingdings</vt:lpstr>
      <vt:lpstr>WHITE TEMPLATE</vt:lpstr>
      <vt:lpstr>DMJ Engineering Program Tooling</vt:lpstr>
      <vt:lpstr>Overview of Scripts</vt:lpstr>
      <vt:lpstr>Objects and Schema Items Inventoried</vt:lpstr>
      <vt:lpstr>PowerPoint Presentation</vt:lpstr>
      <vt:lpstr>Code Snippet</vt:lpstr>
      <vt:lpstr>Excel Workbook Calculator Main Tab Dashboard</vt:lpstr>
      <vt:lpstr>Excel Workbook Calculator Schema Object Tab</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Jonathon Frost</dc:creator>
  <cp:keywords/>
  <dc:description>Template: _x000d_
Formatting: _x000d_
Audience Type:</dc:description>
  <cp:lastModifiedBy>Vijay Kumar</cp:lastModifiedBy>
  <cp:revision>37</cp:revision>
  <dcterms:created xsi:type="dcterms:W3CDTF">2018-02-15T21:49:22Z</dcterms:created>
  <dcterms:modified xsi:type="dcterms:W3CDTF">2020-01-17T18:17:11Z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0x0101001663038BF9716642BCA9BEDEEEE991E8</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Owner">
    <vt:lpwstr>jfrost@microsoft.com</vt:lpwstr>
  </property>
  <property fmtid="{D5CDD505-2E9C-101B-9397-08002B2CF9AE}" pid="14" name="MSIP_Label_f42aa342-8706-4288-bd11-ebb85995028c_SetDate">
    <vt:lpwstr>2018-02-15T21:49:32.1043686Z</vt:lpwstr>
  </property>
  <property fmtid="{D5CDD505-2E9C-101B-9397-08002B2CF9AE}" pid="15" name="MSIP_Label_f42aa342-8706-4288-bd11-ebb85995028c_Name">
    <vt:lpwstr>General</vt:lpwstr>
  </property>
  <property fmtid="{D5CDD505-2E9C-101B-9397-08002B2CF9AE}" pid="16" name="MSIP_Label_f42aa342-8706-4288-bd11-ebb85995028c_Application">
    <vt:lpwstr>Microsoft Azure Information Protection</vt:lpwstr>
  </property>
  <property fmtid="{D5CDD505-2E9C-101B-9397-08002B2CF9AE}" pid="17" name="MSIP_Label_f42aa342-8706-4288-bd11-ebb85995028c_Extended_MSFT_Method">
    <vt:lpwstr>Automatic</vt:lpwstr>
  </property>
  <property fmtid="{D5CDD505-2E9C-101B-9397-08002B2CF9AE}" pid="18" name="Sensitivity">
    <vt:lpwstr>General</vt:lpwstr>
  </property>
</Properties>
</file>