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300" r:id="rId7"/>
  </p:sldMasterIdLst>
  <p:notesMasterIdLst>
    <p:notesMasterId r:id="rId21"/>
  </p:notesMasterIdLst>
  <p:handoutMasterIdLst>
    <p:handoutMasterId r:id="rId22"/>
  </p:handoutMasterIdLst>
  <p:sldIdLst>
    <p:sldId id="547" r:id="rId8"/>
    <p:sldId id="555" r:id="rId9"/>
    <p:sldId id="576" r:id="rId10"/>
    <p:sldId id="559" r:id="rId11"/>
    <p:sldId id="550" r:id="rId12"/>
    <p:sldId id="560" r:id="rId13"/>
    <p:sldId id="574" r:id="rId14"/>
    <p:sldId id="575" r:id="rId15"/>
    <p:sldId id="564" r:id="rId16"/>
    <p:sldId id="566" r:id="rId17"/>
    <p:sldId id="565" r:id="rId18"/>
    <p:sldId id="569" r:id="rId19"/>
    <p:sldId id="540" r:id="rId20"/>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8/4/2017</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8/4/2017</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8.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4.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02401"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30" y="183049"/>
            <a:ext cx="6497234" cy="731838"/>
          </a:xfrm>
        </p:spPr>
        <p:txBody>
          <a:bodyPr/>
          <a:lstStyle/>
          <a:p>
            <a:r>
              <a:rPr lang="en-US" sz="4800"/>
              <a:t>IBM DB2 Pre-SSMA Query Guidance</a:t>
            </a:r>
          </a:p>
        </p:txBody>
      </p:sp>
      <p:sp>
        <p:nvSpPr>
          <p:cNvPr id="199" name="Title 1"/>
          <p:cNvSpPr txBox="1">
            <a:spLocks/>
          </p:cNvSpPr>
          <p:nvPr/>
        </p:nvSpPr>
        <p:spPr>
          <a:xfrm>
            <a:off x="264978" y="4998450"/>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sz="1400"/>
          </a:p>
          <a:p>
            <a:endParaRPr lang="en-US" sz="1400"/>
          </a:p>
          <a:p>
            <a:endParaRPr lang="en-US" sz="1400"/>
          </a:p>
          <a:p>
            <a:r>
              <a:rPr lang="en-US" sz="1400" b="1"/>
              <a:t>Jonathon Frost</a:t>
            </a:r>
          </a:p>
          <a:p>
            <a:r>
              <a:rPr lang="en-US" sz="1400"/>
              <a:t>Data Insights COE, Solution Architect</a:t>
            </a:r>
          </a:p>
          <a:p>
            <a:endParaRPr lang="en-US" sz="1400"/>
          </a:p>
          <a:p>
            <a:r>
              <a:rPr lang="en-US" sz="1400" b="1"/>
              <a:t>Lou Carbone</a:t>
            </a:r>
          </a:p>
          <a:p>
            <a:r>
              <a:rPr lang="en-US" sz="1400"/>
              <a:t>Data Insights Global Lead Solution Architect</a:t>
            </a:r>
          </a:p>
          <a:p>
            <a:endParaRPr lang="en-US" sz="1400"/>
          </a:p>
          <a:p>
            <a:r>
              <a:rPr lang="en-US" sz="1400" i="1"/>
              <a:t>March 2017</a:t>
            </a:r>
          </a:p>
          <a:p>
            <a:endParaRPr lang="en-US" sz="1400"/>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06497"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731837" y="1516062"/>
            <a:ext cx="10972800" cy="3970318"/>
          </a:xfrm>
          <a:prstGeom prst="rect">
            <a:avLst/>
          </a:prstGeom>
        </p:spPr>
        <p:txBody>
          <a:bodyPr wrap="square">
            <a:spAutoFit/>
          </a:bodyPr>
          <a:lstStyle/>
          <a:p>
            <a:r>
              <a:rPr lang="en-US">
                <a:latin typeface="Consolas" panose="020B0609020204030204" pitchFamily="49" charset="0"/>
              </a:rPr>
              <a:t>Linux,db2host,db2admin,DB2 v11.1.1.1,SAMPLE,DB2ADMIN,BLOB,1,1,1                                                                                                                                                                                                                                                                                                                                                                                                                                                                                                                                                                                                                                                                                                                                                                                                                                                                                                                                                                                                                                           Linux,db2host,db2admin,DB2 v11.1.1.1,SAMPLE,DB2ADMIN,CLOB,1,1,1                                                                                                                                                                                                                                                                                                                                                                                                                                                                                                                                                                                                                                                                                                                                                                                                                                                                                                                                                                                                                                           Linux,db2host,db2admin,DB2 v11.1.1.1,SAMPLE,SYSCAT,BLOB,4,1,1                                                                                                                                                                                                                                                                                                                                                                                                                                                                                                                                                                                                                                                                                                                                                                                                                                                                                                                                                                                                                                             Linux,db2host,db2admin,DB2 v11.1.1.1,SAMPLE,SYSCAT,CLOB,40,1,1                                                                                                                                                                                                                                                                                                                                                                                                                                                                                                                                                                                                                                                                                                                                                                                                                                                                                                                                                                                                                                            Linux,db2host,db2admin,DB2 v11.1.1.1,SAMPLE,SYSIBM,BLOB,57,1,1                                                                                                                                                                                                                                                                                                                                                                                                                                                                                                                                                                                                                                                                                                                                                                                                                                                                                                                                                                                                                                            Linux,db2host,db2admin,DB2 v11.1.1.1,SAMPLE,SYSIBM,CLOB,57,1,1                                                                                                                                                                                                                                                                                                                                                                                                                                                                                                                                                                                                                                                                                                                                                                                                                                                                                                                                                                                                                                            Linux,db2host,db2admin,DB2 v11.1.1.1,SAMPLE,SYSIBMADM,CLOB,13,1,1                                                                                                                                                                                                                                                                                                                                                                                                                                                                                                                                                                                                                                                                                                                                                                                                                                                                                                                                                                                                                                         Linux,db2host,db2admin,DB2 v11.1.1.1,SAMPLE,SYSTOOLS,BLOB,1,1,1                                                                                                                                                                                                                                                                                                                                                                                                                                                                                                                                                                                                                                                                                                                                                                                                                                                                                                                                                                                                                                           Linux,db2host,db2admin,DB2 v11.1.1.1,SAMPLE,DB2ADMIN,ALIAS,5,1,1                                                                                                                                                                                                                                                                                                                                                                                                                                                                                                                                                                                                                                                                                                                                                                                                                                                                                                               Linux,db2host,db2admin,DB2 v11.1.1.1,SAMPLE,SYSPUBLIC,ALIAS,1,1,1                                                                                                                                                                                                                                                                                                                                                                                                                                                                                                                                                                                                                                                                                                                                                                                                                                                                                                              Linux,db2host,db2admin,DB2 v11.1.1.1,SAMPLE,DB2ADMIN,MATERIALIZED QUERY TABLE,1,1,1                                                                                                                                                                                                                                                                                                                                                                                                                                                                                                                                                                                                                                                                                                                                                                                                                                                                                                               Linux,db2host,db2admin,DB2 v11.1.1.1,SAMPLE,DB2ADMIN,INDEX,27,1,1                                                                                                                                                                                                                                                                                                                                                                                                                                                                                                                                                                                                                                                                                                                                                                                                                                                                                                              Linux,db2host,db2admin,DB2 v11.1.1.1,SAMPLE,SYSIBM,INDEX,404,1,1                                                                                                                                                                                                                                                                                                                                                                                                                                                                                                                                                                                                                                                                                                                                                                                                                                                                                                               Linux,db2host,db2admin,DB2 v11.1.1.1,SAMPLE,SYSTOOLS,INDEX,3,1,1 </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pic>
        <p:nvPicPr>
          <p:cNvPr id="7" name="Picture 6"/>
          <p:cNvPicPr>
            <a:picLocks noChangeAspect="1"/>
          </p:cNvPicPr>
          <p:nvPr/>
        </p:nvPicPr>
        <p:blipFill>
          <a:blip r:embed="rId2"/>
          <a:stretch>
            <a:fillRect/>
          </a:stretch>
        </p:blipFill>
        <p:spPr>
          <a:xfrm>
            <a:off x="427037" y="1317896"/>
            <a:ext cx="11399837" cy="51649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351456"/>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5" name="Picture 4"/>
          <p:cNvPicPr>
            <a:picLocks noChangeAspect="1"/>
          </p:cNvPicPr>
          <p:nvPr/>
        </p:nvPicPr>
        <p:blipFill>
          <a:blip r:embed="rId2"/>
          <a:stretch>
            <a:fillRect/>
          </a:stretch>
        </p:blipFill>
        <p:spPr>
          <a:xfrm>
            <a:off x="731837" y="1287462"/>
            <a:ext cx="11095037" cy="4957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6138107"/>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Tree>
    <p:extLst>
      <p:ext uri="{BB962C8B-B14F-4D97-AF65-F5344CB8AC3E}">
        <p14:creationId xmlns:p14="http://schemas.microsoft.com/office/powerpoint/2010/main" val="439371359"/>
      </p:ext>
    </p:ext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SQL query that hits IBM DB2 system tables </a:t>
            </a:r>
          </a:p>
          <a:p>
            <a:pPr lvl="1" defTabSz="1243431">
              <a:spcBef>
                <a:spcPts val="1632"/>
              </a:spcBef>
              <a:spcAft>
                <a:spcPts val="816"/>
              </a:spcAft>
              <a:buSzTx/>
              <a:defRPr/>
            </a:pPr>
            <a:r>
              <a:rPr lang="en-US">
                <a:solidFill>
                  <a:schemeClr val="accent5">
                    <a:lumMod val="50000"/>
                    <a:lumOff val="50000"/>
                  </a:schemeClr>
                </a:solidFill>
              </a:rPr>
              <a:t>So far, only tested so far on IBM DB2 LUW version 11.1</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and object type</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6600">
                <a:solidFill>
                  <a:schemeClr val="accent5">
                    <a:lumMod val="50000"/>
                    <a:lumOff val="50000"/>
                  </a:schemeClr>
                </a:solidFill>
              </a:rPr>
              <a:t>Looking for testers and code reviewers!</a:t>
            </a:r>
          </a:p>
          <a:p>
            <a:pPr marL="0" indent="0" defTabSz="1243431">
              <a:spcBef>
                <a:spcPts val="0"/>
              </a:spcBef>
              <a:buSzTx/>
              <a:buNone/>
              <a:defRPr/>
            </a:pPr>
            <a:endParaRPr lang="en-US" sz="800">
              <a:solidFill>
                <a:schemeClr val="accent5">
                  <a:lumMod val="50000"/>
                  <a:lumOff val="50000"/>
                </a:schemeClr>
              </a:solidFill>
            </a:endParaRPr>
          </a:p>
          <a:p>
            <a:pPr defTabSz="1243431">
              <a:spcBef>
                <a:spcPts val="1632"/>
              </a:spcBef>
              <a:spcAft>
                <a:spcPts val="816"/>
              </a:spcAft>
              <a:buSzTx/>
              <a:defRPr/>
            </a:pPr>
            <a:r>
              <a:rPr lang="en-US" sz="2000">
                <a:solidFill>
                  <a:schemeClr val="accent5">
                    <a:lumMod val="50000"/>
                    <a:lumOff val="50000"/>
                  </a:schemeClr>
                </a:solidFill>
                <a:latin typeface="+mn-lt"/>
              </a:rPr>
              <a:t>Would like to test on other DB2 platforms and editions:</a:t>
            </a:r>
          </a:p>
          <a:p>
            <a:pPr lvl="1" defTabSz="1243431">
              <a:spcBef>
                <a:spcPts val="1632"/>
              </a:spcBef>
              <a:spcAft>
                <a:spcPts val="816"/>
              </a:spcAft>
              <a:buSzTx/>
              <a:defRPr/>
            </a:pPr>
            <a:r>
              <a:rPr lang="en-US" sz="2000">
                <a:solidFill>
                  <a:schemeClr val="accent5">
                    <a:lumMod val="50000"/>
                    <a:lumOff val="50000"/>
                  </a:schemeClr>
                </a:solidFill>
              </a:rPr>
              <a:t>DB2 </a:t>
            </a:r>
            <a:r>
              <a:rPr lang="en-US" sz="2000" err="1">
                <a:solidFill>
                  <a:schemeClr val="accent5">
                    <a:lumMod val="50000"/>
                    <a:lumOff val="50000"/>
                  </a:schemeClr>
                </a:solidFill>
              </a:rPr>
              <a:t>zOS</a:t>
            </a:r>
            <a:endParaRPr lang="en-US" sz="2000">
              <a:solidFill>
                <a:schemeClr val="accent5">
                  <a:lumMod val="50000"/>
                  <a:lumOff val="50000"/>
                </a:schemeClr>
              </a:solidFill>
            </a:endParaRPr>
          </a:p>
          <a:p>
            <a:pPr lvl="1" defTabSz="1243431">
              <a:spcBef>
                <a:spcPts val="1632"/>
              </a:spcBef>
              <a:spcAft>
                <a:spcPts val="816"/>
              </a:spcAft>
              <a:buSzTx/>
              <a:defRPr/>
            </a:pPr>
            <a:r>
              <a:rPr lang="en-US" sz="2000">
                <a:solidFill>
                  <a:schemeClr val="accent5">
                    <a:lumMod val="50000"/>
                    <a:lumOff val="50000"/>
                  </a:schemeClr>
                </a:solidFill>
              </a:rPr>
              <a:t>Versions prior to 11.1</a:t>
            </a:r>
          </a:p>
          <a:p>
            <a:pPr marL="0" indent="0" defTabSz="1243431">
              <a:spcBef>
                <a:spcPts val="0"/>
              </a:spcBef>
              <a:buSzTx/>
              <a:buNone/>
              <a:defRPr/>
            </a:pPr>
            <a:endParaRPr lang="en-US" sz="4800">
              <a:solidFill>
                <a:schemeClr val="accent5">
                  <a:lumMod val="50000"/>
                  <a:lumOff val="50000"/>
                </a:schemeClr>
              </a:solidFill>
            </a:endParaRPr>
          </a:p>
        </p:txBody>
      </p:sp>
    </p:spTree>
    <p:extLst>
      <p:ext uri="{BB962C8B-B14F-4D97-AF65-F5344CB8AC3E}">
        <p14:creationId xmlns:p14="http://schemas.microsoft.com/office/powerpoint/2010/main" val="3949268566"/>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4</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 (only a couple, working on adding more)</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05369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Method</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Query 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Alias</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BLOB</a:t>
            </a:r>
          </a:p>
          <a:p>
            <a:pPr marL="342900" indent="-342900">
              <a:lnSpc>
                <a:spcPct val="90000"/>
              </a:lnSpc>
              <a:spcAft>
                <a:spcPts val="600"/>
              </a:spcAft>
              <a:buFont typeface="Arial" panose="020B0604020202020204" pitchFamily="34" charset="0"/>
              <a:buChar char="•"/>
            </a:pPr>
            <a:r>
              <a:rPr lang="en-US" sz="2400">
                <a:solidFill>
                  <a:srgbClr val="C00000"/>
                </a:solidFill>
              </a:rPr>
              <a:t>CLOB</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p:txBody>
      </p:sp>
      <p:sp>
        <p:nvSpPr>
          <p:cNvPr id="41" name="TextBox 40"/>
          <p:cNvSpPr txBox="1"/>
          <p:nvPr/>
        </p:nvSpPr>
        <p:spPr>
          <a:xfrm>
            <a:off x="7328897" y="754062"/>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The query</a:t>
            </a:r>
          </a:p>
        </p:txBody>
      </p:sp>
      <p:sp>
        <p:nvSpPr>
          <p:cNvPr id="3" name="Rectangle 2"/>
          <p:cNvSpPr/>
          <p:nvPr/>
        </p:nvSpPr>
        <p:spPr>
          <a:xfrm>
            <a:off x="3017837" y="296862"/>
            <a:ext cx="8991600" cy="6694140"/>
          </a:xfrm>
          <a:prstGeom prst="rect">
            <a:avLst/>
          </a:prstGeom>
        </p:spPr>
        <p:txBody>
          <a:bodyPr wrap="square">
            <a:spAutoFit/>
          </a:bodyPr>
          <a:lstStyle/>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BLOB and CLOB</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p>
          <a:p>
            <a:endParaRPr lang="en-US" sz="1100">
              <a:solidFill>
                <a:srgbClr val="0000FF"/>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8000"/>
                </a:solidFill>
                <a:highlight>
                  <a:srgbClr val="FFFFFF"/>
                </a:highlight>
                <a:latin typeface="Consolas" panose="020B0609020204030204" pitchFamily="49" charset="0"/>
              </a:rPr>
              <a:t>columns</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in</a:t>
            </a:r>
            <a:r>
              <a:rPr lang="en-US" sz="1100">
                <a:solidFill>
                  <a:srgbClr val="0000FF"/>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a:t>
            </a:r>
            <a:r>
              <a:rPr lang="en-US" sz="1100">
                <a:solidFill>
                  <a:srgbClr val="FF0000"/>
                </a:solidFill>
                <a:highlight>
                  <a:srgbClr val="FFFFFF"/>
                </a:highlight>
                <a:latin typeface="Consolas" panose="020B0609020204030204" pitchFamily="49" charset="0"/>
              </a:rPr>
              <a:t>'BLOB'</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'CLOB'</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TABLE PARTITIONS</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r>
              <a:rPr lang="en-US" sz="1100">
                <a:solidFill>
                  <a:srgbClr val="FF0000"/>
                </a:solidFill>
                <a:highlight>
                  <a:srgbClr val="FFFFFF"/>
                </a:highlight>
                <a:latin typeface="Consolas" panose="020B0609020204030204" pitchFamily="49" charset="0"/>
              </a:rPr>
              <a:t>'TABLE PARTITION'</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TABDETACHEDDEP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endParaRPr lang="en-US" sz="1100"/>
          </a:p>
        </p:txBody>
      </p:sp>
    </p:spTree>
    <p:extLst>
      <p:ext uri="{BB962C8B-B14F-4D97-AF65-F5344CB8AC3E}">
        <p14:creationId xmlns:p14="http://schemas.microsoft.com/office/powerpoint/2010/main" val="974273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More query</a:t>
            </a:r>
            <a:br>
              <a:rPr lang="en-US" sz="3600">
                <a:solidFill>
                  <a:schemeClr val="accent4">
                    <a:lumMod val="60000"/>
                    <a:lumOff val="40000"/>
                  </a:schemeClr>
                </a:solidFill>
              </a:rPr>
            </a:br>
            <a:r>
              <a:rPr lang="en-US" sz="3600">
                <a:solidFill>
                  <a:schemeClr val="accent4">
                    <a:lumMod val="60000"/>
                    <a:lumOff val="40000"/>
                  </a:schemeClr>
                </a:solidFill>
              </a:rPr>
              <a:t>(Partial code)</a:t>
            </a:r>
          </a:p>
        </p:txBody>
      </p:sp>
      <p:sp>
        <p:nvSpPr>
          <p:cNvPr id="3" name="Rectangle 2"/>
          <p:cNvSpPr/>
          <p:nvPr/>
        </p:nvSpPr>
        <p:spPr>
          <a:xfrm>
            <a:off x="3017837" y="121423"/>
            <a:ext cx="8991600" cy="7109639"/>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ALIASES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'ALIAS'</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MATERIALIZED QUERY TABLES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'MATERIALIZED QUERY TABLE'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'S'</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INDEXES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'INDEX'</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indexes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endParaRPr lang="en-US" sz="800"/>
          </a:p>
        </p:txBody>
      </p:sp>
    </p:spTree>
    <p:extLst>
      <p:ext uri="{BB962C8B-B14F-4D97-AF65-F5344CB8AC3E}">
        <p14:creationId xmlns:p14="http://schemas.microsoft.com/office/powerpoint/2010/main" val="2895731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Last part of</a:t>
            </a:r>
            <a:br>
              <a:rPr lang="en-US" sz="3600">
                <a:solidFill>
                  <a:schemeClr val="accent4">
                    <a:lumMod val="60000"/>
                    <a:lumOff val="40000"/>
                  </a:schemeClr>
                </a:solidFill>
              </a:rPr>
            </a:br>
            <a:r>
              <a:rPr lang="en-US" sz="3600">
                <a:solidFill>
                  <a:schemeClr val="accent4">
                    <a:lumMod val="60000"/>
                    <a:lumOff val="40000"/>
                  </a:schemeClr>
                </a:solidFill>
              </a:rPr>
              <a:t>query</a:t>
            </a:r>
          </a:p>
        </p:txBody>
      </p:sp>
      <p:sp>
        <p:nvSpPr>
          <p:cNvPr id="3" name="Rectangle 2"/>
          <p:cNvSpPr/>
          <p:nvPr/>
        </p:nvSpPr>
        <p:spPr>
          <a:xfrm>
            <a:off x="3017837" y="121423"/>
            <a:ext cx="8991600" cy="5509200"/>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RAW DATA</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it-IT" sz="800">
                <a:solidFill>
                  <a:srgbClr val="FF0000"/>
                </a:solidFill>
                <a:highlight>
                  <a:srgbClr val="FFFFFF"/>
                </a:highlight>
                <a:latin typeface="Consolas" panose="020B0609020204030204" pitchFamily="49" charset="0"/>
              </a:rPr>
              <a:t>'RAW DATA (MB)'</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round</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sum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0.000001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2</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TABLE SIZING</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'TABLE SIZING'</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'T'</a:t>
            </a:r>
            <a:r>
              <a:rPr lang="en-US" sz="800">
                <a:solidFill>
                  <a:srgbClr val="808080"/>
                </a:solidFill>
                <a:highlight>
                  <a:srgbClr val="FFFFFF"/>
                </a:highlight>
                <a:latin typeface="Consolas" panose="020B0609020204030204" pitchFamily="49" charset="0"/>
              </a:rPr>
              <a:t>;</a:t>
            </a:r>
            <a:endParaRPr lang="en-US" sz="800"/>
          </a:p>
        </p:txBody>
      </p:sp>
    </p:spTree>
    <p:extLst>
      <p:ext uri="{BB962C8B-B14F-4D97-AF65-F5344CB8AC3E}">
        <p14:creationId xmlns:p14="http://schemas.microsoft.com/office/powerpoint/2010/main" val="847001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6000" b="1">
                <a:solidFill>
                  <a:schemeClr val="accent5">
                    <a:lumMod val="50000"/>
                    <a:lumOff val="50000"/>
                  </a:schemeClr>
                </a:solidFill>
              </a:rPr>
              <a:t>Running the query</a:t>
            </a:r>
          </a:p>
          <a:p>
            <a:pPr marL="0" indent="0" defTabSz="1243431">
              <a:spcBef>
                <a:spcPts val="0"/>
              </a:spcBef>
              <a:buSzTx/>
              <a:buNone/>
              <a:defRPr/>
            </a:pPr>
            <a:endParaRPr lang="en-US" sz="10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Run 1x in each instance </a:t>
            </a:r>
            <a:endParaRPr lang="en-US" sz="28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2400">
                <a:solidFill>
                  <a:schemeClr val="accent5">
                    <a:lumMod val="50000"/>
                    <a:lumOff val="50000"/>
                  </a:schemeClr>
                </a:solidFill>
              </a:rPr>
              <a:t>Run from DB2 command line (Linux example):</a:t>
            </a:r>
          </a:p>
          <a:p>
            <a:pPr defTabSz="1243431">
              <a:spcBef>
                <a:spcPts val="1632"/>
              </a:spcBef>
              <a:spcAft>
                <a:spcPts val="816"/>
              </a:spcAft>
              <a:buSzTx/>
              <a:defRPr/>
            </a:pPr>
            <a:r>
              <a:rPr lang="en-US" sz="2400">
                <a:solidFill>
                  <a:schemeClr val="accent5">
                    <a:lumMod val="50000"/>
                    <a:lumOff val="50000"/>
                  </a:schemeClr>
                </a:solidFill>
              </a:rPr>
              <a:t>Use the command line to take input query as .</a:t>
            </a:r>
            <a:r>
              <a:rPr lang="en-US" sz="2400" err="1">
                <a:solidFill>
                  <a:schemeClr val="accent5">
                    <a:lumMod val="50000"/>
                    <a:lumOff val="50000"/>
                  </a:schemeClr>
                </a:solidFill>
              </a:rPr>
              <a:t>sql</a:t>
            </a:r>
            <a:r>
              <a:rPr lang="en-US" sz="2400">
                <a:solidFill>
                  <a:schemeClr val="accent5">
                    <a:lumMod val="50000"/>
                    <a:lumOff val="50000"/>
                  </a:schemeClr>
                </a:solidFill>
              </a:rPr>
              <a:t> and specify the output file</a:t>
            </a:r>
          </a:p>
          <a:p>
            <a:pPr marL="621716" lvl="2" indent="0" defTabSz="932742">
              <a:spcBef>
                <a:spcPts val="0"/>
              </a:spcBef>
              <a:buSzTx/>
              <a:buNone/>
            </a:pPr>
            <a:r>
              <a:rPr lang="en-US" sz="1800">
                <a:solidFill>
                  <a:srgbClr val="000000"/>
                </a:solidFill>
                <a:latin typeface="Consolas" panose="020B0609020204030204" pitchFamily="49" charset="0"/>
              </a:rPr>
              <a:t>[db2admin@host ~]$ db2 –</a:t>
            </a:r>
            <a:r>
              <a:rPr lang="en-US" sz="1800" err="1">
                <a:solidFill>
                  <a:srgbClr val="000000"/>
                </a:solidFill>
                <a:latin typeface="Consolas" panose="020B0609020204030204" pitchFamily="49" charset="0"/>
              </a:rPr>
              <a:t>txf</a:t>
            </a:r>
            <a:r>
              <a:rPr lang="en-US" sz="1800">
                <a:solidFill>
                  <a:srgbClr val="000000"/>
                </a:solidFill>
                <a:latin typeface="Consolas" panose="020B0609020204030204" pitchFamily="49" charset="0"/>
              </a:rPr>
              <a:t> </a:t>
            </a:r>
            <a:r>
              <a:rPr lang="en-US" sz="1800">
                <a:solidFill>
                  <a:schemeClr val="accent3"/>
                </a:solidFill>
                <a:latin typeface="Consolas" panose="020B0609020204030204" pitchFamily="49" charset="0"/>
              </a:rPr>
              <a:t>DB2_Pre_SSMA_v0.1.sql </a:t>
            </a:r>
            <a:r>
              <a:rPr lang="en-US" sz="1800">
                <a:solidFill>
                  <a:srgbClr val="000000"/>
                </a:solidFill>
                <a:latin typeface="Consolas" panose="020B0609020204030204" pitchFamily="49" charset="0"/>
              </a:rPr>
              <a:t>–z </a:t>
            </a:r>
            <a:r>
              <a:rPr lang="en-US" sz="1800">
                <a:solidFill>
                  <a:schemeClr val="accent4"/>
                </a:solidFill>
                <a:latin typeface="Consolas" panose="020B0609020204030204" pitchFamily="49" charset="0"/>
              </a:rPr>
              <a:t>DB2_PreSSMAOutput.csv</a:t>
            </a:r>
          </a:p>
          <a:p>
            <a:pPr marL="0" indent="0" defTabSz="1243431">
              <a:spcBef>
                <a:spcPts val="0"/>
              </a:spcBef>
              <a:buSzTx/>
              <a:buNone/>
              <a:defRPr/>
            </a:pPr>
            <a:endParaRPr lang="en-US" sz="4800">
              <a:solidFill>
                <a:schemeClr val="accent5">
                  <a:lumMod val="50000"/>
                  <a:lumOff val="50000"/>
                </a:schemeClr>
              </a:soli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A478F4-E2A5-4015-876E-45EB90609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13</Slides>
  <Notes>0</Notes>
  <HiddenSlides>0</HiddenSlide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MS Brand White 16-9_Dec-2013</vt:lpstr>
      <vt:lpstr>6-50029_S4_Q1_FY17_Light_Template</vt:lpstr>
      <vt:lpstr>SDM PPT Template</vt:lpstr>
      <vt:lpstr>1_Server and Cloud 2013</vt:lpstr>
      <vt:lpstr>IBM DB2 Pre-SSMA Query Guidance</vt:lpstr>
      <vt:lpstr>PowerPoint Presentation</vt:lpstr>
      <vt:lpstr>PowerPoint Presentation</vt:lpstr>
      <vt:lpstr>PowerPoint Presentation</vt:lpstr>
      <vt:lpstr>Object Types</vt:lpstr>
      <vt:lpstr>The query</vt:lpstr>
      <vt:lpstr>More query (Partial code)</vt:lpstr>
      <vt:lpstr>Last part of query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 Pre-SSMA Query Guidance</dc:title>
  <cp:revision>1</cp:revision>
  <dcterms:modified xsi:type="dcterms:W3CDTF">2017-08-04T20:29:44Z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ies>
</file>