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67" r:id="rId9"/>
    <p:sldId id="266" r:id="rId10"/>
    <p:sldId id="269" r:id="rId11"/>
    <p:sldId id="268" r:id="rId12"/>
    <p:sldId id="260" r:id="rId13"/>
    <p:sldId id="258" r:id="rId14"/>
    <p:sldId id="261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522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563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57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7736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99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4125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03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91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506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86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516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63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699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475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935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648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CD47-3B24-4A14-ABFD-933634318D99}" type="datetimeFigureOut">
              <a:rPr lang="en-NZ" smtClean="0"/>
              <a:t>9/06/2015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FB7F5C-05F6-448C-A6DB-5C503A4596C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43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altmetric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magojr.com/" TargetMode="External"/><Relationship Id="rId2" Type="http://schemas.openxmlformats.org/officeDocument/2006/relationships/hyperlink" Target="http://admin-apps.webofknowledge.com.ereserve.otago.ac.nz/JCR/JC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Literature Tools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Tom Kelly SYSKA 9 June </a:t>
            </a:r>
            <a:r>
              <a:rPr lang="en-NZ" dirty="0" smtClean="0"/>
              <a:t>2015</a:t>
            </a:r>
            <a:endParaRPr lang="en-NZ" dirty="0" smtClean="0"/>
          </a:p>
          <a:p>
            <a:r>
              <a:rPr lang="en-NZ" dirty="0" err="1" smtClean="0"/>
              <a:t>Bibliometrics</a:t>
            </a:r>
            <a:r>
              <a:rPr lang="en-NZ" dirty="0" smtClean="0"/>
              <a:t> and Reference Management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141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Bibliometrics</a:t>
            </a:r>
            <a:r>
              <a:rPr lang="en-NZ" dirty="0" smtClean="0"/>
              <a:t> - Caveats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424609" cy="4621211"/>
          </a:xfrm>
        </p:spPr>
        <p:txBody>
          <a:bodyPr>
            <a:normAutofit/>
          </a:bodyPr>
          <a:lstStyle/>
          <a:p>
            <a:r>
              <a:rPr lang="en-NZ" dirty="0" smtClean="0"/>
              <a:t>Journal Ranking depends on database and field selection</a:t>
            </a:r>
          </a:p>
          <a:p>
            <a:pPr lvl="1"/>
            <a:r>
              <a:rPr lang="en-NZ" dirty="0" smtClean="0"/>
              <a:t>Still need to think about relevance to field, </a:t>
            </a:r>
            <a:r>
              <a:rPr lang="en-NZ" dirty="0" err="1" smtClean="0"/>
              <a:t>e.g</a:t>
            </a:r>
            <a:r>
              <a:rPr lang="en-NZ" dirty="0" smtClean="0"/>
              <a:t>, is </a:t>
            </a:r>
            <a:r>
              <a:rPr lang="en-NZ" i="1" dirty="0" smtClean="0"/>
              <a:t>Bioinformatics</a:t>
            </a:r>
            <a:r>
              <a:rPr lang="en-NZ" dirty="0" smtClean="0"/>
              <a:t> a good statistics journal?</a:t>
            </a:r>
          </a:p>
          <a:p>
            <a:r>
              <a:rPr lang="en-NZ" dirty="0" smtClean="0"/>
              <a:t>Competing companies with similar products</a:t>
            </a:r>
          </a:p>
          <a:p>
            <a:pPr lvl="1"/>
            <a:r>
              <a:rPr lang="en-NZ" dirty="0" smtClean="0"/>
              <a:t>In practice researchers just use which metric makes them look better</a:t>
            </a:r>
          </a:p>
          <a:p>
            <a:r>
              <a:rPr lang="en-NZ" dirty="0" smtClean="0"/>
              <a:t>Established high impact journals maintain the status quo</a:t>
            </a:r>
          </a:p>
          <a:p>
            <a:pPr lvl="1"/>
            <a:r>
              <a:rPr lang="en-NZ" dirty="0"/>
              <a:t>O</a:t>
            </a:r>
            <a:r>
              <a:rPr lang="en-NZ" dirty="0" smtClean="0"/>
              <a:t>pen-access journals emerging</a:t>
            </a:r>
          </a:p>
          <a:p>
            <a:pPr lvl="1"/>
            <a:r>
              <a:rPr lang="en-NZ" dirty="0" smtClean="0"/>
              <a:t>Different publishing models have different impact and ethics</a:t>
            </a:r>
          </a:p>
          <a:p>
            <a:r>
              <a:rPr lang="en-NZ" dirty="0" smtClean="0"/>
              <a:t>Fields </a:t>
            </a:r>
            <a:r>
              <a:rPr lang="en-NZ" dirty="0"/>
              <a:t>have different publishing culture</a:t>
            </a:r>
          </a:p>
          <a:p>
            <a:pPr lvl="1"/>
            <a:r>
              <a:rPr lang="en-NZ" dirty="0" smtClean="0"/>
              <a:t>Co-authorship</a:t>
            </a:r>
          </a:p>
          <a:p>
            <a:pPr lvl="1"/>
            <a:r>
              <a:rPr lang="en-NZ" dirty="0" smtClean="0"/>
              <a:t>Number of papers cited</a:t>
            </a:r>
          </a:p>
          <a:p>
            <a:pPr lvl="1"/>
            <a:r>
              <a:rPr lang="en-NZ" dirty="0" smtClean="0"/>
              <a:t>Data or software provided</a:t>
            </a:r>
          </a:p>
        </p:txBody>
      </p:sp>
    </p:spTree>
    <p:extLst>
      <p:ext uri="{BB962C8B-B14F-4D97-AF65-F5344CB8AC3E}">
        <p14:creationId xmlns:p14="http://schemas.microsoft.com/office/powerpoint/2010/main" val="11054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Alternatives: </a:t>
            </a:r>
            <a:r>
              <a:rPr lang="en-NZ" dirty="0" err="1" smtClean="0"/>
              <a:t>Altmetrics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533466" cy="4555897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Impact and quality of an article by online activity</a:t>
            </a:r>
          </a:p>
          <a:p>
            <a:pPr lvl="1"/>
            <a:r>
              <a:rPr lang="en-NZ" dirty="0"/>
              <a:t>Social </a:t>
            </a:r>
            <a:r>
              <a:rPr lang="en-NZ" dirty="0" smtClean="0"/>
              <a:t>media (twitter, </a:t>
            </a:r>
            <a:r>
              <a:rPr lang="en-NZ" dirty="0" err="1" smtClean="0"/>
              <a:t>facebook</a:t>
            </a:r>
            <a:r>
              <a:rPr lang="en-NZ" dirty="0" smtClean="0"/>
              <a:t>, </a:t>
            </a:r>
            <a:r>
              <a:rPr lang="en-NZ" dirty="0" err="1" smtClean="0"/>
              <a:t>Github</a:t>
            </a:r>
            <a:r>
              <a:rPr lang="en-NZ" dirty="0" smtClean="0"/>
              <a:t>, LinkedIn</a:t>
            </a:r>
            <a:endParaRPr lang="en-NZ" dirty="0"/>
          </a:p>
          <a:p>
            <a:pPr lvl="1"/>
            <a:r>
              <a:rPr lang="en-NZ" dirty="0" smtClean="0"/>
              <a:t>Blogs</a:t>
            </a:r>
          </a:p>
          <a:p>
            <a:pPr lvl="1"/>
            <a:r>
              <a:rPr lang="en-NZ" dirty="0" smtClean="0"/>
              <a:t>Newspapers (press coverage)</a:t>
            </a:r>
          </a:p>
          <a:p>
            <a:pPr lvl="1"/>
            <a:r>
              <a:rPr lang="en-NZ" dirty="0" err="1"/>
              <a:t>Mendeley</a:t>
            </a:r>
            <a:r>
              <a:rPr lang="en-NZ" dirty="0"/>
              <a:t> </a:t>
            </a:r>
            <a:r>
              <a:rPr lang="en-NZ" dirty="0" smtClean="0"/>
              <a:t>readership: Shares, clicks, views, saves, downloads</a:t>
            </a:r>
          </a:p>
          <a:p>
            <a:r>
              <a:rPr lang="en-NZ" dirty="0" smtClean="0">
                <a:hlinkClick r:id="rId2"/>
              </a:rPr>
              <a:t>http://www.altmetric.com</a:t>
            </a:r>
            <a:r>
              <a:rPr lang="en-NZ" dirty="0" smtClean="0"/>
              <a:t> (</a:t>
            </a:r>
            <a:r>
              <a:rPr lang="en-NZ" dirty="0" err="1" smtClean="0"/>
              <a:t>bookmarklet</a:t>
            </a:r>
            <a:r>
              <a:rPr lang="en-NZ" dirty="0" smtClean="0"/>
              <a:t> for Chrome/Firefox)</a:t>
            </a:r>
          </a:p>
          <a:p>
            <a:r>
              <a:rPr lang="en-NZ" dirty="0" smtClean="0"/>
              <a:t>Promote online discussion, outreach, science communication, education, lay audience newspapers, government policy</a:t>
            </a:r>
          </a:p>
          <a:p>
            <a:r>
              <a:rPr lang="en-NZ" dirty="0" smtClean="0"/>
              <a:t>More complete picture – does not claim to be better than existing pre-metrics</a:t>
            </a:r>
          </a:p>
          <a:p>
            <a:r>
              <a:rPr lang="en-NZ" dirty="0" smtClean="0"/>
              <a:t>Available for use by publishers, researchers, and institutions</a:t>
            </a:r>
          </a:p>
          <a:p>
            <a:r>
              <a:rPr lang="en-NZ" dirty="0" smtClean="0"/>
              <a:t>Publicity is not always good publicity (e.g., Wakefield paper)</a:t>
            </a:r>
          </a:p>
          <a:p>
            <a:r>
              <a:rPr lang="en-NZ" dirty="0" smtClean="0"/>
              <a:t>Topics of general interest will get wider coverage (e.g., health/</a:t>
            </a:r>
            <a:r>
              <a:rPr lang="en-NZ" dirty="0" err="1" smtClean="0"/>
              <a:t>env</a:t>
            </a:r>
            <a:r>
              <a:rPr lang="en-NZ" dirty="0" smtClean="0"/>
              <a:t> research)</a:t>
            </a:r>
          </a:p>
          <a:p>
            <a:pPr lvl="1"/>
            <a:r>
              <a:rPr lang="en-NZ" dirty="0" smtClean="0"/>
              <a:t>Whether we want emphasis on community value in research recognition is debatable</a:t>
            </a:r>
          </a:p>
          <a:p>
            <a:pPr lvl="1"/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98" y="616745"/>
            <a:ext cx="2390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Reference Managers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Tools to </a:t>
            </a:r>
            <a:r>
              <a:rPr lang="en-NZ" dirty="0"/>
              <a:t>O</a:t>
            </a:r>
            <a:r>
              <a:rPr lang="en-NZ" dirty="0" smtClean="0"/>
              <a:t>rganise Literature, Automate Citation, and Referencing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38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235" y="609600"/>
            <a:ext cx="7620865" cy="53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Role of Reference Managers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Computerised library system to manage literature</a:t>
            </a:r>
          </a:p>
          <a:p>
            <a:r>
              <a:rPr lang="en-NZ" dirty="0" smtClean="0"/>
              <a:t>Manage literature in assignments, article, and thesis writing</a:t>
            </a:r>
          </a:p>
          <a:p>
            <a:pPr lvl="1"/>
            <a:r>
              <a:rPr lang="en-NZ" dirty="0" smtClean="0"/>
              <a:t>Collect and Store</a:t>
            </a:r>
          </a:p>
          <a:p>
            <a:pPr lvl="1"/>
            <a:r>
              <a:rPr lang="en-NZ" dirty="0" smtClean="0"/>
              <a:t>Organise and Annotate</a:t>
            </a:r>
          </a:p>
          <a:p>
            <a:pPr lvl="1"/>
            <a:r>
              <a:rPr lang="en-NZ" dirty="0" smtClean="0"/>
              <a:t>Cite and Share</a:t>
            </a:r>
          </a:p>
          <a:p>
            <a:r>
              <a:rPr lang="en-NZ" dirty="0" smtClean="0"/>
              <a:t>Embed citations in documents</a:t>
            </a:r>
          </a:p>
          <a:p>
            <a:r>
              <a:rPr lang="en-NZ" dirty="0" smtClean="0"/>
              <a:t>Import referencing styles for courses and journals</a:t>
            </a:r>
          </a:p>
          <a:p>
            <a:r>
              <a:rPr lang="en-NZ" dirty="0" smtClean="0"/>
              <a:t>Generate bibliography</a:t>
            </a:r>
          </a:p>
        </p:txBody>
      </p:sp>
    </p:spTree>
    <p:extLst>
      <p:ext uri="{BB962C8B-B14F-4D97-AF65-F5344CB8AC3E}">
        <p14:creationId xmlns:p14="http://schemas.microsoft.com/office/powerpoint/2010/main" val="11068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Functionality of Reference Managers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Import citations</a:t>
            </a:r>
          </a:p>
          <a:p>
            <a:r>
              <a:rPr lang="en-NZ" dirty="0" smtClean="0"/>
              <a:t>Import/attach PDF files</a:t>
            </a:r>
          </a:p>
          <a:p>
            <a:r>
              <a:rPr lang="en-NZ" dirty="0" smtClean="0"/>
              <a:t>Search personal library</a:t>
            </a:r>
          </a:p>
          <a:p>
            <a:r>
              <a:rPr lang="en-NZ" dirty="0" smtClean="0"/>
              <a:t>Group/tag articles</a:t>
            </a:r>
          </a:p>
          <a:p>
            <a:r>
              <a:rPr lang="en-NZ" dirty="0" smtClean="0"/>
              <a:t>Edit reference fields</a:t>
            </a:r>
          </a:p>
          <a:p>
            <a:r>
              <a:rPr lang="en-NZ" dirty="0" smtClean="0"/>
              <a:t>Edit citation style</a:t>
            </a:r>
          </a:p>
          <a:p>
            <a:r>
              <a:rPr lang="en-NZ" dirty="0" smtClean="0"/>
              <a:t>Export citation to document</a:t>
            </a:r>
          </a:p>
          <a:p>
            <a:r>
              <a:rPr lang="en-NZ" dirty="0" smtClean="0"/>
              <a:t>Export Bibliography to document</a:t>
            </a:r>
          </a:p>
          <a:p>
            <a:r>
              <a:rPr lang="en-NZ" dirty="0" smtClean="0"/>
              <a:t>Sync library to the web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945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Recommended Reference Systems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119809" cy="4534125"/>
          </a:xfrm>
        </p:spPr>
        <p:txBody>
          <a:bodyPr>
            <a:normAutofit lnSpcReduction="10000"/>
          </a:bodyPr>
          <a:lstStyle/>
          <a:p>
            <a:r>
              <a:rPr lang="en-NZ" dirty="0" err="1" smtClean="0"/>
              <a:t>BibTex</a:t>
            </a:r>
            <a:r>
              <a:rPr lang="en-NZ" dirty="0" smtClean="0"/>
              <a:t> (Open-source)</a:t>
            </a:r>
          </a:p>
          <a:p>
            <a:pPr lvl="1"/>
            <a:r>
              <a:rPr lang="en-NZ" dirty="0" smtClean="0"/>
              <a:t>Integrates with </a:t>
            </a:r>
            <a:r>
              <a:rPr lang="en-NZ" dirty="0" err="1" smtClean="0"/>
              <a:t>LaTeX</a:t>
            </a:r>
            <a:endParaRPr lang="en-NZ" dirty="0" smtClean="0"/>
          </a:p>
          <a:p>
            <a:pPr lvl="1"/>
            <a:r>
              <a:rPr lang="en-NZ" dirty="0" smtClean="0"/>
              <a:t>Exported by most reference managers and article websites</a:t>
            </a:r>
          </a:p>
          <a:p>
            <a:r>
              <a:rPr lang="en-NZ" dirty="0" smtClean="0"/>
              <a:t>EndNote (Reuters)</a:t>
            </a:r>
          </a:p>
          <a:p>
            <a:pPr lvl="1"/>
            <a:r>
              <a:rPr lang="en-NZ" dirty="0" smtClean="0"/>
              <a:t>Retail, subsidised by the university ($15 for personal computer)</a:t>
            </a:r>
          </a:p>
          <a:p>
            <a:pPr lvl="1"/>
            <a:r>
              <a:rPr lang="en-NZ" dirty="0" smtClean="0"/>
              <a:t>Integrates with </a:t>
            </a:r>
            <a:r>
              <a:rPr lang="en-NZ" smtClean="0"/>
              <a:t>MS Word/PPT</a:t>
            </a:r>
            <a:endParaRPr lang="en-NZ" dirty="0" smtClean="0"/>
          </a:p>
          <a:p>
            <a:pPr lvl="1"/>
            <a:r>
              <a:rPr lang="en-NZ" dirty="0" smtClean="0"/>
              <a:t>Supported by the university: </a:t>
            </a:r>
            <a:r>
              <a:rPr lang="en-NZ" dirty="0" err="1" smtClean="0"/>
              <a:t>studentdesktop</a:t>
            </a:r>
            <a:r>
              <a:rPr lang="en-NZ" dirty="0" smtClean="0"/>
              <a:t>, library workshops, and support </a:t>
            </a:r>
          </a:p>
          <a:p>
            <a:pPr lvl="1"/>
            <a:r>
              <a:rPr lang="en-NZ" dirty="0" smtClean="0"/>
              <a:t>Available for Mac/Windows</a:t>
            </a:r>
          </a:p>
          <a:p>
            <a:r>
              <a:rPr lang="en-NZ" dirty="0" err="1" smtClean="0"/>
              <a:t>Mendeley</a:t>
            </a:r>
            <a:endParaRPr lang="en-NZ" dirty="0" smtClean="0"/>
          </a:p>
          <a:p>
            <a:pPr lvl="1"/>
            <a:r>
              <a:rPr lang="en-NZ" dirty="0" smtClean="0"/>
              <a:t>Similar functionality, cross-platform, free</a:t>
            </a:r>
          </a:p>
          <a:p>
            <a:pPr lvl="1"/>
            <a:r>
              <a:rPr lang="en-NZ" dirty="0" smtClean="0"/>
              <a:t>Enables sharing papers and networking</a:t>
            </a:r>
          </a:p>
          <a:p>
            <a:r>
              <a:rPr lang="en-NZ" dirty="0" smtClean="0"/>
              <a:t>Variety of alternatives available (most now have PDF storage and web integration)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5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Bibliometrics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Measures of Academic Literature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844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Bibliometrics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Journal </a:t>
            </a:r>
            <a:r>
              <a:rPr lang="en-NZ" dirty="0"/>
              <a:t>metrics</a:t>
            </a:r>
          </a:p>
          <a:p>
            <a:r>
              <a:rPr lang="en-NZ" dirty="0" smtClean="0"/>
              <a:t>Article </a:t>
            </a:r>
            <a:r>
              <a:rPr lang="en-NZ" dirty="0"/>
              <a:t>metrics</a:t>
            </a:r>
          </a:p>
          <a:p>
            <a:r>
              <a:rPr lang="en-NZ" dirty="0" smtClean="0"/>
              <a:t>Alternative </a:t>
            </a:r>
            <a:r>
              <a:rPr lang="en-NZ" dirty="0"/>
              <a:t>metrics (</a:t>
            </a:r>
            <a:r>
              <a:rPr lang="en-NZ" dirty="0" err="1"/>
              <a:t>Altmetrics</a:t>
            </a:r>
            <a:r>
              <a:rPr lang="en-NZ" dirty="0"/>
              <a:t>)</a:t>
            </a:r>
          </a:p>
          <a:p>
            <a:r>
              <a:rPr lang="en-NZ" dirty="0" smtClean="0"/>
              <a:t>Researcher </a:t>
            </a:r>
            <a:r>
              <a:rPr lang="en-NZ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24036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Bibliometrics</a:t>
            </a:r>
            <a:r>
              <a:rPr lang="en-NZ" dirty="0" smtClean="0"/>
              <a:t> Usage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Funding</a:t>
            </a:r>
          </a:p>
          <a:p>
            <a:r>
              <a:rPr lang="en-NZ" dirty="0" smtClean="0"/>
              <a:t>CV: Employment, Promotions</a:t>
            </a:r>
          </a:p>
          <a:p>
            <a:r>
              <a:rPr lang="en-NZ" dirty="0" smtClean="0"/>
              <a:t>Publishing Strategy</a:t>
            </a:r>
          </a:p>
          <a:p>
            <a:r>
              <a:rPr lang="en-NZ" dirty="0" smtClean="0"/>
              <a:t>Focus Literature Search</a:t>
            </a:r>
          </a:p>
          <a:p>
            <a:r>
              <a:rPr lang="en-NZ" dirty="0" smtClean="0"/>
              <a:t>Disseminate Own Research</a:t>
            </a:r>
          </a:p>
          <a:p>
            <a:pPr lvl="1"/>
            <a:r>
              <a:rPr lang="en-NZ" dirty="0" smtClean="0"/>
              <a:t>Journal Rank</a:t>
            </a:r>
          </a:p>
          <a:p>
            <a:pPr lvl="1"/>
            <a:r>
              <a:rPr lang="en-NZ" dirty="0" smtClean="0"/>
              <a:t>Impact/wide audience</a:t>
            </a:r>
          </a:p>
          <a:p>
            <a:pPr lvl="1"/>
            <a:r>
              <a:rPr lang="en-NZ" dirty="0" smtClean="0"/>
              <a:t>What colleagues read</a:t>
            </a:r>
          </a:p>
        </p:txBody>
      </p:sp>
    </p:spTree>
    <p:extLst>
      <p:ext uri="{BB962C8B-B14F-4D97-AF65-F5344CB8AC3E}">
        <p14:creationId xmlns:p14="http://schemas.microsoft.com/office/powerpoint/2010/main" val="4526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Measuring Research (Library Guide)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76266" cy="3880773"/>
          </a:xfrm>
        </p:spPr>
        <p:txBody>
          <a:bodyPr/>
          <a:lstStyle/>
          <a:p>
            <a:r>
              <a:rPr lang="en-NZ" dirty="0"/>
              <a:t>http://otago.libguides.com.ereserve.otago.ac.nz/c.php?g=171510&amp;p=1131171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03" y="2538039"/>
            <a:ext cx="6649130" cy="431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9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Measuring Research (Library Guide)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76266" cy="3880773"/>
          </a:xfrm>
        </p:spPr>
        <p:txBody>
          <a:bodyPr/>
          <a:lstStyle/>
          <a:p>
            <a:r>
              <a:rPr lang="en-NZ" dirty="0"/>
              <a:t>http://otago.libguides.com.ereserve.otago.ac.nz/c.php?g=171510&amp;p=1131171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83787"/>
            <a:ext cx="8373592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Journal Metrics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Impact Factor (Reuters, 1955)</a:t>
            </a:r>
          </a:p>
          <a:p>
            <a:pPr lvl="1"/>
            <a:r>
              <a:rPr lang="en-NZ" dirty="0" smtClean="0"/>
              <a:t>Established measure of journal impact, dominant in academia (until recently)</a:t>
            </a:r>
          </a:p>
          <a:p>
            <a:pPr lvl="1"/>
            <a:r>
              <a:rPr lang="en-NZ" dirty="0" smtClean="0"/>
              <a:t>Based on Web of Science: Journal Citation Reports (JCR)</a:t>
            </a:r>
          </a:p>
          <a:p>
            <a:pPr lvl="1"/>
            <a:r>
              <a:rPr lang="en-NZ" dirty="0" smtClean="0"/>
              <a:t>Average No. Citations (over last 2 years)</a:t>
            </a:r>
          </a:p>
          <a:p>
            <a:pPr lvl="1"/>
            <a:r>
              <a:rPr lang="en-NZ" dirty="0" smtClean="0"/>
              <a:t>Ranking/quartile (subject by IF) depends on field</a:t>
            </a:r>
          </a:p>
          <a:p>
            <a:pPr lvl="1"/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admin-apps.webofknowledge.com.ereserve.otago.ac.nz/JCR/JCR</a:t>
            </a:r>
            <a:r>
              <a:rPr lang="en-NZ" dirty="0" smtClean="0"/>
              <a:t> </a:t>
            </a:r>
          </a:p>
          <a:p>
            <a:r>
              <a:rPr lang="en-NZ" dirty="0" smtClean="0"/>
              <a:t>Scopus</a:t>
            </a:r>
          </a:p>
          <a:p>
            <a:pPr lvl="1"/>
            <a:r>
              <a:rPr lang="en-NZ" dirty="0" smtClean="0"/>
              <a:t>Competing ‘</a:t>
            </a:r>
            <a:r>
              <a:rPr lang="en-NZ" dirty="0"/>
              <a:t>contextual’ </a:t>
            </a:r>
            <a:r>
              <a:rPr lang="en-NZ" dirty="0" smtClean="0"/>
              <a:t>alternative (adjusted </a:t>
            </a:r>
            <a:r>
              <a:rPr lang="en-NZ" dirty="0"/>
              <a:t>by field)</a:t>
            </a:r>
          </a:p>
          <a:p>
            <a:pPr lvl="1"/>
            <a:r>
              <a:rPr lang="en-NZ" dirty="0" smtClean="0"/>
              <a:t>Based on Science Direct (bigger, more recent)</a:t>
            </a:r>
          </a:p>
          <a:p>
            <a:pPr lvl="1"/>
            <a:r>
              <a:rPr lang="en-NZ" dirty="0" err="1" smtClean="0"/>
              <a:t>Scimago</a:t>
            </a:r>
            <a:r>
              <a:rPr lang="en-NZ" dirty="0" smtClean="0"/>
              <a:t> JR (SJR) Rank</a:t>
            </a:r>
          </a:p>
          <a:p>
            <a:pPr lvl="1"/>
            <a:r>
              <a:rPr lang="en-NZ" dirty="0" smtClean="0"/>
              <a:t>IPP raw impact / publication</a:t>
            </a:r>
          </a:p>
          <a:p>
            <a:pPr lvl="1"/>
            <a:r>
              <a:rPr lang="en-NZ" dirty="0" smtClean="0"/>
              <a:t>SNIP subject normalised impact / publication (over last 3 years)</a:t>
            </a:r>
          </a:p>
          <a:p>
            <a:pPr lvl="1"/>
            <a:r>
              <a:rPr lang="en-NZ" dirty="0">
                <a:hlinkClick r:id="rId3"/>
              </a:rPr>
              <a:t>http://www.scimagojr.com</a:t>
            </a:r>
            <a:r>
              <a:rPr lang="en-NZ" dirty="0" smtClean="0">
                <a:hlinkClick r:id="rId3"/>
              </a:rPr>
              <a:t>/</a:t>
            </a:r>
            <a:r>
              <a:rPr lang="en-NZ" dirty="0" smtClean="0"/>
              <a:t> (Journal Rank, Compare Journals)</a:t>
            </a:r>
          </a:p>
          <a:p>
            <a:r>
              <a:rPr lang="en-NZ" dirty="0" smtClean="0"/>
              <a:t>Measure quality of journals, find papers of general interest (</a:t>
            </a:r>
            <a:r>
              <a:rPr lang="en-NZ" dirty="0" err="1" smtClean="0"/>
              <a:t>e.g</a:t>
            </a:r>
            <a:r>
              <a:rPr lang="en-NZ" dirty="0" smtClean="0"/>
              <a:t>, Journal Club)</a:t>
            </a:r>
          </a:p>
          <a:p>
            <a:pPr marL="457200" lvl="1" indent="0">
              <a:buNone/>
            </a:pPr>
            <a:endParaRPr lang="en-NZ" dirty="0" smtClean="0"/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7708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Metrics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163352" cy="4697411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Article metrics</a:t>
            </a:r>
          </a:p>
          <a:p>
            <a:pPr lvl="1"/>
            <a:r>
              <a:rPr lang="en-NZ" dirty="0" smtClean="0"/>
              <a:t>Citation</a:t>
            </a:r>
          </a:p>
          <a:p>
            <a:pPr lvl="2"/>
            <a:r>
              <a:rPr lang="en-NZ" dirty="0" smtClean="0"/>
              <a:t>Used for Journal Impact Factor</a:t>
            </a:r>
          </a:p>
          <a:p>
            <a:pPr lvl="2"/>
            <a:r>
              <a:rPr lang="en-NZ" dirty="0" smtClean="0"/>
              <a:t>Measure of peer esteem, influence, validation</a:t>
            </a:r>
          </a:p>
          <a:p>
            <a:pPr lvl="2"/>
            <a:r>
              <a:rPr lang="en-NZ" dirty="0" smtClean="0"/>
              <a:t>Supported by Web of Science (Reuters), Scopus (Elsevier), and Google Scholar (not reliable </a:t>
            </a:r>
            <a:r>
              <a:rPr lang="en-NZ" dirty="0" err="1" smtClean="0"/>
              <a:t>db</a:t>
            </a:r>
            <a:r>
              <a:rPr lang="en-NZ" dirty="0" smtClean="0"/>
              <a:t>)</a:t>
            </a:r>
          </a:p>
          <a:p>
            <a:pPr lvl="1"/>
            <a:r>
              <a:rPr lang="en-NZ" dirty="0" err="1" smtClean="0"/>
              <a:t>Altmetrics</a:t>
            </a:r>
            <a:endParaRPr lang="en-NZ" dirty="0" smtClean="0"/>
          </a:p>
          <a:p>
            <a:r>
              <a:rPr lang="en-NZ" dirty="0" smtClean="0"/>
              <a:t>Researcher metrics</a:t>
            </a:r>
          </a:p>
          <a:p>
            <a:pPr lvl="1"/>
            <a:r>
              <a:rPr lang="en-NZ" dirty="0" smtClean="0"/>
              <a:t>Number of publications/citations</a:t>
            </a:r>
          </a:p>
          <a:p>
            <a:pPr lvl="1"/>
            <a:r>
              <a:rPr lang="en-NZ" dirty="0" smtClean="0"/>
              <a:t>h-index</a:t>
            </a:r>
          </a:p>
          <a:p>
            <a:pPr lvl="2"/>
            <a:r>
              <a:rPr lang="en-NZ" dirty="0" smtClean="0"/>
              <a:t>number </a:t>
            </a:r>
            <a:r>
              <a:rPr lang="en-NZ" dirty="0"/>
              <a:t>of papers (</a:t>
            </a:r>
            <a:r>
              <a:rPr lang="en-NZ" i="1" dirty="0"/>
              <a:t>N</a:t>
            </a:r>
            <a:r>
              <a:rPr lang="en-NZ" dirty="0"/>
              <a:t>) with at least </a:t>
            </a:r>
            <a:r>
              <a:rPr lang="en-NZ" i="1" dirty="0" smtClean="0"/>
              <a:t>N </a:t>
            </a:r>
            <a:r>
              <a:rPr lang="en-NZ" dirty="0" smtClean="0"/>
              <a:t>citations each</a:t>
            </a:r>
          </a:p>
          <a:p>
            <a:pPr lvl="2"/>
            <a:r>
              <a:rPr lang="en-NZ" dirty="0" smtClean="0"/>
              <a:t>Depends on database and names published under (use one consistently)</a:t>
            </a:r>
          </a:p>
          <a:p>
            <a:pPr lvl="1"/>
            <a:r>
              <a:rPr lang="en-NZ" dirty="0" smtClean="0"/>
              <a:t>Researcher IDs</a:t>
            </a:r>
          </a:p>
          <a:p>
            <a:pPr lvl="2"/>
            <a:r>
              <a:rPr lang="en-NZ" dirty="0" smtClean="0"/>
              <a:t>Databases have different researcher IDs: </a:t>
            </a:r>
            <a:r>
              <a:rPr lang="en-NZ" dirty="0" err="1" smtClean="0"/>
              <a:t>WoS</a:t>
            </a:r>
            <a:r>
              <a:rPr lang="en-NZ" dirty="0" smtClean="0"/>
              <a:t> Researcher ID, Scopus Author ID, </a:t>
            </a:r>
            <a:r>
              <a:rPr lang="en-NZ" dirty="0" err="1" smtClean="0"/>
              <a:t>Otago</a:t>
            </a:r>
            <a:r>
              <a:rPr lang="en-NZ" dirty="0" smtClean="0"/>
              <a:t> </a:t>
            </a:r>
            <a:r>
              <a:rPr lang="en-NZ" dirty="0" err="1" smtClean="0"/>
              <a:t>MyResearch</a:t>
            </a:r>
            <a:endParaRPr lang="en-NZ" dirty="0" smtClean="0"/>
          </a:p>
          <a:p>
            <a:pPr lvl="2"/>
            <a:r>
              <a:rPr lang="en-NZ" dirty="0" smtClean="0"/>
              <a:t>Integrated with Open Researcher and Contributor ID (ORCID) </a:t>
            </a:r>
          </a:p>
          <a:p>
            <a:pPr lvl="2"/>
            <a:endParaRPr lang="en-NZ" dirty="0" smtClean="0"/>
          </a:p>
          <a:p>
            <a:pPr lvl="2"/>
            <a:endParaRPr lang="en-NZ" dirty="0" smtClean="0"/>
          </a:p>
          <a:p>
            <a:pPr lvl="2"/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0385" y="5045472"/>
            <a:ext cx="2181225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2160589"/>
            <a:ext cx="2895600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36" y="207507"/>
            <a:ext cx="2295525" cy="695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657" y="1304925"/>
            <a:ext cx="1702682" cy="625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986" y="3977878"/>
            <a:ext cx="23907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Bibliometrics</a:t>
            </a:r>
            <a:r>
              <a:rPr lang="en-NZ" dirty="0" smtClean="0"/>
              <a:t> - Caveats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424609" cy="4621211"/>
          </a:xfrm>
        </p:spPr>
        <p:txBody>
          <a:bodyPr>
            <a:normAutofit/>
          </a:bodyPr>
          <a:lstStyle/>
          <a:p>
            <a:r>
              <a:rPr lang="en-NZ" dirty="0" smtClean="0"/>
              <a:t>Self-citation (journal/researcher/group)</a:t>
            </a:r>
          </a:p>
          <a:p>
            <a:r>
              <a:rPr lang="en-NZ" dirty="0" smtClean="0"/>
              <a:t>Retraction</a:t>
            </a:r>
          </a:p>
          <a:p>
            <a:r>
              <a:rPr lang="en-NZ" dirty="0" smtClean="0"/>
              <a:t>Journal impact is an average (most papers not cited)</a:t>
            </a:r>
          </a:p>
          <a:p>
            <a:r>
              <a:rPr lang="en-NZ" dirty="0" smtClean="0"/>
              <a:t>Citation is not always quality or application (could be critique or controversy)</a:t>
            </a:r>
          </a:p>
          <a:p>
            <a:r>
              <a:rPr lang="en-NZ" dirty="0" smtClean="0"/>
              <a:t>Research takes time for impact (older articles have more citations)</a:t>
            </a:r>
            <a:endParaRPr lang="en-NZ" dirty="0"/>
          </a:p>
          <a:p>
            <a:r>
              <a:rPr lang="en-NZ" dirty="0"/>
              <a:t>Highly cited papers may not be applied or well viewed in the future</a:t>
            </a:r>
          </a:p>
          <a:p>
            <a:r>
              <a:rPr lang="en-NZ" dirty="0" smtClean="0"/>
              <a:t>Requires </a:t>
            </a:r>
            <a:r>
              <a:rPr lang="en-NZ" dirty="0"/>
              <a:t>indexing in a database (database-specific)</a:t>
            </a:r>
          </a:p>
          <a:p>
            <a:r>
              <a:rPr lang="en-NZ" dirty="0" smtClean="0"/>
              <a:t>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37521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452</TotalTime>
  <Words>689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Literature Tools</vt:lpstr>
      <vt:lpstr>Bibliometrics</vt:lpstr>
      <vt:lpstr>Bibliometrics</vt:lpstr>
      <vt:lpstr>Bibliometrics Usage</vt:lpstr>
      <vt:lpstr>Measuring Research (Library Guide)</vt:lpstr>
      <vt:lpstr>Measuring Research (Library Guide)</vt:lpstr>
      <vt:lpstr>Journal Metrics</vt:lpstr>
      <vt:lpstr>Metrics</vt:lpstr>
      <vt:lpstr>Bibliometrics - Caveats</vt:lpstr>
      <vt:lpstr>Bibliometrics - Caveats</vt:lpstr>
      <vt:lpstr>Alternatives: Altmetrics</vt:lpstr>
      <vt:lpstr>Reference Managers</vt:lpstr>
      <vt:lpstr>PowerPoint Presentation</vt:lpstr>
      <vt:lpstr>Role of Reference Managers</vt:lpstr>
      <vt:lpstr>Functionality of Reference Managers</vt:lpstr>
      <vt:lpstr>Recommended Reference 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Tools</dc:title>
  <dc:creator>Tom Kelly</dc:creator>
  <cp:lastModifiedBy>Tom Kelly</cp:lastModifiedBy>
  <cp:revision>15</cp:revision>
  <dcterms:created xsi:type="dcterms:W3CDTF">2015-06-07T21:55:57Z</dcterms:created>
  <dcterms:modified xsi:type="dcterms:W3CDTF">2015-06-09T02:54:36Z</dcterms:modified>
</cp:coreProperties>
</file>