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45281-01AD-4CFB-9E38-A2895652D0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0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642938"/>
          <a:ext cx="371475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10"/>
                <a:gridCol w="1214438"/>
                <a:gridCol w="1285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11000000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00000010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11000001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00001000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11000010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10101010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11001100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11001101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11001110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11001111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11010000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00000100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11010011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11010100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11010101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11000010</a:t>
                      </a:r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00688" y="1785938"/>
            <a:ext cx="2000250" cy="24288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r">
              <a:defRPr/>
            </a:pP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117" name="TextBox 5"/>
          <p:cNvSpPr txBox="1">
            <a:spLocks noChangeArrowheads="1"/>
          </p:cNvSpPr>
          <p:nvPr/>
        </p:nvSpPr>
        <p:spPr bwMode="auto">
          <a:xfrm>
            <a:off x="5929313" y="185737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PC</a:t>
            </a:r>
            <a:r>
              <a:rPr lang="zh-CN" altLang="en-US" sz="1400"/>
              <a:t> </a:t>
            </a:r>
            <a:r>
              <a:rPr lang="en-US" altLang="zh-CN" sz="1400"/>
              <a:t>Reg</a:t>
            </a:r>
            <a:endParaRPr lang="zh-CN" altLang="en-US" sz="140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714625" y="2714625"/>
            <a:ext cx="3071813" cy="785813"/>
            <a:chOff x="2714612" y="2714620"/>
            <a:chExt cx="3071834" cy="785818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714612" y="2714620"/>
              <a:ext cx="3071834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6" name="TextBox 12"/>
            <p:cNvSpPr txBox="1">
              <a:spLocks noChangeArrowheads="1"/>
            </p:cNvSpPr>
            <p:nvPr/>
          </p:nvSpPr>
          <p:spPr bwMode="auto">
            <a:xfrm>
              <a:off x="4429124" y="2928934"/>
              <a:ext cx="9286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① </a:t>
              </a:r>
              <a:r>
                <a:rPr lang="en-US" altLang="zh-CN" sz="1400" b="1"/>
                <a:t>fetch</a:t>
              </a:r>
              <a:endParaRPr lang="zh-CN" altLang="en-US" sz="1400" b="1"/>
            </a:p>
          </p:txBody>
        </p:sp>
      </p:grpSp>
      <p:sp>
        <p:nvSpPr>
          <p:cNvPr id="15" name="矩形标注 14"/>
          <p:cNvSpPr/>
          <p:nvPr/>
        </p:nvSpPr>
        <p:spPr>
          <a:xfrm>
            <a:off x="2700338" y="4652963"/>
            <a:ext cx="5111750" cy="2016125"/>
          </a:xfrm>
          <a:prstGeom prst="wedgeRectCallout">
            <a:avLst>
              <a:gd name="adj1" fmla="val 16003"/>
              <a:gd name="adj2" fmla="val -82974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/>
              <a:t>② </a:t>
            </a:r>
            <a:r>
              <a:rPr lang="en-US" altLang="zh-CN" sz="1600" dirty="0"/>
              <a:t>Interpret</a:t>
            </a:r>
          </a:p>
          <a:p>
            <a:pPr>
              <a:defRPr/>
            </a:pPr>
            <a:r>
              <a:rPr lang="en-US" altLang="zh-CN" sz="1600" dirty="0"/>
              <a:t>00000001 represents "copy", which needs 2 parameters: source address and destination address, so the following 2 bytes store the parameters, and the full instruction is composed of 3 bytes (1 verb+2 objectives)</a:t>
            </a:r>
          </a:p>
          <a:p>
            <a:pPr>
              <a:defRPr/>
            </a:pPr>
            <a:r>
              <a:rPr lang="en-US" altLang="zh-CN" sz="1600" dirty="0"/>
              <a:t>So the next instruction should be found at 11001100+ 3, i.e. 11001111, which is transferred to pc</a:t>
            </a:r>
            <a:endParaRPr lang="zh-CN" altLang="en-US" sz="1600" dirty="0"/>
          </a:p>
        </p:txBody>
      </p: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2857500" y="3000375"/>
            <a:ext cx="2928938" cy="715963"/>
            <a:chOff x="2857488" y="3000372"/>
            <a:chExt cx="2928958" cy="715509"/>
          </a:xfrm>
        </p:grpSpPr>
        <p:sp>
          <p:nvSpPr>
            <p:cNvPr id="16" name="左大括号 15"/>
            <p:cNvSpPr/>
            <p:nvPr/>
          </p:nvSpPr>
          <p:spPr>
            <a:xfrm flipH="1">
              <a:off x="2857488" y="3000372"/>
              <a:ext cx="142876" cy="57113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71802" y="3285941"/>
              <a:ext cx="2714644" cy="356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4" name="TextBox 19"/>
            <p:cNvSpPr txBox="1">
              <a:spLocks noChangeArrowheads="1"/>
            </p:cNvSpPr>
            <p:nvPr/>
          </p:nvSpPr>
          <p:spPr bwMode="auto">
            <a:xfrm>
              <a:off x="4139949" y="3192658"/>
              <a:ext cx="1289308" cy="52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③ </a:t>
              </a:r>
              <a:r>
                <a:rPr lang="en-US" altLang="zh-CN" sz="1400" b="1"/>
                <a:t>Read from Memory</a:t>
              </a:r>
              <a:endParaRPr lang="zh-CN" altLang="en-US" sz="1400" b="1"/>
            </a:p>
          </p:txBody>
        </p:sp>
      </p:grpSp>
      <p:sp>
        <p:nvSpPr>
          <p:cNvPr id="22" name="矩形标注 21"/>
          <p:cNvSpPr/>
          <p:nvPr/>
        </p:nvSpPr>
        <p:spPr>
          <a:xfrm>
            <a:off x="4427538" y="4868863"/>
            <a:ext cx="4176712" cy="1571625"/>
          </a:xfrm>
          <a:prstGeom prst="wedgeRectCallout">
            <a:avLst>
              <a:gd name="adj1" fmla="val -14058"/>
              <a:gd name="adj2" fmla="val -10596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/>
              <a:t>④ </a:t>
            </a:r>
            <a:r>
              <a:rPr lang="en-US" altLang="zh-CN" sz="1600" dirty="0"/>
              <a:t>The full instruction is formed</a:t>
            </a: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00000001</a:t>
            </a:r>
            <a:r>
              <a:rPr lang="en-US" altLang="zh-CN" sz="1600" dirty="0"/>
              <a:t>	00000001, 11000000</a:t>
            </a:r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According to the specification of the instruction 00000001, the former parameter represents ax, the latter one represents a memory address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6000750" y="2857500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00000010</a:t>
            </a:r>
          </a:p>
        </p:txBody>
      </p:sp>
      <p:sp>
        <p:nvSpPr>
          <p:cNvPr id="2123" name="TextBox 23"/>
          <p:cNvSpPr txBox="1">
            <a:spLocks noChangeArrowheads="1"/>
          </p:cNvSpPr>
          <p:nvPr/>
        </p:nvSpPr>
        <p:spPr bwMode="auto">
          <a:xfrm>
            <a:off x="5929313" y="25495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ax</a:t>
            </a:r>
            <a:r>
              <a:rPr lang="zh-CN" altLang="en-US" sz="1400"/>
              <a:t> </a:t>
            </a:r>
            <a:r>
              <a:rPr lang="en-US" altLang="zh-CN" sz="1400"/>
              <a:t>Reg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6000750" y="2143125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110011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00750" y="3571875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126" name="TextBox 25"/>
          <p:cNvSpPr txBox="1">
            <a:spLocks noChangeArrowheads="1"/>
          </p:cNvSpPr>
          <p:nvPr/>
        </p:nvSpPr>
        <p:spPr bwMode="auto">
          <a:xfrm>
            <a:off x="5929313" y="3263900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bx</a:t>
            </a:r>
            <a:r>
              <a:rPr lang="zh-CN" altLang="en-US" sz="1400"/>
              <a:t> </a:t>
            </a:r>
            <a:r>
              <a:rPr lang="en-US" altLang="zh-CN" sz="1400"/>
              <a:t>Reg</a:t>
            </a:r>
            <a:endParaRPr lang="zh-CN" altLang="en-US" sz="1400"/>
          </a:p>
        </p:txBody>
      </p: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7143750" y="2286000"/>
            <a:ext cx="1216025" cy="4144963"/>
            <a:chOff x="7143768" y="2285992"/>
            <a:chExt cx="1215240" cy="414499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786291" y="6429396"/>
              <a:ext cx="57113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6287307" y="4357695"/>
              <a:ext cx="4141816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0800000">
              <a:off x="7143768" y="2285992"/>
              <a:ext cx="12136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6000750" y="2143125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11001100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6429375" y="214313"/>
            <a:ext cx="1285875" cy="1285875"/>
          </a:xfrm>
          <a:prstGeom prst="wedgeRectCallout">
            <a:avLst>
              <a:gd name="adj1" fmla="val 219"/>
              <a:gd name="adj2" fmla="val 113341"/>
            </a:avLst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Find next instruction from this address</a:t>
            </a:r>
            <a:endParaRPr lang="zh-CN" altLang="en-US" dirty="0"/>
          </a:p>
        </p:txBody>
      </p:sp>
      <p:sp>
        <p:nvSpPr>
          <p:cNvPr id="35" name="矩形标注 34"/>
          <p:cNvSpPr/>
          <p:nvPr/>
        </p:nvSpPr>
        <p:spPr>
          <a:xfrm>
            <a:off x="5219700" y="4652963"/>
            <a:ext cx="3286125" cy="785812"/>
          </a:xfrm>
          <a:prstGeom prst="wedgeRectCallout">
            <a:avLst>
              <a:gd name="adj1" fmla="val -16195"/>
              <a:gd name="adj2" fmla="val -134564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/>
              <a:t>⑤ </a:t>
            </a:r>
            <a:r>
              <a:rPr lang="en-US" altLang="zh-CN" sz="1600" dirty="0"/>
              <a:t>execute</a:t>
            </a:r>
          </a:p>
          <a:p>
            <a:pPr>
              <a:defRPr/>
            </a:pPr>
            <a:r>
              <a:rPr lang="en-US" altLang="zh-CN" sz="1600" dirty="0"/>
              <a:t>Copy the byte from the address 11000000 to ax</a:t>
            </a:r>
            <a:endParaRPr lang="zh-CN" altLang="en-US" sz="16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714625" y="1214438"/>
            <a:ext cx="3286125" cy="1643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000750" y="2857500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/>
          </a:p>
        </p:txBody>
      </p:sp>
      <p:sp>
        <p:nvSpPr>
          <p:cNvPr id="39" name="TextBox 38"/>
          <p:cNvSpPr txBox="1"/>
          <p:nvPr/>
        </p:nvSpPr>
        <p:spPr>
          <a:xfrm>
            <a:off x="3419475" y="4508500"/>
            <a:ext cx="5400675" cy="20621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Next: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Fetch the 2nd instruction: 00000001, which has 2 parameters, so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1) The 3rd instruction is stored at 11001111+3, i.e. 11010010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2) The full instruction is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00000001	00000010, 11000001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After execution, the number in address 11000001 is copied to </a:t>
            </a:r>
            <a:r>
              <a:rPr lang="en-US" altLang="zh-CN" sz="1600" dirty="0" err="1">
                <a:latin typeface="+mn-lt"/>
                <a:ea typeface="宋体" charset="-122"/>
              </a:rPr>
              <a:t>bx</a:t>
            </a:r>
            <a:endParaRPr lang="zh-CN" altLang="en-US" sz="1600" dirty="0">
              <a:latin typeface="+mn-lt"/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714625" y="1571625"/>
            <a:ext cx="3286125" cy="2000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000750" y="3571875"/>
            <a:ext cx="1143000" cy="285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00001000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19475" y="4508500"/>
            <a:ext cx="5473700" cy="20621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Next: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Fetch the 3rd instruction: 00000100, which is an ADD instruction and should have 3 parameters, so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1) The 4th instruction is stored at 11010010+4, i.e. 11010110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2) The full instruction is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00000100	00000001, 00000010, 11000010</a:t>
            </a:r>
          </a:p>
          <a:p>
            <a:pPr>
              <a:defRPr/>
            </a:pPr>
            <a:r>
              <a:rPr lang="en-US" altLang="zh-CN" sz="1600" dirty="0">
                <a:latin typeface="+mn-lt"/>
                <a:ea typeface="宋体" charset="-122"/>
              </a:rPr>
              <a:t>After execution, the numbers in ax and </a:t>
            </a:r>
            <a:r>
              <a:rPr lang="en-US" altLang="zh-CN" sz="1600" dirty="0" err="1">
                <a:latin typeface="+mn-lt"/>
                <a:ea typeface="宋体" charset="-122"/>
              </a:rPr>
              <a:t>bx</a:t>
            </a:r>
            <a:r>
              <a:rPr lang="en-US" altLang="zh-CN" sz="1600" dirty="0">
                <a:latin typeface="+mn-lt"/>
                <a:ea typeface="宋体" charset="-122"/>
              </a:rPr>
              <a:t> are sent to ALU for calculation, and the result is sent to memory address 11000010</a:t>
            </a:r>
            <a:endParaRPr lang="zh-CN" altLang="en-US" sz="1600" dirty="0">
              <a:latin typeface="+mn-lt"/>
              <a:ea typeface="宋体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500" y="1773238"/>
            <a:ext cx="1071563" cy="350837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72000" bIns="36000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ea typeface="宋体" charset="-122"/>
              </a:rPr>
              <a:t>00001010</a:t>
            </a:r>
            <a:endParaRPr lang="zh-CN" altLang="en-US" dirty="0">
              <a:latin typeface="+mn-lt"/>
              <a:ea typeface="宋体" charset="-122"/>
            </a:endParaRPr>
          </a:p>
        </p:txBody>
      </p:sp>
      <p:cxnSp>
        <p:nvCxnSpPr>
          <p:cNvPr id="45" name="直接箭头连接符 44"/>
          <p:cNvCxnSpPr>
            <a:stCxn id="3" idx="1"/>
          </p:cNvCxnSpPr>
          <p:nvPr/>
        </p:nvCxnSpPr>
        <p:spPr>
          <a:xfrm rot="10800000">
            <a:off x="2714625" y="1928813"/>
            <a:ext cx="2786063" cy="10715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  <p:bldP spid="22" grpId="1" animBg="1"/>
      <p:bldP spid="23" grpId="0" animBg="1"/>
      <p:bldP spid="34" grpId="0" animBg="1"/>
      <p:bldP spid="25" grpId="0" animBg="1"/>
      <p:bldP spid="5" grpId="0" animBg="1"/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8" grpId="0" animBg="1"/>
      <p:bldP spid="39" grpId="0" animBg="1"/>
      <p:bldP spid="39" grpId="1" animBg="1"/>
      <p:bldP spid="42" grpId="0" animBg="1"/>
      <p:bldP spid="4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55757" y="2019300"/>
            <a:ext cx="4192418" cy="4337051"/>
            <a:chOff x="255757" y="2019300"/>
            <a:chExt cx="4192418" cy="4337051"/>
          </a:xfrm>
        </p:grpSpPr>
        <p:sp>
          <p:nvSpPr>
            <p:cNvPr id="5" name="矩形 4"/>
            <p:cNvSpPr/>
            <p:nvPr/>
          </p:nvSpPr>
          <p:spPr>
            <a:xfrm>
              <a:off x="481011" y="3202003"/>
              <a:ext cx="968721" cy="1503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>
                  <a:solidFill>
                    <a:sysClr val="windowText" lastClr="000000"/>
                  </a:solidFill>
                </a:rPr>
                <a:t>CPU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00275" y="2019300"/>
              <a:ext cx="1743075" cy="4337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8183" y="3660239"/>
              <a:ext cx="714375" cy="29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IDTR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8183" y="4182794"/>
              <a:ext cx="714375" cy="29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PC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00275" y="2781300"/>
              <a:ext cx="1743075" cy="2302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00275" y="3011503"/>
              <a:ext cx="1743075" cy="2302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00275" y="3241706"/>
              <a:ext cx="1743075" cy="5389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…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00275" y="3781425"/>
              <a:ext cx="1743075" cy="2302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0275" y="2152650"/>
              <a:ext cx="1743075" cy="34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中断服务程序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0</a:t>
              </a: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0275" y="4314055"/>
              <a:ext cx="1743075" cy="2293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中断服务程序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n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00275" y="5753099"/>
              <a:ext cx="1743075" cy="466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中断服务程序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sz="16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714750" y="2886075"/>
              <a:ext cx="733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448175" y="2152650"/>
              <a:ext cx="0" cy="733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3943350" y="2152650"/>
              <a:ext cx="504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714750" y="3124200"/>
              <a:ext cx="733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448175" y="3124201"/>
              <a:ext cx="0" cy="2628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943350" y="5752329"/>
              <a:ext cx="504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714750" y="3905250"/>
              <a:ext cx="5524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267200" y="3905250"/>
              <a:ext cx="0" cy="4088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3943351" y="4314055"/>
              <a:ext cx="3238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200275" y="4838700"/>
              <a:ext cx="1743075" cy="523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70297" y="2734480"/>
              <a:ext cx="4095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中断向量表</a:t>
              </a:r>
              <a:endParaRPr lang="zh-CN" altLang="en-US" sz="1600" dirty="0"/>
            </a:p>
          </p:txBody>
        </p:sp>
        <p:cxnSp>
          <p:nvCxnSpPr>
            <p:cNvPr id="48" name="直接箭头连接符 47"/>
            <p:cNvCxnSpPr>
              <a:stCxn id="7" idx="3"/>
            </p:cNvCxnSpPr>
            <p:nvPr/>
          </p:nvCxnSpPr>
          <p:spPr>
            <a:xfrm flipV="1">
              <a:off x="1322558" y="2779415"/>
              <a:ext cx="877716" cy="1028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3"/>
            </p:cNvCxnSpPr>
            <p:nvPr/>
          </p:nvCxnSpPr>
          <p:spPr>
            <a:xfrm>
              <a:off x="1322558" y="4330432"/>
              <a:ext cx="877716" cy="677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255757" y="5126806"/>
              <a:ext cx="1419225" cy="361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中断管理芯片</a:t>
              </a: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4" idx="0"/>
              <a:endCxn id="5" idx="2"/>
            </p:cNvCxnSpPr>
            <p:nvPr/>
          </p:nvCxnSpPr>
          <p:spPr>
            <a:xfrm flipV="1">
              <a:off x="965370" y="4705350"/>
              <a:ext cx="2" cy="4214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流程图: 磁盘 56"/>
            <p:cNvSpPr/>
            <p:nvPr/>
          </p:nvSpPr>
          <p:spPr>
            <a:xfrm>
              <a:off x="255757" y="5886450"/>
              <a:ext cx="591968" cy="33337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外设</a:t>
              </a: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流程图: 磁盘 57"/>
            <p:cNvSpPr/>
            <p:nvPr/>
          </p:nvSpPr>
          <p:spPr>
            <a:xfrm>
              <a:off x="1378998" y="5886450"/>
              <a:ext cx="591968" cy="33337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外设</a:t>
              </a: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50496" y="581718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…</a:t>
              </a:r>
              <a:endParaRPr lang="zh-CN" altLang="en-US" dirty="0"/>
            </a:p>
          </p:txBody>
        </p:sp>
        <p:cxnSp>
          <p:nvCxnSpPr>
            <p:cNvPr id="61" name="直接连接符 60"/>
            <p:cNvCxnSpPr>
              <a:stCxn id="57" idx="1"/>
            </p:cNvCxnSpPr>
            <p:nvPr/>
          </p:nvCxnSpPr>
          <p:spPr>
            <a:xfrm flipV="1">
              <a:off x="551741" y="5488756"/>
              <a:ext cx="0" cy="397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8" idx="1"/>
            </p:cNvCxnSpPr>
            <p:nvPr/>
          </p:nvCxnSpPr>
          <p:spPr>
            <a:xfrm flipH="1" flipV="1">
              <a:off x="1449732" y="5488756"/>
              <a:ext cx="225250" cy="397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4772024" y="2706626"/>
            <a:ext cx="4114798" cy="3110558"/>
            <a:chOff x="4810125" y="2101245"/>
            <a:chExt cx="4114798" cy="3110558"/>
          </a:xfrm>
        </p:grpSpPr>
        <p:sp>
          <p:nvSpPr>
            <p:cNvPr id="64" name="文本框 63"/>
            <p:cNvSpPr txBox="1"/>
            <p:nvPr/>
          </p:nvSpPr>
          <p:spPr>
            <a:xfrm>
              <a:off x="4810125" y="2864070"/>
              <a:ext cx="1009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CPU</a:t>
              </a:r>
              <a:r>
                <a:rPr lang="zh-CN" altLang="en-US" sz="1600" dirty="0" smtClean="0"/>
                <a:t>正在执行某灰色程序</a:t>
              </a:r>
              <a:endParaRPr lang="zh-CN" altLang="en-US" sz="16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5819774" y="3312132"/>
              <a:ext cx="0" cy="8162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819774" y="4367669"/>
              <a:ext cx="0" cy="8162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4972049" y="3807876"/>
              <a:ext cx="847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某</a:t>
              </a:r>
              <a:r>
                <a:rPr lang="zh-CN" altLang="en-US" sz="1600" dirty="0" smtClean="0"/>
                <a:t>外设触发中断信号</a:t>
              </a:r>
              <a:endParaRPr lang="zh-CN" altLang="en-US" sz="1600" dirty="0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8077199" y="3293646"/>
              <a:ext cx="0" cy="18902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8077198" y="2737223"/>
              <a:ext cx="847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中断服务程序</a:t>
              </a:r>
              <a:endParaRPr lang="zh-CN" altLang="en-US" sz="16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5819774" y="3293646"/>
              <a:ext cx="2257424" cy="8346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6076947" y="2101245"/>
              <a:ext cx="17430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）保护现场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）向管理芯片</a:t>
              </a:r>
              <a:r>
                <a:rPr lang="zh-CN" altLang="en-US" sz="1600" dirty="0" smtClean="0"/>
                <a:t>询问</a:t>
              </a:r>
              <a:r>
                <a:rPr lang="zh-CN" altLang="en-US" sz="1600" dirty="0" smtClean="0"/>
                <a:t>中断号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）查表，得服务程序起始地址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4</a:t>
              </a:r>
              <a:r>
                <a:rPr lang="zh-CN" altLang="en-US" sz="1600" dirty="0" smtClean="0"/>
                <a:t>）跳转执行</a:t>
              </a:r>
              <a:endParaRPr lang="zh-CN" altLang="en-US" sz="16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5819773" y="4367669"/>
              <a:ext cx="2257425" cy="8162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6353175" y="4873249"/>
              <a:ext cx="1466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恢复现场</a:t>
              </a:r>
              <a:endParaRPr lang="en-US" altLang="zh-CN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663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main() {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a, b;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…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f1(a, b);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f1(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m,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n) {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c, d;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…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f2(c, n);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f2(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x,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y) {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e, f;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…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34"/>
          <p:cNvSpPr txBox="1"/>
          <p:nvPr/>
        </p:nvSpPr>
        <p:spPr>
          <a:xfrm>
            <a:off x="5232075" y="1070771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232075" y="1345654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5232075" y="1613499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f1()</a:t>
            </a:r>
            <a:r>
              <a:rPr 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5232075" y="1887916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(</a:t>
            </a:r>
            <a:r>
              <a:rPr lang="en-US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Vn</a:t>
            </a: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5232075" y="2159315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(</a:t>
            </a:r>
            <a:r>
              <a:rPr lang="en-US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Vc</a:t>
            </a: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232075" y="2433730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5232075" y="2701110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5232075" y="2975525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sz="1400" dirty="0" smtClean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5232075" y="3246926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(</a:t>
            </a:r>
            <a:r>
              <a:rPr lang="en-US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Vb</a:t>
            </a: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5232075" y="3521341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 (</a:t>
            </a:r>
            <a:r>
              <a:rPr lang="en-US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5232075" y="3788720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5232075" y="4063135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5232075" y="4334535"/>
            <a:ext cx="1599522" cy="68661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5232075" y="5021148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f1()</a:t>
            </a:r>
            <a:r>
              <a:rPr 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5232075" y="5288527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f2()</a:t>
            </a:r>
            <a:r>
              <a:rPr lang="zh-CN" sz="1400" dirty="0" smtClean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"/>
          <p:cNvSpPr txBox="1"/>
          <p:nvPr/>
        </p:nvSpPr>
        <p:spPr>
          <a:xfrm>
            <a:off x="5232075" y="5562942"/>
            <a:ext cx="1599522" cy="271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sz="1400" dirty="0" smtClean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640127" y="4339562"/>
            <a:ext cx="5919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1"/>
          <p:cNvSpPr txBox="1"/>
          <p:nvPr/>
        </p:nvSpPr>
        <p:spPr>
          <a:xfrm>
            <a:off x="4187347" y="4186846"/>
            <a:ext cx="395958" cy="29150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endParaRPr 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40755" y="2975059"/>
            <a:ext cx="5919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0"/>
          <p:cNvSpPr txBox="1"/>
          <p:nvPr/>
        </p:nvSpPr>
        <p:spPr>
          <a:xfrm>
            <a:off x="4187308" y="2823276"/>
            <a:ext cx="404775" cy="2904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40755" y="1613499"/>
            <a:ext cx="5919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/>
          <p:cNvSpPr txBox="1"/>
          <p:nvPr/>
        </p:nvSpPr>
        <p:spPr>
          <a:xfrm>
            <a:off x="4187308" y="1461717"/>
            <a:ext cx="404775" cy="2904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endParaRPr lang="zh-CN" sz="1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848555" y="1083301"/>
            <a:ext cx="5875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831597" y="2440767"/>
            <a:ext cx="586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831597" y="3788720"/>
            <a:ext cx="586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7083490" y="3814927"/>
            <a:ext cx="113352" cy="519610"/>
          </a:xfrm>
          <a:prstGeom prst="rightBrace">
            <a:avLst>
              <a:gd name="adj1" fmla="val 35606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3" name="文本框 20"/>
          <p:cNvSpPr txBox="1"/>
          <p:nvPr/>
        </p:nvSpPr>
        <p:spPr>
          <a:xfrm>
            <a:off x="7364175" y="3888773"/>
            <a:ext cx="903524" cy="2904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7100448" y="2471461"/>
            <a:ext cx="90679" cy="1273102"/>
          </a:xfrm>
          <a:prstGeom prst="rightBrace">
            <a:avLst>
              <a:gd name="adj1" fmla="val 35606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5" name="文本框 20"/>
          <p:cNvSpPr txBox="1"/>
          <p:nvPr/>
        </p:nvSpPr>
        <p:spPr>
          <a:xfrm>
            <a:off x="7342010" y="2896654"/>
            <a:ext cx="654149" cy="2904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f1()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7100448" y="1124513"/>
            <a:ext cx="89423" cy="1272564"/>
          </a:xfrm>
          <a:prstGeom prst="rightBrace">
            <a:avLst>
              <a:gd name="adj1" fmla="val 35606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7" name="文本框 20"/>
          <p:cNvSpPr txBox="1"/>
          <p:nvPr/>
        </p:nvSpPr>
        <p:spPr>
          <a:xfrm>
            <a:off x="7342010" y="1549706"/>
            <a:ext cx="654149" cy="29049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f2()</a:t>
            </a:r>
            <a:endParaRPr 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5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6" grpId="1" animBg="1"/>
      <p:bldP spid="28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操作系统历史及类型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画布 1"/>
          <p:cNvGrpSpPr/>
          <p:nvPr/>
        </p:nvGrpSpPr>
        <p:grpSpPr>
          <a:xfrm>
            <a:off x="1435099" y="2378075"/>
            <a:ext cx="6346825" cy="3155950"/>
            <a:chOff x="0" y="0"/>
            <a:chExt cx="4006850" cy="187325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006850" cy="1873250"/>
            </a:xfrm>
            <a:prstGeom prst="rect">
              <a:avLst/>
            </a:prstGeom>
          </p:spPr>
        </p:sp>
        <p:grpSp>
          <p:nvGrpSpPr>
            <p:cNvPr id="7" name="组合 6"/>
            <p:cNvGrpSpPr/>
            <p:nvPr/>
          </p:nvGrpSpPr>
          <p:grpSpPr>
            <a:xfrm>
              <a:off x="93149" y="87040"/>
              <a:ext cx="3829050" cy="1636146"/>
              <a:chOff x="1214415" y="280965"/>
              <a:chExt cx="3829050" cy="1636146"/>
            </a:xfrm>
          </p:grpSpPr>
          <p:sp>
            <p:nvSpPr>
              <p:cNvPr id="8" name="文本框 2"/>
              <p:cNvSpPr txBox="1"/>
              <p:nvPr/>
            </p:nvSpPr>
            <p:spPr>
              <a:xfrm>
                <a:off x="2266950" y="285750"/>
                <a:ext cx="45656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手动</a:t>
                </a:r>
              </a:p>
            </p:txBody>
          </p:sp>
          <p:sp>
            <p:nvSpPr>
              <p:cNvPr id="9" name="文本框 2"/>
              <p:cNvSpPr txBox="1"/>
              <p:nvPr/>
            </p:nvSpPr>
            <p:spPr>
              <a:xfrm>
                <a:off x="2266950" y="656250"/>
                <a:ext cx="85661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单道批处理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" name="文本框 2"/>
              <p:cNvSpPr txBox="1"/>
              <p:nvPr/>
            </p:nvSpPr>
            <p:spPr>
              <a:xfrm>
                <a:off x="2266950" y="1072225"/>
                <a:ext cx="85661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多道批处理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文本框 2"/>
              <p:cNvSpPr txBox="1"/>
              <p:nvPr/>
            </p:nvSpPr>
            <p:spPr>
              <a:xfrm>
                <a:off x="2266950" y="1602645"/>
                <a:ext cx="45656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分时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2362200" y="590550"/>
                <a:ext cx="16129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2"/>
              <p:cNvSpPr txBox="1"/>
              <p:nvPr/>
            </p:nvSpPr>
            <p:spPr>
              <a:xfrm>
                <a:off x="3475650" y="280965"/>
                <a:ext cx="32321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无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362200" y="967400"/>
                <a:ext cx="2273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2"/>
              <p:cNvSpPr txBox="1"/>
              <p:nvPr/>
            </p:nvSpPr>
            <p:spPr>
              <a:xfrm>
                <a:off x="3475650" y="656250"/>
                <a:ext cx="45656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雏形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6" name="文本框 2"/>
              <p:cNvSpPr txBox="1"/>
              <p:nvPr/>
            </p:nvSpPr>
            <p:spPr>
              <a:xfrm>
                <a:off x="4320200" y="1352755"/>
                <a:ext cx="723265" cy="26631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操作系统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469050" y="1490005"/>
                <a:ext cx="25060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2"/>
              <p:cNvSpPr txBox="1"/>
              <p:nvPr/>
            </p:nvSpPr>
            <p:spPr>
              <a:xfrm>
                <a:off x="3123565" y="1060961"/>
                <a:ext cx="764263" cy="33544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有作业调度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利用率优先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文本框 2"/>
              <p:cNvSpPr txBox="1"/>
              <p:nvPr/>
            </p:nvSpPr>
            <p:spPr>
              <a:xfrm>
                <a:off x="1214415" y="840122"/>
                <a:ext cx="764263" cy="33544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仅用于计算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无交互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文本框 2"/>
              <p:cNvSpPr txBox="1"/>
              <p:nvPr/>
            </p:nvSpPr>
            <p:spPr>
              <a:xfrm>
                <a:off x="1571285" y="1558121"/>
                <a:ext cx="375655" cy="18930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6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交互</a:t>
                </a:r>
                <a:endParaRPr lang="zh-CN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文本框 2"/>
              <p:cNvSpPr txBox="1"/>
              <p:nvPr/>
            </p:nvSpPr>
            <p:spPr>
              <a:xfrm>
                <a:off x="3123565" y="1581662"/>
                <a:ext cx="1023336" cy="33544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可能有作业调度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响应优先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4362450" y="967400"/>
                <a:ext cx="0" cy="901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2027850" y="590550"/>
                <a:ext cx="0" cy="12756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53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359</Words>
  <Application>Microsoft Office PowerPoint</Application>
  <PresentationFormat>全屏显示(4:3)</PresentationFormat>
  <Paragraphs>144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Consolas</vt:lpstr>
      <vt:lpstr>Times New Roman</vt:lpstr>
      <vt:lpstr>Office 主题</vt:lpstr>
      <vt:lpstr>PowerPoint 演示文稿</vt:lpstr>
      <vt:lpstr>中断</vt:lpstr>
      <vt:lpstr>栈</vt:lpstr>
      <vt:lpstr>操作系统历史及类型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9</cp:revision>
  <dcterms:created xsi:type="dcterms:W3CDTF">2023-09-04T13:34:11Z</dcterms:created>
  <dcterms:modified xsi:type="dcterms:W3CDTF">2023-09-04T14:53:32Z</dcterms:modified>
</cp:coreProperties>
</file>