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482C8-E6F8-493B-A9A2-F923D7B8E7A0}" type="datetimeFigureOut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45281-01AD-4CFB-9E38-A2895652D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2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BB8-07D5-4B25-A8C4-1500B1E8D0EB}" type="datetime1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90D-7396-4742-AFD0-9EB72ACDD336}" type="datetime1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5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31E4-1F16-483C-8DAE-C0085F6915BD}" type="datetime1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5034-5182-46DB-BDE2-EB9364CCB1B7}" type="datetime1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0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3E0F-42BB-4BA5-98DB-B0E033414063}" type="datetime1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5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4E44-46BC-4883-87B0-392F83FCC6AF}" type="datetime1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9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AAB5-3B52-493C-9D5E-9C0821A91A3C}" type="datetime1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7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CF8-6710-4719-96D2-0167CF0A6FE4}" type="datetime1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3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A984-3A16-4F8E-8F80-6CDE0D824A0B}" type="datetime1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0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B531-89C5-4BE4-B4C9-FA9DB3746544}" type="datetime1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57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57EB-7114-4087-8F03-0DD04D69C56B}" type="datetime1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B622-CAE6-461B-86A1-C1AD3AE4DB01}" type="datetime1">
              <a:rPr lang="zh-CN" altLang="en-US" smtClean="0"/>
              <a:t>2023/9/24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3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Demand Paging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50F-8310-40A8-9492-05FDF749AC19}" type="slidenum">
              <a:rPr lang="zh-CN" altLang="en-US" smtClean="0"/>
              <a:pPr/>
              <a:t>1</a:t>
            </a:fld>
            <a:endParaRPr lang="zh-CN" altLang="en-US"/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6804025" y="3141663"/>
            <a:ext cx="1368425" cy="2160587"/>
            <a:chOff x="1247" y="2069"/>
            <a:chExt cx="862" cy="1361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1247" y="2205"/>
              <a:ext cx="862" cy="1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247" y="2341"/>
              <a:ext cx="862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247" y="2478"/>
              <a:ext cx="862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247" y="2613"/>
              <a:ext cx="862" cy="1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247" y="2069"/>
              <a:ext cx="862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247" y="2885"/>
              <a:ext cx="862" cy="1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247" y="3021"/>
              <a:ext cx="862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247" y="3158"/>
              <a:ext cx="862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247" y="3293"/>
              <a:ext cx="862" cy="1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1247" y="2749"/>
              <a:ext cx="862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7" name="Group 14"/>
          <p:cNvGrpSpPr>
            <a:grpSpLocks/>
          </p:cNvGrpSpPr>
          <p:nvPr/>
        </p:nvGrpSpPr>
        <p:grpSpPr bwMode="auto">
          <a:xfrm>
            <a:off x="6732588" y="1196975"/>
            <a:ext cx="1511300" cy="1441450"/>
            <a:chOff x="4241" y="754"/>
            <a:chExt cx="952" cy="908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286" y="1117"/>
              <a:ext cx="862" cy="1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0" lang="en-US" altLang="zh-CN" sz="1800">
                  <a:solidFill>
                    <a:srgbClr val="000000"/>
                  </a:solidFill>
                </a:rPr>
                <a:t>c2</a:t>
              </a: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4286" y="1253"/>
              <a:ext cx="862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0" lang="en-US" altLang="zh-CN" sz="1800">
                  <a:solidFill>
                    <a:srgbClr val="000000"/>
                  </a:solidFill>
                </a:rPr>
                <a:t>c3</a:t>
              </a: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4286" y="1390"/>
              <a:ext cx="862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0" lang="en-US" altLang="zh-CN" sz="1800">
                  <a:solidFill>
                    <a:srgbClr val="000000"/>
                  </a:solidFill>
                </a:rPr>
                <a:t>c4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4286" y="1525"/>
              <a:ext cx="862" cy="1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0" lang="en-US" altLang="zh-CN" sz="1800">
                  <a:solidFill>
                    <a:srgbClr val="000000"/>
                  </a:solidFill>
                </a:rPr>
                <a:t>c5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4286" y="981"/>
              <a:ext cx="862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0" lang="en-US" altLang="zh-CN" sz="1800">
                  <a:solidFill>
                    <a:srgbClr val="000000"/>
                  </a:solidFill>
                </a:rPr>
                <a:t>c1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4241" y="754"/>
              <a:ext cx="952" cy="23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dirty="0" smtClean="0">
                  <a:solidFill>
                    <a:srgbClr val="000000"/>
                  </a:solidFill>
                </a:rPr>
                <a:t>Program file</a:t>
              </a:r>
              <a:endParaRPr kumimoji="0" lang="zh-CN" altLang="en-US" sz="1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6804025" y="3573463"/>
            <a:ext cx="136842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0" lang="en-US" altLang="zh-CN" sz="1800">
                <a:solidFill>
                  <a:srgbClr val="000000"/>
                </a:solidFill>
              </a:rPr>
              <a:t>d2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804025" y="3790950"/>
            <a:ext cx="136842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0" lang="en-US" altLang="zh-CN" sz="1800">
                <a:solidFill>
                  <a:srgbClr val="000000"/>
                </a:solidFill>
              </a:rPr>
              <a:t>c1</a:t>
            </a: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804025" y="3141663"/>
            <a:ext cx="136842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0" lang="en-US" altLang="zh-CN" sz="1800">
                <a:solidFill>
                  <a:srgbClr val="000000"/>
                </a:solidFill>
              </a:rPr>
              <a:t>d1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516688" y="2781300"/>
            <a:ext cx="19431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dirty="0" smtClean="0">
                <a:solidFill>
                  <a:srgbClr val="000000"/>
                </a:solidFill>
              </a:rPr>
              <a:t>Physical Memory</a:t>
            </a:r>
            <a:endParaRPr kumimoji="0"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6804025" y="5949950"/>
            <a:ext cx="1368425" cy="21748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6804025" y="6165850"/>
            <a:ext cx="136842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804025" y="5734050"/>
            <a:ext cx="136842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6732588" y="5373688"/>
            <a:ext cx="15113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1800" dirty="0" smtClean="0">
                <a:solidFill>
                  <a:srgbClr val="000000"/>
                </a:solidFill>
              </a:rPr>
              <a:t>Swapping file</a:t>
            </a:r>
            <a:endParaRPr kumimoji="0"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3635375" y="1916113"/>
            <a:ext cx="576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3" name="Group 30"/>
          <p:cNvGrpSpPr>
            <a:grpSpLocks/>
          </p:cNvGrpSpPr>
          <p:nvPr/>
        </p:nvGrpSpPr>
        <p:grpSpPr bwMode="auto">
          <a:xfrm>
            <a:off x="3924300" y="1555750"/>
            <a:ext cx="1943100" cy="4897438"/>
            <a:chOff x="2472" y="980"/>
            <a:chExt cx="1224" cy="3085"/>
          </a:xfrm>
        </p:grpSpPr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653" y="1888"/>
              <a:ext cx="862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2653" y="2024"/>
              <a:ext cx="862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>
              <a:off x="2472" y="980"/>
              <a:ext cx="122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CN" sz="1800" dirty="0" smtClean="0">
                  <a:solidFill>
                    <a:srgbClr val="000000"/>
                  </a:solidFill>
                </a:rPr>
                <a:t>Logical Address</a:t>
              </a:r>
              <a:endParaRPr kumimoji="0" lang="zh-CN" alt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2653" y="2295"/>
              <a:ext cx="862" cy="1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2653" y="2432"/>
              <a:ext cx="862" cy="40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0" lang="en-US" altLang="zh-CN" sz="1800" b="1" dirty="0" smtClean="0">
                  <a:solidFill>
                    <a:srgbClr val="000000"/>
                  </a:solidFill>
                </a:rPr>
                <a:t>…</a:t>
              </a:r>
              <a:endParaRPr kumimoji="0" lang="en-US" altLang="zh-CN" sz="1800" b="1" dirty="0">
                <a:solidFill>
                  <a:srgbClr val="000000"/>
                </a:solidFill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2653" y="2159"/>
              <a:ext cx="862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2653" y="3248"/>
              <a:ext cx="862" cy="1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653" y="3384"/>
              <a:ext cx="862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2653" y="3521"/>
              <a:ext cx="862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653" y="3656"/>
              <a:ext cx="862" cy="1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kumimoji="0"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2653" y="3793"/>
              <a:ext cx="862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2653" y="3929"/>
              <a:ext cx="862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2653" y="3112"/>
              <a:ext cx="862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2653" y="1343"/>
              <a:ext cx="862" cy="1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0" lang="en-US" altLang="zh-CN" sz="1800">
                  <a:solidFill>
                    <a:srgbClr val="000000"/>
                  </a:solidFill>
                </a:rPr>
                <a:t>c2</a:t>
              </a: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2653" y="1480"/>
              <a:ext cx="862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0" lang="en-US" altLang="zh-CN" sz="1800">
                  <a:solidFill>
                    <a:srgbClr val="000000"/>
                  </a:solidFill>
                </a:rPr>
                <a:t>c3</a:t>
              </a: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2653" y="1616"/>
              <a:ext cx="862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0" lang="en-US" altLang="zh-CN" sz="1800">
                  <a:solidFill>
                    <a:srgbClr val="000000"/>
                  </a:solidFill>
                </a:rPr>
                <a:t>c4</a:t>
              </a: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2653" y="1751"/>
              <a:ext cx="862" cy="13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0" lang="en-US" altLang="zh-CN" sz="1800">
                  <a:solidFill>
                    <a:srgbClr val="000000"/>
                  </a:solidFill>
                </a:rPr>
                <a:t>c5</a:t>
              </a: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2653" y="1207"/>
              <a:ext cx="862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0" lang="en-US" altLang="zh-CN" sz="1800">
                  <a:solidFill>
                    <a:srgbClr val="000000"/>
                  </a:solidFill>
                </a:rPr>
                <a:t>c1</a:t>
              </a: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2653" y="2840"/>
              <a:ext cx="862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0" lang="en-US" altLang="zh-CN" sz="1800">
                  <a:solidFill>
                    <a:srgbClr val="000000"/>
                  </a:solidFill>
                </a:rPr>
                <a:t>d1</a:t>
              </a: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2653" y="2976"/>
              <a:ext cx="862" cy="136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kumimoji="0" lang="en-US" altLang="zh-CN" sz="1800">
                  <a:solidFill>
                    <a:srgbClr val="000000"/>
                  </a:solidFill>
                </a:rPr>
                <a:t>d2</a:t>
              </a:r>
            </a:p>
          </p:txBody>
        </p:sp>
      </p:grpSp>
      <p:grpSp>
        <p:nvGrpSpPr>
          <p:cNvPr id="54" name="Group 51"/>
          <p:cNvGrpSpPr>
            <a:grpSpLocks/>
          </p:cNvGrpSpPr>
          <p:nvPr/>
        </p:nvGrpSpPr>
        <p:grpSpPr bwMode="auto">
          <a:xfrm>
            <a:off x="8172450" y="1700213"/>
            <a:ext cx="576263" cy="2233612"/>
            <a:chOff x="5148" y="1071"/>
            <a:chExt cx="363" cy="1407"/>
          </a:xfrm>
        </p:grpSpPr>
        <p:sp>
          <p:nvSpPr>
            <p:cNvPr id="55" name="Line 52"/>
            <p:cNvSpPr>
              <a:spLocks noChangeShapeType="1"/>
            </p:cNvSpPr>
            <p:nvPr/>
          </p:nvSpPr>
          <p:spPr bwMode="auto">
            <a:xfrm>
              <a:off x="5148" y="1071"/>
              <a:ext cx="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Line 53"/>
            <p:cNvSpPr>
              <a:spLocks noChangeShapeType="1"/>
            </p:cNvSpPr>
            <p:nvPr/>
          </p:nvSpPr>
          <p:spPr bwMode="auto">
            <a:xfrm>
              <a:off x="5511" y="1071"/>
              <a:ext cx="0" cy="140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Line 54"/>
            <p:cNvSpPr>
              <a:spLocks noChangeShapeType="1"/>
            </p:cNvSpPr>
            <p:nvPr/>
          </p:nvSpPr>
          <p:spPr bwMode="auto">
            <a:xfrm flipH="1">
              <a:off x="5148" y="2478"/>
              <a:ext cx="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611560" y="2132856"/>
            <a:ext cx="31686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177800" algn="l">
              <a:spcBef>
                <a:spcPct val="50000"/>
              </a:spcBef>
              <a:buFontTx/>
              <a:buChar char="•"/>
            </a:pPr>
            <a:r>
              <a:rPr kumimoji="0" lang="en-US" altLang="zh-CN" sz="2000" dirty="0" smtClean="0">
                <a:solidFill>
                  <a:schemeClr val="tx1"/>
                </a:solidFill>
              </a:rPr>
              <a:t>Program launched</a:t>
            </a:r>
            <a:endParaRPr kumimoji="0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>
            <a:off x="5580063" y="2060575"/>
            <a:ext cx="1223962" cy="18732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57"/>
          <p:cNvSpPr>
            <a:spLocks noChangeShapeType="1"/>
          </p:cNvSpPr>
          <p:nvPr/>
        </p:nvSpPr>
        <p:spPr bwMode="auto">
          <a:xfrm flipV="1">
            <a:off x="5580063" y="1916113"/>
            <a:ext cx="1223962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 flipV="1">
            <a:off x="5580063" y="2133600"/>
            <a:ext cx="12239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 flipV="1">
            <a:off x="5580063" y="2349500"/>
            <a:ext cx="12239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 flipV="1">
            <a:off x="5580063" y="2565400"/>
            <a:ext cx="12239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 flipV="1">
            <a:off x="5580063" y="3284538"/>
            <a:ext cx="1223962" cy="1368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 flipV="1">
            <a:off x="5580063" y="3716338"/>
            <a:ext cx="1223962" cy="1152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Text Box 63"/>
          <p:cNvSpPr txBox="1">
            <a:spLocks noChangeArrowheads="1"/>
          </p:cNvSpPr>
          <p:nvPr/>
        </p:nvSpPr>
        <p:spPr bwMode="auto">
          <a:xfrm>
            <a:off x="611560" y="2564904"/>
            <a:ext cx="3168650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177800" algn="l">
              <a:spcBef>
                <a:spcPct val="50000"/>
              </a:spcBef>
              <a:buFontTx/>
              <a:buChar char="•"/>
            </a:pPr>
            <a:r>
              <a:rPr kumimoji="0" lang="en-US" altLang="zh-CN" sz="2000" dirty="0" smtClean="0">
                <a:solidFill>
                  <a:schemeClr val="tx1"/>
                </a:solidFill>
              </a:rPr>
              <a:t>Run to c2</a:t>
            </a:r>
            <a:endParaRPr kumimoji="0"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>
            <a:off x="3635375" y="2133600"/>
            <a:ext cx="576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8" name="Group 65"/>
          <p:cNvGrpSpPr>
            <a:grpSpLocks/>
          </p:cNvGrpSpPr>
          <p:nvPr/>
        </p:nvGrpSpPr>
        <p:grpSpPr bwMode="auto">
          <a:xfrm>
            <a:off x="8172450" y="1916113"/>
            <a:ext cx="576263" cy="2665412"/>
            <a:chOff x="5148" y="1207"/>
            <a:chExt cx="363" cy="1679"/>
          </a:xfrm>
        </p:grpSpPr>
        <p:sp>
          <p:nvSpPr>
            <p:cNvPr id="69" name="Line 66"/>
            <p:cNvSpPr>
              <a:spLocks noChangeShapeType="1"/>
            </p:cNvSpPr>
            <p:nvPr/>
          </p:nvSpPr>
          <p:spPr bwMode="auto">
            <a:xfrm>
              <a:off x="5148" y="1207"/>
              <a:ext cx="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Line 67"/>
            <p:cNvSpPr>
              <a:spLocks noChangeShapeType="1"/>
            </p:cNvSpPr>
            <p:nvPr/>
          </p:nvSpPr>
          <p:spPr bwMode="auto">
            <a:xfrm>
              <a:off x="5511" y="1207"/>
              <a:ext cx="0" cy="167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 flipH="1">
              <a:off x="5148" y="2886"/>
              <a:ext cx="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" name="Rectangle 69"/>
          <p:cNvSpPr>
            <a:spLocks noChangeArrowheads="1"/>
          </p:cNvSpPr>
          <p:nvPr/>
        </p:nvSpPr>
        <p:spPr bwMode="auto">
          <a:xfrm>
            <a:off x="6804025" y="4437063"/>
            <a:ext cx="136842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0" lang="en-US" altLang="zh-CN" sz="1800">
                <a:solidFill>
                  <a:srgbClr val="000000"/>
                </a:solidFill>
              </a:rPr>
              <a:t>c2</a:t>
            </a:r>
          </a:p>
        </p:txBody>
      </p:sp>
      <p:sp>
        <p:nvSpPr>
          <p:cNvPr id="73" name="Line 70"/>
          <p:cNvSpPr>
            <a:spLocks noChangeShapeType="1"/>
          </p:cNvSpPr>
          <p:nvPr/>
        </p:nvSpPr>
        <p:spPr bwMode="auto">
          <a:xfrm>
            <a:off x="5580063" y="2276475"/>
            <a:ext cx="1223962" cy="2305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" name="Text Box 71"/>
          <p:cNvSpPr txBox="1">
            <a:spLocks noChangeArrowheads="1"/>
          </p:cNvSpPr>
          <p:nvPr/>
        </p:nvSpPr>
        <p:spPr bwMode="auto">
          <a:xfrm>
            <a:off x="611560" y="2996952"/>
            <a:ext cx="3168650" cy="2092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177800" algn="l">
              <a:spcBef>
                <a:spcPts val="600"/>
              </a:spcBef>
              <a:buFontTx/>
              <a:buChar char="•"/>
            </a:pPr>
            <a:r>
              <a:rPr lang="en-US" altLang="zh-CN" sz="2000" dirty="0" smtClean="0"/>
              <a:t>After a long period of running</a:t>
            </a:r>
            <a:endParaRPr kumimoji="0" lang="zh-CN" altLang="en-US" sz="2000" dirty="0">
              <a:solidFill>
                <a:schemeClr val="tx1"/>
              </a:solidFill>
            </a:endParaRPr>
          </a:p>
          <a:p>
            <a:pPr marL="355600" lvl="1" indent="-177800" algn="l">
              <a:spcBef>
                <a:spcPts val="600"/>
              </a:spcBef>
              <a:buFontTx/>
              <a:buChar char="•"/>
            </a:pPr>
            <a:r>
              <a:rPr kumimoji="0" lang="en-US" altLang="zh-CN" sz="2000" dirty="0" smtClean="0">
                <a:solidFill>
                  <a:schemeClr val="tx1"/>
                </a:solidFill>
              </a:rPr>
              <a:t>c1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has not been visited for a long time</a:t>
            </a:r>
            <a:endParaRPr kumimoji="0" lang="zh-CN" altLang="en-US" sz="2000" dirty="0">
              <a:solidFill>
                <a:schemeClr val="tx1"/>
              </a:solidFill>
            </a:endParaRPr>
          </a:p>
          <a:p>
            <a:pPr marL="355600" lvl="1" indent="-177800" algn="l">
              <a:spcBef>
                <a:spcPts val="600"/>
              </a:spcBef>
              <a:buFontTx/>
              <a:buChar char="•"/>
            </a:pPr>
            <a:r>
              <a:rPr kumimoji="0" lang="en-US" altLang="zh-CN" sz="2000" dirty="0" smtClean="0">
                <a:solidFill>
                  <a:schemeClr val="tx1"/>
                </a:solidFill>
              </a:rPr>
              <a:t>d2</a:t>
            </a:r>
            <a:r>
              <a:rPr kumimoji="0" lang="zh-CN" altLang="en-US" sz="2000" dirty="0" smtClean="0">
                <a:solidFill>
                  <a:schemeClr val="tx1"/>
                </a:solidFill>
              </a:rPr>
              <a:t> </a:t>
            </a:r>
            <a:r>
              <a:rPr kumimoji="0" lang="en-US" altLang="zh-CN" sz="2000" dirty="0" smtClean="0">
                <a:solidFill>
                  <a:schemeClr val="tx1"/>
                </a:solidFill>
              </a:rPr>
              <a:t>has not been visited for a long time</a:t>
            </a:r>
            <a:endParaRPr kumimoji="0"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6804025" y="4868863"/>
            <a:ext cx="136842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0" lang="en-US" altLang="zh-CN" sz="1800">
                <a:solidFill>
                  <a:srgbClr val="000000"/>
                </a:solidFill>
              </a:rPr>
              <a:t>c3</a:t>
            </a:r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6804025" y="4652963"/>
            <a:ext cx="136842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0" lang="en-US" altLang="zh-CN" sz="1800">
                <a:solidFill>
                  <a:srgbClr val="000000"/>
                </a:solidFill>
              </a:rPr>
              <a:t>c4</a:t>
            </a:r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6804025" y="3357563"/>
            <a:ext cx="136842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0" lang="en-US" altLang="zh-CN" sz="1800">
                <a:solidFill>
                  <a:srgbClr val="000000"/>
                </a:solidFill>
              </a:rPr>
              <a:t>c5</a:t>
            </a:r>
          </a:p>
        </p:txBody>
      </p:sp>
      <p:sp>
        <p:nvSpPr>
          <p:cNvPr id="78" name="Line 75"/>
          <p:cNvSpPr>
            <a:spLocks noChangeShapeType="1"/>
          </p:cNvSpPr>
          <p:nvPr/>
        </p:nvSpPr>
        <p:spPr bwMode="auto">
          <a:xfrm>
            <a:off x="5580063" y="2492375"/>
            <a:ext cx="1223962" cy="25209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Line 76"/>
          <p:cNvSpPr>
            <a:spLocks noChangeShapeType="1"/>
          </p:cNvSpPr>
          <p:nvPr/>
        </p:nvSpPr>
        <p:spPr bwMode="auto">
          <a:xfrm>
            <a:off x="5580063" y="2708275"/>
            <a:ext cx="1223962" cy="2089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" name="Line 77"/>
          <p:cNvSpPr>
            <a:spLocks noChangeShapeType="1"/>
          </p:cNvSpPr>
          <p:nvPr/>
        </p:nvSpPr>
        <p:spPr bwMode="auto">
          <a:xfrm>
            <a:off x="5580063" y="2924175"/>
            <a:ext cx="1223962" cy="57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" name="Line 78"/>
          <p:cNvSpPr>
            <a:spLocks noChangeShapeType="1"/>
          </p:cNvSpPr>
          <p:nvPr/>
        </p:nvSpPr>
        <p:spPr bwMode="auto">
          <a:xfrm flipV="1">
            <a:off x="5580063" y="1700213"/>
            <a:ext cx="1223962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2" name="Group 79"/>
          <p:cNvGrpSpPr>
            <a:grpSpLocks/>
          </p:cNvGrpSpPr>
          <p:nvPr/>
        </p:nvGrpSpPr>
        <p:grpSpPr bwMode="auto">
          <a:xfrm>
            <a:off x="8172450" y="3716338"/>
            <a:ext cx="576263" cy="2376487"/>
            <a:chOff x="5148" y="2341"/>
            <a:chExt cx="363" cy="1497"/>
          </a:xfrm>
        </p:grpSpPr>
        <p:sp>
          <p:nvSpPr>
            <p:cNvPr id="83" name="Line 80"/>
            <p:cNvSpPr>
              <a:spLocks noChangeShapeType="1"/>
            </p:cNvSpPr>
            <p:nvPr/>
          </p:nvSpPr>
          <p:spPr bwMode="auto">
            <a:xfrm>
              <a:off x="5148" y="2341"/>
              <a:ext cx="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Line 81"/>
            <p:cNvSpPr>
              <a:spLocks noChangeShapeType="1"/>
            </p:cNvSpPr>
            <p:nvPr/>
          </p:nvSpPr>
          <p:spPr bwMode="auto">
            <a:xfrm>
              <a:off x="5511" y="2341"/>
              <a:ext cx="0" cy="1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" name="Line 82"/>
            <p:cNvSpPr>
              <a:spLocks noChangeShapeType="1"/>
            </p:cNvSpPr>
            <p:nvPr/>
          </p:nvSpPr>
          <p:spPr bwMode="auto">
            <a:xfrm flipH="1">
              <a:off x="5148" y="3838"/>
              <a:ext cx="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6" name="Line 83"/>
          <p:cNvSpPr>
            <a:spLocks noChangeShapeType="1"/>
          </p:cNvSpPr>
          <p:nvPr/>
        </p:nvSpPr>
        <p:spPr bwMode="auto">
          <a:xfrm>
            <a:off x="3635375" y="2636838"/>
            <a:ext cx="5762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Rectangle 84"/>
          <p:cNvSpPr>
            <a:spLocks noChangeArrowheads="1"/>
          </p:cNvSpPr>
          <p:nvPr/>
        </p:nvSpPr>
        <p:spPr bwMode="auto">
          <a:xfrm>
            <a:off x="6804025" y="5949950"/>
            <a:ext cx="1368425" cy="215900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kumimoji="0" lang="en-US" altLang="zh-CN" sz="1800">
                <a:solidFill>
                  <a:srgbClr val="000000"/>
                </a:solidFill>
              </a:rPr>
              <a:t>d2</a:t>
            </a:r>
          </a:p>
        </p:txBody>
      </p:sp>
      <p:sp>
        <p:nvSpPr>
          <p:cNvPr id="88" name="Line 85"/>
          <p:cNvSpPr>
            <a:spLocks noChangeShapeType="1"/>
          </p:cNvSpPr>
          <p:nvPr/>
        </p:nvSpPr>
        <p:spPr bwMode="auto">
          <a:xfrm>
            <a:off x="5580063" y="4868863"/>
            <a:ext cx="1223962" cy="1223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6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5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500"/>
                            </p:stCondLst>
                            <p:childTnLst>
                              <p:par>
                                <p:cTn id="1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3000"/>
                            </p:stCondLst>
                            <p:childTnLst>
                              <p:par>
                                <p:cTn id="13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500"/>
                            </p:stCondLst>
                            <p:childTnLst>
                              <p:par>
                                <p:cTn id="1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000"/>
                            </p:stCondLst>
                            <p:childTnLst>
                              <p:par>
                                <p:cTn id="158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500"/>
                            </p:stCondLst>
                            <p:childTnLst>
                              <p:par>
                                <p:cTn id="175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000"/>
                            </p:stCondLst>
                            <p:childTnLst>
                              <p:par>
                                <p:cTn id="1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500"/>
                            </p:stCondLst>
                            <p:childTnLst>
                              <p:par>
                                <p:cTn id="183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6" grpId="0" animBg="1"/>
      <p:bldP spid="32" grpId="0" animBg="1"/>
      <p:bldP spid="32" grpId="1" animBg="1"/>
      <p:bldP spid="58" grpId="0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5" grpId="0" animBg="1"/>
      <p:bldP spid="65" grpId="1" animBg="1"/>
      <p:bldP spid="66" grpId="0"/>
      <p:bldP spid="67" grpId="0" animBg="1"/>
      <p:bldP spid="67" grpId="1" animBg="1"/>
      <p:bldP spid="72" grpId="0" animBg="1"/>
      <p:bldP spid="73" grpId="0" animBg="1"/>
      <p:bldP spid="74" grpId="0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6" grpId="0" animBg="1"/>
      <p:bldP spid="87" grpId="0" animBg="1"/>
      <p:bldP spid="88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</TotalTime>
  <Words>61</Words>
  <Application>Microsoft Office PowerPoint</Application>
  <PresentationFormat>全屏显示(4:3)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Demand Paging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Copper</dc:creator>
  <cp:lastModifiedBy>Copper</cp:lastModifiedBy>
  <cp:revision>18</cp:revision>
  <dcterms:created xsi:type="dcterms:W3CDTF">2023-09-04T13:34:11Z</dcterms:created>
  <dcterms:modified xsi:type="dcterms:W3CDTF">2023-09-24T18:22:21Z</dcterms:modified>
</cp:coreProperties>
</file>