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9"/>
  </p:notesMasterIdLst>
  <p:sldIdLst>
    <p:sldId id="257" r:id="rId2"/>
    <p:sldId id="259" r:id="rId3"/>
    <p:sldId id="261" r:id="rId4"/>
    <p:sldId id="262" r:id="rId5"/>
    <p:sldId id="263" r:id="rId6"/>
    <p:sldId id="264" r:id="rId7"/>
    <p:sldId id="265" r:id="rId8"/>
    <p:sldId id="266" r:id="rId9"/>
    <p:sldId id="267" r:id="rId10"/>
    <p:sldId id="268" r:id="rId11"/>
    <p:sldId id="270" r:id="rId12"/>
    <p:sldId id="271" r:id="rId13"/>
    <p:sldId id="272" r:id="rId14"/>
    <p:sldId id="273" r:id="rId15"/>
    <p:sldId id="269" r:id="rId16"/>
    <p:sldId id="275" r:id="rId17"/>
    <p:sldId id="274" r:id="rId18"/>
    <p:sldId id="276" r:id="rId19"/>
    <p:sldId id="278" r:id="rId20"/>
    <p:sldId id="277" r:id="rId21"/>
    <p:sldId id="282" r:id="rId22"/>
    <p:sldId id="283" r:id="rId23"/>
    <p:sldId id="284" r:id="rId24"/>
    <p:sldId id="285" r:id="rId25"/>
    <p:sldId id="288" r:id="rId26"/>
    <p:sldId id="286" r:id="rId27"/>
    <p:sldId id="289" r:id="rId28"/>
    <p:sldId id="290" r:id="rId29"/>
    <p:sldId id="297" r:id="rId30"/>
    <p:sldId id="287" r:id="rId31"/>
    <p:sldId id="291" r:id="rId32"/>
    <p:sldId id="292" r:id="rId33"/>
    <p:sldId id="293" r:id="rId34"/>
    <p:sldId id="296" r:id="rId35"/>
    <p:sldId id="294" r:id="rId36"/>
    <p:sldId id="295" r:id="rId37"/>
    <p:sldId id="298" r:id="rId38"/>
    <p:sldId id="299" r:id="rId39"/>
    <p:sldId id="300" r:id="rId40"/>
    <p:sldId id="301" r:id="rId41"/>
    <p:sldId id="304" r:id="rId42"/>
    <p:sldId id="303" r:id="rId43"/>
    <p:sldId id="302" r:id="rId44"/>
    <p:sldId id="279" r:id="rId45"/>
    <p:sldId id="306" r:id="rId46"/>
    <p:sldId id="307" r:id="rId47"/>
    <p:sldId id="308" r:id="rId48"/>
    <p:sldId id="309" r:id="rId49"/>
    <p:sldId id="310" r:id="rId50"/>
    <p:sldId id="305" r:id="rId51"/>
    <p:sldId id="311" r:id="rId52"/>
    <p:sldId id="312" r:id="rId53"/>
    <p:sldId id="313" r:id="rId54"/>
    <p:sldId id="314" r:id="rId55"/>
    <p:sldId id="315" r:id="rId56"/>
    <p:sldId id="316" r:id="rId57"/>
    <p:sldId id="280"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281" r:id="rId91"/>
    <p:sldId id="349" r:id="rId92"/>
    <p:sldId id="350" r:id="rId93"/>
    <p:sldId id="351" r:id="rId94"/>
    <p:sldId id="352" r:id="rId95"/>
    <p:sldId id="353" r:id="rId96"/>
    <p:sldId id="354" r:id="rId97"/>
    <p:sldId id="355" r:id="rId98"/>
    <p:sldId id="371" r:id="rId99"/>
    <p:sldId id="372" r:id="rId100"/>
    <p:sldId id="374" r:id="rId101"/>
    <p:sldId id="373" r:id="rId102"/>
    <p:sldId id="375" r:id="rId103"/>
    <p:sldId id="376" r:id="rId104"/>
    <p:sldId id="377" r:id="rId105"/>
    <p:sldId id="378" r:id="rId106"/>
    <p:sldId id="379" r:id="rId107"/>
    <p:sldId id="380" r:id="rId108"/>
    <p:sldId id="381" r:id="rId109"/>
    <p:sldId id="382" r:id="rId110"/>
    <p:sldId id="383" r:id="rId111"/>
    <p:sldId id="384" r:id="rId112"/>
    <p:sldId id="258" r:id="rId113"/>
    <p:sldId id="356" r:id="rId114"/>
    <p:sldId id="357" r:id="rId115"/>
    <p:sldId id="358" r:id="rId116"/>
    <p:sldId id="359" r:id="rId117"/>
    <p:sldId id="360" r:id="rId118"/>
    <p:sldId id="361" r:id="rId119"/>
    <p:sldId id="362" r:id="rId120"/>
    <p:sldId id="363" r:id="rId121"/>
    <p:sldId id="364" r:id="rId122"/>
    <p:sldId id="365" r:id="rId123"/>
    <p:sldId id="366" r:id="rId124"/>
    <p:sldId id="367" r:id="rId125"/>
    <p:sldId id="368" r:id="rId126"/>
    <p:sldId id="369" r:id="rId127"/>
    <p:sldId id="370" r:id="rId1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9495"/>
    <a:srgbClr val="55595D"/>
    <a:srgbClr val="3D8F76"/>
    <a:srgbClr val="323399"/>
    <a:srgbClr val="1A3B86"/>
    <a:srgbClr val="849E9F"/>
    <a:srgbClr val="9DBBBC"/>
    <a:srgbClr val="5D9C89"/>
    <a:srgbClr val="929000"/>
    <a:srgbClr val="A8D3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6405"/>
  </p:normalViewPr>
  <p:slideViewPr>
    <p:cSldViewPr snapToGrid="0">
      <p:cViewPr>
        <p:scale>
          <a:sx n="100" d="100"/>
          <a:sy n="100" d="100"/>
        </p:scale>
        <p:origin x="408"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C4591-32D9-4248-9B09-4A3FCC9A2071}" type="datetimeFigureOut">
              <a:rPr kumimoji="1" lang="zh-CN" altLang="en-US" smtClean="0"/>
              <a:t>2024/1/18</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5ACA3-2961-3740-91A0-2A6370DAD6B5}" type="slidenum">
              <a:rPr kumimoji="1" lang="zh-CN" altLang="en-US" smtClean="0"/>
              <a:t>‹#›</a:t>
            </a:fld>
            <a:endParaRPr kumimoji="1" lang="zh-CN" altLang="en-US"/>
          </a:p>
        </p:txBody>
      </p:sp>
    </p:spTree>
    <p:extLst>
      <p:ext uri="{BB962C8B-B14F-4D97-AF65-F5344CB8AC3E}">
        <p14:creationId xmlns:p14="http://schemas.microsoft.com/office/powerpoint/2010/main" val="3964223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11">
            <a:extLst>
              <a:ext uri="{FF2B5EF4-FFF2-40B4-BE49-F238E27FC236}">
                <a16:creationId xmlns:a16="http://schemas.microsoft.com/office/drawing/2014/main" xmlns="" id="{7B338C99-4BFA-EC8E-7B91-F5844CDD83BD}"/>
              </a:ext>
            </a:extLst>
          </p:cNvPr>
          <p:cNvSpPr>
            <a:spLocks noChangeArrowheads="1"/>
          </p:cNvSpPr>
          <p:nvPr/>
        </p:nvSpPr>
        <p:spPr bwMode="auto">
          <a:xfrm flipV="1">
            <a:off x="315915" y="3260759"/>
            <a:ext cx="8693150" cy="5556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1350"/>
          </a:p>
        </p:txBody>
      </p:sp>
      <p:sp>
        <p:nvSpPr>
          <p:cNvPr id="65548" name="Rectangle 12"/>
          <p:cNvSpPr>
            <a:spLocks noGrp="1" noChangeArrowheads="1"/>
          </p:cNvSpPr>
          <p:nvPr>
            <p:ph type="ctrTitle"/>
          </p:nvPr>
        </p:nvSpPr>
        <p:spPr>
          <a:xfrm>
            <a:off x="2088682" y="1828800"/>
            <a:ext cx="6674317" cy="1143000"/>
          </a:xfrm>
        </p:spPr>
        <p:txBody>
          <a:bodyPr/>
          <a:lstStyle>
            <a:lvl1pPr>
              <a:defRPr/>
            </a:lvl1pPr>
          </a:lstStyle>
          <a:p>
            <a:r>
              <a:rPr lang="zh-CN" altLang="en-US" noProof="1" smtClean="0"/>
              <a:t>单击此处编辑母版标题样式</a:t>
            </a:r>
            <a:endParaRPr lang="zh-CN" altLang="en-US" noProof="1"/>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noProof="1" smtClean="0"/>
              <a:t>单击此处编辑母版副标题样式</a:t>
            </a:r>
            <a:endParaRPr lang="zh-CN" altLang="en-US" noProof="1"/>
          </a:p>
        </p:txBody>
      </p:sp>
      <p:sp>
        <p:nvSpPr>
          <p:cNvPr id="12" name="Rectangle 14">
            <a:extLst>
              <a:ext uri="{FF2B5EF4-FFF2-40B4-BE49-F238E27FC236}">
                <a16:creationId xmlns:a16="http://schemas.microsoft.com/office/drawing/2014/main" xmlns="" id="{69E201AF-481D-D7F5-F5A3-B7C5682D2571}"/>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3" name="Rectangle 15">
            <a:extLst>
              <a:ext uri="{FF2B5EF4-FFF2-40B4-BE49-F238E27FC236}">
                <a16:creationId xmlns:a16="http://schemas.microsoft.com/office/drawing/2014/main" xmlns="" id="{701192B2-B64A-92F9-322E-CE658D3C1F41}"/>
              </a:ext>
            </a:extLst>
          </p:cNvPr>
          <p:cNvSpPr>
            <a:spLocks noGrp="1" noChangeArrowheads="1"/>
          </p:cNvSpPr>
          <p:nvPr>
            <p:ph type="ftr" sz="quarter" idx="11"/>
          </p:nvPr>
        </p:nvSpPr>
        <p:spPr>
          <a:xfrm>
            <a:off x="3429000" y="6248400"/>
            <a:ext cx="2895600" cy="457200"/>
          </a:xfrm>
          <a:prstGeom prst="rect">
            <a:avLst/>
          </a:prstGeom>
        </p:spPr>
        <p:txBody>
          <a:bodyPr/>
          <a:lstStyle>
            <a:lvl1pPr>
              <a:defRPr>
                <a:solidFill>
                  <a:schemeClr val="bg2"/>
                </a:solidFill>
              </a:defRPr>
            </a:lvl1pPr>
          </a:lstStyle>
          <a:p>
            <a:pPr>
              <a:defRPr/>
            </a:pPr>
            <a:endParaRPr lang="en-US" altLang="zh-CN"/>
          </a:p>
        </p:txBody>
      </p:sp>
      <p:sp>
        <p:nvSpPr>
          <p:cNvPr id="14" name="Rectangle 16">
            <a:extLst>
              <a:ext uri="{FF2B5EF4-FFF2-40B4-BE49-F238E27FC236}">
                <a16:creationId xmlns:a16="http://schemas.microsoft.com/office/drawing/2014/main" xmlns="" id="{1003B9B5-2387-F5A9-AE3D-CEEB0E21370C}"/>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6B6F798D-A431-694C-B66B-13A47D786A04}" type="slidenum">
              <a:rPr lang="zh-CN" altLang="en-US"/>
              <a:pPr/>
              <a:t>‹#›</a:t>
            </a:fld>
            <a:endParaRPr lang="zh-CN" altLang="en-US"/>
          </a:p>
        </p:txBody>
      </p:sp>
      <p:pic>
        <p:nvPicPr>
          <p:cNvPr id="15" name="图片 14">
            <a:extLst>
              <a:ext uri="{FF2B5EF4-FFF2-40B4-BE49-F238E27FC236}">
                <a16:creationId xmlns:a16="http://schemas.microsoft.com/office/drawing/2014/main" xmlns="" id="{E26E1406-7E5E-7B8E-2119-BA64BFFD8107}"/>
              </a:ext>
            </a:extLst>
          </p:cNvPr>
          <p:cNvPicPr>
            <a:picLocks noChangeAspect="1"/>
          </p:cNvPicPr>
          <p:nvPr userDrawn="1"/>
        </p:nvPicPr>
        <p:blipFill>
          <a:blip r:embed="rId2"/>
          <a:stretch>
            <a:fillRect/>
          </a:stretch>
        </p:blipFill>
        <p:spPr>
          <a:xfrm>
            <a:off x="381000" y="1071012"/>
            <a:ext cx="1863615" cy="2189747"/>
          </a:xfrm>
          <a:prstGeom prst="rect">
            <a:avLst/>
          </a:prstGeom>
        </p:spPr>
      </p:pic>
      <p:pic>
        <p:nvPicPr>
          <p:cNvPr id="17" name="Picture 6">
            <a:extLst>
              <a:ext uri="{FF2B5EF4-FFF2-40B4-BE49-F238E27FC236}">
                <a16:creationId xmlns:a16="http://schemas.microsoft.com/office/drawing/2014/main" xmlns="" id="{C401CBDC-AA8E-6DF1-BD9D-89438EB384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9093" y="3310673"/>
            <a:ext cx="1414007" cy="254885"/>
          </a:xfrm>
          <a:prstGeom prst="rect">
            <a:avLst/>
          </a:prstGeom>
          <a:solidFill>
            <a:srgbClr val="5D9C89"/>
          </a:solidFill>
        </p:spPr>
      </p:pic>
    </p:spTree>
    <p:extLst>
      <p:ext uri="{BB962C8B-B14F-4D97-AF65-F5344CB8AC3E}">
        <p14:creationId xmlns:p14="http://schemas.microsoft.com/office/powerpoint/2010/main" val="491551916"/>
      </p:ext>
    </p:extLst>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a:extLst>
              <a:ext uri="{FF2B5EF4-FFF2-40B4-BE49-F238E27FC236}">
                <a16:creationId xmlns:a16="http://schemas.microsoft.com/office/drawing/2014/main" xmlns="" id="{8969790B-5FDE-ACFE-CBF8-D6D25FB978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xmlns="" id="{042DD340-A062-ECA2-BACD-72DF641D7A99}"/>
              </a:ext>
            </a:extLst>
          </p:cNvPr>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xmlns="" id="{5A990D87-E397-DDBA-9741-B7BDB82788A5}"/>
              </a:ext>
            </a:extLst>
          </p:cNvPr>
          <p:cNvSpPr>
            <a:spLocks noGrp="1" noChangeArrowheads="1"/>
          </p:cNvSpPr>
          <p:nvPr>
            <p:ph type="sldNum" sz="quarter" idx="12"/>
          </p:nvPr>
        </p:nvSpPr>
        <p:spPr>
          <a:ln/>
        </p:spPr>
        <p:txBody>
          <a:bodyPr/>
          <a:lstStyle>
            <a:lvl1pPr>
              <a:defRPr/>
            </a:lvl1pPr>
          </a:lstStyle>
          <a:p>
            <a:fld id="{DE6A2B9D-4C43-344E-A3AD-CDEFA12D4607}" type="slidenum">
              <a:rPr lang="zh-CN" altLang="en-US"/>
              <a:pPr/>
              <a:t>‹#›</a:t>
            </a:fld>
            <a:endParaRPr lang="zh-CN" altLang="en-US"/>
          </a:p>
        </p:txBody>
      </p:sp>
    </p:spTree>
    <p:extLst>
      <p:ext uri="{BB962C8B-B14F-4D97-AF65-F5344CB8AC3E}">
        <p14:creationId xmlns:p14="http://schemas.microsoft.com/office/powerpoint/2010/main" val="3712375271"/>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4041" y="225431"/>
            <a:ext cx="1989137" cy="590391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935038" y="225431"/>
            <a:ext cx="5816600" cy="590391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a:extLst>
              <a:ext uri="{FF2B5EF4-FFF2-40B4-BE49-F238E27FC236}">
                <a16:creationId xmlns:a16="http://schemas.microsoft.com/office/drawing/2014/main" xmlns="" id="{BB6D72A0-9ACC-FB01-B500-09347F0725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xmlns="" id="{1C2E9BFB-3F4C-57E7-BA00-4AD71CFAAD32}"/>
              </a:ext>
            </a:extLst>
          </p:cNvPr>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xmlns="" id="{04462F64-AE9C-AD7E-F866-AAEDC027A672}"/>
              </a:ext>
            </a:extLst>
          </p:cNvPr>
          <p:cNvSpPr>
            <a:spLocks noGrp="1" noChangeArrowheads="1"/>
          </p:cNvSpPr>
          <p:nvPr>
            <p:ph type="sldNum" sz="quarter" idx="12"/>
          </p:nvPr>
        </p:nvSpPr>
        <p:spPr>
          <a:ln/>
        </p:spPr>
        <p:txBody>
          <a:bodyPr/>
          <a:lstStyle>
            <a:lvl1pPr>
              <a:defRPr/>
            </a:lvl1pPr>
          </a:lstStyle>
          <a:p>
            <a:fld id="{854D01F4-2BF8-A745-90E2-0A334AE3AAFA}" type="slidenum">
              <a:rPr lang="zh-CN" altLang="en-US"/>
              <a:pPr/>
              <a:t>‹#›</a:t>
            </a:fld>
            <a:endParaRPr lang="zh-CN" altLang="en-US"/>
          </a:p>
        </p:txBody>
      </p:sp>
    </p:spTree>
    <p:extLst>
      <p:ext uri="{BB962C8B-B14F-4D97-AF65-F5344CB8AC3E}">
        <p14:creationId xmlns:p14="http://schemas.microsoft.com/office/powerpoint/2010/main" val="2467722587"/>
      </p:ext>
    </p:extLst>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042988" y="225431"/>
            <a:ext cx="7850187" cy="7461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935038" y="1233488"/>
            <a:ext cx="3810000" cy="489585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图表占位符 3"/>
          <p:cNvSpPr>
            <a:spLocks noGrp="1"/>
          </p:cNvSpPr>
          <p:nvPr>
            <p:ph type="chart" sz="half" idx="2"/>
          </p:nvPr>
        </p:nvSpPr>
        <p:spPr>
          <a:xfrm>
            <a:off x="4897438" y="1233488"/>
            <a:ext cx="3810000" cy="4895850"/>
          </a:xfrm>
        </p:spPr>
        <p:txBody>
          <a:bodyPr/>
          <a:lstStyle/>
          <a:p>
            <a:pPr lvl="0"/>
            <a:r>
              <a:rPr lang="zh-CN" altLang="en-US" noProof="0" smtClean="0"/>
              <a:t>单击图标添加图表</a:t>
            </a:r>
            <a:endParaRPr lang="zh-CN" altLang="en-US" noProof="0"/>
          </a:p>
        </p:txBody>
      </p:sp>
      <p:sp>
        <p:nvSpPr>
          <p:cNvPr id="5" name="Rectangle 11">
            <a:extLst>
              <a:ext uri="{FF2B5EF4-FFF2-40B4-BE49-F238E27FC236}">
                <a16:creationId xmlns:a16="http://schemas.microsoft.com/office/drawing/2014/main" xmlns="" id="{EF4DAB6F-0109-F932-D41D-114D2B361E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xmlns="" id="{3B9B9A9B-4F44-E332-8013-87B918E44541}"/>
              </a:ext>
            </a:extLst>
          </p:cNvPr>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xmlns="" id="{D1D42F48-85F2-C1B3-34A9-42D4A700CCFC}"/>
              </a:ext>
            </a:extLst>
          </p:cNvPr>
          <p:cNvSpPr>
            <a:spLocks noGrp="1" noChangeArrowheads="1"/>
          </p:cNvSpPr>
          <p:nvPr>
            <p:ph type="sldNum" sz="quarter" idx="12"/>
          </p:nvPr>
        </p:nvSpPr>
        <p:spPr>
          <a:ln/>
        </p:spPr>
        <p:txBody>
          <a:bodyPr/>
          <a:lstStyle>
            <a:lvl1pPr>
              <a:defRPr/>
            </a:lvl1pPr>
          </a:lstStyle>
          <a:p>
            <a:fld id="{C3310DF3-193F-E44C-B1F0-408591F45CF7}" type="slidenum">
              <a:rPr lang="zh-CN" altLang="en-US"/>
              <a:pPr/>
              <a:t>‹#›</a:t>
            </a:fld>
            <a:endParaRPr lang="zh-CN" altLang="en-US"/>
          </a:p>
        </p:txBody>
      </p:sp>
    </p:spTree>
    <p:extLst>
      <p:ext uri="{BB962C8B-B14F-4D97-AF65-F5344CB8AC3E}">
        <p14:creationId xmlns:p14="http://schemas.microsoft.com/office/powerpoint/2010/main" val="3040218793"/>
      </p:ext>
    </p:extLst>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42988" y="225431"/>
            <a:ext cx="7850187" cy="746125"/>
          </a:xfrm>
        </p:spPr>
        <p:txBody>
          <a:bodyPr/>
          <a:lstStyle/>
          <a:p>
            <a:r>
              <a:rPr lang="zh-CN" altLang="en-US" noProof="1" smtClean="0"/>
              <a:t>单击此处编辑母版标题样式</a:t>
            </a:r>
            <a:endParaRPr lang="zh-CN" altLang="en-US" noProof="1"/>
          </a:p>
        </p:txBody>
      </p:sp>
      <p:sp>
        <p:nvSpPr>
          <p:cNvPr id="3" name="图表占位符 2"/>
          <p:cNvSpPr>
            <a:spLocks noGrp="1"/>
          </p:cNvSpPr>
          <p:nvPr>
            <p:ph type="chart" idx="1"/>
          </p:nvPr>
        </p:nvSpPr>
        <p:spPr>
          <a:xfrm>
            <a:off x="935038" y="1233488"/>
            <a:ext cx="7772400" cy="4895850"/>
          </a:xfrm>
        </p:spPr>
        <p:txBody>
          <a:bodyPr/>
          <a:lstStyle/>
          <a:p>
            <a:pPr lvl="0"/>
            <a:r>
              <a:rPr lang="zh-CN" altLang="en-US" noProof="0" smtClean="0"/>
              <a:t>单击图标添加图表</a:t>
            </a:r>
            <a:endParaRPr lang="zh-CN" altLang="en-US" noProof="0"/>
          </a:p>
        </p:txBody>
      </p:sp>
      <p:sp>
        <p:nvSpPr>
          <p:cNvPr id="4" name="Rectangle 11">
            <a:extLst>
              <a:ext uri="{FF2B5EF4-FFF2-40B4-BE49-F238E27FC236}">
                <a16:creationId xmlns:a16="http://schemas.microsoft.com/office/drawing/2014/main" xmlns="" id="{F708D4BC-3A8D-E878-0802-13BCC7E23DC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xmlns="" id="{925FD2C4-690E-646E-8669-143AD1BD9F23}"/>
              </a:ext>
            </a:extLst>
          </p:cNvPr>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xmlns="" id="{54E36240-FA62-8027-3821-D40DEB78E100}"/>
              </a:ext>
            </a:extLst>
          </p:cNvPr>
          <p:cNvSpPr>
            <a:spLocks noGrp="1" noChangeArrowheads="1"/>
          </p:cNvSpPr>
          <p:nvPr>
            <p:ph type="sldNum" sz="quarter" idx="12"/>
          </p:nvPr>
        </p:nvSpPr>
        <p:spPr>
          <a:ln/>
        </p:spPr>
        <p:txBody>
          <a:bodyPr/>
          <a:lstStyle>
            <a:lvl1pPr>
              <a:defRPr/>
            </a:lvl1pPr>
          </a:lstStyle>
          <a:p>
            <a:fld id="{05BB1C6D-14C1-844E-9115-70642E9631DF}" type="slidenum">
              <a:rPr lang="zh-CN" altLang="en-US"/>
              <a:pPr/>
              <a:t>‹#›</a:t>
            </a:fld>
            <a:endParaRPr lang="zh-CN" altLang="en-US"/>
          </a:p>
        </p:txBody>
      </p:sp>
    </p:spTree>
    <p:extLst>
      <p:ext uri="{BB962C8B-B14F-4D97-AF65-F5344CB8AC3E}">
        <p14:creationId xmlns:p14="http://schemas.microsoft.com/office/powerpoint/2010/main" val="1114928925"/>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atin typeface="Century" panose="02040604050505020304" pitchFamily="18" charset="0"/>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normAutofit/>
          </a:bodyPr>
          <a:lstStyle>
            <a:lvl1pPr hangingPunct="1">
              <a:buClr>
                <a:schemeClr val="accent4"/>
              </a:buClr>
              <a:defRPr sz="3000">
                <a:latin typeface="Century" panose="02040604050505020304" pitchFamily="18" charset="0"/>
              </a:defRPr>
            </a:lvl1pPr>
            <a:lvl2pPr hangingPunct="1">
              <a:buClr>
                <a:srgbClr val="C00000"/>
              </a:buClr>
              <a:defRPr sz="2600">
                <a:latin typeface="Century" panose="02040604050505020304" pitchFamily="18" charset="0"/>
              </a:defRPr>
            </a:lvl2pPr>
            <a:lvl3pPr hangingPunct="1">
              <a:buClr>
                <a:schemeClr val="tx2"/>
              </a:buClr>
              <a:defRPr sz="2200">
                <a:latin typeface="Century" panose="02040604050505020304" pitchFamily="18" charset="0"/>
              </a:defRPr>
            </a:lvl3pPr>
            <a:lvl4pPr hangingPunct="1">
              <a:buClr>
                <a:schemeClr val="accent2">
                  <a:lumMod val="50000"/>
                </a:schemeClr>
              </a:buClr>
              <a:defRPr sz="1800">
                <a:latin typeface="Century" panose="02040604050505020304" pitchFamily="18" charset="0"/>
              </a:defRPr>
            </a:lvl4pPr>
            <a:lvl5pPr hangingPunct="1">
              <a:buClr>
                <a:schemeClr val="accent5">
                  <a:lumMod val="25000"/>
                </a:schemeClr>
              </a:buClr>
              <a:defRPr sz="1800">
                <a:latin typeface="Century" panose="02040604050505020304" pitchFamily="18" charset="0"/>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11">
            <a:extLst>
              <a:ext uri="{FF2B5EF4-FFF2-40B4-BE49-F238E27FC236}">
                <a16:creationId xmlns:a16="http://schemas.microsoft.com/office/drawing/2014/main" xmlns="" id="{D84B8634-86D3-A0AE-194D-6A15AFAFFACB}"/>
              </a:ext>
            </a:extLst>
          </p:cNvPr>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12">
            <a:extLst>
              <a:ext uri="{FF2B5EF4-FFF2-40B4-BE49-F238E27FC236}">
                <a16:creationId xmlns:a16="http://schemas.microsoft.com/office/drawing/2014/main" xmlns="" id="{0723DE67-FDB7-4E97-1714-22C53D101CB2}"/>
              </a:ext>
            </a:extLst>
          </p:cNvPr>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dirty="0"/>
          </a:p>
        </p:txBody>
      </p:sp>
      <p:sp>
        <p:nvSpPr>
          <p:cNvPr id="6" name="Rectangle 13">
            <a:extLst>
              <a:ext uri="{FF2B5EF4-FFF2-40B4-BE49-F238E27FC236}">
                <a16:creationId xmlns:a16="http://schemas.microsoft.com/office/drawing/2014/main" xmlns="" id="{724CAC9F-9A1C-2025-A160-151BDB7FFF03}"/>
              </a:ext>
            </a:extLst>
          </p:cNvPr>
          <p:cNvSpPr>
            <a:spLocks noGrp="1" noChangeArrowheads="1"/>
          </p:cNvSpPr>
          <p:nvPr>
            <p:ph type="sldNum" sz="quarter" idx="12"/>
          </p:nvPr>
        </p:nvSpPr>
        <p:spPr>
          <a:ln/>
        </p:spPr>
        <p:txBody>
          <a:bodyPr/>
          <a:lstStyle>
            <a:lvl1pPr>
              <a:defRPr/>
            </a:lvl1pPr>
          </a:lstStyle>
          <a:p>
            <a:fld id="{4093CC90-4002-504C-BD88-C9A1D374048E}" type="slidenum">
              <a:rPr lang="zh-CN" altLang="en-US" smtClean="0"/>
              <a:pPr/>
              <a:t>‹#›</a:t>
            </a:fld>
            <a:endParaRPr lang="zh-CN" altLang="en-US" dirty="0"/>
          </a:p>
        </p:txBody>
      </p:sp>
    </p:spTree>
    <p:extLst>
      <p:ext uri="{BB962C8B-B14F-4D97-AF65-F5344CB8AC3E}">
        <p14:creationId xmlns:p14="http://schemas.microsoft.com/office/powerpoint/2010/main" val="1495866086"/>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884" indent="0">
              <a:buNone/>
              <a:defRPr sz="1350"/>
            </a:lvl2pPr>
            <a:lvl3pPr marL="685766" indent="0">
              <a:buNone/>
              <a:defRPr sz="1200"/>
            </a:lvl3pPr>
            <a:lvl4pPr marL="1028649" indent="0">
              <a:buNone/>
              <a:defRPr sz="1050"/>
            </a:lvl4pPr>
            <a:lvl5pPr marL="1371532" indent="0">
              <a:buNone/>
              <a:defRPr sz="1050"/>
            </a:lvl5pPr>
            <a:lvl6pPr marL="1714415" indent="0">
              <a:buNone/>
              <a:defRPr sz="1050"/>
            </a:lvl6pPr>
            <a:lvl7pPr marL="2057297" indent="0">
              <a:buNone/>
              <a:defRPr sz="1050"/>
            </a:lvl7pPr>
            <a:lvl8pPr marL="2400180" indent="0">
              <a:buNone/>
              <a:defRPr sz="1050"/>
            </a:lvl8pPr>
            <a:lvl9pPr marL="2743064" indent="0">
              <a:buNone/>
              <a:defRPr sz="1050"/>
            </a:lvl9pPr>
          </a:lstStyle>
          <a:p>
            <a:pPr lvl="0"/>
            <a:r>
              <a:rPr lang="zh-CN" altLang="en-US" noProof="1" smtClean="0"/>
              <a:t>单击此处编辑母版文本样式</a:t>
            </a:r>
          </a:p>
        </p:txBody>
      </p:sp>
      <p:sp>
        <p:nvSpPr>
          <p:cNvPr id="7" name="日期占位符 6">
            <a:extLst>
              <a:ext uri="{FF2B5EF4-FFF2-40B4-BE49-F238E27FC236}">
                <a16:creationId xmlns:a16="http://schemas.microsoft.com/office/drawing/2014/main" xmlns="" id="{FFBDFF65-8CBE-FC8E-C2AB-BF39F778E411}"/>
              </a:ext>
            </a:extLst>
          </p:cNvPr>
          <p:cNvSpPr>
            <a:spLocks noGrp="1"/>
          </p:cNvSpPr>
          <p:nvPr>
            <p:ph type="dt" sz="half" idx="10"/>
          </p:nvPr>
        </p:nvSpPr>
        <p:spPr/>
        <p:txBody>
          <a:bodyPr/>
          <a:lstStyle/>
          <a:p>
            <a:pPr>
              <a:defRPr/>
            </a:pPr>
            <a:endParaRPr lang="en-US" altLang="zh-CN" dirty="0"/>
          </a:p>
        </p:txBody>
      </p:sp>
      <p:sp>
        <p:nvSpPr>
          <p:cNvPr id="8" name="页脚占位符 7">
            <a:extLst>
              <a:ext uri="{FF2B5EF4-FFF2-40B4-BE49-F238E27FC236}">
                <a16:creationId xmlns:a16="http://schemas.microsoft.com/office/drawing/2014/main" xmlns="" id="{557BB269-8BCF-19AE-2E4C-4F50A72F7BB4}"/>
              </a:ext>
            </a:extLst>
          </p:cNvPr>
          <p:cNvSpPr>
            <a:spLocks noGrp="1"/>
          </p:cNvSpPr>
          <p:nvPr>
            <p:ph type="ftr" sz="quarter" idx="11"/>
          </p:nvPr>
        </p:nvSpPr>
        <p:spPr>
          <a:xfrm>
            <a:off x="3352800" y="6324600"/>
            <a:ext cx="2895600" cy="457200"/>
          </a:xfrm>
          <a:prstGeom prst="rect">
            <a:avLst/>
          </a:prstGeom>
        </p:spPr>
        <p:txBody>
          <a:bodyPr/>
          <a:lstStyle/>
          <a:p>
            <a:pPr>
              <a:defRPr/>
            </a:pPr>
            <a:endParaRPr lang="en-US" altLang="zh-CN"/>
          </a:p>
        </p:txBody>
      </p:sp>
      <p:sp>
        <p:nvSpPr>
          <p:cNvPr id="9" name="灯片编号占位符 8">
            <a:extLst>
              <a:ext uri="{FF2B5EF4-FFF2-40B4-BE49-F238E27FC236}">
                <a16:creationId xmlns:a16="http://schemas.microsoft.com/office/drawing/2014/main" xmlns="" id="{EC4B4EC5-8D14-B9F8-3A0E-6B6E3FB2CF26}"/>
              </a:ext>
            </a:extLst>
          </p:cNvPr>
          <p:cNvSpPr>
            <a:spLocks noGrp="1"/>
          </p:cNvSpPr>
          <p:nvPr>
            <p:ph type="sldNum" sz="quarter" idx="12"/>
          </p:nvPr>
        </p:nvSpPr>
        <p:spPr/>
        <p:txBody>
          <a:bodyPr/>
          <a:lstStyle/>
          <a:p>
            <a:fld id="{6F73D78D-38BD-D44D-8D86-2D2DB0BEC18B}" type="slidenum">
              <a:rPr lang="zh-CN" altLang="en-US" smtClean="0"/>
              <a:pPr/>
              <a:t>‹#›</a:t>
            </a:fld>
            <a:endParaRPr lang="zh-CN" altLang="en-US" dirty="0"/>
          </a:p>
        </p:txBody>
      </p:sp>
    </p:spTree>
    <p:extLst>
      <p:ext uri="{BB962C8B-B14F-4D97-AF65-F5344CB8AC3E}">
        <p14:creationId xmlns:p14="http://schemas.microsoft.com/office/powerpoint/2010/main" val="43693493"/>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935038" y="1233488"/>
            <a:ext cx="381000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897438" y="1233488"/>
            <a:ext cx="381000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11">
            <a:extLst>
              <a:ext uri="{FF2B5EF4-FFF2-40B4-BE49-F238E27FC236}">
                <a16:creationId xmlns:a16="http://schemas.microsoft.com/office/drawing/2014/main" xmlns="" id="{577088FB-A6B7-73F5-7F94-4748D69CAC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xmlns="" id="{8B037231-D77C-7620-5048-020218A5671E}"/>
              </a:ext>
            </a:extLst>
          </p:cNvPr>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xmlns="" id="{1616081F-299F-D60B-0ECC-280BE114E5F3}"/>
              </a:ext>
            </a:extLst>
          </p:cNvPr>
          <p:cNvSpPr>
            <a:spLocks noGrp="1" noChangeArrowheads="1"/>
          </p:cNvSpPr>
          <p:nvPr>
            <p:ph type="sldNum" sz="quarter" idx="12"/>
          </p:nvPr>
        </p:nvSpPr>
        <p:spPr>
          <a:ln/>
        </p:spPr>
        <p:txBody>
          <a:bodyPr/>
          <a:lstStyle>
            <a:lvl1pPr>
              <a:defRPr/>
            </a:lvl1pPr>
          </a:lstStyle>
          <a:p>
            <a:fld id="{78968A19-278A-0A41-BBE8-65E5D3125EB9}" type="slidenum">
              <a:rPr lang="zh-CN" altLang="en-US"/>
              <a:pPr/>
              <a:t>‹#›</a:t>
            </a:fld>
            <a:endParaRPr lang="zh-CN" altLang="en-US"/>
          </a:p>
        </p:txBody>
      </p:sp>
    </p:spTree>
    <p:extLst>
      <p:ext uri="{BB962C8B-B14F-4D97-AF65-F5344CB8AC3E}">
        <p14:creationId xmlns:p14="http://schemas.microsoft.com/office/powerpoint/2010/main" val="3539847077"/>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11">
            <a:extLst>
              <a:ext uri="{FF2B5EF4-FFF2-40B4-BE49-F238E27FC236}">
                <a16:creationId xmlns:a16="http://schemas.microsoft.com/office/drawing/2014/main" xmlns="" id="{68794170-3BE8-63A8-84A0-433E04CC41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xmlns="" id="{4EE836C1-36AB-35B2-63E3-C5C32DFB7DE3}"/>
              </a:ext>
            </a:extLst>
          </p:cNvPr>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xmlns="" id="{A14EBA2A-C5A1-FF69-4383-F487A84086FC}"/>
              </a:ext>
            </a:extLst>
          </p:cNvPr>
          <p:cNvSpPr>
            <a:spLocks noGrp="1" noChangeArrowheads="1"/>
          </p:cNvSpPr>
          <p:nvPr>
            <p:ph type="sldNum" sz="quarter" idx="12"/>
          </p:nvPr>
        </p:nvSpPr>
        <p:spPr>
          <a:ln/>
        </p:spPr>
        <p:txBody>
          <a:bodyPr/>
          <a:lstStyle>
            <a:lvl1pPr>
              <a:defRPr/>
            </a:lvl1pPr>
          </a:lstStyle>
          <a:p>
            <a:fld id="{A45D52E0-A696-0244-8333-2084DA18EEE0}" type="slidenum">
              <a:rPr lang="zh-CN" altLang="en-US"/>
              <a:pPr/>
              <a:t>‹#›</a:t>
            </a:fld>
            <a:endParaRPr lang="zh-CN" altLang="en-US"/>
          </a:p>
        </p:txBody>
      </p:sp>
    </p:spTree>
    <p:extLst>
      <p:ext uri="{BB962C8B-B14F-4D97-AF65-F5344CB8AC3E}">
        <p14:creationId xmlns:p14="http://schemas.microsoft.com/office/powerpoint/2010/main" val="2963665912"/>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11">
            <a:extLst>
              <a:ext uri="{FF2B5EF4-FFF2-40B4-BE49-F238E27FC236}">
                <a16:creationId xmlns:a16="http://schemas.microsoft.com/office/drawing/2014/main" xmlns="" id="{90622892-0589-9624-9441-6D3D8D420A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xmlns="" id="{DE3302D8-0022-5549-6AF3-C9DF37FD08A8}"/>
              </a:ext>
            </a:extLst>
          </p:cNvPr>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xmlns="" id="{5BAF381E-A9DD-B4FB-A99D-D6A7443039BB}"/>
              </a:ext>
            </a:extLst>
          </p:cNvPr>
          <p:cNvSpPr>
            <a:spLocks noGrp="1" noChangeArrowheads="1"/>
          </p:cNvSpPr>
          <p:nvPr>
            <p:ph type="sldNum" sz="quarter" idx="12"/>
          </p:nvPr>
        </p:nvSpPr>
        <p:spPr>
          <a:ln/>
        </p:spPr>
        <p:txBody>
          <a:bodyPr/>
          <a:lstStyle>
            <a:lvl1pPr>
              <a:defRPr/>
            </a:lvl1pPr>
          </a:lstStyle>
          <a:p>
            <a:fld id="{4DE15609-3D60-D842-9ED4-D898F320B191}" type="slidenum">
              <a:rPr lang="zh-CN" altLang="en-US"/>
              <a:pPr/>
              <a:t>‹#›</a:t>
            </a:fld>
            <a:endParaRPr lang="zh-CN" altLang="en-US"/>
          </a:p>
        </p:txBody>
      </p:sp>
    </p:spTree>
    <p:extLst>
      <p:ext uri="{BB962C8B-B14F-4D97-AF65-F5344CB8AC3E}">
        <p14:creationId xmlns:p14="http://schemas.microsoft.com/office/powerpoint/2010/main" val="3752375608"/>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xmlns="" id="{31F610FA-62F8-3A69-9BB8-68EAD4093A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xmlns="" id="{030F8BB0-0FEC-EDAC-A497-49A707FDB0DF}"/>
              </a:ext>
            </a:extLst>
          </p:cNvPr>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xmlns="" id="{1004B668-435E-6B54-9B71-30E6E86C672E}"/>
              </a:ext>
            </a:extLst>
          </p:cNvPr>
          <p:cNvSpPr>
            <a:spLocks noGrp="1" noChangeArrowheads="1"/>
          </p:cNvSpPr>
          <p:nvPr>
            <p:ph type="sldNum" sz="quarter" idx="12"/>
          </p:nvPr>
        </p:nvSpPr>
        <p:spPr>
          <a:ln/>
        </p:spPr>
        <p:txBody>
          <a:bodyPr/>
          <a:lstStyle>
            <a:lvl1pPr>
              <a:defRPr/>
            </a:lvl1pPr>
          </a:lstStyle>
          <a:p>
            <a:fld id="{8C438AA8-90D7-9745-B439-F7E019CC101C}" type="slidenum">
              <a:rPr lang="zh-CN" altLang="en-US"/>
              <a:pPr/>
              <a:t>‹#›</a:t>
            </a:fld>
            <a:endParaRPr lang="zh-CN" altLang="en-US"/>
          </a:p>
        </p:txBody>
      </p:sp>
    </p:spTree>
    <p:extLst>
      <p:ext uri="{BB962C8B-B14F-4D97-AF65-F5344CB8AC3E}">
        <p14:creationId xmlns:p14="http://schemas.microsoft.com/office/powerpoint/2010/main" val="675615399"/>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lstStyle>
            <a:lvl1pPr algn="l">
              <a:defRPr sz="15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884" indent="0">
              <a:buNone/>
              <a:defRPr sz="900"/>
            </a:lvl2pPr>
            <a:lvl3pPr marL="685766" indent="0">
              <a:buNone/>
              <a:defRPr sz="750"/>
            </a:lvl3pPr>
            <a:lvl4pPr marL="1028649" indent="0">
              <a:buNone/>
              <a:defRPr sz="675"/>
            </a:lvl4pPr>
            <a:lvl5pPr marL="1371532" indent="0">
              <a:buNone/>
              <a:defRPr sz="675"/>
            </a:lvl5pPr>
            <a:lvl6pPr marL="1714415" indent="0">
              <a:buNone/>
              <a:defRPr sz="675"/>
            </a:lvl6pPr>
            <a:lvl7pPr marL="2057297" indent="0">
              <a:buNone/>
              <a:defRPr sz="675"/>
            </a:lvl7pPr>
            <a:lvl8pPr marL="2400180" indent="0">
              <a:buNone/>
              <a:defRPr sz="675"/>
            </a:lvl8pPr>
            <a:lvl9pPr marL="2743064" indent="0">
              <a:buNone/>
              <a:defRPr sz="675"/>
            </a:lvl9pPr>
          </a:lstStyle>
          <a:p>
            <a:pPr lvl="0"/>
            <a:r>
              <a:rPr lang="zh-CN" altLang="en-US" noProof="1" smtClean="0"/>
              <a:t>单击此处编辑母版文本样式</a:t>
            </a:r>
          </a:p>
        </p:txBody>
      </p:sp>
      <p:sp>
        <p:nvSpPr>
          <p:cNvPr id="5" name="Rectangle 11">
            <a:extLst>
              <a:ext uri="{FF2B5EF4-FFF2-40B4-BE49-F238E27FC236}">
                <a16:creationId xmlns:a16="http://schemas.microsoft.com/office/drawing/2014/main" xmlns="" id="{077BF47D-FB2C-CA75-3290-9D390F1A1B8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xmlns="" id="{FCEDDD16-8334-8815-AE79-D96BE28013B5}"/>
              </a:ext>
            </a:extLst>
          </p:cNvPr>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xmlns="" id="{EF672E88-31B4-2E74-6924-50EA7B00DFE2}"/>
              </a:ext>
            </a:extLst>
          </p:cNvPr>
          <p:cNvSpPr>
            <a:spLocks noGrp="1" noChangeArrowheads="1"/>
          </p:cNvSpPr>
          <p:nvPr>
            <p:ph type="sldNum" sz="quarter" idx="12"/>
          </p:nvPr>
        </p:nvSpPr>
        <p:spPr>
          <a:ln/>
        </p:spPr>
        <p:txBody>
          <a:bodyPr/>
          <a:lstStyle>
            <a:lvl1pPr>
              <a:defRPr/>
            </a:lvl1pPr>
          </a:lstStyle>
          <a:p>
            <a:fld id="{D70B590F-D627-7E4E-9EE8-F0575448761B}" type="slidenum">
              <a:rPr lang="zh-CN" altLang="en-US"/>
              <a:pPr/>
              <a:t>‹#›</a:t>
            </a:fld>
            <a:endParaRPr lang="zh-CN" altLang="en-US"/>
          </a:p>
        </p:txBody>
      </p:sp>
    </p:spTree>
    <p:extLst>
      <p:ext uri="{BB962C8B-B14F-4D97-AF65-F5344CB8AC3E}">
        <p14:creationId xmlns:p14="http://schemas.microsoft.com/office/powerpoint/2010/main" val="2246611658"/>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5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884" indent="0">
              <a:buNone/>
              <a:defRPr sz="900"/>
            </a:lvl2pPr>
            <a:lvl3pPr marL="685766" indent="0">
              <a:buNone/>
              <a:defRPr sz="750"/>
            </a:lvl3pPr>
            <a:lvl4pPr marL="1028649" indent="0">
              <a:buNone/>
              <a:defRPr sz="675"/>
            </a:lvl4pPr>
            <a:lvl5pPr marL="1371532" indent="0">
              <a:buNone/>
              <a:defRPr sz="675"/>
            </a:lvl5pPr>
            <a:lvl6pPr marL="1714415" indent="0">
              <a:buNone/>
              <a:defRPr sz="675"/>
            </a:lvl6pPr>
            <a:lvl7pPr marL="2057297" indent="0">
              <a:buNone/>
              <a:defRPr sz="675"/>
            </a:lvl7pPr>
            <a:lvl8pPr marL="2400180" indent="0">
              <a:buNone/>
              <a:defRPr sz="675"/>
            </a:lvl8pPr>
            <a:lvl9pPr marL="2743064" indent="0">
              <a:buNone/>
              <a:defRPr sz="675"/>
            </a:lvl9pPr>
          </a:lstStyle>
          <a:p>
            <a:pPr lvl="0"/>
            <a:r>
              <a:rPr lang="zh-CN" altLang="en-US" noProof="1" smtClean="0"/>
              <a:t>单击此处编辑母版文本样式</a:t>
            </a:r>
          </a:p>
        </p:txBody>
      </p:sp>
      <p:sp>
        <p:nvSpPr>
          <p:cNvPr id="5" name="Rectangle 11">
            <a:extLst>
              <a:ext uri="{FF2B5EF4-FFF2-40B4-BE49-F238E27FC236}">
                <a16:creationId xmlns:a16="http://schemas.microsoft.com/office/drawing/2014/main" xmlns="" id="{7DF7E1FA-7229-6F80-9195-95494C6B6D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xmlns="" id="{BA7BEB0C-60AB-4B90-0858-DC9F851CFC63}"/>
              </a:ext>
            </a:extLst>
          </p:cNvPr>
          <p:cNvSpPr>
            <a:spLocks noGrp="1" noChangeArrowheads="1"/>
          </p:cNvSpPr>
          <p:nvPr>
            <p:ph type="ftr" sz="quarter" idx="11"/>
          </p:nvPr>
        </p:nvSpPr>
        <p:spPr>
          <a:xfrm>
            <a:off x="3352800" y="6324600"/>
            <a:ext cx="2895600" cy="457200"/>
          </a:xfrm>
          <a:prstGeom prst="rect">
            <a:avLst/>
          </a:prstGeom>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xmlns="" id="{C8113A4C-B97F-6D35-E97A-9BCA743B1036}"/>
              </a:ext>
            </a:extLst>
          </p:cNvPr>
          <p:cNvSpPr>
            <a:spLocks noGrp="1" noChangeArrowheads="1"/>
          </p:cNvSpPr>
          <p:nvPr>
            <p:ph type="sldNum" sz="quarter" idx="12"/>
          </p:nvPr>
        </p:nvSpPr>
        <p:spPr>
          <a:ln/>
        </p:spPr>
        <p:txBody>
          <a:bodyPr/>
          <a:lstStyle>
            <a:lvl1pPr>
              <a:defRPr/>
            </a:lvl1pPr>
          </a:lstStyle>
          <a:p>
            <a:fld id="{A75CE171-2466-3E49-953C-8D9416E27C46}" type="slidenum">
              <a:rPr lang="zh-CN" altLang="en-US"/>
              <a:pPr/>
              <a:t>‹#›</a:t>
            </a:fld>
            <a:endParaRPr lang="zh-CN" altLang="en-US"/>
          </a:p>
        </p:txBody>
      </p:sp>
    </p:spTree>
    <p:extLst>
      <p:ext uri="{BB962C8B-B14F-4D97-AF65-F5344CB8AC3E}">
        <p14:creationId xmlns:p14="http://schemas.microsoft.com/office/powerpoint/2010/main" val="2042727056"/>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tiff"/><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xmlns="" id="{A9824247-C8A8-C57F-CAEC-3A223BA6F4D0}"/>
              </a:ext>
            </a:extLst>
          </p:cNvPr>
          <p:cNvSpPr>
            <a:spLocks noChangeArrowheads="1"/>
          </p:cNvSpPr>
          <p:nvPr/>
        </p:nvSpPr>
        <p:spPr bwMode="auto">
          <a:xfrm>
            <a:off x="711201" y="26988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00000"/>
              </a:lnSpc>
              <a:spcBef>
                <a:spcPct val="0"/>
              </a:spcBef>
              <a:buClrTx/>
              <a:buSzTx/>
              <a:buFontTx/>
              <a:buNone/>
            </a:pPr>
            <a:endParaRPr lang="zh-CN" altLang="en-US" sz="1800"/>
          </a:p>
        </p:txBody>
      </p:sp>
      <p:sp>
        <p:nvSpPr>
          <p:cNvPr id="1027" name="Rectangle 8">
            <a:extLst>
              <a:ext uri="{FF2B5EF4-FFF2-40B4-BE49-F238E27FC236}">
                <a16:creationId xmlns:a16="http://schemas.microsoft.com/office/drawing/2014/main" xmlns="" id="{4A0B2333-B6EA-176D-0028-5AB7711DF1B1}"/>
              </a:ext>
            </a:extLst>
          </p:cNvPr>
          <p:cNvSpPr>
            <a:spLocks noChangeArrowheads="1"/>
          </p:cNvSpPr>
          <p:nvPr/>
        </p:nvSpPr>
        <p:spPr bwMode="auto">
          <a:xfrm>
            <a:off x="392116" y="106045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lnSpc>
                <a:spcPct val="100000"/>
              </a:lnSpc>
              <a:spcBef>
                <a:spcPct val="0"/>
              </a:spcBef>
              <a:buClrTx/>
              <a:buSzTx/>
              <a:buFontTx/>
              <a:buNone/>
            </a:pPr>
            <a:endParaRPr lang="zh-CN" altLang="en-US" sz="1800"/>
          </a:p>
        </p:txBody>
      </p:sp>
      <p:sp>
        <p:nvSpPr>
          <p:cNvPr id="1028" name="Rectangle 9">
            <a:extLst>
              <a:ext uri="{FF2B5EF4-FFF2-40B4-BE49-F238E27FC236}">
                <a16:creationId xmlns:a16="http://schemas.microsoft.com/office/drawing/2014/main" xmlns="" id="{0D3A9279-CA87-4E7F-DAC6-015EE242A976}"/>
              </a:ext>
            </a:extLst>
          </p:cNvPr>
          <p:cNvSpPr>
            <a:spLocks noGrp="1" noChangeArrowheads="1"/>
          </p:cNvSpPr>
          <p:nvPr>
            <p:ph type="title" idx="4294967295"/>
          </p:nvPr>
        </p:nvSpPr>
        <p:spPr bwMode="auto">
          <a:xfrm>
            <a:off x="1042988" y="225431"/>
            <a:ext cx="7850187"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10">
            <a:extLst>
              <a:ext uri="{FF2B5EF4-FFF2-40B4-BE49-F238E27FC236}">
                <a16:creationId xmlns:a16="http://schemas.microsoft.com/office/drawing/2014/main" xmlns="" id="{86AE627A-1B93-6388-397F-5C8186FBAFEE}"/>
              </a:ext>
            </a:extLst>
          </p:cNvPr>
          <p:cNvSpPr>
            <a:spLocks noGrp="1" noChangeArrowheads="1"/>
          </p:cNvSpPr>
          <p:nvPr>
            <p:ph type="body" idx="4294967295"/>
          </p:nvPr>
        </p:nvSpPr>
        <p:spPr bwMode="auto">
          <a:xfrm>
            <a:off x="935038" y="1233488"/>
            <a:ext cx="77724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4523" name="Rectangle 11">
            <a:extLst>
              <a:ext uri="{FF2B5EF4-FFF2-40B4-BE49-F238E27FC236}">
                <a16:creationId xmlns:a16="http://schemas.microsoft.com/office/drawing/2014/main" xmlns="" id="{DE3D8E3B-D458-C570-9919-DE02EA9FC78D}"/>
              </a:ext>
            </a:extLst>
          </p:cNvPr>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buClrTx/>
              <a:buSzTx/>
              <a:buFontTx/>
              <a:buNone/>
              <a:defRPr kumimoji="0" sz="1050"/>
            </a:lvl1pPr>
          </a:lstStyle>
          <a:p>
            <a:pPr>
              <a:defRPr/>
            </a:pPr>
            <a:endParaRPr lang="en-US" altLang="zh-CN" dirty="0"/>
          </a:p>
        </p:txBody>
      </p:sp>
      <p:sp>
        <p:nvSpPr>
          <p:cNvPr id="64525" name="Rectangle 13">
            <a:extLst>
              <a:ext uri="{FF2B5EF4-FFF2-40B4-BE49-F238E27FC236}">
                <a16:creationId xmlns:a16="http://schemas.microsoft.com/office/drawing/2014/main" xmlns="" id="{C2D98F74-F2B6-4A7D-03A8-AB9BF3598B96}"/>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050"/>
            </a:lvl1pPr>
          </a:lstStyle>
          <a:p>
            <a:fld id="{6F73D78D-38BD-D44D-8D86-2D2DB0BEC18B}" type="slidenum">
              <a:rPr lang="zh-CN" altLang="en-US" smtClean="0"/>
              <a:pPr/>
              <a:t>‹#›</a:t>
            </a:fld>
            <a:endParaRPr lang="zh-CN" altLang="en-US" dirty="0"/>
          </a:p>
        </p:txBody>
      </p:sp>
      <p:pic>
        <p:nvPicPr>
          <p:cNvPr id="6" name="图片 5">
            <a:extLst>
              <a:ext uri="{FF2B5EF4-FFF2-40B4-BE49-F238E27FC236}">
                <a16:creationId xmlns:a16="http://schemas.microsoft.com/office/drawing/2014/main" xmlns="" id="{3CE6F6BF-4B21-EBA8-0316-496A78B2CDF2}"/>
              </a:ext>
            </a:extLst>
          </p:cNvPr>
          <p:cNvPicPr>
            <a:picLocks noChangeAspect="1"/>
          </p:cNvPicPr>
          <p:nvPr userDrawn="1"/>
        </p:nvPicPr>
        <p:blipFill>
          <a:blip r:embed="rId15"/>
          <a:stretch>
            <a:fillRect/>
          </a:stretch>
        </p:blipFill>
        <p:spPr>
          <a:xfrm rot="3532301">
            <a:off x="53066" y="473997"/>
            <a:ext cx="678101" cy="376134"/>
          </a:xfrm>
          <a:prstGeom prst="rect">
            <a:avLst/>
          </a:prstGeom>
        </p:spPr>
      </p:pic>
      <p:pic>
        <p:nvPicPr>
          <p:cNvPr id="2" name="Picture 6">
            <a:extLst>
              <a:ext uri="{FF2B5EF4-FFF2-40B4-BE49-F238E27FC236}">
                <a16:creationId xmlns:a16="http://schemas.microsoft.com/office/drawing/2014/main" xmlns="" id="{30C888A5-CC91-E55B-7B85-6EA66F09083F}"/>
              </a:ext>
            </a:extLst>
          </p:cNvPr>
          <p:cNvPicPr>
            <a:picLocks noChangeAspect="1" noChangeArrowheads="1"/>
          </p:cNvPicPr>
          <p:nvPr userDrawn="1"/>
        </p:nvPicPr>
        <p:blipFill rotWithShape="1">
          <a:blip r:embed="rId16">
            <a:extLst>
              <a:ext uri="{28A0092B-C50C-407E-A947-70E740481C1C}">
                <a14:useLocalDpi xmlns:a14="http://schemas.microsoft.com/office/drawing/2010/main" val="0"/>
              </a:ext>
            </a:extLst>
          </a:blip>
          <a:srcRect r="151"/>
          <a:stretch/>
        </p:blipFill>
        <p:spPr bwMode="auto">
          <a:xfrm>
            <a:off x="320498" y="941908"/>
            <a:ext cx="1042988" cy="188292"/>
          </a:xfrm>
          <a:prstGeom prst="rect">
            <a:avLst/>
          </a:prstGeom>
          <a:solidFill>
            <a:schemeClr val="tx1">
              <a:lumMod val="65000"/>
              <a:lumOff val="35000"/>
            </a:schemeClr>
          </a:solidFill>
        </p:spPr>
      </p:pic>
      <p:pic>
        <p:nvPicPr>
          <p:cNvPr id="3" name="图片 2">
            <a:extLst>
              <a:ext uri="{FF2B5EF4-FFF2-40B4-BE49-F238E27FC236}">
                <a16:creationId xmlns:a16="http://schemas.microsoft.com/office/drawing/2014/main" xmlns="" id="{1403A0A2-1BB5-3BCB-F943-2DCD1F4C13A5}"/>
              </a:ext>
            </a:extLst>
          </p:cNvPr>
          <p:cNvPicPr>
            <a:picLocks noChangeAspect="1"/>
          </p:cNvPicPr>
          <p:nvPr userDrawn="1"/>
        </p:nvPicPr>
        <p:blipFill>
          <a:blip r:embed="rId17"/>
          <a:stretch>
            <a:fillRect/>
          </a:stretch>
        </p:blipFill>
        <p:spPr>
          <a:xfrm>
            <a:off x="8532443" y="5624518"/>
            <a:ext cx="512549" cy="1106809"/>
          </a:xfrm>
          <a:prstGeom prst="rect">
            <a:avLst/>
          </a:prstGeom>
        </p:spPr>
      </p:pic>
    </p:spTree>
    <p:extLst>
      <p:ext uri="{BB962C8B-B14F-4D97-AF65-F5344CB8AC3E}">
        <p14:creationId xmlns:p14="http://schemas.microsoft.com/office/powerpoint/2010/main" val="3794515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zoom/>
  </p:transition>
  <p:hf hdr="0" ftr="0" dt="0"/>
  <p:txStyles>
    <p:titleStyle>
      <a:lvl1pPr algn="l" rtl="0" eaLnBrk="1" fontAlgn="base" hangingPunct="1">
        <a:spcBef>
          <a:spcPct val="0"/>
        </a:spcBef>
        <a:spcAft>
          <a:spcPct val="0"/>
        </a:spcAft>
        <a:defRPr sz="3300">
          <a:solidFill>
            <a:schemeClr val="tx2"/>
          </a:solidFill>
          <a:latin typeface="+mj-lt"/>
          <a:ea typeface="+mj-ea"/>
          <a:cs typeface="+mj-cs"/>
        </a:defRPr>
      </a:lvl1pPr>
      <a:lvl2pPr algn="l" rtl="0" eaLnBrk="1" fontAlgn="base" hangingPunct="1">
        <a:spcBef>
          <a:spcPct val="0"/>
        </a:spcBef>
        <a:spcAft>
          <a:spcPct val="0"/>
        </a:spcAft>
        <a:defRPr sz="3300">
          <a:solidFill>
            <a:schemeClr val="tx2"/>
          </a:solidFill>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sz="3300">
          <a:solidFill>
            <a:schemeClr val="tx2"/>
          </a:solidFill>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sz="3300">
          <a:solidFill>
            <a:schemeClr val="tx2"/>
          </a:solidFill>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sz="3300">
          <a:solidFill>
            <a:schemeClr val="tx2"/>
          </a:solidFill>
          <a:latin typeface="Tahoma" panose="020B0604030504040204" pitchFamily="34" charset="0"/>
          <a:ea typeface="宋体" panose="02010600030101010101" pitchFamily="2" charset="-122"/>
        </a:defRPr>
      </a:lvl5pPr>
      <a:lvl6pPr marL="342884" algn="l" rtl="0" eaLnBrk="1" fontAlgn="base" hangingPunct="1">
        <a:spcBef>
          <a:spcPct val="0"/>
        </a:spcBef>
        <a:spcAft>
          <a:spcPct val="0"/>
        </a:spcAft>
        <a:defRPr kumimoji="1" sz="3300">
          <a:solidFill>
            <a:schemeClr val="tx2"/>
          </a:solidFill>
          <a:latin typeface="Tahoma" panose="020B0604030504040204" pitchFamily="34" charset="0"/>
          <a:ea typeface="宋体" panose="02010600030101010101" pitchFamily="2" charset="-122"/>
        </a:defRPr>
      </a:lvl6pPr>
      <a:lvl7pPr marL="685766" algn="l" rtl="0" eaLnBrk="1" fontAlgn="base" hangingPunct="1">
        <a:spcBef>
          <a:spcPct val="0"/>
        </a:spcBef>
        <a:spcAft>
          <a:spcPct val="0"/>
        </a:spcAft>
        <a:defRPr kumimoji="1" sz="3300">
          <a:solidFill>
            <a:schemeClr val="tx2"/>
          </a:solidFill>
          <a:latin typeface="Tahoma" panose="020B0604030504040204" pitchFamily="34" charset="0"/>
          <a:ea typeface="宋体" panose="02010600030101010101" pitchFamily="2" charset="-122"/>
        </a:defRPr>
      </a:lvl7pPr>
      <a:lvl8pPr marL="1028649" algn="l" rtl="0" eaLnBrk="1" fontAlgn="base" hangingPunct="1">
        <a:spcBef>
          <a:spcPct val="0"/>
        </a:spcBef>
        <a:spcAft>
          <a:spcPct val="0"/>
        </a:spcAft>
        <a:defRPr kumimoji="1" sz="3300">
          <a:solidFill>
            <a:schemeClr val="tx2"/>
          </a:solidFill>
          <a:latin typeface="Tahoma" panose="020B0604030504040204" pitchFamily="34" charset="0"/>
          <a:ea typeface="宋体" panose="02010600030101010101" pitchFamily="2" charset="-122"/>
        </a:defRPr>
      </a:lvl8pPr>
      <a:lvl9pPr marL="1371532" algn="l" rtl="0" eaLnBrk="1" fontAlgn="base" hangingPunct="1">
        <a:spcBef>
          <a:spcPct val="0"/>
        </a:spcBef>
        <a:spcAft>
          <a:spcPct val="0"/>
        </a:spcAft>
        <a:defRPr kumimoji="1" sz="3300">
          <a:solidFill>
            <a:schemeClr val="tx2"/>
          </a:solidFill>
          <a:latin typeface="Tahoma" panose="020B0604030504040204" pitchFamily="34" charset="0"/>
          <a:ea typeface="宋体" panose="02010600030101010101" pitchFamily="2" charset="-122"/>
        </a:defRPr>
      </a:lvl9pPr>
    </p:titleStyle>
    <p:bodyStyle>
      <a:lvl1pPr marL="257162" indent="-257162" algn="l" rtl="0" eaLnBrk="1" fontAlgn="base" hangingPunct="1">
        <a:lnSpc>
          <a:spcPct val="114000"/>
        </a:lnSpc>
        <a:spcBef>
          <a:spcPct val="20000"/>
        </a:spcBef>
        <a:spcAft>
          <a:spcPct val="0"/>
        </a:spcAft>
        <a:buClr>
          <a:schemeClr val="tx1"/>
        </a:buClr>
        <a:buSzPct val="60000"/>
        <a:buFont typeface="Wingdings" pitchFamily="2" charset="2"/>
        <a:buChar char="n"/>
        <a:defRPr sz="2250">
          <a:solidFill>
            <a:schemeClr val="tx1"/>
          </a:solidFill>
          <a:latin typeface="+mn-lt"/>
          <a:ea typeface="+mn-ea"/>
          <a:cs typeface="+mn-cs"/>
        </a:defRPr>
      </a:lvl1pPr>
      <a:lvl2pPr marL="557185" indent="-214303" algn="l" rtl="0" eaLnBrk="1" fontAlgn="base" hangingPunct="1">
        <a:lnSpc>
          <a:spcPct val="114000"/>
        </a:lnSpc>
        <a:spcBef>
          <a:spcPct val="20000"/>
        </a:spcBef>
        <a:spcAft>
          <a:spcPct val="0"/>
        </a:spcAft>
        <a:buClr>
          <a:srgbClr val="C00000"/>
        </a:buClr>
        <a:buSzPct val="55000"/>
        <a:buFont typeface="Wingdings" pitchFamily="2" charset="2"/>
        <a:buChar char="n"/>
        <a:defRPr sz="1950">
          <a:solidFill>
            <a:schemeClr val="tx1"/>
          </a:solidFill>
          <a:latin typeface="+mn-lt"/>
          <a:ea typeface="+mn-ea"/>
        </a:defRPr>
      </a:lvl2pPr>
      <a:lvl3pPr marL="857207" indent="-171442" algn="l" rtl="0" eaLnBrk="1" fontAlgn="base" hangingPunct="1">
        <a:lnSpc>
          <a:spcPct val="114000"/>
        </a:lnSpc>
        <a:spcBef>
          <a:spcPct val="20000"/>
        </a:spcBef>
        <a:spcAft>
          <a:spcPct val="0"/>
        </a:spcAft>
        <a:buClr>
          <a:schemeClr val="tx2"/>
        </a:buClr>
        <a:buSzPct val="50000"/>
        <a:buFont typeface="Wingdings" pitchFamily="2" charset="2"/>
        <a:buChar char="n"/>
        <a:defRPr sz="1650">
          <a:solidFill>
            <a:schemeClr val="tx1"/>
          </a:solidFill>
          <a:latin typeface="+mn-lt"/>
          <a:ea typeface="+mn-ea"/>
        </a:defRPr>
      </a:lvl3pPr>
      <a:lvl4pPr marL="1200090" indent="-171442" algn="l" rtl="0" eaLnBrk="1" fontAlgn="base" hangingPunct="1">
        <a:lnSpc>
          <a:spcPct val="114000"/>
        </a:lnSpc>
        <a:spcBef>
          <a:spcPct val="20000"/>
        </a:spcBef>
        <a:spcAft>
          <a:spcPct val="0"/>
        </a:spcAft>
        <a:buClr>
          <a:schemeClr val="accent6">
            <a:lumMod val="50000"/>
          </a:schemeClr>
        </a:buClr>
        <a:buSzPct val="55000"/>
        <a:buFont typeface="Wingdings" pitchFamily="2" charset="2"/>
        <a:buChar char="n"/>
        <a:defRPr sz="1350">
          <a:solidFill>
            <a:schemeClr val="tx1"/>
          </a:solidFill>
          <a:latin typeface="+mn-lt"/>
          <a:ea typeface="+mn-ea"/>
        </a:defRPr>
      </a:lvl4pPr>
      <a:lvl5pPr marL="1542974" indent="-171442" algn="l" rtl="0" eaLnBrk="1" fontAlgn="base" hangingPunct="1">
        <a:lnSpc>
          <a:spcPct val="114000"/>
        </a:lnSpc>
        <a:spcBef>
          <a:spcPct val="20000"/>
        </a:spcBef>
        <a:spcAft>
          <a:spcPct val="0"/>
        </a:spcAft>
        <a:buClr>
          <a:schemeClr val="accent5">
            <a:lumMod val="25000"/>
          </a:schemeClr>
        </a:buClr>
        <a:buSzPct val="50000"/>
        <a:buFont typeface="Wingdings" pitchFamily="2" charset="2"/>
        <a:buChar char="n"/>
        <a:defRPr sz="1350">
          <a:solidFill>
            <a:schemeClr val="tx1"/>
          </a:solidFill>
          <a:latin typeface="+mn-lt"/>
          <a:ea typeface="+mn-ea"/>
        </a:defRPr>
      </a:lvl5pPr>
      <a:lvl6pPr marL="1885856" indent="-171442" algn="l" rtl="0" eaLnBrk="1" fontAlgn="base" hangingPunct="1">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mn-lt"/>
          <a:ea typeface="+mn-ea"/>
        </a:defRPr>
      </a:lvl6pPr>
      <a:lvl7pPr marL="2228739" indent="-171442" algn="l" rtl="0" eaLnBrk="1" fontAlgn="base" hangingPunct="1">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mn-lt"/>
          <a:ea typeface="+mn-ea"/>
        </a:defRPr>
      </a:lvl7pPr>
      <a:lvl8pPr marL="2571622" indent="-171442" algn="l" rtl="0" eaLnBrk="1" fontAlgn="base" hangingPunct="1">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mn-lt"/>
          <a:ea typeface="+mn-ea"/>
        </a:defRPr>
      </a:lvl8pPr>
      <a:lvl9pPr marL="2914505" indent="-171442" algn="l" rtl="0" eaLnBrk="1" fontAlgn="base" hangingPunct="1">
        <a:spcBef>
          <a:spcPct val="20000"/>
        </a:spcBef>
        <a:spcAft>
          <a:spcPct val="0"/>
        </a:spcAft>
        <a:buClr>
          <a:schemeClr val="accent1"/>
        </a:buClr>
        <a:buSzPct val="50000"/>
        <a:buFont typeface="Wingdings" panose="05000000000000000000" pitchFamily="2" charset="2"/>
        <a:buChar char="n"/>
        <a:defRPr kumimoji="1" sz="1500">
          <a:solidFill>
            <a:schemeClr val="tx1"/>
          </a:solidFill>
          <a:latin typeface="+mn-lt"/>
          <a:ea typeface="+mn-ea"/>
        </a:defRPr>
      </a:lvl9pPr>
    </p:bodyStyle>
    <p:otherStyle>
      <a:defPPr>
        <a:defRPr lang="zh-CN"/>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478220-5F10-3448-53B0-A082ACF36790}"/>
              </a:ext>
            </a:extLst>
          </p:cNvPr>
          <p:cNvSpPr>
            <a:spLocks noGrp="1"/>
          </p:cNvSpPr>
          <p:nvPr>
            <p:ph type="title"/>
          </p:nvPr>
        </p:nvSpPr>
        <p:spPr>
          <a:xfrm>
            <a:off x="1042988" y="225431"/>
            <a:ext cx="7850187" cy="746125"/>
          </a:xfrm>
        </p:spPr>
        <p:txBody>
          <a:bodyPr/>
          <a:lstStyle/>
          <a:p>
            <a:r>
              <a:rPr lang="zh-CN" altLang="en-US" dirty="0" smtClean="0"/>
              <a:t>第</a:t>
            </a:r>
            <a:r>
              <a:rPr lang="en-US" altLang="zh-CN" dirty="0" smtClean="0"/>
              <a:t>12</a:t>
            </a:r>
            <a:r>
              <a:rPr lang="zh-CN" altLang="en-US" dirty="0" smtClean="0"/>
              <a:t>章 </a:t>
            </a:r>
            <a:r>
              <a:rPr lang="en-US" altLang="zh-CN" dirty="0" smtClean="0"/>
              <a:t>I/O</a:t>
            </a:r>
            <a:r>
              <a:rPr lang="zh-CN" altLang="en-US" dirty="0" smtClean="0"/>
              <a:t>系统</a:t>
            </a:r>
            <a:endParaRPr lang="zh-CN" altLang="en-US" dirty="0"/>
          </a:p>
        </p:txBody>
      </p:sp>
      <p:sp>
        <p:nvSpPr>
          <p:cNvPr id="3" name="内容占位符 2">
            <a:extLst>
              <a:ext uri="{FF2B5EF4-FFF2-40B4-BE49-F238E27FC236}">
                <a16:creationId xmlns:a16="http://schemas.microsoft.com/office/drawing/2014/main" xmlns="" id="{AD7B2C0A-B2D8-3755-E6C0-89A613AD7E93}"/>
              </a:ext>
            </a:extLst>
          </p:cNvPr>
          <p:cNvSpPr>
            <a:spLocks noGrp="1"/>
          </p:cNvSpPr>
          <p:nvPr>
            <p:ph idx="1"/>
          </p:nvPr>
        </p:nvSpPr>
        <p:spPr>
          <a:xfrm>
            <a:off x="935038" y="1233488"/>
            <a:ext cx="7772400" cy="4895850"/>
          </a:xfrm>
        </p:spPr>
        <p:txBody>
          <a:bodyPr>
            <a:normAutofit/>
          </a:bodyPr>
          <a:lstStyle/>
          <a:p>
            <a:r>
              <a:rPr lang="zh-CN" altLang="en-US" dirty="0"/>
              <a:t>本章内容</a:t>
            </a:r>
            <a:endParaRPr lang="en-US" altLang="zh-CN" dirty="0"/>
          </a:p>
          <a:p>
            <a:r>
              <a:rPr lang="en-US" altLang="zh-CN" dirty="0">
                <a:solidFill>
                  <a:srgbClr val="FF0000"/>
                </a:solidFill>
              </a:rPr>
              <a:t>1.</a:t>
            </a:r>
            <a:r>
              <a:rPr lang="zh-CN" altLang="en-US" dirty="0">
                <a:solidFill>
                  <a:srgbClr val="FF0000"/>
                </a:solidFill>
              </a:rPr>
              <a:t> </a:t>
            </a:r>
            <a:r>
              <a:rPr lang="zh-CN" altLang="en-US" dirty="0" smtClean="0">
                <a:solidFill>
                  <a:srgbClr val="FF0000"/>
                </a:solidFill>
              </a:rPr>
              <a:t>概述</a:t>
            </a:r>
            <a:endParaRPr lang="zh-CN" altLang="zh-CN" dirty="0">
              <a:solidFill>
                <a:srgbClr val="FF0000"/>
              </a:solidFill>
            </a:endParaRPr>
          </a:p>
          <a:p>
            <a:r>
              <a:rPr lang="en-US" altLang="zh-CN" dirty="0"/>
              <a:t>2.</a:t>
            </a:r>
            <a:r>
              <a:rPr lang="zh-CN" altLang="en-US" dirty="0"/>
              <a:t> </a:t>
            </a:r>
            <a:r>
              <a:rPr lang="en-US" altLang="zh-CN" dirty="0" smtClean="0"/>
              <a:t>I/O</a:t>
            </a:r>
            <a:r>
              <a:rPr lang="zh-CN" altLang="en-US" dirty="0" smtClean="0"/>
              <a:t>硬件</a:t>
            </a:r>
            <a:endParaRPr lang="zh-CN" altLang="zh-CN" dirty="0"/>
          </a:p>
          <a:p>
            <a:r>
              <a:rPr lang="en-US" altLang="zh-CN" dirty="0"/>
              <a:t>3.</a:t>
            </a:r>
            <a:r>
              <a:rPr lang="zh-CN" altLang="en-US" dirty="0"/>
              <a:t> </a:t>
            </a:r>
            <a:r>
              <a:rPr lang="zh-CN" altLang="en-US" dirty="0" smtClean="0"/>
              <a:t>应用程序</a:t>
            </a:r>
            <a:r>
              <a:rPr lang="en-US" altLang="zh-CN" dirty="0" smtClean="0"/>
              <a:t>I/O</a:t>
            </a:r>
            <a:r>
              <a:rPr lang="zh-CN" altLang="en-US" dirty="0" smtClean="0"/>
              <a:t>接口</a:t>
            </a:r>
            <a:endParaRPr lang="en-US" altLang="zh-CN" dirty="0"/>
          </a:p>
          <a:p>
            <a:r>
              <a:rPr lang="en-US" altLang="zh-CN" dirty="0"/>
              <a:t>4.</a:t>
            </a:r>
            <a:r>
              <a:rPr lang="zh-CN" altLang="en-US" dirty="0"/>
              <a:t> </a:t>
            </a:r>
            <a:r>
              <a:rPr lang="zh-CN" altLang="en-US" dirty="0" smtClean="0"/>
              <a:t>内核</a:t>
            </a:r>
            <a:r>
              <a:rPr lang="en-US" altLang="zh-CN" dirty="0" smtClean="0"/>
              <a:t>I/O</a:t>
            </a:r>
            <a:r>
              <a:rPr lang="zh-CN" altLang="en-US" dirty="0" smtClean="0"/>
              <a:t>子系统</a:t>
            </a:r>
            <a:endParaRPr lang="en-US" altLang="zh-CN" dirty="0"/>
          </a:p>
          <a:p>
            <a:r>
              <a:rPr lang="en-US" altLang="zh-CN" dirty="0"/>
              <a:t>5</a:t>
            </a:r>
            <a:r>
              <a:rPr lang="en-US" altLang="zh-CN" dirty="0" smtClean="0"/>
              <a:t>. </a:t>
            </a:r>
            <a:r>
              <a:rPr lang="zh-CN" altLang="en-US" dirty="0" smtClean="0"/>
              <a:t>转换</a:t>
            </a:r>
            <a:r>
              <a:rPr lang="en-US" altLang="zh-CN" dirty="0"/>
              <a:t>I/O</a:t>
            </a:r>
            <a:r>
              <a:rPr lang="zh-CN" altLang="en-US" dirty="0"/>
              <a:t>请求为硬件</a:t>
            </a:r>
            <a:r>
              <a:rPr lang="zh-CN" altLang="en-US" dirty="0" smtClean="0"/>
              <a:t>操作</a:t>
            </a:r>
            <a:endParaRPr lang="en-US" altLang="zh-CN" dirty="0"/>
          </a:p>
        </p:txBody>
      </p:sp>
      <p:sp>
        <p:nvSpPr>
          <p:cNvPr id="4" name="灯片编号占位符 3">
            <a:extLst>
              <a:ext uri="{FF2B5EF4-FFF2-40B4-BE49-F238E27FC236}">
                <a16:creationId xmlns:a16="http://schemas.microsoft.com/office/drawing/2014/main" xmlns="" id="{F5A8B553-02AE-2219-C59A-8B5B36D12789}"/>
              </a:ext>
            </a:extLst>
          </p:cNvPr>
          <p:cNvSpPr>
            <a:spLocks noGrp="1"/>
          </p:cNvSpPr>
          <p:nvPr>
            <p:ph type="sldNum" sz="quarter" idx="12"/>
          </p:nvPr>
        </p:nvSpPr>
        <p:spPr>
          <a:xfrm>
            <a:off x="6781800" y="6324600"/>
            <a:ext cx="1905000" cy="457200"/>
          </a:xfrm>
        </p:spPr>
        <p:txBody>
          <a:bodyPr/>
          <a:lstStyle/>
          <a:p>
            <a:fld id="{4093CC90-4002-504C-BD88-C9A1D374048E}" type="slidenum">
              <a:rPr lang="zh-CN" altLang="en-US" smtClean="0"/>
              <a:pPr/>
              <a:t>1</a:t>
            </a:fld>
            <a:endParaRPr lang="zh-CN" altLang="en-US" dirty="0"/>
          </a:p>
        </p:txBody>
      </p:sp>
    </p:spTree>
    <p:extLst>
      <p:ext uri="{BB962C8B-B14F-4D97-AF65-F5344CB8AC3E}">
        <p14:creationId xmlns:p14="http://schemas.microsoft.com/office/powerpoint/2010/main" val="984432439"/>
      </p:ext>
    </p:extLst>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基本架构</a:t>
            </a:r>
          </a:p>
        </p:txBody>
      </p:sp>
      <p:sp>
        <p:nvSpPr>
          <p:cNvPr id="3" name="内容占位符 2"/>
          <p:cNvSpPr>
            <a:spLocks noGrp="1"/>
          </p:cNvSpPr>
          <p:nvPr>
            <p:ph idx="1"/>
          </p:nvPr>
        </p:nvSpPr>
        <p:spPr/>
        <p:txBody>
          <a:bodyPr/>
          <a:lstStyle/>
          <a:p>
            <a:r>
              <a:rPr lang="zh-CN" altLang="en-US" dirty="0" smtClean="0"/>
              <a:t>控制器</a:t>
            </a:r>
            <a:endParaRPr lang="en-US" altLang="zh-CN" dirty="0" smtClean="0"/>
          </a:p>
          <a:p>
            <a:pPr lvl="1"/>
            <a:r>
              <a:rPr lang="zh-CN" altLang="en-US" dirty="0" smtClean="0"/>
              <a:t>用于</a:t>
            </a:r>
            <a:r>
              <a:rPr lang="zh-CN" altLang="en-US" dirty="0"/>
              <a:t>操作总线或设备的一组</a:t>
            </a:r>
            <a:r>
              <a:rPr lang="zh-CN" altLang="en-US" dirty="0" smtClean="0"/>
              <a:t>电子器件</a:t>
            </a:r>
            <a:r>
              <a:rPr lang="zh-CN" altLang="en-US" dirty="0"/>
              <a:t>。</a:t>
            </a:r>
            <a:endParaRPr lang="en-US" altLang="zh-CN" dirty="0" smtClean="0"/>
          </a:p>
          <a:p>
            <a:pPr lvl="1"/>
            <a:r>
              <a:rPr lang="zh-CN" altLang="en-US" dirty="0" smtClean="0"/>
              <a:t>处于</a:t>
            </a:r>
            <a:r>
              <a:rPr lang="en-US" altLang="zh-CN" dirty="0"/>
              <a:t>CPU</a:t>
            </a:r>
            <a:r>
              <a:rPr lang="zh-CN" altLang="en-US" dirty="0"/>
              <a:t>与</a:t>
            </a:r>
            <a:r>
              <a:rPr lang="en-US" altLang="zh-CN" dirty="0"/>
              <a:t>I/O</a:t>
            </a:r>
            <a:r>
              <a:rPr lang="zh-CN" altLang="en-US" dirty="0"/>
              <a:t>设备之间，它接收从</a:t>
            </a:r>
            <a:r>
              <a:rPr lang="en-US" altLang="zh-CN" dirty="0"/>
              <a:t>CPU</a:t>
            </a:r>
            <a:r>
              <a:rPr lang="zh-CN" altLang="en-US" dirty="0"/>
              <a:t>发来的命令，并去控制</a:t>
            </a:r>
            <a:r>
              <a:rPr lang="en-US" altLang="zh-CN" dirty="0"/>
              <a:t>I/O</a:t>
            </a:r>
            <a:r>
              <a:rPr lang="zh-CN" altLang="en-US" dirty="0"/>
              <a:t>设备</a:t>
            </a:r>
            <a:r>
              <a:rPr lang="zh-CN" altLang="en-US" dirty="0" smtClean="0"/>
              <a:t>工作。</a:t>
            </a:r>
            <a:endParaRPr lang="en-US" altLang="zh-CN" dirty="0" smtClean="0"/>
          </a:p>
          <a:p>
            <a:pPr lvl="1"/>
            <a:r>
              <a:rPr lang="zh-CN" altLang="en-US" dirty="0" smtClean="0"/>
              <a:t>在</a:t>
            </a:r>
            <a:r>
              <a:rPr lang="zh-CN" altLang="en-US" dirty="0"/>
              <a:t>微型计算机中，又称为接口卡。</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10</a:t>
            </a:fld>
            <a:endParaRPr lang="zh-CN" altLang="en-US" dirty="0"/>
          </a:p>
        </p:txBody>
      </p:sp>
    </p:spTree>
    <p:extLst>
      <p:ext uri="{BB962C8B-B14F-4D97-AF65-F5344CB8AC3E}">
        <p14:creationId xmlns:p14="http://schemas.microsoft.com/office/powerpoint/2010/main" val="1160944885"/>
      </p:ext>
    </p:extLst>
  </p:cSld>
  <p:clrMapOvr>
    <a:masterClrMapping/>
  </p:clrMapOvr>
  <p:transition spd="med">
    <p:zo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Linux</a:t>
            </a:r>
            <a:r>
              <a:rPr lang="zh-CN" altLang="en-US" dirty="0" smtClean="0"/>
              <a:t>下</a:t>
            </a:r>
            <a:r>
              <a:rPr lang="en-US" altLang="zh-CN" dirty="0" smtClean="0"/>
              <a:t>U</a:t>
            </a:r>
            <a:r>
              <a:rPr lang="zh-CN" altLang="en-US" dirty="0" smtClean="0"/>
              <a:t>盘驱动程序架构</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a:t> </a:t>
            </a:r>
            <a:r>
              <a:rPr lang="en-US" altLang="zh-CN" dirty="0" smtClean="0"/>
              <a:t>I/O</a:t>
            </a:r>
            <a:r>
              <a:rPr lang="zh-CN" altLang="en-US" dirty="0" smtClean="0"/>
              <a:t>子系统，设备模型</a:t>
            </a:r>
            <a:endParaRPr lang="en-US" altLang="zh-CN" dirty="0" smtClean="0"/>
          </a:p>
          <a:p>
            <a:pPr lvl="1"/>
            <a:r>
              <a:rPr lang="zh-CN" altLang="en-US" dirty="0" smtClean="0"/>
              <a:t>每</a:t>
            </a:r>
            <a:r>
              <a:rPr lang="zh-CN" altLang="en-US" dirty="0"/>
              <a:t>种总线结构体，包含两个链表：驱动结构体链表，设备结构体链表</a:t>
            </a:r>
            <a:r>
              <a:rPr lang="zh-CN" altLang="en-US" dirty="0" smtClean="0"/>
              <a:t>。</a:t>
            </a:r>
            <a:endParaRPr lang="en-US" altLang="zh-CN" dirty="0" smtClean="0"/>
          </a:p>
          <a:p>
            <a:pPr lvl="2"/>
            <a:r>
              <a:rPr lang="zh-CN" altLang="en-US" dirty="0" smtClean="0"/>
              <a:t>各种</a:t>
            </a:r>
            <a:r>
              <a:rPr lang="zh-CN" altLang="en-US" dirty="0"/>
              <a:t>总线</a:t>
            </a:r>
            <a:r>
              <a:rPr lang="zh-CN" altLang="en-US" dirty="0" smtClean="0"/>
              <a:t>（支持</a:t>
            </a:r>
            <a:r>
              <a:rPr lang="zh-CN" altLang="en-US" dirty="0"/>
              <a:t>即插即用）检测到设备后，都要通过一个流程探测设备种类、参数指标等，</a:t>
            </a:r>
            <a:r>
              <a:rPr lang="zh-CN" altLang="en-US" dirty="0" smtClean="0"/>
              <a:t>总线的</a:t>
            </a:r>
            <a:r>
              <a:rPr lang="en-US" altLang="zh-CN" dirty="0" smtClean="0"/>
              <a:t>Core</a:t>
            </a:r>
            <a:r>
              <a:rPr lang="zh-CN" altLang="en-US" dirty="0" smtClean="0"/>
              <a:t>模块探测</a:t>
            </a:r>
            <a:r>
              <a:rPr lang="zh-CN" altLang="en-US" dirty="0"/>
              <a:t>设备时构建</a:t>
            </a:r>
            <a:r>
              <a:rPr lang="en-US" altLang="zh-CN" dirty="0"/>
              <a:t>device</a:t>
            </a:r>
            <a:r>
              <a:rPr lang="zh-CN" altLang="en-US" dirty="0"/>
              <a:t>结构体挂上</a:t>
            </a:r>
            <a:r>
              <a:rPr lang="zh-CN" altLang="en-US" dirty="0" smtClean="0"/>
              <a:t>链表</a:t>
            </a:r>
            <a:endParaRPr lang="en-US" altLang="zh-CN" dirty="0" smtClean="0"/>
          </a:p>
          <a:p>
            <a:pPr lvl="2"/>
            <a:r>
              <a:rPr lang="zh-CN" altLang="en-US" dirty="0" smtClean="0"/>
              <a:t>驱动程序（一个内核模块）通常随系统启动时加载，加载</a:t>
            </a:r>
            <a:r>
              <a:rPr lang="zh-CN" altLang="en-US" dirty="0"/>
              <a:t>时构建</a:t>
            </a:r>
            <a:r>
              <a:rPr lang="en-US" altLang="zh-CN" dirty="0" err="1"/>
              <a:t>device_driver</a:t>
            </a:r>
            <a:r>
              <a:rPr lang="zh-CN" altLang="en-US" dirty="0"/>
              <a:t>结构体挂上</a:t>
            </a:r>
            <a:r>
              <a:rPr lang="zh-CN" altLang="en-US" dirty="0" smtClean="0"/>
              <a:t>链表</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100</a:t>
            </a:fld>
            <a:endParaRPr lang="zh-CN" altLang="en-US" dirty="0"/>
          </a:p>
        </p:txBody>
      </p:sp>
      <p:pic>
        <p:nvPicPr>
          <p:cNvPr id="7" name="图片 6"/>
          <p:cNvPicPr>
            <a:picLocks noChangeAspect="1"/>
          </p:cNvPicPr>
          <p:nvPr/>
        </p:nvPicPr>
        <p:blipFill>
          <a:blip r:embed="rId2"/>
          <a:stretch>
            <a:fillRect/>
          </a:stretch>
        </p:blipFill>
        <p:spPr>
          <a:xfrm>
            <a:off x="279105" y="5226368"/>
            <a:ext cx="3787616" cy="1000601"/>
          </a:xfrm>
          <a:prstGeom prst="rect">
            <a:avLst/>
          </a:prstGeom>
        </p:spPr>
      </p:pic>
      <p:pic>
        <p:nvPicPr>
          <p:cNvPr id="8" name="图片 7"/>
          <p:cNvPicPr>
            <a:picLocks noChangeAspect="1"/>
          </p:cNvPicPr>
          <p:nvPr/>
        </p:nvPicPr>
        <p:blipFill>
          <a:blip r:embed="rId3"/>
          <a:stretch>
            <a:fillRect/>
          </a:stretch>
        </p:blipFill>
        <p:spPr>
          <a:xfrm>
            <a:off x="4663777" y="5226368"/>
            <a:ext cx="3761423" cy="1000601"/>
          </a:xfrm>
          <a:prstGeom prst="rect">
            <a:avLst/>
          </a:prstGeom>
        </p:spPr>
      </p:pic>
    </p:spTree>
    <p:extLst>
      <p:ext uri="{BB962C8B-B14F-4D97-AF65-F5344CB8AC3E}">
        <p14:creationId xmlns:p14="http://schemas.microsoft.com/office/powerpoint/2010/main" val="1640031826"/>
      </p:ext>
    </p:extLst>
  </p:cSld>
  <p:clrMapOvr>
    <a:masterClrMapping/>
  </p:clrMapOvr>
  <p:transition spd="med">
    <p:zo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Linux</a:t>
            </a:r>
            <a:r>
              <a:rPr lang="zh-CN" altLang="en-US" dirty="0" smtClean="0"/>
              <a:t>下</a:t>
            </a:r>
            <a:r>
              <a:rPr lang="en-US" altLang="zh-CN" dirty="0" smtClean="0"/>
              <a:t>U</a:t>
            </a:r>
            <a:r>
              <a:rPr lang="zh-CN" altLang="en-US" dirty="0" smtClean="0"/>
              <a:t>盘驱动程序架构</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的驱动程序</a:t>
            </a:r>
            <a:endParaRPr lang="en-US" altLang="zh-CN" dirty="0" smtClean="0"/>
          </a:p>
          <a:p>
            <a:pPr lvl="1"/>
            <a:r>
              <a:rPr lang="zh-CN" altLang="en-US" dirty="0"/>
              <a:t>驱动程序</a:t>
            </a:r>
            <a:r>
              <a:rPr lang="zh-CN" altLang="en-US" dirty="0" smtClean="0"/>
              <a:t>的核心就是</a:t>
            </a:r>
            <a:r>
              <a:rPr lang="zh-CN" altLang="en-US" dirty="0"/>
              <a:t>一套回调函数（函数指针）和用于匹配设备的参数指标数组，例如：</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101</a:t>
            </a:fld>
            <a:endParaRPr lang="zh-CN" altLang="en-US" dirty="0"/>
          </a:p>
        </p:txBody>
      </p:sp>
      <p:sp>
        <p:nvSpPr>
          <p:cNvPr id="5" name="文本框 4"/>
          <p:cNvSpPr txBox="1"/>
          <p:nvPr/>
        </p:nvSpPr>
        <p:spPr>
          <a:xfrm>
            <a:off x="2120999" y="2811482"/>
            <a:ext cx="4920736" cy="3970318"/>
          </a:xfrm>
          <a:prstGeom prst="rect">
            <a:avLst/>
          </a:prstGeom>
          <a:noFill/>
        </p:spPr>
        <p:txBody>
          <a:bodyPr wrap="square" rtlCol="0">
            <a:spAutoFit/>
          </a:bodyPr>
          <a:lstStyle/>
          <a:p>
            <a:r>
              <a:rPr lang="en-US" altLang="zh-CN" sz="1400" dirty="0" smtClean="0"/>
              <a:t>U</a:t>
            </a:r>
            <a:r>
              <a:rPr lang="zh-CN" altLang="en-US" sz="1400" dirty="0" smtClean="0"/>
              <a:t>盘驱动结构体</a:t>
            </a:r>
            <a:endParaRPr lang="en-US" altLang="zh-CN" sz="1400" dirty="0" smtClean="0"/>
          </a:p>
          <a:p>
            <a:r>
              <a:rPr lang="en-US" altLang="zh-CN" sz="1400" dirty="0" err="1">
                <a:latin typeface="Consolas" panose="020B0609020204030204" pitchFamily="49" charset="0"/>
              </a:rPr>
              <a:t>struct</a:t>
            </a:r>
            <a:r>
              <a:rPr lang="en-US" altLang="zh-CN" sz="1400" dirty="0">
                <a:latin typeface="Consolas" panose="020B0609020204030204" pitchFamily="49" charset="0"/>
              </a:rPr>
              <a:t> </a:t>
            </a:r>
            <a:r>
              <a:rPr lang="en-US" altLang="zh-CN" sz="1400" dirty="0" err="1">
                <a:latin typeface="Consolas" panose="020B0609020204030204" pitchFamily="49" charset="0"/>
              </a:rPr>
              <a:t>usb_driver</a:t>
            </a:r>
            <a:r>
              <a:rPr lang="en-US" altLang="zh-CN" sz="1400" dirty="0">
                <a:latin typeface="Consolas" panose="020B0609020204030204" pitchFamily="49" charset="0"/>
              </a:rPr>
              <a:t> </a:t>
            </a:r>
            <a:r>
              <a:rPr lang="en-US" altLang="zh-CN" sz="1400" dirty="0" err="1">
                <a:latin typeface="Consolas" panose="020B0609020204030204" pitchFamily="49" charset="0"/>
              </a:rPr>
              <a:t>usb_storage_driver</a:t>
            </a:r>
            <a:r>
              <a:rPr lang="en-US" altLang="zh-CN" sz="1400" dirty="0">
                <a:latin typeface="Consolas" panose="020B0609020204030204" pitchFamily="49" charset="0"/>
              </a:rPr>
              <a:t> = {</a:t>
            </a:r>
          </a:p>
          <a:p>
            <a:r>
              <a:rPr lang="en-US" altLang="zh-CN" sz="1400" dirty="0">
                <a:latin typeface="Consolas" panose="020B0609020204030204" pitchFamily="49" charset="0"/>
              </a:rPr>
              <a:t>        .owner =        THIS_MODULE,</a:t>
            </a:r>
          </a:p>
          <a:p>
            <a:r>
              <a:rPr lang="en-US" altLang="zh-CN" sz="1400" dirty="0">
                <a:latin typeface="Consolas" panose="020B0609020204030204" pitchFamily="49" charset="0"/>
              </a:rPr>
              <a:t>        .name =         "</a:t>
            </a:r>
            <a:r>
              <a:rPr lang="en-US" altLang="zh-CN" sz="1400" dirty="0" err="1">
                <a:latin typeface="Consolas" panose="020B0609020204030204" pitchFamily="49" charset="0"/>
              </a:rPr>
              <a:t>usb</a:t>
            </a:r>
            <a:r>
              <a:rPr lang="en-US" altLang="zh-CN" sz="1400" dirty="0">
                <a:latin typeface="Consolas" panose="020B0609020204030204" pitchFamily="49" charset="0"/>
              </a:rPr>
              <a:t>-storage",</a:t>
            </a:r>
          </a:p>
          <a:p>
            <a:r>
              <a:rPr lang="en-US" altLang="zh-CN" sz="1400" dirty="0">
                <a:latin typeface="Consolas" panose="020B0609020204030204" pitchFamily="49" charset="0"/>
              </a:rPr>
              <a:t>        .probe =        </a:t>
            </a:r>
            <a:r>
              <a:rPr lang="en-US" altLang="zh-CN" sz="1400" dirty="0" err="1">
                <a:latin typeface="Consolas" panose="020B0609020204030204" pitchFamily="49" charset="0"/>
              </a:rPr>
              <a:t>storage_probe</a:t>
            </a:r>
            <a:r>
              <a:rPr lang="en-US" altLang="zh-CN" sz="1400" dirty="0">
                <a:latin typeface="Consolas" panose="020B0609020204030204" pitchFamily="49" charset="0"/>
              </a:rPr>
              <a:t>,</a:t>
            </a:r>
          </a:p>
          <a:p>
            <a:r>
              <a:rPr lang="en-US" altLang="zh-CN" sz="1400" dirty="0">
                <a:latin typeface="Consolas" panose="020B0609020204030204" pitchFamily="49" charset="0"/>
              </a:rPr>
              <a:t>        .disconnect =   </a:t>
            </a:r>
            <a:r>
              <a:rPr lang="en-US" altLang="zh-CN" sz="1400" dirty="0" err="1">
                <a:latin typeface="Consolas" panose="020B0609020204030204" pitchFamily="49" charset="0"/>
              </a:rPr>
              <a:t>storage_disconnect</a:t>
            </a:r>
            <a:r>
              <a:rPr lang="en-US" altLang="zh-CN" sz="1400" dirty="0">
                <a:latin typeface="Consolas" panose="020B0609020204030204" pitchFamily="49" charset="0"/>
              </a:rPr>
              <a:t>,</a:t>
            </a:r>
          </a:p>
          <a:p>
            <a:r>
              <a:rPr lang="en-US" altLang="zh-CN" sz="1400" dirty="0">
                <a:latin typeface="Consolas" panose="020B0609020204030204" pitchFamily="49" charset="0"/>
              </a:rPr>
              <a:t>        .</a:t>
            </a:r>
            <a:r>
              <a:rPr lang="en-US" altLang="zh-CN" sz="1400" dirty="0" err="1">
                <a:latin typeface="Consolas" panose="020B0609020204030204" pitchFamily="49" charset="0"/>
              </a:rPr>
              <a:t>id_table</a:t>
            </a:r>
            <a:r>
              <a:rPr lang="en-US" altLang="zh-CN" sz="1400" dirty="0">
                <a:latin typeface="Consolas" panose="020B0609020204030204" pitchFamily="49" charset="0"/>
              </a:rPr>
              <a:t> =     </a:t>
            </a:r>
            <a:r>
              <a:rPr lang="en-US" altLang="zh-CN" sz="1400" dirty="0" err="1">
                <a:latin typeface="Consolas" panose="020B0609020204030204" pitchFamily="49" charset="0"/>
              </a:rPr>
              <a:t>storage_usb_ids</a:t>
            </a:r>
            <a:r>
              <a:rPr lang="en-US" altLang="zh-CN" sz="1400" dirty="0">
                <a:latin typeface="Consolas" panose="020B0609020204030204" pitchFamily="49" charset="0"/>
              </a:rPr>
              <a:t>,</a:t>
            </a:r>
          </a:p>
          <a:p>
            <a:r>
              <a:rPr lang="en-US" altLang="zh-CN" sz="1400" dirty="0" smtClean="0">
                <a:latin typeface="Consolas" panose="020B0609020204030204" pitchFamily="49" charset="0"/>
              </a:rPr>
              <a:t>};</a:t>
            </a:r>
          </a:p>
          <a:p>
            <a:endParaRPr lang="en-US" altLang="zh-CN" sz="1400" dirty="0">
              <a:latin typeface="Consolas" panose="020B0609020204030204" pitchFamily="49" charset="0"/>
            </a:endParaRPr>
          </a:p>
          <a:p>
            <a:r>
              <a:rPr lang="en-US" altLang="zh-CN" sz="1400" dirty="0" smtClean="0">
                <a:latin typeface="Consolas" panose="020B0609020204030204" pitchFamily="49" charset="0"/>
              </a:rPr>
              <a:t>USB</a:t>
            </a:r>
            <a:r>
              <a:rPr lang="zh-CN" altLang="en-US" sz="1400" dirty="0" smtClean="0">
                <a:latin typeface="Consolas" panose="020B0609020204030204" pitchFamily="49" charset="0"/>
              </a:rPr>
              <a:t>总线控制器（</a:t>
            </a:r>
            <a:r>
              <a:rPr lang="en-US" altLang="zh-CN" sz="1400" dirty="0" smtClean="0">
                <a:latin typeface="Consolas" panose="020B0609020204030204" pitchFamily="49" charset="0"/>
              </a:rPr>
              <a:t>UHCI</a:t>
            </a:r>
            <a:r>
              <a:rPr lang="zh-CN" altLang="en-US" sz="1400" dirty="0" smtClean="0">
                <a:latin typeface="Consolas" panose="020B0609020204030204" pitchFamily="49" charset="0"/>
              </a:rPr>
              <a:t>）驱动结构体</a:t>
            </a:r>
            <a:endParaRPr lang="en-US" altLang="zh-CN" sz="1400" dirty="0" smtClean="0">
              <a:latin typeface="Consolas" panose="020B0609020204030204" pitchFamily="49" charset="0"/>
            </a:endParaRPr>
          </a:p>
          <a:p>
            <a:r>
              <a:rPr lang="en-US" altLang="zh-CN" sz="1400" dirty="0">
                <a:latin typeface="Consolas" panose="020B0609020204030204" pitchFamily="49" charset="0"/>
              </a:rPr>
              <a:t>static </a:t>
            </a:r>
            <a:r>
              <a:rPr lang="en-US" altLang="zh-CN" sz="1400" dirty="0" err="1">
                <a:latin typeface="Consolas" panose="020B0609020204030204" pitchFamily="49" charset="0"/>
              </a:rPr>
              <a:t>struct</a:t>
            </a:r>
            <a:r>
              <a:rPr lang="en-US" altLang="zh-CN" sz="1400" dirty="0">
                <a:latin typeface="Consolas" panose="020B0609020204030204" pitchFamily="49" charset="0"/>
              </a:rPr>
              <a:t> </a:t>
            </a:r>
            <a:r>
              <a:rPr lang="en-US" altLang="zh-CN" sz="1400" dirty="0" err="1">
                <a:latin typeface="Consolas" panose="020B0609020204030204" pitchFamily="49" charset="0"/>
              </a:rPr>
              <a:t>pci_driver</a:t>
            </a:r>
            <a:r>
              <a:rPr lang="en-US" altLang="zh-CN" sz="1400" dirty="0">
                <a:latin typeface="Consolas" panose="020B0609020204030204" pitchFamily="49" charset="0"/>
              </a:rPr>
              <a:t> </a:t>
            </a:r>
            <a:r>
              <a:rPr lang="en-US" altLang="zh-CN" sz="1400" dirty="0" err="1">
                <a:latin typeface="Consolas" panose="020B0609020204030204" pitchFamily="49" charset="0"/>
              </a:rPr>
              <a:t>uhci_pci_driver</a:t>
            </a:r>
            <a:r>
              <a:rPr lang="en-US" altLang="zh-CN" sz="1400" dirty="0">
                <a:latin typeface="Consolas" panose="020B0609020204030204" pitchFamily="49" charset="0"/>
              </a:rPr>
              <a:t> = {</a:t>
            </a:r>
          </a:p>
          <a:p>
            <a:r>
              <a:rPr lang="en-US" altLang="zh-CN" sz="1400" dirty="0">
                <a:latin typeface="Consolas" panose="020B0609020204030204" pitchFamily="49" charset="0"/>
              </a:rPr>
              <a:t>        .name =         (char *)</a:t>
            </a:r>
            <a:r>
              <a:rPr lang="en-US" altLang="zh-CN" sz="1400" dirty="0" err="1">
                <a:latin typeface="Consolas" panose="020B0609020204030204" pitchFamily="49" charset="0"/>
              </a:rPr>
              <a:t>hcd_name</a:t>
            </a:r>
            <a:r>
              <a:rPr lang="en-US" altLang="zh-CN" sz="1400" dirty="0">
                <a:latin typeface="Consolas" panose="020B0609020204030204" pitchFamily="49" charset="0"/>
              </a:rPr>
              <a:t>,</a:t>
            </a:r>
          </a:p>
          <a:p>
            <a:r>
              <a:rPr lang="en-US" altLang="zh-CN" sz="1400" dirty="0">
                <a:latin typeface="Consolas" panose="020B0609020204030204" pitchFamily="49" charset="0"/>
              </a:rPr>
              <a:t>        .</a:t>
            </a:r>
            <a:r>
              <a:rPr lang="en-US" altLang="zh-CN" sz="1400" dirty="0" err="1">
                <a:latin typeface="Consolas" panose="020B0609020204030204" pitchFamily="49" charset="0"/>
              </a:rPr>
              <a:t>id_table</a:t>
            </a:r>
            <a:r>
              <a:rPr lang="en-US" altLang="zh-CN" sz="1400" dirty="0">
                <a:latin typeface="Consolas" panose="020B0609020204030204" pitchFamily="49" charset="0"/>
              </a:rPr>
              <a:t> =     </a:t>
            </a:r>
            <a:r>
              <a:rPr lang="en-US" altLang="zh-CN" sz="1400" dirty="0" err="1">
                <a:latin typeface="Consolas" panose="020B0609020204030204" pitchFamily="49" charset="0"/>
              </a:rPr>
              <a:t>uhci_pci_ids</a:t>
            </a:r>
            <a:r>
              <a:rPr lang="en-US" altLang="zh-CN" sz="1400" dirty="0" smtClean="0">
                <a:latin typeface="Consolas" panose="020B0609020204030204" pitchFamily="49" charset="0"/>
              </a:rPr>
              <a:t>,</a:t>
            </a:r>
            <a:endParaRPr lang="en-US" altLang="zh-CN" sz="1400" dirty="0">
              <a:latin typeface="Consolas" panose="020B0609020204030204" pitchFamily="49" charset="0"/>
            </a:endParaRPr>
          </a:p>
          <a:p>
            <a:r>
              <a:rPr lang="en-US" altLang="zh-CN" sz="1400" dirty="0">
                <a:latin typeface="Consolas" panose="020B0609020204030204" pitchFamily="49" charset="0"/>
              </a:rPr>
              <a:t>        .probe =        </a:t>
            </a:r>
            <a:r>
              <a:rPr lang="en-US" altLang="zh-CN" sz="1400" dirty="0" err="1">
                <a:latin typeface="Consolas" panose="020B0609020204030204" pitchFamily="49" charset="0"/>
              </a:rPr>
              <a:t>usb_hcd_pci_probe</a:t>
            </a:r>
            <a:r>
              <a:rPr lang="en-US" altLang="zh-CN" sz="1400" dirty="0">
                <a:latin typeface="Consolas" panose="020B0609020204030204" pitchFamily="49" charset="0"/>
              </a:rPr>
              <a:t>,</a:t>
            </a:r>
          </a:p>
          <a:p>
            <a:r>
              <a:rPr lang="en-US" altLang="zh-CN" sz="1400" dirty="0">
                <a:latin typeface="Consolas" panose="020B0609020204030204" pitchFamily="49" charset="0"/>
              </a:rPr>
              <a:t>        .remove =       </a:t>
            </a:r>
            <a:r>
              <a:rPr lang="en-US" altLang="zh-CN" sz="1400" dirty="0" err="1">
                <a:latin typeface="Consolas" panose="020B0609020204030204" pitchFamily="49" charset="0"/>
              </a:rPr>
              <a:t>usb_hcd_pci_remove</a:t>
            </a:r>
            <a:r>
              <a:rPr lang="en-US" altLang="zh-CN" sz="1400" dirty="0">
                <a:latin typeface="Consolas" panose="020B0609020204030204" pitchFamily="49" charset="0"/>
              </a:rPr>
              <a:t>,</a:t>
            </a:r>
          </a:p>
          <a:p>
            <a:r>
              <a:rPr lang="en-US" altLang="zh-CN" sz="1400" dirty="0">
                <a:latin typeface="Consolas" panose="020B0609020204030204" pitchFamily="49" charset="0"/>
              </a:rPr>
              <a:t>        .shutdown =     </a:t>
            </a:r>
            <a:r>
              <a:rPr lang="en-US" altLang="zh-CN" sz="1400" dirty="0" err="1">
                <a:latin typeface="Consolas" panose="020B0609020204030204" pitchFamily="49" charset="0"/>
              </a:rPr>
              <a:t>uhci_shutdown</a:t>
            </a:r>
            <a:r>
              <a:rPr lang="en-US" altLang="zh-CN" sz="1400" dirty="0">
                <a:latin typeface="Consolas" panose="020B0609020204030204" pitchFamily="49" charset="0"/>
              </a:rPr>
              <a:t>,</a:t>
            </a:r>
          </a:p>
          <a:p>
            <a:r>
              <a:rPr lang="en-US" altLang="zh-CN" sz="1400" dirty="0" smtClean="0">
                <a:latin typeface="Consolas" panose="020B0609020204030204" pitchFamily="49" charset="0"/>
              </a:rPr>
              <a:t>        ...</a:t>
            </a:r>
          </a:p>
          <a:p>
            <a:r>
              <a:rPr lang="en-US" altLang="zh-CN" sz="1400" dirty="0" smtClean="0">
                <a:latin typeface="Consolas" panose="020B0609020204030204" pitchFamily="49" charset="0"/>
              </a:rPr>
              <a:t>};</a:t>
            </a:r>
            <a:endParaRPr lang="zh-CN" altLang="en-US" sz="1400" dirty="0">
              <a:latin typeface="Consolas" panose="020B0609020204030204" pitchFamily="49" charset="0"/>
            </a:endParaRPr>
          </a:p>
        </p:txBody>
      </p:sp>
      <p:sp>
        <p:nvSpPr>
          <p:cNvPr id="6" name="文本框 5"/>
          <p:cNvSpPr txBox="1"/>
          <p:nvPr/>
        </p:nvSpPr>
        <p:spPr>
          <a:xfrm>
            <a:off x="387449" y="3752850"/>
            <a:ext cx="1733550" cy="584775"/>
          </a:xfrm>
          <a:prstGeom prst="rect">
            <a:avLst/>
          </a:prstGeom>
          <a:noFill/>
        </p:spPr>
        <p:txBody>
          <a:bodyPr wrap="square" rtlCol="0">
            <a:spAutoFit/>
          </a:bodyPr>
          <a:lstStyle/>
          <a:p>
            <a:r>
              <a:rPr lang="en-US" altLang="zh-CN" sz="1600" dirty="0" smtClean="0"/>
              <a:t>USB Core</a:t>
            </a:r>
            <a:r>
              <a:rPr lang="zh-CN" altLang="en-US" sz="1600" dirty="0" smtClean="0"/>
              <a:t>要求提供的函数指针</a:t>
            </a:r>
            <a:endParaRPr lang="zh-CN" altLang="en-US" sz="1600" dirty="0"/>
          </a:p>
        </p:txBody>
      </p:sp>
      <p:sp>
        <p:nvSpPr>
          <p:cNvPr id="7" name="文本框 6"/>
          <p:cNvSpPr txBox="1"/>
          <p:nvPr/>
        </p:nvSpPr>
        <p:spPr>
          <a:xfrm>
            <a:off x="387449" y="5192941"/>
            <a:ext cx="1831876" cy="584775"/>
          </a:xfrm>
          <a:prstGeom prst="rect">
            <a:avLst/>
          </a:prstGeom>
          <a:noFill/>
        </p:spPr>
        <p:txBody>
          <a:bodyPr wrap="square" rtlCol="0">
            <a:spAutoFit/>
          </a:bodyPr>
          <a:lstStyle/>
          <a:p>
            <a:r>
              <a:rPr lang="en-US" altLang="zh-CN" sz="1600" dirty="0" smtClean="0"/>
              <a:t>PCI-E Core</a:t>
            </a:r>
            <a:r>
              <a:rPr lang="zh-CN" altLang="en-US" sz="1600" dirty="0" smtClean="0"/>
              <a:t>要求提供的函数指针</a:t>
            </a:r>
            <a:endParaRPr lang="zh-CN" altLang="en-US" sz="1600" dirty="0"/>
          </a:p>
        </p:txBody>
      </p:sp>
      <p:cxnSp>
        <p:nvCxnSpPr>
          <p:cNvPr id="9" name="直接箭头连接符 8"/>
          <p:cNvCxnSpPr/>
          <p:nvPr/>
        </p:nvCxnSpPr>
        <p:spPr bwMode="auto">
          <a:xfrm flipV="1">
            <a:off x="2000250" y="3981450"/>
            <a:ext cx="952500" cy="95250"/>
          </a:xfrm>
          <a:prstGeom prst="straightConnector1">
            <a:avLst/>
          </a:prstGeom>
          <a:gradFill rotWithShape="0">
            <a:gsLst>
              <a:gs pos="0">
                <a:srgbClr val="99CCFF"/>
              </a:gs>
              <a:gs pos="100000">
                <a:schemeClr val="bg2"/>
              </a:gs>
            </a:gsLst>
            <a:lin ang="5400000" scaled="1"/>
          </a:gradFill>
          <a:ln w="12700" cap="flat" cmpd="sng" algn="ctr">
            <a:solidFill>
              <a:schemeClr val="tx1"/>
            </a:solidFill>
            <a:prstDash val="dash"/>
            <a:round/>
            <a:headEnd type="none" w="med" len="med"/>
            <a:tailEnd type="arrow"/>
          </a:ln>
        </p:spPr>
      </p:cxnSp>
      <p:cxnSp>
        <p:nvCxnSpPr>
          <p:cNvPr id="11" name="直接箭头连接符 10"/>
          <p:cNvCxnSpPr/>
          <p:nvPr/>
        </p:nvCxnSpPr>
        <p:spPr bwMode="auto">
          <a:xfrm>
            <a:off x="2000250" y="5581650"/>
            <a:ext cx="952500" cy="333969"/>
          </a:xfrm>
          <a:prstGeom prst="straightConnector1">
            <a:avLst/>
          </a:prstGeom>
          <a:gradFill rotWithShape="0">
            <a:gsLst>
              <a:gs pos="0">
                <a:srgbClr val="99CCFF"/>
              </a:gs>
              <a:gs pos="100000">
                <a:schemeClr val="bg2"/>
              </a:gs>
            </a:gsLst>
            <a:lin ang="5400000" scaled="1"/>
          </a:gradFill>
          <a:ln w="12700" cap="flat" cmpd="sng" algn="ctr">
            <a:solidFill>
              <a:schemeClr val="tx1"/>
            </a:solidFill>
            <a:prstDash val="dash"/>
            <a:round/>
            <a:headEnd type="none" w="med" len="med"/>
            <a:tailEnd type="arrow"/>
          </a:ln>
        </p:spPr>
      </p:cxnSp>
      <p:sp>
        <p:nvSpPr>
          <p:cNvPr id="13" name="文本框 12"/>
          <p:cNvSpPr txBox="1"/>
          <p:nvPr/>
        </p:nvSpPr>
        <p:spPr>
          <a:xfrm>
            <a:off x="7236024" y="3602207"/>
            <a:ext cx="1471414" cy="584775"/>
          </a:xfrm>
          <a:prstGeom prst="rect">
            <a:avLst/>
          </a:prstGeom>
          <a:noFill/>
        </p:spPr>
        <p:txBody>
          <a:bodyPr wrap="square" rtlCol="0">
            <a:spAutoFit/>
          </a:bodyPr>
          <a:lstStyle/>
          <a:p>
            <a:r>
              <a:rPr lang="zh-CN" altLang="en-US" sz="1600" dirty="0" smtClean="0"/>
              <a:t>驱动程序提供的回调函数</a:t>
            </a:r>
            <a:endParaRPr lang="zh-CN" altLang="en-US" sz="1600" dirty="0"/>
          </a:p>
        </p:txBody>
      </p:sp>
      <p:cxnSp>
        <p:nvCxnSpPr>
          <p:cNvPr id="14" name="直接箭头连接符 13"/>
          <p:cNvCxnSpPr/>
          <p:nvPr/>
        </p:nvCxnSpPr>
        <p:spPr bwMode="auto">
          <a:xfrm flipH="1">
            <a:off x="6269665" y="3857625"/>
            <a:ext cx="966359" cy="36970"/>
          </a:xfrm>
          <a:prstGeom prst="straightConnector1">
            <a:avLst/>
          </a:prstGeom>
          <a:gradFill rotWithShape="0">
            <a:gsLst>
              <a:gs pos="0">
                <a:srgbClr val="99CCFF"/>
              </a:gs>
              <a:gs pos="100000">
                <a:schemeClr val="bg2"/>
              </a:gs>
            </a:gsLst>
            <a:lin ang="5400000" scaled="1"/>
          </a:gradFill>
          <a:ln w="12700" cap="flat" cmpd="sng" algn="ctr">
            <a:solidFill>
              <a:schemeClr val="tx1"/>
            </a:solidFill>
            <a:prstDash val="dash"/>
            <a:round/>
            <a:headEnd type="none" w="med" len="med"/>
            <a:tailEnd type="arrow"/>
          </a:ln>
        </p:spPr>
      </p:cxnSp>
      <p:sp>
        <p:nvSpPr>
          <p:cNvPr id="17" name="文本框 16"/>
          <p:cNvSpPr txBox="1"/>
          <p:nvPr/>
        </p:nvSpPr>
        <p:spPr>
          <a:xfrm>
            <a:off x="7236024" y="5107157"/>
            <a:ext cx="1471414" cy="584775"/>
          </a:xfrm>
          <a:prstGeom prst="rect">
            <a:avLst/>
          </a:prstGeom>
          <a:noFill/>
        </p:spPr>
        <p:txBody>
          <a:bodyPr wrap="square" rtlCol="0">
            <a:spAutoFit/>
          </a:bodyPr>
          <a:lstStyle/>
          <a:p>
            <a:r>
              <a:rPr lang="zh-CN" altLang="en-US" sz="1600" dirty="0" smtClean="0"/>
              <a:t>驱动程序提供的回调函数</a:t>
            </a:r>
            <a:endParaRPr lang="zh-CN" altLang="en-US" sz="1600" dirty="0"/>
          </a:p>
        </p:txBody>
      </p:sp>
      <p:cxnSp>
        <p:nvCxnSpPr>
          <p:cNvPr id="18" name="直接箭头连接符 17"/>
          <p:cNvCxnSpPr/>
          <p:nvPr/>
        </p:nvCxnSpPr>
        <p:spPr bwMode="auto">
          <a:xfrm flipH="1">
            <a:off x="6419850" y="5362575"/>
            <a:ext cx="816175" cy="415141"/>
          </a:xfrm>
          <a:prstGeom prst="straightConnector1">
            <a:avLst/>
          </a:prstGeom>
          <a:gradFill rotWithShape="0">
            <a:gsLst>
              <a:gs pos="0">
                <a:srgbClr val="99CCFF"/>
              </a:gs>
              <a:gs pos="100000">
                <a:schemeClr val="bg2"/>
              </a:gs>
            </a:gsLst>
            <a:lin ang="5400000" scaled="1"/>
          </a:gradFill>
          <a:ln w="12700" cap="flat" cmpd="sng" algn="ctr">
            <a:solidFill>
              <a:schemeClr val="tx1"/>
            </a:solidFill>
            <a:prstDash val="dash"/>
            <a:round/>
            <a:headEnd type="none" w="med" len="med"/>
            <a:tailEnd type="arrow"/>
          </a:ln>
        </p:spPr>
      </p:cxnSp>
    </p:spTree>
    <p:extLst>
      <p:ext uri="{BB962C8B-B14F-4D97-AF65-F5344CB8AC3E}">
        <p14:creationId xmlns:p14="http://schemas.microsoft.com/office/powerpoint/2010/main" val="64990488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P spid="1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Linux</a:t>
            </a:r>
            <a:r>
              <a:rPr lang="zh-CN" altLang="en-US" dirty="0" smtClean="0"/>
              <a:t>下</a:t>
            </a:r>
            <a:r>
              <a:rPr lang="en-US" altLang="zh-CN" dirty="0" smtClean="0"/>
              <a:t>U</a:t>
            </a:r>
            <a:r>
              <a:rPr lang="zh-CN" altLang="en-US" dirty="0" smtClean="0"/>
              <a:t>盘驱动程序架构</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的驱动程序</a:t>
            </a:r>
            <a:endParaRPr lang="en-US" altLang="zh-CN" dirty="0" smtClean="0"/>
          </a:p>
          <a:p>
            <a:pPr lvl="1"/>
            <a:r>
              <a:rPr lang="zh-CN" altLang="en-US" dirty="0" smtClean="0"/>
              <a:t>驱动匹配与设备初始化</a:t>
            </a:r>
            <a:endParaRPr lang="en-US" altLang="zh-CN" dirty="0" smtClean="0"/>
          </a:p>
          <a:p>
            <a:pPr lvl="2"/>
            <a:r>
              <a:rPr lang="zh-CN" altLang="en-US" dirty="0" smtClean="0"/>
              <a:t>如上页所示，各种</a:t>
            </a:r>
            <a:r>
              <a:rPr lang="zh-CN" altLang="en-US" dirty="0"/>
              <a:t>驱动结构体中都有</a:t>
            </a:r>
            <a:r>
              <a:rPr lang="en-US" altLang="zh-CN" dirty="0" err="1" smtClean="0"/>
              <a:t>id_table</a:t>
            </a:r>
            <a:r>
              <a:rPr lang="zh-CN" altLang="en-US" dirty="0" smtClean="0"/>
              <a:t>，一个数组，存放该驱动可以匹配的设备</a:t>
            </a:r>
            <a:r>
              <a:rPr lang="zh-CN" altLang="en-US" dirty="0"/>
              <a:t>的参数</a:t>
            </a:r>
            <a:r>
              <a:rPr lang="zh-CN" altLang="en-US" dirty="0" smtClean="0"/>
              <a:t>指标</a:t>
            </a:r>
            <a:endParaRPr lang="zh-CN" altLang="en-US" dirty="0"/>
          </a:p>
          <a:p>
            <a:pPr lvl="2"/>
            <a:r>
              <a:rPr lang="zh-CN" altLang="en-US" dirty="0"/>
              <a:t>如</a:t>
            </a:r>
            <a:r>
              <a:rPr lang="zh-CN" altLang="en-US" dirty="0" smtClean="0"/>
              <a:t>前述，总线的</a:t>
            </a:r>
            <a:r>
              <a:rPr lang="en-US" altLang="zh-CN" dirty="0" smtClean="0"/>
              <a:t>Core</a:t>
            </a:r>
            <a:r>
              <a:rPr lang="zh-CN" altLang="en-US" dirty="0" smtClean="0"/>
              <a:t>模块执行“即插即用”探测</a:t>
            </a:r>
            <a:r>
              <a:rPr lang="zh-CN" altLang="en-US" dirty="0"/>
              <a:t>，已获取一些基础信息保存于</a:t>
            </a:r>
            <a:r>
              <a:rPr lang="en-US" altLang="zh-CN" dirty="0"/>
              <a:t>device</a:t>
            </a:r>
            <a:r>
              <a:rPr lang="zh-CN" altLang="en-US" dirty="0" smtClean="0"/>
              <a:t>结构体</a:t>
            </a:r>
            <a:endParaRPr lang="en-US" altLang="zh-CN" dirty="0" smtClean="0"/>
          </a:p>
          <a:p>
            <a:pPr lvl="2"/>
            <a:r>
              <a:rPr lang="en-US" altLang="zh-CN" dirty="0" smtClean="0"/>
              <a:t>Core</a:t>
            </a:r>
            <a:r>
              <a:rPr lang="zh-CN" altLang="en-US" dirty="0" smtClean="0"/>
              <a:t>模块把</a:t>
            </a:r>
            <a:r>
              <a:rPr lang="zh-CN" altLang="en-US" dirty="0"/>
              <a:t>基础信息</a:t>
            </a:r>
            <a:r>
              <a:rPr lang="zh-CN" altLang="en-US" dirty="0" smtClean="0"/>
              <a:t>与链表上</a:t>
            </a:r>
            <a:r>
              <a:rPr lang="zh-CN" altLang="en-US" dirty="0"/>
              <a:t>的每个驱动结构体的</a:t>
            </a:r>
            <a:r>
              <a:rPr lang="en-US" altLang="zh-CN" dirty="0" err="1" smtClean="0"/>
              <a:t>id_table</a:t>
            </a:r>
            <a:r>
              <a:rPr lang="zh-CN" altLang="en-US" dirty="0" smtClean="0"/>
              <a:t>做匹配</a:t>
            </a:r>
            <a:r>
              <a:rPr lang="zh-CN" altLang="en-US" dirty="0"/>
              <a:t>，即可找到匹配的</a:t>
            </a:r>
            <a:r>
              <a:rPr lang="zh-CN" altLang="en-US" dirty="0" smtClean="0"/>
              <a:t>驱动</a:t>
            </a:r>
            <a:endParaRPr lang="zh-CN" altLang="en-US" dirty="0"/>
          </a:p>
          <a:p>
            <a:pPr lvl="2"/>
            <a:r>
              <a:rPr lang="zh-CN" altLang="en-US" dirty="0"/>
              <a:t>如上页所示，</a:t>
            </a:r>
            <a:r>
              <a:rPr lang="zh-CN" altLang="en-US" dirty="0" smtClean="0"/>
              <a:t>各种</a:t>
            </a:r>
            <a:r>
              <a:rPr lang="zh-CN" altLang="en-US" dirty="0"/>
              <a:t>设备驱动都包括一</a:t>
            </a:r>
            <a:r>
              <a:rPr lang="zh-CN" altLang="en-US" dirty="0" smtClean="0"/>
              <a:t>个</a:t>
            </a:r>
            <a:r>
              <a:rPr lang="en-US" altLang="zh-CN" dirty="0" smtClean="0"/>
              <a:t>probe</a:t>
            </a:r>
            <a:r>
              <a:rPr lang="zh-CN" altLang="en-US" dirty="0"/>
              <a:t>回调函数，接下来，</a:t>
            </a:r>
            <a:r>
              <a:rPr lang="zh-CN" altLang="en-US" dirty="0" smtClean="0"/>
              <a:t>总线</a:t>
            </a:r>
            <a:r>
              <a:rPr lang="en-US" altLang="zh-CN" dirty="0" smtClean="0"/>
              <a:t>Core</a:t>
            </a:r>
            <a:r>
              <a:rPr lang="zh-CN" altLang="en-US" dirty="0"/>
              <a:t>模块</a:t>
            </a:r>
            <a:r>
              <a:rPr lang="zh-CN" altLang="en-US" dirty="0" smtClean="0"/>
              <a:t>调用驱动</a:t>
            </a:r>
            <a:r>
              <a:rPr lang="zh-CN" altLang="en-US" dirty="0"/>
              <a:t>的</a:t>
            </a:r>
            <a:r>
              <a:rPr lang="en-US" altLang="zh-CN" dirty="0"/>
              <a:t>probe</a:t>
            </a:r>
            <a:r>
              <a:rPr lang="zh-CN" altLang="en-US" dirty="0"/>
              <a:t>回调函数</a:t>
            </a:r>
            <a:r>
              <a:rPr lang="zh-CN" altLang="en-US" dirty="0" smtClean="0"/>
              <a:t>，从而进一步</a:t>
            </a:r>
            <a:r>
              <a:rPr lang="zh-CN" altLang="en-US" dirty="0"/>
              <a:t>获取设备</a:t>
            </a:r>
            <a:r>
              <a:rPr lang="zh-CN" altLang="en-US" dirty="0" smtClean="0"/>
              <a:t>详情，完成设备初始化</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102</a:t>
            </a:fld>
            <a:endParaRPr lang="zh-CN" altLang="en-US" dirty="0"/>
          </a:p>
        </p:txBody>
      </p:sp>
    </p:spTree>
    <p:extLst>
      <p:ext uri="{BB962C8B-B14F-4D97-AF65-F5344CB8AC3E}">
        <p14:creationId xmlns:p14="http://schemas.microsoft.com/office/powerpoint/2010/main" val="3698390892"/>
      </p:ext>
    </p:extLst>
  </p:cSld>
  <p:clrMapOvr>
    <a:masterClrMapping/>
  </p:clrMapOvr>
  <p:transition spd="med">
    <p:zo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Linux</a:t>
            </a:r>
            <a:r>
              <a:rPr lang="zh-CN" altLang="en-US" dirty="0" smtClean="0"/>
              <a:t>下</a:t>
            </a:r>
            <a:r>
              <a:rPr lang="en-US" altLang="zh-CN" dirty="0" smtClean="0"/>
              <a:t>U</a:t>
            </a:r>
            <a:r>
              <a:rPr lang="zh-CN" altLang="en-US" dirty="0" smtClean="0"/>
              <a:t>盘驱动程序架构</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103</a:t>
            </a:fld>
            <a:endParaRPr lang="zh-CN" altLang="en-US" dirty="0"/>
          </a:p>
        </p:txBody>
      </p:sp>
      <p:sp>
        <p:nvSpPr>
          <p:cNvPr id="22" name="文本框 21"/>
          <p:cNvSpPr txBox="1"/>
          <p:nvPr/>
        </p:nvSpPr>
        <p:spPr>
          <a:xfrm>
            <a:off x="94508" y="1428192"/>
            <a:ext cx="5028270" cy="5078313"/>
          </a:xfrm>
          <a:prstGeom prst="rect">
            <a:avLst/>
          </a:prstGeom>
          <a:solidFill>
            <a:srgbClr val="70AD47">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rPr>
              <a:t>作为</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PCI-E</a:t>
            </a:r>
            <a:r>
              <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rPr>
              <a:t>总线设备的驱动结构体，处理</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PCI-E</a:t>
            </a:r>
            <a:r>
              <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rPr>
              <a:t>事务</a:t>
            </a:r>
            <a:endPar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static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struct</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pci_driver</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uhci_pci_driver</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id_table</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 </a:t>
            </a:r>
            <a:r>
              <a:rPr kumimoji="0" lang="en-US" altLang="zh-CN" sz="1200" b="1" i="0" u="none" strike="noStrike" kern="0" cap="none" spc="0" normalizeH="0" baseline="0" noProof="0" dirty="0" err="1" smtClean="0">
                <a:ln>
                  <a:noFill/>
                </a:ln>
                <a:solidFill>
                  <a:srgbClr val="FF0000"/>
                </a:solidFill>
                <a:effectLst/>
                <a:uLnTx/>
                <a:uFillTx/>
                <a:latin typeface="Consolas" panose="020B0609020204030204" pitchFamily="49" charset="0"/>
              </a:rPr>
              <a:t>uhci_pci_ids</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.probe =    </a:t>
            </a:r>
            <a:r>
              <a:rPr kumimoji="0" lang="en-US" altLang="zh-CN" sz="1200" b="1" i="0" u="none" strike="noStrike" kern="0" cap="none" spc="0" normalizeH="0" baseline="0" noProof="0" dirty="0" err="1" smtClean="0">
                <a:ln>
                  <a:noFill/>
                </a:ln>
                <a:solidFill>
                  <a:srgbClr val="FFC000">
                    <a:lumMod val="50000"/>
                  </a:srgbClr>
                </a:solidFill>
                <a:effectLst/>
                <a:uLnTx/>
                <a:uFillTx/>
                <a:latin typeface="Consolas" panose="020B0609020204030204" pitchFamily="49" charset="0"/>
              </a:rPr>
              <a:t>usb_hcd_pci_probe</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int</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1" i="0" u="none" strike="noStrike" kern="0" cap="none" spc="0" normalizeH="0" baseline="0" noProof="0" dirty="0" err="1" smtClean="0">
                <a:ln>
                  <a:noFill/>
                </a:ln>
                <a:solidFill>
                  <a:srgbClr val="FFC000">
                    <a:lumMod val="50000"/>
                  </a:srgbClr>
                </a:solidFill>
                <a:effectLst/>
                <a:uLnTx/>
                <a:uFillTx/>
                <a:latin typeface="Consolas" panose="020B0609020204030204" pitchFamily="49" charset="0"/>
              </a:rPr>
              <a:t>usb_hcd_pci_probe</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a:t>
            </a:r>
            <a:endPar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static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const</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struct</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pci_device_id</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1" i="0" u="none" strike="noStrike" kern="0" cap="none" spc="0" normalizeH="0" baseline="0" noProof="0" dirty="0" err="1" smtClean="0">
                <a:ln>
                  <a:noFill/>
                </a:ln>
                <a:solidFill>
                  <a:srgbClr val="FF0000"/>
                </a:solidFill>
                <a:effectLst/>
                <a:uLnTx/>
                <a:uFillTx/>
                <a:latin typeface="Consolas" panose="020B0609020204030204" pitchFamily="49" charset="0"/>
              </a:rPr>
              <a:t>uhci_pci_ids</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driver_data</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 (unsigned long) &amp;</a:t>
            </a:r>
            <a:r>
              <a:rPr kumimoji="0" lang="en-US" altLang="zh-CN" sz="1200" b="1" i="0" u="none" strike="noStrike" kern="0" cap="none" spc="0" normalizeH="0" baseline="0" noProof="0" dirty="0" err="1" smtClean="0">
                <a:ln>
                  <a:noFill/>
                </a:ln>
                <a:solidFill>
                  <a:srgbClr val="0070C0"/>
                </a:solidFill>
                <a:effectLst/>
                <a:uLnTx/>
                <a:uFillTx/>
                <a:latin typeface="Consolas" panose="020B0609020204030204" pitchFamily="49" charset="0"/>
              </a:rPr>
              <a:t>uhci_driver</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a:t>
            </a:r>
            <a:endPar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rPr>
              <a:t>作为</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USB</a:t>
            </a:r>
            <a:r>
              <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rPr>
              <a:t>主控制器的驱动结构体，处理</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USB</a:t>
            </a:r>
            <a:r>
              <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rPr>
              <a:t>事务</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static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const</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struct</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hc_driver</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1" i="0" u="none" strike="noStrike" kern="0" cap="none" spc="0" normalizeH="0" baseline="0" noProof="0" dirty="0" err="1" smtClean="0">
                <a:ln>
                  <a:noFill/>
                </a:ln>
                <a:solidFill>
                  <a:srgbClr val="0070C0"/>
                </a:solidFill>
                <a:effectLst/>
                <a:uLnTx/>
                <a:uFillTx/>
                <a:latin typeface="Consolas" panose="020B0609020204030204" pitchFamily="49" charset="0"/>
              </a:rPr>
              <a:t>uhci_driver</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urb_enqueue</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 </a:t>
            </a:r>
            <a:r>
              <a:rPr kumimoji="0" lang="en-US" altLang="zh-CN" sz="1200" b="1" i="0" u="none" strike="noStrike" kern="0" cap="none" spc="0" normalizeH="0" baseline="0" noProof="0" dirty="0" err="1" smtClean="0">
                <a:ln>
                  <a:noFill/>
                </a:ln>
                <a:solidFill>
                  <a:srgbClr val="00B050"/>
                </a:solidFill>
                <a:effectLst/>
                <a:uLnTx/>
                <a:uFillTx/>
                <a:latin typeface="Consolas" panose="020B0609020204030204" pitchFamily="49" charset="0"/>
              </a:rPr>
              <a:t>uhci_urb_enqueue</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a:t>
            </a:r>
            <a:endPar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static </a:t>
            </a: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rPr>
              <a:t>int</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r>
              <a:rPr kumimoji="0" lang="en-US" altLang="zh-CN" sz="1200" b="1" i="0" u="none" strike="noStrike" kern="0" cap="none" spc="0" normalizeH="0" baseline="0" noProof="0" dirty="0" err="1" smtClean="0">
                <a:ln>
                  <a:noFill/>
                </a:ln>
                <a:solidFill>
                  <a:srgbClr val="00B050"/>
                </a:solidFill>
                <a:effectLst/>
                <a:uLnTx/>
                <a:uFillTx/>
                <a:latin typeface="Consolas" panose="020B0609020204030204" pitchFamily="49" charset="0"/>
              </a:rPr>
              <a:t>uhci_urb_enqueue</a:t>
            </a: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rPr>
              <a:t>}</a:t>
            </a:r>
            <a:endPar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endParaRPr>
          </a:p>
        </p:txBody>
      </p:sp>
      <p:cxnSp>
        <p:nvCxnSpPr>
          <p:cNvPr id="23" name="直接箭头连接符 22"/>
          <p:cNvCxnSpPr/>
          <p:nvPr/>
        </p:nvCxnSpPr>
        <p:spPr bwMode="auto">
          <a:xfrm>
            <a:off x="2471623" y="2239423"/>
            <a:ext cx="1051123" cy="1372714"/>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none" w="med" len="med"/>
            <a:tailEnd type="arrow"/>
          </a:ln>
        </p:spPr>
      </p:cxnSp>
      <p:cxnSp>
        <p:nvCxnSpPr>
          <p:cNvPr id="24" name="直接箭头连接符 23"/>
          <p:cNvCxnSpPr/>
          <p:nvPr/>
        </p:nvCxnSpPr>
        <p:spPr bwMode="auto">
          <a:xfrm flipH="1">
            <a:off x="3655656" y="4081489"/>
            <a:ext cx="492901" cy="663456"/>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none" w="med" len="med"/>
            <a:tailEnd type="arrow"/>
          </a:ln>
        </p:spPr>
      </p:cxnSp>
      <p:cxnSp>
        <p:nvCxnSpPr>
          <p:cNvPr id="25" name="直接箭头连接符 24"/>
          <p:cNvCxnSpPr/>
          <p:nvPr/>
        </p:nvCxnSpPr>
        <p:spPr bwMode="auto">
          <a:xfrm flipH="1">
            <a:off x="2180888" y="5345020"/>
            <a:ext cx="281825" cy="514350"/>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none" w="med" len="med"/>
            <a:tailEnd type="arrow"/>
          </a:ln>
        </p:spPr>
      </p:cxnSp>
      <p:cxnSp>
        <p:nvCxnSpPr>
          <p:cNvPr id="26" name="直接箭头连接符 25"/>
          <p:cNvCxnSpPr/>
          <p:nvPr/>
        </p:nvCxnSpPr>
        <p:spPr bwMode="auto">
          <a:xfrm flipH="1">
            <a:off x="1281613" y="2448353"/>
            <a:ext cx="899275" cy="497894"/>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none" w="med" len="med"/>
            <a:tailEnd type="arrow"/>
          </a:ln>
        </p:spPr>
      </p:cxnSp>
      <p:sp>
        <p:nvSpPr>
          <p:cNvPr id="27" name="文本框 26"/>
          <p:cNvSpPr txBox="1"/>
          <p:nvPr/>
        </p:nvSpPr>
        <p:spPr>
          <a:xfrm>
            <a:off x="5214870" y="1172847"/>
            <a:ext cx="3835418" cy="2446824"/>
          </a:xfrm>
          <a:prstGeom prst="rect">
            <a:avLst/>
          </a:prstGeom>
          <a:noFill/>
        </p:spPr>
        <p:txBody>
          <a:bodyPr wrap="square" rtlCol="0">
            <a:spAutoFit/>
          </a:bodyPr>
          <a:lstStyle/>
          <a:p>
            <a:pPr>
              <a:lnSpc>
                <a:spcPct val="150000"/>
              </a:lnSpc>
            </a:pPr>
            <a:r>
              <a:rPr lang="zh-CN" altLang="en-US" b="1" dirty="0" smtClean="0">
                <a:solidFill>
                  <a:prstClr val="black"/>
                </a:solidFill>
                <a:latin typeface="Consolas" panose="020B0609020204030204" pitchFamily="49" charset="0"/>
              </a:rPr>
              <a:t>例：</a:t>
            </a:r>
            <a:r>
              <a:rPr lang="en-US" altLang="zh-CN" b="1" dirty="0" smtClean="0">
                <a:solidFill>
                  <a:prstClr val="black"/>
                </a:solidFill>
                <a:latin typeface="Consolas" panose="020B0609020204030204" pitchFamily="49" charset="0"/>
              </a:rPr>
              <a:t>UHCI</a:t>
            </a:r>
            <a:r>
              <a:rPr lang="zh-CN" altLang="en-US" b="1" dirty="0" smtClean="0">
                <a:solidFill>
                  <a:prstClr val="black"/>
                </a:solidFill>
                <a:latin typeface="Consolas" panose="020B0609020204030204" pitchFamily="49" charset="0"/>
              </a:rPr>
              <a:t>匹配驱动及初始化过程</a:t>
            </a:r>
            <a:endParaRPr lang="en-US" altLang="zh-CN" b="1" dirty="0" smtClean="0">
              <a:solidFill>
                <a:prstClr val="black"/>
              </a:solidFill>
              <a:latin typeface="Consolas" panose="020B0609020204030204" pitchFamily="49" charset="0"/>
            </a:endParaRPr>
          </a:p>
          <a:p>
            <a:pPr>
              <a:lnSpc>
                <a:spcPct val="150000"/>
              </a:lnSpc>
            </a:pPr>
            <a:r>
              <a:rPr lang="en-US" altLang="zh-CN" sz="1200" dirty="0" smtClean="0">
                <a:solidFill>
                  <a:prstClr val="black"/>
                </a:solidFill>
                <a:latin typeface="Consolas" panose="020B0609020204030204" pitchFamily="49" charset="0"/>
              </a:rPr>
              <a:t>1</a:t>
            </a:r>
            <a:r>
              <a:rPr lang="zh-CN" altLang="en-US" sz="1200" dirty="0" smtClean="0">
                <a:solidFill>
                  <a:prstClr val="black"/>
                </a:solidFill>
                <a:latin typeface="Consolas" panose="020B0609020204030204" pitchFamily="49" charset="0"/>
              </a:rPr>
              <a:t>）系统启动，</a:t>
            </a:r>
            <a:r>
              <a:rPr lang="en-US" altLang="zh-CN" sz="1200" dirty="0" smtClean="0">
                <a:solidFill>
                  <a:prstClr val="black"/>
                </a:solidFill>
                <a:latin typeface="Consolas" panose="020B0609020204030204" pitchFamily="49" charset="0"/>
              </a:rPr>
              <a:t>PCI-E</a:t>
            </a:r>
            <a:r>
              <a:rPr lang="zh-CN" altLang="en-US" sz="1200" dirty="0" smtClean="0">
                <a:solidFill>
                  <a:prstClr val="black"/>
                </a:solidFill>
                <a:latin typeface="Consolas" panose="020B0609020204030204" pitchFamily="49" charset="0"/>
              </a:rPr>
              <a:t>即插即用检测</a:t>
            </a:r>
            <a:r>
              <a:rPr lang="en-US" altLang="zh-CN" sz="1200" dirty="0">
                <a:solidFill>
                  <a:prstClr val="black"/>
                </a:solidFill>
                <a:latin typeface="Consolas" panose="020B0609020204030204" pitchFamily="49" charset="0"/>
              </a:rPr>
              <a:t>UHCI </a:t>
            </a:r>
            <a:r>
              <a:rPr lang="zh-CN" altLang="en-US" sz="1200" dirty="0" smtClean="0">
                <a:solidFill>
                  <a:prstClr val="black"/>
                </a:solidFill>
                <a:latin typeface="Consolas" panose="020B0609020204030204" pitchFamily="49" charset="0"/>
              </a:rPr>
              <a:t>，构建</a:t>
            </a:r>
            <a:r>
              <a:rPr lang="en-US" altLang="zh-CN" sz="1200" dirty="0" smtClean="0">
                <a:solidFill>
                  <a:prstClr val="black"/>
                </a:solidFill>
                <a:latin typeface="Consolas" panose="020B0609020204030204" pitchFamily="49" charset="0"/>
              </a:rPr>
              <a:t>device</a:t>
            </a:r>
            <a:r>
              <a:rPr lang="zh-CN" altLang="en-US" sz="1200" dirty="0" smtClean="0">
                <a:solidFill>
                  <a:prstClr val="black"/>
                </a:solidFill>
                <a:latin typeface="Consolas" panose="020B0609020204030204" pitchFamily="49" charset="0"/>
              </a:rPr>
              <a:t>结构体，插入设备模型链表；</a:t>
            </a:r>
            <a:r>
              <a:rPr lang="en-US" altLang="zh-CN" sz="1200" dirty="0" smtClean="0">
                <a:solidFill>
                  <a:prstClr val="black"/>
                </a:solidFill>
                <a:latin typeface="Consolas" panose="020B0609020204030204" pitchFamily="49" charset="0"/>
              </a:rPr>
              <a:t>UHCI</a:t>
            </a:r>
            <a:r>
              <a:rPr lang="zh-CN" altLang="en-US" sz="1200" dirty="0" smtClean="0">
                <a:solidFill>
                  <a:prstClr val="black"/>
                </a:solidFill>
                <a:latin typeface="Consolas" panose="020B0609020204030204" pitchFamily="49" charset="0"/>
              </a:rPr>
              <a:t>驱动随系统加载，插入设备模型链表。</a:t>
            </a:r>
            <a:endParaRPr lang="en-US" altLang="zh-CN" sz="1200" dirty="0" smtClean="0">
              <a:solidFill>
                <a:prstClr val="black"/>
              </a:solidFill>
              <a:latin typeface="Consolas" panose="020B0609020204030204" pitchFamily="49" charset="0"/>
            </a:endParaRPr>
          </a:p>
          <a:p>
            <a:pPr>
              <a:lnSpc>
                <a:spcPct val="150000"/>
              </a:lnSpc>
            </a:pPr>
            <a:r>
              <a:rPr lang="en-US" altLang="zh-CN" sz="1200" dirty="0" smtClean="0">
                <a:solidFill>
                  <a:prstClr val="black"/>
                </a:solidFill>
                <a:latin typeface="Consolas" panose="020B0609020204030204" pitchFamily="49" charset="0"/>
              </a:rPr>
              <a:t>2</a:t>
            </a:r>
            <a:r>
              <a:rPr lang="zh-CN" altLang="en-US" sz="1200" dirty="0" smtClean="0">
                <a:solidFill>
                  <a:prstClr val="black"/>
                </a:solidFill>
                <a:latin typeface="Consolas" panose="020B0609020204030204" pitchFamily="49" charset="0"/>
              </a:rPr>
              <a:t>）</a:t>
            </a:r>
            <a:r>
              <a:rPr lang="en-US" altLang="zh-CN" sz="1200" dirty="0" smtClean="0">
                <a:solidFill>
                  <a:prstClr val="black"/>
                </a:solidFill>
                <a:latin typeface="Consolas" panose="020B0609020204030204" pitchFamily="49" charset="0"/>
              </a:rPr>
              <a:t>PCI-E Core</a:t>
            </a:r>
            <a:r>
              <a:rPr lang="zh-CN" altLang="en-US" sz="1200" dirty="0" smtClean="0">
                <a:solidFill>
                  <a:prstClr val="black"/>
                </a:solidFill>
                <a:latin typeface="Consolas" panose="020B0609020204030204" pitchFamily="49" charset="0"/>
              </a:rPr>
              <a:t>将</a:t>
            </a:r>
            <a:r>
              <a:rPr lang="en-US" altLang="zh-CN" sz="1200" dirty="0" smtClean="0">
                <a:solidFill>
                  <a:prstClr val="black"/>
                </a:solidFill>
                <a:latin typeface="Consolas" panose="020B0609020204030204" pitchFamily="49" charset="0"/>
              </a:rPr>
              <a:t>device</a:t>
            </a:r>
            <a:r>
              <a:rPr lang="zh-CN" altLang="en-US" sz="1200" dirty="0" smtClean="0">
                <a:solidFill>
                  <a:prstClr val="black"/>
                </a:solidFill>
                <a:latin typeface="Consolas" panose="020B0609020204030204" pitchFamily="49" charset="0"/>
              </a:rPr>
              <a:t>结构体与链表上各驱动的</a:t>
            </a:r>
            <a:r>
              <a:rPr lang="en-US" altLang="zh-CN" sz="1200" dirty="0" err="1" smtClean="0">
                <a:solidFill>
                  <a:prstClr val="black"/>
                </a:solidFill>
                <a:latin typeface="Consolas" panose="020B0609020204030204" pitchFamily="49" charset="0"/>
              </a:rPr>
              <a:t>id_table</a:t>
            </a:r>
            <a:r>
              <a:rPr lang="zh-CN" altLang="en-US" sz="1200" dirty="0">
                <a:solidFill>
                  <a:prstClr val="black"/>
                </a:solidFill>
                <a:latin typeface="Consolas" panose="020B0609020204030204" pitchFamily="49" charset="0"/>
              </a:rPr>
              <a:t>比</a:t>
            </a:r>
            <a:r>
              <a:rPr lang="zh-CN" altLang="en-US" sz="1200" dirty="0" smtClean="0">
                <a:solidFill>
                  <a:prstClr val="black"/>
                </a:solidFill>
                <a:latin typeface="Consolas" panose="020B0609020204030204" pitchFamily="49" charset="0"/>
              </a:rPr>
              <a:t>对，找到</a:t>
            </a:r>
            <a:r>
              <a:rPr lang="en-US" altLang="zh-CN" sz="1200" dirty="0" smtClean="0">
                <a:solidFill>
                  <a:prstClr val="black"/>
                </a:solidFill>
                <a:latin typeface="Consolas" panose="020B0609020204030204" pitchFamily="49" charset="0"/>
              </a:rPr>
              <a:t>UHCI</a:t>
            </a:r>
            <a:r>
              <a:rPr lang="zh-CN" altLang="en-US" sz="1200" dirty="0" smtClean="0">
                <a:solidFill>
                  <a:prstClr val="black"/>
                </a:solidFill>
                <a:latin typeface="Consolas" panose="020B0609020204030204" pitchFamily="49" charset="0"/>
              </a:rPr>
              <a:t>驱动（</a:t>
            </a:r>
            <a:r>
              <a:rPr lang="en-US" altLang="zh-CN" sz="1200" dirty="0" err="1" smtClean="0">
                <a:solidFill>
                  <a:prstClr val="black"/>
                </a:solidFill>
                <a:latin typeface="Consolas" panose="020B0609020204030204" pitchFamily="49" charset="0"/>
              </a:rPr>
              <a:t>uhci_pci_driver</a:t>
            </a:r>
            <a:r>
              <a:rPr lang="zh-CN" altLang="en-US" sz="1200" dirty="0" smtClean="0">
                <a:solidFill>
                  <a:prstClr val="black"/>
                </a:solidFill>
                <a:latin typeface="Consolas" panose="020B0609020204030204" pitchFamily="49" charset="0"/>
              </a:rPr>
              <a:t>），执行其</a:t>
            </a:r>
            <a:r>
              <a:rPr lang="en-US" altLang="zh-CN" sz="1200" dirty="0" smtClean="0">
                <a:solidFill>
                  <a:prstClr val="black"/>
                </a:solidFill>
                <a:latin typeface="Consolas" panose="020B0609020204030204" pitchFamily="49" charset="0"/>
              </a:rPr>
              <a:t>probe</a:t>
            </a:r>
            <a:r>
              <a:rPr lang="zh-CN" altLang="en-US" sz="1200" dirty="0" smtClean="0">
                <a:solidFill>
                  <a:prstClr val="black"/>
                </a:solidFill>
                <a:latin typeface="Consolas" panose="020B0609020204030204" pitchFamily="49" charset="0"/>
              </a:rPr>
              <a:t>回调函数，即</a:t>
            </a:r>
            <a:r>
              <a:rPr lang="en-US" altLang="zh-CN" sz="1200" dirty="0" err="1" smtClean="0">
                <a:solidFill>
                  <a:prstClr val="black"/>
                </a:solidFill>
                <a:latin typeface="Consolas" panose="020B0609020204030204" pitchFamily="49" charset="0"/>
              </a:rPr>
              <a:t>usb_hcd_pci_probe</a:t>
            </a:r>
            <a:r>
              <a:rPr lang="en-US" altLang="zh-CN" sz="1200" dirty="0" smtClean="0">
                <a:solidFill>
                  <a:prstClr val="black"/>
                </a:solidFill>
                <a:latin typeface="Consolas" panose="020B0609020204030204" pitchFamily="49" charset="0"/>
              </a:rPr>
              <a:t>()</a:t>
            </a:r>
            <a:r>
              <a:rPr lang="zh-CN" altLang="en-US" sz="1200" dirty="0" smtClean="0">
                <a:solidFill>
                  <a:prstClr val="black"/>
                </a:solidFill>
                <a:latin typeface="Consolas" panose="020B0609020204030204" pitchFamily="49" charset="0"/>
              </a:rPr>
              <a:t>。</a:t>
            </a:r>
            <a:endParaRPr lang="en-US" altLang="zh-CN" sz="1200" dirty="0" smtClean="0">
              <a:solidFill>
                <a:prstClr val="black"/>
              </a:solidFill>
              <a:latin typeface="Consolas" panose="020B0609020204030204" pitchFamily="49" charset="0"/>
            </a:endParaRPr>
          </a:p>
          <a:p>
            <a:pPr>
              <a:lnSpc>
                <a:spcPct val="150000"/>
              </a:lnSpc>
            </a:pPr>
            <a:r>
              <a:rPr lang="en-US" altLang="zh-CN" sz="1200" dirty="0" smtClean="0">
                <a:solidFill>
                  <a:prstClr val="black"/>
                </a:solidFill>
                <a:latin typeface="Consolas" panose="020B0609020204030204" pitchFamily="49" charset="0"/>
              </a:rPr>
              <a:t>3</a:t>
            </a:r>
            <a:r>
              <a:rPr lang="zh-CN" altLang="en-US" sz="1200" dirty="0" smtClean="0">
                <a:solidFill>
                  <a:prstClr val="black"/>
                </a:solidFill>
                <a:latin typeface="Consolas" panose="020B0609020204030204" pitchFamily="49" charset="0"/>
              </a:rPr>
              <a:t>）</a:t>
            </a:r>
            <a:r>
              <a:rPr lang="en-US" altLang="zh-CN" sz="1200" dirty="0" smtClean="0">
                <a:solidFill>
                  <a:prstClr val="black"/>
                </a:solidFill>
                <a:latin typeface="Consolas" panose="020B0609020204030204" pitchFamily="49" charset="0"/>
              </a:rPr>
              <a:t>probe</a:t>
            </a:r>
            <a:r>
              <a:rPr lang="zh-CN" altLang="en-US" sz="1200" dirty="0">
                <a:solidFill>
                  <a:prstClr val="black"/>
                </a:solidFill>
                <a:latin typeface="Consolas" panose="020B0609020204030204" pitchFamily="49" charset="0"/>
              </a:rPr>
              <a:t>回调函数</a:t>
            </a:r>
            <a:r>
              <a:rPr lang="zh-CN" altLang="en-US" sz="1200" dirty="0" smtClean="0">
                <a:solidFill>
                  <a:prstClr val="black"/>
                </a:solidFill>
                <a:latin typeface="Consolas" panose="020B0609020204030204" pitchFamily="49" charset="0"/>
              </a:rPr>
              <a:t>执行，造成如下局面：</a:t>
            </a:r>
            <a:endParaRPr lang="en-US" altLang="zh-CN" sz="1200" dirty="0" smtClean="0">
              <a:solidFill>
                <a:prstClr val="black"/>
              </a:solidFill>
              <a:latin typeface="Consolas" panose="020B0609020204030204" pitchFamily="49" charset="0"/>
            </a:endParaRPr>
          </a:p>
        </p:txBody>
      </p:sp>
      <p:sp>
        <p:nvSpPr>
          <p:cNvPr id="28" name="文本框 27"/>
          <p:cNvSpPr txBox="1"/>
          <p:nvPr/>
        </p:nvSpPr>
        <p:spPr>
          <a:xfrm>
            <a:off x="5393789" y="3676765"/>
            <a:ext cx="1055097" cy="276999"/>
          </a:xfrm>
          <a:prstGeom prst="rect">
            <a:avLst/>
          </a:prstGeom>
          <a:noFill/>
        </p:spPr>
        <p:txBody>
          <a:bodyPr wrap="none" rtlCol="0">
            <a:spAutoFit/>
          </a:bodyPr>
          <a:lstStyle/>
          <a:p>
            <a:r>
              <a:rPr lang="zh-CN" altLang="en-US" sz="1200" dirty="0" smtClean="0">
                <a:solidFill>
                  <a:prstClr val="black"/>
                </a:solidFill>
                <a:latin typeface="Consolas" panose="020B0609020204030204" pitchFamily="49" charset="0"/>
              </a:rPr>
              <a:t>全局指针</a:t>
            </a:r>
            <a:r>
              <a:rPr lang="en-US" altLang="zh-CN" sz="1200" dirty="0" err="1" smtClean="0">
                <a:solidFill>
                  <a:prstClr val="black"/>
                </a:solidFill>
                <a:latin typeface="Consolas" panose="020B0609020204030204" pitchFamily="49" charset="0"/>
              </a:rPr>
              <a:t>hcd</a:t>
            </a:r>
            <a:endParaRPr lang="zh-CN" altLang="en-US" sz="1200" dirty="0">
              <a:solidFill>
                <a:prstClr val="black"/>
              </a:solidFill>
              <a:latin typeface="Consolas" panose="020B0609020204030204" pitchFamily="49" charset="0"/>
            </a:endParaRPr>
          </a:p>
        </p:txBody>
      </p:sp>
      <p:sp>
        <p:nvSpPr>
          <p:cNvPr id="29" name="矩形 28"/>
          <p:cNvSpPr/>
          <p:nvPr/>
        </p:nvSpPr>
        <p:spPr>
          <a:xfrm>
            <a:off x="5796193" y="4251074"/>
            <a:ext cx="1028700" cy="637210"/>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rPr>
              <a:t>driver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rPr>
              <a:t>...</a:t>
            </a:r>
            <a:endPar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endParaRPr>
          </a:p>
        </p:txBody>
      </p:sp>
      <p:sp>
        <p:nvSpPr>
          <p:cNvPr id="30" name="文本框 29"/>
          <p:cNvSpPr txBox="1"/>
          <p:nvPr/>
        </p:nvSpPr>
        <p:spPr>
          <a:xfrm>
            <a:off x="6310543" y="3967349"/>
            <a:ext cx="1548822" cy="276999"/>
          </a:xfrm>
          <a:prstGeom prst="rect">
            <a:avLst/>
          </a:prstGeom>
          <a:noFill/>
        </p:spPr>
        <p:txBody>
          <a:bodyPr wrap="none" rtlCol="0">
            <a:spAutoFit/>
          </a:bodyPr>
          <a:lstStyle/>
          <a:p>
            <a:r>
              <a:rPr lang="en-US" altLang="zh-CN" sz="1200" dirty="0" err="1" smtClean="0">
                <a:solidFill>
                  <a:prstClr val="black"/>
                </a:solidFill>
                <a:latin typeface="Consolas" panose="020B0609020204030204" pitchFamily="49" charset="0"/>
              </a:rPr>
              <a:t>usb_hcd</a:t>
            </a:r>
            <a:r>
              <a:rPr lang="zh-CN" altLang="en-US" sz="1200" dirty="0" smtClean="0">
                <a:solidFill>
                  <a:prstClr val="black"/>
                </a:solidFill>
                <a:latin typeface="Consolas" panose="020B0609020204030204" pitchFamily="49" charset="0"/>
              </a:rPr>
              <a:t>类型结构体</a:t>
            </a:r>
            <a:endParaRPr lang="zh-CN" altLang="en-US" sz="1200" dirty="0">
              <a:solidFill>
                <a:prstClr val="black"/>
              </a:solidFill>
              <a:latin typeface="Consolas" panose="020B0609020204030204" pitchFamily="49" charset="0"/>
            </a:endParaRPr>
          </a:p>
        </p:txBody>
      </p:sp>
      <p:cxnSp>
        <p:nvCxnSpPr>
          <p:cNvPr id="31" name="直接箭头连接符 30"/>
          <p:cNvCxnSpPr/>
          <p:nvPr/>
        </p:nvCxnSpPr>
        <p:spPr bwMode="auto">
          <a:xfrm>
            <a:off x="6210289" y="3957127"/>
            <a:ext cx="0" cy="297442"/>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solid"/>
            <a:round/>
            <a:headEnd type="none" w="med" len="med"/>
            <a:tailEnd type="arrow"/>
          </a:ln>
        </p:spPr>
      </p:cxnSp>
      <p:sp>
        <p:nvSpPr>
          <p:cNvPr id="32" name="矩形 31"/>
          <p:cNvSpPr/>
          <p:nvPr/>
        </p:nvSpPr>
        <p:spPr>
          <a:xfrm>
            <a:off x="5556031" y="5232399"/>
            <a:ext cx="1509024" cy="637210"/>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ea typeface="宋体" panose="02010600030101010101" pitchFamily="2" charset="-122"/>
                <a:cs typeface="+mn-cs"/>
              </a:rPr>
              <a:t>urb_enqueue</a:t>
            </a:r>
            <a:endPar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rPr>
              <a:t>...</a:t>
            </a:r>
            <a:endPar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endParaRPr>
          </a:p>
        </p:txBody>
      </p:sp>
      <p:sp>
        <p:nvSpPr>
          <p:cNvPr id="33" name="文本框 32"/>
          <p:cNvSpPr txBox="1"/>
          <p:nvPr/>
        </p:nvSpPr>
        <p:spPr>
          <a:xfrm>
            <a:off x="6210289" y="4948674"/>
            <a:ext cx="1580882" cy="276999"/>
          </a:xfrm>
          <a:prstGeom prst="rect">
            <a:avLst/>
          </a:prstGeom>
          <a:noFill/>
        </p:spPr>
        <p:txBody>
          <a:bodyPr wrap="none" rtlCol="0">
            <a:spAutoFit/>
          </a:bodyPr>
          <a:lstStyle/>
          <a:p>
            <a:r>
              <a:rPr lang="en-US" altLang="zh-CN" sz="1200" dirty="0" err="1" smtClean="0">
                <a:solidFill>
                  <a:srgbClr val="0070C0"/>
                </a:solidFill>
                <a:latin typeface="Consolas" panose="020B0609020204030204" pitchFamily="49" charset="0"/>
              </a:rPr>
              <a:t>uhci_driver</a:t>
            </a:r>
            <a:r>
              <a:rPr lang="zh-CN" altLang="en-US" sz="1200" dirty="0" smtClean="0">
                <a:solidFill>
                  <a:srgbClr val="0070C0"/>
                </a:solidFill>
                <a:latin typeface="Consolas" panose="020B0609020204030204" pitchFamily="49" charset="0"/>
              </a:rPr>
              <a:t>结构体</a:t>
            </a:r>
            <a:endParaRPr lang="zh-CN" altLang="en-US" sz="1200" dirty="0">
              <a:solidFill>
                <a:srgbClr val="0070C0"/>
              </a:solidFill>
              <a:latin typeface="Consolas" panose="020B0609020204030204" pitchFamily="49" charset="0"/>
            </a:endParaRPr>
          </a:p>
        </p:txBody>
      </p:sp>
      <p:cxnSp>
        <p:nvCxnSpPr>
          <p:cNvPr id="34" name="直接箭头连接符 33"/>
          <p:cNvCxnSpPr/>
          <p:nvPr/>
        </p:nvCxnSpPr>
        <p:spPr bwMode="auto">
          <a:xfrm>
            <a:off x="6121773" y="4695825"/>
            <a:ext cx="0" cy="529848"/>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solid"/>
            <a:round/>
            <a:headEnd type="none" w="med" len="med"/>
            <a:tailEnd type="arrow"/>
          </a:ln>
        </p:spPr>
      </p:cxnSp>
      <p:cxnSp>
        <p:nvCxnSpPr>
          <p:cNvPr id="35" name="直接箭头连接符 34"/>
          <p:cNvCxnSpPr/>
          <p:nvPr/>
        </p:nvCxnSpPr>
        <p:spPr bwMode="auto">
          <a:xfrm>
            <a:off x="5921338" y="5676900"/>
            <a:ext cx="0" cy="519959"/>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solid"/>
            <a:round/>
            <a:headEnd type="none" w="med" len="med"/>
            <a:tailEnd type="arrow"/>
          </a:ln>
        </p:spPr>
      </p:cxnSp>
      <p:sp>
        <p:nvSpPr>
          <p:cNvPr id="36" name="矩形 35"/>
          <p:cNvSpPr/>
          <p:nvPr/>
        </p:nvSpPr>
        <p:spPr>
          <a:xfrm>
            <a:off x="5556031" y="6199925"/>
            <a:ext cx="1509024" cy="480989"/>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endParaRPr>
          </a:p>
        </p:txBody>
      </p:sp>
      <p:sp>
        <p:nvSpPr>
          <p:cNvPr id="37" name="文本框 36"/>
          <p:cNvSpPr txBox="1"/>
          <p:nvPr/>
        </p:nvSpPr>
        <p:spPr>
          <a:xfrm>
            <a:off x="6121773" y="5927099"/>
            <a:ext cx="1851789" cy="276999"/>
          </a:xfrm>
          <a:prstGeom prst="rect">
            <a:avLst/>
          </a:prstGeom>
          <a:noFill/>
        </p:spPr>
        <p:txBody>
          <a:bodyPr wrap="none" rtlCol="0">
            <a:spAutoFit/>
          </a:bodyPr>
          <a:lstStyle/>
          <a:p>
            <a:r>
              <a:rPr lang="en-US" altLang="zh-CN" sz="1200" dirty="0" err="1" smtClean="0">
                <a:solidFill>
                  <a:srgbClr val="00B050"/>
                </a:solidFill>
                <a:latin typeface="Consolas" panose="020B0609020204030204" pitchFamily="49" charset="0"/>
              </a:rPr>
              <a:t>uhci_urb_enqueue</a:t>
            </a:r>
            <a:r>
              <a:rPr lang="zh-CN" altLang="en-US" sz="1200" dirty="0" smtClean="0">
                <a:solidFill>
                  <a:srgbClr val="00B050"/>
                </a:solidFill>
                <a:latin typeface="Consolas" panose="020B0609020204030204" pitchFamily="49" charset="0"/>
              </a:rPr>
              <a:t>函数</a:t>
            </a:r>
            <a:endParaRPr lang="zh-CN" altLang="en-US" sz="12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230904671"/>
      </p:ext>
    </p:extLst>
  </p:cSld>
  <p:clrMapOvr>
    <a:masterClrMapping/>
  </p:clrMapOvr>
  <p:transition spd="med">
    <p:zo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Linux</a:t>
            </a:r>
            <a:r>
              <a:rPr lang="zh-CN" altLang="en-US" dirty="0" smtClean="0"/>
              <a:t>下</a:t>
            </a:r>
            <a:r>
              <a:rPr lang="en-US" altLang="zh-CN" dirty="0" smtClean="0"/>
              <a:t>U</a:t>
            </a:r>
            <a:r>
              <a:rPr lang="zh-CN" altLang="en-US" dirty="0" smtClean="0"/>
              <a:t>盘驱动程序架构</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104</a:t>
            </a:fld>
            <a:endParaRPr lang="zh-CN" altLang="en-US" dirty="0"/>
          </a:p>
        </p:txBody>
      </p:sp>
      <p:sp>
        <p:nvSpPr>
          <p:cNvPr id="31" name="文本框 30"/>
          <p:cNvSpPr txBox="1"/>
          <p:nvPr/>
        </p:nvSpPr>
        <p:spPr>
          <a:xfrm>
            <a:off x="295274" y="4785458"/>
            <a:ext cx="2867025" cy="1405307"/>
          </a:xfrm>
          <a:prstGeom prst="rect">
            <a:avLst/>
          </a:prstGeom>
          <a:solidFill>
            <a:srgbClr val="4472C4">
              <a:lumMod val="40000"/>
              <a:lumOff val="60000"/>
            </a:srgbClr>
          </a:solidFill>
          <a:ln w="12700">
            <a:solidFill>
              <a:sysClr val="windowText" lastClr="000000"/>
            </a:solidFill>
            <a:prstDash val="dash"/>
          </a:ln>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Calibri" panose="020F0502020204030204"/>
              </a:rPr>
              <a:t>USB</a:t>
            </a:r>
            <a:r>
              <a:rPr kumimoji="0" lang="zh-CN" altLang="en-US" sz="1600" b="0" i="0" u="none" strike="noStrike" kern="0" cap="none" spc="0" normalizeH="0" baseline="0" noProof="0" dirty="0" smtClean="0">
                <a:ln>
                  <a:noFill/>
                </a:ln>
                <a:solidFill>
                  <a:prstClr val="black"/>
                </a:solidFill>
                <a:effectLst/>
                <a:uLnTx/>
                <a:uFillTx/>
                <a:latin typeface="Calibri" panose="020F0502020204030204"/>
              </a:rPr>
              <a:t>主控制器驱动</a:t>
            </a:r>
          </a:p>
        </p:txBody>
      </p:sp>
      <p:sp>
        <p:nvSpPr>
          <p:cNvPr id="39" name="文本框 38"/>
          <p:cNvSpPr txBox="1"/>
          <p:nvPr/>
        </p:nvSpPr>
        <p:spPr>
          <a:xfrm>
            <a:off x="623650" y="5201656"/>
            <a:ext cx="2441694" cy="830997"/>
          </a:xfrm>
          <a:prstGeom prst="rect">
            <a:avLst/>
          </a:prstGeom>
          <a:noFill/>
        </p:spPr>
        <p:txBody>
          <a:bodyPr wrap="none" rtlCol="0">
            <a:spAutoFit/>
          </a:bodyPr>
          <a:lstStyle/>
          <a:p>
            <a:pPr algn="ctr"/>
            <a:r>
              <a:rPr lang="zh-CN" altLang="en-US" sz="1600" dirty="0" smtClean="0">
                <a:solidFill>
                  <a:prstClr val="black"/>
                </a:solidFill>
                <a:latin typeface="Calibri" panose="020F0502020204030204"/>
              </a:rPr>
              <a:t>转换生成</a:t>
            </a:r>
            <a:r>
              <a:rPr lang="en-US" altLang="zh-CN" sz="1600" dirty="0" smtClean="0">
                <a:solidFill>
                  <a:prstClr val="black"/>
                </a:solidFill>
                <a:latin typeface="Calibri" panose="020F0502020204030204"/>
              </a:rPr>
              <a:t>Transfer</a:t>
            </a:r>
          </a:p>
          <a:p>
            <a:pPr algn="ctr"/>
            <a:r>
              <a:rPr lang="en-US" altLang="zh-CN" sz="1600" dirty="0" smtClean="0">
                <a:solidFill>
                  <a:prstClr val="black"/>
                </a:solidFill>
                <a:latin typeface="Calibri" panose="020F0502020204030204"/>
              </a:rPr>
              <a:t>Descriptor</a:t>
            </a:r>
            <a:r>
              <a:rPr lang="zh-CN" altLang="en-US" sz="1600" dirty="0" smtClean="0">
                <a:solidFill>
                  <a:prstClr val="black"/>
                </a:solidFill>
                <a:latin typeface="Calibri" panose="020F0502020204030204"/>
              </a:rPr>
              <a:t>（</a:t>
            </a:r>
            <a:r>
              <a:rPr lang="en-US" altLang="zh-CN" sz="1600" dirty="0" smtClean="0">
                <a:solidFill>
                  <a:prstClr val="black"/>
                </a:solidFill>
                <a:latin typeface="Calibri" panose="020F0502020204030204"/>
              </a:rPr>
              <a:t>TD</a:t>
            </a:r>
            <a:r>
              <a:rPr lang="zh-CN" altLang="en-US" sz="1600" dirty="0" smtClean="0">
                <a:solidFill>
                  <a:prstClr val="black"/>
                </a:solidFill>
                <a:latin typeface="Calibri" panose="020F0502020204030204"/>
              </a:rPr>
              <a:t>）结构</a:t>
            </a:r>
            <a:endParaRPr lang="en-US" altLang="zh-CN" sz="1600" dirty="0" smtClean="0">
              <a:solidFill>
                <a:prstClr val="black"/>
              </a:solidFill>
              <a:latin typeface="Calibri" panose="020F0502020204030204"/>
            </a:endParaRPr>
          </a:p>
          <a:p>
            <a:pPr algn="ctr"/>
            <a:r>
              <a:rPr lang="zh-CN" altLang="en-US" sz="1600" dirty="0" smtClean="0">
                <a:solidFill>
                  <a:prstClr val="black"/>
                </a:solidFill>
                <a:latin typeface="Calibri" panose="020F0502020204030204"/>
              </a:rPr>
              <a:t>体，添加到“调度模型”</a:t>
            </a:r>
            <a:endParaRPr lang="zh-CN" altLang="en-US" sz="1600" dirty="0">
              <a:solidFill>
                <a:prstClr val="black"/>
              </a:solidFill>
              <a:latin typeface="Calibri" panose="020F0502020204030204"/>
            </a:endParaRPr>
          </a:p>
        </p:txBody>
      </p:sp>
      <p:cxnSp>
        <p:nvCxnSpPr>
          <p:cNvPr id="43" name="直接连接符 42"/>
          <p:cNvCxnSpPr/>
          <p:nvPr/>
        </p:nvCxnSpPr>
        <p:spPr>
          <a:xfrm>
            <a:off x="3324225" y="4709434"/>
            <a:ext cx="4215452" cy="0"/>
          </a:xfrm>
          <a:prstGeom prst="line">
            <a:avLst/>
          </a:prstGeom>
          <a:noFill/>
          <a:ln w="12700" cap="flat" cmpd="sng" algn="ctr">
            <a:solidFill>
              <a:sysClr val="windowText" lastClr="000000"/>
            </a:solidFill>
            <a:prstDash val="dash"/>
            <a:miter lim="800000"/>
          </a:ln>
          <a:effectLst/>
        </p:spPr>
      </p:cxnSp>
      <p:sp>
        <p:nvSpPr>
          <p:cNvPr id="45" name="文本框 44"/>
          <p:cNvSpPr txBox="1"/>
          <p:nvPr/>
        </p:nvSpPr>
        <p:spPr>
          <a:xfrm>
            <a:off x="3238501" y="4785837"/>
            <a:ext cx="5067300" cy="523220"/>
          </a:xfrm>
          <a:prstGeom prst="rect">
            <a:avLst/>
          </a:prstGeom>
          <a:noFill/>
        </p:spPr>
        <p:txBody>
          <a:bodyPr wrap="square" rtlCol="0">
            <a:spAutoFit/>
          </a:bodyPr>
          <a:lstStyle/>
          <a:p>
            <a:r>
              <a:rPr lang="zh-CN" altLang="en-US" sz="1400" dirty="0" smtClean="0">
                <a:solidFill>
                  <a:prstClr val="black"/>
                </a:solidFill>
                <a:latin typeface="Consolas" panose="020B0609020204030204" pitchFamily="49" charset="0"/>
              </a:rPr>
              <a:t>如前页所述，经过系统启动，</a:t>
            </a:r>
            <a:r>
              <a:rPr lang="en-US" altLang="zh-CN" sz="1400" dirty="0" smtClean="0">
                <a:solidFill>
                  <a:prstClr val="black"/>
                </a:solidFill>
                <a:latin typeface="Consolas" panose="020B0609020204030204" pitchFamily="49" charset="0"/>
              </a:rPr>
              <a:t>PCI-E</a:t>
            </a:r>
            <a:r>
              <a:rPr lang="zh-CN" altLang="en-US" sz="1400" dirty="0" smtClean="0">
                <a:solidFill>
                  <a:prstClr val="black"/>
                </a:solidFill>
                <a:latin typeface="Consolas" panose="020B0609020204030204" pitchFamily="49" charset="0"/>
              </a:rPr>
              <a:t>检测、匹配驱动、执行</a:t>
            </a:r>
            <a:r>
              <a:rPr lang="en-US" altLang="zh-CN" sz="1400" dirty="0" smtClean="0">
                <a:solidFill>
                  <a:prstClr val="black"/>
                </a:solidFill>
                <a:latin typeface="Consolas" panose="020B0609020204030204" pitchFamily="49" charset="0"/>
              </a:rPr>
              <a:t>probe</a:t>
            </a:r>
            <a:r>
              <a:rPr lang="zh-CN" altLang="en-US" sz="1400" dirty="0" smtClean="0">
                <a:solidFill>
                  <a:prstClr val="black"/>
                </a:solidFill>
                <a:latin typeface="Consolas" panose="020B0609020204030204" pitchFamily="49" charset="0"/>
              </a:rPr>
              <a:t>回调函数，完成初始化后形成如下局面：</a:t>
            </a:r>
            <a:endParaRPr lang="zh-CN" altLang="en-US" sz="1400" dirty="0">
              <a:solidFill>
                <a:prstClr val="black"/>
              </a:solidFill>
              <a:latin typeface="Consolas" panose="020B0609020204030204" pitchFamily="49" charset="0"/>
            </a:endParaRPr>
          </a:p>
        </p:txBody>
      </p:sp>
      <p:sp>
        <p:nvSpPr>
          <p:cNvPr id="46" name="文本框 45"/>
          <p:cNvSpPr txBox="1"/>
          <p:nvPr/>
        </p:nvSpPr>
        <p:spPr>
          <a:xfrm>
            <a:off x="3238500" y="5468236"/>
            <a:ext cx="1055097" cy="276999"/>
          </a:xfrm>
          <a:prstGeom prst="rect">
            <a:avLst/>
          </a:prstGeom>
          <a:noFill/>
        </p:spPr>
        <p:txBody>
          <a:bodyPr wrap="none" rtlCol="0">
            <a:spAutoFit/>
          </a:bodyPr>
          <a:lstStyle/>
          <a:p>
            <a:r>
              <a:rPr lang="zh-CN" altLang="en-US" sz="1200" dirty="0" smtClean="0">
                <a:solidFill>
                  <a:prstClr val="black"/>
                </a:solidFill>
                <a:latin typeface="Consolas" panose="020B0609020204030204" pitchFamily="49" charset="0"/>
              </a:rPr>
              <a:t>全局指针</a:t>
            </a:r>
            <a:r>
              <a:rPr lang="en-US" altLang="zh-CN" sz="1200" dirty="0" err="1" smtClean="0">
                <a:solidFill>
                  <a:prstClr val="black"/>
                </a:solidFill>
                <a:latin typeface="Consolas" panose="020B0609020204030204" pitchFamily="49" charset="0"/>
              </a:rPr>
              <a:t>hcd</a:t>
            </a:r>
            <a:endParaRPr lang="zh-CN" altLang="en-US" sz="1200" dirty="0">
              <a:solidFill>
                <a:prstClr val="black"/>
              </a:solidFill>
              <a:latin typeface="Consolas" panose="020B0609020204030204" pitchFamily="49" charset="0"/>
            </a:endParaRPr>
          </a:p>
        </p:txBody>
      </p:sp>
      <p:sp>
        <p:nvSpPr>
          <p:cNvPr id="47" name="矩形 46"/>
          <p:cNvSpPr/>
          <p:nvPr/>
        </p:nvSpPr>
        <p:spPr>
          <a:xfrm>
            <a:off x="4492576" y="5608641"/>
            <a:ext cx="703120" cy="637210"/>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rPr>
              <a:t>driver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rPr>
              <a:t>...</a:t>
            </a:r>
            <a:endPar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endParaRPr>
          </a:p>
        </p:txBody>
      </p:sp>
      <p:sp>
        <p:nvSpPr>
          <p:cNvPr id="48" name="文本框 47"/>
          <p:cNvSpPr txBox="1"/>
          <p:nvPr/>
        </p:nvSpPr>
        <p:spPr>
          <a:xfrm>
            <a:off x="4069725" y="5328309"/>
            <a:ext cx="1548822" cy="276999"/>
          </a:xfrm>
          <a:prstGeom prst="rect">
            <a:avLst/>
          </a:prstGeom>
          <a:noFill/>
        </p:spPr>
        <p:txBody>
          <a:bodyPr wrap="none" rtlCol="0">
            <a:spAutoFit/>
          </a:bodyPr>
          <a:lstStyle/>
          <a:p>
            <a:r>
              <a:rPr lang="en-US" altLang="zh-CN" sz="1200" dirty="0" err="1" smtClean="0">
                <a:solidFill>
                  <a:prstClr val="black"/>
                </a:solidFill>
                <a:latin typeface="Consolas" panose="020B0609020204030204" pitchFamily="49" charset="0"/>
              </a:rPr>
              <a:t>usb_hcd</a:t>
            </a:r>
            <a:r>
              <a:rPr lang="zh-CN" altLang="en-US" sz="1200" dirty="0" smtClean="0">
                <a:solidFill>
                  <a:prstClr val="black"/>
                </a:solidFill>
                <a:latin typeface="Consolas" panose="020B0609020204030204" pitchFamily="49" charset="0"/>
              </a:rPr>
              <a:t>类型结构体</a:t>
            </a:r>
            <a:endParaRPr lang="zh-CN" altLang="en-US" sz="1200" dirty="0">
              <a:solidFill>
                <a:prstClr val="black"/>
              </a:solidFill>
              <a:latin typeface="Consolas" panose="020B0609020204030204" pitchFamily="49" charset="0"/>
            </a:endParaRPr>
          </a:p>
        </p:txBody>
      </p:sp>
      <p:cxnSp>
        <p:nvCxnSpPr>
          <p:cNvPr id="49" name="直接箭头连接符 48"/>
          <p:cNvCxnSpPr/>
          <p:nvPr/>
        </p:nvCxnSpPr>
        <p:spPr bwMode="auto">
          <a:xfrm>
            <a:off x="4187776" y="5611445"/>
            <a:ext cx="304800" cy="0"/>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solid"/>
            <a:round/>
            <a:headEnd type="none" w="med" len="med"/>
            <a:tailEnd type="arrow"/>
          </a:ln>
        </p:spPr>
      </p:cxnSp>
      <p:sp>
        <p:nvSpPr>
          <p:cNvPr id="50" name="矩形 49"/>
          <p:cNvSpPr/>
          <p:nvPr/>
        </p:nvSpPr>
        <p:spPr>
          <a:xfrm>
            <a:off x="5505449" y="5955054"/>
            <a:ext cx="1239993" cy="637210"/>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rPr>
              <a: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err="1" smtClean="0">
                <a:ln>
                  <a:noFill/>
                </a:ln>
                <a:solidFill>
                  <a:prstClr val="black"/>
                </a:solidFill>
                <a:effectLst/>
                <a:uLnTx/>
                <a:uFillTx/>
                <a:latin typeface="Consolas" panose="020B0609020204030204" pitchFamily="49" charset="0"/>
                <a:ea typeface="宋体" panose="02010600030101010101" pitchFamily="2" charset="-122"/>
                <a:cs typeface="+mn-cs"/>
              </a:rPr>
              <a:t>urb_enqueue</a:t>
            </a:r>
            <a:endPar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rPr>
              <a:t>...</a:t>
            </a:r>
            <a:endParaRPr kumimoji="0" lang="zh-CN" altLang="en-US" sz="12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endParaRPr>
          </a:p>
        </p:txBody>
      </p:sp>
      <p:sp>
        <p:nvSpPr>
          <p:cNvPr id="51" name="文本框 50"/>
          <p:cNvSpPr txBox="1"/>
          <p:nvPr/>
        </p:nvSpPr>
        <p:spPr>
          <a:xfrm>
            <a:off x="5335004" y="5672580"/>
            <a:ext cx="1580882" cy="276999"/>
          </a:xfrm>
          <a:prstGeom prst="rect">
            <a:avLst/>
          </a:prstGeom>
          <a:noFill/>
        </p:spPr>
        <p:txBody>
          <a:bodyPr wrap="none" rtlCol="0">
            <a:spAutoFit/>
          </a:bodyPr>
          <a:lstStyle/>
          <a:p>
            <a:r>
              <a:rPr lang="en-US" altLang="zh-CN" sz="1200" dirty="0" err="1" smtClean="0">
                <a:solidFill>
                  <a:prstClr val="black"/>
                </a:solidFill>
                <a:latin typeface="Consolas" panose="020B0609020204030204" pitchFamily="49" charset="0"/>
              </a:rPr>
              <a:t>uhci_driver</a:t>
            </a:r>
            <a:r>
              <a:rPr lang="zh-CN" altLang="en-US" sz="1200" dirty="0" smtClean="0">
                <a:solidFill>
                  <a:prstClr val="black"/>
                </a:solidFill>
                <a:latin typeface="Consolas" panose="020B0609020204030204" pitchFamily="49" charset="0"/>
              </a:rPr>
              <a:t>结构体</a:t>
            </a:r>
            <a:endParaRPr lang="zh-CN" altLang="en-US" sz="1200" dirty="0">
              <a:solidFill>
                <a:prstClr val="black"/>
              </a:solidFill>
              <a:latin typeface="Consolas" panose="020B0609020204030204" pitchFamily="49" charset="0"/>
            </a:endParaRPr>
          </a:p>
        </p:txBody>
      </p:sp>
      <p:cxnSp>
        <p:nvCxnSpPr>
          <p:cNvPr id="52" name="直接箭头连接符 51"/>
          <p:cNvCxnSpPr/>
          <p:nvPr/>
        </p:nvCxnSpPr>
        <p:spPr bwMode="auto">
          <a:xfrm>
            <a:off x="5112045" y="5956244"/>
            <a:ext cx="393404" cy="0"/>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solid"/>
            <a:round/>
            <a:headEnd type="none" w="med" len="med"/>
            <a:tailEnd type="arrow"/>
          </a:ln>
        </p:spPr>
      </p:cxnSp>
      <p:cxnSp>
        <p:nvCxnSpPr>
          <p:cNvPr id="53" name="直接箭头连接符 52"/>
          <p:cNvCxnSpPr/>
          <p:nvPr/>
        </p:nvCxnSpPr>
        <p:spPr bwMode="auto">
          <a:xfrm flipV="1">
            <a:off x="6617813" y="6284548"/>
            <a:ext cx="389757" cy="394"/>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solid"/>
            <a:round/>
            <a:headEnd type="none" w="med" len="med"/>
            <a:tailEnd type="arrow"/>
          </a:ln>
        </p:spPr>
      </p:cxnSp>
      <p:sp>
        <p:nvSpPr>
          <p:cNvPr id="54" name="矩形 53"/>
          <p:cNvSpPr/>
          <p:nvPr/>
        </p:nvSpPr>
        <p:spPr>
          <a:xfrm>
            <a:off x="7007570" y="6284548"/>
            <a:ext cx="1239993" cy="307716"/>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dirty="0" smtClean="0">
              <a:ln>
                <a:noFill/>
              </a:ln>
              <a:solidFill>
                <a:prstClr val="black"/>
              </a:solidFill>
              <a:effectLst/>
              <a:uLnTx/>
              <a:uFillTx/>
              <a:latin typeface="Consolas" panose="020B0609020204030204" pitchFamily="49" charset="0"/>
              <a:ea typeface="宋体" panose="02010600030101010101" pitchFamily="2" charset="-122"/>
              <a:cs typeface="+mn-cs"/>
            </a:endParaRPr>
          </a:p>
        </p:txBody>
      </p:sp>
      <p:sp>
        <p:nvSpPr>
          <p:cNvPr id="55" name="文本框 54"/>
          <p:cNvSpPr txBox="1"/>
          <p:nvPr/>
        </p:nvSpPr>
        <p:spPr>
          <a:xfrm>
            <a:off x="6701671" y="6007549"/>
            <a:ext cx="1851789" cy="276999"/>
          </a:xfrm>
          <a:prstGeom prst="rect">
            <a:avLst/>
          </a:prstGeom>
          <a:noFill/>
        </p:spPr>
        <p:txBody>
          <a:bodyPr wrap="none" rtlCol="0">
            <a:spAutoFit/>
          </a:bodyPr>
          <a:lstStyle/>
          <a:p>
            <a:r>
              <a:rPr lang="en-US" altLang="zh-CN" sz="1200" dirty="0" err="1" smtClean="0">
                <a:solidFill>
                  <a:prstClr val="black"/>
                </a:solidFill>
                <a:latin typeface="Consolas" panose="020B0609020204030204" pitchFamily="49" charset="0"/>
              </a:rPr>
              <a:t>uhci_urb_enqueue</a:t>
            </a:r>
            <a:r>
              <a:rPr lang="zh-CN" altLang="en-US" sz="1200" dirty="0" smtClean="0">
                <a:solidFill>
                  <a:prstClr val="black"/>
                </a:solidFill>
                <a:latin typeface="Consolas" panose="020B0609020204030204" pitchFamily="49" charset="0"/>
              </a:rPr>
              <a:t>函数</a:t>
            </a:r>
            <a:endParaRPr lang="zh-CN" altLang="en-US" sz="1200" dirty="0">
              <a:solidFill>
                <a:prstClr val="black"/>
              </a:solidFill>
              <a:latin typeface="Consolas" panose="020B0609020204030204" pitchFamily="49" charset="0"/>
            </a:endParaRPr>
          </a:p>
        </p:txBody>
      </p:sp>
      <p:sp>
        <p:nvSpPr>
          <p:cNvPr id="66" name="矩形 65"/>
          <p:cNvSpPr/>
          <p:nvPr/>
        </p:nvSpPr>
        <p:spPr>
          <a:xfrm>
            <a:off x="4401423" y="1225038"/>
            <a:ext cx="2741456" cy="369332"/>
          </a:xfrm>
          <a:prstGeom prst="rect">
            <a:avLst/>
          </a:prstGeom>
        </p:spPr>
        <p:txBody>
          <a:bodyPr wrap="none">
            <a:spAutoFit/>
          </a:bodyPr>
          <a:lstStyle/>
          <a:p>
            <a:r>
              <a:rPr lang="zh-CN" altLang="en-US" b="1" dirty="0" smtClean="0">
                <a:solidFill>
                  <a:prstClr val="black"/>
                </a:solidFill>
                <a:latin typeface="Consolas" panose="020B0609020204030204" pitchFamily="49" charset="0"/>
              </a:rPr>
              <a:t>各层间的接口与回调函数</a:t>
            </a:r>
            <a:endParaRPr lang="zh-CN" altLang="en-US" dirty="0"/>
          </a:p>
        </p:txBody>
      </p:sp>
      <p:sp>
        <p:nvSpPr>
          <p:cNvPr id="33" name="文本框 32"/>
          <p:cNvSpPr txBox="1"/>
          <p:nvPr/>
        </p:nvSpPr>
        <p:spPr>
          <a:xfrm>
            <a:off x="295274" y="3755382"/>
            <a:ext cx="2867025" cy="846631"/>
          </a:xfrm>
          <a:prstGeom prst="rect">
            <a:avLst/>
          </a:prstGeom>
          <a:solidFill>
            <a:srgbClr val="A5A5A5">
              <a:lumMod val="40000"/>
              <a:lumOff val="60000"/>
            </a:srgbClr>
          </a:solidFill>
          <a:ln w="12700">
            <a:solidFill>
              <a:sysClr val="windowText" lastClr="000000"/>
            </a:solidFill>
            <a:prstDash val="dash"/>
          </a:ln>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Calibri" panose="020F0502020204030204"/>
              </a:rPr>
              <a:t>USB Core</a:t>
            </a:r>
            <a:endParaRPr kumimoji="0" lang="zh-CN" altLang="en-US" sz="1600" b="0" i="0" u="none" strike="noStrike" kern="0" cap="none" spc="0" normalizeH="0" baseline="0" noProof="0" dirty="0" smtClean="0">
              <a:ln>
                <a:noFill/>
              </a:ln>
              <a:solidFill>
                <a:prstClr val="black"/>
              </a:solidFill>
              <a:effectLst/>
              <a:uLnTx/>
              <a:uFillTx/>
              <a:latin typeface="Calibri" panose="020F0502020204030204"/>
            </a:endParaRPr>
          </a:p>
        </p:txBody>
      </p:sp>
      <p:sp>
        <p:nvSpPr>
          <p:cNvPr id="34" name="文本框 33"/>
          <p:cNvSpPr txBox="1"/>
          <p:nvPr/>
        </p:nvSpPr>
        <p:spPr>
          <a:xfrm>
            <a:off x="295274" y="2429295"/>
            <a:ext cx="2867025" cy="1152167"/>
          </a:xfrm>
          <a:prstGeom prst="rect">
            <a:avLst/>
          </a:prstGeom>
          <a:solidFill>
            <a:srgbClr val="70AD47">
              <a:lumMod val="20000"/>
              <a:lumOff val="80000"/>
            </a:srgbClr>
          </a:solidFill>
          <a:ln w="12700">
            <a:solidFill>
              <a:sysClr val="windowText" lastClr="000000"/>
            </a:solidFill>
            <a:prstDash val="dash"/>
          </a:ln>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Calibri" panose="020F0502020204030204"/>
              </a:rPr>
              <a:t>U</a:t>
            </a:r>
            <a:r>
              <a:rPr kumimoji="0" lang="zh-CN" altLang="en-US" sz="1600" b="0" i="0" u="none" strike="noStrike" kern="0" cap="none" spc="0" normalizeH="0" baseline="0" noProof="0" dirty="0" smtClean="0">
                <a:ln>
                  <a:noFill/>
                </a:ln>
                <a:solidFill>
                  <a:prstClr val="black"/>
                </a:solidFill>
                <a:effectLst/>
                <a:uLnTx/>
                <a:uFillTx/>
                <a:latin typeface="Calibri" panose="020F0502020204030204"/>
              </a:rPr>
              <a:t>盘驱动</a:t>
            </a:r>
          </a:p>
        </p:txBody>
      </p:sp>
      <p:sp>
        <p:nvSpPr>
          <p:cNvPr id="35" name="文本框 34"/>
          <p:cNvSpPr txBox="1"/>
          <p:nvPr/>
        </p:nvSpPr>
        <p:spPr>
          <a:xfrm>
            <a:off x="481243" y="2716285"/>
            <a:ext cx="2681055" cy="830997"/>
          </a:xfrm>
          <a:prstGeom prst="rect">
            <a:avLst/>
          </a:prstGeom>
          <a:noFill/>
        </p:spPr>
        <p:txBody>
          <a:bodyPr wrap="none" rtlCol="0">
            <a:spAutoFit/>
          </a:bodyPr>
          <a:lstStyle/>
          <a:p>
            <a:pPr algn="ctr"/>
            <a:r>
              <a:rPr lang="zh-CN" altLang="en-US" sz="1600" dirty="0">
                <a:solidFill>
                  <a:prstClr val="black"/>
                </a:solidFill>
                <a:latin typeface="Calibri" panose="020F0502020204030204"/>
              </a:rPr>
              <a:t>虚拟</a:t>
            </a:r>
            <a:r>
              <a:rPr lang="en-US" altLang="zh-CN" sz="1600" dirty="0">
                <a:solidFill>
                  <a:prstClr val="black"/>
                </a:solidFill>
                <a:latin typeface="Calibri" panose="020F0502020204030204"/>
              </a:rPr>
              <a:t>SCSI</a:t>
            </a:r>
            <a:r>
              <a:rPr lang="zh-CN" altLang="en-US" sz="1600" dirty="0">
                <a:solidFill>
                  <a:prstClr val="black"/>
                </a:solidFill>
                <a:latin typeface="Calibri" panose="020F0502020204030204"/>
              </a:rPr>
              <a:t>主控制器，将</a:t>
            </a:r>
            <a:r>
              <a:rPr lang="en-US" altLang="zh-CN" sz="1600" dirty="0">
                <a:solidFill>
                  <a:prstClr val="black"/>
                </a:solidFill>
                <a:latin typeface="Calibri" panose="020F0502020204030204"/>
              </a:rPr>
              <a:t>SCSI</a:t>
            </a:r>
          </a:p>
          <a:p>
            <a:pPr algn="ctr"/>
            <a:r>
              <a:rPr lang="zh-CN" altLang="en-US" sz="1600" dirty="0">
                <a:solidFill>
                  <a:prstClr val="black"/>
                </a:solidFill>
                <a:latin typeface="Calibri" panose="020F0502020204030204"/>
              </a:rPr>
              <a:t>读写命令封装到</a:t>
            </a:r>
            <a:r>
              <a:rPr lang="en-US" altLang="zh-CN" sz="1600" dirty="0">
                <a:solidFill>
                  <a:prstClr val="black"/>
                </a:solidFill>
                <a:latin typeface="Calibri" panose="020F0502020204030204"/>
              </a:rPr>
              <a:t>USB Request</a:t>
            </a:r>
          </a:p>
          <a:p>
            <a:pPr algn="ctr"/>
            <a:r>
              <a:rPr lang="en-US" altLang="zh-CN" sz="1600" dirty="0">
                <a:solidFill>
                  <a:prstClr val="black"/>
                </a:solidFill>
                <a:latin typeface="Calibri" panose="020F0502020204030204"/>
              </a:rPr>
              <a:t>Block</a:t>
            </a:r>
            <a:r>
              <a:rPr lang="zh-CN" altLang="en-US" sz="1600" dirty="0">
                <a:solidFill>
                  <a:prstClr val="black"/>
                </a:solidFill>
                <a:latin typeface="Calibri" panose="020F0502020204030204"/>
              </a:rPr>
              <a:t>（</a:t>
            </a:r>
            <a:r>
              <a:rPr lang="en-US" altLang="zh-CN" sz="1600" dirty="0">
                <a:solidFill>
                  <a:prstClr val="black"/>
                </a:solidFill>
                <a:latin typeface="Calibri" panose="020F0502020204030204"/>
              </a:rPr>
              <a:t>URB</a:t>
            </a:r>
            <a:r>
              <a:rPr lang="zh-CN" altLang="en-US" sz="1600" dirty="0">
                <a:solidFill>
                  <a:prstClr val="black"/>
                </a:solidFill>
                <a:latin typeface="Calibri" panose="020F0502020204030204"/>
              </a:rPr>
              <a:t>）</a:t>
            </a:r>
            <a:r>
              <a:rPr lang="zh-CN" altLang="en-US" sz="1600" dirty="0" smtClean="0">
                <a:solidFill>
                  <a:prstClr val="black"/>
                </a:solidFill>
                <a:latin typeface="Calibri" panose="020F0502020204030204"/>
              </a:rPr>
              <a:t>结构体</a:t>
            </a:r>
            <a:endParaRPr lang="zh-CN" altLang="en-US" sz="1600" dirty="0">
              <a:solidFill>
                <a:prstClr val="black"/>
              </a:solidFill>
              <a:latin typeface="Calibri" panose="020F0502020204030204"/>
            </a:endParaRPr>
          </a:p>
        </p:txBody>
      </p:sp>
      <p:sp>
        <p:nvSpPr>
          <p:cNvPr id="36" name="文本框 35"/>
          <p:cNvSpPr txBox="1"/>
          <p:nvPr/>
        </p:nvSpPr>
        <p:spPr>
          <a:xfrm>
            <a:off x="651644" y="4078794"/>
            <a:ext cx="2385706" cy="338554"/>
          </a:xfrm>
          <a:prstGeom prst="rect">
            <a:avLst/>
          </a:prstGeom>
          <a:noFill/>
        </p:spPr>
        <p:txBody>
          <a:bodyPr wrap="square" rtlCol="0">
            <a:spAutoFit/>
          </a:bodyPr>
          <a:lstStyle/>
          <a:p>
            <a:pPr algn="ctr"/>
            <a:r>
              <a:rPr lang="zh-CN" altLang="en-US" sz="1600" dirty="0" smtClean="0">
                <a:solidFill>
                  <a:prstClr val="black"/>
                </a:solidFill>
                <a:latin typeface="Calibri" panose="020F0502020204030204"/>
              </a:rPr>
              <a:t>执行</a:t>
            </a:r>
            <a:r>
              <a:rPr lang="en-US" altLang="zh-CN" sz="1600" dirty="0" smtClean="0">
                <a:solidFill>
                  <a:prstClr val="black"/>
                </a:solidFill>
                <a:latin typeface="Calibri" panose="020F0502020204030204"/>
              </a:rPr>
              <a:t>USB</a:t>
            </a:r>
            <a:r>
              <a:rPr lang="zh-CN" altLang="en-US" sz="1600" dirty="0" smtClean="0">
                <a:solidFill>
                  <a:prstClr val="black"/>
                </a:solidFill>
                <a:latin typeface="Calibri" panose="020F0502020204030204"/>
              </a:rPr>
              <a:t>规范的通用处理</a:t>
            </a:r>
            <a:endParaRPr lang="zh-CN" altLang="en-US" sz="1600" dirty="0">
              <a:solidFill>
                <a:prstClr val="black"/>
              </a:solidFill>
              <a:latin typeface="Calibri" panose="020F0502020204030204"/>
            </a:endParaRPr>
          </a:p>
        </p:txBody>
      </p:sp>
      <p:cxnSp>
        <p:nvCxnSpPr>
          <p:cNvPr id="37" name="直接连接符 36"/>
          <p:cNvCxnSpPr/>
          <p:nvPr/>
        </p:nvCxnSpPr>
        <p:spPr>
          <a:xfrm>
            <a:off x="3324225" y="3678396"/>
            <a:ext cx="4215452" cy="0"/>
          </a:xfrm>
          <a:prstGeom prst="line">
            <a:avLst/>
          </a:prstGeom>
          <a:noFill/>
          <a:ln w="12700" cap="flat" cmpd="sng" algn="ctr">
            <a:solidFill>
              <a:sysClr val="windowText" lastClr="000000"/>
            </a:solidFill>
            <a:prstDash val="dash"/>
            <a:miter lim="800000"/>
          </a:ln>
          <a:effectLst/>
        </p:spPr>
      </p:cxnSp>
      <p:sp>
        <p:nvSpPr>
          <p:cNvPr id="56" name="文本框 55"/>
          <p:cNvSpPr txBox="1"/>
          <p:nvPr/>
        </p:nvSpPr>
        <p:spPr>
          <a:xfrm>
            <a:off x="3238500" y="3267080"/>
            <a:ext cx="4301177" cy="307777"/>
          </a:xfrm>
          <a:prstGeom prst="rect">
            <a:avLst/>
          </a:prstGeom>
          <a:noFill/>
        </p:spPr>
        <p:txBody>
          <a:bodyPr wrap="none" rtlCol="0">
            <a:spAutoFit/>
          </a:bodyPr>
          <a:lstStyle/>
          <a:p>
            <a:r>
              <a:rPr lang="zh-CN" altLang="en-US" sz="1400" dirty="0">
                <a:solidFill>
                  <a:prstClr val="black"/>
                </a:solidFill>
                <a:latin typeface="Consolas" panose="020B0609020204030204" pitchFamily="49" charset="0"/>
              </a:rPr>
              <a:t>调用：</a:t>
            </a:r>
            <a:r>
              <a:rPr lang="en-US" altLang="zh-CN" sz="1400" dirty="0" err="1">
                <a:solidFill>
                  <a:prstClr val="black"/>
                </a:solidFill>
                <a:latin typeface="Consolas" panose="020B0609020204030204" pitchFamily="49" charset="0"/>
              </a:rPr>
              <a:t>usb_submit_urb</a:t>
            </a:r>
            <a:r>
              <a:rPr lang="en-US" altLang="zh-CN" sz="1400" dirty="0">
                <a:solidFill>
                  <a:prstClr val="black"/>
                </a:solidFill>
                <a:latin typeface="Consolas" panose="020B0609020204030204" pitchFamily="49" charset="0"/>
              </a:rPr>
              <a:t>(us-&gt;</a:t>
            </a:r>
            <a:r>
              <a:rPr lang="en-US" altLang="zh-CN" sz="1400" dirty="0" err="1">
                <a:solidFill>
                  <a:prstClr val="black"/>
                </a:solidFill>
                <a:latin typeface="Consolas" panose="020B0609020204030204" pitchFamily="49" charset="0"/>
              </a:rPr>
              <a:t>current_urb</a:t>
            </a:r>
            <a:r>
              <a:rPr lang="en-US" altLang="zh-CN" sz="1400" dirty="0">
                <a:solidFill>
                  <a:prstClr val="black"/>
                </a:solidFill>
                <a:latin typeface="Consolas" panose="020B0609020204030204" pitchFamily="49" charset="0"/>
              </a:rPr>
              <a:t>, ...)</a:t>
            </a:r>
            <a:endParaRPr lang="zh-CN" altLang="en-US" sz="1400" dirty="0">
              <a:solidFill>
                <a:prstClr val="black"/>
              </a:solidFill>
              <a:latin typeface="Consolas" panose="020B0609020204030204" pitchFamily="49" charset="0"/>
            </a:endParaRPr>
          </a:p>
        </p:txBody>
      </p:sp>
      <p:sp>
        <p:nvSpPr>
          <p:cNvPr id="57" name="文本框 56"/>
          <p:cNvSpPr txBox="1"/>
          <p:nvPr/>
        </p:nvSpPr>
        <p:spPr>
          <a:xfrm>
            <a:off x="3238500" y="3726518"/>
            <a:ext cx="4698722" cy="307777"/>
          </a:xfrm>
          <a:prstGeom prst="rect">
            <a:avLst/>
          </a:prstGeom>
          <a:noFill/>
        </p:spPr>
        <p:txBody>
          <a:bodyPr wrap="none" rtlCol="0">
            <a:spAutoFit/>
          </a:bodyPr>
          <a:lstStyle/>
          <a:p>
            <a:r>
              <a:rPr lang="zh-CN" altLang="en-US" sz="1400" dirty="0" smtClean="0">
                <a:solidFill>
                  <a:prstClr val="black"/>
                </a:solidFill>
                <a:latin typeface="Consolas" panose="020B0609020204030204" pitchFamily="49" charset="0"/>
              </a:rPr>
              <a:t>定义：</a:t>
            </a:r>
            <a:r>
              <a:rPr lang="en-US" altLang="zh-CN" sz="1400" dirty="0" err="1" smtClean="0">
                <a:solidFill>
                  <a:prstClr val="black"/>
                </a:solidFill>
                <a:latin typeface="Consolas" panose="020B0609020204030204" pitchFamily="49" charset="0"/>
              </a:rPr>
              <a:t>int</a:t>
            </a:r>
            <a:r>
              <a:rPr lang="en-US" altLang="zh-CN" sz="1400" dirty="0" smtClean="0">
                <a:solidFill>
                  <a:prstClr val="black"/>
                </a:solidFill>
                <a:latin typeface="Consolas" panose="020B0609020204030204" pitchFamily="49" charset="0"/>
              </a:rPr>
              <a:t> </a:t>
            </a:r>
            <a:r>
              <a:rPr lang="en-US" altLang="zh-CN" sz="1400" dirty="0" err="1">
                <a:solidFill>
                  <a:prstClr val="black"/>
                </a:solidFill>
                <a:latin typeface="Consolas" panose="020B0609020204030204" pitchFamily="49" charset="0"/>
              </a:rPr>
              <a:t>usb_submit_urb</a:t>
            </a:r>
            <a:r>
              <a:rPr lang="en-US" altLang="zh-CN" sz="1400" dirty="0">
                <a:solidFill>
                  <a:prstClr val="black"/>
                </a:solidFill>
                <a:latin typeface="Consolas" panose="020B0609020204030204" pitchFamily="49" charset="0"/>
              </a:rPr>
              <a:t>(</a:t>
            </a:r>
            <a:r>
              <a:rPr lang="en-US" altLang="zh-CN" sz="1400" dirty="0" err="1">
                <a:solidFill>
                  <a:prstClr val="black"/>
                </a:solidFill>
                <a:latin typeface="Consolas" panose="020B0609020204030204" pitchFamily="49" charset="0"/>
              </a:rPr>
              <a:t>struct</a:t>
            </a:r>
            <a:r>
              <a:rPr lang="en-US" altLang="zh-CN" sz="1400" dirty="0">
                <a:solidFill>
                  <a:prstClr val="black"/>
                </a:solidFill>
                <a:latin typeface="Consolas" panose="020B0609020204030204" pitchFamily="49" charset="0"/>
              </a:rPr>
              <a:t> </a:t>
            </a:r>
            <a:r>
              <a:rPr lang="en-US" altLang="zh-CN" sz="1400" dirty="0" err="1">
                <a:solidFill>
                  <a:prstClr val="black"/>
                </a:solidFill>
                <a:latin typeface="Consolas" panose="020B0609020204030204" pitchFamily="49" charset="0"/>
              </a:rPr>
              <a:t>urb</a:t>
            </a:r>
            <a:r>
              <a:rPr lang="en-US" altLang="zh-CN" sz="1400" dirty="0">
                <a:solidFill>
                  <a:prstClr val="black"/>
                </a:solidFill>
                <a:latin typeface="Consolas" panose="020B0609020204030204" pitchFamily="49" charset="0"/>
              </a:rPr>
              <a:t> *</a:t>
            </a:r>
            <a:r>
              <a:rPr lang="en-US" altLang="zh-CN" sz="1400" dirty="0" err="1">
                <a:solidFill>
                  <a:prstClr val="black"/>
                </a:solidFill>
                <a:latin typeface="Consolas" panose="020B0609020204030204" pitchFamily="49" charset="0"/>
              </a:rPr>
              <a:t>urb</a:t>
            </a:r>
            <a:r>
              <a:rPr lang="en-US" altLang="zh-CN" sz="1400" dirty="0">
                <a:solidFill>
                  <a:prstClr val="black"/>
                </a:solidFill>
                <a:latin typeface="Consolas" panose="020B0609020204030204" pitchFamily="49" charset="0"/>
              </a:rPr>
              <a:t>, ...)</a:t>
            </a:r>
            <a:endParaRPr lang="zh-CN" altLang="en-US" sz="1400" dirty="0">
              <a:solidFill>
                <a:prstClr val="black"/>
              </a:solidFill>
              <a:latin typeface="Consolas" panose="020B0609020204030204" pitchFamily="49" charset="0"/>
            </a:endParaRPr>
          </a:p>
        </p:txBody>
      </p:sp>
      <p:sp>
        <p:nvSpPr>
          <p:cNvPr id="58" name="文本框 57"/>
          <p:cNvSpPr txBox="1"/>
          <p:nvPr/>
        </p:nvSpPr>
        <p:spPr>
          <a:xfrm>
            <a:off x="3238500" y="4078794"/>
            <a:ext cx="5195653" cy="523220"/>
          </a:xfrm>
          <a:prstGeom prst="rect">
            <a:avLst/>
          </a:prstGeom>
          <a:noFill/>
        </p:spPr>
        <p:txBody>
          <a:bodyPr wrap="none" rtlCol="0">
            <a:spAutoFit/>
          </a:bodyPr>
          <a:lstStyle/>
          <a:p>
            <a:r>
              <a:rPr lang="zh-CN" altLang="en-US" sz="1400" dirty="0">
                <a:solidFill>
                  <a:prstClr val="black"/>
                </a:solidFill>
                <a:latin typeface="Consolas" panose="020B0609020204030204" pitchFamily="49" charset="0"/>
              </a:rPr>
              <a:t>要求下层提供</a:t>
            </a:r>
            <a:r>
              <a:rPr lang="en-US" altLang="zh-CN" sz="1400" dirty="0" err="1">
                <a:solidFill>
                  <a:prstClr val="black"/>
                </a:solidFill>
                <a:latin typeface="Consolas" panose="020B0609020204030204" pitchFamily="49" charset="0"/>
              </a:rPr>
              <a:t>urb_enqueue</a:t>
            </a:r>
            <a:r>
              <a:rPr lang="zh-CN" altLang="en-US" sz="1400" dirty="0">
                <a:solidFill>
                  <a:prstClr val="black"/>
                </a:solidFill>
                <a:latin typeface="Consolas" panose="020B0609020204030204" pitchFamily="49" charset="0"/>
              </a:rPr>
              <a:t>回调函数</a:t>
            </a:r>
          </a:p>
          <a:p>
            <a:r>
              <a:rPr lang="zh-CN" altLang="en-US" sz="1400" dirty="0" smtClean="0">
                <a:solidFill>
                  <a:prstClr val="black"/>
                </a:solidFill>
                <a:latin typeface="Consolas" panose="020B0609020204030204" pitchFamily="49" charset="0"/>
              </a:rPr>
              <a:t>调用：</a:t>
            </a:r>
            <a:r>
              <a:rPr lang="en-US" altLang="zh-CN" sz="1400" dirty="0" err="1" smtClean="0">
                <a:solidFill>
                  <a:prstClr val="black"/>
                </a:solidFill>
                <a:latin typeface="Consolas" panose="020B0609020204030204" pitchFamily="49" charset="0"/>
              </a:rPr>
              <a:t>hcd</a:t>
            </a:r>
            <a:r>
              <a:rPr lang="en-US" altLang="zh-CN" sz="1400" dirty="0" smtClean="0">
                <a:solidFill>
                  <a:prstClr val="black"/>
                </a:solidFill>
                <a:latin typeface="Consolas" panose="020B0609020204030204" pitchFamily="49" charset="0"/>
              </a:rPr>
              <a:t>-</a:t>
            </a:r>
            <a:r>
              <a:rPr lang="en-US" altLang="zh-CN" sz="1400" dirty="0">
                <a:solidFill>
                  <a:prstClr val="black"/>
                </a:solidFill>
                <a:latin typeface="Consolas" panose="020B0609020204030204" pitchFamily="49" charset="0"/>
              </a:rPr>
              <a:t>&gt;driver-&gt;</a:t>
            </a:r>
            <a:r>
              <a:rPr lang="en-US" altLang="zh-CN" sz="1400" dirty="0" err="1" smtClean="0">
                <a:solidFill>
                  <a:prstClr val="black"/>
                </a:solidFill>
                <a:latin typeface="Consolas" panose="020B0609020204030204" pitchFamily="49" charset="0"/>
              </a:rPr>
              <a:t>urb_enqueue</a:t>
            </a:r>
            <a:r>
              <a:rPr lang="en-US" altLang="zh-CN" sz="1400" dirty="0" smtClean="0">
                <a:solidFill>
                  <a:prstClr val="black"/>
                </a:solidFill>
                <a:latin typeface="Consolas" panose="020B0609020204030204" pitchFamily="49" charset="0"/>
              </a:rPr>
              <a:t>(</a:t>
            </a:r>
            <a:r>
              <a:rPr lang="en-US" altLang="zh-CN" sz="1400" dirty="0" err="1" smtClean="0">
                <a:solidFill>
                  <a:prstClr val="black"/>
                </a:solidFill>
                <a:latin typeface="Consolas" panose="020B0609020204030204" pitchFamily="49" charset="0"/>
              </a:rPr>
              <a:t>hcd</a:t>
            </a:r>
            <a:r>
              <a:rPr lang="en-US" altLang="zh-CN" sz="1400" dirty="0">
                <a:solidFill>
                  <a:prstClr val="black"/>
                </a:solidFill>
                <a:latin typeface="Consolas" panose="020B0609020204030204" pitchFamily="49" charset="0"/>
              </a:rPr>
              <a:t>, ..., </a:t>
            </a:r>
            <a:r>
              <a:rPr lang="en-US" altLang="zh-CN" sz="1400" dirty="0" err="1">
                <a:solidFill>
                  <a:prstClr val="black"/>
                </a:solidFill>
                <a:latin typeface="Consolas" panose="020B0609020204030204" pitchFamily="49" charset="0"/>
              </a:rPr>
              <a:t>urb</a:t>
            </a:r>
            <a:r>
              <a:rPr lang="en-US" altLang="zh-CN" sz="1400" dirty="0">
                <a:solidFill>
                  <a:prstClr val="black"/>
                </a:solidFill>
                <a:latin typeface="Consolas" panose="020B0609020204030204" pitchFamily="49" charset="0"/>
              </a:rPr>
              <a:t>, ...)</a:t>
            </a:r>
            <a:endParaRPr lang="zh-CN" altLang="en-US" sz="1400" dirty="0">
              <a:solidFill>
                <a:prstClr val="black"/>
              </a:solidFill>
              <a:latin typeface="Consolas" panose="020B0609020204030204" pitchFamily="49" charset="0"/>
            </a:endParaRPr>
          </a:p>
        </p:txBody>
      </p:sp>
      <p:cxnSp>
        <p:nvCxnSpPr>
          <p:cNvPr id="59" name="直接连接符 58"/>
          <p:cNvCxnSpPr/>
          <p:nvPr/>
        </p:nvCxnSpPr>
        <p:spPr>
          <a:xfrm>
            <a:off x="3324224" y="2343822"/>
            <a:ext cx="4215452" cy="0"/>
          </a:xfrm>
          <a:prstGeom prst="line">
            <a:avLst/>
          </a:prstGeom>
          <a:noFill/>
          <a:ln w="12700" cap="flat" cmpd="sng" algn="ctr">
            <a:solidFill>
              <a:sysClr val="windowText" lastClr="000000"/>
            </a:solidFill>
            <a:prstDash val="dash"/>
            <a:miter lim="800000"/>
          </a:ln>
          <a:effectLst/>
        </p:spPr>
      </p:cxnSp>
      <p:sp>
        <p:nvSpPr>
          <p:cNvPr id="67" name="文本框 66"/>
          <p:cNvSpPr txBox="1"/>
          <p:nvPr/>
        </p:nvSpPr>
        <p:spPr>
          <a:xfrm>
            <a:off x="3238499" y="1730358"/>
            <a:ext cx="4169731" cy="523220"/>
          </a:xfrm>
          <a:prstGeom prst="rect">
            <a:avLst/>
          </a:prstGeom>
          <a:noFill/>
        </p:spPr>
        <p:txBody>
          <a:bodyPr wrap="none" rtlCol="0">
            <a:spAutoFit/>
          </a:bodyPr>
          <a:lstStyle/>
          <a:p>
            <a:r>
              <a:rPr lang="en-US" altLang="zh-CN" sz="1400" dirty="0">
                <a:solidFill>
                  <a:prstClr val="black"/>
                </a:solidFill>
                <a:latin typeface="Consolas" panose="020B0609020204030204" pitchFamily="49" charset="0"/>
              </a:rPr>
              <a:t>SCSI Core</a:t>
            </a:r>
            <a:r>
              <a:rPr lang="zh-CN" altLang="en-US" sz="1400" dirty="0" smtClean="0">
                <a:solidFill>
                  <a:prstClr val="black"/>
                </a:solidFill>
                <a:latin typeface="Consolas" panose="020B0609020204030204" pitchFamily="49" charset="0"/>
              </a:rPr>
              <a:t>要求</a:t>
            </a:r>
            <a:r>
              <a:rPr lang="zh-CN" altLang="en-US" sz="1400" dirty="0">
                <a:solidFill>
                  <a:prstClr val="black"/>
                </a:solidFill>
                <a:latin typeface="Consolas" panose="020B0609020204030204" pitchFamily="49" charset="0"/>
              </a:rPr>
              <a:t>下层</a:t>
            </a:r>
            <a:r>
              <a:rPr lang="zh-CN" altLang="en-US" sz="1400" dirty="0" smtClean="0">
                <a:solidFill>
                  <a:prstClr val="black"/>
                </a:solidFill>
                <a:latin typeface="Consolas" panose="020B0609020204030204" pitchFamily="49" charset="0"/>
              </a:rPr>
              <a:t>提供</a:t>
            </a:r>
            <a:r>
              <a:rPr lang="en-US" altLang="zh-CN" sz="1400" dirty="0" err="1">
                <a:solidFill>
                  <a:prstClr val="black"/>
                </a:solidFill>
                <a:latin typeface="Consolas" panose="020B0609020204030204" pitchFamily="49" charset="0"/>
              </a:rPr>
              <a:t>queuecommand</a:t>
            </a:r>
            <a:r>
              <a:rPr lang="zh-CN" altLang="en-US" sz="1400" dirty="0" smtClean="0">
                <a:solidFill>
                  <a:prstClr val="black"/>
                </a:solidFill>
                <a:latin typeface="Consolas" panose="020B0609020204030204" pitchFamily="49" charset="0"/>
              </a:rPr>
              <a:t>回</a:t>
            </a:r>
            <a:r>
              <a:rPr lang="zh-CN" altLang="en-US" sz="1400" dirty="0">
                <a:solidFill>
                  <a:prstClr val="black"/>
                </a:solidFill>
                <a:latin typeface="Consolas" panose="020B0609020204030204" pitchFamily="49" charset="0"/>
              </a:rPr>
              <a:t>调函</a:t>
            </a:r>
            <a:r>
              <a:rPr lang="zh-CN" altLang="en-US" sz="1400" dirty="0" smtClean="0">
                <a:solidFill>
                  <a:prstClr val="black"/>
                </a:solidFill>
                <a:latin typeface="Consolas" panose="020B0609020204030204" pitchFamily="49" charset="0"/>
              </a:rPr>
              <a:t>数</a:t>
            </a:r>
            <a:endParaRPr lang="en-US" altLang="zh-CN" sz="1400" dirty="0" smtClean="0">
              <a:solidFill>
                <a:prstClr val="black"/>
              </a:solidFill>
              <a:latin typeface="Consolas" panose="020B0609020204030204" pitchFamily="49" charset="0"/>
            </a:endParaRPr>
          </a:p>
          <a:p>
            <a:r>
              <a:rPr lang="en-US" altLang="zh-CN" sz="1400" dirty="0" smtClean="0">
                <a:solidFill>
                  <a:prstClr val="black"/>
                </a:solidFill>
                <a:latin typeface="Consolas" panose="020B0609020204030204" pitchFamily="49" charset="0"/>
              </a:rPr>
              <a:t>SCSI Core</a:t>
            </a:r>
            <a:r>
              <a:rPr lang="zh-CN" altLang="en-US" sz="1400" dirty="0" smtClean="0">
                <a:solidFill>
                  <a:prstClr val="black"/>
                </a:solidFill>
                <a:latin typeface="Consolas" panose="020B0609020204030204" pitchFamily="49" charset="0"/>
              </a:rPr>
              <a:t>调用该函数，向下层提交</a:t>
            </a:r>
            <a:r>
              <a:rPr lang="en-US" altLang="zh-CN" sz="1400" dirty="0" smtClean="0">
                <a:solidFill>
                  <a:prstClr val="black"/>
                </a:solidFill>
                <a:latin typeface="Consolas" panose="020B0609020204030204" pitchFamily="49" charset="0"/>
              </a:rPr>
              <a:t>SCSI</a:t>
            </a:r>
            <a:r>
              <a:rPr lang="zh-CN" altLang="en-US" sz="1400" dirty="0" smtClean="0">
                <a:solidFill>
                  <a:prstClr val="black"/>
                </a:solidFill>
                <a:latin typeface="Consolas" panose="020B0609020204030204" pitchFamily="49" charset="0"/>
              </a:rPr>
              <a:t>读写命令</a:t>
            </a:r>
            <a:endParaRPr lang="zh-CN" altLang="en-US" sz="1400" dirty="0">
              <a:solidFill>
                <a:prstClr val="black"/>
              </a:solidFill>
              <a:latin typeface="Consolas" panose="020B0609020204030204" pitchFamily="49" charset="0"/>
            </a:endParaRPr>
          </a:p>
        </p:txBody>
      </p:sp>
      <p:sp>
        <p:nvSpPr>
          <p:cNvPr id="68" name="文本框 67"/>
          <p:cNvSpPr txBox="1"/>
          <p:nvPr/>
        </p:nvSpPr>
        <p:spPr>
          <a:xfrm>
            <a:off x="3238500" y="2431625"/>
            <a:ext cx="5067300" cy="523220"/>
          </a:xfrm>
          <a:prstGeom prst="rect">
            <a:avLst/>
          </a:prstGeom>
          <a:noFill/>
        </p:spPr>
        <p:txBody>
          <a:bodyPr wrap="square" rtlCol="0">
            <a:spAutoFit/>
          </a:bodyPr>
          <a:lstStyle/>
          <a:p>
            <a:r>
              <a:rPr lang="en-US" altLang="zh-CN" sz="1400" dirty="0" smtClean="0">
                <a:solidFill>
                  <a:prstClr val="black"/>
                </a:solidFill>
                <a:latin typeface="Consolas" panose="020B0609020204030204" pitchFamily="49" charset="0"/>
              </a:rPr>
              <a:t>U</a:t>
            </a:r>
            <a:r>
              <a:rPr lang="zh-CN" altLang="en-US" sz="1400" dirty="0" smtClean="0">
                <a:solidFill>
                  <a:prstClr val="black"/>
                </a:solidFill>
                <a:latin typeface="Consolas" panose="020B0609020204030204" pitchFamily="49" charset="0"/>
              </a:rPr>
              <a:t>盘插入后，经过执行</a:t>
            </a:r>
            <a:r>
              <a:rPr lang="en-US" altLang="zh-CN" sz="1400" dirty="0" smtClean="0">
                <a:solidFill>
                  <a:prstClr val="black"/>
                </a:solidFill>
                <a:latin typeface="Consolas" panose="020B0609020204030204" pitchFamily="49" charset="0"/>
              </a:rPr>
              <a:t>probe</a:t>
            </a:r>
            <a:r>
              <a:rPr lang="zh-CN" altLang="en-US" sz="1400" dirty="0" smtClean="0">
                <a:solidFill>
                  <a:prstClr val="black"/>
                </a:solidFill>
                <a:latin typeface="Consolas" panose="020B0609020204030204" pitchFamily="49" charset="0"/>
              </a:rPr>
              <a:t>回调函数，</a:t>
            </a:r>
            <a:r>
              <a:rPr lang="en-US" altLang="zh-CN" sz="1400" dirty="0" err="1" smtClean="0">
                <a:solidFill>
                  <a:prstClr val="black"/>
                </a:solidFill>
                <a:latin typeface="Consolas" panose="020B0609020204030204" pitchFamily="49" charset="0"/>
              </a:rPr>
              <a:t>queuecommand</a:t>
            </a:r>
            <a:r>
              <a:rPr lang="zh-CN" altLang="en-US" sz="1400" dirty="0" smtClean="0">
                <a:solidFill>
                  <a:prstClr val="black"/>
                </a:solidFill>
                <a:latin typeface="Consolas" panose="020B0609020204030204" pitchFamily="49" charset="0"/>
              </a:rPr>
              <a:t>指向驱动中的函数：</a:t>
            </a:r>
            <a:r>
              <a:rPr lang="en-US" altLang="zh-CN" sz="1400" dirty="0">
                <a:solidFill>
                  <a:prstClr val="black"/>
                </a:solidFill>
                <a:latin typeface="Consolas" panose="020B0609020204030204" pitchFamily="49" charset="0"/>
              </a:rPr>
              <a:t>static </a:t>
            </a:r>
            <a:r>
              <a:rPr lang="en-US" altLang="zh-CN" sz="1400" dirty="0" err="1">
                <a:solidFill>
                  <a:prstClr val="black"/>
                </a:solidFill>
                <a:latin typeface="Consolas" panose="020B0609020204030204" pitchFamily="49" charset="0"/>
              </a:rPr>
              <a:t>int</a:t>
            </a:r>
            <a:r>
              <a:rPr lang="en-US" altLang="zh-CN" sz="1400" dirty="0">
                <a:solidFill>
                  <a:prstClr val="black"/>
                </a:solidFill>
                <a:latin typeface="Consolas" panose="020B0609020204030204" pitchFamily="49" charset="0"/>
              </a:rPr>
              <a:t> </a:t>
            </a:r>
            <a:r>
              <a:rPr lang="en-US" altLang="zh-CN" sz="1400" dirty="0" err="1">
                <a:solidFill>
                  <a:prstClr val="black"/>
                </a:solidFill>
                <a:latin typeface="Consolas" panose="020B0609020204030204" pitchFamily="49" charset="0"/>
              </a:rPr>
              <a:t>queuecommand</a:t>
            </a:r>
            <a:r>
              <a:rPr lang="en-US" altLang="zh-CN" sz="1400" dirty="0">
                <a:solidFill>
                  <a:prstClr val="black"/>
                </a:solidFill>
                <a:latin typeface="Consolas" panose="020B0609020204030204" pitchFamily="49" charset="0"/>
              </a:rPr>
              <a:t>(...)</a:t>
            </a:r>
            <a:endParaRPr lang="zh-CN" altLang="en-US" sz="1400" dirty="0">
              <a:solidFill>
                <a:prstClr val="black"/>
              </a:solidFill>
              <a:latin typeface="Consolas" panose="020B0609020204030204" pitchFamily="49" charset="0"/>
            </a:endParaRPr>
          </a:p>
        </p:txBody>
      </p:sp>
      <p:sp>
        <p:nvSpPr>
          <p:cNvPr id="69" name="文本框 68"/>
          <p:cNvSpPr txBox="1"/>
          <p:nvPr/>
        </p:nvSpPr>
        <p:spPr>
          <a:xfrm>
            <a:off x="295274" y="1713456"/>
            <a:ext cx="2867025" cy="540122"/>
          </a:xfrm>
          <a:prstGeom prst="rect">
            <a:avLst/>
          </a:prstGeom>
          <a:solidFill>
            <a:sysClr val="window" lastClr="FFFFFF">
              <a:lumMod val="85000"/>
            </a:sysClr>
          </a:solidFill>
          <a:ln w="12700">
            <a:solidFill>
              <a:sysClr val="windowText" lastClr="000000"/>
            </a:solidFill>
            <a:prstDash val="dash"/>
          </a:ln>
        </p:spPr>
        <p:txBody>
          <a:bodyPr wrap="non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Calibri" panose="020F0502020204030204"/>
              </a:rPr>
              <a:t>SCSI Core</a:t>
            </a:r>
            <a:endParaRPr kumimoji="0" lang="zh-CN" altLang="en-US" sz="1600" b="0" i="0" u="none" strike="noStrike" kern="0" cap="none" spc="0" normalizeH="0" baseline="0" noProof="0" dirty="0" smtClean="0">
              <a:ln>
                <a:noFill/>
              </a:ln>
              <a:solidFill>
                <a:prstClr val="black"/>
              </a:solidFill>
              <a:effectLst/>
              <a:uLnTx/>
              <a:uFillTx/>
              <a:latin typeface="Calibri" panose="020F0502020204030204"/>
            </a:endParaRPr>
          </a:p>
        </p:txBody>
      </p:sp>
      <p:sp>
        <p:nvSpPr>
          <p:cNvPr id="70" name="文本框 69"/>
          <p:cNvSpPr txBox="1"/>
          <p:nvPr/>
        </p:nvSpPr>
        <p:spPr>
          <a:xfrm>
            <a:off x="1117309" y="1884780"/>
            <a:ext cx="1765227" cy="338554"/>
          </a:xfrm>
          <a:prstGeom prst="rect">
            <a:avLst/>
          </a:prstGeom>
          <a:noFill/>
        </p:spPr>
        <p:txBody>
          <a:bodyPr wrap="none" rtlCol="0">
            <a:spAutoFit/>
          </a:bodyPr>
          <a:lstStyle/>
          <a:p>
            <a:pPr algn="ctr"/>
            <a:r>
              <a:rPr lang="zh-CN" altLang="en-US" sz="1600" dirty="0" smtClean="0">
                <a:solidFill>
                  <a:prstClr val="black"/>
                </a:solidFill>
                <a:latin typeface="Calibri" panose="020F0502020204030204"/>
              </a:rPr>
              <a:t>封装</a:t>
            </a:r>
            <a:r>
              <a:rPr lang="en-US" altLang="zh-CN" sz="1600" dirty="0" smtClean="0">
                <a:solidFill>
                  <a:prstClr val="black"/>
                </a:solidFill>
                <a:latin typeface="Calibri" panose="020F0502020204030204"/>
              </a:rPr>
              <a:t>SCSI</a:t>
            </a:r>
            <a:r>
              <a:rPr lang="zh-CN" altLang="en-US" sz="1600" dirty="0" smtClean="0">
                <a:solidFill>
                  <a:prstClr val="black"/>
                </a:solidFill>
                <a:latin typeface="Calibri" panose="020F0502020204030204"/>
              </a:rPr>
              <a:t>读写命令</a:t>
            </a:r>
            <a:endParaRPr lang="zh-CN" altLang="en-US" sz="1600" dirty="0">
              <a:solidFill>
                <a:prstClr val="black"/>
              </a:solidFill>
              <a:latin typeface="Calibri" panose="020F0502020204030204"/>
            </a:endParaRPr>
          </a:p>
        </p:txBody>
      </p:sp>
    </p:spTree>
    <p:extLst>
      <p:ext uri="{BB962C8B-B14F-4D97-AF65-F5344CB8AC3E}">
        <p14:creationId xmlns:p14="http://schemas.microsoft.com/office/powerpoint/2010/main" val="3572768647"/>
      </p:ext>
    </p:extLst>
  </p:cSld>
  <p:clrMapOvr>
    <a:masterClrMapping/>
  </p:clrMapOvr>
  <p:transition spd="med">
    <p:zo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Linux</a:t>
            </a:r>
            <a:r>
              <a:rPr lang="zh-CN" altLang="en-US" dirty="0" smtClean="0"/>
              <a:t>下</a:t>
            </a:r>
            <a:r>
              <a:rPr lang="en-US" altLang="zh-CN" dirty="0" smtClean="0"/>
              <a:t>U</a:t>
            </a:r>
            <a:r>
              <a:rPr lang="zh-CN" altLang="en-US" dirty="0" smtClean="0"/>
              <a:t>盘驱动程序架构</a:t>
            </a:r>
            <a:endParaRPr lang="zh-CN" altLang="en-US" dirty="0"/>
          </a:p>
        </p:txBody>
      </p:sp>
      <p:sp>
        <p:nvSpPr>
          <p:cNvPr id="3" name="内容占位符 2"/>
          <p:cNvSpPr>
            <a:spLocks noGrp="1"/>
          </p:cNvSpPr>
          <p:nvPr>
            <p:ph idx="1"/>
          </p:nvPr>
        </p:nvSpPr>
        <p:spPr/>
        <p:txBody>
          <a:bodyPr/>
          <a:lstStyle/>
          <a:p>
            <a:r>
              <a:rPr lang="en-US" altLang="zh-CN" dirty="0" smtClean="0"/>
              <a:t>U</a:t>
            </a:r>
            <a:r>
              <a:rPr lang="zh-CN" altLang="en-US" dirty="0" smtClean="0"/>
              <a:t>盘驱动的内核线程</a:t>
            </a:r>
            <a:endParaRPr lang="en-US" altLang="zh-CN" dirty="0" smtClean="0"/>
          </a:p>
          <a:p>
            <a:pPr lvl="1"/>
            <a:r>
              <a:rPr lang="en-US" altLang="zh-CN" dirty="0" smtClean="0"/>
              <a:t>U</a:t>
            </a:r>
            <a:r>
              <a:rPr lang="zh-CN" altLang="en-US" dirty="0" smtClean="0"/>
              <a:t>盘的</a:t>
            </a:r>
            <a:r>
              <a:rPr lang="en-US" altLang="zh-CN" dirty="0" smtClean="0"/>
              <a:t>probe</a:t>
            </a:r>
            <a:r>
              <a:rPr lang="zh-CN" altLang="en-US" dirty="0" smtClean="0"/>
              <a:t>初始化函数：创建内核线程</a:t>
            </a:r>
            <a:endParaRPr lang="en-US" altLang="zh-CN" dirty="0" smtClean="0"/>
          </a:p>
          <a:p>
            <a:pPr marL="685765" lvl="2" indent="0">
              <a:buNone/>
            </a:pPr>
            <a:r>
              <a:rPr lang="en-US" altLang="zh-CN" sz="1600" dirty="0" err="1">
                <a:latin typeface="Consolas" panose="020B0609020204030204" pitchFamily="49" charset="0"/>
              </a:rPr>
              <a:t>kernel_thread</a:t>
            </a:r>
            <a:r>
              <a:rPr lang="en-US" altLang="zh-CN" sz="1600" dirty="0">
                <a:latin typeface="Consolas" panose="020B0609020204030204" pitchFamily="49" charset="0"/>
              </a:rPr>
              <a:t>(</a:t>
            </a:r>
            <a:r>
              <a:rPr lang="en-US" altLang="zh-CN" sz="1600" b="1" dirty="0" err="1">
                <a:solidFill>
                  <a:srgbClr val="0070C0"/>
                </a:solidFill>
                <a:latin typeface="Consolas" panose="020B0609020204030204" pitchFamily="49" charset="0"/>
              </a:rPr>
              <a:t>usb_stor_control_thread</a:t>
            </a:r>
            <a:r>
              <a:rPr lang="en-US" altLang="zh-CN" sz="1600" dirty="0">
                <a:latin typeface="Consolas" panose="020B0609020204030204" pitchFamily="49" charset="0"/>
              </a:rPr>
              <a:t>, </a:t>
            </a:r>
            <a:r>
              <a:rPr lang="en-US" altLang="zh-CN" sz="1600" dirty="0" smtClean="0">
                <a:latin typeface="Consolas" panose="020B0609020204030204" pitchFamily="49" charset="0"/>
              </a:rPr>
              <a:t>...);</a:t>
            </a:r>
          </a:p>
          <a:p>
            <a:pPr lvl="1"/>
            <a:r>
              <a:rPr lang="zh-CN" altLang="en-US" dirty="0" smtClean="0"/>
              <a:t>内核线程无限循环：阻塞</a:t>
            </a:r>
            <a:r>
              <a:rPr lang="en-US" altLang="zh-CN" dirty="0" smtClean="0"/>
              <a:t>-</a:t>
            </a:r>
            <a:r>
              <a:rPr lang="zh-CN" altLang="en-US" dirty="0" smtClean="0"/>
              <a:t>苏醒</a:t>
            </a:r>
            <a:r>
              <a:rPr lang="en-US" altLang="zh-CN" dirty="0" smtClean="0"/>
              <a:t>-</a:t>
            </a:r>
            <a:r>
              <a:rPr lang="zh-CN" altLang="en-US" dirty="0" smtClean="0"/>
              <a:t>处理传输任务</a:t>
            </a:r>
            <a:endParaRPr lang="en-US" altLang="zh-CN" dirty="0" smtClean="0"/>
          </a:p>
          <a:p>
            <a:pPr lvl="1"/>
            <a:r>
              <a:rPr lang="zh-CN" altLang="en-US" dirty="0" smtClean="0"/>
              <a:t>收到</a:t>
            </a:r>
            <a:r>
              <a:rPr lang="en-US" altLang="zh-CN" dirty="0" smtClean="0"/>
              <a:t>SCSI</a:t>
            </a:r>
            <a:r>
              <a:rPr lang="zh-CN" altLang="en-US" dirty="0" smtClean="0"/>
              <a:t>命令：</a:t>
            </a:r>
            <a:r>
              <a:rPr lang="en-US" altLang="zh-CN" dirty="0" err="1" smtClean="0"/>
              <a:t>queuecommand</a:t>
            </a:r>
            <a:r>
              <a:rPr lang="zh-CN" altLang="en-US" dirty="0"/>
              <a:t>回</a:t>
            </a:r>
            <a:r>
              <a:rPr lang="zh-CN" altLang="en-US" dirty="0" smtClean="0"/>
              <a:t>调函数唤醒</a:t>
            </a:r>
            <a:endParaRPr lang="en-US" altLang="zh-CN" dirty="0" smtClean="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105</a:t>
            </a:fld>
            <a:endParaRPr lang="zh-CN" altLang="en-US" dirty="0"/>
          </a:p>
        </p:txBody>
      </p:sp>
      <p:sp>
        <p:nvSpPr>
          <p:cNvPr id="5" name="矩形 4"/>
          <p:cNvSpPr/>
          <p:nvPr/>
        </p:nvSpPr>
        <p:spPr>
          <a:xfrm>
            <a:off x="523875" y="3786187"/>
            <a:ext cx="4371975" cy="2893100"/>
          </a:xfrm>
          <a:prstGeom prst="rect">
            <a:avLst/>
          </a:prstGeom>
          <a:ln w="12700">
            <a:solidFill>
              <a:schemeClr val="tx1"/>
            </a:solidFill>
            <a:prstDash val="dash"/>
          </a:ln>
        </p:spPr>
        <p:txBody>
          <a:bodyPr wrap="square">
            <a:spAutoFit/>
          </a:bodyPr>
          <a:lstStyle/>
          <a:p>
            <a:r>
              <a:rPr lang="zh-CN" altLang="en-US" sz="1400" dirty="0">
                <a:latin typeface="Consolas" panose="020B0609020204030204" pitchFamily="49" charset="0"/>
              </a:rPr>
              <a:t>static int </a:t>
            </a:r>
            <a:r>
              <a:rPr lang="zh-CN" altLang="en-US" sz="1400" b="1" dirty="0">
                <a:solidFill>
                  <a:srgbClr val="0070C0"/>
                </a:solidFill>
                <a:latin typeface="Consolas" panose="020B0609020204030204" pitchFamily="49" charset="0"/>
              </a:rPr>
              <a:t>usb_stor_control_thread</a:t>
            </a:r>
            <a:r>
              <a:rPr lang="zh-CN" altLang="en-US" sz="1400" dirty="0" smtClean="0">
                <a:latin typeface="Consolas" panose="020B0609020204030204" pitchFamily="49" charset="0"/>
              </a:rPr>
              <a:t>(</a:t>
            </a:r>
            <a:r>
              <a:rPr lang="en-US" altLang="zh-CN" sz="1400" dirty="0" smtClean="0">
                <a:latin typeface="Consolas" panose="020B0609020204030204" pitchFamily="49" charset="0"/>
              </a:rPr>
              <a:t>...</a:t>
            </a:r>
            <a:r>
              <a:rPr lang="zh-CN" altLang="en-US" sz="1400" dirty="0" smtClean="0">
                <a:latin typeface="Consolas" panose="020B0609020204030204" pitchFamily="49" charset="0"/>
              </a:rPr>
              <a:t>) </a:t>
            </a:r>
            <a:r>
              <a:rPr lang="zh-CN" altLang="en-US" sz="1400" dirty="0">
                <a:latin typeface="Consolas" panose="020B0609020204030204" pitchFamily="49" charset="0"/>
              </a:rPr>
              <a:t>{</a:t>
            </a:r>
          </a:p>
          <a:p>
            <a:r>
              <a:rPr lang="zh-CN" altLang="en-US" sz="1400" dirty="0">
                <a:latin typeface="Consolas" panose="020B0609020204030204" pitchFamily="49" charset="0"/>
              </a:rPr>
              <a:t>    </a:t>
            </a:r>
            <a:r>
              <a:rPr lang="zh-CN" altLang="en-US" sz="1400" dirty="0" smtClean="0">
                <a:latin typeface="Consolas" panose="020B0609020204030204" pitchFamily="49" charset="0"/>
              </a:rPr>
              <a:t>...</a:t>
            </a:r>
            <a:endParaRPr lang="zh-CN" altLang="en-US" sz="1400" dirty="0">
              <a:latin typeface="Consolas" panose="020B0609020204030204" pitchFamily="49" charset="0"/>
            </a:endParaRPr>
          </a:p>
          <a:p>
            <a:r>
              <a:rPr lang="zh-CN" altLang="en-US" sz="1400" dirty="0">
                <a:latin typeface="Consolas" panose="020B0609020204030204" pitchFamily="49" charset="0"/>
              </a:rPr>
              <a:t>    </a:t>
            </a:r>
            <a:r>
              <a:rPr lang="zh-CN" altLang="en-US" sz="1400" dirty="0" smtClean="0">
                <a:latin typeface="Consolas" panose="020B0609020204030204" pitchFamily="49" charset="0"/>
              </a:rPr>
              <a:t>for</a:t>
            </a:r>
            <a:r>
              <a:rPr lang="zh-CN" altLang="en-US" sz="1400" dirty="0">
                <a:latin typeface="Consolas" panose="020B0609020204030204" pitchFamily="49" charset="0"/>
              </a:rPr>
              <a:t>(;;) {</a:t>
            </a:r>
          </a:p>
          <a:p>
            <a:r>
              <a:rPr lang="zh-CN" altLang="en-US" sz="1400" dirty="0">
                <a:latin typeface="Consolas" panose="020B0609020204030204" pitchFamily="49" charset="0"/>
              </a:rPr>
              <a:t>    </a:t>
            </a:r>
            <a:r>
              <a:rPr lang="zh-CN" altLang="en-US" sz="1400" dirty="0" smtClean="0">
                <a:latin typeface="Consolas" panose="020B0609020204030204" pitchFamily="49" charset="0"/>
              </a:rPr>
              <a:t>    ...</a:t>
            </a:r>
            <a:endParaRPr lang="en-US" altLang="zh-CN" sz="1400" dirty="0" smtClean="0">
              <a:latin typeface="Consolas" panose="020B0609020204030204" pitchFamily="49" charset="0"/>
            </a:endParaRPr>
          </a:p>
          <a:p>
            <a:r>
              <a:rPr lang="en-US" altLang="zh-CN" sz="1400" dirty="0">
                <a:latin typeface="Consolas" panose="020B0609020204030204" pitchFamily="49" charset="0"/>
              </a:rPr>
              <a:t> </a:t>
            </a:r>
            <a:r>
              <a:rPr lang="en-US" altLang="zh-CN" sz="1400" dirty="0" smtClean="0">
                <a:latin typeface="Consolas" panose="020B0609020204030204" pitchFamily="49" charset="0"/>
              </a:rPr>
              <a:t>       //</a:t>
            </a:r>
            <a:r>
              <a:rPr lang="zh-CN" altLang="en-US" sz="1400" dirty="0">
                <a:latin typeface="Consolas" panose="020B0609020204030204" pitchFamily="49" charset="0"/>
              </a:rPr>
              <a:t>信号量</a:t>
            </a:r>
          </a:p>
          <a:p>
            <a:r>
              <a:rPr lang="zh-CN" altLang="en-US" sz="1400" dirty="0">
                <a:latin typeface="Consolas" panose="020B0609020204030204" pitchFamily="49" charset="0"/>
              </a:rPr>
              <a:t>    </a:t>
            </a:r>
            <a:r>
              <a:rPr lang="zh-CN" altLang="en-US" sz="1400" dirty="0" smtClean="0">
                <a:latin typeface="Consolas" panose="020B0609020204030204" pitchFamily="49" charset="0"/>
              </a:rPr>
              <a:t>    </a:t>
            </a:r>
            <a:r>
              <a:rPr lang="zh-CN" altLang="en-US" sz="1400" dirty="0">
                <a:latin typeface="Consolas" panose="020B0609020204030204" pitchFamily="49" charset="0"/>
              </a:rPr>
              <a:t>down_interruptible(&amp;</a:t>
            </a:r>
            <a:r>
              <a:rPr lang="zh-CN" altLang="en-US" sz="1400" b="1" dirty="0">
                <a:solidFill>
                  <a:srgbClr val="C00000"/>
                </a:solidFill>
                <a:latin typeface="Consolas" panose="020B0609020204030204" pitchFamily="49" charset="0"/>
              </a:rPr>
              <a:t>us-&gt;sema</a:t>
            </a:r>
            <a:r>
              <a:rPr lang="zh-CN" altLang="en-US" sz="1400" dirty="0">
                <a:latin typeface="Consolas" panose="020B0609020204030204" pitchFamily="49" charset="0"/>
              </a:rPr>
              <a:t>)</a:t>
            </a:r>
          </a:p>
          <a:p>
            <a:r>
              <a:rPr lang="zh-CN" altLang="en-US" sz="1400" dirty="0">
                <a:latin typeface="Consolas" panose="020B0609020204030204" pitchFamily="49" charset="0"/>
              </a:rPr>
              <a:t>    </a:t>
            </a:r>
            <a:r>
              <a:rPr lang="zh-CN" altLang="en-US" sz="1400" dirty="0" smtClean="0">
                <a:latin typeface="Consolas" panose="020B0609020204030204" pitchFamily="49" charset="0"/>
              </a:rPr>
              <a:t>    </a:t>
            </a:r>
            <a:r>
              <a:rPr lang="zh-CN" altLang="en-US" sz="1400" dirty="0">
                <a:latin typeface="Consolas" panose="020B0609020204030204" pitchFamily="49" charset="0"/>
              </a:rPr>
              <a:t>..</a:t>
            </a:r>
            <a:r>
              <a:rPr lang="zh-CN" altLang="en-US" sz="1400" dirty="0" smtClean="0">
                <a:latin typeface="Consolas" panose="020B0609020204030204" pitchFamily="49" charset="0"/>
              </a:rPr>
              <a:t>.</a:t>
            </a:r>
            <a:endParaRPr lang="en-US" altLang="zh-CN" sz="1400" dirty="0" smtClean="0">
              <a:latin typeface="Consolas" panose="020B0609020204030204" pitchFamily="49" charset="0"/>
            </a:endParaRPr>
          </a:p>
          <a:p>
            <a:r>
              <a:rPr lang="en-US" altLang="zh-CN" sz="1400" dirty="0">
                <a:latin typeface="Consolas" panose="020B0609020204030204" pitchFamily="49" charset="0"/>
              </a:rPr>
              <a:t> </a:t>
            </a:r>
            <a:r>
              <a:rPr lang="en-US" altLang="zh-CN" sz="1400" dirty="0" smtClean="0">
                <a:latin typeface="Consolas" panose="020B0609020204030204" pitchFamily="49" charset="0"/>
              </a:rPr>
              <a:t>       //</a:t>
            </a:r>
            <a:r>
              <a:rPr lang="zh-CN" altLang="en-US" sz="1400" dirty="0">
                <a:latin typeface="Consolas" panose="020B0609020204030204" pitchFamily="49" charset="0"/>
              </a:rPr>
              <a:t>执行</a:t>
            </a:r>
            <a:r>
              <a:rPr lang="zh-CN" altLang="en-US" sz="1400" dirty="0" smtClean="0">
                <a:latin typeface="Consolas" panose="020B0609020204030204" pitchFamily="49" charset="0"/>
              </a:rPr>
              <a:t>传输，最终</a:t>
            </a:r>
            <a:r>
              <a:rPr lang="zh-CN" altLang="en-US" sz="1400" dirty="0">
                <a:latin typeface="Consolas" panose="020B0609020204030204" pitchFamily="49" charset="0"/>
              </a:rPr>
              <a:t>调用</a:t>
            </a:r>
            <a:r>
              <a:rPr lang="en-US" altLang="zh-CN" sz="1400" dirty="0" err="1">
                <a:latin typeface="Consolas" panose="020B0609020204030204" pitchFamily="49" charset="0"/>
              </a:rPr>
              <a:t>usb_submit_urb</a:t>
            </a:r>
            <a:r>
              <a:rPr lang="en-US" altLang="zh-CN" sz="1400" dirty="0">
                <a:latin typeface="Consolas" panose="020B0609020204030204" pitchFamily="49" charset="0"/>
              </a:rPr>
              <a:t>()</a:t>
            </a:r>
            <a:endParaRPr lang="zh-CN" altLang="en-US" sz="1400" dirty="0">
              <a:latin typeface="Consolas" panose="020B0609020204030204" pitchFamily="49" charset="0"/>
            </a:endParaRPr>
          </a:p>
          <a:p>
            <a:r>
              <a:rPr lang="zh-CN" altLang="en-US" sz="1400" dirty="0">
                <a:latin typeface="Consolas" panose="020B0609020204030204" pitchFamily="49" charset="0"/>
              </a:rPr>
              <a:t>    </a:t>
            </a:r>
            <a:r>
              <a:rPr lang="zh-CN" altLang="en-US" sz="1400" dirty="0" smtClean="0">
                <a:latin typeface="Consolas" panose="020B0609020204030204" pitchFamily="49" charset="0"/>
              </a:rPr>
              <a:t>    </a:t>
            </a:r>
            <a:r>
              <a:rPr lang="zh-CN" altLang="en-US" sz="1400" dirty="0">
                <a:latin typeface="Consolas" panose="020B0609020204030204" pitchFamily="49" charset="0"/>
              </a:rPr>
              <a:t>us-&gt;proto_handler(us-&gt;srb, us);</a:t>
            </a:r>
          </a:p>
          <a:p>
            <a:r>
              <a:rPr lang="zh-CN" altLang="en-US" sz="1400" dirty="0">
                <a:latin typeface="Consolas" panose="020B0609020204030204" pitchFamily="49" charset="0"/>
              </a:rPr>
              <a:t>    </a:t>
            </a:r>
            <a:r>
              <a:rPr lang="zh-CN" altLang="en-US" sz="1400" dirty="0" smtClean="0">
                <a:latin typeface="Consolas" panose="020B0609020204030204" pitchFamily="49" charset="0"/>
              </a:rPr>
              <a:t>    </a:t>
            </a:r>
            <a:r>
              <a:rPr lang="zh-CN" altLang="en-US" sz="1400" dirty="0">
                <a:latin typeface="Consolas" panose="020B0609020204030204" pitchFamily="49" charset="0"/>
              </a:rPr>
              <a:t>...</a:t>
            </a:r>
          </a:p>
          <a:p>
            <a:r>
              <a:rPr lang="zh-CN" altLang="en-US" sz="1400" dirty="0">
                <a:latin typeface="Consolas" panose="020B0609020204030204" pitchFamily="49" charset="0"/>
              </a:rPr>
              <a:t>    </a:t>
            </a:r>
            <a:r>
              <a:rPr lang="zh-CN" altLang="en-US" sz="1400" dirty="0" smtClean="0">
                <a:latin typeface="Consolas" panose="020B0609020204030204" pitchFamily="49" charset="0"/>
              </a:rPr>
              <a:t>}</a:t>
            </a:r>
            <a:endParaRPr lang="zh-CN" altLang="en-US" sz="1400" dirty="0">
              <a:latin typeface="Consolas" panose="020B0609020204030204" pitchFamily="49" charset="0"/>
            </a:endParaRPr>
          </a:p>
          <a:p>
            <a:r>
              <a:rPr lang="zh-CN" altLang="en-US" sz="1400" dirty="0">
                <a:latin typeface="Consolas" panose="020B0609020204030204" pitchFamily="49" charset="0"/>
              </a:rPr>
              <a:t>    </a:t>
            </a:r>
            <a:r>
              <a:rPr lang="zh-CN" altLang="en-US" sz="1400" dirty="0" smtClean="0">
                <a:latin typeface="Consolas" panose="020B0609020204030204" pitchFamily="49" charset="0"/>
              </a:rPr>
              <a:t>...</a:t>
            </a:r>
            <a:endParaRPr lang="zh-CN" altLang="en-US" sz="1400" dirty="0">
              <a:latin typeface="Consolas" panose="020B0609020204030204" pitchFamily="49" charset="0"/>
            </a:endParaRPr>
          </a:p>
          <a:p>
            <a:r>
              <a:rPr lang="zh-CN" altLang="en-US" sz="1400" dirty="0">
                <a:latin typeface="Consolas" panose="020B0609020204030204" pitchFamily="49" charset="0"/>
              </a:rPr>
              <a:t>}</a:t>
            </a:r>
          </a:p>
        </p:txBody>
      </p:sp>
      <p:sp>
        <p:nvSpPr>
          <p:cNvPr id="6" name="矩形 5"/>
          <p:cNvSpPr/>
          <p:nvPr/>
        </p:nvSpPr>
        <p:spPr>
          <a:xfrm>
            <a:off x="5211763" y="3786187"/>
            <a:ext cx="3314700" cy="1815882"/>
          </a:xfrm>
          <a:prstGeom prst="rect">
            <a:avLst/>
          </a:prstGeom>
          <a:ln w="12700">
            <a:solidFill>
              <a:schemeClr val="tx1"/>
            </a:solidFill>
            <a:prstDash val="dash"/>
          </a:ln>
        </p:spPr>
        <p:txBody>
          <a:bodyPr wrap="square">
            <a:spAutoFit/>
          </a:bodyPr>
          <a:lstStyle/>
          <a:p>
            <a:r>
              <a:rPr lang="zh-CN" altLang="en-US" sz="1400" dirty="0">
                <a:latin typeface="Consolas" panose="020B0609020204030204" pitchFamily="49" charset="0"/>
              </a:rPr>
              <a:t>static int queuecommand</a:t>
            </a:r>
            <a:r>
              <a:rPr lang="zh-CN" altLang="en-US" sz="1400" dirty="0" smtClean="0">
                <a:latin typeface="Consolas" panose="020B0609020204030204" pitchFamily="49" charset="0"/>
              </a:rPr>
              <a:t>(...) </a:t>
            </a:r>
            <a:r>
              <a:rPr lang="zh-CN" altLang="en-US" sz="1400" dirty="0">
                <a:latin typeface="Consolas" panose="020B0609020204030204" pitchFamily="49" charset="0"/>
              </a:rPr>
              <a:t>{</a:t>
            </a:r>
          </a:p>
          <a:p>
            <a:r>
              <a:rPr lang="zh-CN" altLang="en-US" sz="1400" dirty="0">
                <a:latin typeface="Consolas" panose="020B0609020204030204" pitchFamily="49" charset="0"/>
              </a:rPr>
              <a:t>    </a:t>
            </a:r>
            <a:r>
              <a:rPr lang="zh-CN" altLang="en-US" sz="1400" dirty="0" smtClean="0">
                <a:latin typeface="Consolas" panose="020B0609020204030204" pitchFamily="49" charset="0"/>
              </a:rPr>
              <a:t>...</a:t>
            </a:r>
            <a:endParaRPr lang="en-US" altLang="zh-CN" sz="1400" dirty="0" smtClean="0">
              <a:latin typeface="Consolas" panose="020B0609020204030204" pitchFamily="49" charset="0"/>
            </a:endParaRPr>
          </a:p>
          <a:p>
            <a:r>
              <a:rPr lang="en-US" altLang="zh-CN" sz="1400" dirty="0">
                <a:latin typeface="Consolas" panose="020B0609020204030204" pitchFamily="49" charset="0"/>
              </a:rPr>
              <a:t> </a:t>
            </a:r>
            <a:r>
              <a:rPr lang="en-US" altLang="zh-CN" sz="1400" dirty="0" smtClean="0">
                <a:latin typeface="Consolas" panose="020B0609020204030204" pitchFamily="49" charset="0"/>
              </a:rPr>
              <a:t>   </a:t>
            </a:r>
            <a:r>
              <a:rPr lang="zh-CN" altLang="en-US" sz="1400" dirty="0" smtClean="0">
                <a:latin typeface="Consolas" panose="020B0609020204030204" pitchFamily="49" charset="0"/>
              </a:rPr>
              <a:t>//</a:t>
            </a:r>
            <a:r>
              <a:rPr lang="zh-CN" altLang="en-US" sz="1400" dirty="0">
                <a:latin typeface="Consolas" panose="020B0609020204030204" pitchFamily="49" charset="0"/>
              </a:rPr>
              <a:t>srb</a:t>
            </a:r>
            <a:r>
              <a:rPr lang="zh-CN" altLang="en-US" sz="1400" dirty="0" smtClean="0">
                <a:latin typeface="Consolas" panose="020B0609020204030204" pitchFamily="49" charset="0"/>
              </a:rPr>
              <a:t>即</a:t>
            </a:r>
            <a:r>
              <a:rPr lang="en-US" altLang="zh-CN" sz="1400" dirty="0" smtClean="0">
                <a:latin typeface="Consolas" panose="020B0609020204030204" pitchFamily="49" charset="0"/>
              </a:rPr>
              <a:t>SCSI </a:t>
            </a:r>
            <a:r>
              <a:rPr lang="zh-CN" altLang="en-US" sz="1400" dirty="0" smtClean="0">
                <a:latin typeface="Consolas" panose="020B0609020204030204" pitchFamily="49" charset="0"/>
              </a:rPr>
              <a:t>request </a:t>
            </a:r>
            <a:r>
              <a:rPr lang="zh-CN" altLang="en-US" sz="1400" dirty="0">
                <a:latin typeface="Consolas" panose="020B0609020204030204" pitchFamily="49" charset="0"/>
              </a:rPr>
              <a:t>block</a:t>
            </a:r>
          </a:p>
          <a:p>
            <a:r>
              <a:rPr lang="zh-CN" altLang="en-US" sz="1400" dirty="0">
                <a:latin typeface="Consolas" panose="020B0609020204030204" pitchFamily="49" charset="0"/>
              </a:rPr>
              <a:t>    </a:t>
            </a:r>
            <a:r>
              <a:rPr lang="zh-CN" altLang="en-US" sz="1400" dirty="0" smtClean="0">
                <a:latin typeface="Consolas" panose="020B0609020204030204" pitchFamily="49" charset="0"/>
              </a:rPr>
              <a:t>us</a:t>
            </a:r>
            <a:r>
              <a:rPr lang="zh-CN" altLang="en-US" sz="1400" dirty="0">
                <a:latin typeface="Consolas" panose="020B0609020204030204" pitchFamily="49" charset="0"/>
              </a:rPr>
              <a:t>-&gt;srb = srb</a:t>
            </a:r>
            <a:r>
              <a:rPr lang="zh-CN" altLang="en-US" sz="1400" dirty="0" smtClean="0">
                <a:latin typeface="Consolas" panose="020B0609020204030204" pitchFamily="49" charset="0"/>
              </a:rPr>
              <a:t>;</a:t>
            </a:r>
            <a:endParaRPr lang="en-US" altLang="zh-CN" sz="1400" dirty="0" smtClean="0">
              <a:latin typeface="Consolas" panose="020B0609020204030204" pitchFamily="49" charset="0"/>
            </a:endParaRPr>
          </a:p>
          <a:p>
            <a:r>
              <a:rPr lang="zh-CN" altLang="en-US" sz="1400" dirty="0" smtClean="0">
                <a:latin typeface="Consolas" panose="020B0609020204030204" pitchFamily="49" charset="0"/>
              </a:rPr>
              <a:t>    </a:t>
            </a:r>
            <a:r>
              <a:rPr lang="en-US" altLang="zh-CN" sz="1400" dirty="0" smtClean="0">
                <a:latin typeface="Consolas" panose="020B0609020204030204" pitchFamily="49" charset="0"/>
              </a:rPr>
              <a:t>//</a:t>
            </a:r>
            <a:r>
              <a:rPr lang="zh-CN" altLang="en-US" sz="1400" dirty="0">
                <a:latin typeface="Consolas" panose="020B0609020204030204" pitchFamily="49" charset="0"/>
              </a:rPr>
              <a:t>信号量</a:t>
            </a:r>
          </a:p>
          <a:p>
            <a:r>
              <a:rPr lang="zh-CN" altLang="en-US" sz="1400" dirty="0">
                <a:latin typeface="Consolas" panose="020B0609020204030204" pitchFamily="49" charset="0"/>
              </a:rPr>
              <a:t>    </a:t>
            </a:r>
            <a:r>
              <a:rPr lang="zh-CN" altLang="en-US" sz="1400" dirty="0" smtClean="0">
                <a:latin typeface="Consolas" panose="020B0609020204030204" pitchFamily="49" charset="0"/>
              </a:rPr>
              <a:t>up</a:t>
            </a:r>
            <a:r>
              <a:rPr lang="zh-CN" altLang="en-US" sz="1400" dirty="0">
                <a:latin typeface="Consolas" panose="020B0609020204030204" pitchFamily="49" charset="0"/>
              </a:rPr>
              <a:t>(&amp;(</a:t>
            </a:r>
            <a:r>
              <a:rPr lang="zh-CN" altLang="en-US" sz="1400" b="1" dirty="0">
                <a:solidFill>
                  <a:srgbClr val="C00000"/>
                </a:solidFill>
                <a:latin typeface="Consolas" panose="020B0609020204030204" pitchFamily="49" charset="0"/>
              </a:rPr>
              <a:t>us-&gt;sema</a:t>
            </a:r>
            <a:r>
              <a:rPr lang="zh-CN" altLang="en-US" sz="1400" dirty="0">
                <a:latin typeface="Consolas" panose="020B0609020204030204" pitchFamily="49" charset="0"/>
              </a:rPr>
              <a:t>))</a:t>
            </a:r>
            <a:r>
              <a:rPr lang="zh-CN" altLang="en-US" sz="1400" dirty="0" smtClean="0">
                <a:latin typeface="Consolas" panose="020B0609020204030204" pitchFamily="49" charset="0"/>
              </a:rPr>
              <a:t>;</a:t>
            </a:r>
            <a:endParaRPr lang="zh-CN" altLang="en-US" sz="1400" dirty="0">
              <a:latin typeface="Consolas" panose="020B0609020204030204" pitchFamily="49" charset="0"/>
            </a:endParaRPr>
          </a:p>
          <a:p>
            <a:r>
              <a:rPr lang="zh-CN" altLang="en-US" sz="1400" dirty="0">
                <a:latin typeface="Consolas" panose="020B0609020204030204" pitchFamily="49" charset="0"/>
              </a:rPr>
              <a:t>    </a:t>
            </a:r>
            <a:r>
              <a:rPr lang="zh-CN" altLang="en-US" sz="1400" dirty="0" smtClean="0">
                <a:latin typeface="Consolas" panose="020B0609020204030204" pitchFamily="49" charset="0"/>
              </a:rPr>
              <a:t>...</a:t>
            </a:r>
            <a:endParaRPr lang="zh-CN" altLang="en-US" sz="1400" dirty="0">
              <a:latin typeface="Consolas" panose="020B0609020204030204" pitchFamily="49" charset="0"/>
            </a:endParaRPr>
          </a:p>
          <a:p>
            <a:r>
              <a:rPr lang="zh-CN" altLang="en-US" sz="1400" dirty="0">
                <a:latin typeface="Consolas" panose="020B0609020204030204" pitchFamily="49" charset="0"/>
              </a:rPr>
              <a:t>}</a:t>
            </a:r>
          </a:p>
        </p:txBody>
      </p:sp>
    </p:spTree>
    <p:extLst>
      <p:ext uri="{BB962C8B-B14F-4D97-AF65-F5344CB8AC3E}">
        <p14:creationId xmlns:p14="http://schemas.microsoft.com/office/powerpoint/2010/main" val="2068380254"/>
      </p:ext>
    </p:extLst>
  </p:cSld>
  <p:clrMapOvr>
    <a:masterClrMapping/>
  </p:clrMapOvr>
  <p:transition spd="med">
    <p:zo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r>
              <a:rPr lang="en-US" altLang="zh-CN" dirty="0" smtClean="0"/>
              <a:t>Linux</a:t>
            </a:r>
            <a:r>
              <a:rPr lang="zh-CN" altLang="en-US" dirty="0" smtClean="0"/>
              <a:t>中断处理上、下半部机制</a:t>
            </a:r>
            <a:endParaRPr lang="zh-CN" altLang="en-US" dirty="0"/>
          </a:p>
        </p:txBody>
      </p:sp>
      <p:sp>
        <p:nvSpPr>
          <p:cNvPr id="3" name="内容占位符 2"/>
          <p:cNvSpPr>
            <a:spLocks noGrp="1"/>
          </p:cNvSpPr>
          <p:nvPr>
            <p:ph idx="1"/>
          </p:nvPr>
        </p:nvSpPr>
        <p:spPr/>
        <p:txBody>
          <a:bodyPr/>
          <a:lstStyle/>
          <a:p>
            <a:r>
              <a:rPr lang="zh-CN" altLang="en-US" dirty="0" smtClean="0"/>
              <a:t>概述</a:t>
            </a:r>
            <a:endParaRPr lang="en-US" altLang="zh-CN" dirty="0" smtClean="0"/>
          </a:p>
          <a:p>
            <a:pPr lvl="1"/>
            <a:r>
              <a:rPr lang="zh-CN" altLang="en-US" dirty="0" smtClean="0"/>
              <a:t>问题</a:t>
            </a:r>
            <a:endParaRPr lang="en-US" altLang="zh-CN" dirty="0" smtClean="0"/>
          </a:p>
          <a:p>
            <a:pPr lvl="2"/>
            <a:r>
              <a:rPr lang="zh-CN" altLang="en-US" dirty="0"/>
              <a:t>中断处理不能太久，期间会阻碍其它中断的</a:t>
            </a:r>
            <a:r>
              <a:rPr lang="zh-CN" altLang="en-US" dirty="0" smtClean="0"/>
              <a:t>响应</a:t>
            </a:r>
            <a:endParaRPr lang="en-US" altLang="zh-CN" dirty="0" smtClean="0"/>
          </a:p>
          <a:p>
            <a:pPr lvl="2"/>
            <a:r>
              <a:rPr lang="zh-CN" altLang="en-US" dirty="0" smtClean="0"/>
              <a:t>但</a:t>
            </a:r>
            <a:r>
              <a:rPr lang="zh-CN" altLang="en-US" dirty="0"/>
              <a:t>有些任务就是需要较长</a:t>
            </a:r>
            <a:r>
              <a:rPr lang="zh-CN" altLang="en-US" dirty="0" smtClean="0"/>
              <a:t>时间</a:t>
            </a:r>
            <a:endParaRPr lang="en-US" altLang="zh-CN" dirty="0" smtClean="0"/>
          </a:p>
          <a:p>
            <a:pPr lvl="1"/>
            <a:r>
              <a:rPr lang="zh-CN" altLang="en-US" dirty="0"/>
              <a:t>解决方案：中断处理的上、下半场机制</a:t>
            </a:r>
          </a:p>
          <a:p>
            <a:pPr lvl="2"/>
            <a:r>
              <a:rPr lang="zh-CN" altLang="en-US" dirty="0" smtClean="0"/>
              <a:t>所有</a:t>
            </a:r>
            <a:r>
              <a:rPr lang="zh-CN" altLang="en-US" dirty="0"/>
              <a:t>中断由</a:t>
            </a:r>
            <a:r>
              <a:rPr lang="en-US" altLang="zh-CN" dirty="0"/>
              <a:t>OS</a:t>
            </a:r>
            <a:r>
              <a:rPr lang="zh-CN" altLang="en-US" dirty="0"/>
              <a:t>内核统一接收处理，不同的驱动程序注册登记不同中断号的处理程序，内核的中断处理程序分发至驱动程序的回</a:t>
            </a:r>
            <a:r>
              <a:rPr lang="zh-CN" altLang="en-US" dirty="0" smtClean="0"/>
              <a:t>调函数</a:t>
            </a:r>
            <a:endParaRPr lang="zh-CN" altLang="en-US" dirty="0"/>
          </a:p>
          <a:p>
            <a:pPr lvl="2"/>
            <a:r>
              <a:rPr lang="zh-CN" altLang="en-US" dirty="0" smtClean="0"/>
              <a:t>中断处理</a:t>
            </a:r>
            <a:r>
              <a:rPr lang="zh-CN" altLang="en-US" dirty="0"/>
              <a:t>期间要关闭中断，为此，处理必须非常简短，只做必要的处理，引入下半部（</a:t>
            </a:r>
            <a:r>
              <a:rPr lang="en-US" altLang="zh-CN" dirty="0"/>
              <a:t>bottom half</a:t>
            </a:r>
            <a:r>
              <a:rPr lang="zh-CN" altLang="en-US" dirty="0"/>
              <a:t>）机制，登记并处理剩余的</a:t>
            </a:r>
            <a:r>
              <a:rPr lang="zh-CN" altLang="en-US" dirty="0" smtClean="0"/>
              <a:t>工作</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106</a:t>
            </a:fld>
            <a:endParaRPr lang="zh-CN" altLang="en-US" dirty="0"/>
          </a:p>
        </p:txBody>
      </p:sp>
    </p:spTree>
    <p:extLst>
      <p:ext uri="{BB962C8B-B14F-4D97-AF65-F5344CB8AC3E}">
        <p14:creationId xmlns:p14="http://schemas.microsoft.com/office/powerpoint/2010/main" val="4276515101"/>
      </p:ext>
    </p:extLst>
  </p:cSld>
  <p:clrMapOvr>
    <a:masterClrMapping/>
  </p:clrMapOvr>
  <p:transition spd="med">
    <p:zo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r>
              <a:rPr lang="en-US" altLang="zh-CN" dirty="0" smtClean="0"/>
              <a:t>Linux</a:t>
            </a:r>
            <a:r>
              <a:rPr lang="zh-CN" altLang="en-US" dirty="0" smtClean="0"/>
              <a:t>中断处理上、下半部机制</a:t>
            </a:r>
            <a:endParaRPr lang="zh-CN" altLang="en-US" dirty="0"/>
          </a:p>
        </p:txBody>
      </p:sp>
      <p:sp>
        <p:nvSpPr>
          <p:cNvPr id="3" name="内容占位符 2"/>
          <p:cNvSpPr>
            <a:spLocks noGrp="1"/>
          </p:cNvSpPr>
          <p:nvPr>
            <p:ph idx="1"/>
          </p:nvPr>
        </p:nvSpPr>
        <p:spPr/>
        <p:txBody>
          <a:bodyPr/>
          <a:lstStyle/>
          <a:p>
            <a:r>
              <a:rPr lang="zh-CN" altLang="en-US" dirty="0"/>
              <a:t>机制</a:t>
            </a:r>
            <a:r>
              <a:rPr lang="en-US" altLang="zh-CN" dirty="0"/>
              <a:t>1</a:t>
            </a:r>
            <a:r>
              <a:rPr lang="zh-CN" altLang="en-US" dirty="0"/>
              <a:t>：</a:t>
            </a:r>
            <a:r>
              <a:rPr lang="en-US" altLang="zh-CN" dirty="0" err="1"/>
              <a:t>softirq</a:t>
            </a:r>
            <a:r>
              <a:rPr lang="zh-CN" altLang="en-US" dirty="0"/>
              <a:t>（软中断</a:t>
            </a:r>
            <a:r>
              <a:rPr lang="zh-CN" altLang="en-US" dirty="0" smtClean="0"/>
              <a:t>）</a:t>
            </a:r>
            <a:endParaRPr lang="en-US" altLang="zh-CN" dirty="0" smtClean="0"/>
          </a:p>
          <a:p>
            <a:pPr lvl="1"/>
            <a:r>
              <a:rPr lang="zh-CN" altLang="en-US" dirty="0" smtClean="0"/>
              <a:t>此处“软中断”与</a:t>
            </a:r>
            <a:r>
              <a:rPr lang="zh-CN" altLang="en-US" dirty="0"/>
              <a:t>系统调用软中断指令无关</a:t>
            </a:r>
          </a:p>
          <a:p>
            <a:pPr lvl="1"/>
            <a:r>
              <a:rPr lang="zh-CN" altLang="en-US" dirty="0"/>
              <a:t>登记</a:t>
            </a:r>
          </a:p>
          <a:p>
            <a:pPr lvl="2"/>
            <a:r>
              <a:rPr lang="zh-CN" altLang="en-US" dirty="0"/>
              <a:t>预先定义最多</a:t>
            </a:r>
            <a:r>
              <a:rPr lang="en-US" altLang="zh-CN" dirty="0"/>
              <a:t>32</a:t>
            </a:r>
            <a:r>
              <a:rPr lang="zh-CN" altLang="en-US" dirty="0"/>
              <a:t>种软中断及其处理函数，并设置一</a:t>
            </a:r>
            <a:r>
              <a:rPr lang="en-US" altLang="zh-CN" dirty="0"/>
              <a:t>32</a:t>
            </a:r>
            <a:r>
              <a:rPr lang="zh-CN" altLang="en-US" dirty="0"/>
              <a:t>位任务向量</a:t>
            </a:r>
          </a:p>
          <a:p>
            <a:pPr lvl="2"/>
            <a:r>
              <a:rPr lang="zh-CN" altLang="en-US" dirty="0"/>
              <a:t>驱动程序可将某位置为</a:t>
            </a:r>
            <a:r>
              <a:rPr lang="en-US" altLang="zh-CN" dirty="0"/>
              <a:t>1</a:t>
            </a:r>
            <a:r>
              <a:rPr lang="zh-CN" altLang="en-US" dirty="0"/>
              <a:t>，表示有此类软中断有待处理</a:t>
            </a:r>
            <a:endParaRPr lang="en-US" altLang="zh-CN" dirty="0" smtClean="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107</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690170255"/>
              </p:ext>
            </p:extLst>
          </p:nvPr>
        </p:nvGraphicFramePr>
        <p:xfrm>
          <a:off x="2678115" y="4767898"/>
          <a:ext cx="5246685" cy="370840"/>
        </p:xfrm>
        <a:graphic>
          <a:graphicData uri="http://schemas.openxmlformats.org/drawingml/2006/table">
            <a:tbl>
              <a:tblPr firstRow="1" bandRow="1">
                <a:tableStyleId>{5940675A-B579-460E-94D1-54222C63F5DA}</a:tableStyleId>
              </a:tblPr>
              <a:tblGrid>
                <a:gridCol w="582965"/>
                <a:gridCol w="582965"/>
                <a:gridCol w="582965"/>
                <a:gridCol w="582965"/>
                <a:gridCol w="582965"/>
                <a:gridCol w="582965"/>
                <a:gridCol w="582965"/>
                <a:gridCol w="582965"/>
                <a:gridCol w="582965"/>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6" name="文本框 5"/>
          <p:cNvSpPr txBox="1"/>
          <p:nvPr/>
        </p:nvSpPr>
        <p:spPr>
          <a:xfrm>
            <a:off x="683658" y="4769406"/>
            <a:ext cx="1994457" cy="369332"/>
          </a:xfrm>
          <a:prstGeom prst="rect">
            <a:avLst/>
          </a:prstGeom>
          <a:noFill/>
        </p:spPr>
        <p:txBody>
          <a:bodyPr wrap="none" rtlCol="0">
            <a:spAutoFit/>
          </a:bodyPr>
          <a:lstStyle/>
          <a:p>
            <a:r>
              <a:rPr lang="en-US" altLang="zh-CN" dirty="0" err="1" smtClean="0">
                <a:latin typeface="Consolas" panose="020B0609020204030204" pitchFamily="49" charset="0"/>
              </a:rPr>
              <a:t>softirq</a:t>
            </a:r>
            <a:r>
              <a:rPr lang="zh-CN" altLang="en-US" dirty="0" smtClean="0"/>
              <a:t>任务向量</a:t>
            </a:r>
            <a:endParaRPr lang="zh-CN" altLang="en-US" dirty="0"/>
          </a:p>
        </p:txBody>
      </p:sp>
      <p:cxnSp>
        <p:nvCxnSpPr>
          <p:cNvPr id="7" name="直接箭头连接符 6"/>
          <p:cNvCxnSpPr/>
          <p:nvPr/>
        </p:nvCxnSpPr>
        <p:spPr bwMode="auto">
          <a:xfrm>
            <a:off x="3562350" y="4962843"/>
            <a:ext cx="0" cy="695007"/>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none" w="med" len="med"/>
            <a:tailEnd type="arrow"/>
          </a:ln>
        </p:spPr>
      </p:cxnSp>
      <p:sp>
        <p:nvSpPr>
          <p:cNvPr id="10" name="文本框 9"/>
          <p:cNvSpPr txBox="1"/>
          <p:nvPr/>
        </p:nvSpPr>
        <p:spPr>
          <a:xfrm>
            <a:off x="2662103" y="5708928"/>
            <a:ext cx="1800493" cy="369332"/>
          </a:xfrm>
          <a:prstGeom prst="rect">
            <a:avLst/>
          </a:prstGeom>
          <a:noFill/>
        </p:spPr>
        <p:txBody>
          <a:bodyPr wrap="none" rtlCol="0">
            <a:spAutoFit/>
          </a:bodyPr>
          <a:lstStyle/>
          <a:p>
            <a:r>
              <a:rPr lang="zh-CN" altLang="en-US" dirty="0" smtClean="0">
                <a:latin typeface="Consolas" panose="020B0609020204030204" pitchFamily="49" charset="0"/>
              </a:rPr>
              <a:t>预定义处理函数</a:t>
            </a:r>
            <a:endParaRPr lang="zh-CN" altLang="en-US" dirty="0"/>
          </a:p>
        </p:txBody>
      </p:sp>
      <p:cxnSp>
        <p:nvCxnSpPr>
          <p:cNvPr id="11" name="直接箭头连接符 10"/>
          <p:cNvCxnSpPr/>
          <p:nvPr/>
        </p:nvCxnSpPr>
        <p:spPr bwMode="auto">
          <a:xfrm>
            <a:off x="6457950" y="4962843"/>
            <a:ext cx="0" cy="695007"/>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none" w="med" len="med"/>
            <a:tailEnd type="arrow"/>
          </a:ln>
        </p:spPr>
      </p:cxnSp>
      <p:sp>
        <p:nvSpPr>
          <p:cNvPr id="12" name="文本框 11"/>
          <p:cNvSpPr txBox="1"/>
          <p:nvPr/>
        </p:nvSpPr>
        <p:spPr>
          <a:xfrm>
            <a:off x="5557703" y="5708928"/>
            <a:ext cx="1800493" cy="369332"/>
          </a:xfrm>
          <a:prstGeom prst="rect">
            <a:avLst/>
          </a:prstGeom>
          <a:noFill/>
        </p:spPr>
        <p:txBody>
          <a:bodyPr wrap="none" rtlCol="0">
            <a:spAutoFit/>
          </a:bodyPr>
          <a:lstStyle/>
          <a:p>
            <a:r>
              <a:rPr lang="zh-CN" altLang="en-US" dirty="0" smtClean="0">
                <a:latin typeface="Consolas" panose="020B0609020204030204" pitchFamily="49" charset="0"/>
              </a:rPr>
              <a:t>预定义处理函数</a:t>
            </a:r>
            <a:endParaRPr lang="zh-CN" altLang="en-US" dirty="0"/>
          </a:p>
        </p:txBody>
      </p:sp>
    </p:spTree>
    <p:extLst>
      <p:ext uri="{BB962C8B-B14F-4D97-AF65-F5344CB8AC3E}">
        <p14:creationId xmlns:p14="http://schemas.microsoft.com/office/powerpoint/2010/main" val="2235017738"/>
      </p:ext>
    </p:extLst>
  </p:cSld>
  <p:clrMapOvr>
    <a:masterClrMapping/>
  </p:clrMapOvr>
  <p:transition spd="med">
    <p:zo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r>
              <a:rPr lang="en-US" altLang="zh-CN" dirty="0" smtClean="0"/>
              <a:t>Linux</a:t>
            </a:r>
            <a:r>
              <a:rPr lang="zh-CN" altLang="en-US" dirty="0" smtClean="0"/>
              <a:t>中断处理上、下半部机制</a:t>
            </a:r>
            <a:endParaRPr lang="zh-CN" altLang="en-US" dirty="0"/>
          </a:p>
        </p:txBody>
      </p:sp>
      <p:sp>
        <p:nvSpPr>
          <p:cNvPr id="3" name="内容占位符 2"/>
          <p:cNvSpPr>
            <a:spLocks noGrp="1"/>
          </p:cNvSpPr>
          <p:nvPr>
            <p:ph idx="1"/>
          </p:nvPr>
        </p:nvSpPr>
        <p:spPr>
          <a:xfrm>
            <a:off x="935038" y="1233488"/>
            <a:ext cx="7772400" cy="5091112"/>
          </a:xfrm>
        </p:spPr>
        <p:txBody>
          <a:bodyPr/>
          <a:lstStyle/>
          <a:p>
            <a:r>
              <a:rPr lang="zh-CN" altLang="en-US" dirty="0"/>
              <a:t>机制</a:t>
            </a:r>
            <a:r>
              <a:rPr lang="en-US" altLang="zh-CN" dirty="0"/>
              <a:t>1</a:t>
            </a:r>
            <a:r>
              <a:rPr lang="zh-CN" altLang="en-US" dirty="0"/>
              <a:t>：</a:t>
            </a:r>
            <a:r>
              <a:rPr lang="en-US" altLang="zh-CN" dirty="0" err="1"/>
              <a:t>softirq</a:t>
            </a:r>
            <a:r>
              <a:rPr lang="zh-CN" altLang="en-US" dirty="0"/>
              <a:t>（软中断</a:t>
            </a:r>
            <a:r>
              <a:rPr lang="zh-CN" altLang="en-US" dirty="0" smtClean="0"/>
              <a:t>）</a:t>
            </a:r>
            <a:endParaRPr lang="en-US" altLang="zh-CN" dirty="0" smtClean="0"/>
          </a:p>
          <a:p>
            <a:pPr lvl="1"/>
            <a:r>
              <a:rPr lang="zh-CN" altLang="en-US" dirty="0"/>
              <a:t>处理</a:t>
            </a:r>
          </a:p>
          <a:p>
            <a:pPr lvl="2"/>
            <a:r>
              <a:rPr lang="zh-CN" altLang="en-US" dirty="0"/>
              <a:t>上半部结束后，中断处理程序开放中断，检查</a:t>
            </a:r>
            <a:r>
              <a:rPr lang="en-US" altLang="zh-CN" dirty="0" err="1"/>
              <a:t>softirq</a:t>
            </a:r>
            <a:r>
              <a:rPr lang="zh-CN" altLang="en-US" dirty="0"/>
              <a:t>任务向量，调用相应的处理函数，即进入下半部</a:t>
            </a:r>
          </a:p>
          <a:p>
            <a:pPr lvl="2"/>
            <a:r>
              <a:rPr lang="zh-CN" altLang="en-US" dirty="0"/>
              <a:t>软中断仍在中断上下文中，只是不妨碍嵌套处理其它中断，但（在本</a:t>
            </a:r>
            <a:r>
              <a:rPr lang="en-US" altLang="zh-CN" dirty="0"/>
              <a:t>CPU</a:t>
            </a:r>
            <a:r>
              <a:rPr lang="zh-CN" altLang="en-US" dirty="0"/>
              <a:t>上）不会被另一个软中断抢占</a:t>
            </a:r>
          </a:p>
          <a:p>
            <a:pPr lvl="2"/>
            <a:r>
              <a:rPr lang="zh-CN" altLang="en-US" dirty="0"/>
              <a:t>多</a:t>
            </a:r>
            <a:r>
              <a:rPr lang="en-US" altLang="zh-CN" dirty="0"/>
              <a:t>CPU</a:t>
            </a:r>
            <a:r>
              <a:rPr lang="zh-CN" altLang="en-US" dirty="0"/>
              <a:t>环境中，</a:t>
            </a:r>
            <a:r>
              <a:rPr lang="en-US" altLang="zh-CN" dirty="0" err="1"/>
              <a:t>softirq</a:t>
            </a:r>
            <a:r>
              <a:rPr lang="zh-CN" altLang="en-US" dirty="0"/>
              <a:t>遵循谁触发，谁执行的原则</a:t>
            </a:r>
          </a:p>
          <a:p>
            <a:pPr lvl="1"/>
            <a:r>
              <a:rPr lang="zh-CN" altLang="en-US" dirty="0"/>
              <a:t>应用情况</a:t>
            </a:r>
          </a:p>
          <a:p>
            <a:pPr lvl="2"/>
            <a:r>
              <a:rPr lang="en-US" altLang="zh-CN" dirty="0" err="1"/>
              <a:t>softirq</a:t>
            </a:r>
            <a:r>
              <a:rPr lang="zh-CN" altLang="en-US" dirty="0"/>
              <a:t>必须是系统内核编译前预先定义的，不利于驱动程序的灵活发挥，为此扩展出</a:t>
            </a:r>
            <a:r>
              <a:rPr lang="en-US" altLang="zh-CN" dirty="0" err="1"/>
              <a:t>tasklet</a:t>
            </a:r>
            <a:r>
              <a:rPr lang="zh-CN" altLang="en-US" dirty="0"/>
              <a:t>机制</a:t>
            </a:r>
          </a:p>
          <a:p>
            <a:pPr lvl="2"/>
            <a:r>
              <a:rPr lang="zh-CN" altLang="en-US" dirty="0"/>
              <a:t>目前只有网络和</a:t>
            </a:r>
            <a:r>
              <a:rPr lang="en-US" altLang="zh-CN" dirty="0"/>
              <a:t>SCSI</a:t>
            </a:r>
            <a:r>
              <a:rPr lang="zh-CN" altLang="en-US" dirty="0"/>
              <a:t>直接使用</a:t>
            </a:r>
            <a:r>
              <a:rPr lang="en-US" altLang="zh-CN" dirty="0" err="1"/>
              <a:t>softirq</a:t>
            </a:r>
            <a:r>
              <a:rPr lang="zh-CN" altLang="en-US" dirty="0"/>
              <a:t>机制</a:t>
            </a:r>
            <a:endParaRPr lang="en-US" altLang="zh-CN" dirty="0" smtClean="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108</a:t>
            </a:fld>
            <a:endParaRPr lang="zh-CN" altLang="en-US" dirty="0"/>
          </a:p>
        </p:txBody>
      </p:sp>
    </p:spTree>
    <p:extLst>
      <p:ext uri="{BB962C8B-B14F-4D97-AF65-F5344CB8AC3E}">
        <p14:creationId xmlns:p14="http://schemas.microsoft.com/office/powerpoint/2010/main" val="2693973647"/>
      </p:ext>
    </p:extLst>
  </p:cSld>
  <p:clrMapOvr>
    <a:masterClrMapping/>
  </p:clrMapOvr>
  <p:transition spd="med">
    <p:zo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r>
              <a:rPr lang="en-US" altLang="zh-CN" dirty="0" smtClean="0"/>
              <a:t>Linux</a:t>
            </a:r>
            <a:r>
              <a:rPr lang="zh-CN" altLang="en-US" dirty="0" smtClean="0"/>
              <a:t>中断处理上、下半部机制</a:t>
            </a:r>
            <a:endParaRPr lang="zh-CN" altLang="en-US" dirty="0"/>
          </a:p>
        </p:txBody>
      </p:sp>
      <p:sp>
        <p:nvSpPr>
          <p:cNvPr id="3" name="内容占位符 2"/>
          <p:cNvSpPr>
            <a:spLocks noGrp="1"/>
          </p:cNvSpPr>
          <p:nvPr>
            <p:ph idx="1"/>
          </p:nvPr>
        </p:nvSpPr>
        <p:spPr/>
        <p:txBody>
          <a:bodyPr/>
          <a:lstStyle/>
          <a:p>
            <a:r>
              <a:rPr lang="zh-CN" altLang="en-US" dirty="0"/>
              <a:t>机制</a:t>
            </a:r>
            <a:r>
              <a:rPr lang="en-US" altLang="zh-CN" dirty="0"/>
              <a:t>2</a:t>
            </a:r>
            <a:r>
              <a:rPr lang="zh-CN" altLang="en-US" dirty="0"/>
              <a:t>：</a:t>
            </a:r>
            <a:r>
              <a:rPr lang="en-US" altLang="zh-CN" dirty="0" err="1"/>
              <a:t>tasklet</a:t>
            </a:r>
            <a:endParaRPr lang="en-US" altLang="zh-CN" dirty="0"/>
          </a:p>
          <a:p>
            <a:pPr lvl="1"/>
            <a:r>
              <a:rPr lang="zh-CN" altLang="en-US" dirty="0"/>
              <a:t>基本机制</a:t>
            </a:r>
          </a:p>
          <a:p>
            <a:pPr lvl="2"/>
            <a:r>
              <a:rPr lang="zh-CN" altLang="en-US" dirty="0"/>
              <a:t>本质上是一个</a:t>
            </a:r>
            <a:r>
              <a:rPr lang="en-US" altLang="zh-CN" dirty="0" err="1"/>
              <a:t>softirq</a:t>
            </a:r>
            <a:r>
              <a:rPr lang="zh-CN" altLang="en-US" dirty="0"/>
              <a:t>，但是其处理程序设置了一个</a:t>
            </a:r>
            <a:r>
              <a:rPr lang="en-US" altLang="zh-CN" dirty="0" err="1"/>
              <a:t>tasklet</a:t>
            </a:r>
            <a:r>
              <a:rPr lang="zh-CN" altLang="en-US" dirty="0"/>
              <a:t>任务队列，允许驱动程序灵活登记</a:t>
            </a:r>
          </a:p>
          <a:p>
            <a:pPr lvl="2"/>
            <a:r>
              <a:rPr lang="zh-CN" altLang="en-US" dirty="0"/>
              <a:t>其实占用了两个</a:t>
            </a:r>
            <a:r>
              <a:rPr lang="en-US" altLang="zh-CN" dirty="0" err="1"/>
              <a:t>softirq</a:t>
            </a:r>
            <a:r>
              <a:rPr lang="zh-CN" altLang="en-US" dirty="0"/>
              <a:t>，因而有两个</a:t>
            </a:r>
            <a:r>
              <a:rPr lang="en-US" altLang="zh-CN" dirty="0" err="1"/>
              <a:t>tasklet</a:t>
            </a:r>
            <a:r>
              <a:rPr lang="zh-CN" altLang="en-US" dirty="0"/>
              <a:t>任务队列，只是优先级不同</a:t>
            </a:r>
            <a:endParaRPr lang="en-US" altLang="zh-CN" dirty="0" smtClean="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109</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923850023"/>
              </p:ext>
            </p:extLst>
          </p:nvPr>
        </p:nvGraphicFramePr>
        <p:xfrm>
          <a:off x="2516190" y="5526207"/>
          <a:ext cx="5246685" cy="370840"/>
        </p:xfrm>
        <a:graphic>
          <a:graphicData uri="http://schemas.openxmlformats.org/drawingml/2006/table">
            <a:tbl>
              <a:tblPr firstRow="1" bandRow="1">
                <a:tableStyleId>{5940675A-B579-460E-94D1-54222C63F5DA}</a:tableStyleId>
              </a:tblPr>
              <a:tblGrid>
                <a:gridCol w="582965"/>
                <a:gridCol w="582965"/>
                <a:gridCol w="582965"/>
                <a:gridCol w="582965"/>
                <a:gridCol w="582965"/>
                <a:gridCol w="582965"/>
                <a:gridCol w="582965"/>
                <a:gridCol w="582965"/>
                <a:gridCol w="582965"/>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6" name="文本框 5"/>
          <p:cNvSpPr txBox="1"/>
          <p:nvPr/>
        </p:nvSpPr>
        <p:spPr>
          <a:xfrm>
            <a:off x="521733" y="5527715"/>
            <a:ext cx="1994457" cy="369332"/>
          </a:xfrm>
          <a:prstGeom prst="rect">
            <a:avLst/>
          </a:prstGeom>
          <a:noFill/>
        </p:spPr>
        <p:txBody>
          <a:bodyPr wrap="none" rtlCol="0">
            <a:spAutoFit/>
          </a:bodyPr>
          <a:lstStyle/>
          <a:p>
            <a:r>
              <a:rPr lang="en-US" altLang="zh-CN" dirty="0" err="1" smtClean="0">
                <a:latin typeface="Consolas" panose="020B0609020204030204" pitchFamily="49" charset="0"/>
              </a:rPr>
              <a:t>softirq</a:t>
            </a:r>
            <a:r>
              <a:rPr lang="zh-CN" altLang="en-US" dirty="0" smtClean="0"/>
              <a:t>任务向量</a:t>
            </a:r>
            <a:endParaRPr lang="zh-CN" altLang="en-US" dirty="0"/>
          </a:p>
        </p:txBody>
      </p:sp>
      <p:cxnSp>
        <p:nvCxnSpPr>
          <p:cNvPr id="7" name="直接箭头连接符 6"/>
          <p:cNvCxnSpPr/>
          <p:nvPr/>
        </p:nvCxnSpPr>
        <p:spPr bwMode="auto">
          <a:xfrm>
            <a:off x="3400425" y="5721152"/>
            <a:ext cx="0" cy="466407"/>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none" w="med" len="med"/>
            <a:tailEnd type="arrow"/>
          </a:ln>
        </p:spPr>
      </p:cxnSp>
      <p:sp>
        <p:nvSpPr>
          <p:cNvPr id="10" name="文本框 9"/>
          <p:cNvSpPr txBox="1"/>
          <p:nvPr/>
        </p:nvSpPr>
        <p:spPr>
          <a:xfrm>
            <a:off x="2500178" y="6187559"/>
            <a:ext cx="1800493" cy="369332"/>
          </a:xfrm>
          <a:prstGeom prst="rect">
            <a:avLst/>
          </a:prstGeom>
          <a:noFill/>
        </p:spPr>
        <p:txBody>
          <a:bodyPr wrap="none" rtlCol="0">
            <a:spAutoFit/>
          </a:bodyPr>
          <a:lstStyle/>
          <a:p>
            <a:r>
              <a:rPr lang="zh-CN" altLang="en-US" dirty="0" smtClean="0">
                <a:latin typeface="Consolas" panose="020B0609020204030204" pitchFamily="49" charset="0"/>
              </a:rPr>
              <a:t>预定义处理函数</a:t>
            </a:r>
            <a:endParaRPr lang="zh-CN" altLang="en-US" dirty="0"/>
          </a:p>
        </p:txBody>
      </p:sp>
      <p:cxnSp>
        <p:nvCxnSpPr>
          <p:cNvPr id="11" name="直接箭头连接符 10"/>
          <p:cNvCxnSpPr/>
          <p:nvPr/>
        </p:nvCxnSpPr>
        <p:spPr bwMode="auto">
          <a:xfrm>
            <a:off x="5724525" y="5721152"/>
            <a:ext cx="0" cy="466407"/>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none" w="med" len="med"/>
            <a:tailEnd type="arrow"/>
          </a:ln>
        </p:spPr>
      </p:cxnSp>
      <p:sp>
        <p:nvSpPr>
          <p:cNvPr id="12" name="文本框 11"/>
          <p:cNvSpPr txBox="1"/>
          <p:nvPr/>
        </p:nvSpPr>
        <p:spPr>
          <a:xfrm>
            <a:off x="4824278" y="6187559"/>
            <a:ext cx="1800493" cy="369332"/>
          </a:xfrm>
          <a:prstGeom prst="rect">
            <a:avLst/>
          </a:prstGeom>
          <a:noFill/>
        </p:spPr>
        <p:txBody>
          <a:bodyPr wrap="none" rtlCol="0">
            <a:spAutoFit/>
          </a:bodyPr>
          <a:lstStyle/>
          <a:p>
            <a:r>
              <a:rPr lang="zh-CN" altLang="en-US" dirty="0" smtClean="0">
                <a:latin typeface="Consolas" panose="020B0609020204030204" pitchFamily="49" charset="0"/>
              </a:rPr>
              <a:t>预定义处理函数</a:t>
            </a:r>
            <a:endParaRPr lang="zh-CN" altLang="en-US" dirty="0"/>
          </a:p>
        </p:txBody>
      </p:sp>
      <p:cxnSp>
        <p:nvCxnSpPr>
          <p:cNvPr id="13" name="直接箭头连接符 12"/>
          <p:cNvCxnSpPr/>
          <p:nvPr/>
        </p:nvCxnSpPr>
        <p:spPr bwMode="auto">
          <a:xfrm>
            <a:off x="3952875" y="5254745"/>
            <a:ext cx="0" cy="466407"/>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arrow" w="med" len="med"/>
            <a:tailEnd type="none"/>
          </a:ln>
        </p:spPr>
      </p:cxnSp>
      <p:cxnSp>
        <p:nvCxnSpPr>
          <p:cNvPr id="14" name="直接箭头连接符 13"/>
          <p:cNvCxnSpPr/>
          <p:nvPr/>
        </p:nvCxnSpPr>
        <p:spPr bwMode="auto">
          <a:xfrm>
            <a:off x="6296025" y="5254745"/>
            <a:ext cx="0" cy="466407"/>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arrow" w="med" len="med"/>
            <a:tailEnd type="none"/>
          </a:ln>
        </p:spPr>
      </p:cxnSp>
      <p:sp>
        <p:nvSpPr>
          <p:cNvPr id="15" name="文本框 14"/>
          <p:cNvSpPr txBox="1"/>
          <p:nvPr/>
        </p:nvSpPr>
        <p:spPr>
          <a:xfrm>
            <a:off x="2955646" y="4894184"/>
            <a:ext cx="1994457" cy="369332"/>
          </a:xfrm>
          <a:prstGeom prst="rect">
            <a:avLst/>
          </a:prstGeom>
          <a:noFill/>
        </p:spPr>
        <p:txBody>
          <a:bodyPr wrap="none" rtlCol="0">
            <a:spAutoFit/>
          </a:bodyPr>
          <a:lstStyle/>
          <a:p>
            <a:r>
              <a:rPr lang="en-US" altLang="zh-CN" dirty="0" err="1" smtClean="0">
                <a:latin typeface="Consolas" panose="020B0609020204030204" pitchFamily="49" charset="0"/>
              </a:rPr>
              <a:t>tasklet</a:t>
            </a:r>
            <a:r>
              <a:rPr lang="zh-CN" altLang="en-US" dirty="0" smtClean="0">
                <a:latin typeface="Consolas" panose="020B0609020204030204" pitchFamily="49" charset="0"/>
              </a:rPr>
              <a:t>处理函数</a:t>
            </a:r>
            <a:endParaRPr lang="zh-CN" altLang="en-US" dirty="0"/>
          </a:p>
        </p:txBody>
      </p:sp>
      <p:sp>
        <p:nvSpPr>
          <p:cNvPr id="16" name="文本框 15"/>
          <p:cNvSpPr txBox="1"/>
          <p:nvPr/>
        </p:nvSpPr>
        <p:spPr>
          <a:xfrm>
            <a:off x="5298796" y="4894184"/>
            <a:ext cx="1994457" cy="369332"/>
          </a:xfrm>
          <a:prstGeom prst="rect">
            <a:avLst/>
          </a:prstGeom>
          <a:noFill/>
        </p:spPr>
        <p:txBody>
          <a:bodyPr wrap="none" rtlCol="0">
            <a:spAutoFit/>
          </a:bodyPr>
          <a:lstStyle/>
          <a:p>
            <a:r>
              <a:rPr lang="en-US" altLang="zh-CN" dirty="0" err="1" smtClean="0">
                <a:latin typeface="Consolas" panose="020B0609020204030204" pitchFamily="49" charset="0"/>
              </a:rPr>
              <a:t>tasklet</a:t>
            </a:r>
            <a:r>
              <a:rPr lang="zh-CN" altLang="en-US" dirty="0" smtClean="0">
                <a:latin typeface="Consolas" panose="020B0609020204030204" pitchFamily="49" charset="0"/>
              </a:rPr>
              <a:t>处理函数</a:t>
            </a:r>
            <a:endParaRPr lang="zh-CN" altLang="en-US" dirty="0"/>
          </a:p>
        </p:txBody>
      </p:sp>
      <p:graphicFrame>
        <p:nvGraphicFramePr>
          <p:cNvPr id="17" name="表格 16"/>
          <p:cNvGraphicFramePr>
            <a:graphicFrameLocks noGrp="1"/>
          </p:cNvGraphicFramePr>
          <p:nvPr>
            <p:extLst>
              <p:ext uri="{D42A27DB-BD31-4B8C-83A1-F6EECF244321}">
                <p14:modId xmlns:p14="http://schemas.microsoft.com/office/powerpoint/2010/main" val="2423657343"/>
              </p:ext>
            </p:extLst>
          </p:nvPr>
        </p:nvGraphicFramePr>
        <p:xfrm>
          <a:off x="314881" y="4260653"/>
          <a:ext cx="3151188" cy="370840"/>
        </p:xfrm>
        <a:graphic>
          <a:graphicData uri="http://schemas.openxmlformats.org/drawingml/2006/table">
            <a:tbl>
              <a:tblPr firstRow="1" bandRow="1">
                <a:tableStyleId>{5940675A-B579-460E-94D1-54222C63F5DA}</a:tableStyleId>
              </a:tblPr>
              <a:tblGrid>
                <a:gridCol w="350132"/>
                <a:gridCol w="350132"/>
                <a:gridCol w="350132"/>
                <a:gridCol w="350132"/>
                <a:gridCol w="350132"/>
                <a:gridCol w="350132"/>
                <a:gridCol w="350132"/>
                <a:gridCol w="350132"/>
                <a:gridCol w="350132"/>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547088270"/>
              </p:ext>
            </p:extLst>
          </p:nvPr>
        </p:nvGraphicFramePr>
        <p:xfrm>
          <a:off x="5535612" y="4260653"/>
          <a:ext cx="3151188" cy="370840"/>
        </p:xfrm>
        <a:graphic>
          <a:graphicData uri="http://schemas.openxmlformats.org/drawingml/2006/table">
            <a:tbl>
              <a:tblPr firstRow="1" bandRow="1">
                <a:tableStyleId>{5940675A-B579-460E-94D1-54222C63F5DA}</a:tableStyleId>
              </a:tblPr>
              <a:tblGrid>
                <a:gridCol w="350132"/>
                <a:gridCol w="350132"/>
                <a:gridCol w="350132"/>
                <a:gridCol w="350132"/>
                <a:gridCol w="350132"/>
                <a:gridCol w="350132"/>
                <a:gridCol w="350132"/>
                <a:gridCol w="350132"/>
                <a:gridCol w="350132"/>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cxnSp>
        <p:nvCxnSpPr>
          <p:cNvPr id="19" name="直接箭头连接符 18"/>
          <p:cNvCxnSpPr/>
          <p:nvPr/>
        </p:nvCxnSpPr>
        <p:spPr bwMode="auto">
          <a:xfrm>
            <a:off x="2962274" y="4631493"/>
            <a:ext cx="171449" cy="280987"/>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arrow" w="med" len="med"/>
            <a:tailEnd type="none"/>
          </a:ln>
        </p:spPr>
      </p:cxnSp>
      <p:cxnSp>
        <p:nvCxnSpPr>
          <p:cNvPr id="21" name="直接箭头连接符 20"/>
          <p:cNvCxnSpPr/>
          <p:nvPr/>
        </p:nvCxnSpPr>
        <p:spPr bwMode="auto">
          <a:xfrm flipH="1">
            <a:off x="6076950" y="4612443"/>
            <a:ext cx="57150" cy="300037"/>
          </a:xfrm>
          <a:prstGeom prst="straightConnector1">
            <a:avLst/>
          </a:prstGeom>
          <a:gradFill rotWithShape="0">
            <a:gsLst>
              <a:gs pos="0">
                <a:srgbClr val="99CCFF"/>
              </a:gs>
              <a:gs pos="100000">
                <a:srgbClr val="E7E6E6"/>
              </a:gs>
            </a:gsLst>
            <a:lin ang="5400000" scaled="1"/>
          </a:gradFill>
          <a:ln w="12700" cap="flat" cmpd="sng" algn="ctr">
            <a:solidFill>
              <a:sysClr val="windowText" lastClr="000000"/>
            </a:solidFill>
            <a:prstDash val="dash"/>
            <a:round/>
            <a:headEnd type="arrow" w="med" len="med"/>
            <a:tailEnd type="none"/>
          </a:ln>
        </p:spPr>
      </p:cxnSp>
      <p:sp>
        <p:nvSpPr>
          <p:cNvPr id="23" name="文本框 22"/>
          <p:cNvSpPr txBox="1"/>
          <p:nvPr/>
        </p:nvSpPr>
        <p:spPr>
          <a:xfrm>
            <a:off x="3503612" y="4260653"/>
            <a:ext cx="1994457" cy="369332"/>
          </a:xfrm>
          <a:prstGeom prst="rect">
            <a:avLst/>
          </a:prstGeom>
          <a:noFill/>
        </p:spPr>
        <p:txBody>
          <a:bodyPr wrap="none" rtlCol="0">
            <a:spAutoFit/>
          </a:bodyPr>
          <a:lstStyle/>
          <a:p>
            <a:r>
              <a:rPr lang="en-US" altLang="zh-CN" dirty="0" err="1" smtClean="0">
                <a:latin typeface="Consolas" panose="020B0609020204030204" pitchFamily="49" charset="0"/>
              </a:rPr>
              <a:t>tasklet</a:t>
            </a:r>
            <a:r>
              <a:rPr lang="zh-CN" altLang="en-US" dirty="0" smtClean="0">
                <a:latin typeface="Consolas" panose="020B0609020204030204" pitchFamily="49" charset="0"/>
              </a:rPr>
              <a:t>任务队列</a:t>
            </a:r>
            <a:endParaRPr lang="zh-CN" altLang="en-US" dirty="0"/>
          </a:p>
        </p:txBody>
      </p:sp>
    </p:spTree>
    <p:extLst>
      <p:ext uri="{BB962C8B-B14F-4D97-AF65-F5344CB8AC3E}">
        <p14:creationId xmlns:p14="http://schemas.microsoft.com/office/powerpoint/2010/main" val="1822158220"/>
      </p:ext>
    </p:extLst>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基本架构</a:t>
            </a:r>
          </a:p>
        </p:txBody>
      </p:sp>
      <p:sp>
        <p:nvSpPr>
          <p:cNvPr id="3" name="内容占位符 2"/>
          <p:cNvSpPr>
            <a:spLocks noGrp="1"/>
          </p:cNvSpPr>
          <p:nvPr>
            <p:ph idx="1"/>
          </p:nvPr>
        </p:nvSpPr>
        <p:spPr/>
        <p:txBody>
          <a:bodyPr/>
          <a:lstStyle/>
          <a:p>
            <a:r>
              <a:rPr lang="zh-CN" altLang="en-US" dirty="0"/>
              <a:t>控制器由三部分</a:t>
            </a:r>
            <a:r>
              <a:rPr lang="zh-CN" altLang="en-US" dirty="0" smtClean="0"/>
              <a:t>组成</a:t>
            </a:r>
            <a:endParaRPr lang="zh-CN" altLang="en-US" dirty="0"/>
          </a:p>
          <a:p>
            <a:pPr lvl="1"/>
            <a:r>
              <a:rPr lang="zh-CN" altLang="en-US" dirty="0"/>
              <a:t>设备控制器与处理机的接口：实现</a:t>
            </a:r>
            <a:r>
              <a:rPr lang="en-US" altLang="zh-CN" dirty="0"/>
              <a:t>CPU</a:t>
            </a:r>
            <a:r>
              <a:rPr lang="zh-CN" altLang="en-US" dirty="0"/>
              <a:t>与设备控制器之间的通信。</a:t>
            </a:r>
          </a:p>
          <a:p>
            <a:pPr lvl="1"/>
            <a:r>
              <a:rPr lang="zh-CN" altLang="en-US" dirty="0"/>
              <a:t>设备控制器与设备的接口：实现设备与设备控制器之间的通信。</a:t>
            </a:r>
          </a:p>
          <a:p>
            <a:pPr lvl="1"/>
            <a:r>
              <a:rPr lang="en-US" altLang="zh-CN" dirty="0"/>
              <a:t>I/O</a:t>
            </a:r>
            <a:r>
              <a:rPr lang="zh-CN" altLang="en-US" dirty="0"/>
              <a:t>逻辑：实现对设备的控制，它负责接收命令、对命令进行译码、再根据译出的命令控制设备。</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11</a:t>
            </a:fld>
            <a:endParaRPr lang="zh-CN" altLang="en-US" dirty="0"/>
          </a:p>
        </p:txBody>
      </p:sp>
    </p:spTree>
    <p:extLst>
      <p:ext uri="{BB962C8B-B14F-4D97-AF65-F5344CB8AC3E}">
        <p14:creationId xmlns:p14="http://schemas.microsoft.com/office/powerpoint/2010/main" val="3338730527"/>
      </p:ext>
    </p:extLst>
  </p:cSld>
  <p:clrMapOvr>
    <a:masterClrMapping/>
  </p:clrMapOvr>
  <p:transition spd="med">
    <p:zo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r>
              <a:rPr lang="en-US" altLang="zh-CN" dirty="0" smtClean="0"/>
              <a:t>Linux</a:t>
            </a:r>
            <a:r>
              <a:rPr lang="zh-CN" altLang="en-US" dirty="0" smtClean="0"/>
              <a:t>中断处理上、下半部机制</a:t>
            </a:r>
            <a:endParaRPr lang="zh-CN" altLang="en-US" dirty="0"/>
          </a:p>
        </p:txBody>
      </p:sp>
      <p:sp>
        <p:nvSpPr>
          <p:cNvPr id="3" name="内容占位符 2"/>
          <p:cNvSpPr>
            <a:spLocks noGrp="1"/>
          </p:cNvSpPr>
          <p:nvPr>
            <p:ph idx="1"/>
          </p:nvPr>
        </p:nvSpPr>
        <p:spPr/>
        <p:txBody>
          <a:bodyPr/>
          <a:lstStyle/>
          <a:p>
            <a:r>
              <a:rPr lang="zh-CN" altLang="en-US" dirty="0"/>
              <a:t>机制</a:t>
            </a:r>
            <a:r>
              <a:rPr lang="en-US" altLang="zh-CN" dirty="0"/>
              <a:t>2</a:t>
            </a:r>
            <a:r>
              <a:rPr lang="zh-CN" altLang="en-US" dirty="0"/>
              <a:t>：</a:t>
            </a:r>
            <a:r>
              <a:rPr lang="en-US" altLang="zh-CN" dirty="0" err="1"/>
              <a:t>tasklet</a:t>
            </a:r>
            <a:endParaRPr lang="en-US" altLang="zh-CN" dirty="0"/>
          </a:p>
          <a:p>
            <a:pPr lvl="1"/>
            <a:r>
              <a:rPr lang="zh-CN" altLang="en-US" dirty="0"/>
              <a:t>其它特征</a:t>
            </a:r>
          </a:p>
          <a:p>
            <a:pPr lvl="2"/>
            <a:r>
              <a:rPr lang="zh-CN" altLang="en-US" dirty="0"/>
              <a:t>提供加锁机制，不同类的</a:t>
            </a:r>
            <a:r>
              <a:rPr lang="en-US" altLang="zh-CN" dirty="0" err="1"/>
              <a:t>tasklet</a:t>
            </a:r>
            <a:r>
              <a:rPr lang="zh-CN" altLang="en-US" dirty="0"/>
              <a:t>可以在多个</a:t>
            </a:r>
            <a:r>
              <a:rPr lang="en-US" altLang="zh-CN" dirty="0"/>
              <a:t>CPU</a:t>
            </a:r>
            <a:r>
              <a:rPr lang="zh-CN" altLang="en-US" dirty="0"/>
              <a:t>上并行，同类的</a:t>
            </a:r>
            <a:r>
              <a:rPr lang="en-US" altLang="zh-CN" dirty="0" err="1"/>
              <a:t>tasklet</a:t>
            </a:r>
            <a:r>
              <a:rPr lang="zh-CN" altLang="en-US" dirty="0"/>
              <a:t>不可并行</a:t>
            </a:r>
          </a:p>
          <a:p>
            <a:pPr lvl="2"/>
            <a:r>
              <a:rPr lang="zh-CN" altLang="en-US" dirty="0"/>
              <a:t>处于中断上下文，可以用自旋锁，不可以阻塞、睡眠，不可以使用信号量</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110</a:t>
            </a:fld>
            <a:endParaRPr lang="zh-CN" altLang="en-US" dirty="0"/>
          </a:p>
        </p:txBody>
      </p:sp>
    </p:spTree>
    <p:extLst>
      <p:ext uri="{BB962C8B-B14F-4D97-AF65-F5344CB8AC3E}">
        <p14:creationId xmlns:p14="http://schemas.microsoft.com/office/powerpoint/2010/main" val="440986443"/>
      </p:ext>
    </p:extLst>
  </p:cSld>
  <p:clrMapOvr>
    <a:masterClrMapping/>
  </p:clrMapOvr>
  <p:transition spd="med">
    <p:zo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补充：</a:t>
            </a:r>
            <a:r>
              <a:rPr lang="en-US" altLang="zh-CN" dirty="0" smtClean="0"/>
              <a:t>Linux</a:t>
            </a:r>
            <a:r>
              <a:rPr lang="zh-CN" altLang="en-US" dirty="0" smtClean="0"/>
              <a:t>中断处理上、下半部机制</a:t>
            </a:r>
            <a:endParaRPr lang="zh-CN" altLang="en-US" dirty="0"/>
          </a:p>
        </p:txBody>
      </p:sp>
      <p:sp>
        <p:nvSpPr>
          <p:cNvPr id="3" name="内容占位符 2"/>
          <p:cNvSpPr>
            <a:spLocks noGrp="1"/>
          </p:cNvSpPr>
          <p:nvPr>
            <p:ph idx="1"/>
          </p:nvPr>
        </p:nvSpPr>
        <p:spPr/>
        <p:txBody>
          <a:bodyPr/>
          <a:lstStyle/>
          <a:p>
            <a:r>
              <a:rPr lang="zh-CN" altLang="en-US" dirty="0"/>
              <a:t>机制</a:t>
            </a:r>
            <a:r>
              <a:rPr lang="en-US" altLang="zh-CN" dirty="0"/>
              <a:t>3</a:t>
            </a:r>
            <a:r>
              <a:rPr lang="zh-CN" altLang="en-US" dirty="0"/>
              <a:t>：</a:t>
            </a:r>
            <a:r>
              <a:rPr lang="en-US" altLang="zh-CN" dirty="0" err="1"/>
              <a:t>workqueue</a:t>
            </a:r>
            <a:endParaRPr lang="en-US" altLang="zh-CN" dirty="0"/>
          </a:p>
          <a:p>
            <a:pPr lvl="1"/>
            <a:r>
              <a:rPr lang="zh-CN" altLang="en-US" dirty="0"/>
              <a:t>基本机制</a:t>
            </a:r>
          </a:p>
          <a:p>
            <a:pPr lvl="2"/>
            <a:r>
              <a:rPr lang="zh-CN" altLang="en-US" dirty="0"/>
              <a:t>也提供了任务队列，称为工作队列，驱动的中断处理程序可以将剩余任务登记在此</a:t>
            </a:r>
          </a:p>
          <a:p>
            <a:pPr lvl="2"/>
            <a:r>
              <a:rPr lang="zh-CN" altLang="en-US" dirty="0"/>
              <a:t>同时提供了后台</a:t>
            </a:r>
            <a:r>
              <a:rPr lang="en-US" altLang="zh-CN" dirty="0"/>
              <a:t>worker</a:t>
            </a:r>
            <a:r>
              <a:rPr lang="zh-CN" altLang="en-US" dirty="0"/>
              <a:t>线程池，随着线程调度，在后台线程的上下文处理剩余任务</a:t>
            </a:r>
          </a:p>
          <a:p>
            <a:pPr lvl="1"/>
            <a:r>
              <a:rPr lang="zh-CN" altLang="en-US" dirty="0"/>
              <a:t>其它特征</a:t>
            </a:r>
          </a:p>
          <a:p>
            <a:pPr lvl="2"/>
            <a:r>
              <a:rPr lang="zh-CN" altLang="en-US" dirty="0"/>
              <a:t>工作于内核线程上下文，可以阻塞、睡眠，可以使用信号量，也可以用自旋锁</a:t>
            </a:r>
          </a:p>
          <a:p>
            <a:pPr lvl="2"/>
            <a:r>
              <a:rPr lang="zh-CN" altLang="en-US" dirty="0"/>
              <a:t>虽然不工作于中断上下文，也被算作下半部机制的一种</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111</a:t>
            </a:fld>
            <a:endParaRPr lang="zh-CN" altLang="en-US" dirty="0"/>
          </a:p>
        </p:txBody>
      </p:sp>
    </p:spTree>
    <p:extLst>
      <p:ext uri="{BB962C8B-B14F-4D97-AF65-F5344CB8AC3E}">
        <p14:creationId xmlns:p14="http://schemas.microsoft.com/office/powerpoint/2010/main" val="2995153320"/>
      </p:ext>
    </p:extLst>
  </p:cSld>
  <p:clrMapOvr>
    <a:masterClrMapping/>
  </p:clrMapOvr>
  <p:transition spd="med">
    <p:zo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FCFE8-6C40-0D8C-E412-3BEE4E15EDB8}"/>
              </a:ext>
            </a:extLst>
          </p:cNvPr>
          <p:cNvSpPr>
            <a:spLocks noGrp="1"/>
          </p:cNvSpPr>
          <p:nvPr>
            <p:ph type="title"/>
          </p:nvPr>
        </p:nvSpPr>
        <p:spPr/>
        <p:txBody>
          <a:bodyPr/>
          <a:lstStyle/>
          <a:p>
            <a:r>
              <a:rPr kumimoji="1" lang="zh-CN" altLang="en-US" dirty="0"/>
              <a:t>习题</a:t>
            </a:r>
          </a:p>
        </p:txBody>
      </p:sp>
      <p:sp>
        <p:nvSpPr>
          <p:cNvPr id="3" name="内容占位符 2">
            <a:extLst>
              <a:ext uri="{FF2B5EF4-FFF2-40B4-BE49-F238E27FC236}">
                <a16:creationId xmlns:a16="http://schemas.microsoft.com/office/drawing/2014/main" xmlns="" id="{C533C091-D776-4801-D0A8-6F7DA89CCF67}"/>
              </a:ext>
            </a:extLst>
          </p:cNvPr>
          <p:cNvSpPr>
            <a:spLocks noGrp="1"/>
          </p:cNvSpPr>
          <p:nvPr>
            <p:ph idx="1"/>
          </p:nvPr>
        </p:nvSpPr>
        <p:spPr/>
        <p:txBody>
          <a:bodyPr/>
          <a:lstStyle/>
          <a:p>
            <a:r>
              <a:rPr kumimoji="1" lang="zh-CN" altLang="en-US" dirty="0" smtClean="0"/>
              <a:t>教材习题</a:t>
            </a:r>
            <a:endParaRPr kumimoji="1" lang="en-US" altLang="zh-CN" dirty="0" smtClean="0"/>
          </a:p>
          <a:p>
            <a:pPr lvl="1"/>
            <a:r>
              <a:rPr kumimoji="1" lang="en-US" altLang="zh-CN" dirty="0"/>
              <a:t>DMA</a:t>
            </a:r>
            <a:r>
              <a:rPr kumimoji="1" lang="zh-CN" altLang="en-US" dirty="0"/>
              <a:t>如何提高系统并发性？它如何使硬件设计复杂化？</a:t>
            </a:r>
          </a:p>
          <a:p>
            <a:pPr lvl="1"/>
            <a:r>
              <a:rPr kumimoji="1" lang="zh-CN" altLang="en-US" dirty="0"/>
              <a:t>为什么随着</a:t>
            </a:r>
            <a:r>
              <a:rPr kumimoji="1" lang="en-US" altLang="zh-CN" dirty="0"/>
              <a:t>CPU</a:t>
            </a:r>
            <a:r>
              <a:rPr kumimoji="1" lang="zh-CN" altLang="en-US" dirty="0"/>
              <a:t>速度的提高，提高系统总线和设备速度很重要？</a:t>
            </a:r>
          </a:p>
        </p:txBody>
      </p:sp>
      <p:sp>
        <p:nvSpPr>
          <p:cNvPr id="4" name="灯片编号占位符 3">
            <a:extLst>
              <a:ext uri="{FF2B5EF4-FFF2-40B4-BE49-F238E27FC236}">
                <a16:creationId xmlns:a16="http://schemas.microsoft.com/office/drawing/2014/main" xmlns="" id="{6EB429EE-73E2-560E-C977-9249697B213E}"/>
              </a:ext>
            </a:extLst>
          </p:cNvPr>
          <p:cNvSpPr>
            <a:spLocks noGrp="1"/>
          </p:cNvSpPr>
          <p:nvPr>
            <p:ph type="sldNum" sz="quarter" idx="12"/>
          </p:nvPr>
        </p:nvSpPr>
        <p:spPr/>
        <p:txBody>
          <a:bodyPr/>
          <a:lstStyle/>
          <a:p>
            <a:fld id="{4093CC90-4002-504C-BD88-C9A1D374048E}" type="slidenum">
              <a:rPr lang="zh-CN" altLang="en-US" smtClean="0"/>
              <a:pPr/>
              <a:t>112</a:t>
            </a:fld>
            <a:endParaRPr lang="zh-CN" altLang="en-US" dirty="0"/>
          </a:p>
        </p:txBody>
      </p:sp>
    </p:spTree>
    <p:extLst>
      <p:ext uri="{BB962C8B-B14F-4D97-AF65-F5344CB8AC3E}">
        <p14:creationId xmlns:p14="http://schemas.microsoft.com/office/powerpoint/2010/main" val="1428185964"/>
      </p:ext>
    </p:extLst>
  </p:cSld>
  <p:clrMapOvr>
    <a:masterClrMapping/>
  </p:clrMapOvr>
  <p:transition spd="med">
    <p:zo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FCFE8-6C40-0D8C-E412-3BEE4E15EDB8}"/>
              </a:ext>
            </a:extLst>
          </p:cNvPr>
          <p:cNvSpPr>
            <a:spLocks noGrp="1"/>
          </p:cNvSpPr>
          <p:nvPr>
            <p:ph type="title"/>
          </p:nvPr>
        </p:nvSpPr>
        <p:spPr/>
        <p:txBody>
          <a:bodyPr/>
          <a:lstStyle/>
          <a:p>
            <a:r>
              <a:rPr kumimoji="1" lang="zh-CN" altLang="en-US" dirty="0"/>
              <a:t>习题</a:t>
            </a:r>
          </a:p>
        </p:txBody>
      </p:sp>
      <p:sp>
        <p:nvSpPr>
          <p:cNvPr id="3" name="内容占位符 2">
            <a:extLst>
              <a:ext uri="{FF2B5EF4-FFF2-40B4-BE49-F238E27FC236}">
                <a16:creationId xmlns:a16="http://schemas.microsoft.com/office/drawing/2014/main" xmlns="" id="{C533C091-D776-4801-D0A8-6F7DA89CCF67}"/>
              </a:ext>
            </a:extLst>
          </p:cNvPr>
          <p:cNvSpPr>
            <a:spLocks noGrp="1"/>
          </p:cNvSpPr>
          <p:nvPr>
            <p:ph idx="1"/>
          </p:nvPr>
        </p:nvSpPr>
        <p:spPr/>
        <p:txBody>
          <a:bodyPr/>
          <a:lstStyle/>
          <a:p>
            <a:r>
              <a:rPr lang="zh-CN" altLang="en-US" dirty="0" smtClean="0"/>
              <a:t>选择题</a:t>
            </a:r>
            <a:endParaRPr lang="en-US" altLang="zh-CN" dirty="0" smtClean="0"/>
          </a:p>
          <a:p>
            <a:pPr lvl="1"/>
            <a:r>
              <a:rPr kumimoji="1" lang="zh-CN" altLang="en-US" dirty="0"/>
              <a:t>缓冲技术中的缓冲池在 </a:t>
            </a:r>
            <a:r>
              <a:rPr kumimoji="1" lang="en-US" altLang="zh-CN" dirty="0"/>
              <a:t>_____ </a:t>
            </a:r>
            <a:r>
              <a:rPr kumimoji="1" lang="zh-CN" altLang="en-US" dirty="0"/>
              <a:t>中。</a:t>
            </a:r>
          </a:p>
          <a:p>
            <a:pPr marL="342882" lvl="1" indent="0">
              <a:buNone/>
            </a:pPr>
            <a:r>
              <a:rPr kumimoji="1" lang="zh-CN" altLang="en-US" dirty="0"/>
              <a:t>   </a:t>
            </a:r>
            <a:r>
              <a:rPr kumimoji="1" lang="en-US" altLang="zh-CN" dirty="0"/>
              <a:t>A. </a:t>
            </a:r>
            <a:r>
              <a:rPr kumimoji="1" lang="zh-CN" altLang="en-US" dirty="0"/>
              <a:t>主存                 </a:t>
            </a:r>
            <a:r>
              <a:rPr kumimoji="1" lang="en-US" altLang="zh-CN" dirty="0"/>
              <a:t>B. </a:t>
            </a:r>
            <a:r>
              <a:rPr kumimoji="1" lang="zh-CN" altLang="en-US" dirty="0"/>
              <a:t>外存</a:t>
            </a:r>
          </a:p>
          <a:p>
            <a:pPr marL="342882" lvl="1" indent="0">
              <a:buNone/>
            </a:pPr>
            <a:r>
              <a:rPr kumimoji="1" lang="zh-CN" altLang="en-US" dirty="0"/>
              <a:t>   </a:t>
            </a:r>
            <a:r>
              <a:rPr kumimoji="1" lang="en-US" altLang="zh-CN" dirty="0"/>
              <a:t>C. ROM                 D. </a:t>
            </a:r>
            <a:r>
              <a:rPr kumimoji="1" lang="zh-CN" altLang="en-US" dirty="0"/>
              <a:t>寄存器</a:t>
            </a:r>
          </a:p>
          <a:p>
            <a:pPr lvl="1"/>
            <a:r>
              <a:rPr kumimoji="1" lang="en-US" altLang="zh-CN" dirty="0"/>
              <a:t>CPU</a:t>
            </a:r>
            <a:r>
              <a:rPr kumimoji="1" lang="zh-CN" altLang="en-US" dirty="0"/>
              <a:t>输出数据的速度远远高于打印机的打印速度，为了解决这一矛盾，可采用</a:t>
            </a:r>
            <a:r>
              <a:rPr kumimoji="1" lang="en-US" altLang="zh-CN" dirty="0"/>
              <a:t>_____ </a:t>
            </a:r>
            <a:r>
              <a:rPr kumimoji="1" lang="zh-CN" altLang="en-US" dirty="0"/>
              <a:t>。</a:t>
            </a:r>
          </a:p>
          <a:p>
            <a:pPr marL="342882" lvl="1" indent="0">
              <a:buNone/>
            </a:pPr>
            <a:r>
              <a:rPr kumimoji="1" lang="zh-CN" altLang="en-US" dirty="0"/>
              <a:t>   </a:t>
            </a:r>
            <a:r>
              <a:rPr kumimoji="1" lang="en-US" altLang="zh-CN" dirty="0"/>
              <a:t>A. </a:t>
            </a:r>
            <a:r>
              <a:rPr kumimoji="1" lang="zh-CN" altLang="en-US" dirty="0"/>
              <a:t>并行技术                 </a:t>
            </a:r>
            <a:r>
              <a:rPr kumimoji="1" lang="en-US" altLang="zh-CN" dirty="0"/>
              <a:t>B. </a:t>
            </a:r>
            <a:r>
              <a:rPr kumimoji="1" lang="zh-CN" altLang="en-US" dirty="0"/>
              <a:t>通道技术</a:t>
            </a:r>
          </a:p>
          <a:p>
            <a:pPr marL="342882" lvl="1" indent="0">
              <a:buNone/>
            </a:pPr>
            <a:r>
              <a:rPr kumimoji="1" lang="zh-CN" altLang="en-US" dirty="0"/>
              <a:t>   </a:t>
            </a:r>
            <a:r>
              <a:rPr kumimoji="1" lang="en-US" altLang="zh-CN" dirty="0"/>
              <a:t>C. </a:t>
            </a:r>
            <a:r>
              <a:rPr kumimoji="1" lang="zh-CN" altLang="en-US" dirty="0"/>
              <a:t>缓冲技术                 </a:t>
            </a:r>
            <a:r>
              <a:rPr kumimoji="1" lang="en-US" altLang="zh-CN" dirty="0"/>
              <a:t>D. </a:t>
            </a:r>
            <a:r>
              <a:rPr kumimoji="1" lang="zh-CN" altLang="en-US" dirty="0"/>
              <a:t>虚存</a:t>
            </a:r>
            <a:r>
              <a:rPr kumimoji="1" lang="zh-CN" altLang="en-US" dirty="0" smtClean="0"/>
              <a:t>技术</a:t>
            </a:r>
            <a:endParaRPr kumimoji="1" lang="zh-CN" altLang="en-US" dirty="0"/>
          </a:p>
        </p:txBody>
      </p:sp>
      <p:sp>
        <p:nvSpPr>
          <p:cNvPr id="4" name="灯片编号占位符 3">
            <a:extLst>
              <a:ext uri="{FF2B5EF4-FFF2-40B4-BE49-F238E27FC236}">
                <a16:creationId xmlns:a16="http://schemas.microsoft.com/office/drawing/2014/main" xmlns="" id="{6EB429EE-73E2-560E-C977-9249697B213E}"/>
              </a:ext>
            </a:extLst>
          </p:cNvPr>
          <p:cNvSpPr>
            <a:spLocks noGrp="1"/>
          </p:cNvSpPr>
          <p:nvPr>
            <p:ph type="sldNum" sz="quarter" idx="12"/>
          </p:nvPr>
        </p:nvSpPr>
        <p:spPr/>
        <p:txBody>
          <a:bodyPr/>
          <a:lstStyle/>
          <a:p>
            <a:fld id="{4093CC90-4002-504C-BD88-C9A1D374048E}" type="slidenum">
              <a:rPr lang="zh-CN" altLang="en-US" smtClean="0"/>
              <a:pPr/>
              <a:t>113</a:t>
            </a:fld>
            <a:endParaRPr lang="zh-CN" altLang="en-US" dirty="0"/>
          </a:p>
        </p:txBody>
      </p:sp>
    </p:spTree>
    <p:extLst>
      <p:ext uri="{BB962C8B-B14F-4D97-AF65-F5344CB8AC3E}">
        <p14:creationId xmlns:p14="http://schemas.microsoft.com/office/powerpoint/2010/main" val="1515587273"/>
      </p:ext>
    </p:extLst>
  </p:cSld>
  <p:clrMapOvr>
    <a:masterClrMapping/>
  </p:clrMapOvr>
  <p:transition spd="med">
    <p:zo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FCFE8-6C40-0D8C-E412-3BEE4E15EDB8}"/>
              </a:ext>
            </a:extLst>
          </p:cNvPr>
          <p:cNvSpPr>
            <a:spLocks noGrp="1"/>
          </p:cNvSpPr>
          <p:nvPr>
            <p:ph type="title"/>
          </p:nvPr>
        </p:nvSpPr>
        <p:spPr/>
        <p:txBody>
          <a:bodyPr/>
          <a:lstStyle/>
          <a:p>
            <a:r>
              <a:rPr kumimoji="1" lang="zh-CN" altLang="en-US" dirty="0"/>
              <a:t>习题</a:t>
            </a:r>
          </a:p>
        </p:txBody>
      </p:sp>
      <p:sp>
        <p:nvSpPr>
          <p:cNvPr id="3" name="内容占位符 2">
            <a:extLst>
              <a:ext uri="{FF2B5EF4-FFF2-40B4-BE49-F238E27FC236}">
                <a16:creationId xmlns:a16="http://schemas.microsoft.com/office/drawing/2014/main" xmlns="" id="{C533C091-D776-4801-D0A8-6F7DA89CCF67}"/>
              </a:ext>
            </a:extLst>
          </p:cNvPr>
          <p:cNvSpPr>
            <a:spLocks noGrp="1"/>
          </p:cNvSpPr>
          <p:nvPr>
            <p:ph idx="1"/>
          </p:nvPr>
        </p:nvSpPr>
        <p:spPr>
          <a:xfrm>
            <a:off x="935038" y="1233488"/>
            <a:ext cx="7772400" cy="5091112"/>
          </a:xfrm>
        </p:spPr>
        <p:txBody>
          <a:bodyPr/>
          <a:lstStyle/>
          <a:p>
            <a:r>
              <a:rPr lang="zh-CN" altLang="en-US" dirty="0"/>
              <a:t>选择题</a:t>
            </a:r>
            <a:endParaRPr lang="en-US" altLang="zh-CN" dirty="0"/>
          </a:p>
          <a:p>
            <a:pPr lvl="1"/>
            <a:r>
              <a:rPr kumimoji="1" lang="zh-CN" altLang="en-US" dirty="0"/>
              <a:t>通过硬件和软件的功能扩充，把原来独占的设备改造成能为若干用户共享的设备，这种设备称为 </a:t>
            </a:r>
            <a:r>
              <a:rPr kumimoji="1" lang="en-US" altLang="zh-CN" dirty="0"/>
              <a:t>_____ </a:t>
            </a:r>
            <a:r>
              <a:rPr kumimoji="1" lang="zh-CN" altLang="en-US" dirty="0"/>
              <a:t>。</a:t>
            </a:r>
          </a:p>
          <a:p>
            <a:pPr marL="342882" lvl="1" indent="0">
              <a:buNone/>
            </a:pPr>
            <a:r>
              <a:rPr kumimoji="1" lang="zh-CN" altLang="en-US" dirty="0"/>
              <a:t>   </a:t>
            </a:r>
            <a:r>
              <a:rPr kumimoji="1" lang="en-US" altLang="zh-CN" dirty="0"/>
              <a:t>A. </a:t>
            </a:r>
            <a:r>
              <a:rPr kumimoji="1" lang="zh-CN" altLang="en-US" dirty="0"/>
              <a:t>存储设备          </a:t>
            </a:r>
            <a:r>
              <a:rPr kumimoji="1" lang="en-US" altLang="zh-CN" dirty="0"/>
              <a:t>B. </a:t>
            </a:r>
            <a:r>
              <a:rPr kumimoji="1" lang="zh-CN" altLang="en-US" dirty="0"/>
              <a:t>系统设备</a:t>
            </a:r>
          </a:p>
          <a:p>
            <a:pPr marL="342882" lvl="1" indent="0">
              <a:buNone/>
            </a:pPr>
            <a:r>
              <a:rPr kumimoji="1" lang="zh-CN" altLang="en-US" dirty="0"/>
              <a:t>   </a:t>
            </a:r>
            <a:r>
              <a:rPr kumimoji="1" lang="en-US" altLang="zh-CN" dirty="0"/>
              <a:t>C. </a:t>
            </a:r>
            <a:r>
              <a:rPr kumimoji="1" lang="zh-CN" altLang="en-US" dirty="0"/>
              <a:t>用户设备          </a:t>
            </a:r>
            <a:r>
              <a:rPr kumimoji="1" lang="en-US" altLang="zh-CN" dirty="0"/>
              <a:t>D. </a:t>
            </a:r>
            <a:r>
              <a:rPr kumimoji="1" lang="zh-CN" altLang="en-US" dirty="0"/>
              <a:t>虚拟设备</a:t>
            </a:r>
          </a:p>
          <a:p>
            <a:pPr lvl="1"/>
            <a:r>
              <a:rPr kumimoji="1" lang="zh-CN" altLang="en-US" dirty="0"/>
              <a:t>为了使多个进程能有效地同时处理输入</a:t>
            </a:r>
            <a:r>
              <a:rPr kumimoji="1" lang="en-US" altLang="zh-CN" dirty="0"/>
              <a:t>/</a:t>
            </a:r>
            <a:r>
              <a:rPr kumimoji="1" lang="zh-CN" altLang="en-US" dirty="0"/>
              <a:t>输出，最好使用 </a:t>
            </a:r>
            <a:r>
              <a:rPr kumimoji="1" lang="en-US" altLang="zh-CN" dirty="0"/>
              <a:t>_____ </a:t>
            </a:r>
            <a:r>
              <a:rPr kumimoji="1" lang="zh-CN" altLang="en-US" dirty="0"/>
              <a:t>结构的缓冲技术。</a:t>
            </a:r>
          </a:p>
          <a:p>
            <a:pPr marL="342882" lvl="1" indent="0">
              <a:buNone/>
            </a:pPr>
            <a:r>
              <a:rPr kumimoji="1" lang="zh-CN" altLang="en-US" dirty="0"/>
              <a:t>   </a:t>
            </a:r>
            <a:r>
              <a:rPr kumimoji="1" lang="en-US" altLang="zh-CN" dirty="0"/>
              <a:t>A. </a:t>
            </a:r>
            <a:r>
              <a:rPr kumimoji="1" lang="zh-CN" altLang="en-US" dirty="0"/>
              <a:t>循环缓冲        </a:t>
            </a:r>
            <a:r>
              <a:rPr kumimoji="1" lang="en-US" altLang="zh-CN" dirty="0"/>
              <a:t>B. </a:t>
            </a:r>
            <a:r>
              <a:rPr kumimoji="1" lang="zh-CN" altLang="en-US" dirty="0"/>
              <a:t>缓冲池</a:t>
            </a:r>
          </a:p>
          <a:p>
            <a:pPr marL="342882" lvl="1" indent="0">
              <a:buNone/>
            </a:pPr>
            <a:r>
              <a:rPr kumimoji="1" lang="zh-CN" altLang="en-US" dirty="0"/>
              <a:t>   </a:t>
            </a:r>
            <a:r>
              <a:rPr kumimoji="1" lang="en-US" altLang="zh-CN" dirty="0"/>
              <a:t>C. </a:t>
            </a:r>
            <a:r>
              <a:rPr kumimoji="1" lang="zh-CN" altLang="en-US" dirty="0"/>
              <a:t>单缓冲          </a:t>
            </a:r>
            <a:r>
              <a:rPr kumimoji="1" lang="en-US" altLang="zh-CN" dirty="0"/>
              <a:t>D. </a:t>
            </a:r>
            <a:r>
              <a:rPr kumimoji="1" lang="zh-CN" altLang="en-US" dirty="0"/>
              <a:t>双</a:t>
            </a:r>
            <a:r>
              <a:rPr kumimoji="1" lang="zh-CN" altLang="en-US" dirty="0" smtClean="0"/>
              <a:t>缓冲</a:t>
            </a:r>
            <a:endParaRPr kumimoji="1" lang="zh-CN" altLang="en-US" dirty="0"/>
          </a:p>
        </p:txBody>
      </p:sp>
      <p:sp>
        <p:nvSpPr>
          <p:cNvPr id="4" name="灯片编号占位符 3">
            <a:extLst>
              <a:ext uri="{FF2B5EF4-FFF2-40B4-BE49-F238E27FC236}">
                <a16:creationId xmlns:a16="http://schemas.microsoft.com/office/drawing/2014/main" xmlns="" id="{6EB429EE-73E2-560E-C977-9249697B213E}"/>
              </a:ext>
            </a:extLst>
          </p:cNvPr>
          <p:cNvSpPr>
            <a:spLocks noGrp="1"/>
          </p:cNvSpPr>
          <p:nvPr>
            <p:ph type="sldNum" sz="quarter" idx="12"/>
          </p:nvPr>
        </p:nvSpPr>
        <p:spPr/>
        <p:txBody>
          <a:bodyPr/>
          <a:lstStyle/>
          <a:p>
            <a:fld id="{4093CC90-4002-504C-BD88-C9A1D374048E}" type="slidenum">
              <a:rPr lang="zh-CN" altLang="en-US" smtClean="0"/>
              <a:pPr/>
              <a:t>114</a:t>
            </a:fld>
            <a:endParaRPr lang="zh-CN" altLang="en-US" dirty="0"/>
          </a:p>
        </p:txBody>
      </p:sp>
    </p:spTree>
    <p:extLst>
      <p:ext uri="{BB962C8B-B14F-4D97-AF65-F5344CB8AC3E}">
        <p14:creationId xmlns:p14="http://schemas.microsoft.com/office/powerpoint/2010/main" val="2369601591"/>
      </p:ext>
    </p:extLst>
  </p:cSld>
  <p:clrMapOvr>
    <a:masterClrMapping/>
  </p:clrMapOvr>
  <p:transition spd="med">
    <p:zo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FCFE8-6C40-0D8C-E412-3BEE4E15EDB8}"/>
              </a:ext>
            </a:extLst>
          </p:cNvPr>
          <p:cNvSpPr>
            <a:spLocks noGrp="1"/>
          </p:cNvSpPr>
          <p:nvPr>
            <p:ph type="title"/>
          </p:nvPr>
        </p:nvSpPr>
        <p:spPr/>
        <p:txBody>
          <a:bodyPr/>
          <a:lstStyle/>
          <a:p>
            <a:r>
              <a:rPr kumimoji="1" lang="zh-CN" altLang="en-US" dirty="0"/>
              <a:t>习题</a:t>
            </a:r>
          </a:p>
        </p:txBody>
      </p:sp>
      <p:sp>
        <p:nvSpPr>
          <p:cNvPr id="3" name="内容占位符 2">
            <a:extLst>
              <a:ext uri="{FF2B5EF4-FFF2-40B4-BE49-F238E27FC236}">
                <a16:creationId xmlns:a16="http://schemas.microsoft.com/office/drawing/2014/main" xmlns="" id="{C533C091-D776-4801-D0A8-6F7DA89CCF67}"/>
              </a:ext>
            </a:extLst>
          </p:cNvPr>
          <p:cNvSpPr>
            <a:spLocks noGrp="1"/>
          </p:cNvSpPr>
          <p:nvPr>
            <p:ph idx="1"/>
          </p:nvPr>
        </p:nvSpPr>
        <p:spPr/>
        <p:txBody>
          <a:bodyPr/>
          <a:lstStyle/>
          <a:p>
            <a:r>
              <a:rPr lang="zh-CN" altLang="en-US" dirty="0"/>
              <a:t>选择题</a:t>
            </a:r>
            <a:endParaRPr lang="en-US" altLang="zh-CN" dirty="0"/>
          </a:p>
          <a:p>
            <a:pPr lvl="1"/>
            <a:r>
              <a:rPr kumimoji="1" lang="zh-CN" altLang="en-US" dirty="0"/>
              <a:t>如果</a:t>
            </a:r>
            <a:r>
              <a:rPr kumimoji="1" lang="en-US" altLang="zh-CN" dirty="0"/>
              <a:t>I/O</a:t>
            </a:r>
            <a:r>
              <a:rPr kumimoji="1" lang="zh-CN" altLang="en-US" dirty="0"/>
              <a:t>设备与存储设备进行数据交换不经过</a:t>
            </a:r>
            <a:r>
              <a:rPr kumimoji="1" lang="en-US" altLang="zh-CN" dirty="0"/>
              <a:t>CPU</a:t>
            </a:r>
            <a:r>
              <a:rPr kumimoji="1" lang="zh-CN" altLang="en-US" dirty="0"/>
              <a:t>来完成，这种数据交换方式是 </a:t>
            </a:r>
            <a:r>
              <a:rPr kumimoji="1" lang="en-US" altLang="zh-CN" dirty="0"/>
              <a:t>_____ </a:t>
            </a:r>
            <a:r>
              <a:rPr kumimoji="1" lang="zh-CN" altLang="en-US" dirty="0"/>
              <a:t>。</a:t>
            </a:r>
          </a:p>
          <a:p>
            <a:pPr marL="342882" lvl="1" indent="0">
              <a:buNone/>
            </a:pPr>
            <a:r>
              <a:rPr kumimoji="1" lang="zh-CN" altLang="en-US" dirty="0"/>
              <a:t>   </a:t>
            </a:r>
            <a:r>
              <a:rPr kumimoji="1" lang="en-US" altLang="zh-CN" dirty="0"/>
              <a:t>A. </a:t>
            </a:r>
            <a:r>
              <a:rPr kumimoji="1" lang="zh-CN" altLang="en-US" dirty="0"/>
              <a:t>程序查询           </a:t>
            </a:r>
            <a:r>
              <a:rPr kumimoji="1" lang="en-US" altLang="zh-CN" dirty="0"/>
              <a:t>B. </a:t>
            </a:r>
            <a:r>
              <a:rPr kumimoji="1" lang="zh-CN" altLang="en-US" dirty="0"/>
              <a:t>中断方式</a:t>
            </a:r>
          </a:p>
          <a:p>
            <a:pPr marL="342882" lvl="1" indent="0">
              <a:buNone/>
            </a:pPr>
            <a:r>
              <a:rPr kumimoji="1" lang="zh-CN" altLang="en-US" dirty="0"/>
              <a:t>   </a:t>
            </a:r>
            <a:r>
              <a:rPr kumimoji="1" lang="en-US" altLang="zh-CN" dirty="0"/>
              <a:t>C. DMA</a:t>
            </a:r>
            <a:r>
              <a:rPr kumimoji="1" lang="zh-CN" altLang="en-US" dirty="0"/>
              <a:t>方式          </a:t>
            </a:r>
            <a:r>
              <a:rPr kumimoji="1" lang="en-US" altLang="zh-CN" dirty="0"/>
              <a:t>D. </a:t>
            </a:r>
            <a:r>
              <a:rPr kumimoji="1" lang="zh-CN" altLang="en-US" dirty="0"/>
              <a:t>无条件存取方式</a:t>
            </a:r>
          </a:p>
          <a:p>
            <a:pPr lvl="1"/>
            <a:r>
              <a:rPr kumimoji="1" lang="zh-CN" altLang="en-US" dirty="0"/>
              <a:t>在采用</a:t>
            </a:r>
            <a:r>
              <a:rPr kumimoji="1" lang="en-US" altLang="zh-CN" dirty="0"/>
              <a:t>Spooling </a:t>
            </a:r>
            <a:r>
              <a:rPr kumimoji="1" lang="zh-CN" altLang="en-US" dirty="0"/>
              <a:t>技术的系统中．用户的打印结果首先被送到 </a:t>
            </a:r>
            <a:r>
              <a:rPr kumimoji="1" lang="en-US" altLang="zh-CN" dirty="0"/>
              <a:t>_____ </a:t>
            </a:r>
            <a:r>
              <a:rPr kumimoji="1" lang="zh-CN" altLang="en-US" dirty="0"/>
              <a:t>。</a:t>
            </a:r>
          </a:p>
          <a:p>
            <a:pPr marL="342882" lvl="1" indent="0">
              <a:buNone/>
            </a:pPr>
            <a:r>
              <a:rPr kumimoji="1" lang="zh-CN" altLang="en-US" dirty="0"/>
              <a:t>   </a:t>
            </a:r>
            <a:r>
              <a:rPr kumimoji="1" lang="en-US" altLang="zh-CN" dirty="0"/>
              <a:t>A. </a:t>
            </a:r>
            <a:r>
              <a:rPr kumimoji="1" lang="zh-CN" altLang="en-US" dirty="0"/>
              <a:t>磁盘固定区域    </a:t>
            </a:r>
            <a:r>
              <a:rPr kumimoji="1" lang="en-US" altLang="zh-CN" dirty="0" smtClean="0"/>
              <a:t>B</a:t>
            </a:r>
            <a:r>
              <a:rPr kumimoji="1" lang="en-US" altLang="zh-CN" dirty="0"/>
              <a:t>. </a:t>
            </a:r>
            <a:r>
              <a:rPr kumimoji="1" lang="zh-CN" altLang="en-US" dirty="0"/>
              <a:t>内存固定区域</a:t>
            </a:r>
          </a:p>
          <a:p>
            <a:pPr marL="342882" lvl="1" indent="0">
              <a:buNone/>
            </a:pPr>
            <a:r>
              <a:rPr kumimoji="1" lang="zh-CN" altLang="en-US" dirty="0"/>
              <a:t>   </a:t>
            </a:r>
            <a:r>
              <a:rPr kumimoji="1" lang="en-US" altLang="zh-CN" dirty="0"/>
              <a:t>C. </a:t>
            </a:r>
            <a:r>
              <a:rPr kumimoji="1" lang="zh-CN" altLang="en-US" dirty="0"/>
              <a:t>终端                  </a:t>
            </a:r>
            <a:r>
              <a:rPr kumimoji="1" lang="en-US" altLang="zh-CN" dirty="0"/>
              <a:t>D. </a:t>
            </a:r>
            <a:r>
              <a:rPr kumimoji="1" lang="zh-CN" altLang="en-US" dirty="0" smtClean="0"/>
              <a:t>打印机</a:t>
            </a:r>
            <a:endParaRPr kumimoji="1" lang="zh-CN" altLang="en-US" dirty="0"/>
          </a:p>
        </p:txBody>
      </p:sp>
      <p:sp>
        <p:nvSpPr>
          <p:cNvPr id="4" name="灯片编号占位符 3">
            <a:extLst>
              <a:ext uri="{FF2B5EF4-FFF2-40B4-BE49-F238E27FC236}">
                <a16:creationId xmlns:a16="http://schemas.microsoft.com/office/drawing/2014/main" xmlns="" id="{6EB429EE-73E2-560E-C977-9249697B213E}"/>
              </a:ext>
            </a:extLst>
          </p:cNvPr>
          <p:cNvSpPr>
            <a:spLocks noGrp="1"/>
          </p:cNvSpPr>
          <p:nvPr>
            <p:ph type="sldNum" sz="quarter" idx="12"/>
          </p:nvPr>
        </p:nvSpPr>
        <p:spPr/>
        <p:txBody>
          <a:bodyPr/>
          <a:lstStyle/>
          <a:p>
            <a:fld id="{4093CC90-4002-504C-BD88-C9A1D374048E}" type="slidenum">
              <a:rPr lang="zh-CN" altLang="en-US" smtClean="0"/>
              <a:pPr/>
              <a:t>115</a:t>
            </a:fld>
            <a:endParaRPr lang="zh-CN" altLang="en-US" dirty="0"/>
          </a:p>
        </p:txBody>
      </p:sp>
    </p:spTree>
    <p:extLst>
      <p:ext uri="{BB962C8B-B14F-4D97-AF65-F5344CB8AC3E}">
        <p14:creationId xmlns:p14="http://schemas.microsoft.com/office/powerpoint/2010/main" val="2763728355"/>
      </p:ext>
    </p:extLst>
  </p:cSld>
  <p:clrMapOvr>
    <a:masterClrMapping/>
  </p:clrMapOvr>
  <p:transition spd="med">
    <p:zo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FCFE8-6C40-0D8C-E412-3BEE4E15EDB8}"/>
              </a:ext>
            </a:extLst>
          </p:cNvPr>
          <p:cNvSpPr>
            <a:spLocks noGrp="1"/>
          </p:cNvSpPr>
          <p:nvPr>
            <p:ph type="title"/>
          </p:nvPr>
        </p:nvSpPr>
        <p:spPr/>
        <p:txBody>
          <a:bodyPr/>
          <a:lstStyle/>
          <a:p>
            <a:r>
              <a:rPr kumimoji="1" lang="zh-CN" altLang="en-US" dirty="0"/>
              <a:t>习题</a:t>
            </a:r>
          </a:p>
        </p:txBody>
      </p:sp>
      <p:sp>
        <p:nvSpPr>
          <p:cNvPr id="3" name="内容占位符 2">
            <a:extLst>
              <a:ext uri="{FF2B5EF4-FFF2-40B4-BE49-F238E27FC236}">
                <a16:creationId xmlns:a16="http://schemas.microsoft.com/office/drawing/2014/main" xmlns="" id="{C533C091-D776-4801-D0A8-6F7DA89CCF67}"/>
              </a:ext>
            </a:extLst>
          </p:cNvPr>
          <p:cNvSpPr>
            <a:spLocks noGrp="1"/>
          </p:cNvSpPr>
          <p:nvPr>
            <p:ph idx="1"/>
          </p:nvPr>
        </p:nvSpPr>
        <p:spPr>
          <a:xfrm>
            <a:off x="935038" y="1233487"/>
            <a:ext cx="7772400" cy="5157787"/>
          </a:xfrm>
        </p:spPr>
        <p:txBody>
          <a:bodyPr/>
          <a:lstStyle/>
          <a:p>
            <a:r>
              <a:rPr lang="zh-CN" altLang="en-US" dirty="0"/>
              <a:t>选择题</a:t>
            </a:r>
            <a:endParaRPr lang="en-US" altLang="zh-CN" dirty="0"/>
          </a:p>
          <a:p>
            <a:pPr lvl="1"/>
            <a:r>
              <a:rPr kumimoji="1" lang="zh-CN" altLang="en-US" dirty="0"/>
              <a:t>设备管理程序对设备的管理是借助一些数据结构来进行的，下面的 </a:t>
            </a:r>
            <a:r>
              <a:rPr kumimoji="1" lang="en-US" altLang="zh-CN" dirty="0"/>
              <a:t>_____ </a:t>
            </a:r>
            <a:r>
              <a:rPr kumimoji="1" lang="zh-CN" altLang="en-US" dirty="0"/>
              <a:t>不属于设备管理数据结构。</a:t>
            </a:r>
          </a:p>
          <a:p>
            <a:pPr marL="342882" lvl="1" indent="0">
              <a:buNone/>
            </a:pPr>
            <a:r>
              <a:rPr kumimoji="1" lang="zh-CN" altLang="en-US" dirty="0"/>
              <a:t>   </a:t>
            </a:r>
            <a:r>
              <a:rPr kumimoji="1" lang="en-US" altLang="zh-CN" dirty="0"/>
              <a:t>A. DCT              B. COCT</a:t>
            </a:r>
          </a:p>
          <a:p>
            <a:pPr marL="342882" lvl="1" indent="0">
              <a:buNone/>
            </a:pPr>
            <a:r>
              <a:rPr kumimoji="1" lang="en-US" altLang="zh-CN" dirty="0"/>
              <a:t>   C. CHCT             D. JCB</a:t>
            </a:r>
          </a:p>
          <a:p>
            <a:pPr lvl="1"/>
            <a:r>
              <a:rPr kumimoji="1" lang="zh-CN" altLang="en-US" dirty="0"/>
              <a:t>操作系统中的</a:t>
            </a:r>
            <a:r>
              <a:rPr kumimoji="1" lang="en-US" altLang="zh-CN" dirty="0"/>
              <a:t>Spooling</a:t>
            </a:r>
            <a:r>
              <a:rPr kumimoji="1" lang="zh-CN" altLang="en-US" dirty="0"/>
              <a:t>技术，实质是将 </a:t>
            </a:r>
            <a:r>
              <a:rPr kumimoji="1" lang="en-US" altLang="zh-CN" dirty="0"/>
              <a:t>_____ </a:t>
            </a:r>
            <a:r>
              <a:rPr kumimoji="1" lang="zh-CN" altLang="en-US" dirty="0"/>
              <a:t>转化为共享设备的技术。</a:t>
            </a:r>
          </a:p>
          <a:p>
            <a:pPr marL="342882" lvl="1" indent="0">
              <a:buNone/>
            </a:pPr>
            <a:r>
              <a:rPr kumimoji="1" lang="zh-CN" altLang="en-US" dirty="0"/>
              <a:t>   </a:t>
            </a:r>
            <a:r>
              <a:rPr kumimoji="1" lang="en-US" altLang="zh-CN" dirty="0"/>
              <a:t>A. </a:t>
            </a:r>
            <a:r>
              <a:rPr kumimoji="1" lang="zh-CN" altLang="en-US" dirty="0"/>
              <a:t>虚拟设备         </a:t>
            </a:r>
            <a:r>
              <a:rPr kumimoji="1" lang="en-US" altLang="zh-CN" dirty="0"/>
              <a:t>B. </a:t>
            </a:r>
            <a:r>
              <a:rPr kumimoji="1" lang="zh-CN" altLang="en-US" dirty="0"/>
              <a:t>独占设备</a:t>
            </a:r>
          </a:p>
          <a:p>
            <a:pPr marL="342882" lvl="1" indent="0">
              <a:buNone/>
            </a:pPr>
            <a:r>
              <a:rPr kumimoji="1" lang="zh-CN" altLang="en-US" dirty="0"/>
              <a:t>   </a:t>
            </a:r>
            <a:r>
              <a:rPr kumimoji="1" lang="en-US" altLang="zh-CN" dirty="0"/>
              <a:t>C. </a:t>
            </a:r>
            <a:r>
              <a:rPr kumimoji="1" lang="zh-CN" altLang="en-US" dirty="0"/>
              <a:t>脱机设备         </a:t>
            </a:r>
            <a:r>
              <a:rPr kumimoji="1" lang="en-US" altLang="zh-CN" dirty="0"/>
              <a:t>D. </a:t>
            </a:r>
            <a:r>
              <a:rPr kumimoji="1" lang="zh-CN" altLang="en-US" dirty="0"/>
              <a:t>块</a:t>
            </a:r>
            <a:r>
              <a:rPr kumimoji="1" lang="zh-CN" altLang="en-US" dirty="0" smtClean="0"/>
              <a:t>设备</a:t>
            </a:r>
            <a:endParaRPr kumimoji="1" lang="zh-CN" altLang="en-US" dirty="0"/>
          </a:p>
        </p:txBody>
      </p:sp>
      <p:sp>
        <p:nvSpPr>
          <p:cNvPr id="4" name="灯片编号占位符 3">
            <a:extLst>
              <a:ext uri="{FF2B5EF4-FFF2-40B4-BE49-F238E27FC236}">
                <a16:creationId xmlns:a16="http://schemas.microsoft.com/office/drawing/2014/main" xmlns="" id="{6EB429EE-73E2-560E-C977-9249697B213E}"/>
              </a:ext>
            </a:extLst>
          </p:cNvPr>
          <p:cNvSpPr>
            <a:spLocks noGrp="1"/>
          </p:cNvSpPr>
          <p:nvPr>
            <p:ph type="sldNum" sz="quarter" idx="12"/>
          </p:nvPr>
        </p:nvSpPr>
        <p:spPr/>
        <p:txBody>
          <a:bodyPr/>
          <a:lstStyle/>
          <a:p>
            <a:fld id="{4093CC90-4002-504C-BD88-C9A1D374048E}" type="slidenum">
              <a:rPr lang="zh-CN" altLang="en-US" smtClean="0"/>
              <a:pPr/>
              <a:t>116</a:t>
            </a:fld>
            <a:endParaRPr lang="zh-CN" altLang="en-US" dirty="0"/>
          </a:p>
        </p:txBody>
      </p:sp>
    </p:spTree>
    <p:extLst>
      <p:ext uri="{BB962C8B-B14F-4D97-AF65-F5344CB8AC3E}">
        <p14:creationId xmlns:p14="http://schemas.microsoft.com/office/powerpoint/2010/main" val="157692846"/>
      </p:ext>
    </p:extLst>
  </p:cSld>
  <p:clrMapOvr>
    <a:masterClrMapping/>
  </p:clrMapOvr>
  <p:transition spd="med">
    <p:zo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FCFE8-6C40-0D8C-E412-3BEE4E15EDB8}"/>
              </a:ext>
            </a:extLst>
          </p:cNvPr>
          <p:cNvSpPr>
            <a:spLocks noGrp="1"/>
          </p:cNvSpPr>
          <p:nvPr>
            <p:ph type="title"/>
          </p:nvPr>
        </p:nvSpPr>
        <p:spPr/>
        <p:txBody>
          <a:bodyPr/>
          <a:lstStyle/>
          <a:p>
            <a:r>
              <a:rPr kumimoji="1" lang="zh-CN" altLang="en-US" dirty="0"/>
              <a:t>习题</a:t>
            </a:r>
          </a:p>
        </p:txBody>
      </p:sp>
      <p:sp>
        <p:nvSpPr>
          <p:cNvPr id="3" name="内容占位符 2">
            <a:extLst>
              <a:ext uri="{FF2B5EF4-FFF2-40B4-BE49-F238E27FC236}">
                <a16:creationId xmlns:a16="http://schemas.microsoft.com/office/drawing/2014/main" xmlns="" id="{C533C091-D776-4801-D0A8-6F7DA89CCF67}"/>
              </a:ext>
            </a:extLst>
          </p:cNvPr>
          <p:cNvSpPr>
            <a:spLocks noGrp="1"/>
          </p:cNvSpPr>
          <p:nvPr>
            <p:ph idx="1"/>
          </p:nvPr>
        </p:nvSpPr>
        <p:spPr/>
        <p:txBody>
          <a:bodyPr/>
          <a:lstStyle/>
          <a:p>
            <a:r>
              <a:rPr lang="zh-CN" altLang="en-US" dirty="0"/>
              <a:t>选择题</a:t>
            </a:r>
            <a:endParaRPr lang="en-US" altLang="zh-CN" dirty="0"/>
          </a:p>
          <a:p>
            <a:pPr lvl="1"/>
            <a:r>
              <a:rPr kumimoji="1" lang="zh-CN" altLang="en-US" dirty="0"/>
              <a:t>按 </a:t>
            </a:r>
            <a:r>
              <a:rPr kumimoji="1" lang="en-US" altLang="zh-CN" dirty="0"/>
              <a:t>_____ </a:t>
            </a:r>
            <a:r>
              <a:rPr kumimoji="1" lang="zh-CN" altLang="en-US" dirty="0"/>
              <a:t>分类可将设备分为块设备和字符设备。</a:t>
            </a:r>
          </a:p>
          <a:p>
            <a:pPr marL="342882" lvl="1" indent="0">
              <a:buNone/>
            </a:pPr>
            <a:r>
              <a:rPr kumimoji="1" lang="zh-CN" altLang="en-US" dirty="0"/>
              <a:t>   </a:t>
            </a:r>
            <a:r>
              <a:rPr kumimoji="1" lang="en-US" altLang="zh-CN" dirty="0"/>
              <a:t>A. </a:t>
            </a:r>
            <a:r>
              <a:rPr kumimoji="1" lang="zh-CN" altLang="en-US" dirty="0"/>
              <a:t>从属关系               </a:t>
            </a:r>
            <a:r>
              <a:rPr kumimoji="1" lang="en-US" altLang="zh-CN" dirty="0"/>
              <a:t>B. </a:t>
            </a:r>
            <a:r>
              <a:rPr kumimoji="1" lang="zh-CN" altLang="en-US" dirty="0"/>
              <a:t>操作特性</a:t>
            </a:r>
          </a:p>
          <a:p>
            <a:pPr marL="342882" lvl="1" indent="0">
              <a:buNone/>
            </a:pPr>
            <a:r>
              <a:rPr kumimoji="1" lang="zh-CN" altLang="en-US" dirty="0"/>
              <a:t>   </a:t>
            </a:r>
            <a:r>
              <a:rPr kumimoji="1" lang="en-US" altLang="zh-CN" dirty="0"/>
              <a:t>C. </a:t>
            </a:r>
            <a:r>
              <a:rPr kumimoji="1" lang="zh-CN" altLang="en-US" dirty="0"/>
              <a:t>共享属性               </a:t>
            </a:r>
            <a:r>
              <a:rPr kumimoji="1" lang="en-US" altLang="zh-CN" dirty="0"/>
              <a:t>D. </a:t>
            </a:r>
            <a:r>
              <a:rPr kumimoji="1" lang="zh-CN" altLang="en-US" dirty="0"/>
              <a:t>信息交换单位</a:t>
            </a:r>
          </a:p>
          <a:p>
            <a:pPr lvl="1"/>
            <a:r>
              <a:rPr kumimoji="1" lang="en-US" altLang="zh-CN" dirty="0"/>
              <a:t>_____ </a:t>
            </a:r>
            <a:r>
              <a:rPr kumimoji="1" lang="zh-CN" altLang="en-US" dirty="0"/>
              <a:t>算法是设备分配常用的一种算法。</a:t>
            </a:r>
          </a:p>
          <a:p>
            <a:pPr marL="342882" lvl="1" indent="0">
              <a:buNone/>
            </a:pPr>
            <a:r>
              <a:rPr kumimoji="1" lang="zh-CN" altLang="en-US" dirty="0"/>
              <a:t>   </a:t>
            </a:r>
            <a:r>
              <a:rPr kumimoji="1" lang="en-US" altLang="zh-CN" dirty="0"/>
              <a:t>A. </a:t>
            </a:r>
            <a:r>
              <a:rPr kumimoji="1" lang="zh-CN" altLang="en-US" dirty="0"/>
              <a:t>短作业优先          </a:t>
            </a:r>
            <a:r>
              <a:rPr kumimoji="1" lang="en-US" altLang="zh-CN" dirty="0"/>
              <a:t>B. </a:t>
            </a:r>
            <a:r>
              <a:rPr kumimoji="1" lang="zh-CN" altLang="en-US" dirty="0"/>
              <a:t>最佳适应</a:t>
            </a:r>
          </a:p>
          <a:p>
            <a:pPr marL="342882" lvl="1" indent="0">
              <a:buNone/>
            </a:pPr>
            <a:r>
              <a:rPr kumimoji="1" lang="zh-CN" altLang="en-US" dirty="0"/>
              <a:t>   </a:t>
            </a:r>
            <a:r>
              <a:rPr kumimoji="1" lang="en-US" altLang="zh-CN" dirty="0"/>
              <a:t>C. </a:t>
            </a:r>
            <a:r>
              <a:rPr kumimoji="1" lang="zh-CN" altLang="en-US" dirty="0"/>
              <a:t>先来先服务          </a:t>
            </a:r>
            <a:r>
              <a:rPr kumimoji="1" lang="en-US" altLang="zh-CN" dirty="0"/>
              <a:t>D. </a:t>
            </a:r>
            <a:r>
              <a:rPr kumimoji="1" lang="zh-CN" altLang="en-US" dirty="0"/>
              <a:t>首次</a:t>
            </a:r>
            <a:r>
              <a:rPr kumimoji="1" lang="zh-CN" altLang="en-US" dirty="0" smtClean="0"/>
              <a:t>适应</a:t>
            </a:r>
            <a:endParaRPr kumimoji="1" lang="zh-CN" altLang="en-US" dirty="0"/>
          </a:p>
        </p:txBody>
      </p:sp>
      <p:sp>
        <p:nvSpPr>
          <p:cNvPr id="4" name="灯片编号占位符 3">
            <a:extLst>
              <a:ext uri="{FF2B5EF4-FFF2-40B4-BE49-F238E27FC236}">
                <a16:creationId xmlns:a16="http://schemas.microsoft.com/office/drawing/2014/main" xmlns="" id="{6EB429EE-73E2-560E-C977-9249697B213E}"/>
              </a:ext>
            </a:extLst>
          </p:cNvPr>
          <p:cNvSpPr>
            <a:spLocks noGrp="1"/>
          </p:cNvSpPr>
          <p:nvPr>
            <p:ph type="sldNum" sz="quarter" idx="12"/>
          </p:nvPr>
        </p:nvSpPr>
        <p:spPr/>
        <p:txBody>
          <a:bodyPr/>
          <a:lstStyle/>
          <a:p>
            <a:fld id="{4093CC90-4002-504C-BD88-C9A1D374048E}" type="slidenum">
              <a:rPr lang="zh-CN" altLang="en-US" smtClean="0"/>
              <a:pPr/>
              <a:t>117</a:t>
            </a:fld>
            <a:endParaRPr lang="zh-CN" altLang="en-US" dirty="0"/>
          </a:p>
        </p:txBody>
      </p:sp>
    </p:spTree>
    <p:extLst>
      <p:ext uri="{BB962C8B-B14F-4D97-AF65-F5344CB8AC3E}">
        <p14:creationId xmlns:p14="http://schemas.microsoft.com/office/powerpoint/2010/main" val="188165284"/>
      </p:ext>
    </p:extLst>
  </p:cSld>
  <p:clrMapOvr>
    <a:masterClrMapping/>
  </p:clrMapOvr>
  <p:transition spd="med">
    <p:zo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FCFE8-6C40-0D8C-E412-3BEE4E15EDB8}"/>
              </a:ext>
            </a:extLst>
          </p:cNvPr>
          <p:cNvSpPr>
            <a:spLocks noGrp="1"/>
          </p:cNvSpPr>
          <p:nvPr>
            <p:ph type="title"/>
          </p:nvPr>
        </p:nvSpPr>
        <p:spPr/>
        <p:txBody>
          <a:bodyPr/>
          <a:lstStyle/>
          <a:p>
            <a:r>
              <a:rPr kumimoji="1" lang="zh-CN" altLang="en-US" dirty="0"/>
              <a:t>习题</a:t>
            </a:r>
          </a:p>
        </p:txBody>
      </p:sp>
      <p:sp>
        <p:nvSpPr>
          <p:cNvPr id="3" name="内容占位符 2">
            <a:extLst>
              <a:ext uri="{FF2B5EF4-FFF2-40B4-BE49-F238E27FC236}">
                <a16:creationId xmlns:a16="http://schemas.microsoft.com/office/drawing/2014/main" xmlns="" id="{C533C091-D776-4801-D0A8-6F7DA89CCF67}"/>
              </a:ext>
            </a:extLst>
          </p:cNvPr>
          <p:cNvSpPr>
            <a:spLocks noGrp="1"/>
          </p:cNvSpPr>
          <p:nvPr>
            <p:ph idx="1"/>
          </p:nvPr>
        </p:nvSpPr>
        <p:spPr/>
        <p:txBody>
          <a:bodyPr/>
          <a:lstStyle/>
          <a:p>
            <a:r>
              <a:rPr lang="zh-CN" altLang="en-US" dirty="0"/>
              <a:t>选择题</a:t>
            </a:r>
            <a:endParaRPr lang="en-US" altLang="zh-CN" dirty="0"/>
          </a:p>
          <a:p>
            <a:pPr lvl="1"/>
            <a:r>
              <a:rPr kumimoji="1" lang="zh-CN" altLang="en-US" dirty="0"/>
              <a:t>在下面关于设备属性的论述中，正确</a:t>
            </a:r>
            <a:r>
              <a:rPr kumimoji="1" lang="zh-CN" altLang="en-US" dirty="0" smtClean="0"/>
              <a:t>的是</a:t>
            </a:r>
            <a:r>
              <a:rPr kumimoji="1" lang="en-US" altLang="zh-CN" dirty="0"/>
              <a:t>_____</a:t>
            </a:r>
            <a:r>
              <a:rPr kumimoji="1" lang="zh-CN" altLang="en-US" dirty="0" smtClean="0"/>
              <a:t>。</a:t>
            </a:r>
            <a:endParaRPr kumimoji="1" lang="zh-CN" altLang="en-US" dirty="0"/>
          </a:p>
          <a:p>
            <a:pPr marL="342882" lvl="1" indent="0">
              <a:buNone/>
            </a:pPr>
            <a:r>
              <a:rPr kumimoji="1" lang="zh-CN" altLang="en-US" dirty="0"/>
              <a:t>  </a:t>
            </a:r>
            <a:r>
              <a:rPr kumimoji="1" lang="en-US" altLang="zh-CN" dirty="0"/>
              <a:t>A</a:t>
            </a:r>
            <a:r>
              <a:rPr kumimoji="1" lang="zh-CN" altLang="en-US" dirty="0"/>
              <a:t>．字符设备的一个基本特征是可寻址的。</a:t>
            </a:r>
          </a:p>
          <a:p>
            <a:pPr marL="342882" lvl="1" indent="0">
              <a:buNone/>
            </a:pPr>
            <a:r>
              <a:rPr kumimoji="1" lang="zh-CN" altLang="en-US" dirty="0"/>
              <a:t>  </a:t>
            </a:r>
            <a:r>
              <a:rPr kumimoji="1" lang="en-US" altLang="zh-CN" dirty="0"/>
              <a:t>B</a:t>
            </a:r>
            <a:r>
              <a:rPr kumimoji="1" lang="zh-CN" altLang="en-US" dirty="0"/>
              <a:t>．共享设备必须是可</a:t>
            </a:r>
            <a:r>
              <a:rPr kumimoji="1" lang="zh-CN" altLang="en-US" dirty="0" smtClean="0"/>
              <a:t>寻址和</a:t>
            </a:r>
            <a:r>
              <a:rPr kumimoji="1" lang="zh-CN" altLang="en-US" dirty="0"/>
              <a:t>可随机访问的设备。</a:t>
            </a:r>
          </a:p>
          <a:p>
            <a:pPr marL="342882" lvl="1" indent="0">
              <a:buNone/>
            </a:pPr>
            <a:r>
              <a:rPr kumimoji="1" lang="zh-CN" altLang="en-US" dirty="0"/>
              <a:t>  </a:t>
            </a:r>
            <a:r>
              <a:rPr kumimoji="1" lang="en-US" altLang="zh-CN" dirty="0"/>
              <a:t>C</a:t>
            </a:r>
            <a:r>
              <a:rPr kumimoji="1" lang="zh-CN" altLang="en-US" dirty="0"/>
              <a:t>．共享设备是指在同一时刻，允许多个进程同时访问的设备。</a:t>
            </a:r>
          </a:p>
          <a:p>
            <a:pPr marL="342882" lvl="1" indent="0">
              <a:buNone/>
            </a:pPr>
            <a:r>
              <a:rPr kumimoji="1" lang="zh-CN" altLang="en-US" dirty="0"/>
              <a:t>  </a:t>
            </a:r>
            <a:r>
              <a:rPr kumimoji="1" lang="en-US" altLang="zh-CN" dirty="0"/>
              <a:t>D</a:t>
            </a:r>
            <a:r>
              <a:rPr kumimoji="1" lang="zh-CN" altLang="en-US" dirty="0"/>
              <a:t>．在分配共享设备和独占设备时，都可能引起进程死锁</a:t>
            </a:r>
            <a:r>
              <a:rPr kumimoji="1" lang="zh-CN" altLang="en-US" dirty="0" smtClean="0"/>
              <a:t>。</a:t>
            </a:r>
            <a:endParaRPr kumimoji="1" lang="zh-CN" altLang="en-US" dirty="0"/>
          </a:p>
        </p:txBody>
      </p:sp>
      <p:sp>
        <p:nvSpPr>
          <p:cNvPr id="4" name="灯片编号占位符 3">
            <a:extLst>
              <a:ext uri="{FF2B5EF4-FFF2-40B4-BE49-F238E27FC236}">
                <a16:creationId xmlns:a16="http://schemas.microsoft.com/office/drawing/2014/main" xmlns="" id="{6EB429EE-73E2-560E-C977-9249697B213E}"/>
              </a:ext>
            </a:extLst>
          </p:cNvPr>
          <p:cNvSpPr>
            <a:spLocks noGrp="1"/>
          </p:cNvSpPr>
          <p:nvPr>
            <p:ph type="sldNum" sz="quarter" idx="12"/>
          </p:nvPr>
        </p:nvSpPr>
        <p:spPr/>
        <p:txBody>
          <a:bodyPr/>
          <a:lstStyle/>
          <a:p>
            <a:fld id="{4093CC90-4002-504C-BD88-C9A1D374048E}" type="slidenum">
              <a:rPr lang="zh-CN" altLang="en-US" smtClean="0"/>
              <a:pPr/>
              <a:t>118</a:t>
            </a:fld>
            <a:endParaRPr lang="zh-CN" altLang="en-US" dirty="0"/>
          </a:p>
        </p:txBody>
      </p:sp>
    </p:spTree>
    <p:extLst>
      <p:ext uri="{BB962C8B-B14F-4D97-AF65-F5344CB8AC3E}">
        <p14:creationId xmlns:p14="http://schemas.microsoft.com/office/powerpoint/2010/main" val="1487359291"/>
      </p:ext>
    </p:extLst>
  </p:cSld>
  <p:clrMapOvr>
    <a:masterClrMapping/>
  </p:clrMapOvr>
  <p:transition spd="med">
    <p:zo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zh-CN" altLang="en-US" dirty="0" smtClean="0"/>
              <a:t>填空题</a:t>
            </a:r>
            <a:endParaRPr lang="en-US" altLang="zh-CN" dirty="0" smtClean="0"/>
          </a:p>
          <a:p>
            <a:pPr lvl="1"/>
            <a:r>
              <a:rPr lang="zh-CN" altLang="en-US" dirty="0"/>
              <a:t>进行设备分配时所需的数据表格主要有 </a:t>
            </a:r>
            <a:r>
              <a:rPr lang="zh-CN" altLang="en-US" u="sng" dirty="0"/>
              <a:t>  ①  </a:t>
            </a:r>
            <a:r>
              <a:rPr lang="zh-CN" altLang="en-US" dirty="0"/>
              <a:t>、</a:t>
            </a:r>
            <a:r>
              <a:rPr lang="zh-CN" altLang="en-US" u="sng" dirty="0"/>
              <a:t>  ②  </a:t>
            </a:r>
            <a:r>
              <a:rPr lang="zh-CN" altLang="en-US" dirty="0"/>
              <a:t>、</a:t>
            </a:r>
            <a:r>
              <a:rPr lang="zh-CN" altLang="en-US" u="sng" dirty="0"/>
              <a:t>  ③  </a:t>
            </a:r>
            <a:r>
              <a:rPr lang="zh-CN" altLang="en-US" dirty="0"/>
              <a:t> 和 </a:t>
            </a:r>
            <a:r>
              <a:rPr lang="zh-CN" altLang="en-US" u="sng" dirty="0"/>
              <a:t>  ④   </a:t>
            </a:r>
            <a:r>
              <a:rPr lang="zh-CN" altLang="en-US" dirty="0"/>
              <a:t>。</a:t>
            </a:r>
          </a:p>
          <a:p>
            <a:pPr lvl="1"/>
            <a:r>
              <a:rPr lang="zh-CN" altLang="en-US" dirty="0"/>
              <a:t>引起中断发生的事件称为 </a:t>
            </a:r>
            <a:r>
              <a:rPr lang="en-US" altLang="zh-CN" dirty="0"/>
              <a:t>_____ </a:t>
            </a:r>
            <a:r>
              <a:rPr lang="zh-CN" altLang="en-US" dirty="0"/>
              <a:t>。</a:t>
            </a:r>
          </a:p>
          <a:p>
            <a:pPr lvl="1"/>
            <a:r>
              <a:rPr lang="zh-CN" altLang="en-US" dirty="0"/>
              <a:t>常用的</a:t>
            </a:r>
            <a:r>
              <a:rPr lang="en-US" altLang="zh-CN" dirty="0"/>
              <a:t>I/O</a:t>
            </a:r>
            <a:r>
              <a:rPr lang="zh-CN" altLang="en-US" dirty="0"/>
              <a:t>控制方式有程序直接控制方式、中断控制方式、</a:t>
            </a:r>
            <a:r>
              <a:rPr lang="zh-CN" altLang="en-US" u="sng" dirty="0"/>
              <a:t>  ①  </a:t>
            </a:r>
            <a:r>
              <a:rPr lang="zh-CN" altLang="en-US" dirty="0"/>
              <a:t> 和 </a:t>
            </a:r>
            <a:r>
              <a:rPr lang="zh-CN" altLang="en-US" u="sng" dirty="0"/>
              <a:t>  ②  </a:t>
            </a:r>
            <a:r>
              <a:rPr lang="zh-CN" altLang="en-US" dirty="0"/>
              <a:t> 。</a:t>
            </a:r>
          </a:p>
          <a:p>
            <a:pPr lvl="1"/>
            <a:r>
              <a:rPr lang="zh-CN" altLang="en-US" dirty="0"/>
              <a:t>通道是一个独立于 </a:t>
            </a:r>
            <a:r>
              <a:rPr lang="zh-CN" altLang="en-US" u="sng" dirty="0"/>
              <a:t>  ①  </a:t>
            </a:r>
            <a:r>
              <a:rPr lang="zh-CN" altLang="en-US" dirty="0"/>
              <a:t> 的专管 </a:t>
            </a:r>
            <a:r>
              <a:rPr lang="zh-CN" altLang="en-US" u="sng" dirty="0"/>
              <a:t>  ②  </a:t>
            </a:r>
            <a:r>
              <a:rPr lang="zh-CN" altLang="en-US" dirty="0"/>
              <a:t> ，它控制 </a:t>
            </a:r>
            <a:r>
              <a:rPr lang="zh-CN" altLang="en-US" u="sng" dirty="0"/>
              <a:t>  ③  </a:t>
            </a:r>
            <a:r>
              <a:rPr lang="zh-CN" altLang="en-US" dirty="0"/>
              <a:t> 与内存之间的信息交换</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119</a:t>
            </a:fld>
            <a:endParaRPr lang="zh-CN" altLang="en-US" dirty="0"/>
          </a:p>
        </p:txBody>
      </p:sp>
    </p:spTree>
    <p:extLst>
      <p:ext uri="{BB962C8B-B14F-4D97-AF65-F5344CB8AC3E}">
        <p14:creationId xmlns:p14="http://schemas.microsoft.com/office/powerpoint/2010/main" val="3471147249"/>
      </p:ext>
    </p:extLst>
  </p:cSld>
  <p:clrMapOvr>
    <a:masterClrMapping/>
  </p:clrMapOvr>
  <p:transition spd="med">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基本架构</a:t>
            </a:r>
          </a:p>
        </p:txBody>
      </p:sp>
      <p:sp>
        <p:nvSpPr>
          <p:cNvPr id="3" name="内容占位符 2"/>
          <p:cNvSpPr>
            <a:spLocks noGrp="1"/>
          </p:cNvSpPr>
          <p:nvPr>
            <p:ph idx="1"/>
          </p:nvPr>
        </p:nvSpPr>
        <p:spPr/>
        <p:txBody>
          <a:bodyPr/>
          <a:lstStyle/>
          <a:p>
            <a:r>
              <a:rPr lang="zh-CN" altLang="en-US" dirty="0"/>
              <a:t>控制器由三部分</a:t>
            </a:r>
            <a:r>
              <a:rPr lang="zh-CN" altLang="en-US" dirty="0" smtClean="0"/>
              <a:t>组成</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12</a:t>
            </a:fld>
            <a:endParaRPr lang="zh-CN" altLang="en-US" dirty="0"/>
          </a:p>
        </p:txBody>
      </p:sp>
      <p:grpSp>
        <p:nvGrpSpPr>
          <p:cNvPr id="38" name="组合 37"/>
          <p:cNvGrpSpPr/>
          <p:nvPr/>
        </p:nvGrpSpPr>
        <p:grpSpPr>
          <a:xfrm>
            <a:off x="841108" y="2090738"/>
            <a:ext cx="7397750" cy="4038600"/>
            <a:chOff x="841108" y="2090738"/>
            <a:chExt cx="7397750" cy="4038600"/>
          </a:xfrm>
        </p:grpSpPr>
        <p:sp>
          <p:nvSpPr>
            <p:cNvPr id="5" name="Rectangle 5"/>
            <p:cNvSpPr>
              <a:spLocks noChangeArrowheads="1"/>
            </p:cNvSpPr>
            <p:nvPr/>
          </p:nvSpPr>
          <p:spPr bwMode="auto">
            <a:xfrm>
              <a:off x="1293546" y="2090738"/>
              <a:ext cx="2373312"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b="1">
                  <a:latin typeface="Times New Roman" panose="02020603050405020304" pitchFamily="18" charset="0"/>
                </a:rPr>
                <a:t>CPU</a:t>
              </a:r>
              <a:r>
                <a:rPr lang="zh-CN" altLang="en-US" sz="2000" b="1">
                  <a:latin typeface="Times New Roman" panose="02020603050405020304" pitchFamily="18" charset="0"/>
                </a:rPr>
                <a:t>与控制器的接口</a:t>
              </a:r>
            </a:p>
          </p:txBody>
        </p:sp>
        <p:sp>
          <p:nvSpPr>
            <p:cNvPr id="6" name="Rectangle 6"/>
            <p:cNvSpPr>
              <a:spLocks noChangeArrowheads="1"/>
            </p:cNvSpPr>
            <p:nvPr/>
          </p:nvSpPr>
          <p:spPr bwMode="auto">
            <a:xfrm>
              <a:off x="1806308" y="2533651"/>
              <a:ext cx="5353050" cy="3595687"/>
            </a:xfrm>
            <a:prstGeom prst="rect">
              <a:avLst/>
            </a:prstGeom>
            <a:solidFill>
              <a:srgbClr val="FFFFFF"/>
            </a:solidFill>
            <a:ln w="2857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 name="Rectangle 7"/>
            <p:cNvSpPr>
              <a:spLocks noChangeArrowheads="1"/>
            </p:cNvSpPr>
            <p:nvPr/>
          </p:nvSpPr>
          <p:spPr bwMode="auto">
            <a:xfrm>
              <a:off x="5500421" y="2090738"/>
              <a:ext cx="23574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b="1">
                  <a:latin typeface="Times New Roman" panose="02020603050405020304" pitchFamily="18" charset="0"/>
                </a:rPr>
                <a:t>控制器与设备的接口</a:t>
              </a:r>
            </a:p>
          </p:txBody>
        </p:sp>
        <p:sp>
          <p:nvSpPr>
            <p:cNvPr id="8" name="Rectangle 8"/>
            <p:cNvSpPr>
              <a:spLocks noChangeArrowheads="1"/>
            </p:cNvSpPr>
            <p:nvPr/>
          </p:nvSpPr>
          <p:spPr bwMode="auto">
            <a:xfrm>
              <a:off x="2138096" y="2754313"/>
              <a:ext cx="1757362" cy="3168650"/>
            </a:xfrm>
            <a:prstGeom prst="rect">
              <a:avLst/>
            </a:prstGeom>
            <a:solidFill>
              <a:srgbClr val="FFFFFF"/>
            </a:solidFill>
            <a:ln w="2857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 name="Rectangle 9"/>
            <p:cNvSpPr>
              <a:spLocks noChangeArrowheads="1"/>
            </p:cNvSpPr>
            <p:nvPr/>
          </p:nvSpPr>
          <p:spPr bwMode="auto">
            <a:xfrm>
              <a:off x="2303196" y="2930526"/>
              <a:ext cx="1431925" cy="374650"/>
            </a:xfrm>
            <a:prstGeom prst="rect">
              <a:avLst/>
            </a:prstGeom>
            <a:solidFill>
              <a:srgbClr val="FFFFFF"/>
            </a:solidFill>
            <a:ln w="28575">
              <a:solidFill>
                <a:srgbClr val="000000"/>
              </a:solidFill>
              <a:miter lim="800000"/>
              <a:headEnd/>
              <a:tailEnd/>
            </a:ln>
          </p:spPr>
          <p:txBody>
            <a:bodyPr lIns="72000" tIns="46800" rIns="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b="1">
                  <a:latin typeface="Times New Roman" panose="02020603050405020304" pitchFamily="18" charset="0"/>
                </a:rPr>
                <a:t>数据寄存器</a:t>
              </a:r>
            </a:p>
          </p:txBody>
        </p:sp>
        <p:sp>
          <p:nvSpPr>
            <p:cNvPr id="10" name="Rectangle 10"/>
            <p:cNvSpPr>
              <a:spLocks noChangeArrowheads="1"/>
            </p:cNvSpPr>
            <p:nvPr/>
          </p:nvSpPr>
          <p:spPr bwMode="auto">
            <a:xfrm>
              <a:off x="2303196" y="3549651"/>
              <a:ext cx="1211262" cy="674687"/>
            </a:xfrm>
            <a:prstGeom prst="rect">
              <a:avLst/>
            </a:prstGeom>
            <a:solidFill>
              <a:srgbClr val="FFFFFF"/>
            </a:solidFill>
            <a:ln w="28575">
              <a:solidFill>
                <a:srgbClr val="000000"/>
              </a:solidFill>
              <a:miter lim="800000"/>
              <a:headEnd/>
              <a:tailEnd/>
            </a:ln>
          </p:spPr>
          <p:txBody>
            <a:bodyPr lIns="72000" tIns="10800" rIns="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b="1">
                  <a:latin typeface="Times New Roman" panose="02020603050405020304" pitchFamily="18" charset="0"/>
                </a:rPr>
                <a:t>控制/状态寄存器</a:t>
              </a:r>
            </a:p>
          </p:txBody>
        </p:sp>
        <p:sp>
          <p:nvSpPr>
            <p:cNvPr id="11" name="Rectangle 11"/>
            <p:cNvSpPr>
              <a:spLocks noChangeArrowheads="1"/>
            </p:cNvSpPr>
            <p:nvPr/>
          </p:nvSpPr>
          <p:spPr bwMode="auto">
            <a:xfrm>
              <a:off x="4309796" y="4697413"/>
              <a:ext cx="885825" cy="1074738"/>
            </a:xfrm>
            <a:prstGeom prst="rect">
              <a:avLst/>
            </a:prstGeom>
            <a:solidFill>
              <a:srgbClr val="FFFFFF"/>
            </a:solidFill>
            <a:ln w="28575">
              <a:solidFill>
                <a:srgbClr val="000000"/>
              </a:solidFill>
              <a:miter lim="800000"/>
              <a:headEnd/>
              <a:tailEnd/>
            </a:ln>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zh-CN" altLang="en-US" sz="2000">
                <a:latin typeface="Times New Roman" panose="02020603050405020304" pitchFamily="18" charset="0"/>
              </a:endParaRPr>
            </a:p>
            <a:p>
              <a:pPr algn="ctr">
                <a:spcBef>
                  <a:spcPct val="0"/>
                </a:spcBef>
                <a:buClrTx/>
                <a:buSzTx/>
                <a:buFontTx/>
                <a:buNone/>
              </a:pPr>
              <a:r>
                <a:rPr lang="en-US" altLang="zh-CN" sz="2000" b="1">
                  <a:latin typeface="Times New Roman" panose="02020603050405020304" pitchFamily="18" charset="0"/>
                </a:rPr>
                <a:t>I/O</a:t>
              </a:r>
              <a:r>
                <a:rPr lang="zh-CN" altLang="en-US" sz="2000" b="1">
                  <a:latin typeface="Times New Roman" panose="02020603050405020304" pitchFamily="18" charset="0"/>
                </a:rPr>
                <a:t>逻辑</a:t>
              </a:r>
            </a:p>
          </p:txBody>
        </p:sp>
        <p:sp>
          <p:nvSpPr>
            <p:cNvPr id="12" name="Rectangle 12"/>
            <p:cNvSpPr>
              <a:spLocks noChangeArrowheads="1"/>
            </p:cNvSpPr>
            <p:nvPr/>
          </p:nvSpPr>
          <p:spPr bwMode="auto">
            <a:xfrm>
              <a:off x="5925871" y="2852738"/>
              <a:ext cx="927100" cy="1143000"/>
            </a:xfrm>
            <a:prstGeom prst="rect">
              <a:avLst/>
            </a:prstGeom>
            <a:solidFill>
              <a:srgbClr val="FFFFFF"/>
            </a:solidFill>
            <a:ln w="28575">
              <a:solidFill>
                <a:srgbClr val="000000"/>
              </a:solidFill>
              <a:miter lim="800000"/>
              <a:headEnd/>
              <a:tailEnd/>
            </a:ln>
          </p:spPr>
          <p:txBody>
            <a:bodyPr lIns="54000" rIns="54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b="1">
                  <a:latin typeface="Times New Roman" panose="02020603050405020304" pitchFamily="18" charset="0"/>
                </a:rPr>
                <a:t>控制器与设备的接口</a:t>
              </a:r>
            </a:p>
          </p:txBody>
        </p:sp>
        <p:sp>
          <p:nvSpPr>
            <p:cNvPr id="13" name="Rectangle 13"/>
            <p:cNvSpPr>
              <a:spLocks noChangeArrowheads="1"/>
            </p:cNvSpPr>
            <p:nvPr/>
          </p:nvSpPr>
          <p:spPr bwMode="auto">
            <a:xfrm>
              <a:off x="5927458" y="4818063"/>
              <a:ext cx="925513" cy="1104900"/>
            </a:xfrm>
            <a:prstGeom prst="rect">
              <a:avLst/>
            </a:prstGeom>
            <a:solidFill>
              <a:srgbClr val="FFFFFF"/>
            </a:solidFill>
            <a:ln w="28575">
              <a:solidFill>
                <a:srgbClr val="000000"/>
              </a:solidFill>
              <a:miter lim="800000"/>
              <a:headEnd/>
              <a:tailEnd/>
            </a:ln>
          </p:spPr>
          <p:txBody>
            <a:bodyPr lIns="54000" rIns="54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b="1">
                  <a:latin typeface="Times New Roman" panose="02020603050405020304" pitchFamily="18" charset="0"/>
                </a:rPr>
                <a:t>控制器与设备的接口</a:t>
              </a:r>
              <a:endParaRPr lang="zh-CN" altLang="en-US" sz="2000">
                <a:latin typeface="Times New Roman" panose="02020603050405020304" pitchFamily="18" charset="0"/>
              </a:endParaRPr>
            </a:p>
            <a:p>
              <a:pPr algn="just">
                <a:spcBef>
                  <a:spcPct val="0"/>
                </a:spcBef>
                <a:buClrTx/>
                <a:buSzTx/>
                <a:buFontTx/>
                <a:buNone/>
              </a:pPr>
              <a:endParaRPr lang="zh-CN" altLang="en-US" sz="2000">
                <a:latin typeface="Times New Roman" panose="02020603050405020304" pitchFamily="18" charset="0"/>
              </a:endParaRPr>
            </a:p>
          </p:txBody>
        </p:sp>
        <p:sp>
          <p:nvSpPr>
            <p:cNvPr id="14" name="Rectangle 14"/>
            <p:cNvSpPr>
              <a:spLocks noChangeArrowheads="1"/>
            </p:cNvSpPr>
            <p:nvPr/>
          </p:nvSpPr>
          <p:spPr bwMode="auto">
            <a:xfrm>
              <a:off x="6146533" y="4224338"/>
              <a:ext cx="41592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a:t>
              </a:r>
              <a:endParaRPr lang="zh-CN" altLang="en-US" sz="2000">
                <a:latin typeface="Times New Roman" panose="02020603050405020304" pitchFamily="18" charset="0"/>
              </a:endParaRPr>
            </a:p>
          </p:txBody>
        </p:sp>
        <p:sp>
          <p:nvSpPr>
            <p:cNvPr id="15" name="Rectangle 15"/>
            <p:cNvSpPr>
              <a:spLocks noChangeArrowheads="1"/>
            </p:cNvSpPr>
            <p:nvPr/>
          </p:nvSpPr>
          <p:spPr bwMode="auto">
            <a:xfrm>
              <a:off x="7672121" y="2844801"/>
              <a:ext cx="566737"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b="1">
                  <a:latin typeface="Times New Roman" panose="02020603050405020304" pitchFamily="18" charset="0"/>
                </a:rPr>
                <a:t>数据</a:t>
              </a:r>
            </a:p>
            <a:p>
              <a:pPr algn="just">
                <a:spcBef>
                  <a:spcPct val="0"/>
                </a:spcBef>
                <a:buClrTx/>
                <a:buSzTx/>
                <a:buFontTx/>
                <a:buNone/>
              </a:pPr>
              <a:r>
                <a:rPr lang="zh-CN" altLang="en-US" sz="2000" b="1">
                  <a:latin typeface="Times New Roman" panose="02020603050405020304" pitchFamily="18" charset="0"/>
                </a:rPr>
                <a:t>状态</a:t>
              </a:r>
            </a:p>
            <a:p>
              <a:pPr algn="just">
                <a:spcBef>
                  <a:spcPct val="0"/>
                </a:spcBef>
                <a:buClrTx/>
                <a:buSzTx/>
                <a:buFontTx/>
                <a:buNone/>
              </a:pPr>
              <a:r>
                <a:rPr lang="zh-CN" altLang="en-US" sz="2000" b="1">
                  <a:latin typeface="Times New Roman" panose="02020603050405020304" pitchFamily="18" charset="0"/>
                </a:rPr>
                <a:t>控制</a:t>
              </a:r>
            </a:p>
          </p:txBody>
        </p:sp>
        <p:sp>
          <p:nvSpPr>
            <p:cNvPr id="16" name="Rectangle 16"/>
            <p:cNvSpPr>
              <a:spLocks noChangeArrowheads="1"/>
            </p:cNvSpPr>
            <p:nvPr/>
          </p:nvSpPr>
          <p:spPr bwMode="auto">
            <a:xfrm>
              <a:off x="7616558" y="4876801"/>
              <a:ext cx="59531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b="1">
                  <a:latin typeface="Times New Roman" panose="02020603050405020304" pitchFamily="18" charset="0"/>
                </a:rPr>
                <a:t>数据</a:t>
              </a:r>
            </a:p>
            <a:p>
              <a:pPr algn="just">
                <a:spcBef>
                  <a:spcPct val="0"/>
                </a:spcBef>
                <a:buClrTx/>
                <a:buSzTx/>
                <a:buFontTx/>
                <a:buNone/>
              </a:pPr>
              <a:r>
                <a:rPr lang="zh-CN" altLang="en-US" sz="2000" b="1">
                  <a:latin typeface="Times New Roman" panose="02020603050405020304" pitchFamily="18" charset="0"/>
                </a:rPr>
                <a:t>状态</a:t>
              </a:r>
            </a:p>
            <a:p>
              <a:pPr algn="just">
                <a:spcBef>
                  <a:spcPct val="0"/>
                </a:spcBef>
                <a:buClrTx/>
                <a:buSzTx/>
                <a:buFontTx/>
                <a:buNone/>
              </a:pPr>
              <a:r>
                <a:rPr lang="zh-CN" altLang="en-US" sz="2000" b="1">
                  <a:latin typeface="Times New Roman" panose="02020603050405020304" pitchFamily="18" charset="0"/>
                </a:rPr>
                <a:t>控制</a:t>
              </a:r>
            </a:p>
          </p:txBody>
        </p:sp>
        <p:sp>
          <p:nvSpPr>
            <p:cNvPr id="17" name="Line 17"/>
            <p:cNvSpPr>
              <a:spLocks noChangeShapeType="1"/>
            </p:cNvSpPr>
            <p:nvPr/>
          </p:nvSpPr>
          <p:spPr bwMode="auto">
            <a:xfrm flipH="1" flipV="1">
              <a:off x="6841858" y="3051176"/>
              <a:ext cx="731838"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flipH="1" flipV="1">
              <a:off x="6868846" y="3373438"/>
              <a:ext cx="733425"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ShapeType="1"/>
            </p:cNvSpPr>
            <p:nvPr/>
          </p:nvSpPr>
          <p:spPr bwMode="auto">
            <a:xfrm>
              <a:off x="6883133" y="3683001"/>
              <a:ext cx="731838"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0" name="Line 20"/>
            <p:cNvSpPr>
              <a:spLocks noChangeShapeType="1"/>
            </p:cNvSpPr>
            <p:nvPr/>
          </p:nvSpPr>
          <p:spPr bwMode="auto">
            <a:xfrm flipH="1" flipV="1">
              <a:off x="6841858" y="5056188"/>
              <a:ext cx="731838"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flipH="1" flipV="1">
              <a:off x="6868846" y="5376863"/>
              <a:ext cx="733425"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a:off x="6883133" y="5686426"/>
              <a:ext cx="731838"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3" name="Rectangle 23"/>
            <p:cNvSpPr>
              <a:spLocks noChangeArrowheads="1"/>
            </p:cNvSpPr>
            <p:nvPr/>
          </p:nvSpPr>
          <p:spPr bwMode="auto">
            <a:xfrm>
              <a:off x="917308" y="2768601"/>
              <a:ext cx="9207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b="1">
                  <a:latin typeface="Times New Roman" panose="02020603050405020304" pitchFamily="18" charset="0"/>
                </a:rPr>
                <a:t>数据线</a:t>
              </a:r>
            </a:p>
          </p:txBody>
        </p:sp>
        <p:sp>
          <p:nvSpPr>
            <p:cNvPr id="24" name="Line 24"/>
            <p:cNvSpPr>
              <a:spLocks noChangeShapeType="1"/>
            </p:cNvSpPr>
            <p:nvPr/>
          </p:nvSpPr>
          <p:spPr bwMode="auto">
            <a:xfrm flipV="1">
              <a:off x="1044308" y="3136901"/>
              <a:ext cx="1250950"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 name="Line 25"/>
            <p:cNvSpPr>
              <a:spLocks noChangeShapeType="1"/>
            </p:cNvSpPr>
            <p:nvPr/>
          </p:nvSpPr>
          <p:spPr bwMode="auto">
            <a:xfrm>
              <a:off x="1058596" y="4876801"/>
              <a:ext cx="3257550"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 name="Rectangle 26"/>
            <p:cNvSpPr>
              <a:spLocks noChangeArrowheads="1"/>
            </p:cNvSpPr>
            <p:nvPr/>
          </p:nvSpPr>
          <p:spPr bwMode="auto">
            <a:xfrm>
              <a:off x="847458" y="4452938"/>
              <a:ext cx="7889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b="1">
                  <a:latin typeface="Times New Roman" panose="02020603050405020304" pitchFamily="18" charset="0"/>
                </a:rPr>
                <a:t>地址线</a:t>
              </a:r>
            </a:p>
          </p:txBody>
        </p:sp>
        <p:sp>
          <p:nvSpPr>
            <p:cNvPr id="27" name="Line 27"/>
            <p:cNvSpPr>
              <a:spLocks noChangeShapeType="1"/>
            </p:cNvSpPr>
            <p:nvPr/>
          </p:nvSpPr>
          <p:spPr bwMode="auto">
            <a:xfrm>
              <a:off x="1058596" y="5686426"/>
              <a:ext cx="3257550"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8" name="Rectangle 28"/>
            <p:cNvSpPr>
              <a:spLocks noChangeArrowheads="1"/>
            </p:cNvSpPr>
            <p:nvPr/>
          </p:nvSpPr>
          <p:spPr bwMode="auto">
            <a:xfrm>
              <a:off x="841108" y="5291138"/>
              <a:ext cx="9207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b="1">
                  <a:latin typeface="Times New Roman" panose="02020603050405020304" pitchFamily="18" charset="0"/>
                </a:rPr>
                <a:t>控制线</a:t>
              </a:r>
            </a:p>
          </p:txBody>
        </p:sp>
        <p:sp>
          <p:nvSpPr>
            <p:cNvPr id="29" name="Freeform 29"/>
            <p:cNvSpPr>
              <a:spLocks noChangeArrowheads="1"/>
            </p:cNvSpPr>
            <p:nvPr/>
          </p:nvSpPr>
          <p:spPr bwMode="auto">
            <a:xfrm>
              <a:off x="4573321" y="3859213"/>
              <a:ext cx="0" cy="841375"/>
            </a:xfrm>
            <a:custGeom>
              <a:avLst/>
              <a:gdLst>
                <a:gd name="T0" fmla="*/ 0 w 1"/>
                <a:gd name="T1" fmla="*/ 0 h 856"/>
                <a:gd name="T2" fmla="*/ 1 w 1"/>
                <a:gd name="T3" fmla="*/ 2147483646 h 856"/>
                <a:gd name="T4" fmla="*/ 0 60000 65536"/>
                <a:gd name="T5" fmla="*/ 0 60000 65536"/>
              </a:gdLst>
              <a:ahLst/>
              <a:cxnLst>
                <a:cxn ang="T4">
                  <a:pos x="T0" y="T1"/>
                </a:cxn>
                <a:cxn ang="T5">
                  <a:pos x="T2" y="T3"/>
                </a:cxn>
              </a:cxnLst>
              <a:rect l="0" t="0" r="r" b="b"/>
              <a:pathLst>
                <a:path w="1" h="856">
                  <a:moveTo>
                    <a:pt x="0" y="0"/>
                  </a:moveTo>
                  <a:lnTo>
                    <a:pt x="1" y="856"/>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Line 30"/>
            <p:cNvSpPr>
              <a:spLocks noChangeShapeType="1"/>
            </p:cNvSpPr>
            <p:nvPr/>
          </p:nvSpPr>
          <p:spPr bwMode="auto">
            <a:xfrm flipH="1">
              <a:off x="3530333" y="3859213"/>
              <a:ext cx="1050925"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 name="Line 31"/>
            <p:cNvSpPr>
              <a:spLocks noChangeShapeType="1"/>
            </p:cNvSpPr>
            <p:nvPr/>
          </p:nvSpPr>
          <p:spPr bwMode="auto">
            <a:xfrm flipV="1">
              <a:off x="4863833" y="3136901"/>
              <a:ext cx="0" cy="15605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32"/>
            <p:cNvSpPr>
              <a:spLocks noChangeShapeType="1"/>
            </p:cNvSpPr>
            <p:nvPr/>
          </p:nvSpPr>
          <p:spPr bwMode="auto">
            <a:xfrm flipH="1" flipV="1">
              <a:off x="3738296" y="3136901"/>
              <a:ext cx="1147762"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3" name="Line 33"/>
            <p:cNvSpPr>
              <a:spLocks noChangeShapeType="1"/>
            </p:cNvSpPr>
            <p:nvPr/>
          </p:nvSpPr>
          <p:spPr bwMode="auto">
            <a:xfrm>
              <a:off x="5568683" y="3314701"/>
              <a:ext cx="366713"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 name="Line 34"/>
            <p:cNvSpPr>
              <a:spLocks noChangeShapeType="1"/>
            </p:cNvSpPr>
            <p:nvPr/>
          </p:nvSpPr>
          <p:spPr bwMode="auto">
            <a:xfrm>
              <a:off x="5568683" y="3314701"/>
              <a:ext cx="0" cy="15033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5"/>
            <p:cNvSpPr>
              <a:spLocks noChangeShapeType="1"/>
            </p:cNvSpPr>
            <p:nvPr/>
          </p:nvSpPr>
          <p:spPr bwMode="auto">
            <a:xfrm flipH="1">
              <a:off x="5209908" y="4802188"/>
              <a:ext cx="365125"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6" name="Line 36"/>
            <p:cNvSpPr>
              <a:spLocks noChangeShapeType="1"/>
            </p:cNvSpPr>
            <p:nvPr/>
          </p:nvSpPr>
          <p:spPr bwMode="auto">
            <a:xfrm flipH="1">
              <a:off x="5195621" y="5451476"/>
              <a:ext cx="723900" cy="0"/>
            </a:xfrm>
            <a:prstGeom prst="line">
              <a:avLst/>
            </a:prstGeom>
            <a:noFill/>
            <a:ln w="28575">
              <a:solidFill>
                <a:srgbClr val="00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 name="Rectangle 38"/>
            <p:cNvSpPr>
              <a:spLocks noChangeArrowheads="1"/>
            </p:cNvSpPr>
            <p:nvPr/>
          </p:nvSpPr>
          <p:spPr bwMode="auto">
            <a:xfrm>
              <a:off x="5348021" y="4905376"/>
              <a:ext cx="455612"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宋体" panose="02010600030101010101" pitchFamily="2" charset="-122"/>
                </a:rPr>
                <a:t>┆</a:t>
              </a:r>
              <a:endParaRPr lang="zh-CN" altLang="en-US" sz="2000">
                <a:latin typeface="Times New Roman" panose="02020603050405020304" pitchFamily="18" charset="0"/>
              </a:endParaRPr>
            </a:p>
          </p:txBody>
        </p:sp>
      </p:grpSp>
    </p:spTree>
    <p:extLst>
      <p:ext uri="{BB962C8B-B14F-4D97-AF65-F5344CB8AC3E}">
        <p14:creationId xmlns:p14="http://schemas.microsoft.com/office/powerpoint/2010/main" val="2164379092"/>
      </p:ext>
    </p:extLst>
  </p:cSld>
  <p:clrMapOvr>
    <a:masterClrMapping/>
  </p:clrMapOvr>
  <p:transition spd="med">
    <p:zo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zh-CN" altLang="en-US" dirty="0" smtClean="0"/>
              <a:t>填空题</a:t>
            </a:r>
            <a:endParaRPr lang="en-US" altLang="zh-CN" dirty="0" smtClean="0"/>
          </a:p>
          <a:p>
            <a:pPr lvl="1"/>
            <a:r>
              <a:rPr lang="en-US" altLang="zh-CN" dirty="0" err="1"/>
              <a:t>SPOOLing</a:t>
            </a:r>
            <a:r>
              <a:rPr lang="zh-CN" altLang="en-US" dirty="0"/>
              <a:t>系统是由磁盘中的 </a:t>
            </a:r>
            <a:r>
              <a:rPr lang="zh-CN" altLang="en-US" u="sng" dirty="0"/>
              <a:t>  ①  </a:t>
            </a:r>
            <a:r>
              <a:rPr lang="zh-CN" altLang="en-US" dirty="0"/>
              <a:t> 和 </a:t>
            </a:r>
            <a:r>
              <a:rPr lang="zh-CN" altLang="en-US" u="sng" dirty="0"/>
              <a:t>  ②  </a:t>
            </a:r>
            <a:r>
              <a:rPr lang="zh-CN" altLang="en-US" dirty="0"/>
              <a:t> ，内存中的 </a:t>
            </a:r>
            <a:r>
              <a:rPr lang="zh-CN" altLang="en-US" u="sng" dirty="0"/>
              <a:t>  ③  </a:t>
            </a:r>
            <a:r>
              <a:rPr lang="zh-CN" altLang="en-US" dirty="0"/>
              <a:t> 和 </a:t>
            </a:r>
            <a:r>
              <a:rPr lang="zh-CN" altLang="en-US" u="sng" dirty="0"/>
              <a:t>　④　</a:t>
            </a:r>
            <a:r>
              <a:rPr lang="zh-CN" altLang="en-US" dirty="0" smtClean="0"/>
              <a:t>以及</a:t>
            </a:r>
            <a:r>
              <a:rPr lang="zh-CN" altLang="en-US" u="sng" dirty="0"/>
              <a:t>　</a:t>
            </a:r>
            <a:r>
              <a:rPr lang="zh-CN" altLang="en-US" u="sng" dirty="0" smtClean="0"/>
              <a:t>⑤</a:t>
            </a:r>
            <a:r>
              <a:rPr lang="zh-CN" altLang="en-US" u="sng" dirty="0"/>
              <a:t>　</a:t>
            </a:r>
            <a:r>
              <a:rPr lang="zh-CN" altLang="en-US" dirty="0" smtClean="0"/>
              <a:t>和</a:t>
            </a:r>
            <a:r>
              <a:rPr lang="zh-CN" altLang="en-US" u="sng" dirty="0"/>
              <a:t>　</a:t>
            </a:r>
            <a:r>
              <a:rPr lang="zh-CN" altLang="en-US" u="sng" dirty="0" smtClean="0"/>
              <a:t>⑥</a:t>
            </a:r>
            <a:r>
              <a:rPr lang="zh-CN" altLang="en-US" u="sng" dirty="0"/>
              <a:t>　</a:t>
            </a:r>
            <a:r>
              <a:rPr lang="zh-CN" altLang="en-US" dirty="0" smtClean="0"/>
              <a:t>所</a:t>
            </a:r>
            <a:r>
              <a:rPr lang="zh-CN" altLang="en-US" dirty="0"/>
              <a:t>构成。</a:t>
            </a:r>
          </a:p>
          <a:p>
            <a:pPr lvl="1"/>
            <a:r>
              <a:rPr lang="zh-CN" altLang="en-US" dirty="0"/>
              <a:t>设备分配程序分配外部设备时，先分配 </a:t>
            </a:r>
            <a:r>
              <a:rPr lang="zh-CN" altLang="en-US" u="sng" dirty="0"/>
              <a:t>  ①  </a:t>
            </a:r>
            <a:r>
              <a:rPr lang="zh-CN" altLang="en-US" dirty="0"/>
              <a:t>，再分配 </a:t>
            </a:r>
            <a:r>
              <a:rPr lang="zh-CN" altLang="en-US" u="sng" dirty="0"/>
              <a:t>  ②  </a:t>
            </a:r>
            <a:r>
              <a:rPr lang="zh-CN" altLang="en-US" dirty="0"/>
              <a:t> ，最后分配</a:t>
            </a:r>
            <a:r>
              <a:rPr lang="zh-CN" altLang="en-US" u="sng" dirty="0"/>
              <a:t> ③  </a:t>
            </a:r>
            <a:r>
              <a:rPr lang="zh-CN" altLang="en-US" dirty="0"/>
              <a:t> 。</a:t>
            </a:r>
          </a:p>
          <a:p>
            <a:pPr lvl="1"/>
            <a:r>
              <a:rPr lang="zh-CN" altLang="en-US" dirty="0"/>
              <a:t>中断方式适合于</a:t>
            </a:r>
            <a:r>
              <a:rPr lang="zh-CN" altLang="en-US" u="sng" dirty="0"/>
              <a:t>  ①  </a:t>
            </a:r>
            <a:r>
              <a:rPr lang="zh-CN" altLang="en-US" dirty="0"/>
              <a:t> ，</a:t>
            </a:r>
            <a:r>
              <a:rPr lang="en-US" altLang="zh-CN" dirty="0"/>
              <a:t>DMA</a:t>
            </a:r>
            <a:r>
              <a:rPr lang="zh-CN" altLang="en-US" dirty="0"/>
              <a:t>方式适合于 </a:t>
            </a:r>
            <a:r>
              <a:rPr lang="zh-CN" altLang="en-US" u="sng" dirty="0"/>
              <a:t>  ②  </a:t>
            </a:r>
            <a:r>
              <a:rPr lang="zh-CN" altLang="en-US" dirty="0"/>
              <a:t>。</a:t>
            </a:r>
          </a:p>
          <a:p>
            <a:pPr lvl="1"/>
            <a:r>
              <a:rPr lang="zh-CN" altLang="en-US" dirty="0"/>
              <a:t>缓冲区的组织方式可分为</a:t>
            </a:r>
            <a:r>
              <a:rPr lang="zh-CN" altLang="en-US" u="sng" dirty="0"/>
              <a:t>  ①  </a:t>
            </a:r>
            <a:r>
              <a:rPr lang="zh-CN" altLang="en-US" dirty="0"/>
              <a:t> 、</a:t>
            </a:r>
            <a:r>
              <a:rPr lang="zh-CN" altLang="en-US" u="sng" dirty="0"/>
              <a:t>  ②  </a:t>
            </a:r>
            <a:r>
              <a:rPr lang="zh-CN" altLang="en-US" dirty="0"/>
              <a:t> 、</a:t>
            </a:r>
            <a:r>
              <a:rPr lang="zh-CN" altLang="en-US" u="sng" dirty="0"/>
              <a:t>  ③  </a:t>
            </a:r>
            <a:r>
              <a:rPr lang="zh-CN" altLang="en-US" dirty="0"/>
              <a:t> 和缓冲池。</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120</a:t>
            </a:fld>
            <a:endParaRPr lang="zh-CN" altLang="en-US" dirty="0"/>
          </a:p>
        </p:txBody>
      </p:sp>
    </p:spTree>
    <p:extLst>
      <p:ext uri="{BB962C8B-B14F-4D97-AF65-F5344CB8AC3E}">
        <p14:creationId xmlns:p14="http://schemas.microsoft.com/office/powerpoint/2010/main" val="480345965"/>
      </p:ext>
    </p:extLst>
  </p:cSld>
  <p:clrMapOvr>
    <a:masterClrMapping/>
  </p:clrMapOvr>
  <p:transition spd="med">
    <p:zo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zh-CN" altLang="en-US" dirty="0" smtClean="0"/>
              <a:t>填空题</a:t>
            </a:r>
            <a:endParaRPr lang="en-US" altLang="zh-CN" dirty="0" smtClean="0"/>
          </a:p>
          <a:p>
            <a:pPr lvl="1"/>
            <a:r>
              <a:rPr lang="zh-CN" altLang="en-US" dirty="0"/>
              <a:t>缓冲池中有三种类型的缓冲队列：</a:t>
            </a:r>
            <a:r>
              <a:rPr lang="zh-CN" altLang="en-US" u="sng" dirty="0"/>
              <a:t>  ①  </a:t>
            </a:r>
            <a:r>
              <a:rPr lang="zh-CN" altLang="en-US" dirty="0"/>
              <a:t> 、</a:t>
            </a:r>
            <a:r>
              <a:rPr lang="zh-CN" altLang="en-US" u="sng" dirty="0"/>
              <a:t>  ②  </a:t>
            </a:r>
            <a:r>
              <a:rPr lang="zh-CN" altLang="en-US" dirty="0"/>
              <a:t> 、</a:t>
            </a:r>
            <a:r>
              <a:rPr lang="zh-CN" altLang="en-US" u="sng" dirty="0"/>
              <a:t>  ③  </a:t>
            </a:r>
            <a:r>
              <a:rPr lang="zh-CN" altLang="en-US" dirty="0"/>
              <a:t>。</a:t>
            </a:r>
          </a:p>
          <a:p>
            <a:pPr lvl="1"/>
            <a:r>
              <a:rPr lang="zh-CN" altLang="en-US" dirty="0"/>
              <a:t>大多数设备控制器由三部分构成：</a:t>
            </a:r>
            <a:r>
              <a:rPr lang="zh-CN" altLang="en-US" u="sng" dirty="0"/>
              <a:t>  ①  </a:t>
            </a:r>
            <a:r>
              <a:rPr lang="zh-CN" altLang="en-US" dirty="0"/>
              <a:t> 、</a:t>
            </a:r>
            <a:r>
              <a:rPr lang="zh-CN" altLang="en-US" u="sng" dirty="0"/>
              <a:t>  ②  </a:t>
            </a:r>
            <a:r>
              <a:rPr lang="zh-CN" altLang="en-US" dirty="0"/>
              <a:t> 、</a:t>
            </a:r>
            <a:r>
              <a:rPr lang="zh-CN" altLang="en-US" u="sng" dirty="0"/>
              <a:t>  ③  </a:t>
            </a:r>
            <a:r>
              <a:rPr lang="zh-CN" altLang="en-US" dirty="0"/>
              <a:t>。</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121</a:t>
            </a:fld>
            <a:endParaRPr lang="zh-CN" altLang="en-US" dirty="0"/>
          </a:p>
        </p:txBody>
      </p:sp>
    </p:spTree>
    <p:extLst>
      <p:ext uri="{BB962C8B-B14F-4D97-AF65-F5344CB8AC3E}">
        <p14:creationId xmlns:p14="http://schemas.microsoft.com/office/powerpoint/2010/main" val="3145482497"/>
      </p:ext>
    </p:extLst>
  </p:cSld>
  <p:clrMapOvr>
    <a:masterClrMapping/>
  </p:clrMapOvr>
  <p:transition spd="med">
    <p:zo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zh-CN" altLang="en-US" dirty="0"/>
              <a:t>考研题</a:t>
            </a:r>
            <a:endParaRPr lang="en-US" altLang="zh-CN" dirty="0" smtClean="0"/>
          </a:p>
          <a:p>
            <a:pPr lvl="1"/>
            <a:r>
              <a:rPr lang="zh-CN" altLang="en-US" dirty="0"/>
              <a:t>程序员利用系统调用打开</a:t>
            </a:r>
            <a:r>
              <a:rPr lang="en-US" altLang="zh-CN" dirty="0"/>
              <a:t>I/O</a:t>
            </a:r>
            <a:r>
              <a:rPr lang="zh-CN" altLang="en-US" dirty="0"/>
              <a:t>设备时，通常使用的设备标识是（）。</a:t>
            </a:r>
            <a:r>
              <a:rPr lang="en-US" altLang="zh-CN" dirty="0"/>
              <a:t>09</a:t>
            </a:r>
          </a:p>
          <a:p>
            <a:pPr marL="342882" lvl="1" indent="0">
              <a:buNone/>
            </a:pPr>
            <a:r>
              <a:rPr lang="en-US" altLang="zh-CN" dirty="0"/>
              <a:t>   A</a:t>
            </a:r>
            <a:r>
              <a:rPr lang="zh-CN" altLang="en-US" dirty="0"/>
              <a:t>、逻辑设备名      </a:t>
            </a:r>
            <a:r>
              <a:rPr lang="en-US" altLang="zh-CN" dirty="0"/>
              <a:t>B</a:t>
            </a:r>
            <a:r>
              <a:rPr lang="zh-CN" altLang="en-US" dirty="0"/>
              <a:t>、物理设备名</a:t>
            </a:r>
          </a:p>
          <a:p>
            <a:pPr marL="342882" lvl="1" indent="0">
              <a:buNone/>
            </a:pPr>
            <a:r>
              <a:rPr lang="zh-CN" altLang="en-US" dirty="0"/>
              <a:t>   </a:t>
            </a:r>
            <a:r>
              <a:rPr lang="en-US" altLang="zh-CN" dirty="0"/>
              <a:t>C</a:t>
            </a:r>
            <a:r>
              <a:rPr lang="zh-CN" altLang="en-US" dirty="0"/>
              <a:t>、主设备号         </a:t>
            </a:r>
            <a:r>
              <a:rPr lang="en-US" altLang="zh-CN" dirty="0"/>
              <a:t>D</a:t>
            </a:r>
            <a:r>
              <a:rPr lang="zh-CN" altLang="en-US" dirty="0"/>
              <a:t>、从设备号</a:t>
            </a:r>
          </a:p>
          <a:p>
            <a:pPr lvl="1"/>
            <a:r>
              <a:rPr lang="zh-CN" altLang="en-US" dirty="0"/>
              <a:t>下列选项中，能引起外部中断的事件是（）。</a:t>
            </a:r>
          </a:p>
          <a:p>
            <a:pPr marL="342882" lvl="1" indent="0">
              <a:buNone/>
            </a:pPr>
            <a:r>
              <a:rPr lang="zh-CN" altLang="en-US" dirty="0"/>
              <a:t>    </a:t>
            </a:r>
            <a:r>
              <a:rPr lang="en-US" altLang="zh-CN" dirty="0"/>
              <a:t>A</a:t>
            </a:r>
            <a:r>
              <a:rPr lang="zh-CN" altLang="en-US" dirty="0"/>
              <a:t>、键盘输入           </a:t>
            </a:r>
            <a:r>
              <a:rPr lang="en-US" altLang="zh-CN" dirty="0"/>
              <a:t>B</a:t>
            </a:r>
            <a:r>
              <a:rPr lang="zh-CN" altLang="en-US" dirty="0"/>
              <a:t>、除数为</a:t>
            </a:r>
            <a:r>
              <a:rPr lang="en-US" altLang="zh-CN" dirty="0"/>
              <a:t>0</a:t>
            </a:r>
          </a:p>
          <a:p>
            <a:pPr marL="342882" lvl="1" indent="0">
              <a:buNone/>
            </a:pPr>
            <a:r>
              <a:rPr lang="en-US" altLang="zh-CN" dirty="0"/>
              <a:t>    C</a:t>
            </a:r>
            <a:r>
              <a:rPr lang="zh-CN" altLang="en-US" dirty="0"/>
              <a:t>、浮点运算下溢       </a:t>
            </a:r>
            <a:r>
              <a:rPr lang="en-US" altLang="zh-CN" dirty="0"/>
              <a:t>D</a:t>
            </a:r>
            <a:r>
              <a:rPr lang="zh-CN" altLang="en-US" dirty="0"/>
              <a:t>、访存</a:t>
            </a:r>
            <a:r>
              <a:rPr lang="zh-CN" altLang="en-US" dirty="0" smtClean="0"/>
              <a:t>缺页</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122</a:t>
            </a:fld>
            <a:endParaRPr lang="zh-CN" altLang="en-US" dirty="0"/>
          </a:p>
        </p:txBody>
      </p:sp>
    </p:spTree>
    <p:extLst>
      <p:ext uri="{BB962C8B-B14F-4D97-AF65-F5344CB8AC3E}">
        <p14:creationId xmlns:p14="http://schemas.microsoft.com/office/powerpoint/2010/main" val="949418268"/>
      </p:ext>
    </p:extLst>
  </p:cSld>
  <p:clrMapOvr>
    <a:masterClrMapping/>
  </p:clrMapOvr>
  <p:transition spd="med">
    <p:zoom/>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zh-CN" altLang="en-US" dirty="0"/>
              <a:t>考研题</a:t>
            </a:r>
            <a:endParaRPr lang="en-US" altLang="zh-CN" dirty="0" smtClean="0"/>
          </a:p>
          <a:p>
            <a:pPr lvl="1"/>
            <a:r>
              <a:rPr lang="zh-CN" altLang="en-US" dirty="0"/>
              <a:t>本地用户通过键盘登陆系统时，首先获得键盘输入信息的程序</a:t>
            </a:r>
            <a:r>
              <a:rPr lang="zh-CN" altLang="en-US" dirty="0" smtClean="0"/>
              <a:t>是</a:t>
            </a:r>
            <a:r>
              <a:rPr lang="en-US" altLang="zh-CN" u="sng" dirty="0" smtClean="0"/>
              <a:t>____</a:t>
            </a:r>
            <a:r>
              <a:rPr lang="zh-CN" altLang="en-US" dirty="0" smtClean="0"/>
              <a:t>。</a:t>
            </a:r>
            <a:r>
              <a:rPr lang="en-US" altLang="zh-CN" dirty="0"/>
              <a:t>10</a:t>
            </a:r>
          </a:p>
          <a:p>
            <a:pPr marL="342882" lvl="1" indent="0">
              <a:buNone/>
            </a:pPr>
            <a:r>
              <a:rPr lang="en-US" altLang="zh-CN" dirty="0"/>
              <a:t>A.</a:t>
            </a:r>
            <a:r>
              <a:rPr lang="zh-CN" altLang="en-US" dirty="0"/>
              <a:t>命令解释程序		</a:t>
            </a:r>
            <a:r>
              <a:rPr lang="en-US" altLang="zh-CN" dirty="0"/>
              <a:t>B.</a:t>
            </a:r>
            <a:r>
              <a:rPr lang="zh-CN" altLang="en-US" dirty="0"/>
              <a:t>中断处理程序</a:t>
            </a:r>
          </a:p>
          <a:p>
            <a:pPr marL="342882" lvl="1" indent="0">
              <a:buNone/>
            </a:pPr>
            <a:r>
              <a:rPr lang="en-US" altLang="zh-CN" dirty="0"/>
              <a:t>C.</a:t>
            </a:r>
            <a:r>
              <a:rPr lang="zh-CN" altLang="en-US" dirty="0"/>
              <a:t>系统调用程序		</a:t>
            </a:r>
            <a:r>
              <a:rPr lang="en-US" altLang="zh-CN" dirty="0"/>
              <a:t>D.</a:t>
            </a:r>
            <a:r>
              <a:rPr lang="zh-CN" altLang="en-US" dirty="0"/>
              <a:t>用户登陆</a:t>
            </a:r>
            <a:r>
              <a:rPr lang="zh-CN" altLang="en-US" dirty="0" smtClean="0"/>
              <a:t>程序</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123</a:t>
            </a:fld>
            <a:endParaRPr lang="zh-CN" altLang="en-US" dirty="0"/>
          </a:p>
        </p:txBody>
      </p:sp>
    </p:spTree>
    <p:extLst>
      <p:ext uri="{BB962C8B-B14F-4D97-AF65-F5344CB8AC3E}">
        <p14:creationId xmlns:p14="http://schemas.microsoft.com/office/powerpoint/2010/main" val="3047869177"/>
      </p:ext>
    </p:extLst>
  </p:cSld>
  <p:clrMapOvr>
    <a:masterClrMapping/>
  </p:clrMapOvr>
  <p:transition spd="med">
    <p:zoom/>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zh-CN" altLang="en-US" dirty="0"/>
              <a:t>考研题</a:t>
            </a:r>
            <a:endParaRPr lang="en-US" altLang="zh-CN" dirty="0" smtClean="0"/>
          </a:p>
          <a:p>
            <a:pPr lvl="1"/>
            <a:r>
              <a:rPr lang="zh-CN" altLang="en-US" dirty="0"/>
              <a:t>用户程序发出磁盘</a:t>
            </a:r>
            <a:r>
              <a:rPr lang="en-US" altLang="zh-CN" dirty="0"/>
              <a:t>I/O</a:t>
            </a:r>
            <a:r>
              <a:rPr lang="zh-CN" altLang="en-US" dirty="0"/>
              <a:t>请求后，系统的正确处理流程是</a:t>
            </a:r>
            <a:r>
              <a:rPr lang="en-US" altLang="zh-CN" dirty="0"/>
              <a:t>______</a:t>
            </a:r>
            <a:r>
              <a:rPr lang="zh-CN" altLang="en-US" dirty="0"/>
              <a:t>。</a:t>
            </a:r>
          </a:p>
          <a:p>
            <a:pPr marL="642904" lvl="2" indent="0">
              <a:buNone/>
            </a:pPr>
            <a:r>
              <a:rPr lang="zh-CN" altLang="en-US" dirty="0" smtClean="0"/>
              <a:t>  </a:t>
            </a:r>
            <a:r>
              <a:rPr lang="en-US" altLang="zh-CN" dirty="0" smtClean="0"/>
              <a:t>A</a:t>
            </a:r>
            <a:r>
              <a:rPr lang="zh-CN" altLang="en-US" dirty="0"/>
              <a:t>、用户程序→系统调用处理程序→中断处理程序→设备驱动程序</a:t>
            </a:r>
          </a:p>
          <a:p>
            <a:pPr marL="642904" lvl="2" indent="0">
              <a:buNone/>
            </a:pPr>
            <a:r>
              <a:rPr lang="zh-CN" altLang="en-US" dirty="0"/>
              <a:t>  </a:t>
            </a:r>
            <a:r>
              <a:rPr lang="en-US" altLang="zh-CN" dirty="0" smtClean="0"/>
              <a:t>B</a:t>
            </a:r>
            <a:r>
              <a:rPr lang="zh-CN" altLang="en-US" dirty="0"/>
              <a:t>、用户程序→系统调用处理程序→设备驱动程序→中断处理程序</a:t>
            </a:r>
          </a:p>
          <a:p>
            <a:pPr marL="642904" lvl="2" indent="0">
              <a:buNone/>
            </a:pPr>
            <a:r>
              <a:rPr lang="zh-CN" altLang="en-US" dirty="0"/>
              <a:t>  </a:t>
            </a:r>
            <a:r>
              <a:rPr lang="en-US" altLang="zh-CN" dirty="0"/>
              <a:t>C</a:t>
            </a:r>
            <a:r>
              <a:rPr lang="zh-CN" altLang="en-US" dirty="0"/>
              <a:t>、用户程序→设备驱动程序→系统调用处理程序→中断处理程序</a:t>
            </a:r>
          </a:p>
          <a:p>
            <a:pPr marL="642904" lvl="2" indent="0">
              <a:buNone/>
            </a:pPr>
            <a:r>
              <a:rPr lang="zh-CN" altLang="en-US" dirty="0"/>
              <a:t>  </a:t>
            </a:r>
            <a:r>
              <a:rPr lang="en-US" altLang="zh-CN" dirty="0"/>
              <a:t>D</a:t>
            </a:r>
            <a:r>
              <a:rPr lang="zh-CN" altLang="en-US" dirty="0"/>
              <a:t>、用户程序→设备驱动程序→中断处理程序→系统调用</a:t>
            </a:r>
            <a:r>
              <a:rPr lang="zh-CN" altLang="en-US" dirty="0" smtClean="0"/>
              <a:t>处理程序</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124</a:t>
            </a:fld>
            <a:endParaRPr lang="zh-CN" altLang="en-US" dirty="0"/>
          </a:p>
        </p:txBody>
      </p:sp>
    </p:spTree>
    <p:extLst>
      <p:ext uri="{BB962C8B-B14F-4D97-AF65-F5344CB8AC3E}">
        <p14:creationId xmlns:p14="http://schemas.microsoft.com/office/powerpoint/2010/main" val="528488275"/>
      </p:ext>
    </p:extLst>
  </p:cSld>
  <p:clrMapOvr>
    <a:masterClrMapping/>
  </p:clrMapOvr>
  <p:transition spd="med">
    <p:zoom/>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zh-CN" altLang="en-US" dirty="0"/>
              <a:t>考研题</a:t>
            </a:r>
            <a:endParaRPr lang="en-US" altLang="zh-CN" dirty="0" smtClean="0"/>
          </a:p>
          <a:p>
            <a:pPr lvl="1"/>
            <a:r>
              <a:rPr lang="zh-CN" altLang="en-US" dirty="0"/>
              <a:t>某文件占</a:t>
            </a:r>
            <a:r>
              <a:rPr lang="en-US" altLang="zh-CN" dirty="0"/>
              <a:t>10</a:t>
            </a:r>
            <a:r>
              <a:rPr lang="zh-CN" altLang="en-US" dirty="0"/>
              <a:t>个磁盘块，现要把该文件磁盘块逐个读入主存缓冲区，并送用户区进行分析。假设一个缓冲区与一个磁盘块大小相同，把一个磁盘块读入缓存的时间为</a:t>
            </a:r>
            <a:r>
              <a:rPr lang="en-US" altLang="zh-CN" dirty="0"/>
              <a:t>100μs</a:t>
            </a:r>
            <a:r>
              <a:rPr lang="zh-CN" altLang="en-US" dirty="0"/>
              <a:t>，将缓冲区的数据传送到用户区的时间是</a:t>
            </a:r>
            <a:r>
              <a:rPr lang="en-US" altLang="zh-CN" dirty="0"/>
              <a:t>50μs</a:t>
            </a:r>
            <a:r>
              <a:rPr lang="zh-CN" altLang="en-US" dirty="0"/>
              <a:t>，</a:t>
            </a:r>
            <a:r>
              <a:rPr lang="en-US" altLang="zh-CN" dirty="0"/>
              <a:t>CPU</a:t>
            </a:r>
            <a:r>
              <a:rPr lang="zh-CN" altLang="en-US" dirty="0"/>
              <a:t>对一块数据进行分析的时间是</a:t>
            </a:r>
            <a:r>
              <a:rPr lang="en-US" altLang="zh-CN" dirty="0"/>
              <a:t>50μs</a:t>
            </a:r>
            <a:r>
              <a:rPr lang="zh-CN" altLang="en-US" dirty="0"/>
              <a:t>。在单缓冲区及双缓冲区结构下，读入并分析完该文件的时间分别是</a:t>
            </a:r>
            <a:r>
              <a:rPr lang="en-US" altLang="zh-CN" dirty="0"/>
              <a:t>____</a:t>
            </a:r>
            <a:r>
              <a:rPr lang="zh-CN" altLang="en-US" dirty="0"/>
              <a:t>。</a:t>
            </a:r>
            <a:r>
              <a:rPr lang="en-US" altLang="zh-CN" dirty="0"/>
              <a:t>11</a:t>
            </a:r>
          </a:p>
          <a:p>
            <a:pPr marL="342882" lvl="1" indent="0">
              <a:buNone/>
            </a:pPr>
            <a:r>
              <a:rPr lang="en-US" altLang="zh-CN" dirty="0"/>
              <a:t>A</a:t>
            </a:r>
            <a:r>
              <a:rPr lang="zh-CN" altLang="en-US" dirty="0"/>
              <a:t>、</a:t>
            </a:r>
            <a:r>
              <a:rPr lang="en-US" altLang="zh-CN" dirty="0"/>
              <a:t>1500μs </a:t>
            </a:r>
            <a:r>
              <a:rPr lang="zh-CN" altLang="en-US" dirty="0"/>
              <a:t>，</a:t>
            </a:r>
            <a:r>
              <a:rPr lang="en-US" altLang="zh-CN" dirty="0"/>
              <a:t>1000μs   B</a:t>
            </a:r>
            <a:r>
              <a:rPr lang="zh-CN" altLang="en-US" dirty="0"/>
              <a:t>、</a:t>
            </a:r>
            <a:r>
              <a:rPr lang="en-US" altLang="zh-CN" dirty="0"/>
              <a:t>1550μs </a:t>
            </a:r>
            <a:r>
              <a:rPr lang="zh-CN" altLang="en-US" dirty="0"/>
              <a:t>，</a:t>
            </a:r>
            <a:r>
              <a:rPr lang="en-US" altLang="zh-CN" dirty="0"/>
              <a:t>1100μs </a:t>
            </a:r>
          </a:p>
          <a:p>
            <a:pPr marL="342882" lvl="1" indent="0">
              <a:buNone/>
            </a:pPr>
            <a:r>
              <a:rPr lang="en-US" altLang="zh-CN" dirty="0"/>
              <a:t>C</a:t>
            </a:r>
            <a:r>
              <a:rPr lang="zh-CN" altLang="en-US" dirty="0"/>
              <a:t>、</a:t>
            </a:r>
            <a:r>
              <a:rPr lang="en-US" altLang="zh-CN" dirty="0"/>
              <a:t>1550μs </a:t>
            </a:r>
            <a:r>
              <a:rPr lang="zh-CN" altLang="en-US" dirty="0"/>
              <a:t>，</a:t>
            </a:r>
            <a:r>
              <a:rPr lang="en-US" altLang="zh-CN" dirty="0"/>
              <a:t>1550μs  </a:t>
            </a:r>
            <a:r>
              <a:rPr lang="en-US" altLang="zh-CN" dirty="0" smtClean="0"/>
              <a:t> D</a:t>
            </a:r>
            <a:r>
              <a:rPr lang="zh-CN" altLang="en-US" dirty="0"/>
              <a:t>、</a:t>
            </a:r>
            <a:r>
              <a:rPr lang="en-US" altLang="zh-CN" dirty="0"/>
              <a:t>2000μs</a:t>
            </a:r>
            <a:r>
              <a:rPr lang="zh-CN" altLang="en-US" dirty="0"/>
              <a:t>，</a:t>
            </a:r>
            <a:r>
              <a:rPr lang="en-US" altLang="zh-CN" dirty="0" smtClean="0"/>
              <a:t>2000μs</a:t>
            </a:r>
            <a:endParaRPr lang="en-US" altLang="zh-CN"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125</a:t>
            </a:fld>
            <a:endParaRPr lang="zh-CN" altLang="en-US" dirty="0"/>
          </a:p>
        </p:txBody>
      </p:sp>
    </p:spTree>
    <p:extLst>
      <p:ext uri="{BB962C8B-B14F-4D97-AF65-F5344CB8AC3E}">
        <p14:creationId xmlns:p14="http://schemas.microsoft.com/office/powerpoint/2010/main" val="2322449002"/>
      </p:ext>
    </p:extLst>
  </p:cSld>
  <p:clrMapOvr>
    <a:masterClrMapping/>
  </p:clrMapOvr>
  <p:transition spd="med">
    <p:zoom/>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zh-CN" altLang="en-US" dirty="0"/>
              <a:t>考研题</a:t>
            </a:r>
            <a:endParaRPr lang="en-US" altLang="zh-CN" dirty="0" smtClean="0"/>
          </a:p>
          <a:p>
            <a:pPr lvl="1"/>
            <a:r>
              <a:rPr lang="zh-CN" altLang="en-US" dirty="0"/>
              <a:t>中断处理和子程序调用都需要压栈保护现场，中断处理一定会保存而子程序调用不需要保存其内容的是（）。</a:t>
            </a:r>
            <a:r>
              <a:rPr lang="en-US" altLang="zh-CN" dirty="0"/>
              <a:t>12</a:t>
            </a:r>
          </a:p>
          <a:p>
            <a:pPr marL="342882" lvl="1" indent="0">
              <a:buNone/>
            </a:pPr>
            <a:r>
              <a:rPr lang="en-US" altLang="zh-CN" dirty="0"/>
              <a:t>   A</a:t>
            </a:r>
            <a:r>
              <a:rPr lang="zh-CN" altLang="en-US" dirty="0"/>
              <a:t>．程序计数器           </a:t>
            </a:r>
            <a:r>
              <a:rPr lang="en-US" altLang="zh-CN" dirty="0"/>
              <a:t>B.</a:t>
            </a:r>
            <a:r>
              <a:rPr lang="zh-CN" altLang="en-US" dirty="0"/>
              <a:t>程序状态寄存器</a:t>
            </a:r>
          </a:p>
          <a:p>
            <a:pPr marL="342882" lvl="1" indent="0">
              <a:buNone/>
            </a:pPr>
            <a:r>
              <a:rPr lang="zh-CN" altLang="en-US" dirty="0"/>
              <a:t>   </a:t>
            </a:r>
            <a:r>
              <a:rPr lang="en-US" altLang="zh-CN" dirty="0"/>
              <a:t>C</a:t>
            </a:r>
            <a:r>
              <a:rPr lang="zh-CN" altLang="en-US" dirty="0"/>
              <a:t>．通用数据寄存器    </a:t>
            </a:r>
            <a:r>
              <a:rPr lang="en-US" altLang="zh-CN" dirty="0" smtClean="0"/>
              <a:t>D</a:t>
            </a:r>
            <a:r>
              <a:rPr lang="en-US" altLang="zh-CN" dirty="0"/>
              <a:t>.</a:t>
            </a:r>
            <a:r>
              <a:rPr lang="zh-CN" altLang="en-US" dirty="0"/>
              <a:t>通用</a:t>
            </a:r>
            <a:r>
              <a:rPr lang="zh-CN" altLang="en-US" dirty="0" smtClean="0"/>
              <a:t>地址寄存器</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126</a:t>
            </a:fld>
            <a:endParaRPr lang="zh-CN" altLang="en-US" dirty="0"/>
          </a:p>
        </p:txBody>
      </p:sp>
    </p:spTree>
    <p:extLst>
      <p:ext uri="{BB962C8B-B14F-4D97-AF65-F5344CB8AC3E}">
        <p14:creationId xmlns:p14="http://schemas.microsoft.com/office/powerpoint/2010/main" val="2132144814"/>
      </p:ext>
    </p:extLst>
  </p:cSld>
  <p:clrMapOvr>
    <a:masterClrMapping/>
  </p:clrMapOvr>
  <p:transition spd="med">
    <p:zo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a:xfrm>
            <a:off x="935038" y="1233487"/>
            <a:ext cx="7772400" cy="5367337"/>
          </a:xfrm>
        </p:spPr>
        <p:txBody>
          <a:bodyPr/>
          <a:lstStyle/>
          <a:p>
            <a:r>
              <a:rPr lang="zh-CN" altLang="en-US" dirty="0"/>
              <a:t>考研题</a:t>
            </a:r>
            <a:endParaRPr lang="en-US" altLang="zh-CN" dirty="0" smtClean="0"/>
          </a:p>
          <a:p>
            <a:pPr lvl="1"/>
            <a:r>
              <a:rPr lang="zh-CN" altLang="en-US" dirty="0" smtClean="0"/>
              <a:t>操作系统</a:t>
            </a:r>
            <a:r>
              <a:rPr lang="zh-CN" altLang="en-US" dirty="0"/>
              <a:t>的</a:t>
            </a:r>
            <a:r>
              <a:rPr lang="en-US" altLang="zh-CN" dirty="0"/>
              <a:t>I/O</a:t>
            </a:r>
            <a:r>
              <a:rPr lang="zh-CN" altLang="en-US" dirty="0"/>
              <a:t>子系统通常由四个层次组成，每一层明确定义了与邻近层次的接口。其合理的层次组织排列顺序是</a:t>
            </a:r>
            <a:r>
              <a:rPr lang="en-US" altLang="zh-CN" dirty="0"/>
              <a:t>()</a:t>
            </a:r>
            <a:r>
              <a:rPr lang="zh-CN" altLang="en-US" dirty="0"/>
              <a:t>。</a:t>
            </a:r>
            <a:r>
              <a:rPr lang="en-US" altLang="zh-CN" dirty="0"/>
              <a:t>12</a:t>
            </a:r>
          </a:p>
          <a:p>
            <a:pPr marL="642904" lvl="2" indent="0">
              <a:buNone/>
            </a:pPr>
            <a:r>
              <a:rPr lang="en-US" altLang="zh-CN" dirty="0"/>
              <a:t>A</a:t>
            </a:r>
            <a:r>
              <a:rPr lang="zh-CN" altLang="en-US" dirty="0"/>
              <a:t>、用户级</a:t>
            </a:r>
            <a:r>
              <a:rPr lang="en-US" altLang="zh-CN" dirty="0"/>
              <a:t>I/O</a:t>
            </a:r>
            <a:r>
              <a:rPr lang="zh-CN" altLang="en-US" dirty="0"/>
              <a:t>软件、设备无关软件、设备驱动程序、中断处理程序</a:t>
            </a:r>
          </a:p>
          <a:p>
            <a:pPr marL="642904" lvl="2" indent="0">
              <a:buNone/>
            </a:pPr>
            <a:r>
              <a:rPr lang="en-US" altLang="zh-CN" dirty="0"/>
              <a:t>B</a:t>
            </a:r>
            <a:r>
              <a:rPr lang="zh-CN" altLang="en-US" dirty="0"/>
              <a:t>、用户级</a:t>
            </a:r>
            <a:r>
              <a:rPr lang="en-US" altLang="zh-CN" dirty="0"/>
              <a:t>I/O</a:t>
            </a:r>
            <a:r>
              <a:rPr lang="zh-CN" altLang="en-US" dirty="0"/>
              <a:t>软件、设备无关软件、中断处理程序、设备驱动程序</a:t>
            </a:r>
          </a:p>
          <a:p>
            <a:pPr marL="642904" lvl="2" indent="0">
              <a:buNone/>
            </a:pPr>
            <a:r>
              <a:rPr lang="en-US" altLang="zh-CN" dirty="0"/>
              <a:t>C</a:t>
            </a:r>
            <a:r>
              <a:rPr lang="zh-CN" altLang="en-US" dirty="0"/>
              <a:t>、用户级</a:t>
            </a:r>
            <a:r>
              <a:rPr lang="en-US" altLang="zh-CN" dirty="0"/>
              <a:t>I/O</a:t>
            </a:r>
            <a:r>
              <a:rPr lang="zh-CN" altLang="en-US" dirty="0"/>
              <a:t>软件、设备驱动程序、设备无关软件、中断处理程序</a:t>
            </a:r>
          </a:p>
          <a:p>
            <a:pPr marL="642904" lvl="2" indent="0">
              <a:buNone/>
            </a:pPr>
            <a:r>
              <a:rPr lang="en-US" altLang="zh-CN" dirty="0"/>
              <a:t>D</a:t>
            </a:r>
            <a:r>
              <a:rPr lang="zh-CN" altLang="en-US" dirty="0"/>
              <a:t>、用户级</a:t>
            </a:r>
            <a:r>
              <a:rPr lang="en-US" altLang="zh-CN" dirty="0"/>
              <a:t>I/O</a:t>
            </a:r>
            <a:r>
              <a:rPr lang="zh-CN" altLang="en-US" dirty="0"/>
              <a:t>软件、中断处理程序、设备无关软件、</a:t>
            </a:r>
            <a:r>
              <a:rPr lang="zh-CN" altLang="en-US" dirty="0" smtClean="0"/>
              <a:t>设备驱动程序</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127</a:t>
            </a:fld>
            <a:endParaRPr lang="zh-CN" altLang="en-US" dirty="0"/>
          </a:p>
        </p:txBody>
      </p:sp>
    </p:spTree>
    <p:extLst>
      <p:ext uri="{BB962C8B-B14F-4D97-AF65-F5344CB8AC3E}">
        <p14:creationId xmlns:p14="http://schemas.microsoft.com/office/powerpoint/2010/main" val="2922795410"/>
      </p:ext>
    </p:extLst>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基本架构</a:t>
            </a:r>
          </a:p>
        </p:txBody>
      </p:sp>
      <p:sp>
        <p:nvSpPr>
          <p:cNvPr id="3" name="内容占位符 2"/>
          <p:cNvSpPr>
            <a:spLocks noGrp="1"/>
          </p:cNvSpPr>
          <p:nvPr>
            <p:ph idx="1"/>
          </p:nvPr>
        </p:nvSpPr>
        <p:spPr/>
        <p:txBody>
          <a:bodyPr/>
          <a:lstStyle/>
          <a:p>
            <a:r>
              <a:rPr lang="zh-CN" altLang="en-US" dirty="0"/>
              <a:t>控制器通常有四种寄存器：</a:t>
            </a:r>
          </a:p>
          <a:p>
            <a:pPr lvl="1"/>
            <a:r>
              <a:rPr lang="zh-CN" altLang="en-US" dirty="0"/>
              <a:t>状态寄存器 </a:t>
            </a:r>
            <a:r>
              <a:rPr lang="en-US" altLang="zh-CN" dirty="0"/>
              <a:t>Status registers </a:t>
            </a:r>
            <a:r>
              <a:rPr lang="zh-CN" altLang="en-US" dirty="0"/>
              <a:t>：包含一些主机可读取的位信息，指示设备的各种状态</a:t>
            </a:r>
          </a:p>
          <a:p>
            <a:pPr lvl="1"/>
            <a:r>
              <a:rPr lang="zh-CN" altLang="en-US" dirty="0"/>
              <a:t>控制寄存器 </a:t>
            </a:r>
            <a:r>
              <a:rPr lang="en-US" altLang="zh-CN" dirty="0"/>
              <a:t>Control registers </a:t>
            </a:r>
            <a:r>
              <a:rPr lang="zh-CN" altLang="en-US" dirty="0"/>
              <a:t>：可以被主机用来向设备发送命令或改变设备状态</a:t>
            </a:r>
          </a:p>
          <a:p>
            <a:pPr lvl="1"/>
            <a:r>
              <a:rPr lang="zh-CN" altLang="en-US" dirty="0"/>
              <a:t>数据输入寄存器 </a:t>
            </a:r>
            <a:r>
              <a:rPr lang="en-US" altLang="zh-CN" dirty="0"/>
              <a:t>Data-in registers </a:t>
            </a:r>
            <a:r>
              <a:rPr lang="zh-CN" altLang="en-US" dirty="0"/>
              <a:t>：可以被主机读取数据</a:t>
            </a:r>
          </a:p>
          <a:p>
            <a:pPr lvl="1"/>
            <a:r>
              <a:rPr lang="zh-CN" altLang="en-US" dirty="0"/>
              <a:t>数据输出寄存器 </a:t>
            </a:r>
            <a:r>
              <a:rPr lang="en-US" altLang="zh-CN" dirty="0"/>
              <a:t>Data-out registers </a:t>
            </a:r>
            <a:r>
              <a:rPr lang="zh-CN" altLang="en-US" dirty="0"/>
              <a:t>：被主机写入数据以发送数据</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13</a:t>
            </a:fld>
            <a:endParaRPr lang="zh-CN" altLang="en-US" dirty="0"/>
          </a:p>
        </p:txBody>
      </p:sp>
    </p:spTree>
    <p:extLst>
      <p:ext uri="{BB962C8B-B14F-4D97-AF65-F5344CB8AC3E}">
        <p14:creationId xmlns:p14="http://schemas.microsoft.com/office/powerpoint/2010/main" val="1124453819"/>
      </p:ext>
    </p:extLst>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基本架构</a:t>
            </a:r>
          </a:p>
        </p:txBody>
      </p:sp>
      <p:sp>
        <p:nvSpPr>
          <p:cNvPr id="3" name="内容占位符 2"/>
          <p:cNvSpPr>
            <a:spLocks noGrp="1"/>
          </p:cNvSpPr>
          <p:nvPr>
            <p:ph idx="1"/>
          </p:nvPr>
        </p:nvSpPr>
        <p:spPr/>
        <p:txBody>
          <a:bodyPr/>
          <a:lstStyle/>
          <a:p>
            <a:r>
              <a:rPr lang="zh-CN" altLang="en-US" dirty="0"/>
              <a:t>控制器的功能</a:t>
            </a:r>
          </a:p>
          <a:p>
            <a:pPr lvl="1"/>
            <a:r>
              <a:rPr lang="zh-CN" altLang="en-US" dirty="0"/>
              <a:t>接收和识别来自</a:t>
            </a:r>
            <a:r>
              <a:rPr lang="en-US" altLang="zh-CN" dirty="0"/>
              <a:t>CPU</a:t>
            </a:r>
            <a:r>
              <a:rPr lang="zh-CN" altLang="en-US" dirty="0"/>
              <a:t>的命令：用控制寄存器。</a:t>
            </a:r>
          </a:p>
          <a:p>
            <a:pPr lvl="1"/>
            <a:r>
              <a:rPr lang="zh-CN" altLang="en-US" dirty="0"/>
              <a:t>实现</a:t>
            </a:r>
            <a:r>
              <a:rPr lang="en-US" altLang="zh-CN" dirty="0"/>
              <a:t>CPU</a:t>
            </a:r>
            <a:r>
              <a:rPr lang="zh-CN" altLang="en-US" dirty="0"/>
              <a:t>与控制器、控制器与设备之间的数据交换：用数据寄存器。</a:t>
            </a:r>
          </a:p>
          <a:p>
            <a:pPr lvl="1"/>
            <a:r>
              <a:rPr lang="zh-CN" altLang="en-US" dirty="0"/>
              <a:t>记录设备的状态供</a:t>
            </a:r>
            <a:r>
              <a:rPr lang="en-US" altLang="zh-CN" dirty="0"/>
              <a:t>CPU</a:t>
            </a:r>
            <a:r>
              <a:rPr lang="zh-CN" altLang="en-US" dirty="0"/>
              <a:t>查询：用状态寄存器。</a:t>
            </a:r>
          </a:p>
          <a:p>
            <a:pPr lvl="1"/>
            <a:r>
              <a:rPr lang="zh-CN" altLang="en-US" dirty="0"/>
              <a:t>识别控制的每个设备地址：用地址译码器。</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14</a:t>
            </a:fld>
            <a:endParaRPr lang="zh-CN" altLang="en-US" dirty="0"/>
          </a:p>
        </p:txBody>
      </p:sp>
    </p:spTree>
    <p:extLst>
      <p:ext uri="{BB962C8B-B14F-4D97-AF65-F5344CB8AC3E}">
        <p14:creationId xmlns:p14="http://schemas.microsoft.com/office/powerpoint/2010/main" val="3748345520"/>
      </p:ext>
    </p:extLst>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基本架构</a:t>
            </a:r>
          </a:p>
        </p:txBody>
      </p:sp>
      <p:sp>
        <p:nvSpPr>
          <p:cNvPr id="3" name="内容占位符 2"/>
          <p:cNvSpPr>
            <a:spLocks noGrp="1"/>
          </p:cNvSpPr>
          <p:nvPr>
            <p:ph idx="1"/>
          </p:nvPr>
        </p:nvSpPr>
        <p:spPr/>
        <p:txBody>
          <a:bodyPr/>
          <a:lstStyle/>
          <a:p>
            <a:r>
              <a:rPr lang="en-US" altLang="zh-CN" dirty="0" smtClean="0"/>
              <a:t>I/O</a:t>
            </a:r>
            <a:r>
              <a:rPr lang="zh-CN" altLang="en-US" dirty="0" smtClean="0"/>
              <a:t>端口</a:t>
            </a:r>
            <a:endParaRPr lang="en-US" altLang="zh-CN" dirty="0" smtClean="0"/>
          </a:p>
          <a:p>
            <a:pPr lvl="1"/>
            <a:r>
              <a:rPr lang="zh-CN" altLang="en-US" dirty="0"/>
              <a:t>控制器电路中</a:t>
            </a:r>
            <a:r>
              <a:rPr lang="zh-CN" altLang="en-US" dirty="0">
                <a:solidFill>
                  <a:srgbClr val="FF0000"/>
                </a:solidFill>
              </a:rPr>
              <a:t>可被</a:t>
            </a:r>
            <a:r>
              <a:rPr lang="en-US" altLang="zh-CN" dirty="0">
                <a:solidFill>
                  <a:srgbClr val="FF0000"/>
                </a:solidFill>
              </a:rPr>
              <a:t>CPU</a:t>
            </a:r>
            <a:r>
              <a:rPr lang="zh-CN" altLang="en-US" dirty="0">
                <a:solidFill>
                  <a:srgbClr val="FF0000"/>
                </a:solidFill>
              </a:rPr>
              <a:t>直接访问</a:t>
            </a:r>
            <a:r>
              <a:rPr lang="zh-CN" altLang="en-US" dirty="0"/>
              <a:t>的</a:t>
            </a:r>
            <a:r>
              <a:rPr lang="zh-CN" altLang="en-US" dirty="0" smtClean="0"/>
              <a:t>寄存器。</a:t>
            </a:r>
            <a:endParaRPr lang="en-US" altLang="zh-CN" dirty="0" smtClean="0"/>
          </a:p>
          <a:p>
            <a:pPr lvl="1"/>
            <a:r>
              <a:rPr lang="en-US" altLang="zh-CN" dirty="0" smtClean="0"/>
              <a:t>I/O</a:t>
            </a:r>
            <a:r>
              <a:rPr lang="zh-CN" altLang="en-US" dirty="0" smtClean="0"/>
              <a:t>端口有地址，以接受</a:t>
            </a:r>
            <a:r>
              <a:rPr lang="en-US" altLang="zh-CN" dirty="0" smtClean="0"/>
              <a:t>CPU</a:t>
            </a:r>
            <a:r>
              <a:rPr lang="zh-CN" altLang="en-US" dirty="0" smtClean="0"/>
              <a:t>的访问。</a:t>
            </a:r>
            <a:endParaRPr lang="en-US" altLang="zh-CN" dirty="0" smtClean="0"/>
          </a:p>
          <a:p>
            <a:pPr lvl="1"/>
            <a:r>
              <a:rPr lang="zh-CN" altLang="en-US" dirty="0" smtClean="0"/>
              <a:t>编址方式</a:t>
            </a:r>
            <a:r>
              <a:rPr lang="en-US" altLang="zh-CN" dirty="0" smtClean="0"/>
              <a:t>1</a:t>
            </a:r>
            <a:r>
              <a:rPr lang="zh-CN" altLang="en-US" dirty="0"/>
              <a:t>：独立编址，配合直接</a:t>
            </a:r>
            <a:r>
              <a:rPr lang="en-US" altLang="zh-CN" dirty="0"/>
              <a:t>I/O</a:t>
            </a:r>
            <a:r>
              <a:rPr lang="zh-CN" altLang="en-US" dirty="0" smtClean="0"/>
              <a:t>指令。</a:t>
            </a:r>
            <a:endParaRPr lang="en-US" altLang="zh-CN" dirty="0" smtClean="0"/>
          </a:p>
          <a:p>
            <a:pPr lvl="2"/>
            <a:r>
              <a:rPr lang="en-US" altLang="zh-CN" dirty="0" smtClean="0"/>
              <a:t>PC</a:t>
            </a:r>
            <a:r>
              <a:rPr lang="zh-CN" altLang="en-US" dirty="0" smtClean="0"/>
              <a:t>机早期采用，现兼容保留</a:t>
            </a:r>
            <a:endParaRPr lang="en-US" altLang="zh-CN" dirty="0" smtClean="0"/>
          </a:p>
          <a:p>
            <a:pPr lvl="1"/>
            <a:r>
              <a:rPr lang="zh-CN" altLang="en-US" dirty="0"/>
              <a:t>编址</a:t>
            </a:r>
            <a:r>
              <a:rPr lang="zh-CN" altLang="en-US" dirty="0" smtClean="0"/>
              <a:t>方式</a:t>
            </a:r>
            <a:r>
              <a:rPr lang="en-US" altLang="zh-CN" dirty="0" smtClean="0"/>
              <a:t>2</a:t>
            </a:r>
            <a:r>
              <a:rPr lang="zh-CN" altLang="en-US" dirty="0"/>
              <a:t>：存储器映射</a:t>
            </a:r>
            <a:r>
              <a:rPr lang="en-US" altLang="zh-CN" dirty="0" smtClean="0"/>
              <a:t>I/O</a:t>
            </a:r>
            <a:r>
              <a:rPr lang="zh-CN" altLang="en-US" dirty="0" smtClean="0"/>
              <a:t>，</a:t>
            </a:r>
            <a:r>
              <a:rPr lang="en-US" altLang="zh-CN" dirty="0" smtClean="0"/>
              <a:t>I/O</a:t>
            </a:r>
            <a:r>
              <a:rPr lang="zh-CN" altLang="en-US" dirty="0" smtClean="0"/>
              <a:t>端口和内存分享</a:t>
            </a:r>
            <a:r>
              <a:rPr lang="en-US" altLang="zh-CN" dirty="0" smtClean="0"/>
              <a:t>CPU</a:t>
            </a:r>
            <a:r>
              <a:rPr lang="zh-CN" altLang="en-US" dirty="0" smtClean="0"/>
              <a:t>的</a:t>
            </a:r>
            <a:r>
              <a:rPr lang="zh-CN" altLang="en-US" dirty="0"/>
              <a:t>地址空间，</a:t>
            </a:r>
            <a:r>
              <a:rPr lang="zh-CN" altLang="en-US" dirty="0" smtClean="0"/>
              <a:t>因此</a:t>
            </a:r>
            <a:r>
              <a:rPr lang="en-US" altLang="zh-CN" dirty="0" smtClean="0"/>
              <a:t>CPU</a:t>
            </a:r>
            <a:r>
              <a:rPr lang="zh-CN" altLang="en-US" dirty="0" smtClean="0"/>
              <a:t>能够像访问</a:t>
            </a:r>
            <a:r>
              <a:rPr lang="zh-CN" altLang="en-US" dirty="0"/>
              <a:t>普通内存一样</a:t>
            </a:r>
            <a:r>
              <a:rPr lang="zh-CN" altLang="en-US" dirty="0" smtClean="0"/>
              <a:t>访问</a:t>
            </a:r>
            <a:r>
              <a:rPr lang="en-US" altLang="zh-CN" dirty="0" smtClean="0"/>
              <a:t>I/O</a:t>
            </a:r>
            <a:r>
              <a:rPr lang="zh-CN" altLang="en-US" dirty="0" smtClean="0"/>
              <a:t>端口。</a:t>
            </a:r>
            <a:endParaRPr lang="en-US" altLang="zh-CN" dirty="0" smtClean="0"/>
          </a:p>
          <a:p>
            <a:pPr lvl="2"/>
            <a:r>
              <a:rPr lang="zh-CN" altLang="en-US" dirty="0" smtClean="0"/>
              <a:t>被绝大多数</a:t>
            </a:r>
            <a:r>
              <a:rPr lang="en-US" altLang="zh-CN" dirty="0" smtClean="0"/>
              <a:t>CPU</a:t>
            </a:r>
            <a:r>
              <a:rPr lang="zh-CN" altLang="en-US" dirty="0" smtClean="0"/>
              <a:t>架构采用，包括</a:t>
            </a:r>
            <a:r>
              <a:rPr lang="en-US" altLang="zh-CN" dirty="0" smtClean="0"/>
              <a:t>PC</a:t>
            </a:r>
            <a:r>
              <a:rPr lang="zh-CN" altLang="en-US" dirty="0" smtClean="0"/>
              <a:t>机</a:t>
            </a:r>
            <a:endParaRPr lang="en-US" altLang="zh-CN" dirty="0" smtClean="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15</a:t>
            </a:fld>
            <a:endParaRPr lang="zh-CN" altLang="en-US" dirty="0"/>
          </a:p>
        </p:txBody>
      </p:sp>
      <p:sp>
        <p:nvSpPr>
          <p:cNvPr id="5" name="圆角矩形标注 4"/>
          <p:cNvSpPr/>
          <p:nvPr/>
        </p:nvSpPr>
        <p:spPr bwMode="auto">
          <a:xfrm>
            <a:off x="6124576" y="1038226"/>
            <a:ext cx="2768600" cy="771526"/>
          </a:xfrm>
          <a:prstGeom prst="wedgeRoundRectCallout">
            <a:avLst>
              <a:gd name="adj1" fmla="val 3613"/>
              <a:gd name="adj2" fmla="val 204971"/>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noAutofit/>
          </a:bodyPr>
          <a:lstStyle/>
          <a:p>
            <a:pPr marR="0" defTabSz="914400" rtl="0" eaLnBrk="1" fontAlgn="base" latinLnBrk="0" hangingPunct="1">
              <a:lnSpc>
                <a:spcPct val="90000"/>
              </a:lnSpc>
              <a:spcBef>
                <a:spcPct val="20000"/>
              </a:spcBef>
              <a:spcAft>
                <a:spcPct val="0"/>
              </a:spcAft>
              <a:buClr>
                <a:schemeClr val="folHlink"/>
              </a:buClr>
              <a:buSzPct val="60000"/>
            </a:pPr>
            <a:r>
              <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思考：</a:t>
            </a:r>
            <a:r>
              <a:rPr kumimoji="1"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I/O</a:t>
            </a:r>
            <a:r>
              <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指令是特权指令还是普通指令？</a:t>
            </a:r>
          </a:p>
        </p:txBody>
      </p:sp>
      <p:sp>
        <p:nvSpPr>
          <p:cNvPr id="6" name="圆角矩形标注 5"/>
          <p:cNvSpPr/>
          <p:nvPr/>
        </p:nvSpPr>
        <p:spPr bwMode="auto">
          <a:xfrm>
            <a:off x="4776787" y="5804297"/>
            <a:ext cx="3638549" cy="845344"/>
          </a:xfrm>
          <a:prstGeom prst="wedgeRoundRectCallout">
            <a:avLst>
              <a:gd name="adj1" fmla="val 2759"/>
              <a:gd name="adj2" fmla="val -16301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noAutofit/>
          </a:bodyPr>
          <a:lstStyle/>
          <a:p>
            <a:pPr marR="0" defTabSz="914400" rtl="0" eaLnBrk="1" fontAlgn="base" latinLnBrk="0" hangingPunct="1">
              <a:lnSpc>
                <a:spcPct val="90000"/>
              </a:lnSpc>
              <a:spcBef>
                <a:spcPct val="20000"/>
              </a:spcBef>
              <a:spcAft>
                <a:spcPct val="0"/>
              </a:spcAft>
              <a:buClr>
                <a:schemeClr val="folHlink"/>
              </a:buClr>
              <a:buSzPct val="60000"/>
            </a:pPr>
            <a:r>
              <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思考：此处的“地址空间”是物理地址还是逻辑地址？</a:t>
            </a:r>
          </a:p>
        </p:txBody>
      </p:sp>
    </p:spTree>
    <p:extLst>
      <p:ext uri="{BB962C8B-B14F-4D97-AF65-F5344CB8AC3E}">
        <p14:creationId xmlns:p14="http://schemas.microsoft.com/office/powerpoint/2010/main" val="291634288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基本架构</a:t>
            </a:r>
          </a:p>
        </p:txBody>
      </p:sp>
      <p:sp>
        <p:nvSpPr>
          <p:cNvPr id="3" name="内容占位符 2"/>
          <p:cNvSpPr>
            <a:spLocks noGrp="1"/>
          </p:cNvSpPr>
          <p:nvPr>
            <p:ph idx="1"/>
          </p:nvPr>
        </p:nvSpPr>
        <p:spPr/>
        <p:txBody>
          <a:bodyPr/>
          <a:lstStyle/>
          <a:p>
            <a:r>
              <a:rPr lang="en-US" altLang="zh-CN" dirty="0" smtClean="0"/>
              <a:t>I/O</a:t>
            </a:r>
            <a:r>
              <a:rPr lang="zh-CN" altLang="en-US" dirty="0" smtClean="0"/>
              <a:t>端口</a:t>
            </a:r>
            <a:endParaRPr lang="en-US" altLang="zh-CN" dirty="0" smtClean="0"/>
          </a:p>
          <a:p>
            <a:pPr lvl="1"/>
            <a:r>
              <a:rPr lang="zh-CN" altLang="en-US" dirty="0" smtClean="0"/>
              <a:t>例：早期</a:t>
            </a:r>
            <a:r>
              <a:rPr lang="en-US" altLang="zh-CN" dirty="0" smtClean="0"/>
              <a:t>PC</a:t>
            </a:r>
            <a:r>
              <a:rPr lang="zh-CN" altLang="en-US" dirty="0" smtClean="0"/>
              <a:t>机独立编址</a:t>
            </a:r>
            <a:r>
              <a:rPr lang="en-US" altLang="zh-CN" dirty="0" smtClean="0"/>
              <a:t>I/O</a:t>
            </a:r>
            <a:r>
              <a:rPr lang="zh-CN" altLang="en-US" dirty="0" smtClean="0"/>
              <a:t>端口</a:t>
            </a:r>
            <a:endParaRPr lang="en-US" altLang="zh-CN" dirty="0" smtClean="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16</a:t>
            </a:fld>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399" t="11620" r="768" b="11830"/>
          <a:stretch>
            <a:fillRect/>
          </a:stretch>
        </p:blipFill>
        <p:spPr bwMode="auto">
          <a:xfrm>
            <a:off x="1294094" y="2611887"/>
            <a:ext cx="6440206" cy="377938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564026"/>
      </p:ext>
    </p:extLst>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基本架构</a:t>
            </a:r>
          </a:p>
        </p:txBody>
      </p:sp>
      <p:sp>
        <p:nvSpPr>
          <p:cNvPr id="3" name="内容占位符 2"/>
          <p:cNvSpPr>
            <a:spLocks noGrp="1"/>
          </p:cNvSpPr>
          <p:nvPr>
            <p:ph idx="1"/>
          </p:nvPr>
        </p:nvSpPr>
        <p:spPr/>
        <p:txBody>
          <a:bodyPr/>
          <a:lstStyle/>
          <a:p>
            <a:r>
              <a:rPr lang="en-US" altLang="zh-CN" dirty="0" smtClean="0"/>
              <a:t>I/O</a:t>
            </a:r>
            <a:r>
              <a:rPr lang="zh-CN" altLang="en-US" dirty="0" smtClean="0"/>
              <a:t>端口</a:t>
            </a:r>
            <a:endParaRPr lang="en-US" altLang="zh-CN" dirty="0" smtClean="0"/>
          </a:p>
          <a:p>
            <a:pPr lvl="1"/>
            <a:r>
              <a:rPr lang="en-US" altLang="zh-CN" dirty="0" smtClean="0"/>
              <a:t>CPU</a:t>
            </a:r>
            <a:r>
              <a:rPr lang="zh-CN" altLang="en-US" dirty="0" smtClean="0"/>
              <a:t>不能直接与</a:t>
            </a:r>
            <a:r>
              <a:rPr lang="en-US" altLang="zh-CN" dirty="0" smtClean="0"/>
              <a:t>I/O</a:t>
            </a:r>
            <a:r>
              <a:rPr lang="zh-CN" altLang="en-US" dirty="0" smtClean="0"/>
              <a:t>设备通信，必须借助控制器做“中间人”</a:t>
            </a:r>
            <a:endParaRPr lang="en-US" altLang="zh-CN" dirty="0" smtClean="0"/>
          </a:p>
          <a:p>
            <a:pPr lvl="1"/>
            <a:r>
              <a:rPr lang="en-US" altLang="zh-CN" dirty="0" smtClean="0"/>
              <a:t>CPU</a:t>
            </a:r>
            <a:r>
              <a:rPr lang="zh-CN" altLang="en-US" dirty="0" smtClean="0"/>
              <a:t>通过</a:t>
            </a:r>
            <a:r>
              <a:rPr lang="en-US" altLang="zh-CN" dirty="0" smtClean="0"/>
              <a:t>I/O</a:t>
            </a:r>
            <a:r>
              <a:rPr lang="zh-CN" altLang="en-US" dirty="0" smtClean="0"/>
              <a:t>端口与“中间人”通信</a:t>
            </a:r>
            <a:endParaRPr lang="en-US" altLang="zh-CN" dirty="0" smtClean="0"/>
          </a:p>
          <a:p>
            <a:pPr lvl="1"/>
            <a:r>
              <a:rPr lang="en-US" altLang="zh-CN" dirty="0" smtClean="0"/>
              <a:t>I/O</a:t>
            </a:r>
            <a:r>
              <a:rPr lang="zh-CN" altLang="en-US" dirty="0" smtClean="0"/>
              <a:t>端口是</a:t>
            </a:r>
            <a:r>
              <a:rPr lang="en-US" altLang="zh-CN" dirty="0" smtClean="0"/>
              <a:t>CPU</a:t>
            </a:r>
            <a:r>
              <a:rPr lang="zh-CN" altLang="en-US" dirty="0" smtClean="0"/>
              <a:t>能触及的最远端，软件的势力范围到此为止</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17</a:t>
            </a:fld>
            <a:endParaRPr lang="zh-CN" altLang="en-US" dirty="0"/>
          </a:p>
        </p:txBody>
      </p:sp>
    </p:spTree>
    <p:extLst>
      <p:ext uri="{BB962C8B-B14F-4D97-AF65-F5344CB8AC3E}">
        <p14:creationId xmlns:p14="http://schemas.microsoft.com/office/powerpoint/2010/main" val="1566493239"/>
      </p:ext>
    </p:extLst>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基本架构</a:t>
            </a:r>
          </a:p>
        </p:txBody>
      </p:sp>
      <p:sp>
        <p:nvSpPr>
          <p:cNvPr id="3" name="内容占位符 2"/>
          <p:cNvSpPr>
            <a:spLocks noGrp="1"/>
          </p:cNvSpPr>
          <p:nvPr>
            <p:ph idx="1"/>
          </p:nvPr>
        </p:nvSpPr>
        <p:spPr/>
        <p:txBody>
          <a:bodyPr/>
          <a:lstStyle/>
          <a:p>
            <a:r>
              <a:rPr lang="zh-CN" altLang="en-US" dirty="0" smtClean="0"/>
              <a:t>总线</a:t>
            </a:r>
            <a:endParaRPr lang="en-US" altLang="zh-CN" dirty="0" smtClean="0"/>
          </a:p>
          <a:p>
            <a:pPr lvl="1"/>
            <a:r>
              <a:rPr lang="zh-CN" altLang="en-US" dirty="0"/>
              <a:t>一组</a:t>
            </a:r>
            <a:r>
              <a:rPr lang="zh-CN" altLang="en-US" dirty="0" smtClean="0">
                <a:solidFill>
                  <a:srgbClr val="FF0000"/>
                </a:solidFill>
              </a:rPr>
              <a:t>线</a:t>
            </a:r>
            <a:r>
              <a:rPr lang="zh-CN" altLang="en-US" dirty="0" smtClean="0"/>
              <a:t>，和</a:t>
            </a:r>
            <a:r>
              <a:rPr lang="zh-CN" altLang="en-US" dirty="0"/>
              <a:t>一组严格定义的可以描述在线上传输信息的</a:t>
            </a:r>
            <a:r>
              <a:rPr lang="zh-CN" altLang="en-US" dirty="0" smtClean="0">
                <a:solidFill>
                  <a:srgbClr val="FF0000"/>
                </a:solidFill>
              </a:rPr>
              <a:t>协议</a:t>
            </a:r>
            <a:endParaRPr lang="en-US" altLang="zh-CN" dirty="0" smtClean="0">
              <a:solidFill>
                <a:srgbClr val="FF0000"/>
              </a:solidFill>
            </a:endParaRP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18</a:t>
            </a:fld>
            <a:endParaRPr lang="zh-CN" altLang="en-US" dirty="0"/>
          </a:p>
        </p:txBody>
      </p:sp>
      <p:pic>
        <p:nvPicPr>
          <p:cNvPr id="5" name="图片 4"/>
          <p:cNvPicPr>
            <a:picLocks noChangeAspect="1"/>
          </p:cNvPicPr>
          <p:nvPr/>
        </p:nvPicPr>
        <p:blipFill>
          <a:blip r:embed="rId2"/>
          <a:stretch>
            <a:fillRect/>
          </a:stretch>
        </p:blipFill>
        <p:spPr>
          <a:xfrm>
            <a:off x="1676401" y="2891790"/>
            <a:ext cx="5732145" cy="3566160"/>
          </a:xfrm>
          <a:prstGeom prst="rect">
            <a:avLst/>
          </a:prstGeom>
        </p:spPr>
      </p:pic>
    </p:spTree>
    <p:extLst>
      <p:ext uri="{BB962C8B-B14F-4D97-AF65-F5344CB8AC3E}">
        <p14:creationId xmlns:p14="http://schemas.microsoft.com/office/powerpoint/2010/main" val="2978799027"/>
      </p:ext>
    </p:extLst>
  </p:cSld>
  <p:clrMapOvr>
    <a:masterClrMapping/>
  </p:clrMapOvr>
  <p:transition spd="med">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基本架构</a:t>
            </a:r>
          </a:p>
        </p:txBody>
      </p:sp>
      <p:sp>
        <p:nvSpPr>
          <p:cNvPr id="3" name="内容占位符 2"/>
          <p:cNvSpPr>
            <a:spLocks noGrp="1"/>
          </p:cNvSpPr>
          <p:nvPr>
            <p:ph idx="1"/>
          </p:nvPr>
        </p:nvSpPr>
        <p:spPr/>
        <p:txBody>
          <a:bodyPr/>
          <a:lstStyle/>
          <a:p>
            <a:r>
              <a:rPr lang="zh-CN" altLang="en-US" dirty="0" smtClean="0"/>
              <a:t>系统总线</a:t>
            </a:r>
            <a:endParaRPr lang="en-US" altLang="zh-CN" dirty="0" smtClean="0"/>
          </a:p>
          <a:p>
            <a:pPr lvl="1"/>
            <a:r>
              <a:rPr lang="zh-CN" altLang="en-US" dirty="0" smtClean="0"/>
              <a:t>可简单粗暴的理解为</a:t>
            </a:r>
            <a:r>
              <a:rPr lang="en-US" altLang="zh-CN" dirty="0" smtClean="0"/>
              <a:t>CPU</a:t>
            </a:r>
            <a:r>
              <a:rPr lang="zh-CN" altLang="en-US" dirty="0" smtClean="0"/>
              <a:t>引脚的延申</a:t>
            </a:r>
            <a:endParaRPr lang="en-US" altLang="zh-CN" dirty="0" smtClean="0"/>
          </a:p>
          <a:p>
            <a:pPr lvl="1"/>
            <a:r>
              <a:rPr lang="zh-CN" altLang="en-US" dirty="0" smtClean="0"/>
              <a:t>例：</a:t>
            </a:r>
            <a:r>
              <a:rPr lang="en-US" altLang="zh-CN" dirty="0" smtClean="0"/>
              <a:t>ISA</a:t>
            </a:r>
            <a:r>
              <a:rPr lang="zh-CN" altLang="en-US" dirty="0" smtClean="0"/>
              <a:t>总线、</a:t>
            </a:r>
            <a:r>
              <a:rPr lang="en-US" altLang="zh-CN" dirty="0" smtClean="0"/>
              <a:t>PCI</a:t>
            </a:r>
            <a:r>
              <a:rPr lang="zh-CN" altLang="en-US" dirty="0" smtClean="0"/>
              <a:t>总线、</a:t>
            </a:r>
            <a:r>
              <a:rPr lang="en-US" altLang="zh-CN" dirty="0" smtClean="0"/>
              <a:t>PCI-E</a:t>
            </a:r>
            <a:r>
              <a:rPr lang="zh-CN" altLang="en-US" dirty="0" smtClean="0"/>
              <a:t>总线</a:t>
            </a:r>
            <a:endParaRPr lang="en-US" altLang="zh-CN" dirty="0" smtClean="0"/>
          </a:p>
          <a:p>
            <a:pPr lvl="1"/>
            <a:r>
              <a:rPr lang="en-US" altLang="zh-CN" dirty="0" smtClean="0"/>
              <a:t>CPU</a:t>
            </a:r>
            <a:r>
              <a:rPr lang="zh-CN" altLang="en-US" dirty="0" smtClean="0"/>
              <a:t>能直接触及的势力范围</a:t>
            </a:r>
            <a:endParaRPr lang="en-US" altLang="zh-CN" dirty="0" smtClean="0"/>
          </a:p>
          <a:p>
            <a:pPr lvl="1"/>
            <a:r>
              <a:rPr lang="zh-CN" altLang="en-US" dirty="0" smtClean="0"/>
              <a:t>一切要接受</a:t>
            </a:r>
            <a:r>
              <a:rPr lang="en-US" altLang="zh-CN" dirty="0" smtClean="0"/>
              <a:t>CPU</a:t>
            </a:r>
            <a:r>
              <a:rPr lang="zh-CN" altLang="en-US" dirty="0" smtClean="0"/>
              <a:t>直接访问的元件（如内存、设备控制器等）都要挂在系统总线上</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19</a:t>
            </a:fld>
            <a:endParaRPr lang="zh-CN" altLang="en-US" dirty="0"/>
          </a:p>
        </p:txBody>
      </p:sp>
    </p:spTree>
    <p:extLst>
      <p:ext uri="{BB962C8B-B14F-4D97-AF65-F5344CB8AC3E}">
        <p14:creationId xmlns:p14="http://schemas.microsoft.com/office/powerpoint/2010/main" val="1815479215"/>
      </p:ext>
    </p:extLst>
  </p:cSld>
  <p:clrMapOvr>
    <a:masterClrMapping/>
  </p:clrMapOvr>
  <p:transition spd="med">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设备多样性及其分类</a:t>
            </a:r>
            <a:endParaRPr lang="zh-CN" altLang="en-US" dirty="0"/>
          </a:p>
        </p:txBody>
      </p:sp>
      <p:sp>
        <p:nvSpPr>
          <p:cNvPr id="3" name="内容占位符 2"/>
          <p:cNvSpPr>
            <a:spLocks noGrp="1"/>
          </p:cNvSpPr>
          <p:nvPr>
            <p:ph idx="1"/>
          </p:nvPr>
        </p:nvSpPr>
        <p:spPr/>
        <p:txBody>
          <a:bodyPr/>
          <a:lstStyle/>
          <a:p>
            <a:r>
              <a:rPr lang="zh-CN" altLang="en-US" dirty="0" smtClean="0"/>
              <a:t>计算机</a:t>
            </a:r>
            <a:r>
              <a:rPr lang="zh-CN" altLang="en-US" dirty="0"/>
              <a:t>设备种类繁多，从不同的角度出发，</a:t>
            </a:r>
            <a:r>
              <a:rPr lang="en-US" altLang="zh-CN" dirty="0"/>
              <a:t>I/O</a:t>
            </a:r>
            <a:r>
              <a:rPr lang="zh-CN" altLang="en-US" dirty="0"/>
              <a:t>设备可分成不同的</a:t>
            </a:r>
            <a:r>
              <a:rPr lang="zh-CN" altLang="en-US" dirty="0" smtClean="0"/>
              <a:t>类型</a:t>
            </a:r>
            <a:endParaRPr lang="en-US" altLang="zh-CN" dirty="0" smtClean="0"/>
          </a:p>
          <a:p>
            <a:r>
              <a:rPr lang="zh-CN" altLang="en-US" dirty="0"/>
              <a:t>按设备的使用特性分</a:t>
            </a:r>
          </a:p>
          <a:p>
            <a:pPr lvl="1"/>
            <a:r>
              <a:rPr lang="zh-CN" altLang="en-US" dirty="0"/>
              <a:t>存储设备：用来保存各种信息的设备。如磁盘，磁带等。</a:t>
            </a:r>
          </a:p>
          <a:p>
            <a:pPr lvl="1"/>
            <a:r>
              <a:rPr lang="en-US" altLang="zh-CN" dirty="0"/>
              <a:t>I/O</a:t>
            </a:r>
            <a:r>
              <a:rPr lang="zh-CN" altLang="en-US" dirty="0"/>
              <a:t>设备：向</a:t>
            </a:r>
            <a:r>
              <a:rPr lang="en-US" altLang="zh-CN" dirty="0"/>
              <a:t>CPU</a:t>
            </a:r>
            <a:r>
              <a:rPr lang="zh-CN" altLang="en-US" dirty="0"/>
              <a:t>传输信息或输出经过</a:t>
            </a:r>
            <a:r>
              <a:rPr lang="en-US" altLang="zh-CN" dirty="0"/>
              <a:t>CPU</a:t>
            </a:r>
            <a:r>
              <a:rPr lang="zh-CN" altLang="en-US" dirty="0"/>
              <a:t>加工处理信息的设备。如键盘、显示器和打印机等</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2</a:t>
            </a:fld>
            <a:endParaRPr lang="zh-CN" altLang="en-US" dirty="0"/>
          </a:p>
        </p:txBody>
      </p:sp>
    </p:spTree>
    <p:extLst>
      <p:ext uri="{BB962C8B-B14F-4D97-AF65-F5344CB8AC3E}">
        <p14:creationId xmlns:p14="http://schemas.microsoft.com/office/powerpoint/2010/main" val="782358564"/>
      </p:ext>
    </p:extLst>
  </p:cSld>
  <p:clrMapOvr>
    <a:masterClrMapping/>
  </p:clrMapOvr>
  <p:transition spd="med">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基本架构</a:t>
            </a:r>
          </a:p>
        </p:txBody>
      </p:sp>
      <p:sp>
        <p:nvSpPr>
          <p:cNvPr id="3" name="内容占位符 2"/>
          <p:cNvSpPr>
            <a:spLocks noGrp="1"/>
          </p:cNvSpPr>
          <p:nvPr>
            <p:ph idx="1"/>
          </p:nvPr>
        </p:nvSpPr>
        <p:spPr/>
        <p:txBody>
          <a:bodyPr/>
          <a:lstStyle/>
          <a:p>
            <a:r>
              <a:rPr lang="zh-CN" altLang="en-US" dirty="0" smtClean="0"/>
              <a:t>扩展总线</a:t>
            </a:r>
            <a:endParaRPr lang="en-US" altLang="zh-CN" dirty="0" smtClean="0"/>
          </a:p>
          <a:p>
            <a:pPr lvl="1"/>
            <a:r>
              <a:rPr lang="zh-CN" altLang="en-US" dirty="0" smtClean="0"/>
              <a:t>例：</a:t>
            </a:r>
            <a:r>
              <a:rPr lang="en-US" altLang="zh-CN" dirty="0" smtClean="0"/>
              <a:t>SAS</a:t>
            </a:r>
            <a:r>
              <a:rPr lang="zh-CN" altLang="en-US" dirty="0" smtClean="0"/>
              <a:t>总线、</a:t>
            </a:r>
            <a:r>
              <a:rPr lang="en-US" altLang="zh-CN" dirty="0" smtClean="0"/>
              <a:t>SATA</a:t>
            </a:r>
            <a:r>
              <a:rPr lang="zh-CN" altLang="en-US" dirty="0" smtClean="0"/>
              <a:t>总线、</a:t>
            </a:r>
            <a:r>
              <a:rPr lang="en-US" altLang="zh-CN" dirty="0" smtClean="0"/>
              <a:t>USB</a:t>
            </a:r>
            <a:r>
              <a:rPr lang="zh-CN" altLang="en-US" dirty="0" smtClean="0"/>
              <a:t>总线</a:t>
            </a:r>
            <a:endParaRPr lang="en-US" altLang="zh-CN" dirty="0" smtClean="0"/>
          </a:p>
          <a:p>
            <a:pPr lvl="1"/>
            <a:r>
              <a:rPr lang="zh-CN" altLang="en-US" dirty="0" smtClean="0"/>
              <a:t>总线控制器挂在系统总线上，接受</a:t>
            </a:r>
            <a:r>
              <a:rPr lang="en-US" altLang="zh-CN" dirty="0" smtClean="0"/>
              <a:t>CPU</a:t>
            </a:r>
            <a:r>
              <a:rPr lang="zh-CN" altLang="en-US" dirty="0" smtClean="0"/>
              <a:t>控制</a:t>
            </a:r>
            <a:endParaRPr lang="en-US" altLang="zh-CN" dirty="0" smtClean="0"/>
          </a:p>
          <a:p>
            <a:pPr lvl="1"/>
            <a:r>
              <a:rPr lang="zh-CN" altLang="en-US" dirty="0" smtClean="0"/>
              <a:t>总线接受总线控制器的指挥，</a:t>
            </a:r>
            <a:r>
              <a:rPr lang="en-US" altLang="zh-CN" dirty="0" smtClean="0"/>
              <a:t>CPU</a:t>
            </a:r>
            <a:r>
              <a:rPr lang="zh-CN" altLang="en-US" dirty="0" smtClean="0"/>
              <a:t>无法直接控制</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20</a:t>
            </a:fld>
            <a:endParaRPr lang="zh-CN" altLang="en-US" dirty="0"/>
          </a:p>
        </p:txBody>
      </p:sp>
    </p:spTree>
    <p:extLst>
      <p:ext uri="{BB962C8B-B14F-4D97-AF65-F5344CB8AC3E}">
        <p14:creationId xmlns:p14="http://schemas.microsoft.com/office/powerpoint/2010/main" val="2234869546"/>
      </p:ext>
    </p:extLst>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轮询</a:t>
            </a:r>
            <a:endParaRPr lang="zh-CN" altLang="en-US" dirty="0"/>
          </a:p>
        </p:txBody>
      </p:sp>
      <p:sp>
        <p:nvSpPr>
          <p:cNvPr id="3" name="内容占位符 2"/>
          <p:cNvSpPr>
            <a:spLocks noGrp="1"/>
          </p:cNvSpPr>
          <p:nvPr>
            <p:ph idx="1"/>
          </p:nvPr>
        </p:nvSpPr>
        <p:spPr/>
        <p:txBody>
          <a:bodyPr/>
          <a:lstStyle/>
          <a:p>
            <a:r>
              <a:rPr lang="zh-CN" altLang="en-US" dirty="0"/>
              <a:t>早期计算机系统中无中断机构，设备控制采用</a:t>
            </a:r>
            <a:r>
              <a:rPr lang="zh-CN" altLang="en-US" dirty="0">
                <a:solidFill>
                  <a:srgbClr val="FF0000"/>
                </a:solidFill>
              </a:rPr>
              <a:t>程序直接控制方式</a:t>
            </a:r>
            <a:r>
              <a:rPr lang="zh-CN" altLang="en-US" dirty="0"/>
              <a:t>。</a:t>
            </a:r>
          </a:p>
          <a:p>
            <a:r>
              <a:rPr lang="zh-CN" altLang="en-US" dirty="0"/>
              <a:t>程序直接控制方式也称为轮询方式</a:t>
            </a:r>
            <a:r>
              <a:rPr lang="zh-CN" altLang="en-US" dirty="0" smtClean="0"/>
              <a:t>。</a:t>
            </a:r>
            <a:endParaRPr lang="en-US" altLang="zh-CN" dirty="0" smtClean="0"/>
          </a:p>
          <a:p>
            <a:r>
              <a:rPr lang="zh-CN" altLang="en-US" dirty="0"/>
              <a:t>工作方式简单，但</a:t>
            </a:r>
            <a:r>
              <a:rPr lang="en-US" altLang="zh-CN" dirty="0"/>
              <a:t>CPU</a:t>
            </a:r>
            <a:r>
              <a:rPr lang="zh-CN" altLang="en-US" dirty="0"/>
              <a:t>的利用率低</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21</a:t>
            </a:fld>
            <a:endParaRPr lang="zh-CN" altLang="en-US" dirty="0"/>
          </a:p>
        </p:txBody>
      </p:sp>
    </p:spTree>
    <p:extLst>
      <p:ext uri="{BB962C8B-B14F-4D97-AF65-F5344CB8AC3E}">
        <p14:creationId xmlns:p14="http://schemas.microsoft.com/office/powerpoint/2010/main" val="3360876730"/>
      </p:ext>
    </p:extLst>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轮询</a:t>
            </a:r>
            <a:endParaRPr lang="zh-CN" altLang="en-US" dirty="0"/>
          </a:p>
        </p:txBody>
      </p:sp>
      <p:sp>
        <p:nvSpPr>
          <p:cNvPr id="3" name="内容占位符 2"/>
          <p:cNvSpPr>
            <a:spLocks noGrp="1"/>
          </p:cNvSpPr>
          <p:nvPr>
            <p:ph idx="1"/>
          </p:nvPr>
        </p:nvSpPr>
        <p:spPr/>
        <p:txBody>
          <a:bodyPr/>
          <a:lstStyle/>
          <a:p>
            <a:r>
              <a:rPr lang="zh-CN" altLang="en-US" dirty="0" smtClean="0"/>
              <a:t>案例</a:t>
            </a:r>
            <a:r>
              <a:rPr lang="en-US" altLang="zh-CN" dirty="0" smtClean="0"/>
              <a:t>1</a:t>
            </a:r>
            <a:r>
              <a:rPr lang="zh-CN" altLang="en-US" dirty="0" smtClean="0"/>
              <a:t>：输入</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22</a:t>
            </a:fld>
            <a:endParaRPr lang="zh-CN" altLang="en-US" dirty="0"/>
          </a:p>
        </p:txBody>
      </p:sp>
      <p:grpSp>
        <p:nvGrpSpPr>
          <p:cNvPr id="31" name="组合 30"/>
          <p:cNvGrpSpPr/>
          <p:nvPr/>
        </p:nvGrpSpPr>
        <p:grpSpPr>
          <a:xfrm>
            <a:off x="1333500" y="1895470"/>
            <a:ext cx="6400800" cy="4495800"/>
            <a:chOff x="990600" y="1125538"/>
            <a:chExt cx="6400800" cy="4495800"/>
          </a:xfrm>
        </p:grpSpPr>
        <p:sp>
          <p:nvSpPr>
            <p:cNvPr id="5" name="Rectangle 5"/>
            <p:cNvSpPr>
              <a:spLocks noChangeArrowheads="1"/>
            </p:cNvSpPr>
            <p:nvPr/>
          </p:nvSpPr>
          <p:spPr bwMode="auto">
            <a:xfrm>
              <a:off x="3246438" y="1616075"/>
              <a:ext cx="331628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向</a:t>
              </a:r>
              <a:r>
                <a:rPr lang="en-US" altLang="zh-CN" sz="2000">
                  <a:latin typeface="Times New Roman" panose="02020603050405020304" pitchFamily="18" charset="0"/>
                </a:rPr>
                <a:t>I/O</a:t>
              </a:r>
              <a:r>
                <a:rPr lang="zh-CN" altLang="en-US" sz="2000">
                  <a:latin typeface="Times New Roman" panose="02020603050405020304" pitchFamily="18" charset="0"/>
                </a:rPr>
                <a:t>控制器发出读命令</a:t>
              </a:r>
            </a:p>
          </p:txBody>
        </p:sp>
        <p:sp>
          <p:nvSpPr>
            <p:cNvPr id="6" name="Rectangle 6"/>
            <p:cNvSpPr>
              <a:spLocks noChangeArrowheads="1"/>
            </p:cNvSpPr>
            <p:nvPr/>
          </p:nvSpPr>
          <p:spPr bwMode="auto">
            <a:xfrm>
              <a:off x="3362325" y="2317750"/>
              <a:ext cx="28511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读</a:t>
              </a:r>
              <a:r>
                <a:rPr lang="en-US" altLang="zh-CN" sz="2000">
                  <a:latin typeface="Times New Roman" panose="02020603050405020304" pitchFamily="18" charset="0"/>
                </a:rPr>
                <a:t>I/O</a:t>
              </a:r>
              <a:r>
                <a:rPr lang="zh-CN" altLang="en-US" sz="2000">
                  <a:latin typeface="Times New Roman" panose="02020603050405020304" pitchFamily="18" charset="0"/>
                </a:rPr>
                <a:t>控制器的状态</a:t>
              </a:r>
            </a:p>
          </p:txBody>
        </p:sp>
        <p:sp>
          <p:nvSpPr>
            <p:cNvPr id="7" name="Rectangle 7"/>
            <p:cNvSpPr>
              <a:spLocks noChangeArrowheads="1"/>
            </p:cNvSpPr>
            <p:nvPr/>
          </p:nvSpPr>
          <p:spPr bwMode="auto">
            <a:xfrm>
              <a:off x="4010025" y="5227638"/>
              <a:ext cx="16748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传送完成？</a:t>
              </a:r>
            </a:p>
          </p:txBody>
        </p:sp>
        <p:sp>
          <p:nvSpPr>
            <p:cNvPr id="8" name="Rectangle 8"/>
            <p:cNvSpPr>
              <a:spLocks noChangeArrowheads="1"/>
            </p:cNvSpPr>
            <p:nvPr/>
          </p:nvSpPr>
          <p:spPr bwMode="auto">
            <a:xfrm>
              <a:off x="4121150" y="3024188"/>
              <a:ext cx="162401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检查状态？</a:t>
              </a:r>
            </a:p>
          </p:txBody>
        </p:sp>
        <p:sp>
          <p:nvSpPr>
            <p:cNvPr id="9" name="Rectangle 9"/>
            <p:cNvSpPr>
              <a:spLocks noChangeArrowheads="1"/>
            </p:cNvSpPr>
            <p:nvPr/>
          </p:nvSpPr>
          <p:spPr bwMode="auto">
            <a:xfrm>
              <a:off x="3209925" y="3867150"/>
              <a:ext cx="3449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从</a:t>
              </a:r>
              <a:r>
                <a:rPr lang="en-US" altLang="zh-CN" sz="2000">
                  <a:latin typeface="Times New Roman" panose="02020603050405020304" pitchFamily="18" charset="0"/>
                </a:rPr>
                <a:t>I/O</a:t>
              </a:r>
              <a:r>
                <a:rPr lang="zh-CN" altLang="en-US" sz="2000">
                  <a:latin typeface="Times New Roman" panose="02020603050405020304" pitchFamily="18" charset="0"/>
                </a:rPr>
                <a:t>控制器中读入数据</a:t>
              </a:r>
            </a:p>
          </p:txBody>
        </p:sp>
        <p:sp>
          <p:nvSpPr>
            <p:cNvPr id="10" name="Rectangle 10"/>
            <p:cNvSpPr>
              <a:spLocks noChangeArrowheads="1"/>
            </p:cNvSpPr>
            <p:nvPr/>
          </p:nvSpPr>
          <p:spPr bwMode="auto">
            <a:xfrm>
              <a:off x="3935413" y="3481388"/>
              <a:ext cx="71278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就绪</a:t>
              </a:r>
            </a:p>
          </p:txBody>
        </p:sp>
        <p:sp>
          <p:nvSpPr>
            <p:cNvPr id="11" name="Rectangle 11"/>
            <p:cNvSpPr>
              <a:spLocks noChangeArrowheads="1"/>
            </p:cNvSpPr>
            <p:nvPr/>
          </p:nvSpPr>
          <p:spPr bwMode="auto">
            <a:xfrm>
              <a:off x="3459163" y="4476750"/>
              <a:ext cx="30178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向存储器中写入数据</a:t>
              </a:r>
            </a:p>
          </p:txBody>
        </p:sp>
        <p:sp>
          <p:nvSpPr>
            <p:cNvPr id="12" name="Rectangle 12"/>
            <p:cNvSpPr>
              <a:spLocks noChangeArrowheads="1"/>
            </p:cNvSpPr>
            <p:nvPr/>
          </p:nvSpPr>
          <p:spPr bwMode="auto">
            <a:xfrm>
              <a:off x="990600" y="5226050"/>
              <a:ext cx="20224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执行下条指令</a:t>
              </a:r>
            </a:p>
          </p:txBody>
        </p:sp>
        <p:sp>
          <p:nvSpPr>
            <p:cNvPr id="13" name="Rectangle 13"/>
            <p:cNvSpPr>
              <a:spLocks noChangeArrowheads="1"/>
            </p:cNvSpPr>
            <p:nvPr/>
          </p:nvSpPr>
          <p:spPr bwMode="auto">
            <a:xfrm>
              <a:off x="5702300" y="2782888"/>
              <a:ext cx="10429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未就绪</a:t>
              </a:r>
            </a:p>
          </p:txBody>
        </p:sp>
        <p:sp>
          <p:nvSpPr>
            <p:cNvPr id="14" name="Line 14"/>
            <p:cNvSpPr>
              <a:spLocks noChangeShapeType="1"/>
            </p:cNvSpPr>
            <p:nvPr/>
          </p:nvSpPr>
          <p:spPr bwMode="auto">
            <a:xfrm flipH="1">
              <a:off x="6945313" y="2105025"/>
              <a:ext cx="0" cy="11842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5"/>
            <p:cNvSpPr>
              <a:spLocks noChangeArrowheads="1"/>
            </p:cNvSpPr>
            <p:nvPr/>
          </p:nvSpPr>
          <p:spPr bwMode="auto">
            <a:xfrm>
              <a:off x="3460750" y="5078413"/>
              <a:ext cx="3651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Y</a:t>
              </a:r>
            </a:p>
          </p:txBody>
        </p:sp>
        <p:sp>
          <p:nvSpPr>
            <p:cNvPr id="16" name="Rectangle 16"/>
            <p:cNvSpPr>
              <a:spLocks noChangeArrowheads="1"/>
            </p:cNvSpPr>
            <p:nvPr/>
          </p:nvSpPr>
          <p:spPr bwMode="auto">
            <a:xfrm>
              <a:off x="6021388" y="5046663"/>
              <a:ext cx="3635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N</a:t>
              </a:r>
            </a:p>
          </p:txBody>
        </p:sp>
        <p:sp>
          <p:nvSpPr>
            <p:cNvPr id="17" name="Line 17"/>
            <p:cNvSpPr>
              <a:spLocks noChangeShapeType="1"/>
            </p:cNvSpPr>
            <p:nvPr/>
          </p:nvSpPr>
          <p:spPr bwMode="auto">
            <a:xfrm flipH="1">
              <a:off x="4887913" y="2105025"/>
              <a:ext cx="2057400" cy="127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 name="Line 18"/>
            <p:cNvSpPr>
              <a:spLocks noChangeShapeType="1"/>
            </p:cNvSpPr>
            <p:nvPr/>
          </p:nvSpPr>
          <p:spPr bwMode="auto">
            <a:xfrm>
              <a:off x="4826000" y="1473200"/>
              <a:ext cx="2547938" cy="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9"/>
            <p:cNvSpPr>
              <a:spLocks noChangeShapeType="1"/>
            </p:cNvSpPr>
            <p:nvPr/>
          </p:nvSpPr>
          <p:spPr bwMode="auto">
            <a:xfrm flipH="1">
              <a:off x="5554663" y="5440363"/>
              <a:ext cx="18367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20"/>
            <p:cNvSpPr>
              <a:spLocks noChangeShapeType="1"/>
            </p:cNvSpPr>
            <p:nvPr/>
          </p:nvSpPr>
          <p:spPr bwMode="auto">
            <a:xfrm flipH="1">
              <a:off x="7375525" y="1500188"/>
              <a:ext cx="0" cy="39766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21"/>
            <p:cNvSpPr>
              <a:spLocks noChangeShapeType="1"/>
            </p:cNvSpPr>
            <p:nvPr/>
          </p:nvSpPr>
          <p:spPr bwMode="auto">
            <a:xfrm flipH="1" flipV="1">
              <a:off x="5683250" y="3260725"/>
              <a:ext cx="12509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2"/>
            <p:cNvSpPr>
              <a:spLocks noChangeShapeType="1"/>
            </p:cNvSpPr>
            <p:nvPr/>
          </p:nvSpPr>
          <p:spPr bwMode="auto">
            <a:xfrm rot="5400000" flipV="1">
              <a:off x="3495676" y="4975225"/>
              <a:ext cx="0" cy="930275"/>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3" name="Rectangle 23"/>
            <p:cNvSpPr>
              <a:spLocks noChangeArrowheads="1"/>
            </p:cNvSpPr>
            <p:nvPr/>
          </p:nvSpPr>
          <p:spPr bwMode="auto">
            <a:xfrm>
              <a:off x="2346325" y="2995613"/>
              <a:ext cx="747713"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出错</a:t>
              </a:r>
            </a:p>
          </p:txBody>
        </p:sp>
        <p:sp>
          <p:nvSpPr>
            <p:cNvPr id="24" name="Line 24"/>
            <p:cNvSpPr>
              <a:spLocks noChangeShapeType="1"/>
            </p:cNvSpPr>
            <p:nvPr/>
          </p:nvSpPr>
          <p:spPr bwMode="auto">
            <a:xfrm rot="5400000" flipV="1">
              <a:off x="3463132" y="2712244"/>
              <a:ext cx="0" cy="928687"/>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5"/>
            <p:cNvSpPr>
              <a:spLocks noChangeShapeType="1"/>
            </p:cNvSpPr>
            <p:nvPr/>
          </p:nvSpPr>
          <p:spPr bwMode="auto">
            <a:xfrm>
              <a:off x="4725988" y="1125538"/>
              <a:ext cx="0" cy="422275"/>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 name="Line 26"/>
            <p:cNvSpPr>
              <a:spLocks noChangeShapeType="1"/>
            </p:cNvSpPr>
            <p:nvPr/>
          </p:nvSpPr>
          <p:spPr bwMode="auto">
            <a:xfrm>
              <a:off x="4740275" y="1981200"/>
              <a:ext cx="0" cy="252413"/>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 name="Line 27"/>
            <p:cNvSpPr>
              <a:spLocks noChangeShapeType="1"/>
            </p:cNvSpPr>
            <p:nvPr/>
          </p:nvSpPr>
          <p:spPr bwMode="auto">
            <a:xfrm>
              <a:off x="4705350" y="2654300"/>
              <a:ext cx="0" cy="3683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8" name="Line 28"/>
            <p:cNvSpPr>
              <a:spLocks noChangeShapeType="1"/>
            </p:cNvSpPr>
            <p:nvPr/>
          </p:nvSpPr>
          <p:spPr bwMode="auto">
            <a:xfrm flipV="1">
              <a:off x="4740275" y="4891088"/>
              <a:ext cx="0" cy="368300"/>
            </a:xfrm>
            <a:prstGeom prst="line">
              <a:avLst/>
            </a:prstGeom>
            <a:noFill/>
            <a:ln w="28575">
              <a:solidFill>
                <a:srgbClr val="00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9"/>
            <p:cNvSpPr>
              <a:spLocks noChangeShapeType="1"/>
            </p:cNvSpPr>
            <p:nvPr/>
          </p:nvSpPr>
          <p:spPr bwMode="auto">
            <a:xfrm>
              <a:off x="4722813" y="3390900"/>
              <a:ext cx="0" cy="42068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0" name="Line 30"/>
            <p:cNvSpPr>
              <a:spLocks noChangeShapeType="1"/>
            </p:cNvSpPr>
            <p:nvPr/>
          </p:nvSpPr>
          <p:spPr bwMode="auto">
            <a:xfrm>
              <a:off x="4705350" y="4213225"/>
              <a:ext cx="0" cy="322263"/>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054794510"/>
      </p:ext>
    </p:extLst>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轮询</a:t>
            </a:r>
            <a:endParaRPr lang="zh-CN" altLang="en-US" dirty="0"/>
          </a:p>
        </p:txBody>
      </p:sp>
      <p:sp>
        <p:nvSpPr>
          <p:cNvPr id="3" name="内容占位符 2"/>
          <p:cNvSpPr>
            <a:spLocks noGrp="1"/>
          </p:cNvSpPr>
          <p:nvPr>
            <p:ph idx="1"/>
          </p:nvPr>
        </p:nvSpPr>
        <p:spPr/>
        <p:txBody>
          <a:bodyPr/>
          <a:lstStyle/>
          <a:p>
            <a:r>
              <a:rPr lang="zh-CN" altLang="en-US" dirty="0" smtClean="0"/>
              <a:t>案例</a:t>
            </a:r>
            <a:r>
              <a:rPr lang="en-US" altLang="zh-CN" dirty="0" smtClean="0"/>
              <a:t>2</a:t>
            </a:r>
            <a:r>
              <a:rPr lang="zh-CN" altLang="en-US" dirty="0" smtClean="0"/>
              <a:t>：输出</a:t>
            </a:r>
            <a:endParaRPr lang="en-US" altLang="zh-CN" dirty="0" smtClean="0"/>
          </a:p>
          <a:p>
            <a:pPr lvl="1"/>
            <a:r>
              <a:rPr lang="zh-CN" altLang="en-US" dirty="0" smtClean="0"/>
              <a:t>关键信息位</a:t>
            </a:r>
            <a:endParaRPr lang="zh-CN" altLang="en-US" dirty="0"/>
          </a:p>
          <a:p>
            <a:pPr lvl="2"/>
            <a:r>
              <a:rPr lang="en-US" altLang="zh-CN" dirty="0"/>
              <a:t>busy</a:t>
            </a:r>
            <a:r>
              <a:rPr lang="zh-CN" altLang="en-US" dirty="0"/>
              <a:t>位指示控制器是忙还是空闲</a:t>
            </a:r>
          </a:p>
          <a:p>
            <a:pPr lvl="2"/>
            <a:r>
              <a:rPr lang="en-US" altLang="zh-CN" dirty="0"/>
              <a:t>command-ready</a:t>
            </a:r>
            <a:r>
              <a:rPr lang="zh-CN" altLang="en-US" dirty="0"/>
              <a:t>位指示命令是否可供控制器执行</a:t>
            </a:r>
          </a:p>
          <a:p>
            <a:pPr lvl="1"/>
            <a:r>
              <a:rPr lang="zh-CN" altLang="en-US" dirty="0" smtClean="0"/>
              <a:t>通信过程</a:t>
            </a:r>
            <a:endParaRPr lang="zh-CN" altLang="en-US" dirty="0"/>
          </a:p>
          <a:p>
            <a:pPr lvl="2"/>
            <a:r>
              <a:rPr lang="zh-CN" altLang="en-US" dirty="0"/>
              <a:t>主机反复读取</a:t>
            </a:r>
            <a:r>
              <a:rPr lang="en-US" altLang="zh-CN" dirty="0"/>
              <a:t>busy</a:t>
            </a:r>
            <a:r>
              <a:rPr lang="zh-CN" altLang="en-US" dirty="0"/>
              <a:t>位，直到它变为</a:t>
            </a:r>
            <a:r>
              <a:rPr lang="en-US" altLang="zh-CN" dirty="0"/>
              <a:t>0</a:t>
            </a:r>
            <a:r>
              <a:rPr lang="zh-CN" altLang="en-US" dirty="0"/>
              <a:t>（称为忙等或轮询）</a:t>
            </a:r>
          </a:p>
          <a:p>
            <a:pPr lvl="2"/>
            <a:r>
              <a:rPr lang="zh-CN" altLang="en-US" dirty="0"/>
              <a:t>主机在命令寄存器中设置</a:t>
            </a:r>
            <a:r>
              <a:rPr lang="en-US" altLang="zh-CN" dirty="0"/>
              <a:t>write</a:t>
            </a:r>
            <a:r>
              <a:rPr lang="zh-CN" altLang="en-US" dirty="0"/>
              <a:t>位为</a:t>
            </a:r>
            <a:r>
              <a:rPr lang="en-US" altLang="zh-CN" dirty="0"/>
              <a:t>1</a:t>
            </a:r>
            <a:r>
              <a:rPr lang="zh-CN" altLang="en-US" dirty="0"/>
              <a:t>，并将一个字节写入数据输出寄存器</a:t>
            </a:r>
          </a:p>
          <a:p>
            <a:pPr lvl="2"/>
            <a:r>
              <a:rPr lang="zh-CN" altLang="en-US" dirty="0"/>
              <a:t>主机将</a:t>
            </a:r>
            <a:r>
              <a:rPr lang="en-US" altLang="zh-CN" dirty="0"/>
              <a:t>command-ready</a:t>
            </a:r>
            <a:r>
              <a:rPr lang="zh-CN" altLang="en-US" dirty="0"/>
              <a:t>位置</a:t>
            </a:r>
            <a:r>
              <a:rPr lang="en-US" altLang="zh-CN" dirty="0" smtClean="0"/>
              <a:t>1</a:t>
            </a:r>
            <a:endParaRPr lang="en-US" altLang="zh-CN"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23</a:t>
            </a:fld>
            <a:endParaRPr lang="zh-CN" altLang="en-US" dirty="0"/>
          </a:p>
        </p:txBody>
      </p:sp>
    </p:spTree>
    <p:extLst>
      <p:ext uri="{BB962C8B-B14F-4D97-AF65-F5344CB8AC3E}">
        <p14:creationId xmlns:p14="http://schemas.microsoft.com/office/powerpoint/2010/main" val="3350906638"/>
      </p:ext>
    </p:extLst>
  </p:cSld>
  <p:clrMapOvr>
    <a:masterClrMapping/>
  </p:clrMapOvr>
  <p:transition spd="med">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轮询</a:t>
            </a:r>
            <a:endParaRPr lang="zh-CN" altLang="en-US" dirty="0"/>
          </a:p>
        </p:txBody>
      </p:sp>
      <p:sp>
        <p:nvSpPr>
          <p:cNvPr id="3" name="内容占位符 2"/>
          <p:cNvSpPr>
            <a:spLocks noGrp="1"/>
          </p:cNvSpPr>
          <p:nvPr>
            <p:ph idx="1"/>
          </p:nvPr>
        </p:nvSpPr>
        <p:spPr/>
        <p:txBody>
          <a:bodyPr/>
          <a:lstStyle/>
          <a:p>
            <a:r>
              <a:rPr lang="zh-CN" altLang="en-US" dirty="0" smtClean="0"/>
              <a:t>案例</a:t>
            </a:r>
            <a:r>
              <a:rPr lang="en-US" altLang="zh-CN" dirty="0" smtClean="0"/>
              <a:t>2</a:t>
            </a:r>
            <a:r>
              <a:rPr lang="zh-CN" altLang="en-US" dirty="0" smtClean="0"/>
              <a:t>：输出</a:t>
            </a:r>
            <a:endParaRPr lang="en-US" altLang="zh-CN" dirty="0" smtClean="0"/>
          </a:p>
          <a:p>
            <a:pPr lvl="1"/>
            <a:r>
              <a:rPr lang="zh-CN" altLang="en-US" dirty="0" smtClean="0"/>
              <a:t>通信过程</a:t>
            </a:r>
            <a:endParaRPr lang="zh-CN" altLang="en-US" dirty="0"/>
          </a:p>
          <a:p>
            <a:pPr lvl="2"/>
            <a:r>
              <a:rPr lang="zh-CN" altLang="en-US" dirty="0" smtClean="0"/>
              <a:t>当</a:t>
            </a:r>
            <a:r>
              <a:rPr lang="zh-CN" altLang="en-US" dirty="0"/>
              <a:t>控制器注意到</a:t>
            </a:r>
            <a:r>
              <a:rPr lang="en-US" altLang="zh-CN" dirty="0"/>
              <a:t>command-ready</a:t>
            </a:r>
            <a:r>
              <a:rPr lang="zh-CN" altLang="en-US" dirty="0"/>
              <a:t>位已置</a:t>
            </a:r>
            <a:r>
              <a:rPr lang="en-US" altLang="zh-CN" dirty="0"/>
              <a:t>1</a:t>
            </a:r>
            <a:r>
              <a:rPr lang="zh-CN" altLang="en-US" dirty="0"/>
              <a:t>时，它会将</a:t>
            </a:r>
            <a:r>
              <a:rPr lang="en-US" altLang="zh-CN" dirty="0"/>
              <a:t>busy</a:t>
            </a:r>
            <a:r>
              <a:rPr lang="zh-CN" altLang="en-US" dirty="0"/>
              <a:t>位置</a:t>
            </a:r>
            <a:r>
              <a:rPr lang="en-US" altLang="zh-CN" dirty="0"/>
              <a:t>1</a:t>
            </a:r>
          </a:p>
          <a:p>
            <a:pPr lvl="2"/>
            <a:r>
              <a:rPr lang="zh-CN" altLang="en-US" dirty="0"/>
              <a:t>控制器读取命令寄存器并看到</a:t>
            </a:r>
            <a:r>
              <a:rPr lang="en-US" altLang="zh-CN" dirty="0"/>
              <a:t>write</a:t>
            </a:r>
            <a:r>
              <a:rPr lang="zh-CN" altLang="en-US" dirty="0"/>
              <a:t>命令。它读取数据输出寄存器以获取字节，并对外部设备进行</a:t>
            </a:r>
            <a:r>
              <a:rPr lang="en-US" altLang="zh-CN" dirty="0"/>
              <a:t>I/O</a:t>
            </a:r>
            <a:r>
              <a:rPr lang="zh-CN" altLang="en-US" dirty="0"/>
              <a:t>操作</a:t>
            </a:r>
          </a:p>
          <a:p>
            <a:pPr lvl="2"/>
            <a:r>
              <a:rPr lang="zh-CN" altLang="en-US" dirty="0"/>
              <a:t>控制器清除</a:t>
            </a:r>
            <a:r>
              <a:rPr lang="en-US" altLang="zh-CN" dirty="0"/>
              <a:t>command-ready</a:t>
            </a:r>
            <a:r>
              <a:rPr lang="zh-CN" altLang="en-US" dirty="0"/>
              <a:t>位，清除状态寄存器中的</a:t>
            </a:r>
            <a:r>
              <a:rPr lang="en-US" altLang="zh-CN" dirty="0"/>
              <a:t>error</a:t>
            </a:r>
            <a:r>
              <a:rPr lang="zh-CN" altLang="en-US" dirty="0"/>
              <a:t>位以指示设备</a:t>
            </a:r>
            <a:r>
              <a:rPr lang="en-US" altLang="zh-CN" dirty="0"/>
              <a:t>I/O</a:t>
            </a:r>
            <a:r>
              <a:rPr lang="zh-CN" altLang="en-US" dirty="0"/>
              <a:t>成功，并清除</a:t>
            </a:r>
            <a:r>
              <a:rPr lang="en-US" altLang="zh-CN" dirty="0"/>
              <a:t>busy</a:t>
            </a:r>
            <a:r>
              <a:rPr lang="zh-CN" altLang="en-US" dirty="0"/>
              <a:t>位以指示完成</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24</a:t>
            </a:fld>
            <a:endParaRPr lang="zh-CN" altLang="en-US" dirty="0"/>
          </a:p>
        </p:txBody>
      </p:sp>
    </p:spTree>
    <p:extLst>
      <p:ext uri="{BB962C8B-B14F-4D97-AF65-F5344CB8AC3E}">
        <p14:creationId xmlns:p14="http://schemas.microsoft.com/office/powerpoint/2010/main" val="155350717"/>
      </p:ext>
    </p:extLst>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基本概念</a:t>
            </a:r>
            <a:endParaRPr lang="en-US" altLang="zh-CN" dirty="0" smtClean="0"/>
          </a:p>
          <a:p>
            <a:pPr lvl="1"/>
            <a:r>
              <a:rPr lang="zh-CN" altLang="en-US" dirty="0"/>
              <a:t>中断：指计算机系统内发生了某个急需处理的事件，使</a:t>
            </a:r>
            <a:r>
              <a:rPr lang="en-US" altLang="zh-CN" dirty="0"/>
              <a:t>CPU</a:t>
            </a:r>
            <a:r>
              <a:rPr lang="zh-CN" altLang="en-US" dirty="0"/>
              <a:t>暂停当前正在执行的程序，转去处理相应的事件处理程序，待处理完毕后又返回原来被中断处继续执行。</a:t>
            </a:r>
          </a:p>
          <a:p>
            <a:pPr lvl="1"/>
            <a:r>
              <a:rPr lang="zh-CN" altLang="en-US" dirty="0"/>
              <a:t>中断源：引起中断发生的事件。</a:t>
            </a:r>
          </a:p>
          <a:p>
            <a:pPr lvl="1"/>
            <a:r>
              <a:rPr lang="zh-CN" altLang="en-US" dirty="0"/>
              <a:t>中断请求：中断源向</a:t>
            </a:r>
            <a:r>
              <a:rPr lang="en-US" altLang="zh-CN" dirty="0"/>
              <a:t>CPU</a:t>
            </a:r>
            <a:r>
              <a:rPr lang="zh-CN" altLang="en-US" dirty="0"/>
              <a:t>发出的请求中断处理的信号。</a:t>
            </a:r>
          </a:p>
          <a:p>
            <a:pPr lvl="1"/>
            <a:r>
              <a:rPr lang="zh-CN" altLang="en-US" dirty="0"/>
              <a:t>中断响应：</a:t>
            </a:r>
            <a:r>
              <a:rPr lang="en-US" altLang="zh-CN" dirty="0"/>
              <a:t>CPU</a:t>
            </a:r>
            <a:r>
              <a:rPr lang="zh-CN" altLang="en-US" dirty="0"/>
              <a:t>收到中断请求后转向相应事件处理程序的过程。</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25</a:t>
            </a:fld>
            <a:endParaRPr lang="zh-CN" altLang="en-US" dirty="0"/>
          </a:p>
        </p:txBody>
      </p:sp>
    </p:spTree>
    <p:extLst>
      <p:ext uri="{BB962C8B-B14F-4D97-AF65-F5344CB8AC3E}">
        <p14:creationId xmlns:p14="http://schemas.microsoft.com/office/powerpoint/2010/main" val="4010076015"/>
      </p:ext>
    </p:extLst>
  </p:cSld>
  <p:clrMapOvr>
    <a:masterClrMapping/>
  </p:clrMapOvr>
  <p:transition spd="med">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基本概念</a:t>
            </a:r>
            <a:endParaRPr lang="en-US" altLang="zh-CN" dirty="0" smtClean="0"/>
          </a:p>
          <a:p>
            <a:pPr lvl="1"/>
            <a:r>
              <a:rPr lang="zh-CN" altLang="en-US" dirty="0"/>
              <a:t>断点：发生中断时，刚执行完的那条指令所在的单元号。</a:t>
            </a:r>
          </a:p>
          <a:p>
            <a:pPr lvl="1"/>
            <a:r>
              <a:rPr lang="zh-CN" altLang="en-US" dirty="0"/>
              <a:t>恢复点：断点的逻辑后继指令的单元号。</a:t>
            </a:r>
          </a:p>
          <a:p>
            <a:pPr lvl="1"/>
            <a:r>
              <a:rPr lang="zh-CN" altLang="en-US" dirty="0"/>
              <a:t>现场：是指中断的那一时刻能确保程序继续运行的有关信息。</a:t>
            </a:r>
          </a:p>
          <a:p>
            <a:pPr lvl="1"/>
            <a:r>
              <a:rPr lang="zh-CN" altLang="en-US" dirty="0"/>
              <a:t>程序状态字：反映程序运行状态的一组信息。主要包括：指令地址、指令执行情况、</a:t>
            </a:r>
            <a:r>
              <a:rPr lang="en-US" altLang="zh-CN" dirty="0"/>
              <a:t>CPU</a:t>
            </a:r>
            <a:r>
              <a:rPr lang="zh-CN" altLang="en-US" dirty="0"/>
              <a:t>状态（管</a:t>
            </a:r>
            <a:r>
              <a:rPr lang="en-US" altLang="zh-CN" dirty="0"/>
              <a:t>/</a:t>
            </a:r>
            <a:r>
              <a:rPr lang="zh-CN" altLang="en-US" dirty="0"/>
              <a:t>目态）、中断屏蔽字、寻址方式等。</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26</a:t>
            </a:fld>
            <a:endParaRPr lang="zh-CN" altLang="en-US" dirty="0"/>
          </a:p>
        </p:txBody>
      </p:sp>
    </p:spTree>
    <p:extLst>
      <p:ext uri="{BB962C8B-B14F-4D97-AF65-F5344CB8AC3E}">
        <p14:creationId xmlns:p14="http://schemas.microsoft.com/office/powerpoint/2010/main" val="1742386831"/>
      </p:ext>
    </p:extLst>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基本概念</a:t>
            </a:r>
            <a:endParaRPr lang="en-US" altLang="zh-CN" dirty="0" smtClean="0"/>
          </a:p>
          <a:p>
            <a:pPr lvl="1"/>
            <a:r>
              <a:rPr lang="zh-CN" altLang="en-US" dirty="0"/>
              <a:t>禁止中断：不允许</a:t>
            </a:r>
            <a:r>
              <a:rPr lang="en-US" altLang="zh-CN" dirty="0"/>
              <a:t>CPU</a:t>
            </a:r>
            <a:r>
              <a:rPr lang="zh-CN" altLang="en-US" dirty="0"/>
              <a:t>响应中断，也称为关中断。</a:t>
            </a:r>
          </a:p>
          <a:p>
            <a:pPr lvl="1"/>
            <a:r>
              <a:rPr lang="zh-CN" altLang="en-US" dirty="0"/>
              <a:t>允许中断：允许</a:t>
            </a:r>
            <a:r>
              <a:rPr lang="en-US" altLang="zh-CN" dirty="0"/>
              <a:t>CPU</a:t>
            </a:r>
            <a:r>
              <a:rPr lang="zh-CN" altLang="en-US" dirty="0"/>
              <a:t>响应中断，也称为开中断。</a:t>
            </a:r>
          </a:p>
          <a:p>
            <a:pPr lvl="1"/>
            <a:r>
              <a:rPr lang="zh-CN" altLang="en-US" dirty="0"/>
              <a:t>开中断和关中断是为了保证某些程序执行的原子性。</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27</a:t>
            </a:fld>
            <a:endParaRPr lang="zh-CN" altLang="en-US" dirty="0"/>
          </a:p>
        </p:txBody>
      </p:sp>
    </p:spTree>
    <p:extLst>
      <p:ext uri="{BB962C8B-B14F-4D97-AF65-F5344CB8AC3E}">
        <p14:creationId xmlns:p14="http://schemas.microsoft.com/office/powerpoint/2010/main" val="416618327"/>
      </p:ext>
    </p:extLst>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基本概念</a:t>
            </a:r>
            <a:endParaRPr lang="en-US" altLang="zh-CN" dirty="0" smtClean="0"/>
          </a:p>
          <a:p>
            <a:pPr lvl="1"/>
            <a:r>
              <a:rPr lang="zh-CN" altLang="en-US" dirty="0"/>
              <a:t>中断向量：用来存放中断处理程序的入口地址，一般每个中断信号占用两个单元：一个单元用来存放中断处理程序的入口地址，另一个单元用来保存在处理中断时</a:t>
            </a:r>
            <a:r>
              <a:rPr lang="en-US" altLang="zh-CN" dirty="0"/>
              <a:t>CPU</a:t>
            </a:r>
            <a:r>
              <a:rPr lang="zh-CN" altLang="en-US" dirty="0"/>
              <a:t>应具有的状态。</a:t>
            </a:r>
          </a:p>
          <a:p>
            <a:pPr lvl="1"/>
            <a:r>
              <a:rPr lang="zh-CN" altLang="en-US" dirty="0"/>
              <a:t>中断屏蔽：中断屏蔽表示暂时封锁对中断的响应，待屏蔽消除后再响应。</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28</a:t>
            </a:fld>
            <a:endParaRPr lang="zh-CN" altLang="en-US" dirty="0"/>
          </a:p>
        </p:txBody>
      </p:sp>
    </p:spTree>
    <p:extLst>
      <p:ext uri="{BB962C8B-B14F-4D97-AF65-F5344CB8AC3E}">
        <p14:creationId xmlns:p14="http://schemas.microsoft.com/office/powerpoint/2010/main" val="635755585"/>
      </p:ext>
    </p:extLst>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中断处理过程</a:t>
            </a:r>
            <a:endParaRPr lang="en-US" altLang="zh-CN" dirty="0" smtClean="0"/>
          </a:p>
          <a:p>
            <a:pPr lvl="1"/>
            <a:r>
              <a:rPr lang="zh-CN" altLang="en-US" dirty="0"/>
              <a:t>一旦</a:t>
            </a:r>
            <a:r>
              <a:rPr lang="en-US" altLang="zh-CN" dirty="0"/>
              <a:t>CPU</a:t>
            </a:r>
            <a:r>
              <a:rPr lang="zh-CN" altLang="en-US" dirty="0"/>
              <a:t>响应中断，系统就开始进行中断处理</a:t>
            </a:r>
            <a:r>
              <a:rPr lang="zh-CN" altLang="en-US" dirty="0" smtClean="0"/>
              <a:t>。中断处理过程如下：</a:t>
            </a:r>
            <a:endParaRPr lang="zh-CN" altLang="en-US" dirty="0"/>
          </a:p>
          <a:p>
            <a:pPr lvl="2"/>
            <a:r>
              <a:rPr lang="zh-CN" altLang="en-US" dirty="0"/>
              <a:t>保护被中断进程现场。</a:t>
            </a:r>
          </a:p>
          <a:p>
            <a:pPr lvl="2"/>
            <a:r>
              <a:rPr lang="zh-CN" altLang="en-US" dirty="0"/>
              <a:t>分析中断原因，转去执行相应的中断处理程序。</a:t>
            </a:r>
          </a:p>
          <a:p>
            <a:pPr lvl="2"/>
            <a:r>
              <a:rPr lang="zh-CN" altLang="en-US" dirty="0"/>
              <a:t>恢复被中断进程的现场，</a:t>
            </a:r>
            <a:r>
              <a:rPr lang="en-US" altLang="zh-CN" dirty="0"/>
              <a:t>CPU</a:t>
            </a:r>
            <a:r>
              <a:rPr lang="zh-CN" altLang="en-US" dirty="0"/>
              <a:t>继续执行原来被中断的进程。</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29</a:t>
            </a:fld>
            <a:endParaRPr lang="zh-CN" altLang="en-US" dirty="0"/>
          </a:p>
        </p:txBody>
      </p:sp>
    </p:spTree>
    <p:extLst>
      <p:ext uri="{BB962C8B-B14F-4D97-AF65-F5344CB8AC3E}">
        <p14:creationId xmlns:p14="http://schemas.microsoft.com/office/powerpoint/2010/main" val="2146853008"/>
      </p:ext>
    </p:extLst>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设备多样性及其分类</a:t>
            </a:r>
          </a:p>
        </p:txBody>
      </p:sp>
      <p:sp>
        <p:nvSpPr>
          <p:cNvPr id="3" name="内容占位符 2"/>
          <p:cNvSpPr>
            <a:spLocks noGrp="1"/>
          </p:cNvSpPr>
          <p:nvPr>
            <p:ph idx="1"/>
          </p:nvPr>
        </p:nvSpPr>
        <p:spPr/>
        <p:txBody>
          <a:bodyPr/>
          <a:lstStyle/>
          <a:p>
            <a:r>
              <a:rPr lang="zh-CN" altLang="en-US" dirty="0" smtClean="0"/>
              <a:t>按</a:t>
            </a:r>
            <a:r>
              <a:rPr lang="zh-CN" altLang="en-US" dirty="0"/>
              <a:t>信息交换单位分</a:t>
            </a:r>
          </a:p>
          <a:p>
            <a:pPr lvl="1"/>
            <a:r>
              <a:rPr lang="zh-CN" altLang="en-US" dirty="0"/>
              <a:t>块设备：处理信息的基本单位是字符块。一般块的大小为</a:t>
            </a:r>
            <a:r>
              <a:rPr lang="en-US" altLang="zh-CN" dirty="0"/>
              <a:t>512B</a:t>
            </a:r>
            <a:r>
              <a:rPr lang="zh-CN" altLang="en-US" dirty="0"/>
              <a:t>～</a:t>
            </a:r>
            <a:r>
              <a:rPr lang="en-US" altLang="zh-CN" dirty="0"/>
              <a:t>4KB</a:t>
            </a:r>
            <a:r>
              <a:rPr lang="zh-CN" altLang="en-US" dirty="0"/>
              <a:t>，如磁盘、磁带等是块设备。</a:t>
            </a:r>
          </a:p>
          <a:p>
            <a:pPr lvl="1"/>
            <a:r>
              <a:rPr lang="zh-CN" altLang="en-US" dirty="0"/>
              <a:t>字符设备：处理信息的基本单位是字符。如键盘、打印机和显示器是字符设备。</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3</a:t>
            </a:fld>
            <a:endParaRPr lang="zh-CN" altLang="en-US" dirty="0"/>
          </a:p>
        </p:txBody>
      </p:sp>
    </p:spTree>
    <p:extLst>
      <p:ext uri="{BB962C8B-B14F-4D97-AF65-F5344CB8AC3E}">
        <p14:creationId xmlns:p14="http://schemas.microsoft.com/office/powerpoint/2010/main" val="3855603016"/>
      </p:ext>
    </p:extLst>
  </p:cSld>
  <p:clrMapOvr>
    <a:masterClrMapping/>
  </p:clrMapOvr>
  <p:transition spd="med">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
          <p:cNvPicPr>
            <a:picLocks noChangeAspect="1" noChangeArrowheads="1"/>
          </p:cNvPicPr>
          <p:nvPr/>
        </p:nvPicPr>
        <p:blipFill>
          <a:blip r:embed="rId2">
            <a:extLst>
              <a:ext uri="{28A0092B-C50C-407E-A947-70E740481C1C}">
                <a14:useLocalDpi xmlns:a14="http://schemas.microsoft.com/office/drawing/2010/main" val="0"/>
              </a:ext>
            </a:extLst>
          </a:blip>
          <a:srcRect l="12120" t="1248" r="11801" b="426"/>
          <a:stretch>
            <a:fillRect/>
          </a:stretch>
        </p:blipFill>
        <p:spPr bwMode="auto">
          <a:xfrm>
            <a:off x="2130426" y="1536775"/>
            <a:ext cx="5008172" cy="4854495"/>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工作过程</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30</a:t>
            </a:fld>
            <a:endParaRPr lang="zh-CN" altLang="en-US" dirty="0"/>
          </a:p>
        </p:txBody>
      </p:sp>
    </p:spTree>
    <p:extLst>
      <p:ext uri="{BB962C8B-B14F-4D97-AF65-F5344CB8AC3E}">
        <p14:creationId xmlns:p14="http://schemas.microsoft.com/office/powerpoint/2010/main" val="101511449"/>
      </p:ext>
    </p:extLst>
  </p:cSld>
  <p:clrMapOvr>
    <a:masterClrMapping/>
  </p:clrMapOvr>
  <p:transition spd="med">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分类及优先级</a:t>
            </a:r>
            <a:endParaRPr lang="en-US" altLang="zh-CN" dirty="0" smtClean="0"/>
          </a:p>
          <a:p>
            <a:pPr lvl="1"/>
            <a:r>
              <a:rPr lang="zh-CN" altLang="en-US" dirty="0"/>
              <a:t>根据中断信号的含义和功能可以将中断分为</a:t>
            </a:r>
            <a:r>
              <a:rPr lang="en-US" altLang="zh-CN" dirty="0"/>
              <a:t>5</a:t>
            </a:r>
            <a:r>
              <a:rPr lang="zh-CN" altLang="en-US" dirty="0"/>
              <a:t>类：</a:t>
            </a:r>
          </a:p>
          <a:p>
            <a:pPr lvl="2"/>
            <a:r>
              <a:rPr lang="zh-CN" altLang="en-US" dirty="0"/>
              <a:t>硬件故障中断</a:t>
            </a:r>
          </a:p>
          <a:p>
            <a:pPr lvl="2"/>
            <a:r>
              <a:rPr lang="zh-CN" altLang="en-US" dirty="0"/>
              <a:t>输入</a:t>
            </a:r>
            <a:r>
              <a:rPr lang="en-US" altLang="zh-CN" dirty="0"/>
              <a:t>/</a:t>
            </a:r>
            <a:r>
              <a:rPr lang="zh-CN" altLang="en-US" dirty="0"/>
              <a:t>输出中断</a:t>
            </a:r>
          </a:p>
          <a:p>
            <a:pPr lvl="2"/>
            <a:r>
              <a:rPr lang="zh-CN" altLang="en-US" dirty="0"/>
              <a:t>外中断</a:t>
            </a:r>
          </a:p>
          <a:p>
            <a:pPr lvl="2"/>
            <a:r>
              <a:rPr lang="zh-CN" altLang="en-US" dirty="0"/>
              <a:t>程序性中断</a:t>
            </a:r>
          </a:p>
          <a:p>
            <a:pPr lvl="2"/>
            <a:r>
              <a:rPr lang="zh-CN" altLang="en-US" dirty="0"/>
              <a:t>访管中断</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31</a:t>
            </a:fld>
            <a:endParaRPr lang="zh-CN" altLang="en-US" dirty="0"/>
          </a:p>
        </p:txBody>
      </p:sp>
    </p:spTree>
    <p:extLst>
      <p:ext uri="{BB962C8B-B14F-4D97-AF65-F5344CB8AC3E}">
        <p14:creationId xmlns:p14="http://schemas.microsoft.com/office/powerpoint/2010/main" val="1130635842"/>
      </p:ext>
    </p:extLst>
  </p:cSld>
  <p:clrMapOvr>
    <a:masterClrMapping/>
  </p:clrMapOvr>
  <p:transition spd="med">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分类及优先级</a:t>
            </a:r>
            <a:endParaRPr lang="en-US" altLang="zh-CN" dirty="0" smtClean="0"/>
          </a:p>
          <a:p>
            <a:pPr lvl="1"/>
            <a:r>
              <a:rPr lang="zh-CN" altLang="en-US" dirty="0"/>
              <a:t>硬件故障中断：机器发生故障时产生的中断。如电源故障、奇偶校验错等。</a:t>
            </a:r>
          </a:p>
          <a:p>
            <a:pPr lvl="1"/>
            <a:r>
              <a:rPr lang="zh-CN" altLang="en-US" dirty="0"/>
              <a:t>输入</a:t>
            </a:r>
            <a:r>
              <a:rPr lang="en-US" altLang="zh-CN" dirty="0"/>
              <a:t>/</a:t>
            </a:r>
            <a:r>
              <a:rPr lang="zh-CN" altLang="en-US" dirty="0"/>
              <a:t>输出中断：外设或通道操作正常完成或发生某种错误时产生的中断。如传输结束、设备错误等。</a:t>
            </a:r>
          </a:p>
          <a:p>
            <a:pPr lvl="1"/>
            <a:r>
              <a:rPr lang="zh-CN" altLang="en-US" dirty="0"/>
              <a:t>外中断：中央处理机外部的非通道式装置引起的中断。如时钟中断、控制台中断等。</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32</a:t>
            </a:fld>
            <a:endParaRPr lang="zh-CN" altLang="en-US" dirty="0"/>
          </a:p>
        </p:txBody>
      </p:sp>
    </p:spTree>
    <p:extLst>
      <p:ext uri="{BB962C8B-B14F-4D97-AF65-F5344CB8AC3E}">
        <p14:creationId xmlns:p14="http://schemas.microsoft.com/office/powerpoint/2010/main" val="587269228"/>
      </p:ext>
    </p:extLst>
  </p:cSld>
  <p:clrMapOvr>
    <a:masterClrMapping/>
  </p:clrMapOvr>
  <p:transition spd="med">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分类及优先级</a:t>
            </a:r>
            <a:endParaRPr lang="en-US" altLang="zh-CN" dirty="0" smtClean="0"/>
          </a:p>
          <a:p>
            <a:pPr lvl="1"/>
            <a:r>
              <a:rPr lang="zh-CN" altLang="en-US" dirty="0"/>
              <a:t>程序性中断：程序执行时发生了程序性质的错误或出现了某些特定状态而产生的中断。如溢出、地址错、指令跟踪等。</a:t>
            </a:r>
          </a:p>
          <a:p>
            <a:pPr lvl="1"/>
            <a:r>
              <a:rPr lang="zh-CN" altLang="en-US" dirty="0"/>
              <a:t>访管中断：对</a:t>
            </a:r>
            <a:r>
              <a:rPr lang="en-US" altLang="zh-CN" dirty="0"/>
              <a:t>OS</a:t>
            </a:r>
            <a:r>
              <a:rPr lang="zh-CN" altLang="en-US" dirty="0"/>
              <a:t>提出某种服务要求时发生的中断，又称软中断。</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33</a:t>
            </a:fld>
            <a:endParaRPr lang="zh-CN" altLang="en-US" dirty="0"/>
          </a:p>
        </p:txBody>
      </p:sp>
    </p:spTree>
    <p:extLst>
      <p:ext uri="{BB962C8B-B14F-4D97-AF65-F5344CB8AC3E}">
        <p14:creationId xmlns:p14="http://schemas.microsoft.com/office/powerpoint/2010/main" val="370126748"/>
      </p:ext>
    </p:extLst>
  </p:cSld>
  <p:clrMapOvr>
    <a:masterClrMapping/>
  </p:clrMapOvr>
  <p:transition spd="med">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分类及优先级</a:t>
            </a:r>
            <a:endParaRPr lang="en-US" altLang="zh-CN" dirty="0" smtClean="0"/>
          </a:p>
          <a:p>
            <a:pPr lvl="1"/>
            <a:r>
              <a:rPr lang="zh-CN" altLang="en-US" dirty="0"/>
              <a:t>强迫性中断和自愿性中断</a:t>
            </a:r>
          </a:p>
          <a:p>
            <a:pPr lvl="1"/>
            <a:r>
              <a:rPr lang="zh-CN" altLang="en-US" dirty="0"/>
              <a:t>强迫性中断由随机事件引起而非程序员事先安排，硬件故障中断、程序性中断、外部中断及输入</a:t>
            </a:r>
            <a:r>
              <a:rPr lang="en-US" altLang="zh-CN" dirty="0"/>
              <a:t>/</a:t>
            </a:r>
            <a:r>
              <a:rPr lang="zh-CN" altLang="en-US" dirty="0"/>
              <a:t>输出中断是强迫性中断。</a:t>
            </a:r>
          </a:p>
          <a:p>
            <a:pPr lvl="1"/>
            <a:r>
              <a:rPr lang="zh-CN" altLang="en-US" dirty="0"/>
              <a:t>自愿性中断：是正在运行程序所期待的事件，是由执行一条访管指令所引起的。</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34</a:t>
            </a:fld>
            <a:endParaRPr lang="zh-CN" altLang="en-US" dirty="0"/>
          </a:p>
        </p:txBody>
      </p:sp>
    </p:spTree>
    <p:extLst>
      <p:ext uri="{BB962C8B-B14F-4D97-AF65-F5344CB8AC3E}">
        <p14:creationId xmlns:p14="http://schemas.microsoft.com/office/powerpoint/2010/main" val="1828532115"/>
      </p:ext>
    </p:extLst>
  </p:cSld>
  <p:clrMapOvr>
    <a:masterClrMapping/>
  </p:clrMapOvr>
  <p:transition spd="med">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分类及优先级</a:t>
            </a:r>
            <a:endParaRPr lang="en-US" altLang="zh-CN" dirty="0" smtClean="0"/>
          </a:p>
          <a:p>
            <a:pPr lvl="1"/>
            <a:r>
              <a:rPr lang="zh-CN" altLang="en-US" dirty="0"/>
              <a:t>根据中断信号的来源</a:t>
            </a:r>
            <a:r>
              <a:rPr lang="zh-CN" altLang="en-US" dirty="0" smtClean="0"/>
              <a:t>可以分为</a:t>
            </a:r>
            <a:r>
              <a:rPr lang="zh-CN" altLang="en-US" dirty="0"/>
              <a:t>两类：</a:t>
            </a:r>
          </a:p>
          <a:p>
            <a:pPr lvl="1"/>
            <a:r>
              <a:rPr lang="zh-CN" altLang="en-US" dirty="0"/>
              <a:t>外中断。指来自处理机和内存外部的中断，包括</a:t>
            </a:r>
            <a:r>
              <a:rPr lang="en-US" altLang="zh-CN" dirty="0"/>
              <a:t>I/O</a:t>
            </a:r>
            <a:r>
              <a:rPr lang="zh-CN" altLang="en-US" dirty="0"/>
              <a:t>设备发出的</a:t>
            </a:r>
            <a:r>
              <a:rPr lang="en-US" altLang="zh-CN" dirty="0"/>
              <a:t>I/O</a:t>
            </a:r>
            <a:r>
              <a:rPr lang="zh-CN" altLang="en-US" dirty="0"/>
              <a:t>中断、各种定时器引起的时钟中断等。</a:t>
            </a:r>
          </a:p>
          <a:p>
            <a:pPr lvl="1"/>
            <a:r>
              <a:rPr lang="zh-CN" altLang="en-US" dirty="0"/>
              <a:t>内中断。指在处理机和内存内部产生的中断，内中断一般称为陷入或异常，包括程序运算引起的各种错误，如地址非法、校验错、存取访问控制错、算术操作溢出等。</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35</a:t>
            </a:fld>
            <a:endParaRPr lang="zh-CN" altLang="en-US" dirty="0"/>
          </a:p>
        </p:txBody>
      </p:sp>
    </p:spTree>
    <p:extLst>
      <p:ext uri="{BB962C8B-B14F-4D97-AF65-F5344CB8AC3E}">
        <p14:creationId xmlns:p14="http://schemas.microsoft.com/office/powerpoint/2010/main" val="1986608606"/>
      </p:ext>
    </p:extLst>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分类及优先级</a:t>
            </a:r>
            <a:endParaRPr lang="en-US" altLang="zh-CN" dirty="0" smtClean="0"/>
          </a:p>
          <a:p>
            <a:pPr lvl="1"/>
            <a:r>
              <a:rPr lang="zh-CN" altLang="en-US" dirty="0"/>
              <a:t>中断优先级是中断响应的优先级别。</a:t>
            </a:r>
          </a:p>
          <a:p>
            <a:pPr lvl="1"/>
            <a:r>
              <a:rPr lang="zh-CN" altLang="en-US" dirty="0"/>
              <a:t>当多个中断发生时，系统根据优先级决定响应中断的次序，优先响应高优先级的中断，同级中断则按硬件规定的次序响应。</a:t>
            </a:r>
          </a:p>
          <a:p>
            <a:pPr lvl="1"/>
            <a:r>
              <a:rPr lang="zh-CN" altLang="en-US" dirty="0"/>
              <a:t>中断优先级由高到低的顺序为：硬件故障中断、访管中断、程序性中断、外部中断、输入</a:t>
            </a:r>
            <a:r>
              <a:rPr lang="en-US" altLang="zh-CN" dirty="0"/>
              <a:t>/</a:t>
            </a:r>
            <a:r>
              <a:rPr lang="zh-CN" altLang="en-US" dirty="0"/>
              <a:t>输出中断。</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36</a:t>
            </a:fld>
            <a:endParaRPr lang="zh-CN" altLang="en-US" dirty="0"/>
          </a:p>
        </p:txBody>
      </p:sp>
    </p:spTree>
    <p:extLst>
      <p:ext uri="{BB962C8B-B14F-4D97-AF65-F5344CB8AC3E}">
        <p14:creationId xmlns:p14="http://schemas.microsoft.com/office/powerpoint/2010/main" val="3987358478"/>
      </p:ext>
    </p:extLst>
  </p:cSld>
  <p:clrMapOvr>
    <a:masterClrMapping/>
  </p:clrMapOvr>
  <p:transition spd="med">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中断</a:t>
            </a:r>
            <a:endParaRPr lang="zh-CN" altLang="en-US" dirty="0"/>
          </a:p>
        </p:txBody>
      </p:sp>
      <p:sp>
        <p:nvSpPr>
          <p:cNvPr id="3" name="内容占位符 2"/>
          <p:cNvSpPr>
            <a:spLocks noGrp="1"/>
          </p:cNvSpPr>
          <p:nvPr>
            <p:ph idx="1"/>
          </p:nvPr>
        </p:nvSpPr>
        <p:spPr/>
        <p:txBody>
          <a:bodyPr/>
          <a:lstStyle/>
          <a:p>
            <a:r>
              <a:rPr lang="en-US" altLang="zh-CN" dirty="0"/>
              <a:t>CPU</a:t>
            </a:r>
            <a:r>
              <a:rPr lang="zh-CN" altLang="en-US" dirty="0"/>
              <a:t>与设备并行工作，仅当</a:t>
            </a:r>
            <a:r>
              <a:rPr lang="en-US" altLang="zh-CN" dirty="0"/>
              <a:t>I/O</a:t>
            </a:r>
            <a:r>
              <a:rPr lang="zh-CN" altLang="en-US" dirty="0"/>
              <a:t>结束时才需</a:t>
            </a:r>
            <a:r>
              <a:rPr lang="en-US" altLang="zh-CN" dirty="0"/>
              <a:t>CPU</a:t>
            </a:r>
            <a:r>
              <a:rPr lang="zh-CN" altLang="en-US" dirty="0"/>
              <a:t>花费极短时间做中断处理。</a:t>
            </a:r>
            <a:r>
              <a:rPr lang="en-US" altLang="zh-CN" dirty="0"/>
              <a:t>CPU</a:t>
            </a:r>
            <a:r>
              <a:rPr lang="zh-CN" altLang="en-US" dirty="0"/>
              <a:t>利用率大大提高</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37</a:t>
            </a:fld>
            <a:endParaRPr lang="zh-CN" altLang="en-US" dirty="0"/>
          </a:p>
        </p:txBody>
      </p:sp>
    </p:spTree>
    <p:extLst>
      <p:ext uri="{BB962C8B-B14F-4D97-AF65-F5344CB8AC3E}">
        <p14:creationId xmlns:p14="http://schemas.microsoft.com/office/powerpoint/2010/main" val="4204223495"/>
      </p:ext>
    </p:extLst>
  </p:cSld>
  <p:clrMapOvr>
    <a:masterClrMapping/>
  </p:clrMapOvr>
  <p:transition spd="med">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直接内存访问</a:t>
            </a:r>
          </a:p>
        </p:txBody>
      </p:sp>
      <p:sp>
        <p:nvSpPr>
          <p:cNvPr id="3" name="内容占位符 2"/>
          <p:cNvSpPr>
            <a:spLocks noGrp="1"/>
          </p:cNvSpPr>
          <p:nvPr>
            <p:ph idx="1"/>
          </p:nvPr>
        </p:nvSpPr>
        <p:spPr/>
        <p:txBody>
          <a:bodyPr/>
          <a:lstStyle/>
          <a:p>
            <a:r>
              <a:rPr lang="zh-CN" altLang="en-US" dirty="0"/>
              <a:t>中断方式以字节为单位中断</a:t>
            </a:r>
            <a:r>
              <a:rPr lang="en-US" altLang="zh-CN" dirty="0"/>
              <a:t>CPU</a:t>
            </a:r>
            <a:r>
              <a:rPr lang="zh-CN" altLang="en-US" dirty="0"/>
              <a:t>，对块设备其效率极低，为此引入了</a:t>
            </a:r>
            <a:r>
              <a:rPr lang="en-US" altLang="zh-CN" dirty="0"/>
              <a:t>DMA</a:t>
            </a:r>
            <a:r>
              <a:rPr lang="zh-CN" altLang="en-US" dirty="0"/>
              <a:t>。</a:t>
            </a:r>
          </a:p>
          <a:p>
            <a:r>
              <a:rPr lang="en-US" altLang="zh-CN" dirty="0"/>
              <a:t>DMA</a:t>
            </a:r>
            <a:r>
              <a:rPr lang="zh-CN" altLang="en-US" dirty="0"/>
              <a:t>控制方式的思想是在外设与内存之间开辟直接的数据交换通路，</a:t>
            </a:r>
            <a:r>
              <a:rPr lang="zh-CN" altLang="en-US" dirty="0" smtClean="0"/>
              <a:t>在</a:t>
            </a:r>
            <a:r>
              <a:rPr lang="en-US" altLang="zh-CN" dirty="0" smtClean="0"/>
              <a:t>DMA</a:t>
            </a:r>
            <a:r>
              <a:rPr lang="zh-CN" altLang="en-US" dirty="0" smtClean="0"/>
              <a:t>控制器</a:t>
            </a:r>
            <a:r>
              <a:rPr lang="zh-CN" altLang="en-US" dirty="0"/>
              <a:t>的控制下，设备和内存之间可以成批地进行数据交换。</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38</a:t>
            </a:fld>
            <a:endParaRPr lang="zh-CN" altLang="en-US" dirty="0"/>
          </a:p>
        </p:txBody>
      </p:sp>
    </p:spTree>
    <p:extLst>
      <p:ext uri="{BB962C8B-B14F-4D97-AF65-F5344CB8AC3E}">
        <p14:creationId xmlns:p14="http://schemas.microsoft.com/office/powerpoint/2010/main" val="423453031"/>
      </p:ext>
    </p:extLst>
  </p:cSld>
  <p:clrMapOvr>
    <a:masterClrMapping/>
  </p:clrMapOvr>
  <p:transition spd="med">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直接内存访问</a:t>
            </a:r>
          </a:p>
        </p:txBody>
      </p:sp>
      <p:sp>
        <p:nvSpPr>
          <p:cNvPr id="3" name="内容占位符 2"/>
          <p:cNvSpPr>
            <a:spLocks noGrp="1"/>
          </p:cNvSpPr>
          <p:nvPr>
            <p:ph idx="1"/>
          </p:nvPr>
        </p:nvSpPr>
        <p:spPr/>
        <p:txBody>
          <a:bodyPr/>
          <a:lstStyle/>
          <a:p>
            <a:r>
              <a:rPr lang="zh-CN" altLang="en-US" dirty="0"/>
              <a:t>为实现主机与控制器之间成块数据的直接交换，必须在</a:t>
            </a:r>
            <a:r>
              <a:rPr lang="en-US" altLang="zh-CN" dirty="0"/>
              <a:t>DMA</a:t>
            </a:r>
            <a:r>
              <a:rPr lang="zh-CN" altLang="en-US" dirty="0"/>
              <a:t>控制器中设置如下寄存器：</a:t>
            </a:r>
          </a:p>
          <a:p>
            <a:pPr lvl="1"/>
            <a:r>
              <a:rPr lang="zh-CN" altLang="en-US" dirty="0"/>
              <a:t>命令</a:t>
            </a:r>
            <a:r>
              <a:rPr lang="en-US" altLang="zh-CN" dirty="0"/>
              <a:t>/</a:t>
            </a:r>
            <a:r>
              <a:rPr lang="zh-CN" altLang="en-US" dirty="0"/>
              <a:t>状态寄存器</a:t>
            </a:r>
            <a:r>
              <a:rPr lang="en-US" altLang="zh-CN" dirty="0"/>
              <a:t>CR</a:t>
            </a:r>
            <a:r>
              <a:rPr lang="zh-CN" altLang="en-US" dirty="0"/>
              <a:t>：存放命令及状态</a:t>
            </a:r>
          </a:p>
          <a:p>
            <a:pPr lvl="1"/>
            <a:r>
              <a:rPr lang="zh-CN" altLang="en-US" dirty="0"/>
              <a:t>内存地址寄存器</a:t>
            </a:r>
            <a:r>
              <a:rPr lang="en-US" altLang="zh-CN" dirty="0"/>
              <a:t>MAR</a:t>
            </a:r>
            <a:r>
              <a:rPr lang="zh-CN" altLang="en-US" dirty="0"/>
              <a:t>：存放内存起始地址</a:t>
            </a:r>
          </a:p>
          <a:p>
            <a:pPr lvl="1"/>
            <a:r>
              <a:rPr lang="zh-CN" altLang="en-US" dirty="0"/>
              <a:t>数据寄存器</a:t>
            </a:r>
            <a:r>
              <a:rPr lang="en-US" altLang="zh-CN" dirty="0"/>
              <a:t>DR</a:t>
            </a:r>
            <a:r>
              <a:rPr lang="zh-CN" altLang="en-US" dirty="0"/>
              <a:t>：存放传输的数据</a:t>
            </a:r>
          </a:p>
          <a:p>
            <a:pPr lvl="1"/>
            <a:r>
              <a:rPr lang="zh-CN" altLang="en-US" dirty="0"/>
              <a:t>数据计数器</a:t>
            </a:r>
            <a:r>
              <a:rPr lang="en-US" altLang="zh-CN" dirty="0"/>
              <a:t>DC</a:t>
            </a:r>
            <a:r>
              <a:rPr lang="zh-CN" altLang="en-US" dirty="0"/>
              <a:t>：存放要读写的字（节）数</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39</a:t>
            </a:fld>
            <a:endParaRPr lang="zh-CN" altLang="en-US" dirty="0"/>
          </a:p>
        </p:txBody>
      </p:sp>
      <p:sp>
        <p:nvSpPr>
          <p:cNvPr id="5" name="圆角矩形标注 4"/>
          <p:cNvSpPr/>
          <p:nvPr/>
        </p:nvSpPr>
        <p:spPr bwMode="auto">
          <a:xfrm>
            <a:off x="5715000" y="4670822"/>
            <a:ext cx="3178175" cy="844154"/>
          </a:xfrm>
          <a:prstGeom prst="wedgeRoundRectCallout">
            <a:avLst>
              <a:gd name="adj1" fmla="val 11833"/>
              <a:gd name="adj2" fmla="val -20846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ctr" anchorCtr="0" compatLnSpc="1">
            <a:noAutofit/>
          </a:bodyPr>
          <a:lstStyle/>
          <a:p>
            <a:pPr marR="0" defTabSz="914400" rtl="0" eaLnBrk="1" fontAlgn="base" latinLnBrk="0" hangingPunct="1">
              <a:lnSpc>
                <a:spcPct val="90000"/>
              </a:lnSpc>
              <a:spcBef>
                <a:spcPct val="20000"/>
              </a:spcBef>
              <a:spcAft>
                <a:spcPct val="0"/>
              </a:spcAft>
              <a:buClr>
                <a:schemeClr val="folHlink"/>
              </a:buClr>
              <a:buSzPct val="60000"/>
            </a:pPr>
            <a:r>
              <a:rPr kumimoji="1" lang="zh-CN" altLang="en-US"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思考：此处的地址是物理地址还是逻辑地址？</a:t>
            </a:r>
          </a:p>
        </p:txBody>
      </p:sp>
    </p:spTree>
    <p:extLst>
      <p:ext uri="{BB962C8B-B14F-4D97-AF65-F5344CB8AC3E}">
        <p14:creationId xmlns:p14="http://schemas.microsoft.com/office/powerpoint/2010/main" val="358910282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设备多样性及其分类</a:t>
            </a:r>
          </a:p>
        </p:txBody>
      </p:sp>
      <p:sp>
        <p:nvSpPr>
          <p:cNvPr id="3" name="内容占位符 2"/>
          <p:cNvSpPr>
            <a:spLocks noGrp="1"/>
          </p:cNvSpPr>
          <p:nvPr>
            <p:ph idx="1"/>
          </p:nvPr>
        </p:nvSpPr>
        <p:spPr/>
        <p:txBody>
          <a:bodyPr/>
          <a:lstStyle/>
          <a:p>
            <a:r>
              <a:rPr lang="zh-CN" altLang="en-US" dirty="0"/>
              <a:t>按</a:t>
            </a:r>
            <a:r>
              <a:rPr lang="zh-CN" altLang="en-US" dirty="0" smtClean="0"/>
              <a:t>设备的从属</a:t>
            </a:r>
            <a:r>
              <a:rPr lang="zh-CN" altLang="en-US" dirty="0"/>
              <a:t>关系分</a:t>
            </a:r>
          </a:p>
          <a:p>
            <a:pPr lvl="1"/>
            <a:r>
              <a:rPr lang="zh-CN" altLang="en-US" dirty="0"/>
              <a:t>系统设备：指在操作系统生成时已经登记在系统中的标准设备。如键盘、显示器、打印机等。</a:t>
            </a:r>
          </a:p>
          <a:p>
            <a:pPr lvl="1"/>
            <a:r>
              <a:rPr lang="zh-CN" altLang="en-US" dirty="0"/>
              <a:t>用户设备：指操作系统生成时未登记入系统的非标准设备。如鼠标、绘图仪，扫描仪等</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4</a:t>
            </a:fld>
            <a:endParaRPr lang="zh-CN" altLang="en-US" dirty="0"/>
          </a:p>
        </p:txBody>
      </p:sp>
    </p:spTree>
    <p:extLst>
      <p:ext uri="{BB962C8B-B14F-4D97-AF65-F5344CB8AC3E}">
        <p14:creationId xmlns:p14="http://schemas.microsoft.com/office/powerpoint/2010/main" val="235920719"/>
      </p:ext>
    </p:extLst>
  </p:cSld>
  <p:clrMapOvr>
    <a:masterClrMapping/>
  </p:clrMapOvr>
  <p:transition spd="med">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直接内存访问</a:t>
            </a:r>
          </a:p>
        </p:txBody>
      </p:sp>
      <p:sp>
        <p:nvSpPr>
          <p:cNvPr id="3" name="内容占位符 2"/>
          <p:cNvSpPr>
            <a:spLocks noGrp="1"/>
          </p:cNvSpPr>
          <p:nvPr>
            <p:ph idx="1"/>
          </p:nvPr>
        </p:nvSpPr>
        <p:spPr/>
        <p:txBody>
          <a:bodyPr/>
          <a:lstStyle/>
          <a:p>
            <a:r>
              <a:rPr lang="zh-CN" altLang="en-US" dirty="0" smtClean="0"/>
              <a:t>工作过程</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40</a:t>
            </a:fld>
            <a:endParaRPr lang="zh-CN" altLang="en-US" dirty="0"/>
          </a:p>
        </p:txBody>
      </p:sp>
      <p:grpSp>
        <p:nvGrpSpPr>
          <p:cNvPr id="24" name="组合 23"/>
          <p:cNvGrpSpPr/>
          <p:nvPr/>
        </p:nvGrpSpPr>
        <p:grpSpPr>
          <a:xfrm>
            <a:off x="647700" y="1889125"/>
            <a:ext cx="7772400" cy="4664075"/>
            <a:chOff x="914400" y="1196975"/>
            <a:chExt cx="7772400" cy="4664075"/>
          </a:xfrm>
        </p:grpSpPr>
        <p:sp>
          <p:nvSpPr>
            <p:cNvPr id="5" name="Rectangle 5"/>
            <p:cNvSpPr>
              <a:spLocks noChangeArrowheads="1"/>
            </p:cNvSpPr>
            <p:nvPr/>
          </p:nvSpPr>
          <p:spPr bwMode="auto">
            <a:xfrm>
              <a:off x="1905000" y="1568450"/>
              <a:ext cx="29718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设置</a:t>
              </a:r>
              <a:r>
                <a:rPr lang="en-US" altLang="zh-CN" sz="2400">
                  <a:latin typeface="Times New Roman" panose="02020603050405020304" pitchFamily="18" charset="0"/>
                </a:rPr>
                <a:t>MAR</a:t>
              </a:r>
              <a:r>
                <a:rPr lang="zh-CN" altLang="en-US" sz="2400">
                  <a:latin typeface="Times New Roman" panose="02020603050405020304" pitchFamily="18" charset="0"/>
                </a:rPr>
                <a:t>和</a:t>
              </a:r>
              <a:r>
                <a:rPr lang="en-US" altLang="zh-CN" sz="2400">
                  <a:latin typeface="Times New Roman" panose="02020603050405020304" pitchFamily="18" charset="0"/>
                </a:rPr>
                <a:t>DC</a:t>
              </a:r>
              <a:r>
                <a:rPr lang="zh-CN" altLang="en-US" sz="2400">
                  <a:latin typeface="Times New Roman" panose="02020603050405020304" pitchFamily="18" charset="0"/>
                </a:rPr>
                <a:t>初值</a:t>
              </a:r>
            </a:p>
          </p:txBody>
        </p:sp>
        <p:sp>
          <p:nvSpPr>
            <p:cNvPr id="6" name="Rectangle 6"/>
            <p:cNvSpPr>
              <a:spLocks noChangeArrowheads="1"/>
            </p:cNvSpPr>
            <p:nvPr/>
          </p:nvSpPr>
          <p:spPr bwMode="auto">
            <a:xfrm>
              <a:off x="2587625" y="5546725"/>
              <a:ext cx="12985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请求中断</a:t>
              </a:r>
            </a:p>
          </p:txBody>
        </p:sp>
        <p:sp>
          <p:nvSpPr>
            <p:cNvPr id="7" name="Line 7"/>
            <p:cNvSpPr>
              <a:spLocks noChangeShapeType="1"/>
            </p:cNvSpPr>
            <p:nvPr/>
          </p:nvSpPr>
          <p:spPr bwMode="auto">
            <a:xfrm>
              <a:off x="3127375" y="1871663"/>
              <a:ext cx="0" cy="469900"/>
            </a:xfrm>
            <a:prstGeom prst="line">
              <a:avLst/>
            </a:prstGeom>
            <a:noFill/>
            <a:ln w="317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p:nvSpPr>
          <p:spPr bwMode="auto">
            <a:xfrm>
              <a:off x="1981200" y="2300288"/>
              <a:ext cx="276701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启动</a:t>
              </a:r>
              <a:r>
                <a:rPr lang="en-US" altLang="zh-CN" sz="2400">
                  <a:latin typeface="Times New Roman" panose="02020603050405020304" pitchFamily="18" charset="0"/>
                </a:rPr>
                <a:t>DMA</a:t>
              </a:r>
              <a:r>
                <a:rPr lang="zh-CN" altLang="en-US" sz="2400">
                  <a:latin typeface="Times New Roman" panose="02020603050405020304" pitchFamily="18" charset="0"/>
                </a:rPr>
                <a:t>传送命令</a:t>
              </a:r>
            </a:p>
          </p:txBody>
        </p:sp>
        <p:sp>
          <p:nvSpPr>
            <p:cNvPr id="9" name="Line 9"/>
            <p:cNvSpPr>
              <a:spLocks noChangeShapeType="1"/>
            </p:cNvSpPr>
            <p:nvPr/>
          </p:nvSpPr>
          <p:spPr bwMode="auto">
            <a:xfrm flipV="1">
              <a:off x="3124200" y="4427538"/>
              <a:ext cx="0" cy="411162"/>
            </a:xfrm>
            <a:prstGeom prst="line">
              <a:avLst/>
            </a:prstGeom>
            <a:noFill/>
            <a:ln w="31750">
              <a:solidFill>
                <a:srgbClr val="000000"/>
              </a:solidFill>
              <a:round/>
              <a:headEnd type="triangle" w="med" len="me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 name="Rectangle 10"/>
            <p:cNvSpPr>
              <a:spLocks noChangeArrowheads="1"/>
            </p:cNvSpPr>
            <p:nvPr/>
          </p:nvSpPr>
          <p:spPr bwMode="auto">
            <a:xfrm>
              <a:off x="1306513" y="3168650"/>
              <a:ext cx="3875087"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挪用存储器周期传送数据字</a:t>
              </a:r>
            </a:p>
          </p:txBody>
        </p:sp>
        <p:sp>
          <p:nvSpPr>
            <p:cNvPr id="11" name="Line 11"/>
            <p:cNvSpPr>
              <a:spLocks noChangeShapeType="1"/>
            </p:cNvSpPr>
            <p:nvPr/>
          </p:nvSpPr>
          <p:spPr bwMode="auto">
            <a:xfrm>
              <a:off x="3127375" y="2679700"/>
              <a:ext cx="0" cy="469900"/>
            </a:xfrm>
            <a:prstGeom prst="line">
              <a:avLst/>
            </a:prstGeom>
            <a:noFill/>
            <a:ln w="317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 name="Line 12"/>
            <p:cNvSpPr>
              <a:spLocks noChangeShapeType="1"/>
            </p:cNvSpPr>
            <p:nvPr/>
          </p:nvSpPr>
          <p:spPr bwMode="auto">
            <a:xfrm>
              <a:off x="3111500" y="3516313"/>
              <a:ext cx="0" cy="469900"/>
            </a:xfrm>
            <a:prstGeom prst="line">
              <a:avLst/>
            </a:prstGeom>
            <a:noFill/>
            <a:ln w="317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 name="Rectangle 13"/>
            <p:cNvSpPr>
              <a:spLocks noChangeArrowheads="1"/>
            </p:cNvSpPr>
            <p:nvPr/>
          </p:nvSpPr>
          <p:spPr bwMode="auto">
            <a:xfrm>
              <a:off x="914400" y="4097338"/>
              <a:ext cx="46482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存储器地址增1；字计数寄存器减1</a:t>
              </a:r>
            </a:p>
          </p:txBody>
        </p:sp>
        <p:sp>
          <p:nvSpPr>
            <p:cNvPr id="14" name="Rectangle 14"/>
            <p:cNvSpPr>
              <a:spLocks noChangeArrowheads="1"/>
            </p:cNvSpPr>
            <p:nvPr/>
          </p:nvSpPr>
          <p:spPr bwMode="auto">
            <a:xfrm>
              <a:off x="4579938" y="4565650"/>
              <a:ext cx="29686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400">
                  <a:latin typeface="Times New Roman" panose="02020603050405020304" pitchFamily="18" charset="0"/>
                </a:rPr>
                <a:t>N</a:t>
              </a:r>
            </a:p>
          </p:txBody>
        </p:sp>
        <p:sp>
          <p:nvSpPr>
            <p:cNvPr id="15" name="Rectangle 15"/>
            <p:cNvSpPr>
              <a:spLocks noChangeArrowheads="1"/>
            </p:cNvSpPr>
            <p:nvPr/>
          </p:nvSpPr>
          <p:spPr bwMode="auto">
            <a:xfrm>
              <a:off x="3314700" y="5118100"/>
              <a:ext cx="2667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400">
                  <a:latin typeface="Times New Roman" panose="02020603050405020304" pitchFamily="18" charset="0"/>
                </a:rPr>
                <a:t>Y</a:t>
              </a:r>
            </a:p>
          </p:txBody>
        </p:sp>
        <p:sp>
          <p:nvSpPr>
            <p:cNvPr id="16" name="Line 16"/>
            <p:cNvSpPr>
              <a:spLocks noChangeShapeType="1"/>
            </p:cNvSpPr>
            <p:nvPr/>
          </p:nvSpPr>
          <p:spPr bwMode="auto">
            <a:xfrm flipH="1">
              <a:off x="3767138" y="4956175"/>
              <a:ext cx="2892425" cy="1428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7"/>
            <p:cNvSpPr>
              <a:spLocks noChangeShapeType="1"/>
            </p:cNvSpPr>
            <p:nvPr/>
          </p:nvSpPr>
          <p:spPr bwMode="auto">
            <a:xfrm>
              <a:off x="6657975" y="4133850"/>
              <a:ext cx="0" cy="82232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18"/>
            <p:cNvSpPr>
              <a:spLocks noChangeArrowheads="1"/>
            </p:cNvSpPr>
            <p:nvPr/>
          </p:nvSpPr>
          <p:spPr bwMode="auto">
            <a:xfrm>
              <a:off x="2670175" y="4794250"/>
              <a:ext cx="10636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400">
                  <a:latin typeface="Times New Roman" panose="02020603050405020304" pitchFamily="18" charset="0"/>
                </a:rPr>
                <a:t>DC=0?</a:t>
              </a:r>
            </a:p>
          </p:txBody>
        </p:sp>
        <p:sp>
          <p:nvSpPr>
            <p:cNvPr id="19" name="Line 19"/>
            <p:cNvSpPr>
              <a:spLocks noChangeShapeType="1"/>
            </p:cNvSpPr>
            <p:nvPr/>
          </p:nvSpPr>
          <p:spPr bwMode="auto">
            <a:xfrm rot="5400000" flipV="1">
              <a:off x="2915444" y="5314157"/>
              <a:ext cx="395287" cy="0"/>
            </a:xfrm>
            <a:prstGeom prst="line">
              <a:avLst/>
            </a:prstGeom>
            <a:noFill/>
            <a:ln w="317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0" name="Line 20"/>
            <p:cNvSpPr>
              <a:spLocks noChangeShapeType="1"/>
            </p:cNvSpPr>
            <p:nvPr/>
          </p:nvSpPr>
          <p:spPr bwMode="auto">
            <a:xfrm rot="5400000" flipV="1">
              <a:off x="4905376" y="1100137"/>
              <a:ext cx="0" cy="3394075"/>
            </a:xfrm>
            <a:prstGeom prst="line">
              <a:avLst/>
            </a:prstGeom>
            <a:noFill/>
            <a:ln w="31750">
              <a:solidFill>
                <a:srgbClr val="00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21"/>
            <p:cNvSpPr>
              <a:spLocks noChangeArrowheads="1"/>
            </p:cNvSpPr>
            <p:nvPr/>
          </p:nvSpPr>
          <p:spPr bwMode="auto">
            <a:xfrm>
              <a:off x="5621338" y="3248025"/>
              <a:ext cx="306546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dirty="0">
                  <a:latin typeface="Times New Roman" panose="02020603050405020304" pitchFamily="18" charset="0"/>
                </a:rPr>
                <a:t>在继续执行用户程序的同时，准备又一次传送</a:t>
              </a:r>
            </a:p>
          </p:txBody>
        </p:sp>
        <p:sp>
          <p:nvSpPr>
            <p:cNvPr id="22" name="Line 22"/>
            <p:cNvSpPr>
              <a:spLocks noChangeShapeType="1"/>
            </p:cNvSpPr>
            <p:nvPr/>
          </p:nvSpPr>
          <p:spPr bwMode="auto">
            <a:xfrm>
              <a:off x="6583363" y="2781300"/>
              <a:ext cx="0" cy="32385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3"/>
            <p:cNvSpPr>
              <a:spLocks noChangeShapeType="1"/>
            </p:cNvSpPr>
            <p:nvPr/>
          </p:nvSpPr>
          <p:spPr bwMode="auto">
            <a:xfrm>
              <a:off x="3143250" y="1196975"/>
              <a:ext cx="0" cy="396875"/>
            </a:xfrm>
            <a:prstGeom prst="line">
              <a:avLst/>
            </a:prstGeom>
            <a:noFill/>
            <a:ln w="317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715439333"/>
      </p:ext>
    </p:extLst>
  </p:cSld>
  <p:clrMapOvr>
    <a:masterClrMapping/>
  </p:clrMapOvr>
  <p:transition spd="med">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直接内存访问</a:t>
            </a:r>
          </a:p>
        </p:txBody>
      </p:sp>
      <p:sp>
        <p:nvSpPr>
          <p:cNvPr id="3" name="内容占位符 2"/>
          <p:cNvSpPr>
            <a:spLocks noGrp="1"/>
          </p:cNvSpPr>
          <p:nvPr>
            <p:ph idx="1"/>
          </p:nvPr>
        </p:nvSpPr>
        <p:spPr/>
        <p:txBody>
          <a:bodyPr/>
          <a:lstStyle/>
          <a:p>
            <a:r>
              <a:rPr lang="zh-CN" altLang="en-US" dirty="0" smtClean="0"/>
              <a:t>工作过程</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41</a:t>
            </a:fld>
            <a:endParaRPr lang="zh-CN" altLang="en-US" dirty="0"/>
          </a:p>
        </p:txBody>
      </p:sp>
      <p:pic>
        <p:nvPicPr>
          <p:cNvPr id="25" name="Picture 3"/>
          <p:cNvPicPr>
            <a:picLocks noChangeAspect="1" noChangeArrowheads="1"/>
          </p:cNvPicPr>
          <p:nvPr/>
        </p:nvPicPr>
        <p:blipFill>
          <a:blip r:embed="rId2">
            <a:extLst>
              <a:ext uri="{28A0092B-C50C-407E-A947-70E740481C1C}">
                <a14:useLocalDpi xmlns:a14="http://schemas.microsoft.com/office/drawing/2010/main" val="0"/>
              </a:ext>
            </a:extLst>
          </a:blip>
          <a:srcRect l="829" t="12831" r="829" b="12804"/>
          <a:stretch>
            <a:fillRect/>
          </a:stretch>
        </p:blipFill>
        <p:spPr bwMode="auto">
          <a:xfrm>
            <a:off x="935038" y="2039855"/>
            <a:ext cx="7194918" cy="4351415"/>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656819"/>
      </p:ext>
    </p:extLst>
  </p:cSld>
  <p:clrMapOvr>
    <a:masterClrMapping/>
  </p:clrMapOvr>
  <p:transition spd="med">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直接内存访问</a:t>
            </a:r>
          </a:p>
        </p:txBody>
      </p:sp>
      <p:sp>
        <p:nvSpPr>
          <p:cNvPr id="3" name="内容占位符 2"/>
          <p:cNvSpPr>
            <a:spLocks noGrp="1"/>
          </p:cNvSpPr>
          <p:nvPr>
            <p:ph idx="1"/>
          </p:nvPr>
        </p:nvSpPr>
        <p:spPr/>
        <p:txBody>
          <a:bodyPr/>
          <a:lstStyle/>
          <a:p>
            <a:r>
              <a:rPr lang="zh-CN" altLang="en-US" dirty="0" smtClean="0"/>
              <a:t>与中断对比</a:t>
            </a:r>
            <a:endParaRPr lang="en-US" altLang="zh-CN" dirty="0" smtClean="0"/>
          </a:p>
          <a:p>
            <a:pPr lvl="1"/>
            <a:r>
              <a:rPr lang="zh-CN" altLang="en-US" dirty="0" smtClean="0"/>
              <a:t>中断</a:t>
            </a:r>
            <a:r>
              <a:rPr lang="zh-CN" altLang="en-US" dirty="0"/>
              <a:t>控制方式在每个数据传送完成后中断</a:t>
            </a:r>
            <a:r>
              <a:rPr lang="en-US" altLang="zh-CN" dirty="0"/>
              <a:t>CPU</a:t>
            </a:r>
            <a:r>
              <a:rPr lang="zh-CN" altLang="en-US" dirty="0"/>
              <a:t>，而</a:t>
            </a:r>
            <a:r>
              <a:rPr lang="en-US" altLang="zh-CN" dirty="0"/>
              <a:t>DMA</a:t>
            </a:r>
            <a:r>
              <a:rPr lang="zh-CN" altLang="en-US" dirty="0"/>
              <a:t>控制方式则是在所要求传送的一批数据全部传送结束时中断</a:t>
            </a:r>
            <a:r>
              <a:rPr lang="en-US" altLang="zh-CN" dirty="0"/>
              <a:t>CPU</a:t>
            </a:r>
            <a:r>
              <a:rPr lang="zh-CN" altLang="en-US" dirty="0"/>
              <a:t>；</a:t>
            </a:r>
          </a:p>
          <a:p>
            <a:pPr lvl="1"/>
            <a:r>
              <a:rPr lang="zh-CN" altLang="en-US" dirty="0"/>
              <a:t>中断控制方式的数据传送是在中断处理时由</a:t>
            </a:r>
            <a:r>
              <a:rPr lang="en-US" altLang="zh-CN" dirty="0"/>
              <a:t>CPU</a:t>
            </a:r>
            <a:r>
              <a:rPr lang="zh-CN" altLang="en-US" dirty="0"/>
              <a:t>控制完成，而</a:t>
            </a:r>
            <a:r>
              <a:rPr lang="en-US" altLang="zh-CN" dirty="0"/>
              <a:t>DMA</a:t>
            </a:r>
            <a:r>
              <a:rPr lang="zh-CN" altLang="en-US" dirty="0"/>
              <a:t>控制方式则是在</a:t>
            </a:r>
            <a:r>
              <a:rPr lang="en-US" altLang="zh-CN" dirty="0"/>
              <a:t>DMA</a:t>
            </a:r>
            <a:r>
              <a:rPr lang="zh-CN" altLang="en-US" dirty="0"/>
              <a:t>控制器的控制下完成。</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42</a:t>
            </a:fld>
            <a:endParaRPr lang="zh-CN" altLang="en-US" dirty="0"/>
          </a:p>
        </p:txBody>
      </p:sp>
    </p:spTree>
    <p:extLst>
      <p:ext uri="{BB962C8B-B14F-4D97-AF65-F5344CB8AC3E}">
        <p14:creationId xmlns:p14="http://schemas.microsoft.com/office/powerpoint/2010/main" val="4282925428"/>
      </p:ext>
    </p:extLst>
  </p:cSld>
  <p:clrMapOvr>
    <a:masterClrMapping/>
  </p:clrMapOvr>
  <p:transition spd="med">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直接内存访问</a:t>
            </a:r>
          </a:p>
        </p:txBody>
      </p:sp>
      <p:sp>
        <p:nvSpPr>
          <p:cNvPr id="3" name="内容占位符 2"/>
          <p:cNvSpPr>
            <a:spLocks noGrp="1"/>
          </p:cNvSpPr>
          <p:nvPr>
            <p:ph idx="1"/>
          </p:nvPr>
        </p:nvSpPr>
        <p:spPr/>
        <p:txBody>
          <a:bodyPr/>
          <a:lstStyle/>
          <a:p>
            <a:r>
              <a:rPr lang="zh-CN" altLang="en-US" dirty="0" smtClean="0"/>
              <a:t>补充说明</a:t>
            </a:r>
            <a:endParaRPr lang="en-US" altLang="zh-CN" dirty="0" smtClean="0"/>
          </a:p>
          <a:p>
            <a:pPr lvl="1"/>
            <a:r>
              <a:rPr lang="zh-CN" altLang="en-US" dirty="0" smtClean="0"/>
              <a:t>所有</a:t>
            </a:r>
            <a:r>
              <a:rPr lang="zh-CN" altLang="en-US" dirty="0"/>
              <a:t>系统总线都携带“</a:t>
            </a:r>
            <a:r>
              <a:rPr lang="en-US" altLang="zh-CN" dirty="0"/>
              <a:t>DMA</a:t>
            </a:r>
            <a:r>
              <a:rPr lang="zh-CN" altLang="en-US" dirty="0"/>
              <a:t>控制器”，</a:t>
            </a:r>
            <a:r>
              <a:rPr lang="en-US" altLang="zh-CN" dirty="0"/>
              <a:t>DMA</a:t>
            </a:r>
            <a:r>
              <a:rPr lang="zh-CN" altLang="en-US" dirty="0"/>
              <a:t>控制器是系统总线的一部分</a:t>
            </a:r>
          </a:p>
          <a:p>
            <a:pPr lvl="1"/>
            <a:r>
              <a:rPr lang="zh-CN" altLang="en-US" dirty="0"/>
              <a:t>设备控制</a:t>
            </a:r>
            <a:r>
              <a:rPr lang="zh-CN" altLang="en-US" dirty="0" smtClean="0"/>
              <a:t>器针对</a:t>
            </a:r>
            <a:r>
              <a:rPr lang="zh-CN" altLang="en-US" dirty="0"/>
              <a:t>系统总线设计，懂得配合</a:t>
            </a:r>
            <a:r>
              <a:rPr lang="en-US" altLang="zh-CN" dirty="0"/>
              <a:t>DMA</a:t>
            </a:r>
            <a:r>
              <a:rPr lang="zh-CN" altLang="en-US" dirty="0"/>
              <a:t>的引脚和时序</a:t>
            </a:r>
          </a:p>
          <a:p>
            <a:pPr lvl="1"/>
            <a:r>
              <a:rPr lang="en-US" altLang="zh-CN" dirty="0"/>
              <a:t>DMA</a:t>
            </a:r>
            <a:r>
              <a:rPr lang="zh-CN" altLang="en-US" dirty="0"/>
              <a:t>控制器有访问内存的能力，但并不了解千奇百怪的设备控制器的工作细节，只能周期性的向其发送读</a:t>
            </a:r>
            <a:r>
              <a:rPr lang="en-US" altLang="zh-CN" dirty="0"/>
              <a:t>/</a:t>
            </a:r>
            <a:r>
              <a:rPr lang="zh-CN" altLang="en-US" dirty="0"/>
              <a:t>写信号</a:t>
            </a:r>
          </a:p>
          <a:p>
            <a:pPr lvl="1"/>
            <a:r>
              <a:rPr lang="zh-CN" altLang="en-US" dirty="0"/>
              <a:t>为了实现</a:t>
            </a:r>
            <a:r>
              <a:rPr lang="en-US" altLang="zh-CN" dirty="0"/>
              <a:t>DMA</a:t>
            </a:r>
            <a:r>
              <a:rPr lang="zh-CN" altLang="en-US" dirty="0"/>
              <a:t>传输，</a:t>
            </a:r>
            <a:r>
              <a:rPr lang="en-US" altLang="zh-CN" dirty="0"/>
              <a:t>CPU</a:t>
            </a:r>
            <a:r>
              <a:rPr lang="zh-CN" altLang="en-US" dirty="0"/>
              <a:t>需要对</a:t>
            </a:r>
            <a:r>
              <a:rPr lang="en-US" altLang="zh-CN" dirty="0"/>
              <a:t>DMA</a:t>
            </a:r>
            <a:r>
              <a:rPr lang="zh-CN" altLang="en-US" dirty="0"/>
              <a:t>控制器和设备控制器两方面均做好设定</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43</a:t>
            </a:fld>
            <a:endParaRPr lang="zh-CN" altLang="en-US" dirty="0"/>
          </a:p>
        </p:txBody>
      </p:sp>
    </p:spTree>
    <p:extLst>
      <p:ext uri="{BB962C8B-B14F-4D97-AF65-F5344CB8AC3E}">
        <p14:creationId xmlns:p14="http://schemas.microsoft.com/office/powerpoint/2010/main" val="3060157330"/>
      </p:ext>
    </p:extLst>
  </p:cSld>
  <p:clrMapOvr>
    <a:masterClrMapping/>
  </p:clrMapOvr>
  <p:transition spd="med">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478220-5F10-3448-53B0-A082ACF36790}"/>
              </a:ext>
            </a:extLst>
          </p:cNvPr>
          <p:cNvSpPr>
            <a:spLocks noGrp="1"/>
          </p:cNvSpPr>
          <p:nvPr>
            <p:ph type="title"/>
          </p:nvPr>
        </p:nvSpPr>
        <p:spPr>
          <a:xfrm>
            <a:off x="1042988" y="225431"/>
            <a:ext cx="7850187" cy="746125"/>
          </a:xfrm>
        </p:spPr>
        <p:txBody>
          <a:bodyPr/>
          <a:lstStyle/>
          <a:p>
            <a:r>
              <a:rPr lang="zh-CN" altLang="en-US" dirty="0" smtClean="0"/>
              <a:t>第</a:t>
            </a:r>
            <a:r>
              <a:rPr lang="en-US" altLang="zh-CN" dirty="0" smtClean="0"/>
              <a:t>12</a:t>
            </a:r>
            <a:r>
              <a:rPr lang="zh-CN" altLang="en-US" dirty="0" smtClean="0"/>
              <a:t>章 </a:t>
            </a:r>
            <a:r>
              <a:rPr lang="en-US" altLang="zh-CN" dirty="0" smtClean="0"/>
              <a:t>I/O</a:t>
            </a:r>
            <a:r>
              <a:rPr lang="zh-CN" altLang="en-US" dirty="0" smtClean="0"/>
              <a:t>系统</a:t>
            </a:r>
            <a:endParaRPr lang="zh-CN" altLang="en-US" dirty="0"/>
          </a:p>
        </p:txBody>
      </p:sp>
      <p:sp>
        <p:nvSpPr>
          <p:cNvPr id="3" name="内容占位符 2">
            <a:extLst>
              <a:ext uri="{FF2B5EF4-FFF2-40B4-BE49-F238E27FC236}">
                <a16:creationId xmlns:a16="http://schemas.microsoft.com/office/drawing/2014/main" xmlns="" id="{AD7B2C0A-B2D8-3755-E6C0-89A613AD7E93}"/>
              </a:ext>
            </a:extLst>
          </p:cNvPr>
          <p:cNvSpPr>
            <a:spLocks noGrp="1"/>
          </p:cNvSpPr>
          <p:nvPr>
            <p:ph idx="1"/>
          </p:nvPr>
        </p:nvSpPr>
        <p:spPr>
          <a:xfrm>
            <a:off x="935038" y="1233488"/>
            <a:ext cx="7772400" cy="4895850"/>
          </a:xfrm>
        </p:spPr>
        <p:txBody>
          <a:bodyPr>
            <a:normAutofit/>
          </a:bodyPr>
          <a:lstStyle/>
          <a:p>
            <a:r>
              <a:rPr lang="zh-CN" altLang="en-US" dirty="0"/>
              <a:t>本章内容</a:t>
            </a:r>
            <a:endParaRPr lang="en-US" altLang="zh-CN" dirty="0"/>
          </a:p>
          <a:p>
            <a:r>
              <a:rPr lang="en-US" altLang="zh-CN" dirty="0"/>
              <a:t>1.</a:t>
            </a:r>
            <a:r>
              <a:rPr lang="zh-CN" altLang="en-US" dirty="0"/>
              <a:t> </a:t>
            </a:r>
            <a:r>
              <a:rPr lang="zh-CN" altLang="en-US" dirty="0" smtClean="0"/>
              <a:t>概述</a:t>
            </a:r>
            <a:endParaRPr lang="zh-CN" altLang="zh-CN" dirty="0"/>
          </a:p>
          <a:p>
            <a:r>
              <a:rPr lang="en-US" altLang="zh-CN" dirty="0"/>
              <a:t>2.</a:t>
            </a:r>
            <a:r>
              <a:rPr lang="zh-CN" altLang="en-US" dirty="0"/>
              <a:t> </a:t>
            </a:r>
            <a:r>
              <a:rPr lang="en-US" altLang="zh-CN" dirty="0" smtClean="0"/>
              <a:t>I/O</a:t>
            </a:r>
            <a:r>
              <a:rPr lang="zh-CN" altLang="en-US" dirty="0" smtClean="0"/>
              <a:t>硬件</a:t>
            </a:r>
            <a:endParaRPr lang="zh-CN" altLang="zh-CN" dirty="0"/>
          </a:p>
          <a:p>
            <a:r>
              <a:rPr lang="en-US" altLang="zh-CN" dirty="0">
                <a:solidFill>
                  <a:srgbClr val="FF0000"/>
                </a:solidFill>
              </a:rPr>
              <a:t>3.</a:t>
            </a:r>
            <a:r>
              <a:rPr lang="zh-CN" altLang="en-US" dirty="0">
                <a:solidFill>
                  <a:srgbClr val="FF0000"/>
                </a:solidFill>
              </a:rPr>
              <a:t> </a:t>
            </a:r>
            <a:r>
              <a:rPr lang="zh-CN" altLang="en-US" dirty="0" smtClean="0">
                <a:solidFill>
                  <a:srgbClr val="FF0000"/>
                </a:solidFill>
              </a:rPr>
              <a:t>应用程序</a:t>
            </a:r>
            <a:r>
              <a:rPr lang="en-US" altLang="zh-CN" dirty="0" smtClean="0">
                <a:solidFill>
                  <a:srgbClr val="FF0000"/>
                </a:solidFill>
              </a:rPr>
              <a:t>I/O</a:t>
            </a:r>
            <a:r>
              <a:rPr lang="zh-CN" altLang="en-US" dirty="0" smtClean="0">
                <a:solidFill>
                  <a:srgbClr val="FF0000"/>
                </a:solidFill>
              </a:rPr>
              <a:t>接口</a:t>
            </a:r>
            <a:endParaRPr lang="en-US" altLang="zh-CN" dirty="0">
              <a:solidFill>
                <a:srgbClr val="FF0000"/>
              </a:solidFill>
            </a:endParaRPr>
          </a:p>
          <a:p>
            <a:r>
              <a:rPr lang="en-US" altLang="zh-CN" dirty="0"/>
              <a:t>4.</a:t>
            </a:r>
            <a:r>
              <a:rPr lang="zh-CN" altLang="en-US" dirty="0"/>
              <a:t> </a:t>
            </a:r>
            <a:r>
              <a:rPr lang="zh-CN" altLang="en-US" dirty="0" smtClean="0"/>
              <a:t>内核</a:t>
            </a:r>
            <a:r>
              <a:rPr lang="en-US" altLang="zh-CN" dirty="0" smtClean="0"/>
              <a:t>I/O</a:t>
            </a:r>
            <a:r>
              <a:rPr lang="zh-CN" altLang="en-US" dirty="0" smtClean="0"/>
              <a:t>子系统</a:t>
            </a:r>
            <a:endParaRPr lang="en-US" altLang="zh-CN" dirty="0"/>
          </a:p>
          <a:p>
            <a:r>
              <a:rPr lang="en-US" altLang="zh-CN" dirty="0"/>
              <a:t>5</a:t>
            </a:r>
            <a:r>
              <a:rPr lang="en-US" altLang="zh-CN" dirty="0" smtClean="0"/>
              <a:t>. </a:t>
            </a:r>
            <a:r>
              <a:rPr lang="zh-CN" altLang="en-US" dirty="0" smtClean="0"/>
              <a:t>转换</a:t>
            </a:r>
            <a:r>
              <a:rPr lang="en-US" altLang="zh-CN" dirty="0"/>
              <a:t>I/O</a:t>
            </a:r>
            <a:r>
              <a:rPr lang="zh-CN" altLang="en-US" dirty="0"/>
              <a:t>请求为硬件</a:t>
            </a:r>
            <a:r>
              <a:rPr lang="zh-CN" altLang="en-US" dirty="0" smtClean="0"/>
              <a:t>操作</a:t>
            </a:r>
            <a:endParaRPr lang="en-US" altLang="zh-CN" dirty="0"/>
          </a:p>
        </p:txBody>
      </p:sp>
      <p:sp>
        <p:nvSpPr>
          <p:cNvPr id="4" name="灯片编号占位符 3">
            <a:extLst>
              <a:ext uri="{FF2B5EF4-FFF2-40B4-BE49-F238E27FC236}">
                <a16:creationId xmlns:a16="http://schemas.microsoft.com/office/drawing/2014/main" xmlns="" id="{F5A8B553-02AE-2219-C59A-8B5B36D12789}"/>
              </a:ext>
            </a:extLst>
          </p:cNvPr>
          <p:cNvSpPr>
            <a:spLocks noGrp="1"/>
          </p:cNvSpPr>
          <p:nvPr>
            <p:ph type="sldNum" sz="quarter" idx="12"/>
          </p:nvPr>
        </p:nvSpPr>
        <p:spPr>
          <a:xfrm>
            <a:off x="6781800" y="6324600"/>
            <a:ext cx="1905000" cy="457200"/>
          </a:xfrm>
        </p:spPr>
        <p:txBody>
          <a:bodyPr/>
          <a:lstStyle/>
          <a:p>
            <a:fld id="{4093CC90-4002-504C-BD88-C9A1D374048E}" type="slidenum">
              <a:rPr lang="zh-CN" altLang="en-US" smtClean="0"/>
              <a:pPr/>
              <a:t>44</a:t>
            </a:fld>
            <a:endParaRPr lang="zh-CN" altLang="en-US" dirty="0"/>
          </a:p>
        </p:txBody>
      </p:sp>
    </p:spTree>
    <p:extLst>
      <p:ext uri="{BB962C8B-B14F-4D97-AF65-F5344CB8AC3E}">
        <p14:creationId xmlns:p14="http://schemas.microsoft.com/office/powerpoint/2010/main" val="3033052336"/>
      </p:ext>
    </p:extLst>
  </p:cSld>
  <p:clrMapOvr>
    <a:masterClrMapping/>
  </p:clrMapOvr>
  <p:transition spd="med">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软件层次结构</a:t>
            </a:r>
            <a:endParaRPr lang="zh-CN" altLang="en-US" dirty="0"/>
          </a:p>
        </p:txBody>
      </p:sp>
      <p:sp>
        <p:nvSpPr>
          <p:cNvPr id="3" name="内容占位符 2"/>
          <p:cNvSpPr>
            <a:spLocks noGrp="1"/>
          </p:cNvSpPr>
          <p:nvPr>
            <p:ph idx="1"/>
          </p:nvPr>
        </p:nvSpPr>
        <p:spPr/>
        <p:txBody>
          <a:bodyPr/>
          <a:lstStyle/>
          <a:p>
            <a:r>
              <a:rPr lang="zh-CN" altLang="en-US" dirty="0"/>
              <a:t>软件</a:t>
            </a:r>
            <a:r>
              <a:rPr lang="zh-CN" altLang="en-US" dirty="0" smtClean="0"/>
              <a:t>层次结构图</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45</a:t>
            </a:fld>
            <a:endParaRPr lang="zh-CN" altLang="en-US" dirty="0"/>
          </a:p>
        </p:txBody>
      </p:sp>
      <p:pic>
        <p:nvPicPr>
          <p:cNvPr id="5" name="图片 4"/>
          <p:cNvPicPr>
            <a:picLocks noChangeAspect="1"/>
          </p:cNvPicPr>
          <p:nvPr/>
        </p:nvPicPr>
        <p:blipFill>
          <a:blip r:embed="rId2"/>
          <a:stretch>
            <a:fillRect/>
          </a:stretch>
        </p:blipFill>
        <p:spPr>
          <a:xfrm>
            <a:off x="1704976" y="2008823"/>
            <a:ext cx="5629275" cy="4120515"/>
          </a:xfrm>
          <a:prstGeom prst="rect">
            <a:avLst/>
          </a:prstGeom>
        </p:spPr>
      </p:pic>
    </p:spTree>
    <p:extLst>
      <p:ext uri="{BB962C8B-B14F-4D97-AF65-F5344CB8AC3E}">
        <p14:creationId xmlns:p14="http://schemas.microsoft.com/office/powerpoint/2010/main" val="827296588"/>
      </p:ext>
    </p:extLst>
  </p:cSld>
  <p:clrMapOvr>
    <a:masterClrMapping/>
  </p:clrMapOvr>
  <p:transition spd="med">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设备驱动程序</a:t>
            </a:r>
            <a:endParaRPr lang="zh-CN" altLang="en-US" dirty="0"/>
          </a:p>
        </p:txBody>
      </p:sp>
      <p:sp>
        <p:nvSpPr>
          <p:cNvPr id="3" name="内容占位符 2"/>
          <p:cNvSpPr>
            <a:spLocks noGrp="1"/>
          </p:cNvSpPr>
          <p:nvPr>
            <p:ph idx="1"/>
          </p:nvPr>
        </p:nvSpPr>
        <p:spPr/>
        <p:txBody>
          <a:bodyPr/>
          <a:lstStyle/>
          <a:p>
            <a:r>
              <a:rPr lang="zh-CN" altLang="en-US" dirty="0" smtClean="0"/>
              <a:t>基本概念</a:t>
            </a:r>
            <a:endParaRPr lang="en-US" altLang="zh-CN" dirty="0" smtClean="0"/>
          </a:p>
          <a:p>
            <a:pPr lvl="1"/>
            <a:r>
              <a:rPr lang="zh-CN" altLang="en-US" dirty="0"/>
              <a:t>所有与设备相关的代码放在设备驱动程序中。</a:t>
            </a:r>
          </a:p>
          <a:p>
            <a:pPr lvl="1"/>
            <a:r>
              <a:rPr lang="zh-CN" altLang="en-US" dirty="0"/>
              <a:t>设备驱动程序与设备密切相关，故应为每一类设备配置一个驱动程序。</a:t>
            </a:r>
          </a:p>
          <a:p>
            <a:pPr lvl="1"/>
            <a:r>
              <a:rPr lang="zh-CN" altLang="en-US" dirty="0"/>
              <a:t>设备驱动程序是</a:t>
            </a:r>
            <a:r>
              <a:rPr lang="en-US" altLang="zh-CN" dirty="0"/>
              <a:t>I/O</a:t>
            </a:r>
            <a:r>
              <a:rPr lang="zh-CN" altLang="en-US" dirty="0"/>
              <a:t>进程与设备控制器间的通信程序</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46</a:t>
            </a:fld>
            <a:endParaRPr lang="zh-CN" altLang="en-US" dirty="0"/>
          </a:p>
        </p:txBody>
      </p:sp>
    </p:spTree>
    <p:extLst>
      <p:ext uri="{BB962C8B-B14F-4D97-AF65-F5344CB8AC3E}">
        <p14:creationId xmlns:p14="http://schemas.microsoft.com/office/powerpoint/2010/main" val="1156094753"/>
      </p:ext>
    </p:extLst>
  </p:cSld>
  <p:clrMapOvr>
    <a:masterClrMapping/>
  </p:clrMapOvr>
  <p:transition spd="med">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设备驱动程序</a:t>
            </a:r>
            <a:endParaRPr lang="zh-CN" altLang="en-US" dirty="0"/>
          </a:p>
        </p:txBody>
      </p:sp>
      <p:sp>
        <p:nvSpPr>
          <p:cNvPr id="3" name="内容占位符 2"/>
          <p:cNvSpPr>
            <a:spLocks noGrp="1"/>
          </p:cNvSpPr>
          <p:nvPr>
            <p:ph idx="1"/>
          </p:nvPr>
        </p:nvSpPr>
        <p:spPr/>
        <p:txBody>
          <a:bodyPr/>
          <a:lstStyle/>
          <a:p>
            <a:r>
              <a:rPr lang="zh-CN" altLang="en-US" dirty="0" smtClean="0"/>
              <a:t>接收、执行来自上层的请求</a:t>
            </a:r>
            <a:endParaRPr lang="en-US" altLang="zh-CN" dirty="0" smtClean="0"/>
          </a:p>
          <a:p>
            <a:pPr lvl="1"/>
            <a:r>
              <a:rPr lang="zh-CN" altLang="en-US" dirty="0"/>
              <a:t>实现上层（内核</a:t>
            </a:r>
            <a:r>
              <a:rPr lang="en-US" altLang="zh-CN" dirty="0"/>
              <a:t>I/O</a:t>
            </a:r>
            <a:r>
              <a:rPr lang="zh-CN" altLang="en-US" dirty="0"/>
              <a:t>子系统）定义的标准化</a:t>
            </a:r>
            <a:r>
              <a:rPr lang="zh-CN" altLang="en-US" dirty="0" smtClean="0"/>
              <a:t>接口</a:t>
            </a:r>
            <a:endParaRPr lang="en-US" altLang="zh-CN" dirty="0" smtClean="0"/>
          </a:p>
          <a:p>
            <a:pPr lvl="1"/>
            <a:r>
              <a:rPr lang="zh-CN" altLang="en-US" dirty="0"/>
              <a:t>接收来自上层的与设备</a:t>
            </a:r>
            <a:r>
              <a:rPr lang="zh-CN" altLang="en-US" dirty="0" smtClean="0"/>
              <a:t>无关的</a:t>
            </a:r>
            <a:r>
              <a:rPr lang="zh-CN" altLang="en-US" dirty="0"/>
              <a:t>抽象请求</a:t>
            </a:r>
          </a:p>
          <a:p>
            <a:pPr lvl="1"/>
            <a:r>
              <a:rPr lang="zh-CN" altLang="en-US" dirty="0" smtClean="0"/>
              <a:t>把请求转换</a:t>
            </a:r>
            <a:r>
              <a:rPr lang="zh-CN" altLang="en-US" dirty="0"/>
              <a:t>成设备控制器可以接收的具体命令</a:t>
            </a:r>
          </a:p>
          <a:p>
            <a:pPr lvl="1"/>
            <a:r>
              <a:rPr lang="zh-CN" altLang="en-US" dirty="0" smtClean="0"/>
              <a:t>将命令</a:t>
            </a:r>
            <a:r>
              <a:rPr lang="zh-CN" altLang="en-US" dirty="0"/>
              <a:t>发送给设备控制器</a:t>
            </a:r>
          </a:p>
          <a:p>
            <a:pPr lvl="1"/>
            <a:r>
              <a:rPr lang="zh-CN" altLang="en-US" dirty="0"/>
              <a:t>监督命令的</a:t>
            </a:r>
            <a:r>
              <a:rPr lang="zh-CN" altLang="en-US" dirty="0" smtClean="0"/>
              <a:t>执行</a:t>
            </a:r>
            <a:endParaRPr lang="en-US" altLang="zh-CN" dirty="0" smtClean="0"/>
          </a:p>
          <a:p>
            <a:pPr lvl="1"/>
            <a:r>
              <a:rPr lang="zh-CN" altLang="en-US" dirty="0" smtClean="0"/>
              <a:t>设备</a:t>
            </a:r>
            <a:r>
              <a:rPr lang="zh-CN" altLang="en-US" dirty="0"/>
              <a:t>驱动层对内核隐藏了</a:t>
            </a:r>
            <a:r>
              <a:rPr lang="en-US" altLang="zh-CN" dirty="0"/>
              <a:t>I/O</a:t>
            </a:r>
            <a:r>
              <a:rPr lang="zh-CN" altLang="en-US" dirty="0"/>
              <a:t>控制器的不同</a:t>
            </a:r>
            <a:r>
              <a:rPr lang="zh-CN" altLang="en-US" dirty="0" smtClean="0"/>
              <a:t>细节</a:t>
            </a:r>
          </a:p>
          <a:p>
            <a:pPr lvl="1"/>
            <a:r>
              <a:rPr lang="zh-CN" altLang="en-US" dirty="0" smtClean="0"/>
              <a:t>执行命令期间，根据执行周期的长短，进程可能阻塞，可能不阻塞</a:t>
            </a:r>
            <a:endParaRPr lang="en-US" altLang="zh-CN" dirty="0" smtClean="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47</a:t>
            </a:fld>
            <a:endParaRPr lang="zh-CN" altLang="en-US" dirty="0"/>
          </a:p>
        </p:txBody>
      </p:sp>
    </p:spTree>
    <p:extLst>
      <p:ext uri="{BB962C8B-B14F-4D97-AF65-F5344CB8AC3E}">
        <p14:creationId xmlns:p14="http://schemas.microsoft.com/office/powerpoint/2010/main" val="1031291090"/>
      </p:ext>
    </p:extLst>
  </p:cSld>
  <p:clrMapOvr>
    <a:masterClrMapping/>
  </p:clrMapOvr>
  <p:transition spd="med">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设备驱动程序</a:t>
            </a:r>
            <a:endParaRPr lang="zh-CN" altLang="en-US" dirty="0"/>
          </a:p>
        </p:txBody>
      </p:sp>
      <p:sp>
        <p:nvSpPr>
          <p:cNvPr id="3" name="内容占位符 2"/>
          <p:cNvSpPr>
            <a:spLocks noGrp="1"/>
          </p:cNvSpPr>
          <p:nvPr>
            <p:ph idx="1"/>
          </p:nvPr>
        </p:nvSpPr>
        <p:spPr/>
        <p:txBody>
          <a:bodyPr/>
          <a:lstStyle/>
          <a:p>
            <a:r>
              <a:rPr lang="zh-CN" altLang="en-US" dirty="0" smtClean="0"/>
              <a:t>处理设备中断</a:t>
            </a:r>
            <a:endParaRPr lang="en-US" altLang="zh-CN" dirty="0" smtClean="0"/>
          </a:p>
          <a:p>
            <a:pPr lvl="1"/>
            <a:r>
              <a:rPr lang="zh-CN" altLang="en-US" dirty="0"/>
              <a:t>不同的</a:t>
            </a:r>
            <a:r>
              <a:rPr lang="zh-CN" altLang="en-US" dirty="0" smtClean="0"/>
              <a:t>驱动程序加载时，注册</a:t>
            </a:r>
            <a:r>
              <a:rPr lang="zh-CN" altLang="en-US" dirty="0"/>
              <a:t>登记不同中断号的处理程序</a:t>
            </a:r>
          </a:p>
          <a:p>
            <a:pPr lvl="1"/>
            <a:r>
              <a:rPr lang="zh-CN" altLang="en-US" dirty="0"/>
              <a:t>所有中断由</a:t>
            </a:r>
            <a:r>
              <a:rPr lang="zh-CN" altLang="en-US" dirty="0" smtClean="0"/>
              <a:t>内核的中断处理程序统一</a:t>
            </a:r>
            <a:r>
              <a:rPr lang="zh-CN" altLang="en-US" dirty="0"/>
              <a:t>接收处理，然后分发至相应的驱动程序登记的回调函</a:t>
            </a:r>
            <a:r>
              <a:rPr lang="zh-CN" altLang="en-US" dirty="0" smtClean="0"/>
              <a:t>数</a:t>
            </a:r>
            <a:endParaRPr lang="en-US" altLang="zh-CN" dirty="0" smtClean="0"/>
          </a:p>
          <a:p>
            <a:pPr lvl="1"/>
            <a:r>
              <a:rPr lang="zh-CN" altLang="en-US" dirty="0" smtClean="0"/>
              <a:t>必要时将</a:t>
            </a:r>
            <a:r>
              <a:rPr lang="zh-CN" altLang="en-US" dirty="0"/>
              <a:t>硬件事件通知上层（内核</a:t>
            </a:r>
            <a:r>
              <a:rPr lang="en-US" altLang="zh-CN" dirty="0"/>
              <a:t>I/O</a:t>
            </a:r>
            <a:r>
              <a:rPr lang="zh-CN" altLang="en-US" dirty="0"/>
              <a:t>子系统</a:t>
            </a:r>
            <a:r>
              <a:rPr lang="zh-CN" altLang="en-US" dirty="0" smtClean="0"/>
              <a:t>）</a:t>
            </a:r>
            <a:endParaRPr lang="en-US" altLang="zh-CN" dirty="0" smtClean="0"/>
          </a:p>
          <a:p>
            <a:pPr lvl="1"/>
            <a:r>
              <a:rPr lang="zh-CN" altLang="en-US" dirty="0"/>
              <a:t>恢复被中断程序的现场信息</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48</a:t>
            </a:fld>
            <a:endParaRPr lang="zh-CN" altLang="en-US" dirty="0"/>
          </a:p>
        </p:txBody>
      </p:sp>
    </p:spTree>
    <p:extLst>
      <p:ext uri="{BB962C8B-B14F-4D97-AF65-F5344CB8AC3E}">
        <p14:creationId xmlns:p14="http://schemas.microsoft.com/office/powerpoint/2010/main" val="289691809"/>
      </p:ext>
    </p:extLst>
  </p:cSld>
  <p:clrMapOvr>
    <a:masterClrMapping/>
  </p:clrMapOvr>
  <p:transition spd="med">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系统调用的标准化封装</a:t>
            </a:r>
          </a:p>
        </p:txBody>
      </p:sp>
      <p:sp>
        <p:nvSpPr>
          <p:cNvPr id="3" name="内容占位符 2"/>
          <p:cNvSpPr>
            <a:spLocks noGrp="1"/>
          </p:cNvSpPr>
          <p:nvPr>
            <p:ph idx="1"/>
          </p:nvPr>
        </p:nvSpPr>
        <p:spPr/>
        <p:txBody>
          <a:bodyPr/>
          <a:lstStyle/>
          <a:p>
            <a:r>
              <a:rPr lang="zh-CN" altLang="en-US" dirty="0" smtClean="0"/>
              <a:t>不同维度的设备分类</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49</a:t>
            </a:fld>
            <a:endParaRPr lang="zh-CN" alt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l="1329" t="8762" r="1329" b="9450"/>
          <a:stretch>
            <a:fillRect/>
          </a:stretch>
        </p:blipFill>
        <p:spPr bwMode="auto">
          <a:xfrm>
            <a:off x="1201738" y="2039423"/>
            <a:ext cx="6645214" cy="4187546"/>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106346"/>
      </p:ext>
    </p:extLst>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设备管理的任务和功能</a:t>
            </a:r>
          </a:p>
        </p:txBody>
      </p:sp>
      <p:sp>
        <p:nvSpPr>
          <p:cNvPr id="3" name="内容占位符 2"/>
          <p:cNvSpPr>
            <a:spLocks noGrp="1"/>
          </p:cNvSpPr>
          <p:nvPr>
            <p:ph idx="1"/>
          </p:nvPr>
        </p:nvSpPr>
        <p:spPr/>
        <p:txBody>
          <a:bodyPr/>
          <a:lstStyle/>
          <a:p>
            <a:r>
              <a:rPr lang="en-US" altLang="zh-CN" dirty="0" smtClean="0"/>
              <a:t>I/O</a:t>
            </a:r>
            <a:r>
              <a:rPr lang="zh-CN" altLang="en-US" dirty="0" smtClean="0"/>
              <a:t>设备在功能与速度方面存在很大差异，需要采用多种方法来控制设备。</a:t>
            </a:r>
          </a:p>
          <a:p>
            <a:r>
              <a:rPr lang="zh-CN" altLang="en-US" dirty="0" smtClean="0"/>
              <a:t>这些方法形成了</a:t>
            </a:r>
            <a:r>
              <a:rPr lang="en-US" altLang="zh-CN" dirty="0" smtClean="0">
                <a:solidFill>
                  <a:srgbClr val="FF0000"/>
                </a:solidFill>
              </a:rPr>
              <a:t>I/O</a:t>
            </a:r>
            <a:r>
              <a:rPr lang="zh-CN" altLang="en-US" dirty="0" smtClean="0">
                <a:solidFill>
                  <a:srgbClr val="FF0000"/>
                </a:solidFill>
              </a:rPr>
              <a:t>子系统</a:t>
            </a:r>
            <a:r>
              <a:rPr lang="zh-CN" altLang="en-US" dirty="0" smtClean="0"/>
              <a:t>的核心，该子系统</a:t>
            </a:r>
            <a:r>
              <a:rPr lang="zh-CN" altLang="en-US" dirty="0" smtClean="0">
                <a:solidFill>
                  <a:srgbClr val="FF0000"/>
                </a:solidFill>
              </a:rPr>
              <a:t>使内核其他部分不必涉及</a:t>
            </a:r>
            <a:r>
              <a:rPr lang="en-US" altLang="zh-CN" dirty="0" smtClean="0">
                <a:solidFill>
                  <a:srgbClr val="FF0000"/>
                </a:solidFill>
              </a:rPr>
              <a:t>I/O</a:t>
            </a:r>
            <a:r>
              <a:rPr lang="zh-CN" altLang="en-US" dirty="0" smtClean="0">
                <a:solidFill>
                  <a:srgbClr val="FF0000"/>
                </a:solidFill>
              </a:rPr>
              <a:t>设备管理</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5</a:t>
            </a:fld>
            <a:endParaRPr lang="zh-CN" altLang="en-US" dirty="0"/>
          </a:p>
        </p:txBody>
      </p:sp>
    </p:spTree>
    <p:extLst>
      <p:ext uri="{BB962C8B-B14F-4D97-AF65-F5344CB8AC3E}">
        <p14:creationId xmlns:p14="http://schemas.microsoft.com/office/powerpoint/2010/main" val="935385365"/>
      </p:ext>
    </p:extLst>
  </p:cSld>
  <p:clrMapOvr>
    <a:masterClrMapping/>
  </p:clrMapOvr>
  <p:transition spd="med">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系统调用的标准化封装</a:t>
            </a:r>
            <a:endParaRPr lang="zh-CN" altLang="en-US" dirty="0"/>
          </a:p>
        </p:txBody>
      </p:sp>
      <p:sp>
        <p:nvSpPr>
          <p:cNvPr id="3" name="内容占位符 2"/>
          <p:cNvSpPr>
            <a:spLocks noGrp="1"/>
          </p:cNvSpPr>
          <p:nvPr>
            <p:ph idx="1"/>
          </p:nvPr>
        </p:nvSpPr>
        <p:spPr/>
        <p:txBody>
          <a:bodyPr/>
          <a:lstStyle/>
          <a:p>
            <a:r>
              <a:rPr lang="en-US" altLang="zh-CN" dirty="0"/>
              <a:t>I/O</a:t>
            </a:r>
            <a:r>
              <a:rPr lang="zh-CN" altLang="en-US" dirty="0"/>
              <a:t>系统调用以若干通用类型的方式封装了设备</a:t>
            </a:r>
            <a:r>
              <a:rPr lang="zh-CN" altLang="en-US" dirty="0" smtClean="0"/>
              <a:t>行为</a:t>
            </a:r>
            <a:endParaRPr lang="en-US" altLang="zh-CN" dirty="0" smtClean="0"/>
          </a:p>
          <a:p>
            <a:r>
              <a:rPr lang="zh-CN" altLang="en-US" dirty="0"/>
              <a:t>块设备和字符设备</a:t>
            </a:r>
          </a:p>
          <a:p>
            <a:pPr lvl="1"/>
            <a:r>
              <a:rPr lang="zh-CN" altLang="en-US" dirty="0"/>
              <a:t>字符流接口</a:t>
            </a:r>
          </a:p>
          <a:p>
            <a:pPr lvl="2"/>
            <a:r>
              <a:rPr lang="zh-CN" altLang="en-US" dirty="0"/>
              <a:t>例：键盘</a:t>
            </a:r>
          </a:p>
          <a:p>
            <a:pPr lvl="2"/>
            <a:r>
              <a:rPr lang="zh-CN" altLang="en-US" dirty="0"/>
              <a:t>须实现</a:t>
            </a:r>
            <a:r>
              <a:rPr lang="en-US" altLang="zh-CN" dirty="0"/>
              <a:t>get()</a:t>
            </a:r>
            <a:r>
              <a:rPr lang="zh-CN" altLang="en-US" dirty="0"/>
              <a:t>或</a:t>
            </a:r>
            <a:r>
              <a:rPr lang="en-US" altLang="zh-CN" dirty="0"/>
              <a:t>put()</a:t>
            </a:r>
            <a:r>
              <a:rPr lang="zh-CN" altLang="en-US" dirty="0"/>
              <a:t>，执行单个字符的读写</a:t>
            </a:r>
          </a:p>
          <a:p>
            <a:pPr lvl="2"/>
            <a:r>
              <a:rPr lang="zh-CN" altLang="en-US" dirty="0"/>
              <a:t>在此接口之上，某些库函数可提供逐行访问的功能，并提供缓冲和编辑</a:t>
            </a:r>
            <a:r>
              <a:rPr lang="zh-CN" altLang="en-US" dirty="0" smtClean="0"/>
              <a:t>服务</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50</a:t>
            </a:fld>
            <a:endParaRPr lang="zh-CN" altLang="en-US" dirty="0"/>
          </a:p>
        </p:txBody>
      </p:sp>
    </p:spTree>
    <p:extLst>
      <p:ext uri="{BB962C8B-B14F-4D97-AF65-F5344CB8AC3E}">
        <p14:creationId xmlns:p14="http://schemas.microsoft.com/office/powerpoint/2010/main" val="2042628523"/>
      </p:ext>
    </p:extLst>
  </p:cSld>
  <p:clrMapOvr>
    <a:masterClrMapping/>
  </p:clrMapOvr>
  <p:transition spd="med">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系统调用的标准化封装</a:t>
            </a:r>
            <a:endParaRPr lang="zh-CN" altLang="en-US" dirty="0"/>
          </a:p>
        </p:txBody>
      </p:sp>
      <p:sp>
        <p:nvSpPr>
          <p:cNvPr id="3" name="内容占位符 2"/>
          <p:cNvSpPr>
            <a:spLocks noGrp="1"/>
          </p:cNvSpPr>
          <p:nvPr>
            <p:ph idx="1"/>
          </p:nvPr>
        </p:nvSpPr>
        <p:spPr/>
        <p:txBody>
          <a:bodyPr/>
          <a:lstStyle/>
          <a:p>
            <a:r>
              <a:rPr lang="zh-CN" altLang="en-US" dirty="0" smtClean="0"/>
              <a:t>块</a:t>
            </a:r>
            <a:r>
              <a:rPr lang="zh-CN" altLang="en-US" dirty="0"/>
              <a:t>设备和字符</a:t>
            </a:r>
            <a:r>
              <a:rPr lang="zh-CN" altLang="en-US" dirty="0" smtClean="0"/>
              <a:t>设备</a:t>
            </a:r>
            <a:endParaRPr lang="en-US" altLang="zh-CN" dirty="0" smtClean="0"/>
          </a:p>
          <a:p>
            <a:pPr lvl="1"/>
            <a:r>
              <a:rPr lang="zh-CN" altLang="en-US" dirty="0"/>
              <a:t>块设备接口</a:t>
            </a:r>
          </a:p>
          <a:p>
            <a:pPr lvl="2"/>
            <a:r>
              <a:rPr lang="zh-CN" altLang="en-US" dirty="0"/>
              <a:t>负责访问磁盘驱动器和其他面向块的设备</a:t>
            </a:r>
          </a:p>
          <a:p>
            <a:pPr lvl="2"/>
            <a:r>
              <a:rPr lang="zh-CN" altLang="en-US" dirty="0"/>
              <a:t>须实现针对随机存取设备的</a:t>
            </a:r>
            <a:r>
              <a:rPr lang="en-US" altLang="zh-CN" dirty="0"/>
              <a:t>read()</a:t>
            </a:r>
            <a:r>
              <a:rPr lang="zh-CN" altLang="en-US" dirty="0"/>
              <a:t>、</a:t>
            </a:r>
            <a:r>
              <a:rPr lang="en-US" altLang="zh-CN" dirty="0"/>
              <a:t>write()</a:t>
            </a:r>
            <a:r>
              <a:rPr lang="zh-CN" altLang="en-US" dirty="0"/>
              <a:t>及</a:t>
            </a:r>
            <a:r>
              <a:rPr lang="en-US" altLang="zh-CN" dirty="0"/>
              <a:t>seek()</a:t>
            </a:r>
            <a:r>
              <a:rPr lang="zh-CN" altLang="en-US" dirty="0"/>
              <a:t>等命令</a:t>
            </a:r>
            <a:endParaRPr lang="en-US" altLang="zh-CN" dirty="0"/>
          </a:p>
          <a:p>
            <a:pPr lvl="2"/>
            <a:r>
              <a:rPr lang="zh-CN" altLang="en-US" dirty="0"/>
              <a:t>特殊模式：</a:t>
            </a:r>
            <a:r>
              <a:rPr lang="en-US" altLang="zh-CN" dirty="0"/>
              <a:t>raw I/O</a:t>
            </a:r>
            <a:r>
              <a:rPr lang="zh-CN" altLang="en-US" dirty="0"/>
              <a:t>，完全绕开文件系统，应用程序直面盘</a:t>
            </a:r>
            <a:r>
              <a:rPr lang="zh-CN" altLang="en-US" dirty="0" smtClean="0"/>
              <a:t>块</a:t>
            </a:r>
            <a:endParaRPr lang="en-US" altLang="zh-CN" dirty="0" smtClean="0"/>
          </a:p>
          <a:p>
            <a:pPr lvl="2"/>
            <a:r>
              <a:rPr lang="zh-CN" altLang="en-US" dirty="0"/>
              <a:t>特殊</a:t>
            </a:r>
            <a:r>
              <a:rPr lang="zh-CN" altLang="en-US" dirty="0" smtClean="0"/>
              <a:t>模式：</a:t>
            </a:r>
            <a:r>
              <a:rPr lang="en-US" altLang="zh-CN" dirty="0" smtClean="0"/>
              <a:t>direct I/O</a:t>
            </a:r>
            <a:r>
              <a:rPr lang="zh-CN" altLang="en-US" dirty="0" smtClean="0"/>
              <a:t>，在文件的基础上，应用程序自行管理缓冲、上锁，如数据库管理系统</a:t>
            </a:r>
            <a:endParaRPr lang="en-US" altLang="zh-CN" dirty="0" smtClean="0"/>
          </a:p>
          <a:p>
            <a:pPr lvl="2"/>
            <a:r>
              <a:rPr lang="zh-CN" altLang="en-US" dirty="0"/>
              <a:t>特殊</a:t>
            </a:r>
            <a:r>
              <a:rPr lang="zh-CN" altLang="en-US" dirty="0" smtClean="0"/>
              <a:t>模式：内存映射，如可执行文件</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51</a:t>
            </a:fld>
            <a:endParaRPr lang="zh-CN" altLang="en-US" dirty="0"/>
          </a:p>
        </p:txBody>
      </p:sp>
    </p:spTree>
    <p:extLst>
      <p:ext uri="{BB962C8B-B14F-4D97-AF65-F5344CB8AC3E}">
        <p14:creationId xmlns:p14="http://schemas.microsoft.com/office/powerpoint/2010/main" val="378413754"/>
      </p:ext>
    </p:extLst>
  </p:cSld>
  <p:clrMapOvr>
    <a:masterClrMapping/>
  </p:clrMapOvr>
  <p:transition spd="med">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系统调用的标准化封装</a:t>
            </a:r>
            <a:endParaRPr lang="zh-CN" altLang="en-US" dirty="0"/>
          </a:p>
        </p:txBody>
      </p:sp>
      <p:sp>
        <p:nvSpPr>
          <p:cNvPr id="3" name="内容占位符 2"/>
          <p:cNvSpPr>
            <a:spLocks noGrp="1"/>
          </p:cNvSpPr>
          <p:nvPr>
            <p:ph idx="1"/>
          </p:nvPr>
        </p:nvSpPr>
        <p:spPr/>
        <p:txBody>
          <a:bodyPr/>
          <a:lstStyle/>
          <a:p>
            <a:r>
              <a:rPr lang="zh-CN" altLang="en-US" dirty="0"/>
              <a:t>网络设备</a:t>
            </a:r>
          </a:p>
          <a:p>
            <a:pPr lvl="1"/>
            <a:r>
              <a:rPr lang="zh-CN" altLang="en-US" dirty="0"/>
              <a:t>使用</a:t>
            </a:r>
            <a:r>
              <a:rPr lang="en-US" altLang="zh-CN" dirty="0"/>
              <a:t>socket</a:t>
            </a:r>
            <a:r>
              <a:rPr lang="zh-CN" altLang="en-US" dirty="0"/>
              <a:t>接口实现网络操作</a:t>
            </a:r>
          </a:p>
          <a:p>
            <a:pPr lvl="1"/>
            <a:r>
              <a:rPr lang="zh-CN" altLang="en-US" dirty="0"/>
              <a:t>创建</a:t>
            </a:r>
            <a:r>
              <a:rPr lang="en-US" altLang="zh-CN" dirty="0"/>
              <a:t>socket</a:t>
            </a:r>
          </a:p>
          <a:p>
            <a:pPr lvl="1"/>
            <a:r>
              <a:rPr lang="en-US" altLang="zh-CN" dirty="0"/>
              <a:t>connect &amp; listen</a:t>
            </a:r>
          </a:p>
          <a:p>
            <a:pPr lvl="1"/>
            <a:r>
              <a:rPr lang="en-US" altLang="zh-CN" dirty="0"/>
              <a:t>send &amp; receive</a:t>
            </a:r>
          </a:p>
          <a:p>
            <a:pPr lvl="1"/>
            <a:r>
              <a:rPr lang="en-US" altLang="zh-CN" dirty="0"/>
              <a:t>select()</a:t>
            </a:r>
            <a:r>
              <a:rPr lang="zh-CN" altLang="en-US" dirty="0"/>
              <a:t>，管理一组套接字并消除轮询和忙等</a:t>
            </a:r>
          </a:p>
          <a:p>
            <a:pPr lvl="1"/>
            <a:r>
              <a:rPr lang="en-US" altLang="zh-CN" dirty="0"/>
              <a:t>......</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52</a:t>
            </a:fld>
            <a:endParaRPr lang="zh-CN" altLang="en-US" dirty="0"/>
          </a:p>
        </p:txBody>
      </p:sp>
    </p:spTree>
    <p:extLst>
      <p:ext uri="{BB962C8B-B14F-4D97-AF65-F5344CB8AC3E}">
        <p14:creationId xmlns:p14="http://schemas.microsoft.com/office/powerpoint/2010/main" val="3664246058"/>
      </p:ext>
    </p:extLst>
  </p:cSld>
  <p:clrMapOvr>
    <a:masterClrMapping/>
  </p:clrMapOvr>
  <p:transition spd="med">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系统调用的标准化封装</a:t>
            </a:r>
            <a:endParaRPr lang="zh-CN" altLang="en-US" dirty="0"/>
          </a:p>
        </p:txBody>
      </p:sp>
      <p:sp>
        <p:nvSpPr>
          <p:cNvPr id="3" name="内容占位符 2"/>
          <p:cNvSpPr>
            <a:spLocks noGrp="1"/>
          </p:cNvSpPr>
          <p:nvPr>
            <p:ph idx="1"/>
          </p:nvPr>
        </p:nvSpPr>
        <p:spPr>
          <a:xfrm>
            <a:off x="935038" y="1233488"/>
            <a:ext cx="7772400" cy="5281612"/>
          </a:xfrm>
        </p:spPr>
        <p:txBody>
          <a:bodyPr/>
          <a:lstStyle/>
          <a:p>
            <a:r>
              <a:rPr lang="zh-CN" altLang="en-US" dirty="0"/>
              <a:t>时钟和定时器</a:t>
            </a:r>
          </a:p>
          <a:p>
            <a:pPr lvl="1"/>
            <a:r>
              <a:rPr lang="zh-CN" altLang="en-US" dirty="0"/>
              <a:t>基本功能</a:t>
            </a:r>
          </a:p>
          <a:p>
            <a:pPr lvl="2"/>
            <a:r>
              <a:rPr lang="zh-CN" altLang="en-US" dirty="0"/>
              <a:t>给出当前时间</a:t>
            </a:r>
          </a:p>
          <a:p>
            <a:pPr lvl="2"/>
            <a:r>
              <a:rPr lang="zh-CN" altLang="en-US" dirty="0"/>
              <a:t>给出流逝的时间</a:t>
            </a:r>
          </a:p>
          <a:p>
            <a:pPr lvl="2"/>
            <a:r>
              <a:rPr lang="zh-CN" altLang="en-US" dirty="0"/>
              <a:t>设置定时器，在</a:t>
            </a:r>
            <a:r>
              <a:rPr lang="en-US" altLang="zh-CN" dirty="0"/>
              <a:t>T</a:t>
            </a:r>
            <a:r>
              <a:rPr lang="zh-CN" altLang="en-US" dirty="0"/>
              <a:t>时间触发</a:t>
            </a:r>
            <a:r>
              <a:rPr lang="en-US" altLang="zh-CN" dirty="0"/>
              <a:t>X</a:t>
            </a:r>
            <a:r>
              <a:rPr lang="zh-CN" altLang="en-US" dirty="0"/>
              <a:t>操作</a:t>
            </a:r>
          </a:p>
          <a:p>
            <a:pPr lvl="1"/>
            <a:r>
              <a:rPr lang="zh-CN" altLang="en-US" dirty="0"/>
              <a:t>相关硬件：可编程间隔定时器</a:t>
            </a:r>
          </a:p>
          <a:p>
            <a:pPr lvl="2"/>
            <a:r>
              <a:rPr lang="zh-CN" altLang="en-US" dirty="0"/>
              <a:t>可以设置为等待一定时间，然后产生中断</a:t>
            </a:r>
          </a:p>
          <a:p>
            <a:pPr lvl="2"/>
            <a:r>
              <a:rPr lang="zh-CN" altLang="en-US" dirty="0"/>
              <a:t>可以设置为重复该过程，周期性产生中断</a:t>
            </a:r>
          </a:p>
          <a:p>
            <a:pPr lvl="1"/>
            <a:r>
              <a:rPr lang="zh-CN" altLang="en-US" dirty="0"/>
              <a:t>操作系统接口</a:t>
            </a:r>
          </a:p>
          <a:p>
            <a:pPr lvl="2"/>
            <a:r>
              <a:rPr lang="zh-CN" altLang="en-US" dirty="0"/>
              <a:t>通过模拟虚拟时钟，系统可以支持比硬件通道数更多的定时器请求</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53</a:t>
            </a:fld>
            <a:endParaRPr lang="zh-CN" altLang="en-US" dirty="0"/>
          </a:p>
        </p:txBody>
      </p:sp>
    </p:spTree>
    <p:extLst>
      <p:ext uri="{BB962C8B-B14F-4D97-AF65-F5344CB8AC3E}">
        <p14:creationId xmlns:p14="http://schemas.microsoft.com/office/powerpoint/2010/main" val="4032915140"/>
      </p:ext>
    </p:extLst>
  </p:cSld>
  <p:clrMapOvr>
    <a:masterClrMapping/>
  </p:clrMapOvr>
  <p:transition spd="med">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系统调用的标准化封装</a:t>
            </a:r>
            <a:endParaRPr lang="zh-CN" altLang="en-US" dirty="0"/>
          </a:p>
        </p:txBody>
      </p:sp>
      <p:sp>
        <p:nvSpPr>
          <p:cNvPr id="3" name="内容占位符 2"/>
          <p:cNvSpPr>
            <a:spLocks noGrp="1"/>
          </p:cNvSpPr>
          <p:nvPr>
            <p:ph idx="1"/>
          </p:nvPr>
        </p:nvSpPr>
        <p:spPr/>
        <p:txBody>
          <a:bodyPr/>
          <a:lstStyle/>
          <a:p>
            <a:r>
              <a:rPr lang="zh-CN" altLang="en-US" dirty="0"/>
              <a:t>阻塞和非阻塞</a:t>
            </a:r>
            <a:r>
              <a:rPr lang="en-US" altLang="zh-CN" dirty="0"/>
              <a:t>I/O</a:t>
            </a:r>
          </a:p>
          <a:p>
            <a:pPr lvl="1"/>
            <a:r>
              <a:rPr lang="zh-CN" altLang="en-US" dirty="0"/>
              <a:t>阻塞</a:t>
            </a:r>
            <a:r>
              <a:rPr lang="en-US" altLang="zh-CN" dirty="0"/>
              <a:t>I/O</a:t>
            </a:r>
          </a:p>
          <a:p>
            <a:pPr lvl="2"/>
            <a:r>
              <a:rPr lang="zh-CN" altLang="en-US" dirty="0"/>
              <a:t>在系统调用期间，进程阻塞</a:t>
            </a:r>
          </a:p>
          <a:p>
            <a:pPr lvl="2"/>
            <a:r>
              <a:rPr lang="zh-CN" altLang="en-US" dirty="0"/>
              <a:t>系统调用完成后，进程可以恢复执行并接收系统调用返回的值</a:t>
            </a:r>
          </a:p>
          <a:p>
            <a:pPr lvl="2"/>
            <a:r>
              <a:rPr lang="zh-CN" altLang="en-US" dirty="0"/>
              <a:t>比非阻塞代码更易于理解，被大多数系统调用采用</a:t>
            </a:r>
          </a:p>
          <a:p>
            <a:pPr lvl="1"/>
            <a:r>
              <a:rPr lang="zh-CN" altLang="en-US" dirty="0"/>
              <a:t>非阻塞</a:t>
            </a:r>
            <a:r>
              <a:rPr lang="en-US" altLang="zh-CN" dirty="0"/>
              <a:t>I/O</a:t>
            </a:r>
          </a:p>
          <a:p>
            <a:pPr lvl="2"/>
            <a:r>
              <a:rPr lang="zh-CN" altLang="en-US" dirty="0"/>
              <a:t>非阻塞调用不会停止进程的执行</a:t>
            </a:r>
          </a:p>
          <a:p>
            <a:pPr lvl="2"/>
            <a:r>
              <a:rPr lang="zh-CN" altLang="en-US" dirty="0"/>
              <a:t>立刻返回，返回值指示传输了多少字节</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54</a:t>
            </a:fld>
            <a:endParaRPr lang="zh-CN" altLang="en-US" dirty="0"/>
          </a:p>
        </p:txBody>
      </p:sp>
    </p:spTree>
    <p:extLst>
      <p:ext uri="{BB962C8B-B14F-4D97-AF65-F5344CB8AC3E}">
        <p14:creationId xmlns:p14="http://schemas.microsoft.com/office/powerpoint/2010/main" val="2372636937"/>
      </p:ext>
    </p:extLst>
  </p:cSld>
  <p:clrMapOvr>
    <a:masterClrMapping/>
  </p:clrMapOvr>
  <p:transition spd="med">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系统调用的标准化封装</a:t>
            </a:r>
            <a:endParaRPr lang="zh-CN" altLang="en-US" dirty="0"/>
          </a:p>
        </p:txBody>
      </p:sp>
      <p:sp>
        <p:nvSpPr>
          <p:cNvPr id="3" name="内容占位符 2"/>
          <p:cNvSpPr>
            <a:spLocks noGrp="1"/>
          </p:cNvSpPr>
          <p:nvPr>
            <p:ph idx="1"/>
          </p:nvPr>
        </p:nvSpPr>
        <p:spPr/>
        <p:txBody>
          <a:bodyPr/>
          <a:lstStyle/>
          <a:p>
            <a:r>
              <a:rPr lang="zh-CN" altLang="en-US" dirty="0"/>
              <a:t>阻塞和非阻塞</a:t>
            </a:r>
            <a:r>
              <a:rPr lang="en-US" altLang="zh-CN" dirty="0"/>
              <a:t>I/O</a:t>
            </a:r>
          </a:p>
          <a:p>
            <a:pPr lvl="1"/>
            <a:r>
              <a:rPr lang="zh-CN" altLang="en-US" dirty="0"/>
              <a:t>异步系统调用</a:t>
            </a:r>
          </a:p>
          <a:p>
            <a:pPr lvl="2"/>
            <a:r>
              <a:rPr lang="zh-CN" altLang="en-US" dirty="0"/>
              <a:t>立即返回，无需等待</a:t>
            </a:r>
            <a:r>
              <a:rPr lang="en-US" altLang="zh-CN" dirty="0"/>
              <a:t>I/O</a:t>
            </a:r>
            <a:r>
              <a:rPr lang="zh-CN" altLang="en-US" dirty="0"/>
              <a:t>完成</a:t>
            </a:r>
          </a:p>
          <a:p>
            <a:pPr lvl="2"/>
            <a:r>
              <a:rPr lang="en-US" altLang="zh-CN" dirty="0"/>
              <a:t>I/O</a:t>
            </a:r>
            <a:r>
              <a:rPr lang="zh-CN" altLang="en-US" dirty="0"/>
              <a:t>在将来某个时间完成，然后通过一些变量、信号、软中断或回调函数传达给应用程序</a:t>
            </a:r>
          </a:p>
          <a:p>
            <a:pPr lvl="1"/>
            <a:r>
              <a:rPr lang="zh-CN" altLang="en-US" dirty="0"/>
              <a:t>非阻塞调用和异步调用之间的区别</a:t>
            </a:r>
          </a:p>
          <a:p>
            <a:pPr lvl="2"/>
            <a:r>
              <a:rPr lang="zh-CN" altLang="en-US" dirty="0"/>
              <a:t>非阻塞</a:t>
            </a:r>
            <a:r>
              <a:rPr lang="en-US" altLang="zh-CN" dirty="0"/>
              <a:t>read()</a:t>
            </a:r>
            <a:r>
              <a:rPr lang="zh-CN" altLang="en-US" dirty="0"/>
              <a:t>会立即</a:t>
            </a:r>
            <a:r>
              <a:rPr lang="zh-CN" altLang="en-US" dirty="0" smtClean="0"/>
              <a:t>返回缓冲区中现成可用</a:t>
            </a:r>
            <a:r>
              <a:rPr lang="zh-CN" altLang="en-US" dirty="0"/>
              <a:t>的</a:t>
            </a:r>
            <a:r>
              <a:rPr lang="zh-CN" altLang="en-US" dirty="0" smtClean="0"/>
              <a:t>数据，系统调用随之结束，不触发磁盘</a:t>
            </a:r>
            <a:r>
              <a:rPr lang="zh-CN" altLang="en-US" dirty="0"/>
              <a:t>操作</a:t>
            </a:r>
          </a:p>
          <a:p>
            <a:pPr lvl="2"/>
            <a:r>
              <a:rPr lang="zh-CN" altLang="en-US" dirty="0"/>
              <a:t>异步</a:t>
            </a:r>
            <a:r>
              <a:rPr lang="en-US" altLang="zh-CN" dirty="0"/>
              <a:t>read</a:t>
            </a:r>
            <a:r>
              <a:rPr lang="en-US" altLang="zh-CN" dirty="0" smtClean="0"/>
              <a:t>()</a:t>
            </a:r>
            <a:r>
              <a:rPr lang="zh-CN" altLang="en-US" dirty="0" smtClean="0"/>
              <a:t>返回意味着请求已受理，调用</a:t>
            </a:r>
            <a:r>
              <a:rPr lang="zh-CN" altLang="en-US" dirty="0"/>
              <a:t>将完整执行，会在将来的某个时间完成</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55</a:t>
            </a:fld>
            <a:endParaRPr lang="zh-CN" altLang="en-US" dirty="0"/>
          </a:p>
        </p:txBody>
      </p:sp>
    </p:spTree>
    <p:extLst>
      <p:ext uri="{BB962C8B-B14F-4D97-AF65-F5344CB8AC3E}">
        <p14:creationId xmlns:p14="http://schemas.microsoft.com/office/powerpoint/2010/main" val="2078611776"/>
      </p:ext>
    </p:extLst>
  </p:cSld>
  <p:clrMapOvr>
    <a:masterClrMapping/>
  </p:clrMapOvr>
  <p:transition spd="med">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系统调用的标准化封装</a:t>
            </a:r>
            <a:endParaRPr lang="zh-CN" altLang="en-US" dirty="0"/>
          </a:p>
        </p:txBody>
      </p:sp>
      <p:sp>
        <p:nvSpPr>
          <p:cNvPr id="3" name="内容占位符 2"/>
          <p:cNvSpPr>
            <a:spLocks noGrp="1"/>
          </p:cNvSpPr>
          <p:nvPr>
            <p:ph idx="1"/>
          </p:nvPr>
        </p:nvSpPr>
        <p:spPr/>
        <p:txBody>
          <a:bodyPr/>
          <a:lstStyle/>
          <a:p>
            <a:r>
              <a:rPr lang="zh-CN" altLang="en-US" dirty="0"/>
              <a:t>特殊</a:t>
            </a:r>
            <a:endParaRPr lang="en-US" altLang="zh-CN" dirty="0"/>
          </a:p>
          <a:p>
            <a:pPr lvl="1"/>
            <a:r>
              <a:rPr lang="en-US" altLang="zh-CN" dirty="0" smtClean="0"/>
              <a:t>Vectored I/O</a:t>
            </a:r>
            <a:r>
              <a:rPr lang="zh-CN" altLang="en-US" dirty="0" smtClean="0"/>
              <a:t>，也称为</a:t>
            </a:r>
            <a:r>
              <a:rPr lang="en-US" altLang="zh-CN" dirty="0"/>
              <a:t>scatter–gather</a:t>
            </a:r>
            <a:endParaRPr lang="zh-CN" altLang="en-US" dirty="0"/>
          </a:p>
          <a:p>
            <a:pPr lvl="2"/>
            <a:r>
              <a:rPr lang="zh-CN" altLang="en-US" dirty="0"/>
              <a:t>加强版的</a:t>
            </a:r>
            <a:r>
              <a:rPr lang="en-US" altLang="zh-CN" dirty="0"/>
              <a:t>DMA</a:t>
            </a:r>
            <a:r>
              <a:rPr lang="zh-CN" altLang="en-US" dirty="0"/>
              <a:t>传输</a:t>
            </a:r>
          </a:p>
          <a:p>
            <a:pPr lvl="2"/>
            <a:r>
              <a:rPr lang="zh-CN" altLang="en-US" dirty="0"/>
              <a:t>内存中多片不连续的缓冲区，一次性批量传输</a:t>
            </a:r>
          </a:p>
          <a:p>
            <a:pPr lvl="1"/>
            <a:r>
              <a:rPr lang="zh-CN" altLang="en-US" dirty="0" smtClean="0"/>
              <a:t>驱动程序接口和系统调用接口并非都是标准化的</a:t>
            </a:r>
            <a:endParaRPr lang="zh-CN" altLang="en-US" dirty="0"/>
          </a:p>
          <a:p>
            <a:pPr lvl="2"/>
            <a:r>
              <a:rPr lang="zh-CN" altLang="en-US" dirty="0" smtClean="0"/>
              <a:t>一些特殊设备，提供非标准化的驱动程序接口和系统调用接口，仅供特殊应用程序使用</a:t>
            </a:r>
            <a:endParaRPr lang="en-US" altLang="zh-CN" dirty="0" smtClean="0"/>
          </a:p>
          <a:p>
            <a:pPr lvl="2"/>
            <a:r>
              <a:rPr lang="zh-CN" altLang="en-US" dirty="0" smtClean="0"/>
              <a:t>例：智能手环</a:t>
            </a:r>
            <a:r>
              <a:rPr lang="en-US" altLang="zh-CN" dirty="0" smtClean="0"/>
              <a:t>/</a:t>
            </a:r>
            <a:r>
              <a:rPr lang="zh-CN" altLang="en-US" dirty="0" smtClean="0"/>
              <a:t>手表，仅供同品牌的特定</a:t>
            </a:r>
            <a:r>
              <a:rPr lang="en-US" altLang="zh-CN" dirty="0" smtClean="0"/>
              <a:t>App</a:t>
            </a:r>
            <a:r>
              <a:rPr lang="zh-CN" altLang="en-US" dirty="0" smtClean="0"/>
              <a:t>访问</a:t>
            </a:r>
            <a:endParaRPr lang="en-US" altLang="zh-CN" dirty="0" smtClean="0"/>
          </a:p>
          <a:p>
            <a:pPr lvl="2"/>
            <a:r>
              <a:rPr lang="zh-CN" altLang="en-US" dirty="0" smtClean="0"/>
              <a:t>非标准系统调用相关</a:t>
            </a:r>
            <a:r>
              <a:rPr lang="en-US" altLang="zh-CN" dirty="0" smtClean="0"/>
              <a:t>API</a:t>
            </a:r>
            <a:r>
              <a:rPr lang="zh-CN" altLang="en-US" dirty="0" smtClean="0"/>
              <a:t>：</a:t>
            </a:r>
            <a:r>
              <a:rPr lang="en-US" altLang="zh-CN" dirty="0" err="1" smtClean="0"/>
              <a:t>ioctl</a:t>
            </a:r>
            <a:r>
              <a:rPr lang="en-US" altLang="zh-CN" dirty="0" smtClean="0"/>
              <a:t>()</a:t>
            </a:r>
            <a:r>
              <a:rPr lang="zh-CN" altLang="en-US" dirty="0" smtClean="0"/>
              <a:t>、</a:t>
            </a:r>
            <a:r>
              <a:rPr lang="en-US" altLang="zh-CN" dirty="0" err="1"/>
              <a:t>deviceIoControl</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56</a:t>
            </a:fld>
            <a:endParaRPr lang="zh-CN" altLang="en-US" dirty="0"/>
          </a:p>
        </p:txBody>
      </p:sp>
    </p:spTree>
    <p:extLst>
      <p:ext uri="{BB962C8B-B14F-4D97-AF65-F5344CB8AC3E}">
        <p14:creationId xmlns:p14="http://schemas.microsoft.com/office/powerpoint/2010/main" val="2556268100"/>
      </p:ext>
    </p:extLst>
  </p:cSld>
  <p:clrMapOvr>
    <a:masterClrMapping/>
  </p:clrMapOvr>
  <p:transition spd="med">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478220-5F10-3448-53B0-A082ACF36790}"/>
              </a:ext>
            </a:extLst>
          </p:cNvPr>
          <p:cNvSpPr>
            <a:spLocks noGrp="1"/>
          </p:cNvSpPr>
          <p:nvPr>
            <p:ph type="title"/>
          </p:nvPr>
        </p:nvSpPr>
        <p:spPr>
          <a:xfrm>
            <a:off x="1042988" y="225431"/>
            <a:ext cx="7850187" cy="746125"/>
          </a:xfrm>
        </p:spPr>
        <p:txBody>
          <a:bodyPr/>
          <a:lstStyle/>
          <a:p>
            <a:r>
              <a:rPr lang="zh-CN" altLang="en-US" dirty="0" smtClean="0"/>
              <a:t>第</a:t>
            </a:r>
            <a:r>
              <a:rPr lang="en-US" altLang="zh-CN" dirty="0" smtClean="0"/>
              <a:t>12</a:t>
            </a:r>
            <a:r>
              <a:rPr lang="zh-CN" altLang="en-US" dirty="0" smtClean="0"/>
              <a:t>章 </a:t>
            </a:r>
            <a:r>
              <a:rPr lang="en-US" altLang="zh-CN" dirty="0" smtClean="0"/>
              <a:t>I/O</a:t>
            </a:r>
            <a:r>
              <a:rPr lang="zh-CN" altLang="en-US" dirty="0" smtClean="0"/>
              <a:t>系统</a:t>
            </a:r>
            <a:endParaRPr lang="zh-CN" altLang="en-US" dirty="0"/>
          </a:p>
        </p:txBody>
      </p:sp>
      <p:sp>
        <p:nvSpPr>
          <p:cNvPr id="3" name="内容占位符 2">
            <a:extLst>
              <a:ext uri="{FF2B5EF4-FFF2-40B4-BE49-F238E27FC236}">
                <a16:creationId xmlns:a16="http://schemas.microsoft.com/office/drawing/2014/main" xmlns="" id="{AD7B2C0A-B2D8-3755-E6C0-89A613AD7E93}"/>
              </a:ext>
            </a:extLst>
          </p:cNvPr>
          <p:cNvSpPr>
            <a:spLocks noGrp="1"/>
          </p:cNvSpPr>
          <p:nvPr>
            <p:ph idx="1"/>
          </p:nvPr>
        </p:nvSpPr>
        <p:spPr>
          <a:xfrm>
            <a:off x="935038" y="1233488"/>
            <a:ext cx="7772400" cy="4895850"/>
          </a:xfrm>
        </p:spPr>
        <p:txBody>
          <a:bodyPr>
            <a:normAutofit/>
          </a:bodyPr>
          <a:lstStyle/>
          <a:p>
            <a:r>
              <a:rPr lang="zh-CN" altLang="en-US" dirty="0"/>
              <a:t>本章内容</a:t>
            </a:r>
            <a:endParaRPr lang="en-US" altLang="zh-CN" dirty="0"/>
          </a:p>
          <a:p>
            <a:r>
              <a:rPr lang="en-US" altLang="zh-CN" dirty="0"/>
              <a:t>1.</a:t>
            </a:r>
            <a:r>
              <a:rPr lang="zh-CN" altLang="en-US" dirty="0"/>
              <a:t> </a:t>
            </a:r>
            <a:r>
              <a:rPr lang="zh-CN" altLang="en-US" dirty="0" smtClean="0"/>
              <a:t>概述</a:t>
            </a:r>
            <a:endParaRPr lang="zh-CN" altLang="zh-CN" dirty="0"/>
          </a:p>
          <a:p>
            <a:r>
              <a:rPr lang="en-US" altLang="zh-CN" dirty="0"/>
              <a:t>2.</a:t>
            </a:r>
            <a:r>
              <a:rPr lang="zh-CN" altLang="en-US" dirty="0"/>
              <a:t> </a:t>
            </a:r>
            <a:r>
              <a:rPr lang="en-US" altLang="zh-CN" dirty="0" smtClean="0"/>
              <a:t>I/O</a:t>
            </a:r>
            <a:r>
              <a:rPr lang="zh-CN" altLang="en-US" dirty="0" smtClean="0"/>
              <a:t>硬件</a:t>
            </a:r>
            <a:endParaRPr lang="zh-CN" altLang="zh-CN" dirty="0"/>
          </a:p>
          <a:p>
            <a:r>
              <a:rPr lang="en-US" altLang="zh-CN" dirty="0"/>
              <a:t>3.</a:t>
            </a:r>
            <a:r>
              <a:rPr lang="zh-CN" altLang="en-US" dirty="0"/>
              <a:t> </a:t>
            </a:r>
            <a:r>
              <a:rPr lang="zh-CN" altLang="en-US" dirty="0" smtClean="0"/>
              <a:t>应用程序</a:t>
            </a:r>
            <a:r>
              <a:rPr lang="en-US" altLang="zh-CN" dirty="0" smtClean="0"/>
              <a:t>I/O</a:t>
            </a:r>
            <a:r>
              <a:rPr lang="zh-CN" altLang="en-US" dirty="0" smtClean="0"/>
              <a:t>接口</a:t>
            </a:r>
            <a:endParaRPr lang="en-US" altLang="zh-CN" dirty="0"/>
          </a:p>
          <a:p>
            <a:r>
              <a:rPr lang="en-US" altLang="zh-CN" dirty="0">
                <a:solidFill>
                  <a:srgbClr val="FF0000"/>
                </a:solidFill>
              </a:rPr>
              <a:t>4.</a:t>
            </a:r>
            <a:r>
              <a:rPr lang="zh-CN" altLang="en-US" dirty="0">
                <a:solidFill>
                  <a:srgbClr val="FF0000"/>
                </a:solidFill>
              </a:rPr>
              <a:t> </a:t>
            </a:r>
            <a:r>
              <a:rPr lang="zh-CN" altLang="en-US" dirty="0" smtClean="0">
                <a:solidFill>
                  <a:srgbClr val="FF0000"/>
                </a:solidFill>
              </a:rPr>
              <a:t>内核</a:t>
            </a:r>
            <a:r>
              <a:rPr lang="en-US" altLang="zh-CN" dirty="0" smtClean="0">
                <a:solidFill>
                  <a:srgbClr val="FF0000"/>
                </a:solidFill>
              </a:rPr>
              <a:t>I/O</a:t>
            </a:r>
            <a:r>
              <a:rPr lang="zh-CN" altLang="en-US" dirty="0" smtClean="0">
                <a:solidFill>
                  <a:srgbClr val="FF0000"/>
                </a:solidFill>
              </a:rPr>
              <a:t>子系统</a:t>
            </a:r>
            <a:endParaRPr lang="en-US" altLang="zh-CN" dirty="0">
              <a:solidFill>
                <a:srgbClr val="FF0000"/>
              </a:solidFill>
            </a:endParaRPr>
          </a:p>
          <a:p>
            <a:r>
              <a:rPr lang="en-US" altLang="zh-CN" dirty="0"/>
              <a:t>5</a:t>
            </a:r>
            <a:r>
              <a:rPr lang="en-US" altLang="zh-CN" dirty="0" smtClean="0"/>
              <a:t>. </a:t>
            </a:r>
            <a:r>
              <a:rPr lang="zh-CN" altLang="en-US" dirty="0" smtClean="0"/>
              <a:t>转换</a:t>
            </a:r>
            <a:r>
              <a:rPr lang="en-US" altLang="zh-CN" dirty="0"/>
              <a:t>I/O</a:t>
            </a:r>
            <a:r>
              <a:rPr lang="zh-CN" altLang="en-US" dirty="0"/>
              <a:t>请求为硬件</a:t>
            </a:r>
            <a:r>
              <a:rPr lang="zh-CN" altLang="en-US" dirty="0" smtClean="0"/>
              <a:t>操作</a:t>
            </a:r>
            <a:endParaRPr lang="en-US" altLang="zh-CN" dirty="0"/>
          </a:p>
        </p:txBody>
      </p:sp>
      <p:sp>
        <p:nvSpPr>
          <p:cNvPr id="4" name="灯片编号占位符 3">
            <a:extLst>
              <a:ext uri="{FF2B5EF4-FFF2-40B4-BE49-F238E27FC236}">
                <a16:creationId xmlns:a16="http://schemas.microsoft.com/office/drawing/2014/main" xmlns="" id="{F5A8B553-02AE-2219-C59A-8B5B36D12789}"/>
              </a:ext>
            </a:extLst>
          </p:cNvPr>
          <p:cNvSpPr>
            <a:spLocks noGrp="1"/>
          </p:cNvSpPr>
          <p:nvPr>
            <p:ph type="sldNum" sz="quarter" idx="12"/>
          </p:nvPr>
        </p:nvSpPr>
        <p:spPr>
          <a:xfrm>
            <a:off x="6781800" y="6324600"/>
            <a:ext cx="1905000" cy="457200"/>
          </a:xfrm>
        </p:spPr>
        <p:txBody>
          <a:bodyPr/>
          <a:lstStyle/>
          <a:p>
            <a:fld id="{4093CC90-4002-504C-BD88-C9A1D374048E}" type="slidenum">
              <a:rPr lang="zh-CN" altLang="en-US" smtClean="0"/>
              <a:pPr/>
              <a:t>57</a:t>
            </a:fld>
            <a:endParaRPr lang="zh-CN" altLang="en-US" dirty="0"/>
          </a:p>
        </p:txBody>
      </p:sp>
    </p:spTree>
    <p:extLst>
      <p:ext uri="{BB962C8B-B14F-4D97-AF65-F5344CB8AC3E}">
        <p14:creationId xmlns:p14="http://schemas.microsoft.com/office/powerpoint/2010/main" val="4135432286"/>
      </p:ext>
    </p:extLst>
  </p:cSld>
  <p:clrMapOvr>
    <a:masterClrMapping/>
  </p:clrMapOvr>
  <p:transition spd="med">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调度</a:t>
            </a:r>
            <a:endParaRPr lang="zh-CN" altLang="en-US" dirty="0"/>
          </a:p>
        </p:txBody>
      </p:sp>
      <p:sp>
        <p:nvSpPr>
          <p:cNvPr id="3" name="内容占位符 2"/>
          <p:cNvSpPr>
            <a:spLocks noGrp="1"/>
          </p:cNvSpPr>
          <p:nvPr>
            <p:ph idx="1"/>
          </p:nvPr>
        </p:nvSpPr>
        <p:spPr/>
        <p:txBody>
          <a:bodyPr/>
          <a:lstStyle/>
          <a:p>
            <a:r>
              <a:rPr lang="zh-CN" altLang="en-US" dirty="0"/>
              <a:t>调度一组</a:t>
            </a:r>
            <a:r>
              <a:rPr lang="en-US" altLang="zh-CN" dirty="0"/>
              <a:t>I/O</a:t>
            </a:r>
            <a:r>
              <a:rPr lang="zh-CN" altLang="en-US" dirty="0"/>
              <a:t>请求就是确定一个好的顺序来执行这些请求。</a:t>
            </a:r>
          </a:p>
          <a:p>
            <a:pPr lvl="1"/>
            <a:r>
              <a:rPr lang="zh-CN" altLang="en-US" dirty="0"/>
              <a:t>调度目标：吞吐量、公平、响应速度</a:t>
            </a:r>
          </a:p>
          <a:p>
            <a:pPr lvl="1"/>
            <a:r>
              <a:rPr lang="zh-CN" altLang="en-US" dirty="0" smtClean="0"/>
              <a:t>对阻塞</a:t>
            </a:r>
            <a:r>
              <a:rPr lang="en-US" altLang="zh-CN" dirty="0"/>
              <a:t>I/O</a:t>
            </a:r>
            <a:r>
              <a:rPr lang="zh-CN" altLang="en-US" dirty="0"/>
              <a:t>请求</a:t>
            </a:r>
            <a:r>
              <a:rPr lang="zh-CN" altLang="en-US" dirty="0" smtClean="0"/>
              <a:t>，为每个</a:t>
            </a:r>
            <a:r>
              <a:rPr lang="zh-CN" altLang="en-US" dirty="0"/>
              <a:t>设备维护一个等待队列</a:t>
            </a:r>
          </a:p>
          <a:p>
            <a:pPr lvl="1"/>
            <a:r>
              <a:rPr lang="zh-CN" altLang="en-US" dirty="0" smtClean="0"/>
              <a:t>对异步</a:t>
            </a:r>
            <a:r>
              <a:rPr lang="en-US" altLang="zh-CN" dirty="0"/>
              <a:t>I/O</a:t>
            </a:r>
            <a:r>
              <a:rPr lang="zh-CN" altLang="en-US" dirty="0"/>
              <a:t>请求</a:t>
            </a:r>
            <a:r>
              <a:rPr lang="zh-CN" altLang="en-US" dirty="0" smtClean="0"/>
              <a:t>，为每个</a:t>
            </a:r>
            <a:r>
              <a:rPr lang="zh-CN" altLang="en-US" dirty="0"/>
              <a:t>设备维护一个请求队列</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58</a:t>
            </a:fld>
            <a:endParaRPr lang="zh-CN" altLang="en-US" dirty="0"/>
          </a:p>
        </p:txBody>
      </p:sp>
      <p:pic>
        <p:nvPicPr>
          <p:cNvPr id="5" name="图片 4"/>
          <p:cNvPicPr>
            <a:picLocks noChangeAspect="1"/>
          </p:cNvPicPr>
          <p:nvPr/>
        </p:nvPicPr>
        <p:blipFill>
          <a:blip r:embed="rId2"/>
          <a:stretch>
            <a:fillRect/>
          </a:stretch>
        </p:blipFill>
        <p:spPr>
          <a:xfrm>
            <a:off x="2175510" y="4000977"/>
            <a:ext cx="4606290" cy="2588895"/>
          </a:xfrm>
          <a:prstGeom prst="rect">
            <a:avLst/>
          </a:prstGeom>
        </p:spPr>
      </p:pic>
    </p:spTree>
    <p:extLst>
      <p:ext uri="{BB962C8B-B14F-4D97-AF65-F5344CB8AC3E}">
        <p14:creationId xmlns:p14="http://schemas.microsoft.com/office/powerpoint/2010/main" val="3183980279"/>
      </p:ext>
    </p:extLst>
  </p:cSld>
  <p:clrMapOvr>
    <a:masterClrMapping/>
  </p:clrMapOvr>
  <p:transition spd="med">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缓冲：当设备间传输数据的时候，暂时存放在内存中。</a:t>
            </a:r>
          </a:p>
          <a:p>
            <a:pPr lvl="1"/>
            <a:r>
              <a:rPr lang="zh-CN" altLang="en-US" dirty="0"/>
              <a:t>解决设备速度不匹配</a:t>
            </a:r>
          </a:p>
          <a:p>
            <a:pPr lvl="1"/>
            <a:r>
              <a:rPr lang="zh-CN" altLang="en-US" dirty="0"/>
              <a:t>解决设备传输块的大小不匹配</a:t>
            </a:r>
          </a:p>
          <a:p>
            <a:pPr lvl="1"/>
            <a:r>
              <a:rPr lang="zh-CN" altLang="en-US" dirty="0"/>
              <a:t>维持“拷贝语义”</a:t>
            </a:r>
          </a:p>
          <a:p>
            <a:pPr lvl="2"/>
            <a:r>
              <a:rPr lang="zh-CN" altLang="en-US" dirty="0"/>
              <a:t>数据首先从用户缓冲提交给内核缓冲</a:t>
            </a:r>
          </a:p>
          <a:p>
            <a:pPr lvl="2"/>
            <a:r>
              <a:rPr lang="en-US" altLang="zh-CN" dirty="0"/>
              <a:t>I/O</a:t>
            </a:r>
            <a:r>
              <a:rPr lang="zh-CN" altLang="en-US" dirty="0"/>
              <a:t>期间，用户程序修改用户缓冲，不影响</a:t>
            </a:r>
            <a:r>
              <a:rPr lang="en-US" altLang="zh-CN" dirty="0"/>
              <a:t>I/O</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59</a:t>
            </a:fld>
            <a:endParaRPr lang="zh-CN" altLang="en-US" dirty="0"/>
          </a:p>
        </p:txBody>
      </p:sp>
    </p:spTree>
    <p:extLst>
      <p:ext uri="{BB962C8B-B14F-4D97-AF65-F5344CB8AC3E}">
        <p14:creationId xmlns:p14="http://schemas.microsoft.com/office/powerpoint/2010/main" val="561565826"/>
      </p:ext>
    </p:extLst>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设备管理的任务和功能</a:t>
            </a:r>
          </a:p>
        </p:txBody>
      </p:sp>
      <p:sp>
        <p:nvSpPr>
          <p:cNvPr id="3" name="内容占位符 2"/>
          <p:cNvSpPr>
            <a:spLocks noGrp="1"/>
          </p:cNvSpPr>
          <p:nvPr>
            <p:ph idx="1"/>
          </p:nvPr>
        </p:nvSpPr>
        <p:spPr/>
        <p:txBody>
          <a:bodyPr/>
          <a:lstStyle/>
          <a:p>
            <a:r>
              <a:rPr lang="zh-CN" altLang="en-US" dirty="0"/>
              <a:t>设备管理的主要</a:t>
            </a:r>
            <a:r>
              <a:rPr lang="zh-CN" altLang="en-US" dirty="0" smtClean="0"/>
              <a:t>任务：</a:t>
            </a:r>
            <a:endParaRPr lang="zh-CN" altLang="en-US" dirty="0"/>
          </a:p>
          <a:p>
            <a:pPr lvl="1"/>
            <a:r>
              <a:rPr lang="zh-CN" altLang="en-US" dirty="0"/>
              <a:t>完成用户提出的</a:t>
            </a:r>
            <a:r>
              <a:rPr lang="en-US" altLang="zh-CN" dirty="0"/>
              <a:t>I/O</a:t>
            </a:r>
            <a:r>
              <a:rPr lang="zh-CN" altLang="en-US" dirty="0"/>
              <a:t>请求</a:t>
            </a:r>
          </a:p>
          <a:p>
            <a:pPr lvl="1"/>
            <a:r>
              <a:rPr lang="zh-CN" altLang="en-US" dirty="0"/>
              <a:t>分配</a:t>
            </a:r>
            <a:r>
              <a:rPr lang="en-US" altLang="zh-CN" dirty="0"/>
              <a:t>I/O</a:t>
            </a:r>
            <a:r>
              <a:rPr lang="zh-CN" altLang="en-US" dirty="0"/>
              <a:t>设备</a:t>
            </a:r>
          </a:p>
          <a:p>
            <a:pPr lvl="1"/>
            <a:r>
              <a:rPr lang="zh-CN" altLang="en-US" dirty="0"/>
              <a:t>提高</a:t>
            </a:r>
            <a:r>
              <a:rPr lang="en-US" altLang="zh-CN" dirty="0"/>
              <a:t>I/O</a:t>
            </a:r>
            <a:r>
              <a:rPr lang="zh-CN" altLang="en-US" dirty="0"/>
              <a:t>设备的利用率</a:t>
            </a:r>
          </a:p>
          <a:p>
            <a:pPr lvl="1"/>
            <a:r>
              <a:rPr lang="zh-CN" altLang="en-US" dirty="0"/>
              <a:t>方便用户使用</a:t>
            </a:r>
            <a:r>
              <a:rPr lang="en-US" altLang="zh-CN" dirty="0"/>
              <a:t>I/O</a:t>
            </a:r>
            <a:r>
              <a:rPr lang="zh-CN" altLang="en-US" dirty="0"/>
              <a:t>设备</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6</a:t>
            </a:fld>
            <a:endParaRPr lang="zh-CN" altLang="en-US" dirty="0"/>
          </a:p>
        </p:txBody>
      </p:sp>
    </p:spTree>
    <p:extLst>
      <p:ext uri="{BB962C8B-B14F-4D97-AF65-F5344CB8AC3E}">
        <p14:creationId xmlns:p14="http://schemas.microsoft.com/office/powerpoint/2010/main" val="651166628"/>
      </p:ext>
    </p:extLst>
  </p:cSld>
  <p:clrMapOvr>
    <a:masterClrMapping/>
  </p:clrMapOvr>
  <p:transition spd="med">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缓冲的引入</a:t>
            </a:r>
          </a:p>
          <a:p>
            <a:pPr lvl="1"/>
            <a:r>
              <a:rPr lang="zh-CN" altLang="en-US" dirty="0"/>
              <a:t>提高处理机与外设</a:t>
            </a:r>
            <a:r>
              <a:rPr lang="zh-CN" altLang="en-US" dirty="0" smtClean="0"/>
              <a:t>并行</a:t>
            </a:r>
            <a:r>
              <a:rPr lang="zh-CN" altLang="en-US" dirty="0"/>
              <a:t>度</a:t>
            </a:r>
          </a:p>
          <a:p>
            <a:pPr lvl="1"/>
            <a:r>
              <a:rPr lang="zh-CN" altLang="en-US" dirty="0"/>
              <a:t>引入缓冲的主要</a:t>
            </a:r>
            <a:r>
              <a:rPr lang="zh-CN" altLang="en-US" dirty="0" smtClean="0"/>
              <a:t>原因：</a:t>
            </a:r>
            <a:endParaRPr lang="zh-CN" altLang="en-US" dirty="0"/>
          </a:p>
          <a:p>
            <a:pPr lvl="2"/>
            <a:r>
              <a:rPr lang="zh-CN" altLang="en-US" dirty="0"/>
              <a:t>缓和</a:t>
            </a:r>
            <a:r>
              <a:rPr lang="en-US" altLang="zh-CN" dirty="0"/>
              <a:t>CPU</a:t>
            </a:r>
            <a:r>
              <a:rPr lang="zh-CN" altLang="en-US" dirty="0"/>
              <a:t>与</a:t>
            </a:r>
            <a:r>
              <a:rPr lang="en-US" altLang="zh-CN" dirty="0"/>
              <a:t>I/O</a:t>
            </a:r>
            <a:r>
              <a:rPr lang="zh-CN" altLang="en-US" dirty="0"/>
              <a:t>设备间速度不匹配的矛盾，</a:t>
            </a:r>
          </a:p>
          <a:p>
            <a:pPr lvl="2"/>
            <a:r>
              <a:rPr lang="zh-CN" altLang="en-US" dirty="0"/>
              <a:t>提高</a:t>
            </a:r>
            <a:r>
              <a:rPr lang="en-US" altLang="zh-CN" dirty="0"/>
              <a:t>CPU</a:t>
            </a:r>
            <a:r>
              <a:rPr lang="zh-CN" altLang="en-US" dirty="0"/>
              <a:t>与</a:t>
            </a:r>
            <a:r>
              <a:rPr lang="en-US" altLang="zh-CN" dirty="0"/>
              <a:t>I/O</a:t>
            </a:r>
            <a:r>
              <a:rPr lang="zh-CN" altLang="en-US" dirty="0"/>
              <a:t>设备并行操作的程度，</a:t>
            </a:r>
          </a:p>
          <a:p>
            <a:pPr lvl="2"/>
            <a:r>
              <a:rPr lang="zh-CN" altLang="en-US" dirty="0"/>
              <a:t>减少设备对</a:t>
            </a:r>
            <a:r>
              <a:rPr lang="en-US" altLang="zh-CN" dirty="0"/>
              <a:t>CPU</a:t>
            </a:r>
            <a:r>
              <a:rPr lang="zh-CN" altLang="en-US" dirty="0"/>
              <a:t>的中断频率，放宽</a:t>
            </a:r>
            <a:r>
              <a:rPr lang="en-US" altLang="zh-CN" dirty="0"/>
              <a:t>CPU</a:t>
            </a:r>
            <a:r>
              <a:rPr lang="zh-CN" altLang="en-US" dirty="0"/>
              <a:t>对中断响应时间的限制。</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60</a:t>
            </a:fld>
            <a:endParaRPr lang="zh-CN" altLang="en-US" dirty="0"/>
          </a:p>
        </p:txBody>
      </p:sp>
    </p:spTree>
    <p:extLst>
      <p:ext uri="{BB962C8B-B14F-4D97-AF65-F5344CB8AC3E}">
        <p14:creationId xmlns:p14="http://schemas.microsoft.com/office/powerpoint/2010/main" val="2740938584"/>
      </p:ext>
    </p:extLst>
  </p:cSld>
  <p:clrMapOvr>
    <a:masterClrMapping/>
  </p:clrMapOvr>
  <p:transition spd="med">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缓冲的实现方法</a:t>
            </a:r>
          </a:p>
          <a:p>
            <a:pPr lvl="1"/>
            <a:r>
              <a:rPr lang="zh-CN" altLang="en-US" dirty="0"/>
              <a:t>硬件缓冲器：如</a:t>
            </a:r>
            <a:r>
              <a:rPr lang="en-US" altLang="zh-CN" dirty="0"/>
              <a:t>I/O</a:t>
            </a:r>
            <a:r>
              <a:rPr lang="zh-CN" altLang="en-US" dirty="0"/>
              <a:t>控制器中的数据缓冲寄存器，但成本太高。</a:t>
            </a:r>
          </a:p>
          <a:p>
            <a:pPr lvl="1"/>
            <a:r>
              <a:rPr lang="zh-CN" altLang="en-US" dirty="0"/>
              <a:t>软件缓冲：一片内存区域，用来临时存放输入输出数据。</a:t>
            </a:r>
          </a:p>
          <a:p>
            <a:pPr lvl="1"/>
            <a:r>
              <a:rPr lang="zh-CN" altLang="en-US" dirty="0"/>
              <a:t>缓冲技术分为：</a:t>
            </a:r>
          </a:p>
          <a:p>
            <a:pPr lvl="2"/>
            <a:r>
              <a:rPr lang="zh-CN" altLang="en-US" dirty="0"/>
              <a:t>单缓冲</a:t>
            </a:r>
          </a:p>
          <a:p>
            <a:pPr lvl="2"/>
            <a:r>
              <a:rPr lang="zh-CN" altLang="en-US" dirty="0"/>
              <a:t>双缓冲</a:t>
            </a:r>
          </a:p>
          <a:p>
            <a:pPr lvl="2"/>
            <a:r>
              <a:rPr lang="zh-CN" altLang="en-US" dirty="0"/>
              <a:t>循环缓冲</a:t>
            </a:r>
          </a:p>
          <a:p>
            <a:pPr lvl="2"/>
            <a:r>
              <a:rPr lang="zh-CN" altLang="en-US" dirty="0"/>
              <a:t>缓冲池</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61</a:t>
            </a:fld>
            <a:endParaRPr lang="zh-CN" altLang="en-US" dirty="0"/>
          </a:p>
        </p:txBody>
      </p:sp>
    </p:spTree>
    <p:extLst>
      <p:ext uri="{BB962C8B-B14F-4D97-AF65-F5344CB8AC3E}">
        <p14:creationId xmlns:p14="http://schemas.microsoft.com/office/powerpoint/2010/main" val="858834812"/>
      </p:ext>
    </p:extLst>
  </p:cSld>
  <p:clrMapOvr>
    <a:masterClrMapping/>
  </p:clrMapOvr>
  <p:transition spd="med">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单缓冲</a:t>
            </a:r>
          </a:p>
          <a:p>
            <a:pPr lvl="1"/>
            <a:r>
              <a:rPr lang="zh-CN" altLang="en-US" dirty="0"/>
              <a:t>单缓冲是在设备和处理机之间设置一个缓冲区。</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62</a:t>
            </a:fld>
            <a:endParaRPr lang="zh-CN" altLang="en-US" dirty="0"/>
          </a:p>
        </p:txBody>
      </p:sp>
      <p:grpSp>
        <p:nvGrpSpPr>
          <p:cNvPr id="16" name="组合 15"/>
          <p:cNvGrpSpPr/>
          <p:nvPr/>
        </p:nvGrpSpPr>
        <p:grpSpPr>
          <a:xfrm>
            <a:off x="990600" y="2590800"/>
            <a:ext cx="7010400" cy="1981200"/>
            <a:chOff x="990600" y="2590800"/>
            <a:chExt cx="7010400" cy="1981200"/>
          </a:xfrm>
        </p:grpSpPr>
        <p:sp>
          <p:nvSpPr>
            <p:cNvPr id="5" name="AutoShape 36"/>
            <p:cNvSpPr>
              <a:spLocks noChangeArrowheads="1"/>
            </p:cNvSpPr>
            <p:nvPr/>
          </p:nvSpPr>
          <p:spPr bwMode="auto">
            <a:xfrm>
              <a:off x="3338513" y="3187700"/>
              <a:ext cx="1411287" cy="1384300"/>
            </a:xfrm>
            <a:prstGeom prst="roundRect">
              <a:avLst>
                <a:gd name="adj" fmla="val 16667"/>
              </a:avLst>
            </a:prstGeom>
            <a:solidFill>
              <a:srgbClr val="FFFFFF"/>
            </a:solidFill>
            <a:ln w="25400">
              <a:solidFill>
                <a:srgbClr val="000000"/>
              </a:solidFill>
              <a:round/>
              <a:headEnd/>
              <a:tailEnd/>
            </a:ln>
          </p:spPr>
          <p:txBody>
            <a:bodyPr lIns="18000" rIns="18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 name="Rectangle 37"/>
            <p:cNvSpPr>
              <a:spLocks noChangeArrowheads="1"/>
            </p:cNvSpPr>
            <p:nvPr/>
          </p:nvSpPr>
          <p:spPr bwMode="auto">
            <a:xfrm>
              <a:off x="3513138" y="2590800"/>
              <a:ext cx="11096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rIns="18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操作系统</a:t>
              </a:r>
            </a:p>
          </p:txBody>
        </p:sp>
        <p:sp>
          <p:nvSpPr>
            <p:cNvPr id="7" name="Rectangle 38"/>
            <p:cNvSpPr>
              <a:spLocks noChangeArrowheads="1"/>
            </p:cNvSpPr>
            <p:nvPr/>
          </p:nvSpPr>
          <p:spPr bwMode="auto">
            <a:xfrm>
              <a:off x="3733800" y="3686175"/>
              <a:ext cx="603250" cy="333375"/>
            </a:xfrm>
            <a:prstGeom prst="rect">
              <a:avLst/>
            </a:prstGeom>
            <a:solidFill>
              <a:srgbClr val="FFFFFF"/>
            </a:solidFill>
            <a:ln w="25400">
              <a:solidFill>
                <a:srgbClr val="000000"/>
              </a:solidFill>
              <a:miter lim="800000"/>
              <a:headEnd/>
              <a:tailEnd/>
            </a:ln>
          </p:spPr>
          <p:txBody>
            <a:bodyPr lIns="18000" rIns="18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 name="Rectangle 39"/>
            <p:cNvSpPr>
              <a:spLocks noChangeArrowheads="1"/>
            </p:cNvSpPr>
            <p:nvPr/>
          </p:nvSpPr>
          <p:spPr bwMode="auto">
            <a:xfrm>
              <a:off x="990600" y="3556000"/>
              <a:ext cx="99853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rIns="18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I/O</a:t>
              </a:r>
              <a:r>
                <a:rPr lang="zh-CN" altLang="en-US" sz="2000">
                  <a:latin typeface="Times New Roman" panose="02020603050405020304" pitchFamily="18" charset="0"/>
                </a:rPr>
                <a:t>设备</a:t>
              </a:r>
            </a:p>
          </p:txBody>
        </p:sp>
        <p:sp>
          <p:nvSpPr>
            <p:cNvPr id="9" name="Line 40"/>
            <p:cNvSpPr>
              <a:spLocks noChangeShapeType="1"/>
            </p:cNvSpPr>
            <p:nvPr/>
          </p:nvSpPr>
          <p:spPr bwMode="auto">
            <a:xfrm>
              <a:off x="1973263" y="3856038"/>
              <a:ext cx="1760537"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Rectangle 41"/>
            <p:cNvSpPr>
              <a:spLocks noChangeArrowheads="1"/>
            </p:cNvSpPr>
            <p:nvPr/>
          </p:nvSpPr>
          <p:spPr bwMode="auto">
            <a:xfrm>
              <a:off x="2481263" y="3284538"/>
              <a:ext cx="7461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rIns="18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输入</a:t>
              </a:r>
            </a:p>
          </p:txBody>
        </p:sp>
        <p:sp>
          <p:nvSpPr>
            <p:cNvPr id="11" name="AutoShape 42"/>
            <p:cNvSpPr>
              <a:spLocks noChangeArrowheads="1"/>
            </p:cNvSpPr>
            <p:nvPr/>
          </p:nvSpPr>
          <p:spPr bwMode="auto">
            <a:xfrm>
              <a:off x="6589713" y="3187700"/>
              <a:ext cx="1411287" cy="1384300"/>
            </a:xfrm>
            <a:prstGeom prst="roundRect">
              <a:avLst>
                <a:gd name="adj" fmla="val 16667"/>
              </a:avLst>
            </a:prstGeom>
            <a:solidFill>
              <a:srgbClr val="FFFFFF"/>
            </a:solidFill>
            <a:ln w="25400">
              <a:solidFill>
                <a:srgbClr val="000000"/>
              </a:solidFill>
              <a:round/>
              <a:headEnd/>
              <a:tailEnd/>
            </a:ln>
          </p:spPr>
          <p:txBody>
            <a:bodyPr lIns="18000" rIns="18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 name="Rectangle 43"/>
            <p:cNvSpPr>
              <a:spLocks noChangeArrowheads="1"/>
            </p:cNvSpPr>
            <p:nvPr/>
          </p:nvSpPr>
          <p:spPr bwMode="auto">
            <a:xfrm>
              <a:off x="7002463" y="3705225"/>
              <a:ext cx="601662" cy="331788"/>
            </a:xfrm>
            <a:prstGeom prst="rect">
              <a:avLst/>
            </a:prstGeom>
            <a:solidFill>
              <a:srgbClr val="FFFFFF"/>
            </a:solidFill>
            <a:ln w="25400">
              <a:solidFill>
                <a:srgbClr val="000000"/>
              </a:solidFill>
              <a:miter lim="800000"/>
              <a:headEnd/>
              <a:tailEnd/>
            </a:ln>
          </p:spPr>
          <p:txBody>
            <a:bodyPr lIns="18000" rIns="18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 name="Line 44"/>
            <p:cNvSpPr>
              <a:spLocks noChangeShapeType="1"/>
            </p:cNvSpPr>
            <p:nvPr/>
          </p:nvSpPr>
          <p:spPr bwMode="auto">
            <a:xfrm>
              <a:off x="4337050" y="3856038"/>
              <a:ext cx="266700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Rectangle 45"/>
            <p:cNvSpPr>
              <a:spLocks noChangeArrowheads="1"/>
            </p:cNvSpPr>
            <p:nvPr/>
          </p:nvSpPr>
          <p:spPr bwMode="auto">
            <a:xfrm>
              <a:off x="6764338" y="2590800"/>
              <a:ext cx="107791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rIns="18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用户进程</a:t>
              </a:r>
            </a:p>
          </p:txBody>
        </p:sp>
        <p:sp>
          <p:nvSpPr>
            <p:cNvPr id="15" name="Rectangle 46"/>
            <p:cNvSpPr>
              <a:spLocks noChangeArrowheads="1"/>
            </p:cNvSpPr>
            <p:nvPr/>
          </p:nvSpPr>
          <p:spPr bwMode="auto">
            <a:xfrm>
              <a:off x="5321300" y="3284538"/>
              <a:ext cx="7445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rIns="180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传送</a:t>
              </a:r>
            </a:p>
          </p:txBody>
        </p:sp>
      </p:grpSp>
    </p:spTree>
    <p:extLst>
      <p:ext uri="{BB962C8B-B14F-4D97-AF65-F5344CB8AC3E}">
        <p14:creationId xmlns:p14="http://schemas.microsoft.com/office/powerpoint/2010/main" val="632497336"/>
      </p:ext>
    </p:extLst>
  </p:cSld>
  <p:clrMapOvr>
    <a:masterClrMapping/>
  </p:clrMapOvr>
  <p:transition spd="med">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a:xfrm>
            <a:off x="935038" y="1233487"/>
            <a:ext cx="7772400" cy="5291137"/>
          </a:xfrm>
        </p:spPr>
        <p:txBody>
          <a:bodyPr/>
          <a:lstStyle/>
          <a:p>
            <a:r>
              <a:rPr lang="zh-CN" altLang="en-US" dirty="0"/>
              <a:t>单缓冲</a:t>
            </a:r>
          </a:p>
          <a:p>
            <a:pPr lvl="1"/>
            <a:r>
              <a:rPr lang="zh-CN" altLang="en-US" dirty="0"/>
              <a:t>在块设备输入时，先从磁盘把一块数据输入至缓冲区，然后</a:t>
            </a:r>
            <a:r>
              <a:rPr lang="en-US" altLang="zh-CN" dirty="0"/>
              <a:t>OS</a:t>
            </a:r>
            <a:r>
              <a:rPr lang="zh-CN" altLang="en-US" dirty="0"/>
              <a:t>将缓冲区中的数据送到用户区。在块设备输出时，先将要输出的数据从用户区复制到缓冲区，然后再将缓冲区中的数据写到设备。</a:t>
            </a:r>
          </a:p>
          <a:p>
            <a:pPr lvl="1"/>
            <a:r>
              <a:rPr lang="zh-CN" altLang="en-US" dirty="0"/>
              <a:t>在字符设备输入时，缓冲区用于暂存用户输入的一行数据。在输入期间，用户进程阻塞以等待一行数据输入完毕；在输出时，用户进程将一行数据送入缓冲区后继续执行计算。当用户进程已有第二行数据要输出时，若第一行数据尚未输出完毕，则用户进程阻塞。</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63</a:t>
            </a:fld>
            <a:endParaRPr lang="zh-CN" altLang="en-US" dirty="0"/>
          </a:p>
        </p:txBody>
      </p:sp>
    </p:spTree>
    <p:extLst>
      <p:ext uri="{BB962C8B-B14F-4D97-AF65-F5344CB8AC3E}">
        <p14:creationId xmlns:p14="http://schemas.microsoft.com/office/powerpoint/2010/main" val="2217896568"/>
      </p:ext>
    </p:extLst>
  </p:cSld>
  <p:clrMapOvr>
    <a:masterClrMapping/>
  </p:clrMapOvr>
  <p:transition spd="med">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双缓冲</a:t>
            </a:r>
          </a:p>
          <a:p>
            <a:pPr lvl="1"/>
            <a:r>
              <a:rPr lang="zh-CN" altLang="en-US" dirty="0"/>
              <a:t>引入双缓冲，可以进一步提高处理机与设备的并行操作程度。</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64</a:t>
            </a:fld>
            <a:endParaRPr lang="zh-CN" altLang="en-US" dirty="0"/>
          </a:p>
        </p:txBody>
      </p:sp>
      <p:grpSp>
        <p:nvGrpSpPr>
          <p:cNvPr id="21" name="组合 20"/>
          <p:cNvGrpSpPr/>
          <p:nvPr/>
        </p:nvGrpSpPr>
        <p:grpSpPr>
          <a:xfrm>
            <a:off x="990600" y="3276600"/>
            <a:ext cx="6705600" cy="1600200"/>
            <a:chOff x="990600" y="3276600"/>
            <a:chExt cx="6705600" cy="1600200"/>
          </a:xfrm>
        </p:grpSpPr>
        <p:sp>
          <p:nvSpPr>
            <p:cNvPr id="5" name="AutoShape 61"/>
            <p:cNvSpPr>
              <a:spLocks noChangeArrowheads="1"/>
            </p:cNvSpPr>
            <p:nvPr/>
          </p:nvSpPr>
          <p:spPr bwMode="auto">
            <a:xfrm>
              <a:off x="3260725" y="3765550"/>
              <a:ext cx="1343025" cy="1111250"/>
            </a:xfrm>
            <a:prstGeom prst="roundRect">
              <a:avLst>
                <a:gd name="adj" fmla="val 16667"/>
              </a:avLst>
            </a:prstGeom>
            <a:solidFill>
              <a:srgbClr val="FFFFFF"/>
            </a:solidFill>
            <a:ln w="25400">
              <a:solidFill>
                <a:srgbClr val="000000"/>
              </a:solidFill>
              <a:round/>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 name="Rectangle 62"/>
            <p:cNvSpPr>
              <a:spLocks noChangeArrowheads="1"/>
            </p:cNvSpPr>
            <p:nvPr/>
          </p:nvSpPr>
          <p:spPr bwMode="auto">
            <a:xfrm>
              <a:off x="3427413" y="3276600"/>
              <a:ext cx="1055687"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操作系统</a:t>
              </a:r>
            </a:p>
          </p:txBody>
        </p:sp>
        <p:sp>
          <p:nvSpPr>
            <p:cNvPr id="7" name="Rectangle 63"/>
            <p:cNvSpPr>
              <a:spLocks noChangeArrowheads="1"/>
            </p:cNvSpPr>
            <p:nvPr/>
          </p:nvSpPr>
          <p:spPr bwMode="auto">
            <a:xfrm>
              <a:off x="3638550" y="3944938"/>
              <a:ext cx="573088" cy="265112"/>
            </a:xfrm>
            <a:prstGeom prst="rect">
              <a:avLst/>
            </a:prstGeom>
            <a:solidFill>
              <a:srgbClr val="FFFFFF"/>
            </a:solidFill>
            <a:ln w="25400">
              <a:solidFill>
                <a:srgbClr val="000000"/>
              </a:solidFill>
              <a:miter lim="800000"/>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 name="Rectangle 64"/>
            <p:cNvSpPr>
              <a:spLocks noChangeArrowheads="1"/>
            </p:cNvSpPr>
            <p:nvPr/>
          </p:nvSpPr>
          <p:spPr bwMode="auto">
            <a:xfrm>
              <a:off x="990600" y="4052888"/>
              <a:ext cx="95091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I/O</a:t>
              </a:r>
              <a:r>
                <a:rPr lang="zh-CN" altLang="en-US" sz="2000">
                  <a:latin typeface="Times New Roman" panose="02020603050405020304" pitchFamily="18" charset="0"/>
                </a:rPr>
                <a:t>设备</a:t>
              </a:r>
            </a:p>
          </p:txBody>
        </p:sp>
        <p:sp>
          <p:nvSpPr>
            <p:cNvPr id="9" name="Line 65"/>
            <p:cNvSpPr>
              <a:spLocks noChangeShapeType="1"/>
            </p:cNvSpPr>
            <p:nvPr/>
          </p:nvSpPr>
          <p:spPr bwMode="auto">
            <a:xfrm flipV="1">
              <a:off x="2884488" y="4048125"/>
              <a:ext cx="750887" cy="26511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 name="Rectangle 66"/>
            <p:cNvSpPr>
              <a:spLocks noChangeArrowheads="1"/>
            </p:cNvSpPr>
            <p:nvPr/>
          </p:nvSpPr>
          <p:spPr bwMode="auto">
            <a:xfrm>
              <a:off x="2160588" y="3819525"/>
              <a:ext cx="7080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输入</a:t>
              </a:r>
            </a:p>
          </p:txBody>
        </p:sp>
        <p:sp>
          <p:nvSpPr>
            <p:cNvPr id="11" name="AutoShape 67"/>
            <p:cNvSpPr>
              <a:spLocks noChangeArrowheads="1"/>
            </p:cNvSpPr>
            <p:nvPr/>
          </p:nvSpPr>
          <p:spPr bwMode="auto">
            <a:xfrm>
              <a:off x="6353175" y="3765550"/>
              <a:ext cx="1343025" cy="1111250"/>
            </a:xfrm>
            <a:prstGeom prst="roundRect">
              <a:avLst>
                <a:gd name="adj" fmla="val 16667"/>
              </a:avLst>
            </a:prstGeom>
            <a:solidFill>
              <a:srgbClr val="FFFFFF"/>
            </a:solidFill>
            <a:ln w="25400">
              <a:solidFill>
                <a:srgbClr val="000000"/>
              </a:solidFill>
              <a:round/>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 name="Rectangle 68"/>
            <p:cNvSpPr>
              <a:spLocks noChangeArrowheads="1"/>
            </p:cNvSpPr>
            <p:nvPr/>
          </p:nvSpPr>
          <p:spPr bwMode="auto">
            <a:xfrm>
              <a:off x="6745288" y="4165600"/>
              <a:ext cx="573087" cy="266700"/>
            </a:xfrm>
            <a:prstGeom prst="rect">
              <a:avLst/>
            </a:prstGeom>
            <a:solidFill>
              <a:srgbClr val="FFFFFF"/>
            </a:solidFill>
            <a:ln w="25400">
              <a:solidFill>
                <a:srgbClr val="000000"/>
              </a:solidFill>
              <a:miter lim="800000"/>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3" name="Line 69"/>
            <p:cNvSpPr>
              <a:spLocks noChangeShapeType="1"/>
            </p:cNvSpPr>
            <p:nvPr/>
          </p:nvSpPr>
          <p:spPr bwMode="auto">
            <a:xfrm>
              <a:off x="4830763" y="4300538"/>
              <a:ext cx="1909762"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4" name="Rectangle 70"/>
            <p:cNvSpPr>
              <a:spLocks noChangeArrowheads="1"/>
            </p:cNvSpPr>
            <p:nvPr/>
          </p:nvSpPr>
          <p:spPr bwMode="auto">
            <a:xfrm>
              <a:off x="6519863" y="3276600"/>
              <a:ext cx="10255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用户进程</a:t>
              </a:r>
            </a:p>
          </p:txBody>
        </p:sp>
        <p:sp>
          <p:nvSpPr>
            <p:cNvPr id="15" name="Rectangle 71"/>
            <p:cNvSpPr>
              <a:spLocks noChangeArrowheads="1"/>
            </p:cNvSpPr>
            <p:nvPr/>
          </p:nvSpPr>
          <p:spPr bwMode="auto">
            <a:xfrm>
              <a:off x="5146675" y="3819525"/>
              <a:ext cx="70961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传送</a:t>
              </a:r>
            </a:p>
          </p:txBody>
        </p:sp>
        <p:sp>
          <p:nvSpPr>
            <p:cNvPr id="16" name="Rectangle 73"/>
            <p:cNvSpPr>
              <a:spLocks noChangeArrowheads="1"/>
            </p:cNvSpPr>
            <p:nvPr/>
          </p:nvSpPr>
          <p:spPr bwMode="auto">
            <a:xfrm>
              <a:off x="3638550" y="4432300"/>
              <a:ext cx="573088" cy="265113"/>
            </a:xfrm>
            <a:prstGeom prst="rect">
              <a:avLst/>
            </a:prstGeom>
            <a:solidFill>
              <a:srgbClr val="FFFFFF"/>
            </a:solidFill>
            <a:ln w="25400">
              <a:solidFill>
                <a:srgbClr val="000000"/>
              </a:solidFill>
              <a:miter lim="800000"/>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7" name="Line 74"/>
            <p:cNvSpPr>
              <a:spLocks noChangeShapeType="1"/>
            </p:cNvSpPr>
            <p:nvPr/>
          </p:nvSpPr>
          <p:spPr bwMode="auto">
            <a:xfrm>
              <a:off x="1873250" y="4316413"/>
              <a:ext cx="10255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75"/>
            <p:cNvSpPr>
              <a:spLocks noChangeShapeType="1"/>
            </p:cNvSpPr>
            <p:nvPr/>
          </p:nvSpPr>
          <p:spPr bwMode="auto">
            <a:xfrm flipV="1">
              <a:off x="4225925" y="4298950"/>
              <a:ext cx="619125" cy="26035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9" name="Arc 76"/>
            <p:cNvSpPr>
              <a:spLocks noChangeArrowheads="1"/>
            </p:cNvSpPr>
            <p:nvPr/>
          </p:nvSpPr>
          <p:spPr bwMode="auto">
            <a:xfrm>
              <a:off x="2836863" y="4022725"/>
              <a:ext cx="287337" cy="428625"/>
            </a:xfrm>
            <a:custGeom>
              <a:avLst/>
              <a:gdLst>
                <a:gd name="T0" fmla="*/ -72054661 w 21600"/>
                <a:gd name="T1" fmla="*/ 0 h 21600"/>
                <a:gd name="T2" fmla="*/ 2147483646 w 21600"/>
                <a:gd name="T3" fmla="*/ 2147483646 h 21600"/>
                <a:gd name="T4" fmla="*/ -72054661 w 21600"/>
                <a:gd name="T5" fmla="*/ 0 h 21600"/>
                <a:gd name="T6" fmla="*/ 2147483646 w 21600"/>
                <a:gd name="T7" fmla="*/ 2147483646 h 21600"/>
                <a:gd name="T8" fmla="*/ 0 w 21600"/>
                <a:gd name="T9" fmla="*/ 2147483646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5400">
              <a:solidFill>
                <a:srgbClr val="00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Arc 77"/>
            <p:cNvSpPr>
              <a:spLocks noChangeArrowheads="1"/>
            </p:cNvSpPr>
            <p:nvPr/>
          </p:nvSpPr>
          <p:spPr bwMode="auto">
            <a:xfrm rot="5400000" flipV="1">
              <a:off x="4783931" y="4031457"/>
              <a:ext cx="430213" cy="361950"/>
            </a:xfrm>
            <a:custGeom>
              <a:avLst/>
              <a:gdLst>
                <a:gd name="T0" fmla="*/ -1247462365 w 21600"/>
                <a:gd name="T1" fmla="*/ 0 h 21600"/>
                <a:gd name="T2" fmla="*/ 2147483646 w 21600"/>
                <a:gd name="T3" fmla="*/ 2147483646 h 21600"/>
                <a:gd name="T4" fmla="*/ -1247462365 w 21600"/>
                <a:gd name="T5" fmla="*/ 0 h 21600"/>
                <a:gd name="T6" fmla="*/ 2147483646 w 21600"/>
                <a:gd name="T7" fmla="*/ 2147483646 h 21600"/>
                <a:gd name="T8" fmla="*/ 0 w 21600"/>
                <a:gd name="T9" fmla="*/ 2147483646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5400">
              <a:solidFill>
                <a:srgbClr val="000000"/>
              </a:solidFill>
              <a:round/>
              <a:headEnd type="triangle" w="lg" len="lg"/>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1699364913"/>
      </p:ext>
    </p:extLst>
  </p:cSld>
  <p:clrMapOvr>
    <a:masterClrMapping/>
  </p:clrMapOvr>
  <p:transition spd="med">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a:xfrm>
            <a:off x="935038" y="1233488"/>
            <a:ext cx="7772400" cy="5281612"/>
          </a:xfrm>
        </p:spPr>
        <p:txBody>
          <a:bodyPr/>
          <a:lstStyle/>
          <a:p>
            <a:r>
              <a:rPr lang="zh-CN" altLang="en-US" dirty="0"/>
              <a:t>双缓冲</a:t>
            </a:r>
          </a:p>
          <a:p>
            <a:pPr lvl="1"/>
            <a:r>
              <a:rPr lang="zh-CN" altLang="en-US" dirty="0"/>
              <a:t>在块设备输入时，可先将第一个缓冲区装满，之后便装填第二个缓冲区，与此同时</a:t>
            </a:r>
            <a:r>
              <a:rPr lang="en-US" altLang="zh-CN" dirty="0"/>
              <a:t>OS</a:t>
            </a:r>
            <a:r>
              <a:rPr lang="zh-CN" altLang="en-US" dirty="0"/>
              <a:t>可将第一个缓冲区中的数据传到用户区；当第一个缓冲区中的数据处理完后，若第二个缓冲区已装满，则处理机又可处理第二个缓冲区中的数据，而设备又可装填第一个缓冲区。输出与此类似。</a:t>
            </a:r>
          </a:p>
          <a:p>
            <a:pPr lvl="1"/>
            <a:r>
              <a:rPr lang="zh-CN" altLang="en-US" dirty="0"/>
              <a:t>在字符设备输入时，若采用行输入方式和双缓冲，则用户在输入完第一行后，</a:t>
            </a:r>
            <a:r>
              <a:rPr lang="en-US" altLang="zh-CN" dirty="0"/>
              <a:t>CPU</a:t>
            </a:r>
            <a:r>
              <a:rPr lang="zh-CN" altLang="en-US" dirty="0"/>
              <a:t>执行第一行中的命令，而用户可以继续向第二个缓冲区中输入一行数据。</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65</a:t>
            </a:fld>
            <a:endParaRPr lang="zh-CN" altLang="en-US" dirty="0"/>
          </a:p>
        </p:txBody>
      </p:sp>
    </p:spTree>
    <p:extLst>
      <p:ext uri="{BB962C8B-B14F-4D97-AF65-F5344CB8AC3E}">
        <p14:creationId xmlns:p14="http://schemas.microsoft.com/office/powerpoint/2010/main" val="4058294506"/>
      </p:ext>
    </p:extLst>
  </p:cSld>
  <p:clrMapOvr>
    <a:masterClrMapping/>
  </p:clrMapOvr>
  <p:transition spd="med">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循环缓冲</a:t>
            </a:r>
          </a:p>
          <a:p>
            <a:pPr lvl="1"/>
            <a:r>
              <a:rPr lang="zh-CN" altLang="en-US" dirty="0"/>
              <a:t>若输入输出速度与数据处理速度相当，则双缓冲能获得较好的效果；若速度相差较大，则可以通过增加缓冲区的数量来改善性能。</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66</a:t>
            </a:fld>
            <a:endParaRPr lang="zh-CN" altLang="en-US" dirty="0"/>
          </a:p>
        </p:txBody>
      </p:sp>
      <p:grpSp>
        <p:nvGrpSpPr>
          <p:cNvPr id="29" name="组合 28"/>
          <p:cNvGrpSpPr/>
          <p:nvPr/>
        </p:nvGrpSpPr>
        <p:grpSpPr>
          <a:xfrm>
            <a:off x="533400" y="3581400"/>
            <a:ext cx="7848600" cy="1860550"/>
            <a:chOff x="533400" y="3581400"/>
            <a:chExt cx="7848600" cy="1860550"/>
          </a:xfrm>
        </p:grpSpPr>
        <p:sp>
          <p:nvSpPr>
            <p:cNvPr id="5" name="AutoShape 90"/>
            <p:cNvSpPr>
              <a:spLocks noChangeArrowheads="1"/>
            </p:cNvSpPr>
            <p:nvPr/>
          </p:nvSpPr>
          <p:spPr bwMode="auto">
            <a:xfrm>
              <a:off x="2528888" y="4087813"/>
              <a:ext cx="3559175" cy="1354137"/>
            </a:xfrm>
            <a:prstGeom prst="roundRect">
              <a:avLst>
                <a:gd name="adj" fmla="val 16667"/>
              </a:avLst>
            </a:prstGeom>
            <a:solidFill>
              <a:srgbClr val="FFFFFF"/>
            </a:solidFill>
            <a:ln w="25400">
              <a:solidFill>
                <a:srgbClr val="000000"/>
              </a:solidFill>
              <a:round/>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 name="Rectangle 91"/>
            <p:cNvSpPr>
              <a:spLocks noChangeArrowheads="1"/>
            </p:cNvSpPr>
            <p:nvPr/>
          </p:nvSpPr>
          <p:spPr bwMode="auto">
            <a:xfrm>
              <a:off x="3194050" y="3581400"/>
              <a:ext cx="1163638"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操作系统</a:t>
              </a:r>
            </a:p>
          </p:txBody>
        </p:sp>
        <p:sp>
          <p:nvSpPr>
            <p:cNvPr id="7" name="Rectangle 92"/>
            <p:cNvSpPr>
              <a:spLocks noChangeArrowheads="1"/>
            </p:cNvSpPr>
            <p:nvPr/>
          </p:nvSpPr>
          <p:spPr bwMode="auto">
            <a:xfrm>
              <a:off x="3509963" y="4660900"/>
              <a:ext cx="446087" cy="290513"/>
            </a:xfrm>
            <a:prstGeom prst="rect">
              <a:avLst/>
            </a:prstGeom>
            <a:solidFill>
              <a:srgbClr val="C0C0C0"/>
            </a:solidFill>
            <a:ln w="25400">
              <a:solidFill>
                <a:srgbClr val="000000"/>
              </a:solidFill>
              <a:miter lim="800000"/>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 name="Rectangle 93"/>
            <p:cNvSpPr>
              <a:spLocks noChangeArrowheads="1"/>
            </p:cNvSpPr>
            <p:nvPr/>
          </p:nvSpPr>
          <p:spPr bwMode="auto">
            <a:xfrm>
              <a:off x="533400" y="4522788"/>
              <a:ext cx="10477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I/O</a:t>
              </a:r>
              <a:r>
                <a:rPr lang="zh-CN" altLang="en-US" sz="2000">
                  <a:latin typeface="Times New Roman" panose="02020603050405020304" pitchFamily="18" charset="0"/>
                </a:rPr>
                <a:t>设备</a:t>
              </a:r>
            </a:p>
          </p:txBody>
        </p:sp>
        <p:sp>
          <p:nvSpPr>
            <p:cNvPr id="9" name="Rectangle 94"/>
            <p:cNvSpPr>
              <a:spLocks noChangeArrowheads="1"/>
            </p:cNvSpPr>
            <p:nvPr/>
          </p:nvSpPr>
          <p:spPr bwMode="auto">
            <a:xfrm>
              <a:off x="1631950" y="4294188"/>
              <a:ext cx="781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输入</a:t>
              </a:r>
            </a:p>
          </p:txBody>
        </p:sp>
        <p:sp>
          <p:nvSpPr>
            <p:cNvPr id="10" name="AutoShape 95"/>
            <p:cNvSpPr>
              <a:spLocks noChangeArrowheads="1"/>
            </p:cNvSpPr>
            <p:nvPr/>
          </p:nvSpPr>
          <p:spPr bwMode="auto">
            <a:xfrm>
              <a:off x="6902450" y="4198938"/>
              <a:ext cx="1479550" cy="1195387"/>
            </a:xfrm>
            <a:prstGeom prst="roundRect">
              <a:avLst>
                <a:gd name="adj" fmla="val 16667"/>
              </a:avLst>
            </a:prstGeom>
            <a:solidFill>
              <a:srgbClr val="FFFFFF"/>
            </a:solidFill>
            <a:ln w="25400">
              <a:solidFill>
                <a:srgbClr val="000000"/>
              </a:solidFill>
              <a:round/>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1" name="Rectangle 96"/>
            <p:cNvSpPr>
              <a:spLocks noChangeArrowheads="1"/>
            </p:cNvSpPr>
            <p:nvPr/>
          </p:nvSpPr>
          <p:spPr bwMode="auto">
            <a:xfrm>
              <a:off x="7334250" y="4645025"/>
              <a:ext cx="631825" cy="287338"/>
            </a:xfrm>
            <a:prstGeom prst="rect">
              <a:avLst/>
            </a:prstGeom>
            <a:solidFill>
              <a:srgbClr val="FFFFFF"/>
            </a:solidFill>
            <a:ln w="25400">
              <a:solidFill>
                <a:srgbClr val="000000"/>
              </a:solidFill>
              <a:miter lim="800000"/>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 name="Line 97"/>
            <p:cNvSpPr>
              <a:spLocks noChangeShapeType="1"/>
            </p:cNvSpPr>
            <p:nvPr/>
          </p:nvSpPr>
          <p:spPr bwMode="auto">
            <a:xfrm>
              <a:off x="6135688" y="4775200"/>
              <a:ext cx="1195387"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Rectangle 98"/>
            <p:cNvSpPr>
              <a:spLocks noChangeArrowheads="1"/>
            </p:cNvSpPr>
            <p:nvPr/>
          </p:nvSpPr>
          <p:spPr bwMode="auto">
            <a:xfrm>
              <a:off x="7085013" y="3733800"/>
              <a:ext cx="1131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用户进程</a:t>
              </a:r>
            </a:p>
          </p:txBody>
        </p:sp>
        <p:sp>
          <p:nvSpPr>
            <p:cNvPr id="14" name="Rectangle 99"/>
            <p:cNvSpPr>
              <a:spLocks noChangeArrowheads="1"/>
            </p:cNvSpPr>
            <p:nvPr/>
          </p:nvSpPr>
          <p:spPr bwMode="auto">
            <a:xfrm>
              <a:off x="6159500" y="4343400"/>
              <a:ext cx="7810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000">
                  <a:latin typeface="Times New Roman" panose="02020603050405020304" pitchFamily="18" charset="0"/>
                </a:rPr>
                <a:t>传送</a:t>
              </a:r>
            </a:p>
          </p:txBody>
        </p:sp>
        <p:sp>
          <p:nvSpPr>
            <p:cNvPr id="15" name="Rectangle 101"/>
            <p:cNvSpPr>
              <a:spLocks noChangeArrowheads="1"/>
            </p:cNvSpPr>
            <p:nvPr/>
          </p:nvSpPr>
          <p:spPr bwMode="auto">
            <a:xfrm>
              <a:off x="4324350" y="4660900"/>
              <a:ext cx="446088" cy="290513"/>
            </a:xfrm>
            <a:prstGeom prst="rect">
              <a:avLst/>
            </a:prstGeom>
            <a:solidFill>
              <a:srgbClr val="FFFFFF"/>
            </a:solidFill>
            <a:ln w="25400">
              <a:solidFill>
                <a:srgbClr val="000000"/>
              </a:solidFill>
              <a:miter lim="800000"/>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6" name="Rectangle 102"/>
            <p:cNvSpPr>
              <a:spLocks noChangeArrowheads="1"/>
            </p:cNvSpPr>
            <p:nvPr/>
          </p:nvSpPr>
          <p:spPr bwMode="auto">
            <a:xfrm>
              <a:off x="2711450" y="4660900"/>
              <a:ext cx="446088" cy="290513"/>
            </a:xfrm>
            <a:prstGeom prst="rect">
              <a:avLst/>
            </a:prstGeom>
            <a:solidFill>
              <a:srgbClr val="C0C0C0"/>
            </a:solidFill>
            <a:ln w="25400">
              <a:solidFill>
                <a:srgbClr val="000000"/>
              </a:solidFill>
              <a:miter lim="800000"/>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7" name="Line 103"/>
            <p:cNvSpPr>
              <a:spLocks noChangeShapeType="1"/>
            </p:cNvSpPr>
            <p:nvPr/>
          </p:nvSpPr>
          <p:spPr bwMode="auto">
            <a:xfrm>
              <a:off x="1500188" y="4756150"/>
              <a:ext cx="968375"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8" name="Rectangle 104"/>
            <p:cNvSpPr>
              <a:spLocks noChangeArrowheads="1"/>
            </p:cNvSpPr>
            <p:nvPr/>
          </p:nvSpPr>
          <p:spPr bwMode="auto">
            <a:xfrm>
              <a:off x="5138738" y="4660900"/>
              <a:ext cx="446087" cy="290513"/>
            </a:xfrm>
            <a:prstGeom prst="rect">
              <a:avLst/>
            </a:prstGeom>
            <a:solidFill>
              <a:srgbClr val="FFFFFF"/>
            </a:solidFill>
            <a:ln w="25400">
              <a:solidFill>
                <a:srgbClr val="000000"/>
              </a:solidFill>
              <a:miter lim="800000"/>
              <a:headEnd/>
              <a:tailEnd/>
            </a:ln>
          </p:spPr>
          <p:txBody>
            <a:bodyPr lIns="0" r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 name="Line 105"/>
            <p:cNvSpPr>
              <a:spLocks noChangeShapeType="1"/>
            </p:cNvSpPr>
            <p:nvPr/>
          </p:nvSpPr>
          <p:spPr bwMode="auto">
            <a:xfrm flipV="1">
              <a:off x="3957638" y="4799013"/>
              <a:ext cx="350837"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0" name="Line 106"/>
            <p:cNvSpPr>
              <a:spLocks noChangeShapeType="1"/>
            </p:cNvSpPr>
            <p:nvPr/>
          </p:nvSpPr>
          <p:spPr bwMode="auto">
            <a:xfrm flipV="1">
              <a:off x="3160713" y="4799013"/>
              <a:ext cx="34925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Line 107"/>
            <p:cNvSpPr>
              <a:spLocks noChangeShapeType="1"/>
            </p:cNvSpPr>
            <p:nvPr/>
          </p:nvSpPr>
          <p:spPr bwMode="auto">
            <a:xfrm flipV="1">
              <a:off x="4773613" y="4799013"/>
              <a:ext cx="349250" cy="0"/>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2" name="Line 108"/>
            <p:cNvSpPr>
              <a:spLocks noChangeShapeType="1"/>
            </p:cNvSpPr>
            <p:nvPr/>
          </p:nvSpPr>
          <p:spPr bwMode="auto">
            <a:xfrm>
              <a:off x="5372100" y="4959350"/>
              <a:ext cx="0" cy="285750"/>
            </a:xfrm>
            <a:prstGeom prst="line">
              <a:avLst/>
            </a:prstGeom>
            <a:noFill/>
            <a:ln w="2540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3" name="Line 109"/>
            <p:cNvSpPr>
              <a:spLocks noChangeShapeType="1"/>
            </p:cNvSpPr>
            <p:nvPr/>
          </p:nvSpPr>
          <p:spPr bwMode="auto">
            <a:xfrm flipH="1" flipV="1">
              <a:off x="2927350" y="5245100"/>
              <a:ext cx="2444750" cy="0"/>
            </a:xfrm>
            <a:prstGeom prst="line">
              <a:avLst/>
            </a:prstGeom>
            <a:noFill/>
            <a:ln w="25400">
              <a:solidFill>
                <a:srgbClr val="000000"/>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24" name="Line 110"/>
            <p:cNvSpPr>
              <a:spLocks noChangeShapeType="1"/>
            </p:cNvSpPr>
            <p:nvPr/>
          </p:nvSpPr>
          <p:spPr bwMode="auto">
            <a:xfrm flipV="1">
              <a:off x="2927350" y="4943475"/>
              <a:ext cx="0" cy="301625"/>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 name="Rectangle 111"/>
            <p:cNvSpPr>
              <a:spLocks noChangeArrowheads="1"/>
            </p:cNvSpPr>
            <p:nvPr/>
          </p:nvSpPr>
          <p:spPr bwMode="auto">
            <a:xfrm>
              <a:off x="4567238" y="4071938"/>
              <a:ext cx="265112"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in</a:t>
              </a:r>
            </a:p>
          </p:txBody>
        </p:sp>
        <p:sp>
          <p:nvSpPr>
            <p:cNvPr id="26" name="Line 112"/>
            <p:cNvSpPr>
              <a:spLocks noChangeShapeType="1"/>
            </p:cNvSpPr>
            <p:nvPr/>
          </p:nvSpPr>
          <p:spPr bwMode="auto">
            <a:xfrm>
              <a:off x="4403725" y="4271963"/>
              <a:ext cx="85725" cy="360362"/>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7" name="Rectangle 113"/>
            <p:cNvSpPr>
              <a:spLocks noChangeArrowheads="1"/>
            </p:cNvSpPr>
            <p:nvPr/>
          </p:nvSpPr>
          <p:spPr bwMode="auto">
            <a:xfrm>
              <a:off x="2989263" y="4083050"/>
              <a:ext cx="4635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out</a:t>
              </a:r>
            </a:p>
          </p:txBody>
        </p:sp>
        <p:sp>
          <p:nvSpPr>
            <p:cNvPr id="28" name="Line 114"/>
            <p:cNvSpPr>
              <a:spLocks noChangeShapeType="1"/>
            </p:cNvSpPr>
            <p:nvPr/>
          </p:nvSpPr>
          <p:spPr bwMode="auto">
            <a:xfrm>
              <a:off x="2859088" y="4287838"/>
              <a:ext cx="82550" cy="360362"/>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993675811"/>
      </p:ext>
    </p:extLst>
  </p:cSld>
  <p:clrMapOvr>
    <a:masterClrMapping/>
  </p:clrMapOvr>
  <p:transition spd="med">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循环缓冲</a:t>
            </a:r>
          </a:p>
          <a:p>
            <a:pPr lvl="1"/>
            <a:r>
              <a:rPr lang="zh-CN" altLang="en-US" dirty="0"/>
              <a:t>循环缓冲中包含多个大小相等的缓冲区，每个缓冲区中有一个指针指向下一个缓冲区，最后一个缓冲区的指针指向第一个缓冲区，由此构成一个环形。</a:t>
            </a:r>
          </a:p>
          <a:p>
            <a:pPr lvl="1"/>
            <a:r>
              <a:rPr lang="zh-CN" altLang="en-US" dirty="0"/>
              <a:t>循环缓冲用于输入</a:t>
            </a:r>
            <a:r>
              <a:rPr lang="en-US" altLang="zh-CN" dirty="0"/>
              <a:t>/</a:t>
            </a:r>
            <a:r>
              <a:rPr lang="zh-CN" altLang="en-US" dirty="0"/>
              <a:t>输出时，还需要两个指针</a:t>
            </a:r>
            <a:r>
              <a:rPr lang="en-US" altLang="zh-CN" dirty="0"/>
              <a:t>in</a:t>
            </a:r>
            <a:r>
              <a:rPr lang="zh-CN" altLang="en-US" dirty="0"/>
              <a:t>和</a:t>
            </a:r>
            <a:r>
              <a:rPr lang="en-US" altLang="zh-CN" dirty="0"/>
              <a:t>out</a:t>
            </a:r>
            <a:r>
              <a:rPr lang="zh-CN" altLang="en-US" dirty="0"/>
              <a:t>。</a:t>
            </a:r>
          </a:p>
          <a:p>
            <a:pPr lvl="1"/>
            <a:r>
              <a:rPr lang="zh-CN" altLang="en-US" dirty="0"/>
              <a:t>对于输入而言，</a:t>
            </a:r>
            <a:r>
              <a:rPr lang="en-US" altLang="zh-CN" dirty="0"/>
              <a:t>in</a:t>
            </a:r>
            <a:r>
              <a:rPr lang="zh-CN" altLang="en-US" dirty="0"/>
              <a:t>指向下一个可用的空缓冲区，</a:t>
            </a:r>
            <a:r>
              <a:rPr lang="en-US" altLang="zh-CN" dirty="0"/>
              <a:t>out</a:t>
            </a:r>
            <a:r>
              <a:rPr lang="zh-CN" altLang="en-US" dirty="0"/>
              <a:t>指向下一个可以提取数据的满缓冲区。显然，对输出而言正好相反。</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67</a:t>
            </a:fld>
            <a:endParaRPr lang="zh-CN" altLang="en-US" dirty="0"/>
          </a:p>
        </p:txBody>
      </p:sp>
    </p:spTree>
    <p:extLst>
      <p:ext uri="{BB962C8B-B14F-4D97-AF65-F5344CB8AC3E}">
        <p14:creationId xmlns:p14="http://schemas.microsoft.com/office/powerpoint/2010/main" val="3042807580"/>
      </p:ext>
    </p:extLst>
  </p:cSld>
  <p:clrMapOvr>
    <a:masterClrMapping/>
  </p:clrMapOvr>
  <p:transition spd="med">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缓冲池</a:t>
            </a:r>
          </a:p>
          <a:p>
            <a:pPr lvl="1"/>
            <a:r>
              <a:rPr lang="zh-CN" altLang="en-US" dirty="0"/>
              <a:t>循环缓冲适用于合作进程，当系统较大且共享缓冲区的进程较多时，这要消耗大量内存。目前广泛使用的是公用缓冲池。</a:t>
            </a:r>
          </a:p>
          <a:p>
            <a:pPr lvl="1"/>
            <a:r>
              <a:rPr lang="zh-CN" altLang="en-US" dirty="0"/>
              <a:t>缓冲池由多个缓冲区组成，其中的缓冲区可供多个进程共享，既能用于输入又能用于输出</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68</a:t>
            </a:fld>
            <a:endParaRPr lang="zh-CN" altLang="en-US" dirty="0"/>
          </a:p>
        </p:txBody>
      </p:sp>
    </p:spTree>
    <p:extLst>
      <p:ext uri="{BB962C8B-B14F-4D97-AF65-F5344CB8AC3E}">
        <p14:creationId xmlns:p14="http://schemas.microsoft.com/office/powerpoint/2010/main" val="2319213511"/>
      </p:ext>
    </p:extLst>
  </p:cSld>
  <p:clrMapOvr>
    <a:masterClrMapping/>
  </p:clrMapOvr>
  <p:transition spd="med">
    <p:zo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缓冲池</a:t>
            </a:r>
          </a:p>
          <a:p>
            <a:pPr lvl="1"/>
            <a:r>
              <a:rPr lang="zh-CN" altLang="en-US" dirty="0"/>
              <a:t>缓冲池中有三种类型的缓冲区队列：</a:t>
            </a:r>
          </a:p>
          <a:p>
            <a:pPr lvl="2"/>
            <a:r>
              <a:rPr lang="zh-CN" altLang="en-US" dirty="0"/>
              <a:t>空缓冲队列：由空闲缓冲区构成的队列</a:t>
            </a:r>
          </a:p>
          <a:p>
            <a:pPr lvl="2"/>
            <a:r>
              <a:rPr lang="zh-CN" altLang="en-US" dirty="0"/>
              <a:t>输入队列：装满输入数据的缓冲区队列</a:t>
            </a:r>
          </a:p>
          <a:p>
            <a:pPr lvl="2"/>
            <a:r>
              <a:rPr lang="zh-CN" altLang="en-US" dirty="0"/>
              <a:t>输出队列：装满输出数据的缓冲区队列</a:t>
            </a:r>
          </a:p>
          <a:p>
            <a:pPr lvl="1"/>
            <a:r>
              <a:rPr lang="zh-CN" altLang="en-US" dirty="0" smtClean="0"/>
              <a:t>此外，</a:t>
            </a:r>
            <a:r>
              <a:rPr lang="zh-CN" altLang="en-US" dirty="0"/>
              <a:t>还有</a:t>
            </a:r>
            <a:r>
              <a:rPr lang="zh-CN" altLang="en-US" dirty="0" smtClean="0"/>
              <a:t>四块工作</a:t>
            </a:r>
            <a:r>
              <a:rPr lang="zh-CN" altLang="en-US" dirty="0"/>
              <a:t>缓冲区：</a:t>
            </a:r>
          </a:p>
          <a:p>
            <a:pPr lvl="2"/>
            <a:r>
              <a:rPr lang="zh-CN" altLang="en-US" dirty="0"/>
              <a:t>用于收容输入数据的工作缓冲区</a:t>
            </a:r>
          </a:p>
          <a:p>
            <a:pPr lvl="2"/>
            <a:r>
              <a:rPr lang="zh-CN" altLang="en-US" dirty="0"/>
              <a:t>用于提取输入数据的工作缓冲区</a:t>
            </a:r>
          </a:p>
          <a:p>
            <a:pPr lvl="2"/>
            <a:r>
              <a:rPr lang="zh-CN" altLang="en-US" dirty="0"/>
              <a:t>用于收容输出数据的工作缓冲区</a:t>
            </a:r>
          </a:p>
          <a:p>
            <a:pPr lvl="2"/>
            <a:r>
              <a:rPr lang="zh-CN" altLang="en-US" dirty="0"/>
              <a:t>用于提取输出数据的工作缓冲区</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69</a:t>
            </a:fld>
            <a:endParaRPr lang="zh-CN" altLang="en-US" dirty="0"/>
          </a:p>
        </p:txBody>
      </p:sp>
    </p:spTree>
    <p:extLst>
      <p:ext uri="{BB962C8B-B14F-4D97-AF65-F5344CB8AC3E}">
        <p14:creationId xmlns:p14="http://schemas.microsoft.com/office/powerpoint/2010/main" val="1572617985"/>
      </p:ext>
    </p:extLst>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设备管理的任务和功能</a:t>
            </a:r>
          </a:p>
        </p:txBody>
      </p:sp>
      <p:sp>
        <p:nvSpPr>
          <p:cNvPr id="3" name="内容占位符 2"/>
          <p:cNvSpPr>
            <a:spLocks noGrp="1"/>
          </p:cNvSpPr>
          <p:nvPr>
            <p:ph idx="1"/>
          </p:nvPr>
        </p:nvSpPr>
        <p:spPr/>
        <p:txBody>
          <a:bodyPr/>
          <a:lstStyle/>
          <a:p>
            <a:r>
              <a:rPr lang="zh-CN" altLang="en-US" dirty="0" smtClean="0"/>
              <a:t>设备管理</a:t>
            </a:r>
            <a:r>
              <a:rPr lang="zh-CN" altLang="en-US" dirty="0"/>
              <a:t>应具备以下功能：</a:t>
            </a:r>
          </a:p>
          <a:p>
            <a:pPr lvl="1"/>
            <a:r>
              <a:rPr lang="zh-CN" altLang="en-US" dirty="0">
                <a:solidFill>
                  <a:srgbClr val="FF0000"/>
                </a:solidFill>
              </a:rPr>
              <a:t>设备分配</a:t>
            </a:r>
            <a:r>
              <a:rPr lang="zh-CN" altLang="en-US" dirty="0"/>
              <a:t>：根据用户的</a:t>
            </a:r>
            <a:r>
              <a:rPr lang="en-US" altLang="zh-CN" dirty="0"/>
              <a:t>I/O</a:t>
            </a:r>
            <a:r>
              <a:rPr lang="zh-CN" altLang="en-US" dirty="0"/>
              <a:t>请求，为之分配设备</a:t>
            </a:r>
            <a:r>
              <a:rPr lang="zh-CN" altLang="en-US" dirty="0" smtClean="0"/>
              <a:t>。</a:t>
            </a:r>
            <a:endParaRPr lang="zh-CN" altLang="en-US" dirty="0"/>
          </a:p>
          <a:p>
            <a:pPr lvl="1"/>
            <a:r>
              <a:rPr lang="zh-CN" altLang="en-US" dirty="0">
                <a:solidFill>
                  <a:srgbClr val="FF0000"/>
                </a:solidFill>
              </a:rPr>
              <a:t>设备处理</a:t>
            </a:r>
            <a:r>
              <a:rPr lang="zh-CN" altLang="en-US" dirty="0"/>
              <a:t>：负责启动设备及</a:t>
            </a:r>
            <a:r>
              <a:rPr lang="en-US" altLang="zh-CN" dirty="0"/>
              <a:t>I/O</a:t>
            </a:r>
            <a:r>
              <a:rPr lang="zh-CN" altLang="en-US" dirty="0"/>
              <a:t>操作完成时的中断处理。</a:t>
            </a:r>
          </a:p>
          <a:p>
            <a:pPr lvl="1"/>
            <a:r>
              <a:rPr lang="zh-CN" altLang="en-US" dirty="0">
                <a:solidFill>
                  <a:srgbClr val="FF0000"/>
                </a:solidFill>
              </a:rPr>
              <a:t>缓冲管理</a:t>
            </a:r>
            <a:r>
              <a:rPr lang="zh-CN" altLang="en-US" dirty="0"/>
              <a:t>：为缓和</a:t>
            </a:r>
            <a:r>
              <a:rPr lang="en-US" altLang="zh-CN" dirty="0"/>
              <a:t>CPU</a:t>
            </a:r>
            <a:r>
              <a:rPr lang="zh-CN" altLang="en-US" dirty="0"/>
              <a:t>与</a:t>
            </a:r>
            <a:r>
              <a:rPr lang="en-US" altLang="zh-CN" dirty="0"/>
              <a:t>I/O</a:t>
            </a:r>
            <a:r>
              <a:rPr lang="zh-CN" altLang="en-US" dirty="0"/>
              <a:t>速度不匹配的矛盾常设置缓冲区。缓冲管理负责缓冲区的分配和释放及有关管理工作。</a:t>
            </a:r>
          </a:p>
          <a:p>
            <a:pPr lvl="1"/>
            <a:r>
              <a:rPr lang="zh-CN" altLang="en-US" dirty="0">
                <a:solidFill>
                  <a:srgbClr val="FF0000"/>
                </a:solidFill>
              </a:rPr>
              <a:t>设备独立性</a:t>
            </a:r>
            <a:r>
              <a:rPr lang="zh-CN" altLang="en-US" dirty="0"/>
              <a:t>：又称设备无关性，是指用户编制程序时所使用的设备与物理设备无关。</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7</a:t>
            </a:fld>
            <a:endParaRPr lang="zh-CN" altLang="en-US" dirty="0"/>
          </a:p>
        </p:txBody>
      </p:sp>
    </p:spTree>
    <p:extLst>
      <p:ext uri="{BB962C8B-B14F-4D97-AF65-F5344CB8AC3E}">
        <p14:creationId xmlns:p14="http://schemas.microsoft.com/office/powerpoint/2010/main" val="4220001613"/>
      </p:ext>
    </p:extLst>
  </p:cSld>
  <p:clrMapOvr>
    <a:masterClrMapping/>
  </p:clrMapOvr>
  <p:transition spd="med">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缓冲池</a:t>
            </a:r>
          </a:p>
          <a:p>
            <a:pPr lvl="1"/>
            <a:r>
              <a:rPr lang="zh-CN" altLang="en-US" dirty="0"/>
              <a:t>缓冲池有四种工作方式：</a:t>
            </a:r>
          </a:p>
          <a:p>
            <a:pPr lvl="2"/>
            <a:r>
              <a:rPr lang="zh-CN" altLang="en-US" dirty="0"/>
              <a:t>收容输入</a:t>
            </a:r>
          </a:p>
          <a:p>
            <a:pPr lvl="2"/>
            <a:r>
              <a:rPr lang="zh-CN" altLang="en-US" dirty="0"/>
              <a:t>提取输入</a:t>
            </a:r>
          </a:p>
          <a:p>
            <a:pPr lvl="2"/>
            <a:r>
              <a:rPr lang="zh-CN" altLang="en-US" dirty="0"/>
              <a:t>收容输出</a:t>
            </a:r>
          </a:p>
          <a:p>
            <a:pPr lvl="2"/>
            <a:r>
              <a:rPr lang="zh-CN" altLang="en-US" dirty="0"/>
              <a:t>提取输出</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70</a:t>
            </a:fld>
            <a:endParaRPr lang="zh-CN" altLang="en-US" dirty="0"/>
          </a:p>
        </p:txBody>
      </p:sp>
    </p:spTree>
    <p:extLst>
      <p:ext uri="{BB962C8B-B14F-4D97-AF65-F5344CB8AC3E}">
        <p14:creationId xmlns:p14="http://schemas.microsoft.com/office/powerpoint/2010/main" val="334249620"/>
      </p:ext>
    </p:extLst>
  </p:cSld>
  <p:clrMapOvr>
    <a:masterClrMapping/>
  </p:clrMapOvr>
  <p:transition spd="med">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缓冲池</a:t>
            </a:r>
          </a:p>
          <a:p>
            <a:pPr lvl="1"/>
            <a:r>
              <a:rPr lang="zh-CN" altLang="en-US" dirty="0"/>
              <a:t>收容输入</a:t>
            </a:r>
          </a:p>
          <a:p>
            <a:pPr lvl="2"/>
            <a:r>
              <a:rPr lang="zh-CN" altLang="en-US" dirty="0"/>
              <a:t>当输入进程需要输入数据时，便从空缓冲队列的队首摘下一个空缓冲区，把它作为收容输入工作缓冲区，然后把数据输入其中，装满后再将它挂到输入队列队尾。</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71</a:t>
            </a:fld>
            <a:endParaRPr lang="zh-CN" altLang="en-US" dirty="0"/>
          </a:p>
        </p:txBody>
      </p:sp>
      <p:grpSp>
        <p:nvGrpSpPr>
          <p:cNvPr id="9" name="组合 8"/>
          <p:cNvGrpSpPr/>
          <p:nvPr/>
        </p:nvGrpSpPr>
        <p:grpSpPr>
          <a:xfrm>
            <a:off x="2420938" y="4133850"/>
            <a:ext cx="4800600" cy="1249363"/>
            <a:chOff x="2514600" y="4419600"/>
            <a:chExt cx="4800600" cy="1249363"/>
          </a:xfrm>
        </p:grpSpPr>
        <p:sp>
          <p:nvSpPr>
            <p:cNvPr id="5" name="Rectangle 5"/>
            <p:cNvSpPr>
              <a:spLocks noChangeArrowheads="1"/>
            </p:cNvSpPr>
            <p:nvPr/>
          </p:nvSpPr>
          <p:spPr bwMode="auto">
            <a:xfrm>
              <a:off x="2514600" y="4554538"/>
              <a:ext cx="13716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输入设备</a:t>
              </a:r>
            </a:p>
          </p:txBody>
        </p:sp>
        <p:sp>
          <p:nvSpPr>
            <p:cNvPr id="6" name="Rectangle 6"/>
            <p:cNvSpPr>
              <a:spLocks noChangeArrowheads="1"/>
            </p:cNvSpPr>
            <p:nvPr/>
          </p:nvSpPr>
          <p:spPr bwMode="auto">
            <a:xfrm>
              <a:off x="4879975" y="4419600"/>
              <a:ext cx="1412875" cy="561975"/>
            </a:xfrm>
            <a:prstGeom prst="rect">
              <a:avLst/>
            </a:prstGeom>
            <a:solidFill>
              <a:srgbClr val="FFFFFF"/>
            </a:solidFill>
            <a:ln w="2857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 name="Line 7"/>
            <p:cNvSpPr>
              <a:spLocks noChangeShapeType="1"/>
            </p:cNvSpPr>
            <p:nvPr/>
          </p:nvSpPr>
          <p:spPr bwMode="auto">
            <a:xfrm flipV="1">
              <a:off x="3905250" y="4725988"/>
              <a:ext cx="974725" cy="1587"/>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p:nvSpPr>
          <p:spPr bwMode="auto">
            <a:xfrm>
              <a:off x="4422775" y="5195888"/>
              <a:ext cx="2892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收容输入工作缓冲区</a:t>
              </a:r>
            </a:p>
          </p:txBody>
        </p:sp>
      </p:grpSp>
    </p:spTree>
    <p:extLst>
      <p:ext uri="{BB962C8B-B14F-4D97-AF65-F5344CB8AC3E}">
        <p14:creationId xmlns:p14="http://schemas.microsoft.com/office/powerpoint/2010/main" val="4018341873"/>
      </p:ext>
    </p:extLst>
  </p:cSld>
  <p:clrMapOvr>
    <a:masterClrMapping/>
  </p:clrMapOvr>
  <p:transition spd="med">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缓冲池</a:t>
            </a:r>
          </a:p>
          <a:p>
            <a:pPr lvl="1"/>
            <a:r>
              <a:rPr lang="zh-CN" altLang="en-US" dirty="0"/>
              <a:t>提取输入</a:t>
            </a:r>
          </a:p>
          <a:p>
            <a:pPr lvl="2"/>
            <a:r>
              <a:rPr lang="zh-CN" altLang="en-US" dirty="0"/>
              <a:t>当计算进程需要输入数据时，便从输入队列取得一个缓冲区作为提取输入工作缓冲区，计算进程从中提取数据，数据用完后再将它挂到空缓冲队列尾。</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72</a:t>
            </a:fld>
            <a:endParaRPr lang="zh-CN" altLang="en-US" dirty="0"/>
          </a:p>
        </p:txBody>
      </p:sp>
      <p:grpSp>
        <p:nvGrpSpPr>
          <p:cNvPr id="9" name="组合 8"/>
          <p:cNvGrpSpPr/>
          <p:nvPr/>
        </p:nvGrpSpPr>
        <p:grpSpPr>
          <a:xfrm>
            <a:off x="2611438" y="4067175"/>
            <a:ext cx="4419600" cy="1208088"/>
            <a:chOff x="2514600" y="4038600"/>
            <a:chExt cx="4419600" cy="1208088"/>
          </a:xfrm>
        </p:grpSpPr>
        <p:sp>
          <p:nvSpPr>
            <p:cNvPr id="5" name="Rectangle 5"/>
            <p:cNvSpPr>
              <a:spLocks noChangeArrowheads="1"/>
            </p:cNvSpPr>
            <p:nvPr/>
          </p:nvSpPr>
          <p:spPr bwMode="auto">
            <a:xfrm>
              <a:off x="2514600" y="4103688"/>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用户程序</a:t>
              </a:r>
            </a:p>
          </p:txBody>
        </p:sp>
        <p:sp>
          <p:nvSpPr>
            <p:cNvPr id="6" name="Rectangle 6"/>
            <p:cNvSpPr>
              <a:spLocks noChangeArrowheads="1"/>
            </p:cNvSpPr>
            <p:nvPr/>
          </p:nvSpPr>
          <p:spPr bwMode="auto">
            <a:xfrm>
              <a:off x="4664075" y="4038600"/>
              <a:ext cx="1295400" cy="520700"/>
            </a:xfrm>
            <a:prstGeom prst="rect">
              <a:avLst/>
            </a:prstGeom>
            <a:solidFill>
              <a:srgbClr val="FFFFFF"/>
            </a:solidFill>
            <a:ln w="2857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 name="Line 7"/>
            <p:cNvSpPr>
              <a:spLocks noChangeShapeType="1"/>
            </p:cNvSpPr>
            <p:nvPr/>
          </p:nvSpPr>
          <p:spPr bwMode="auto">
            <a:xfrm flipH="1" flipV="1">
              <a:off x="3770313" y="4322763"/>
              <a:ext cx="893762"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p:nvSpPr>
          <p:spPr bwMode="auto">
            <a:xfrm>
              <a:off x="4105275" y="4754563"/>
              <a:ext cx="28289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提取输入工作缓冲区</a:t>
              </a:r>
            </a:p>
          </p:txBody>
        </p:sp>
      </p:grpSp>
    </p:spTree>
    <p:extLst>
      <p:ext uri="{BB962C8B-B14F-4D97-AF65-F5344CB8AC3E}">
        <p14:creationId xmlns:p14="http://schemas.microsoft.com/office/powerpoint/2010/main" val="909828466"/>
      </p:ext>
    </p:extLst>
  </p:cSld>
  <p:clrMapOvr>
    <a:masterClrMapping/>
  </p:clrMapOvr>
  <p:transition spd="med">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缓冲池</a:t>
            </a:r>
          </a:p>
          <a:p>
            <a:pPr lvl="1"/>
            <a:r>
              <a:rPr lang="zh-CN" altLang="en-US" dirty="0" smtClean="0"/>
              <a:t>收容</a:t>
            </a:r>
            <a:r>
              <a:rPr lang="zh-CN" altLang="en-US" dirty="0"/>
              <a:t>输出</a:t>
            </a:r>
          </a:p>
          <a:p>
            <a:pPr lvl="2"/>
            <a:r>
              <a:rPr lang="zh-CN" altLang="en-US" dirty="0"/>
              <a:t>当计算进程需要输出数据时，便从空缓冲队列的队首取得一个空缓冲，作为收容输出工作缓冲区，当其中装满输出数据后，再将它挂到输出队列尾。</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73</a:t>
            </a:fld>
            <a:endParaRPr lang="zh-CN" altLang="en-US" dirty="0"/>
          </a:p>
        </p:txBody>
      </p:sp>
      <p:grpSp>
        <p:nvGrpSpPr>
          <p:cNvPr id="14" name="组合 13"/>
          <p:cNvGrpSpPr/>
          <p:nvPr/>
        </p:nvGrpSpPr>
        <p:grpSpPr>
          <a:xfrm>
            <a:off x="2573338" y="4010025"/>
            <a:ext cx="4495800" cy="1127125"/>
            <a:chOff x="2590800" y="3810000"/>
            <a:chExt cx="4495800" cy="1127125"/>
          </a:xfrm>
        </p:grpSpPr>
        <p:sp>
          <p:nvSpPr>
            <p:cNvPr id="10" name="Rectangle 5"/>
            <p:cNvSpPr>
              <a:spLocks noChangeArrowheads="1"/>
            </p:cNvSpPr>
            <p:nvPr/>
          </p:nvSpPr>
          <p:spPr bwMode="auto">
            <a:xfrm>
              <a:off x="2590800" y="3870325"/>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用户程序</a:t>
              </a:r>
            </a:p>
          </p:txBody>
        </p:sp>
        <p:sp>
          <p:nvSpPr>
            <p:cNvPr id="11" name="Rectangle 6"/>
            <p:cNvSpPr>
              <a:spLocks noChangeArrowheads="1"/>
            </p:cNvSpPr>
            <p:nvPr/>
          </p:nvSpPr>
          <p:spPr bwMode="auto">
            <a:xfrm>
              <a:off x="4708525" y="3810000"/>
              <a:ext cx="1235075" cy="549275"/>
            </a:xfrm>
            <a:prstGeom prst="rect">
              <a:avLst/>
            </a:prstGeom>
            <a:solidFill>
              <a:srgbClr val="FFFFFF"/>
            </a:solidFill>
            <a:ln w="2857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 name="Line 7"/>
            <p:cNvSpPr>
              <a:spLocks noChangeShapeType="1"/>
            </p:cNvSpPr>
            <p:nvPr/>
          </p:nvSpPr>
          <p:spPr bwMode="auto">
            <a:xfrm flipV="1">
              <a:off x="3856038" y="4110038"/>
              <a:ext cx="852487"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Rectangle 8"/>
            <p:cNvSpPr>
              <a:spLocks noChangeArrowheads="1"/>
            </p:cNvSpPr>
            <p:nvPr/>
          </p:nvSpPr>
          <p:spPr bwMode="auto">
            <a:xfrm>
              <a:off x="4175125" y="4481513"/>
              <a:ext cx="29114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收容输出工作缓冲区</a:t>
              </a:r>
            </a:p>
          </p:txBody>
        </p:sp>
      </p:grpSp>
    </p:spTree>
    <p:extLst>
      <p:ext uri="{BB962C8B-B14F-4D97-AF65-F5344CB8AC3E}">
        <p14:creationId xmlns:p14="http://schemas.microsoft.com/office/powerpoint/2010/main" val="3604752286"/>
      </p:ext>
    </p:extLst>
  </p:cSld>
  <p:clrMapOvr>
    <a:masterClrMapping/>
  </p:clrMapOvr>
  <p:transition spd="med">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缓冲</a:t>
            </a:r>
          </a:p>
        </p:txBody>
      </p:sp>
      <p:sp>
        <p:nvSpPr>
          <p:cNvPr id="3" name="内容占位符 2"/>
          <p:cNvSpPr>
            <a:spLocks noGrp="1"/>
          </p:cNvSpPr>
          <p:nvPr>
            <p:ph idx="1"/>
          </p:nvPr>
        </p:nvSpPr>
        <p:spPr/>
        <p:txBody>
          <a:bodyPr/>
          <a:lstStyle/>
          <a:p>
            <a:r>
              <a:rPr lang="zh-CN" altLang="en-US" dirty="0"/>
              <a:t>缓冲池</a:t>
            </a:r>
          </a:p>
          <a:p>
            <a:pPr lvl="1"/>
            <a:r>
              <a:rPr lang="zh-CN" altLang="en-US" dirty="0" smtClean="0"/>
              <a:t>提取</a:t>
            </a:r>
            <a:r>
              <a:rPr lang="zh-CN" altLang="en-US" dirty="0"/>
              <a:t>输出</a:t>
            </a:r>
          </a:p>
          <a:p>
            <a:pPr lvl="2"/>
            <a:r>
              <a:rPr lang="zh-CN" altLang="en-US" dirty="0"/>
              <a:t>当要输出时，由输出进程从输出队列中取得一装满输出数据的缓冲区，作为提取输出工作缓冲区，当数据提取完后，再将它挂到空缓冲队列的末尾。</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74</a:t>
            </a:fld>
            <a:endParaRPr lang="zh-CN" altLang="en-US" dirty="0"/>
          </a:p>
        </p:txBody>
      </p:sp>
      <p:grpSp>
        <p:nvGrpSpPr>
          <p:cNvPr id="14" name="组合 13"/>
          <p:cNvGrpSpPr/>
          <p:nvPr/>
        </p:nvGrpSpPr>
        <p:grpSpPr>
          <a:xfrm>
            <a:off x="2535238" y="4095750"/>
            <a:ext cx="4572000" cy="1203325"/>
            <a:chOff x="2286000" y="3886200"/>
            <a:chExt cx="4572000" cy="1203325"/>
          </a:xfrm>
        </p:grpSpPr>
        <p:sp>
          <p:nvSpPr>
            <p:cNvPr id="10" name="Rectangle 5"/>
            <p:cNvSpPr>
              <a:spLocks noChangeArrowheads="1"/>
            </p:cNvSpPr>
            <p:nvPr/>
          </p:nvSpPr>
          <p:spPr bwMode="auto">
            <a:xfrm>
              <a:off x="2286000" y="3946525"/>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输出设备</a:t>
              </a:r>
            </a:p>
          </p:txBody>
        </p:sp>
        <p:sp>
          <p:nvSpPr>
            <p:cNvPr id="11" name="Rectangle 6"/>
            <p:cNvSpPr>
              <a:spLocks noChangeArrowheads="1"/>
            </p:cNvSpPr>
            <p:nvPr/>
          </p:nvSpPr>
          <p:spPr bwMode="auto">
            <a:xfrm>
              <a:off x="4543425" y="3886200"/>
              <a:ext cx="1354138" cy="549275"/>
            </a:xfrm>
            <a:prstGeom prst="rect">
              <a:avLst/>
            </a:prstGeom>
            <a:solidFill>
              <a:srgbClr val="FFFFFF"/>
            </a:solidFill>
            <a:ln w="2857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 name="Line 7"/>
            <p:cNvSpPr>
              <a:spLocks noChangeShapeType="1"/>
            </p:cNvSpPr>
            <p:nvPr/>
          </p:nvSpPr>
          <p:spPr bwMode="auto">
            <a:xfrm flipH="1" flipV="1">
              <a:off x="3609975" y="4186238"/>
              <a:ext cx="933450" cy="0"/>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Rectangle 8"/>
            <p:cNvSpPr>
              <a:spLocks noChangeArrowheads="1"/>
            </p:cNvSpPr>
            <p:nvPr/>
          </p:nvSpPr>
          <p:spPr bwMode="auto">
            <a:xfrm>
              <a:off x="4035425" y="4633913"/>
              <a:ext cx="28225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提取输出工作缓冲区</a:t>
              </a:r>
            </a:p>
          </p:txBody>
        </p:sp>
      </p:grpSp>
    </p:spTree>
    <p:extLst>
      <p:ext uri="{BB962C8B-B14F-4D97-AF65-F5344CB8AC3E}">
        <p14:creationId xmlns:p14="http://schemas.microsoft.com/office/powerpoint/2010/main" val="836939446"/>
      </p:ext>
    </p:extLst>
  </p:cSld>
  <p:clrMapOvr>
    <a:masterClrMapping/>
  </p:clrMapOvr>
  <p:transition spd="med">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高速缓存</a:t>
            </a:r>
          </a:p>
        </p:txBody>
      </p:sp>
      <p:sp>
        <p:nvSpPr>
          <p:cNvPr id="3" name="内容占位符 2"/>
          <p:cNvSpPr>
            <a:spLocks noGrp="1"/>
          </p:cNvSpPr>
          <p:nvPr>
            <p:ph idx="1"/>
          </p:nvPr>
        </p:nvSpPr>
        <p:spPr/>
        <p:txBody>
          <a:bodyPr/>
          <a:lstStyle/>
          <a:p>
            <a:r>
              <a:rPr lang="zh-CN" altLang="en-US" dirty="0"/>
              <a:t>高速缓存：存放数据副本的高速</a:t>
            </a:r>
            <a:r>
              <a:rPr lang="zh-CN" altLang="en-US" dirty="0" smtClean="0"/>
              <a:t>存储器</a:t>
            </a:r>
            <a:endParaRPr lang="en-US" altLang="zh-CN" dirty="0"/>
          </a:p>
          <a:p>
            <a:r>
              <a:rPr lang="zh-CN" altLang="en-US" dirty="0"/>
              <a:t>缓冲与高速缓存的</a:t>
            </a:r>
            <a:r>
              <a:rPr lang="zh-CN" altLang="en-US" dirty="0" smtClean="0"/>
              <a:t>差别</a:t>
            </a:r>
            <a:endParaRPr lang="en-US" altLang="zh-CN" dirty="0" smtClean="0"/>
          </a:p>
          <a:p>
            <a:pPr lvl="1"/>
            <a:r>
              <a:rPr lang="zh-CN" altLang="en-US" dirty="0" smtClean="0"/>
              <a:t>缓冲是</a:t>
            </a:r>
            <a:r>
              <a:rPr lang="zh-CN" altLang="en-US" dirty="0"/>
              <a:t>为了应对</a:t>
            </a:r>
            <a:r>
              <a:rPr lang="zh-CN" altLang="en-US" dirty="0" smtClean="0"/>
              <a:t>数据传输而设置的中转站，用完作废</a:t>
            </a:r>
            <a:endParaRPr lang="en-US" altLang="zh-CN" dirty="0" smtClean="0"/>
          </a:p>
          <a:p>
            <a:pPr lvl="1"/>
            <a:r>
              <a:rPr lang="zh-CN" altLang="en-US" dirty="0" smtClean="0"/>
              <a:t>缓存是为了应对未来重复的读取，而保留的一</a:t>
            </a:r>
            <a:r>
              <a:rPr lang="zh-CN" altLang="en-US" dirty="0"/>
              <a:t>个</a:t>
            </a:r>
            <a:r>
              <a:rPr lang="zh-CN" altLang="en-US" dirty="0" smtClean="0"/>
              <a:t>副本，长时间驻留，但须处理与原始数据的一致性问题</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75</a:t>
            </a:fld>
            <a:endParaRPr lang="zh-CN" altLang="en-US" dirty="0"/>
          </a:p>
        </p:txBody>
      </p:sp>
    </p:spTree>
    <p:extLst>
      <p:ext uri="{BB962C8B-B14F-4D97-AF65-F5344CB8AC3E}">
        <p14:creationId xmlns:p14="http://schemas.microsoft.com/office/powerpoint/2010/main" val="213304204"/>
      </p:ext>
    </p:extLst>
  </p:cSld>
  <p:clrMapOvr>
    <a:masterClrMapping/>
  </p:clrMapOvr>
  <p:transition spd="med">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假脱机与设备预留</a:t>
            </a:r>
          </a:p>
        </p:txBody>
      </p:sp>
      <p:sp>
        <p:nvSpPr>
          <p:cNvPr id="3" name="内容占位符 2"/>
          <p:cNvSpPr>
            <a:spLocks noGrp="1"/>
          </p:cNvSpPr>
          <p:nvPr>
            <p:ph idx="1"/>
          </p:nvPr>
        </p:nvSpPr>
        <p:spPr/>
        <p:txBody>
          <a:bodyPr/>
          <a:lstStyle/>
          <a:p>
            <a:r>
              <a:rPr lang="zh-CN" altLang="en-US" dirty="0"/>
              <a:t>假脱机：保存设备输出的缓冲区</a:t>
            </a:r>
          </a:p>
          <a:p>
            <a:r>
              <a:rPr lang="en-US" altLang="zh-CN" dirty="0"/>
              <a:t>Spooling</a:t>
            </a:r>
            <a:r>
              <a:rPr lang="zh-CN" altLang="en-US" dirty="0"/>
              <a:t>技术是将独占设备改造为共享设备的技术</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76</a:t>
            </a:fld>
            <a:endParaRPr lang="zh-CN" altLang="en-US" dirty="0"/>
          </a:p>
        </p:txBody>
      </p:sp>
    </p:spTree>
    <p:extLst>
      <p:ext uri="{BB962C8B-B14F-4D97-AF65-F5344CB8AC3E}">
        <p14:creationId xmlns:p14="http://schemas.microsoft.com/office/powerpoint/2010/main" val="143906753"/>
      </p:ext>
    </p:extLst>
  </p:cSld>
  <p:clrMapOvr>
    <a:masterClrMapping/>
  </p:clrMapOvr>
  <p:transition spd="med">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假脱机与设备预留</a:t>
            </a:r>
          </a:p>
        </p:txBody>
      </p:sp>
      <p:sp>
        <p:nvSpPr>
          <p:cNvPr id="3" name="内容占位符 2"/>
          <p:cNvSpPr>
            <a:spLocks noGrp="1"/>
          </p:cNvSpPr>
          <p:nvPr>
            <p:ph idx="1"/>
          </p:nvPr>
        </p:nvSpPr>
        <p:spPr/>
        <p:txBody>
          <a:bodyPr/>
          <a:lstStyle/>
          <a:p>
            <a:r>
              <a:rPr lang="en-US" altLang="zh-CN" dirty="0" smtClean="0"/>
              <a:t>Spooling</a:t>
            </a:r>
            <a:r>
              <a:rPr lang="zh-CN" altLang="en-US" dirty="0" smtClean="0"/>
              <a:t>技术</a:t>
            </a:r>
            <a:endParaRPr lang="en-US" altLang="zh-CN" dirty="0" smtClean="0"/>
          </a:p>
          <a:p>
            <a:pPr lvl="1"/>
            <a:r>
              <a:rPr lang="en-US" altLang="zh-CN" dirty="0"/>
              <a:t>Spooling</a:t>
            </a:r>
            <a:r>
              <a:rPr lang="zh-CN" altLang="en-US" dirty="0"/>
              <a:t>是</a:t>
            </a:r>
            <a:r>
              <a:rPr lang="en-US" altLang="zh-CN" dirty="0"/>
              <a:t>Simultaneous Peripheral Operating On-Line</a:t>
            </a:r>
            <a:r>
              <a:rPr lang="zh-CN" altLang="en-US" dirty="0"/>
              <a:t>的缩写，意思是外部设备同时联机操作，又称假脱机操作。</a:t>
            </a:r>
          </a:p>
          <a:p>
            <a:pPr lvl="1"/>
            <a:r>
              <a:rPr lang="zh-CN" altLang="en-US" dirty="0"/>
              <a:t>在</a:t>
            </a:r>
            <a:r>
              <a:rPr lang="en-US" altLang="zh-CN" dirty="0"/>
              <a:t>Spooling</a:t>
            </a:r>
            <a:r>
              <a:rPr lang="zh-CN" altLang="en-US" dirty="0"/>
              <a:t>系统中，用一道程序模拟脱机输入时的外围控制机功能，把低速输入设备上的数据传送到高速磁盘上；再用另一道程序来模拟脱机输出时的外围控制机功能，把数据从磁盘传送到低速输出设备上。</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77</a:t>
            </a:fld>
            <a:endParaRPr lang="zh-CN" altLang="en-US" dirty="0"/>
          </a:p>
        </p:txBody>
      </p:sp>
    </p:spTree>
    <p:extLst>
      <p:ext uri="{BB962C8B-B14F-4D97-AF65-F5344CB8AC3E}">
        <p14:creationId xmlns:p14="http://schemas.microsoft.com/office/powerpoint/2010/main" val="371146771"/>
      </p:ext>
    </p:extLst>
  </p:cSld>
  <p:clrMapOvr>
    <a:masterClrMapping/>
  </p:clrMapOvr>
  <p:transition spd="med">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假脱机与设备预留</a:t>
            </a:r>
          </a:p>
        </p:txBody>
      </p:sp>
      <p:sp>
        <p:nvSpPr>
          <p:cNvPr id="3" name="内容占位符 2"/>
          <p:cNvSpPr>
            <a:spLocks noGrp="1"/>
          </p:cNvSpPr>
          <p:nvPr>
            <p:ph idx="1"/>
          </p:nvPr>
        </p:nvSpPr>
        <p:spPr/>
        <p:txBody>
          <a:bodyPr/>
          <a:lstStyle/>
          <a:p>
            <a:r>
              <a:rPr lang="en-US" altLang="zh-CN" dirty="0" smtClean="0"/>
              <a:t>Spooling</a:t>
            </a:r>
            <a:r>
              <a:rPr lang="zh-CN" altLang="en-US" dirty="0" smtClean="0"/>
              <a:t>技术</a:t>
            </a:r>
            <a:endParaRPr lang="en-US" altLang="zh-CN" dirty="0" smtClean="0"/>
          </a:p>
          <a:p>
            <a:pPr lvl="1"/>
            <a:r>
              <a:rPr lang="en-US" altLang="zh-CN" dirty="0"/>
              <a:t>Spooling</a:t>
            </a:r>
            <a:r>
              <a:rPr lang="zh-CN" altLang="en-US" dirty="0"/>
              <a:t>系统由三部分组成：</a:t>
            </a:r>
          </a:p>
          <a:p>
            <a:pPr lvl="2"/>
            <a:r>
              <a:rPr lang="zh-CN" altLang="en-US" dirty="0"/>
              <a:t>输入井和输出井</a:t>
            </a:r>
          </a:p>
          <a:p>
            <a:pPr lvl="2"/>
            <a:r>
              <a:rPr lang="zh-CN" altLang="en-US" dirty="0"/>
              <a:t>输入缓冲区和输出缓冲区</a:t>
            </a:r>
          </a:p>
          <a:p>
            <a:pPr lvl="2"/>
            <a:r>
              <a:rPr lang="zh-CN" altLang="en-US" dirty="0"/>
              <a:t>输入进程和输出进程</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78</a:t>
            </a:fld>
            <a:endParaRPr lang="zh-CN" altLang="en-US" dirty="0"/>
          </a:p>
        </p:txBody>
      </p:sp>
    </p:spTree>
    <p:extLst>
      <p:ext uri="{BB962C8B-B14F-4D97-AF65-F5344CB8AC3E}">
        <p14:creationId xmlns:p14="http://schemas.microsoft.com/office/powerpoint/2010/main" val="1478320226"/>
      </p:ext>
    </p:extLst>
  </p:cSld>
  <p:clrMapOvr>
    <a:masterClrMapping/>
  </p:clrMapOvr>
  <p:transition spd="med">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假脱机与设备预留</a:t>
            </a:r>
          </a:p>
        </p:txBody>
      </p:sp>
      <p:sp>
        <p:nvSpPr>
          <p:cNvPr id="3" name="内容占位符 2"/>
          <p:cNvSpPr>
            <a:spLocks noGrp="1"/>
          </p:cNvSpPr>
          <p:nvPr>
            <p:ph idx="1"/>
          </p:nvPr>
        </p:nvSpPr>
        <p:spPr/>
        <p:txBody>
          <a:bodyPr/>
          <a:lstStyle/>
          <a:p>
            <a:r>
              <a:rPr lang="en-US" altLang="zh-CN" dirty="0" smtClean="0"/>
              <a:t>Spooling</a:t>
            </a:r>
            <a:r>
              <a:rPr lang="zh-CN" altLang="en-US" dirty="0" smtClean="0"/>
              <a:t>技术</a:t>
            </a:r>
            <a:endParaRPr lang="en-US" altLang="zh-CN" dirty="0" smtClean="0"/>
          </a:p>
          <a:p>
            <a:pPr lvl="1"/>
            <a:r>
              <a:rPr lang="zh-CN" altLang="en-US" dirty="0"/>
              <a:t>输入井和输出井</a:t>
            </a:r>
          </a:p>
          <a:p>
            <a:pPr lvl="2"/>
            <a:r>
              <a:rPr lang="zh-CN" altLang="en-US" dirty="0"/>
              <a:t>输入井和输出井是磁盘上的两个存储区域。</a:t>
            </a:r>
          </a:p>
          <a:p>
            <a:pPr lvl="2"/>
            <a:r>
              <a:rPr lang="zh-CN" altLang="en-US" dirty="0"/>
              <a:t>输入井收容</a:t>
            </a:r>
            <a:r>
              <a:rPr lang="en-US" altLang="zh-CN" dirty="0"/>
              <a:t>I/O</a:t>
            </a:r>
            <a:r>
              <a:rPr lang="zh-CN" altLang="en-US" dirty="0"/>
              <a:t>设备输入的数据。</a:t>
            </a:r>
          </a:p>
          <a:p>
            <a:pPr lvl="2"/>
            <a:r>
              <a:rPr lang="zh-CN" altLang="en-US" dirty="0"/>
              <a:t>输出井收容用户程序的输出数据。</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79</a:t>
            </a:fld>
            <a:endParaRPr lang="zh-CN" altLang="en-US" dirty="0"/>
          </a:p>
        </p:txBody>
      </p:sp>
    </p:spTree>
    <p:extLst>
      <p:ext uri="{BB962C8B-B14F-4D97-AF65-F5344CB8AC3E}">
        <p14:creationId xmlns:p14="http://schemas.microsoft.com/office/powerpoint/2010/main" val="2604852500"/>
      </p:ext>
    </p:extLst>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设备管理的任务和功能</a:t>
            </a:r>
          </a:p>
        </p:txBody>
      </p:sp>
      <p:sp>
        <p:nvSpPr>
          <p:cNvPr id="3" name="内容占位符 2"/>
          <p:cNvSpPr>
            <a:spLocks noGrp="1"/>
          </p:cNvSpPr>
          <p:nvPr>
            <p:ph idx="1"/>
          </p:nvPr>
        </p:nvSpPr>
        <p:spPr/>
        <p:txBody>
          <a:bodyPr/>
          <a:lstStyle/>
          <a:p>
            <a:r>
              <a:rPr lang="zh-CN" altLang="en-US" dirty="0"/>
              <a:t>设备独立性有两种类型：</a:t>
            </a:r>
          </a:p>
          <a:p>
            <a:pPr lvl="1"/>
            <a:r>
              <a:rPr lang="zh-CN" altLang="en-US" dirty="0"/>
              <a:t>独立于同类设备的具体设备号</a:t>
            </a:r>
          </a:p>
          <a:p>
            <a:pPr lvl="1"/>
            <a:r>
              <a:rPr lang="zh-CN" altLang="en-US" dirty="0"/>
              <a:t>独立于设备类型</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8</a:t>
            </a:fld>
            <a:endParaRPr lang="zh-CN" altLang="en-US" dirty="0"/>
          </a:p>
        </p:txBody>
      </p:sp>
    </p:spTree>
    <p:extLst>
      <p:ext uri="{BB962C8B-B14F-4D97-AF65-F5344CB8AC3E}">
        <p14:creationId xmlns:p14="http://schemas.microsoft.com/office/powerpoint/2010/main" val="313418070"/>
      </p:ext>
    </p:extLst>
  </p:cSld>
  <p:clrMapOvr>
    <a:masterClrMapping/>
  </p:clrMapOvr>
  <p:transition spd="med">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假脱机与设备预留</a:t>
            </a:r>
          </a:p>
        </p:txBody>
      </p:sp>
      <p:sp>
        <p:nvSpPr>
          <p:cNvPr id="3" name="内容占位符 2"/>
          <p:cNvSpPr>
            <a:spLocks noGrp="1"/>
          </p:cNvSpPr>
          <p:nvPr>
            <p:ph idx="1"/>
          </p:nvPr>
        </p:nvSpPr>
        <p:spPr/>
        <p:txBody>
          <a:bodyPr/>
          <a:lstStyle/>
          <a:p>
            <a:r>
              <a:rPr lang="en-US" altLang="zh-CN" dirty="0" smtClean="0"/>
              <a:t>Spooling</a:t>
            </a:r>
            <a:r>
              <a:rPr lang="zh-CN" altLang="en-US" dirty="0" smtClean="0"/>
              <a:t>技术</a:t>
            </a:r>
            <a:endParaRPr lang="en-US" altLang="zh-CN" dirty="0" smtClean="0"/>
          </a:p>
          <a:p>
            <a:pPr lvl="1"/>
            <a:r>
              <a:rPr lang="zh-CN" altLang="en-US" dirty="0"/>
              <a:t>输入缓冲区和输出缓冲区</a:t>
            </a:r>
          </a:p>
          <a:p>
            <a:pPr lvl="2"/>
            <a:r>
              <a:rPr lang="zh-CN" altLang="en-US" dirty="0"/>
              <a:t>输入缓冲区和输出缓冲区是内存中的两个缓冲区。</a:t>
            </a:r>
          </a:p>
          <a:p>
            <a:pPr lvl="2"/>
            <a:r>
              <a:rPr lang="zh-CN" altLang="en-US" dirty="0"/>
              <a:t>输入缓冲区用于暂存由输入设备送来的数据，以后再传送到输入井；</a:t>
            </a:r>
          </a:p>
          <a:p>
            <a:pPr lvl="2"/>
            <a:r>
              <a:rPr lang="zh-CN" altLang="en-US" dirty="0"/>
              <a:t>输出缓冲区用于暂存从输出井送来的数据，以后再传送到输出设备。</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80</a:t>
            </a:fld>
            <a:endParaRPr lang="zh-CN" altLang="en-US" dirty="0"/>
          </a:p>
        </p:txBody>
      </p:sp>
    </p:spTree>
    <p:extLst>
      <p:ext uri="{BB962C8B-B14F-4D97-AF65-F5344CB8AC3E}">
        <p14:creationId xmlns:p14="http://schemas.microsoft.com/office/powerpoint/2010/main" val="2948981293"/>
      </p:ext>
    </p:extLst>
  </p:cSld>
  <p:clrMapOvr>
    <a:masterClrMapping/>
  </p:clrMapOvr>
  <p:transition spd="med">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假脱机与设备预留</a:t>
            </a:r>
          </a:p>
        </p:txBody>
      </p:sp>
      <p:sp>
        <p:nvSpPr>
          <p:cNvPr id="3" name="内容占位符 2"/>
          <p:cNvSpPr>
            <a:spLocks noGrp="1"/>
          </p:cNvSpPr>
          <p:nvPr>
            <p:ph idx="1"/>
          </p:nvPr>
        </p:nvSpPr>
        <p:spPr/>
        <p:txBody>
          <a:bodyPr/>
          <a:lstStyle/>
          <a:p>
            <a:r>
              <a:rPr lang="en-US" altLang="zh-CN" dirty="0" smtClean="0"/>
              <a:t>Spooling</a:t>
            </a:r>
            <a:r>
              <a:rPr lang="zh-CN" altLang="en-US" dirty="0" smtClean="0"/>
              <a:t>技术</a:t>
            </a:r>
            <a:endParaRPr lang="en-US" altLang="zh-CN" dirty="0" smtClean="0"/>
          </a:p>
          <a:p>
            <a:pPr lvl="1"/>
            <a:r>
              <a:rPr lang="zh-CN" altLang="en-US" dirty="0"/>
              <a:t>输入进程和输出进程</a:t>
            </a:r>
          </a:p>
          <a:p>
            <a:pPr lvl="2"/>
            <a:r>
              <a:rPr lang="zh-CN" altLang="en-US" dirty="0"/>
              <a:t>输入进程模拟脱机输入时的外围控制机，将用户要求的数据从输入设备通过输入缓冲区再送到输入井，当</a:t>
            </a:r>
            <a:r>
              <a:rPr lang="en-US" altLang="zh-CN" dirty="0"/>
              <a:t>CPU</a:t>
            </a:r>
            <a:r>
              <a:rPr lang="zh-CN" altLang="en-US" dirty="0"/>
              <a:t>需要输入数据时直接从输入井读入内存；</a:t>
            </a:r>
          </a:p>
          <a:p>
            <a:pPr lvl="2"/>
            <a:r>
              <a:rPr lang="zh-CN" altLang="en-US" dirty="0"/>
              <a:t>输出进程模拟脱机输出时的外围控制机，把用户要求输出的数据先从内存送到输出井，待输出设备空闲时，再将输出井中的数据经过输出缓冲区送到输出设备上。</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81</a:t>
            </a:fld>
            <a:endParaRPr lang="zh-CN" altLang="en-US" dirty="0"/>
          </a:p>
        </p:txBody>
      </p:sp>
    </p:spTree>
    <p:extLst>
      <p:ext uri="{BB962C8B-B14F-4D97-AF65-F5344CB8AC3E}">
        <p14:creationId xmlns:p14="http://schemas.microsoft.com/office/powerpoint/2010/main" val="2198305714"/>
      </p:ext>
    </p:extLst>
  </p:cSld>
  <p:clrMapOvr>
    <a:masterClrMapping/>
  </p:clrMapOvr>
  <p:transition spd="med">
    <p:zo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假脱机与设备预留</a:t>
            </a:r>
          </a:p>
        </p:txBody>
      </p:sp>
      <p:sp>
        <p:nvSpPr>
          <p:cNvPr id="3" name="内容占位符 2"/>
          <p:cNvSpPr>
            <a:spLocks noGrp="1"/>
          </p:cNvSpPr>
          <p:nvPr>
            <p:ph idx="1"/>
          </p:nvPr>
        </p:nvSpPr>
        <p:spPr/>
        <p:txBody>
          <a:bodyPr/>
          <a:lstStyle/>
          <a:p>
            <a:r>
              <a:rPr lang="en-US" altLang="zh-CN" dirty="0" smtClean="0"/>
              <a:t>Spooling</a:t>
            </a:r>
            <a:r>
              <a:rPr lang="zh-CN" altLang="en-US" dirty="0" smtClean="0"/>
              <a:t>技术</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82</a:t>
            </a:fld>
            <a:endParaRPr lang="zh-CN" altLang="en-US" dirty="0"/>
          </a:p>
        </p:txBody>
      </p:sp>
      <p:grpSp>
        <p:nvGrpSpPr>
          <p:cNvPr id="22" name="组合 21"/>
          <p:cNvGrpSpPr/>
          <p:nvPr/>
        </p:nvGrpSpPr>
        <p:grpSpPr>
          <a:xfrm>
            <a:off x="935038" y="2324100"/>
            <a:ext cx="7162800" cy="3230563"/>
            <a:chOff x="914400" y="1905000"/>
            <a:chExt cx="7162800" cy="3230563"/>
          </a:xfrm>
        </p:grpSpPr>
        <p:sp>
          <p:nvSpPr>
            <p:cNvPr id="5" name="Rectangle 3"/>
            <p:cNvSpPr>
              <a:spLocks noChangeArrowheads="1"/>
            </p:cNvSpPr>
            <p:nvPr/>
          </p:nvSpPr>
          <p:spPr bwMode="auto">
            <a:xfrm>
              <a:off x="2833688" y="1905000"/>
              <a:ext cx="3013075" cy="3230563"/>
            </a:xfrm>
            <a:prstGeom prst="rect">
              <a:avLst/>
            </a:prstGeom>
            <a:solidFill>
              <a:srgbClr val="FFFFFF"/>
            </a:solidFill>
            <a:ln w="15875">
              <a:solidFill>
                <a:srgbClr val="000000"/>
              </a:solidFill>
              <a:miter lim="800000"/>
              <a:headEnd/>
              <a:tailEnd/>
            </a:ln>
          </p:spPr>
          <p:txBody>
            <a:bodyPr lIns="0" tIns="7200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  输入进程     输出进程</a:t>
              </a:r>
            </a:p>
          </p:txBody>
        </p:sp>
        <p:sp>
          <p:nvSpPr>
            <p:cNvPr id="6" name="Line 4"/>
            <p:cNvSpPr>
              <a:spLocks noChangeShapeType="1"/>
            </p:cNvSpPr>
            <p:nvPr/>
          </p:nvSpPr>
          <p:spPr bwMode="auto">
            <a:xfrm>
              <a:off x="2833688" y="2487613"/>
              <a:ext cx="3013075"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p:cNvSpPr>
              <a:spLocks noChangeShapeType="1"/>
            </p:cNvSpPr>
            <p:nvPr/>
          </p:nvSpPr>
          <p:spPr bwMode="auto">
            <a:xfrm>
              <a:off x="4319588" y="1905000"/>
              <a:ext cx="0" cy="6048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p:nvSpPr>
          <p:spPr bwMode="auto">
            <a:xfrm>
              <a:off x="3516313" y="2895600"/>
              <a:ext cx="1608137" cy="563563"/>
            </a:xfrm>
            <a:prstGeom prst="rect">
              <a:avLst/>
            </a:prstGeom>
            <a:solidFill>
              <a:srgbClr val="FFFFFF"/>
            </a:solidFill>
            <a:ln w="15875">
              <a:solidFill>
                <a:srgbClr val="000000"/>
              </a:solidFill>
              <a:miter lim="800000"/>
              <a:headEnd/>
              <a:tailEnd/>
            </a:ln>
          </p:spPr>
          <p:txBody>
            <a:bodyPr lIns="0" tIns="7200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输入缓冲区</a:t>
              </a:r>
            </a:p>
          </p:txBody>
        </p:sp>
        <p:sp>
          <p:nvSpPr>
            <p:cNvPr id="9" name="Rectangle 7"/>
            <p:cNvSpPr>
              <a:spLocks noChangeArrowheads="1"/>
            </p:cNvSpPr>
            <p:nvPr/>
          </p:nvSpPr>
          <p:spPr bwMode="auto">
            <a:xfrm>
              <a:off x="3516313" y="4073525"/>
              <a:ext cx="1608137" cy="561975"/>
            </a:xfrm>
            <a:prstGeom prst="rect">
              <a:avLst/>
            </a:prstGeom>
            <a:solidFill>
              <a:srgbClr val="FFFFFF"/>
            </a:solidFill>
            <a:ln w="15875">
              <a:solidFill>
                <a:srgbClr val="000000"/>
              </a:solidFill>
              <a:miter lim="800000"/>
              <a:headEnd/>
              <a:tailEnd/>
            </a:ln>
          </p:spPr>
          <p:txBody>
            <a:bodyPr lIns="0" tIns="7200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输出缓冲区</a:t>
              </a:r>
            </a:p>
          </p:txBody>
        </p:sp>
        <p:sp>
          <p:nvSpPr>
            <p:cNvPr id="10" name="AutoShape 8"/>
            <p:cNvSpPr>
              <a:spLocks noChangeArrowheads="1"/>
            </p:cNvSpPr>
            <p:nvPr/>
          </p:nvSpPr>
          <p:spPr bwMode="auto">
            <a:xfrm>
              <a:off x="1146175" y="2801938"/>
              <a:ext cx="782638" cy="646112"/>
            </a:xfrm>
            <a:prstGeom prst="flowChartManualInput">
              <a:avLst/>
            </a:prstGeom>
            <a:solidFill>
              <a:srgbClr val="FFFFFF"/>
            </a:solidFill>
            <a:ln w="1587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1" name="AutoShape 9"/>
            <p:cNvSpPr>
              <a:spLocks noChangeArrowheads="1"/>
            </p:cNvSpPr>
            <p:nvPr/>
          </p:nvSpPr>
          <p:spPr bwMode="auto">
            <a:xfrm>
              <a:off x="1125538" y="4073525"/>
              <a:ext cx="784225" cy="750888"/>
            </a:xfrm>
            <a:prstGeom prst="flowChartDocument">
              <a:avLst/>
            </a:prstGeom>
            <a:solidFill>
              <a:srgbClr val="FFFFFF"/>
            </a:solidFill>
            <a:ln w="1587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 name="Rectangle 10"/>
            <p:cNvSpPr>
              <a:spLocks noChangeArrowheads="1"/>
            </p:cNvSpPr>
            <p:nvPr/>
          </p:nvSpPr>
          <p:spPr bwMode="auto">
            <a:xfrm>
              <a:off x="914400" y="2320925"/>
              <a:ext cx="12192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输入设备</a:t>
              </a:r>
            </a:p>
          </p:txBody>
        </p:sp>
        <p:sp>
          <p:nvSpPr>
            <p:cNvPr id="13" name="Rectangle 11"/>
            <p:cNvSpPr>
              <a:spLocks noChangeArrowheads="1"/>
            </p:cNvSpPr>
            <p:nvPr/>
          </p:nvSpPr>
          <p:spPr bwMode="auto">
            <a:xfrm>
              <a:off x="914400" y="3622675"/>
              <a:ext cx="1244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输出设备</a:t>
              </a:r>
            </a:p>
          </p:txBody>
        </p:sp>
        <p:sp>
          <p:nvSpPr>
            <p:cNvPr id="14" name="Rectangle 12"/>
            <p:cNvSpPr>
              <a:spLocks noChangeArrowheads="1"/>
            </p:cNvSpPr>
            <p:nvPr/>
          </p:nvSpPr>
          <p:spPr bwMode="auto">
            <a:xfrm>
              <a:off x="6570663" y="2478088"/>
              <a:ext cx="1506537" cy="2500312"/>
            </a:xfrm>
            <a:prstGeom prst="rect">
              <a:avLst/>
            </a:prstGeom>
            <a:solidFill>
              <a:srgbClr val="FFFFFF"/>
            </a:solidFill>
            <a:ln w="15875">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5" name="Rectangle 13"/>
            <p:cNvSpPr>
              <a:spLocks noChangeArrowheads="1"/>
            </p:cNvSpPr>
            <p:nvPr/>
          </p:nvSpPr>
          <p:spPr bwMode="auto">
            <a:xfrm>
              <a:off x="7112000" y="1981200"/>
              <a:ext cx="8890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zh-CN" altLang="en-US" sz="2400">
                  <a:latin typeface="Times New Roman" panose="02020603050405020304" pitchFamily="18" charset="0"/>
                </a:rPr>
                <a:t>磁盘</a:t>
              </a:r>
            </a:p>
          </p:txBody>
        </p:sp>
        <p:sp>
          <p:nvSpPr>
            <p:cNvPr id="16" name="Rectangle 14"/>
            <p:cNvSpPr>
              <a:spLocks noChangeArrowheads="1"/>
            </p:cNvSpPr>
            <p:nvPr/>
          </p:nvSpPr>
          <p:spPr bwMode="auto">
            <a:xfrm>
              <a:off x="6770688" y="2978150"/>
              <a:ext cx="1085850" cy="603250"/>
            </a:xfrm>
            <a:prstGeom prst="rect">
              <a:avLst/>
            </a:prstGeom>
            <a:solidFill>
              <a:srgbClr val="FFFFFF"/>
            </a:solidFill>
            <a:ln w="15875">
              <a:solidFill>
                <a:srgbClr val="000000"/>
              </a:solidFill>
              <a:miter lim="800000"/>
              <a:headEnd/>
              <a:tailEnd/>
            </a:ln>
          </p:spPr>
          <p:txBody>
            <a:bodyPr lIns="0" tIns="7200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输入井</a:t>
              </a:r>
            </a:p>
          </p:txBody>
        </p:sp>
        <p:sp>
          <p:nvSpPr>
            <p:cNvPr id="17" name="Rectangle 15"/>
            <p:cNvSpPr>
              <a:spLocks noChangeArrowheads="1"/>
            </p:cNvSpPr>
            <p:nvPr/>
          </p:nvSpPr>
          <p:spPr bwMode="auto">
            <a:xfrm>
              <a:off x="6791325" y="4041775"/>
              <a:ext cx="1084263" cy="573088"/>
            </a:xfrm>
            <a:prstGeom prst="rect">
              <a:avLst/>
            </a:prstGeom>
            <a:solidFill>
              <a:srgbClr val="FFFFFF"/>
            </a:solidFill>
            <a:ln w="15875">
              <a:solidFill>
                <a:srgbClr val="000000"/>
              </a:solidFill>
              <a:miter lim="800000"/>
              <a:headEnd/>
              <a:tailEnd/>
            </a:ln>
          </p:spPr>
          <p:txBody>
            <a:bodyPr lIns="0" tIns="72000" rIns="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输出井</a:t>
              </a:r>
            </a:p>
          </p:txBody>
        </p:sp>
        <p:sp>
          <p:nvSpPr>
            <p:cNvPr id="18" name="Line 16"/>
            <p:cNvSpPr>
              <a:spLocks noChangeShapeType="1"/>
            </p:cNvSpPr>
            <p:nvPr/>
          </p:nvSpPr>
          <p:spPr bwMode="auto">
            <a:xfrm>
              <a:off x="1928813" y="3200400"/>
              <a:ext cx="1608137"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a:off x="1909763" y="4384675"/>
              <a:ext cx="160655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p:cNvSpPr>
              <a:spLocks noChangeShapeType="1"/>
            </p:cNvSpPr>
            <p:nvPr/>
          </p:nvSpPr>
          <p:spPr bwMode="auto">
            <a:xfrm>
              <a:off x="5126038" y="3238500"/>
              <a:ext cx="1655762"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9"/>
            <p:cNvSpPr>
              <a:spLocks noChangeShapeType="1"/>
            </p:cNvSpPr>
            <p:nvPr/>
          </p:nvSpPr>
          <p:spPr bwMode="auto">
            <a:xfrm>
              <a:off x="5124450" y="4384675"/>
              <a:ext cx="1666875"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104717439"/>
      </p:ext>
    </p:extLst>
  </p:cSld>
  <p:clrMapOvr>
    <a:masterClrMapping/>
  </p:clrMapOvr>
  <p:transition spd="med">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假脱机与设备预留</a:t>
            </a:r>
          </a:p>
        </p:txBody>
      </p:sp>
      <p:sp>
        <p:nvSpPr>
          <p:cNvPr id="3" name="内容占位符 2"/>
          <p:cNvSpPr>
            <a:spLocks noGrp="1"/>
          </p:cNvSpPr>
          <p:nvPr>
            <p:ph idx="1"/>
          </p:nvPr>
        </p:nvSpPr>
        <p:spPr/>
        <p:txBody>
          <a:bodyPr/>
          <a:lstStyle/>
          <a:p>
            <a:r>
              <a:rPr lang="zh-CN" altLang="en-US" dirty="0" smtClean="0"/>
              <a:t>共享</a:t>
            </a:r>
            <a:r>
              <a:rPr lang="zh-CN" altLang="en-US" dirty="0"/>
              <a:t>打印机</a:t>
            </a:r>
          </a:p>
          <a:p>
            <a:pPr lvl="1"/>
            <a:r>
              <a:rPr lang="zh-CN" altLang="en-US" dirty="0"/>
              <a:t>打印机是常用的独享设备，但利用</a:t>
            </a:r>
            <a:r>
              <a:rPr lang="en-US" altLang="zh-CN" dirty="0"/>
              <a:t>Spooling</a:t>
            </a:r>
            <a:r>
              <a:rPr lang="zh-CN" altLang="en-US" dirty="0"/>
              <a:t>技术可以将它改造成供多个用户共享的设备。</a:t>
            </a:r>
          </a:p>
          <a:p>
            <a:pPr lvl="1"/>
            <a:r>
              <a:rPr lang="zh-CN" altLang="en-US" dirty="0"/>
              <a:t>当用户进程请求</a:t>
            </a:r>
            <a:r>
              <a:rPr lang="zh-CN" altLang="en-US" dirty="0" smtClean="0"/>
              <a:t>打印时</a:t>
            </a:r>
            <a:r>
              <a:rPr lang="zh-CN" altLang="en-US" dirty="0"/>
              <a:t>，</a:t>
            </a:r>
            <a:r>
              <a:rPr lang="en-US" altLang="zh-CN" dirty="0"/>
              <a:t>Spooling</a:t>
            </a:r>
            <a:r>
              <a:rPr lang="zh-CN" altLang="en-US" dirty="0" smtClean="0"/>
              <a:t>系统不</a:t>
            </a:r>
            <a:r>
              <a:rPr lang="zh-CN" altLang="en-US" dirty="0"/>
              <a:t>将打印机真正分配给它，而只为它做两件事：</a:t>
            </a:r>
          </a:p>
          <a:p>
            <a:pPr lvl="2"/>
            <a:r>
              <a:rPr lang="zh-CN" altLang="en-US" dirty="0"/>
              <a:t>由输出进程在输出井中为之申请一空闲磁盘区，并将要打印的数据送入其中；</a:t>
            </a:r>
          </a:p>
          <a:p>
            <a:pPr lvl="2"/>
            <a:r>
              <a:rPr lang="zh-CN" altLang="en-US" dirty="0"/>
              <a:t>输出进程再为用户进程申请一张空白的用户请求打印表，并将用户的打印要求填入其中，再将该表挂到请求打印队列上。</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83</a:t>
            </a:fld>
            <a:endParaRPr lang="zh-CN" altLang="en-US" dirty="0"/>
          </a:p>
        </p:txBody>
      </p:sp>
    </p:spTree>
    <p:extLst>
      <p:ext uri="{BB962C8B-B14F-4D97-AF65-F5344CB8AC3E}">
        <p14:creationId xmlns:p14="http://schemas.microsoft.com/office/powerpoint/2010/main" val="961756618"/>
      </p:ext>
    </p:extLst>
  </p:cSld>
  <p:clrMapOvr>
    <a:masterClrMapping/>
  </p:clrMapOvr>
  <p:transition spd="med">
    <p:zo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假脱机与设备预留</a:t>
            </a:r>
          </a:p>
        </p:txBody>
      </p:sp>
      <p:sp>
        <p:nvSpPr>
          <p:cNvPr id="3" name="内容占位符 2"/>
          <p:cNvSpPr>
            <a:spLocks noGrp="1"/>
          </p:cNvSpPr>
          <p:nvPr>
            <p:ph idx="1"/>
          </p:nvPr>
        </p:nvSpPr>
        <p:spPr/>
        <p:txBody>
          <a:bodyPr/>
          <a:lstStyle/>
          <a:p>
            <a:r>
              <a:rPr lang="zh-CN" altLang="en-US" dirty="0"/>
              <a:t>共享打印机</a:t>
            </a:r>
          </a:p>
          <a:p>
            <a:pPr lvl="1"/>
            <a:r>
              <a:rPr lang="zh-CN" altLang="en-US" dirty="0"/>
              <a:t>如果打印机空闲，输出进程将从打印队列队首取出一张请求打印表，根据表中的要求将要打印的数据从输出井传送到内存缓冲区，再由打印机进行打印。</a:t>
            </a:r>
          </a:p>
          <a:p>
            <a:pPr lvl="1"/>
            <a:r>
              <a:rPr lang="zh-CN" altLang="en-US" dirty="0"/>
              <a:t>打印完后，再取下一张表，直至请求队列为空。此时，输出进程阻塞，当再有打印请求时，才将输出进程唤醒。</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84</a:t>
            </a:fld>
            <a:endParaRPr lang="zh-CN" altLang="en-US" dirty="0"/>
          </a:p>
        </p:txBody>
      </p:sp>
    </p:spTree>
    <p:extLst>
      <p:ext uri="{BB962C8B-B14F-4D97-AF65-F5344CB8AC3E}">
        <p14:creationId xmlns:p14="http://schemas.microsoft.com/office/powerpoint/2010/main" val="3653295194"/>
      </p:ext>
    </p:extLst>
  </p:cSld>
  <p:clrMapOvr>
    <a:masterClrMapping/>
  </p:clrMapOvr>
  <p:transition spd="med">
    <p:zo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假脱机与设备预留</a:t>
            </a:r>
          </a:p>
        </p:txBody>
      </p:sp>
      <p:sp>
        <p:nvSpPr>
          <p:cNvPr id="3" name="内容占位符 2"/>
          <p:cNvSpPr>
            <a:spLocks noGrp="1"/>
          </p:cNvSpPr>
          <p:nvPr>
            <p:ph idx="1"/>
          </p:nvPr>
        </p:nvSpPr>
        <p:spPr/>
        <p:txBody>
          <a:bodyPr/>
          <a:lstStyle/>
          <a:p>
            <a:r>
              <a:rPr lang="zh-CN" altLang="en-US" dirty="0"/>
              <a:t>设备</a:t>
            </a:r>
            <a:r>
              <a:rPr lang="zh-CN" altLang="en-US" dirty="0" smtClean="0"/>
              <a:t>预留</a:t>
            </a:r>
            <a:endParaRPr lang="zh-CN" altLang="en-US" dirty="0"/>
          </a:p>
          <a:p>
            <a:pPr lvl="1"/>
            <a:r>
              <a:rPr lang="en-US" altLang="zh-CN" dirty="0" smtClean="0"/>
              <a:t>Spooling</a:t>
            </a:r>
            <a:r>
              <a:rPr lang="zh-CN" altLang="en-US" dirty="0" smtClean="0"/>
              <a:t>以外，处理独占设备的并发请求的另一类机制</a:t>
            </a:r>
            <a:endParaRPr lang="en-US" altLang="zh-CN" dirty="0" smtClean="0"/>
          </a:p>
          <a:p>
            <a:pPr lvl="1"/>
            <a:r>
              <a:rPr lang="zh-CN" altLang="en-US" dirty="0" smtClean="0"/>
              <a:t>设备</a:t>
            </a:r>
            <a:r>
              <a:rPr lang="zh-CN" altLang="en-US" dirty="0"/>
              <a:t>预留：提供对设备的互斥访问</a:t>
            </a:r>
          </a:p>
          <a:p>
            <a:pPr lvl="1"/>
            <a:r>
              <a:rPr lang="zh-CN" altLang="en-US" dirty="0"/>
              <a:t>预留：亦即为某进程保留该设备的使用权，在该进程获得运行之前，其他申请该设备的进程将得不到使用权。</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85</a:t>
            </a:fld>
            <a:endParaRPr lang="zh-CN" altLang="en-US" dirty="0"/>
          </a:p>
        </p:txBody>
      </p:sp>
    </p:spTree>
    <p:extLst>
      <p:ext uri="{BB962C8B-B14F-4D97-AF65-F5344CB8AC3E}">
        <p14:creationId xmlns:p14="http://schemas.microsoft.com/office/powerpoint/2010/main" val="3056539144"/>
      </p:ext>
    </p:extLst>
  </p:cSld>
  <p:clrMapOvr>
    <a:masterClrMapping/>
  </p:clrMapOvr>
  <p:transition spd="med">
    <p:zo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错误处理</a:t>
            </a:r>
          </a:p>
        </p:txBody>
      </p:sp>
      <p:sp>
        <p:nvSpPr>
          <p:cNvPr id="3" name="内容占位符 2"/>
          <p:cNvSpPr>
            <a:spLocks noGrp="1"/>
          </p:cNvSpPr>
          <p:nvPr>
            <p:ph idx="1"/>
          </p:nvPr>
        </p:nvSpPr>
        <p:spPr/>
        <p:txBody>
          <a:bodyPr/>
          <a:lstStyle/>
          <a:p>
            <a:r>
              <a:rPr lang="en-US" altLang="zh-CN" dirty="0"/>
              <a:t>OS</a:t>
            </a:r>
            <a:r>
              <a:rPr lang="zh-CN" altLang="en-US" dirty="0"/>
              <a:t>可以对短暂出错进行</a:t>
            </a:r>
            <a:r>
              <a:rPr lang="zh-CN" altLang="en-US" dirty="0" smtClean="0"/>
              <a:t>弥补</a:t>
            </a:r>
            <a:endParaRPr lang="en-US" altLang="zh-CN" dirty="0" smtClean="0"/>
          </a:p>
          <a:p>
            <a:pPr lvl="1"/>
            <a:r>
              <a:rPr lang="zh-CN" altLang="en-US" dirty="0" smtClean="0"/>
              <a:t>例如</a:t>
            </a:r>
            <a:r>
              <a:rPr lang="zh-CN" altLang="en-US" dirty="0"/>
              <a:t>：磁盘</a:t>
            </a:r>
            <a:r>
              <a:rPr lang="en-US" altLang="zh-CN" dirty="0"/>
              <a:t>read</a:t>
            </a:r>
            <a:r>
              <a:rPr lang="zh-CN" altLang="en-US" dirty="0" smtClean="0"/>
              <a:t>出错后，可以重试</a:t>
            </a:r>
            <a:r>
              <a:rPr lang="en-US" altLang="zh-CN" dirty="0"/>
              <a:t>read</a:t>
            </a:r>
            <a:endParaRPr lang="zh-CN" altLang="en-US" dirty="0"/>
          </a:p>
          <a:p>
            <a:r>
              <a:rPr lang="zh-CN" altLang="en-US" dirty="0"/>
              <a:t>当</a:t>
            </a:r>
            <a:r>
              <a:rPr lang="en-US" altLang="zh-CN" dirty="0"/>
              <a:t>I/O</a:t>
            </a:r>
            <a:r>
              <a:rPr lang="zh-CN" altLang="en-US" dirty="0"/>
              <a:t>失败时，大多会返回一个错误码</a:t>
            </a:r>
          </a:p>
          <a:p>
            <a:r>
              <a:rPr lang="zh-CN" altLang="en-US" dirty="0"/>
              <a:t>系统日志</a:t>
            </a:r>
            <a:r>
              <a:rPr lang="zh-CN" altLang="en-US" dirty="0" smtClean="0"/>
              <a:t>记录出错</a:t>
            </a:r>
            <a:r>
              <a:rPr lang="zh-CN" altLang="en-US" dirty="0"/>
              <a:t>报告</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86</a:t>
            </a:fld>
            <a:endParaRPr lang="zh-CN" altLang="en-US" dirty="0"/>
          </a:p>
        </p:txBody>
      </p:sp>
    </p:spTree>
    <p:extLst>
      <p:ext uri="{BB962C8B-B14F-4D97-AF65-F5344CB8AC3E}">
        <p14:creationId xmlns:p14="http://schemas.microsoft.com/office/powerpoint/2010/main" val="2724890184"/>
      </p:ext>
    </p:extLst>
  </p:cSld>
  <p:clrMapOvr>
    <a:masterClrMapping/>
  </p:clrMapOvr>
  <p:transition spd="med">
    <p:zo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smtClean="0"/>
              <a:t>保护</a:t>
            </a:r>
            <a:endParaRPr lang="zh-CN" altLang="en-US" dirty="0"/>
          </a:p>
        </p:txBody>
      </p:sp>
      <p:sp>
        <p:nvSpPr>
          <p:cNvPr id="3" name="内容占位符 2"/>
          <p:cNvSpPr>
            <a:spLocks noGrp="1"/>
          </p:cNvSpPr>
          <p:nvPr>
            <p:ph idx="1"/>
          </p:nvPr>
        </p:nvSpPr>
        <p:spPr/>
        <p:txBody>
          <a:bodyPr/>
          <a:lstStyle/>
          <a:p>
            <a:r>
              <a:rPr lang="zh-CN" altLang="en-US" dirty="0" smtClean="0"/>
              <a:t>通过</a:t>
            </a:r>
            <a:r>
              <a:rPr lang="zh-CN" altLang="en-US" dirty="0"/>
              <a:t>有意或</a:t>
            </a:r>
            <a:r>
              <a:rPr lang="zh-CN" altLang="en-US" dirty="0" smtClean="0"/>
              <a:t>无意地发出</a:t>
            </a:r>
            <a:r>
              <a:rPr lang="zh-CN" altLang="en-US" dirty="0"/>
              <a:t>非法</a:t>
            </a:r>
            <a:r>
              <a:rPr lang="en-US" altLang="zh-CN" dirty="0"/>
              <a:t>I/O</a:t>
            </a:r>
            <a:r>
              <a:rPr lang="zh-CN" altLang="en-US" dirty="0"/>
              <a:t>指令，用户程序</a:t>
            </a:r>
            <a:r>
              <a:rPr lang="zh-CN" altLang="en-US" dirty="0" smtClean="0"/>
              <a:t>可以破坏系统</a:t>
            </a:r>
            <a:r>
              <a:rPr lang="zh-CN" altLang="en-US" dirty="0"/>
              <a:t>的正常操作</a:t>
            </a:r>
          </a:p>
          <a:p>
            <a:r>
              <a:rPr lang="zh-CN" altLang="en-US" dirty="0"/>
              <a:t>为防止用户执行非法</a:t>
            </a:r>
            <a:r>
              <a:rPr lang="en-US" altLang="zh-CN" dirty="0"/>
              <a:t>I/O</a:t>
            </a:r>
            <a:r>
              <a:rPr lang="zh-CN" altLang="en-US" dirty="0"/>
              <a:t>，定义所有</a:t>
            </a:r>
            <a:r>
              <a:rPr lang="en-US" altLang="zh-CN" dirty="0"/>
              <a:t>I/O</a:t>
            </a:r>
            <a:r>
              <a:rPr lang="zh-CN" altLang="en-US" dirty="0"/>
              <a:t>指令为</a:t>
            </a:r>
            <a:r>
              <a:rPr lang="zh-CN" altLang="en-US" dirty="0" smtClean="0"/>
              <a:t>特权指令</a:t>
            </a:r>
            <a:endParaRPr lang="en-US" altLang="zh-CN" dirty="0" smtClean="0"/>
          </a:p>
          <a:p>
            <a:pPr lvl="1"/>
            <a:r>
              <a:rPr lang="zh-CN" altLang="en-US" dirty="0"/>
              <a:t>独立</a:t>
            </a:r>
            <a:r>
              <a:rPr lang="zh-CN" altLang="en-US" dirty="0" smtClean="0"/>
              <a:t>编址使用</a:t>
            </a:r>
            <a:r>
              <a:rPr lang="en-US" altLang="zh-CN" dirty="0" smtClean="0"/>
              <a:t>I/O</a:t>
            </a:r>
            <a:r>
              <a:rPr lang="zh-CN" altLang="en-US" dirty="0" smtClean="0"/>
              <a:t>指令</a:t>
            </a:r>
            <a:endParaRPr lang="en-US" altLang="zh-CN" dirty="0" smtClean="0"/>
          </a:p>
          <a:p>
            <a:pPr lvl="1"/>
            <a:r>
              <a:rPr lang="zh-CN" altLang="en-US" dirty="0"/>
              <a:t>统一</a:t>
            </a:r>
            <a:r>
              <a:rPr lang="zh-CN" altLang="en-US" dirty="0" smtClean="0"/>
              <a:t>编址使用普通的</a:t>
            </a:r>
            <a:r>
              <a:rPr lang="en-US" altLang="zh-CN" dirty="0" smtClean="0"/>
              <a:t>MOV</a:t>
            </a:r>
            <a:r>
              <a:rPr lang="zh-CN" altLang="en-US" dirty="0" smtClean="0"/>
              <a:t>指令，为此，把</a:t>
            </a:r>
            <a:r>
              <a:rPr lang="en-US" altLang="zh-CN" dirty="0" smtClean="0"/>
              <a:t>I/O</a:t>
            </a:r>
            <a:r>
              <a:rPr lang="zh-CN" altLang="en-US" dirty="0" smtClean="0"/>
              <a:t>地址映射到逻辑地址空间的高地址部分（即仅限内核态访问的区域）</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87</a:t>
            </a:fld>
            <a:endParaRPr lang="zh-CN" altLang="en-US" dirty="0"/>
          </a:p>
        </p:txBody>
      </p:sp>
    </p:spTree>
    <p:extLst>
      <p:ext uri="{BB962C8B-B14F-4D97-AF65-F5344CB8AC3E}">
        <p14:creationId xmlns:p14="http://schemas.microsoft.com/office/powerpoint/2010/main" val="1751946615"/>
      </p:ext>
    </p:extLst>
  </p:cSld>
  <p:clrMapOvr>
    <a:masterClrMapping/>
  </p:clrMapOvr>
  <p:transition spd="med">
    <p:zo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内核数据结构</a:t>
            </a:r>
          </a:p>
        </p:txBody>
      </p:sp>
      <p:sp>
        <p:nvSpPr>
          <p:cNvPr id="3" name="内容占位符 2"/>
          <p:cNvSpPr>
            <a:spLocks noGrp="1"/>
          </p:cNvSpPr>
          <p:nvPr>
            <p:ph idx="1"/>
          </p:nvPr>
        </p:nvSpPr>
        <p:spPr/>
        <p:txBody>
          <a:bodyPr/>
          <a:lstStyle/>
          <a:p>
            <a:r>
              <a:rPr lang="zh-CN" altLang="en-US" dirty="0"/>
              <a:t>内核需要保存</a:t>
            </a:r>
            <a:r>
              <a:rPr lang="en-US" altLang="zh-CN" dirty="0"/>
              <a:t>I/O</a:t>
            </a:r>
            <a:r>
              <a:rPr lang="zh-CN" altLang="en-US" dirty="0"/>
              <a:t>组件使用的状态信息，包括打开文件表，网络连接，字符设备状态等</a:t>
            </a:r>
          </a:p>
          <a:p>
            <a:r>
              <a:rPr lang="zh-CN" altLang="en-US" dirty="0"/>
              <a:t>许多复杂的数据结构用来跟踪缓冲，内存分配，及“脏”块</a:t>
            </a:r>
          </a:p>
          <a:p>
            <a:r>
              <a:rPr lang="zh-CN" altLang="en-US" dirty="0"/>
              <a:t>某些</a:t>
            </a:r>
            <a:r>
              <a:rPr lang="en-US" altLang="zh-CN" dirty="0"/>
              <a:t>OS</a:t>
            </a:r>
            <a:r>
              <a:rPr lang="zh-CN" altLang="en-US" dirty="0"/>
              <a:t>用面向对象和消息传递的方法来实现</a:t>
            </a:r>
            <a:r>
              <a:rPr lang="en-US" altLang="zh-CN" dirty="0"/>
              <a:t>I/O</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88</a:t>
            </a:fld>
            <a:endParaRPr lang="zh-CN" altLang="en-US" dirty="0"/>
          </a:p>
        </p:txBody>
      </p:sp>
    </p:spTree>
    <p:extLst>
      <p:ext uri="{BB962C8B-B14F-4D97-AF65-F5344CB8AC3E}">
        <p14:creationId xmlns:p14="http://schemas.microsoft.com/office/powerpoint/2010/main" val="1339205553"/>
      </p:ext>
    </p:extLst>
  </p:cSld>
  <p:clrMapOvr>
    <a:masterClrMapping/>
  </p:clrMapOvr>
  <p:transition spd="med">
    <p:zo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内核数据结构</a:t>
            </a:r>
          </a:p>
        </p:txBody>
      </p:sp>
      <p:sp>
        <p:nvSpPr>
          <p:cNvPr id="3" name="内容占位符 2"/>
          <p:cNvSpPr>
            <a:spLocks noGrp="1"/>
          </p:cNvSpPr>
          <p:nvPr>
            <p:ph idx="1"/>
          </p:nvPr>
        </p:nvSpPr>
        <p:spPr/>
        <p:txBody>
          <a:bodyPr/>
          <a:lstStyle/>
          <a:p>
            <a:r>
              <a:rPr lang="zh-CN" altLang="en-US" dirty="0"/>
              <a:t>打开文件</a:t>
            </a:r>
            <a:r>
              <a:rPr lang="zh-CN" altLang="en-US" dirty="0" smtClean="0"/>
              <a:t>表的结构</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89</a:t>
            </a:fld>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083" t="11440" r="1106" b="11227"/>
          <a:stretch>
            <a:fillRect/>
          </a:stretch>
        </p:blipFill>
        <p:spPr bwMode="auto">
          <a:xfrm>
            <a:off x="1295542" y="2028172"/>
            <a:ext cx="6438758" cy="3818041"/>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65315"/>
      </p:ext>
    </p:extLst>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478220-5F10-3448-53B0-A082ACF36790}"/>
              </a:ext>
            </a:extLst>
          </p:cNvPr>
          <p:cNvSpPr>
            <a:spLocks noGrp="1"/>
          </p:cNvSpPr>
          <p:nvPr>
            <p:ph type="title"/>
          </p:nvPr>
        </p:nvSpPr>
        <p:spPr>
          <a:xfrm>
            <a:off x="1042988" y="225431"/>
            <a:ext cx="7850187" cy="746125"/>
          </a:xfrm>
        </p:spPr>
        <p:txBody>
          <a:bodyPr/>
          <a:lstStyle/>
          <a:p>
            <a:r>
              <a:rPr lang="zh-CN" altLang="en-US" dirty="0" smtClean="0"/>
              <a:t>第</a:t>
            </a:r>
            <a:r>
              <a:rPr lang="en-US" altLang="zh-CN" dirty="0" smtClean="0"/>
              <a:t>12</a:t>
            </a:r>
            <a:r>
              <a:rPr lang="zh-CN" altLang="en-US" dirty="0" smtClean="0"/>
              <a:t>章 </a:t>
            </a:r>
            <a:r>
              <a:rPr lang="en-US" altLang="zh-CN" dirty="0" smtClean="0"/>
              <a:t>I/O</a:t>
            </a:r>
            <a:r>
              <a:rPr lang="zh-CN" altLang="en-US" dirty="0" smtClean="0"/>
              <a:t>系统</a:t>
            </a:r>
            <a:endParaRPr lang="zh-CN" altLang="en-US" dirty="0"/>
          </a:p>
        </p:txBody>
      </p:sp>
      <p:sp>
        <p:nvSpPr>
          <p:cNvPr id="3" name="内容占位符 2">
            <a:extLst>
              <a:ext uri="{FF2B5EF4-FFF2-40B4-BE49-F238E27FC236}">
                <a16:creationId xmlns:a16="http://schemas.microsoft.com/office/drawing/2014/main" xmlns="" id="{AD7B2C0A-B2D8-3755-E6C0-89A613AD7E93}"/>
              </a:ext>
            </a:extLst>
          </p:cNvPr>
          <p:cNvSpPr>
            <a:spLocks noGrp="1"/>
          </p:cNvSpPr>
          <p:nvPr>
            <p:ph idx="1"/>
          </p:nvPr>
        </p:nvSpPr>
        <p:spPr>
          <a:xfrm>
            <a:off x="935038" y="1233488"/>
            <a:ext cx="7772400" cy="4895850"/>
          </a:xfrm>
        </p:spPr>
        <p:txBody>
          <a:bodyPr>
            <a:normAutofit/>
          </a:bodyPr>
          <a:lstStyle/>
          <a:p>
            <a:r>
              <a:rPr lang="zh-CN" altLang="en-US" dirty="0"/>
              <a:t>本章内容</a:t>
            </a:r>
            <a:endParaRPr lang="en-US" altLang="zh-CN" dirty="0"/>
          </a:p>
          <a:p>
            <a:r>
              <a:rPr lang="en-US" altLang="zh-CN" dirty="0"/>
              <a:t>1.</a:t>
            </a:r>
            <a:r>
              <a:rPr lang="zh-CN" altLang="en-US" dirty="0"/>
              <a:t> </a:t>
            </a:r>
            <a:r>
              <a:rPr lang="zh-CN" altLang="en-US" dirty="0" smtClean="0"/>
              <a:t>概述</a:t>
            </a:r>
            <a:endParaRPr lang="zh-CN" altLang="zh-CN" dirty="0"/>
          </a:p>
          <a:p>
            <a:r>
              <a:rPr lang="en-US" altLang="zh-CN" dirty="0">
                <a:solidFill>
                  <a:srgbClr val="FF0000"/>
                </a:solidFill>
              </a:rPr>
              <a:t>2.</a:t>
            </a:r>
            <a:r>
              <a:rPr lang="zh-CN" altLang="en-US" dirty="0">
                <a:solidFill>
                  <a:srgbClr val="FF0000"/>
                </a:solidFill>
              </a:rPr>
              <a:t> </a:t>
            </a:r>
            <a:r>
              <a:rPr lang="en-US" altLang="zh-CN" dirty="0" smtClean="0">
                <a:solidFill>
                  <a:srgbClr val="FF0000"/>
                </a:solidFill>
              </a:rPr>
              <a:t>I/O</a:t>
            </a:r>
            <a:r>
              <a:rPr lang="zh-CN" altLang="en-US" dirty="0" smtClean="0">
                <a:solidFill>
                  <a:srgbClr val="FF0000"/>
                </a:solidFill>
              </a:rPr>
              <a:t>硬件</a:t>
            </a:r>
            <a:endParaRPr lang="zh-CN" altLang="zh-CN" dirty="0">
              <a:solidFill>
                <a:srgbClr val="FF0000"/>
              </a:solidFill>
            </a:endParaRPr>
          </a:p>
          <a:p>
            <a:r>
              <a:rPr lang="en-US" altLang="zh-CN" dirty="0"/>
              <a:t>3.</a:t>
            </a:r>
            <a:r>
              <a:rPr lang="zh-CN" altLang="en-US" dirty="0"/>
              <a:t> </a:t>
            </a:r>
            <a:r>
              <a:rPr lang="zh-CN" altLang="en-US" dirty="0" smtClean="0"/>
              <a:t>应用程序</a:t>
            </a:r>
            <a:r>
              <a:rPr lang="en-US" altLang="zh-CN" dirty="0" smtClean="0"/>
              <a:t>I/O</a:t>
            </a:r>
            <a:r>
              <a:rPr lang="zh-CN" altLang="en-US" dirty="0" smtClean="0"/>
              <a:t>接口</a:t>
            </a:r>
            <a:endParaRPr lang="en-US" altLang="zh-CN" dirty="0"/>
          </a:p>
          <a:p>
            <a:r>
              <a:rPr lang="en-US" altLang="zh-CN" dirty="0"/>
              <a:t>4.</a:t>
            </a:r>
            <a:r>
              <a:rPr lang="zh-CN" altLang="en-US" dirty="0"/>
              <a:t> </a:t>
            </a:r>
            <a:r>
              <a:rPr lang="zh-CN" altLang="en-US" dirty="0" smtClean="0"/>
              <a:t>内核</a:t>
            </a:r>
            <a:r>
              <a:rPr lang="en-US" altLang="zh-CN" dirty="0" smtClean="0"/>
              <a:t>I/O</a:t>
            </a:r>
            <a:r>
              <a:rPr lang="zh-CN" altLang="en-US" dirty="0" smtClean="0"/>
              <a:t>子系统</a:t>
            </a:r>
            <a:endParaRPr lang="en-US" altLang="zh-CN" dirty="0"/>
          </a:p>
          <a:p>
            <a:r>
              <a:rPr lang="en-US" altLang="zh-CN" dirty="0"/>
              <a:t>5</a:t>
            </a:r>
            <a:r>
              <a:rPr lang="en-US" altLang="zh-CN" dirty="0" smtClean="0"/>
              <a:t>. </a:t>
            </a:r>
            <a:r>
              <a:rPr lang="zh-CN" altLang="en-US" dirty="0" smtClean="0"/>
              <a:t>转换</a:t>
            </a:r>
            <a:r>
              <a:rPr lang="en-US" altLang="zh-CN" dirty="0"/>
              <a:t>I/O</a:t>
            </a:r>
            <a:r>
              <a:rPr lang="zh-CN" altLang="en-US" dirty="0"/>
              <a:t>请求为硬件</a:t>
            </a:r>
            <a:r>
              <a:rPr lang="zh-CN" altLang="en-US" dirty="0" smtClean="0"/>
              <a:t>操作</a:t>
            </a:r>
            <a:endParaRPr lang="en-US" altLang="zh-CN" dirty="0"/>
          </a:p>
        </p:txBody>
      </p:sp>
      <p:sp>
        <p:nvSpPr>
          <p:cNvPr id="4" name="灯片编号占位符 3">
            <a:extLst>
              <a:ext uri="{FF2B5EF4-FFF2-40B4-BE49-F238E27FC236}">
                <a16:creationId xmlns:a16="http://schemas.microsoft.com/office/drawing/2014/main" xmlns="" id="{F5A8B553-02AE-2219-C59A-8B5B36D12789}"/>
              </a:ext>
            </a:extLst>
          </p:cNvPr>
          <p:cNvSpPr>
            <a:spLocks noGrp="1"/>
          </p:cNvSpPr>
          <p:nvPr>
            <p:ph type="sldNum" sz="quarter" idx="12"/>
          </p:nvPr>
        </p:nvSpPr>
        <p:spPr>
          <a:xfrm>
            <a:off x="6781800" y="6324600"/>
            <a:ext cx="1905000" cy="457200"/>
          </a:xfrm>
        </p:spPr>
        <p:txBody>
          <a:bodyPr/>
          <a:lstStyle/>
          <a:p>
            <a:fld id="{4093CC90-4002-504C-BD88-C9A1D374048E}" type="slidenum">
              <a:rPr lang="zh-CN" altLang="en-US" smtClean="0"/>
              <a:pPr/>
              <a:t>9</a:t>
            </a:fld>
            <a:endParaRPr lang="zh-CN" altLang="en-US" dirty="0"/>
          </a:p>
        </p:txBody>
      </p:sp>
    </p:spTree>
    <p:extLst>
      <p:ext uri="{BB962C8B-B14F-4D97-AF65-F5344CB8AC3E}">
        <p14:creationId xmlns:p14="http://schemas.microsoft.com/office/powerpoint/2010/main" val="2949017676"/>
      </p:ext>
    </p:extLst>
  </p:cSld>
  <p:clrMapOvr>
    <a:masterClrMapping/>
  </p:clrMapOvr>
  <p:transition spd="med">
    <p:zo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A478220-5F10-3448-53B0-A082ACF36790}"/>
              </a:ext>
            </a:extLst>
          </p:cNvPr>
          <p:cNvSpPr>
            <a:spLocks noGrp="1"/>
          </p:cNvSpPr>
          <p:nvPr>
            <p:ph type="title"/>
          </p:nvPr>
        </p:nvSpPr>
        <p:spPr>
          <a:xfrm>
            <a:off x="1042988" y="225431"/>
            <a:ext cx="7850187" cy="746125"/>
          </a:xfrm>
        </p:spPr>
        <p:txBody>
          <a:bodyPr/>
          <a:lstStyle/>
          <a:p>
            <a:r>
              <a:rPr lang="zh-CN" altLang="en-US" dirty="0" smtClean="0"/>
              <a:t>第</a:t>
            </a:r>
            <a:r>
              <a:rPr lang="en-US" altLang="zh-CN" dirty="0" smtClean="0"/>
              <a:t>12</a:t>
            </a:r>
            <a:r>
              <a:rPr lang="zh-CN" altLang="en-US" dirty="0" smtClean="0"/>
              <a:t>章 </a:t>
            </a:r>
            <a:r>
              <a:rPr lang="en-US" altLang="zh-CN" dirty="0" smtClean="0"/>
              <a:t>I/O</a:t>
            </a:r>
            <a:r>
              <a:rPr lang="zh-CN" altLang="en-US" dirty="0" smtClean="0"/>
              <a:t>系统</a:t>
            </a:r>
            <a:endParaRPr lang="zh-CN" altLang="en-US" dirty="0"/>
          </a:p>
        </p:txBody>
      </p:sp>
      <p:sp>
        <p:nvSpPr>
          <p:cNvPr id="3" name="内容占位符 2">
            <a:extLst>
              <a:ext uri="{FF2B5EF4-FFF2-40B4-BE49-F238E27FC236}">
                <a16:creationId xmlns:a16="http://schemas.microsoft.com/office/drawing/2014/main" xmlns="" id="{AD7B2C0A-B2D8-3755-E6C0-89A613AD7E93}"/>
              </a:ext>
            </a:extLst>
          </p:cNvPr>
          <p:cNvSpPr>
            <a:spLocks noGrp="1"/>
          </p:cNvSpPr>
          <p:nvPr>
            <p:ph idx="1"/>
          </p:nvPr>
        </p:nvSpPr>
        <p:spPr>
          <a:xfrm>
            <a:off x="935038" y="1233488"/>
            <a:ext cx="7772400" cy="4895850"/>
          </a:xfrm>
        </p:spPr>
        <p:txBody>
          <a:bodyPr>
            <a:normAutofit/>
          </a:bodyPr>
          <a:lstStyle/>
          <a:p>
            <a:r>
              <a:rPr lang="zh-CN" altLang="en-US" dirty="0"/>
              <a:t>本章内容</a:t>
            </a:r>
            <a:endParaRPr lang="en-US" altLang="zh-CN" dirty="0"/>
          </a:p>
          <a:p>
            <a:r>
              <a:rPr lang="en-US" altLang="zh-CN" dirty="0"/>
              <a:t>1.</a:t>
            </a:r>
            <a:r>
              <a:rPr lang="zh-CN" altLang="en-US" dirty="0"/>
              <a:t> </a:t>
            </a:r>
            <a:r>
              <a:rPr lang="zh-CN" altLang="en-US" dirty="0" smtClean="0"/>
              <a:t>概述</a:t>
            </a:r>
            <a:endParaRPr lang="zh-CN" altLang="zh-CN" dirty="0"/>
          </a:p>
          <a:p>
            <a:r>
              <a:rPr lang="en-US" altLang="zh-CN" dirty="0"/>
              <a:t>2.</a:t>
            </a:r>
            <a:r>
              <a:rPr lang="zh-CN" altLang="en-US" dirty="0"/>
              <a:t> </a:t>
            </a:r>
            <a:r>
              <a:rPr lang="en-US" altLang="zh-CN" dirty="0" smtClean="0"/>
              <a:t>I/O</a:t>
            </a:r>
            <a:r>
              <a:rPr lang="zh-CN" altLang="en-US" dirty="0" smtClean="0"/>
              <a:t>硬件</a:t>
            </a:r>
            <a:endParaRPr lang="zh-CN" altLang="zh-CN" dirty="0"/>
          </a:p>
          <a:p>
            <a:r>
              <a:rPr lang="en-US" altLang="zh-CN" dirty="0"/>
              <a:t>3.</a:t>
            </a:r>
            <a:r>
              <a:rPr lang="zh-CN" altLang="en-US" dirty="0"/>
              <a:t> </a:t>
            </a:r>
            <a:r>
              <a:rPr lang="zh-CN" altLang="en-US" dirty="0" smtClean="0"/>
              <a:t>应用程序</a:t>
            </a:r>
            <a:r>
              <a:rPr lang="en-US" altLang="zh-CN" dirty="0" smtClean="0"/>
              <a:t>I/O</a:t>
            </a:r>
            <a:r>
              <a:rPr lang="zh-CN" altLang="en-US" dirty="0" smtClean="0"/>
              <a:t>接口</a:t>
            </a:r>
            <a:endParaRPr lang="en-US" altLang="zh-CN" dirty="0"/>
          </a:p>
          <a:p>
            <a:r>
              <a:rPr lang="en-US" altLang="zh-CN" dirty="0"/>
              <a:t>4.</a:t>
            </a:r>
            <a:r>
              <a:rPr lang="zh-CN" altLang="en-US" dirty="0"/>
              <a:t> </a:t>
            </a:r>
            <a:r>
              <a:rPr lang="zh-CN" altLang="en-US" dirty="0" smtClean="0"/>
              <a:t>内核</a:t>
            </a:r>
            <a:r>
              <a:rPr lang="en-US" altLang="zh-CN" dirty="0" smtClean="0"/>
              <a:t>I/O</a:t>
            </a:r>
            <a:r>
              <a:rPr lang="zh-CN" altLang="en-US" dirty="0" smtClean="0"/>
              <a:t>子系统</a:t>
            </a:r>
            <a:endParaRPr lang="en-US" altLang="zh-CN" dirty="0"/>
          </a:p>
          <a:p>
            <a:r>
              <a:rPr lang="en-US" altLang="zh-CN" dirty="0">
                <a:solidFill>
                  <a:srgbClr val="FF0000"/>
                </a:solidFill>
              </a:rPr>
              <a:t>5</a:t>
            </a:r>
            <a:r>
              <a:rPr lang="en-US" altLang="zh-CN" dirty="0" smtClean="0">
                <a:solidFill>
                  <a:srgbClr val="FF0000"/>
                </a:solidFill>
              </a:rPr>
              <a:t>. </a:t>
            </a:r>
            <a:r>
              <a:rPr lang="zh-CN" altLang="en-US" dirty="0" smtClean="0">
                <a:solidFill>
                  <a:srgbClr val="FF0000"/>
                </a:solidFill>
              </a:rPr>
              <a:t>转换</a:t>
            </a:r>
            <a:r>
              <a:rPr lang="en-US" altLang="zh-CN" dirty="0">
                <a:solidFill>
                  <a:srgbClr val="FF0000"/>
                </a:solidFill>
              </a:rPr>
              <a:t>I/O</a:t>
            </a:r>
            <a:r>
              <a:rPr lang="zh-CN" altLang="en-US" dirty="0">
                <a:solidFill>
                  <a:srgbClr val="FF0000"/>
                </a:solidFill>
              </a:rPr>
              <a:t>请求为硬件</a:t>
            </a:r>
            <a:r>
              <a:rPr lang="zh-CN" altLang="en-US" dirty="0" smtClean="0">
                <a:solidFill>
                  <a:srgbClr val="FF0000"/>
                </a:solidFill>
              </a:rPr>
              <a:t>操作</a:t>
            </a:r>
            <a:endParaRPr lang="en-US" altLang="zh-CN" dirty="0">
              <a:solidFill>
                <a:srgbClr val="FF0000"/>
              </a:solidFill>
            </a:endParaRPr>
          </a:p>
        </p:txBody>
      </p:sp>
      <p:sp>
        <p:nvSpPr>
          <p:cNvPr id="4" name="灯片编号占位符 3">
            <a:extLst>
              <a:ext uri="{FF2B5EF4-FFF2-40B4-BE49-F238E27FC236}">
                <a16:creationId xmlns:a16="http://schemas.microsoft.com/office/drawing/2014/main" xmlns="" id="{F5A8B553-02AE-2219-C59A-8B5B36D12789}"/>
              </a:ext>
            </a:extLst>
          </p:cNvPr>
          <p:cNvSpPr>
            <a:spLocks noGrp="1"/>
          </p:cNvSpPr>
          <p:nvPr>
            <p:ph type="sldNum" sz="quarter" idx="12"/>
          </p:nvPr>
        </p:nvSpPr>
        <p:spPr>
          <a:xfrm>
            <a:off x="6781800" y="6324600"/>
            <a:ext cx="1905000" cy="457200"/>
          </a:xfrm>
        </p:spPr>
        <p:txBody>
          <a:bodyPr/>
          <a:lstStyle/>
          <a:p>
            <a:fld id="{4093CC90-4002-504C-BD88-C9A1D374048E}" type="slidenum">
              <a:rPr lang="zh-CN" altLang="en-US" smtClean="0"/>
              <a:pPr/>
              <a:t>90</a:t>
            </a:fld>
            <a:endParaRPr lang="zh-CN" altLang="en-US" dirty="0"/>
          </a:p>
        </p:txBody>
      </p:sp>
    </p:spTree>
    <p:extLst>
      <p:ext uri="{BB962C8B-B14F-4D97-AF65-F5344CB8AC3E}">
        <p14:creationId xmlns:p14="http://schemas.microsoft.com/office/powerpoint/2010/main" val="2379277501"/>
      </p:ext>
    </p:extLst>
  </p:cSld>
  <p:clrMapOvr>
    <a:masterClrMapping/>
  </p:clrMapOvr>
  <p:transition spd="med">
    <p:zo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请求的响应过程</a:t>
            </a:r>
            <a:endParaRPr lang="zh-CN" altLang="en-US" dirty="0"/>
          </a:p>
        </p:txBody>
      </p:sp>
      <p:sp>
        <p:nvSpPr>
          <p:cNvPr id="3" name="内容占位符 2"/>
          <p:cNvSpPr>
            <a:spLocks noGrp="1"/>
          </p:cNvSpPr>
          <p:nvPr>
            <p:ph idx="1"/>
          </p:nvPr>
        </p:nvSpPr>
        <p:spPr/>
        <p:txBody>
          <a:bodyPr/>
          <a:lstStyle/>
          <a:p>
            <a:r>
              <a:rPr lang="zh-CN" altLang="en-US" dirty="0"/>
              <a:t>考虑进程从磁盘中读取一个文件</a:t>
            </a:r>
          </a:p>
          <a:p>
            <a:pPr lvl="1"/>
            <a:r>
              <a:rPr lang="zh-CN" altLang="en-US" dirty="0"/>
              <a:t>确定保存文件的设备</a:t>
            </a:r>
          </a:p>
          <a:p>
            <a:pPr lvl="1"/>
            <a:r>
              <a:rPr lang="zh-CN" altLang="en-US" dirty="0"/>
              <a:t>将文件名转换成设备实现表示</a:t>
            </a:r>
          </a:p>
          <a:p>
            <a:pPr lvl="1"/>
            <a:r>
              <a:rPr lang="zh-CN" altLang="en-US" dirty="0"/>
              <a:t>把数据从磁盘读到缓冲区中</a:t>
            </a:r>
          </a:p>
          <a:p>
            <a:pPr lvl="1"/>
            <a:r>
              <a:rPr lang="zh-CN" altLang="en-US" dirty="0"/>
              <a:t>通知进程数据可用</a:t>
            </a:r>
          </a:p>
          <a:p>
            <a:pPr lvl="1"/>
            <a:r>
              <a:rPr lang="zh-CN" altLang="en-US" dirty="0"/>
              <a:t>把控制权返回给</a:t>
            </a:r>
            <a:r>
              <a:rPr lang="zh-CN" altLang="en-US" dirty="0" smtClean="0"/>
              <a:t>进程</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91</a:t>
            </a:fld>
            <a:endParaRPr lang="zh-CN" altLang="en-US" dirty="0"/>
          </a:p>
        </p:txBody>
      </p:sp>
    </p:spTree>
    <p:extLst>
      <p:ext uri="{BB962C8B-B14F-4D97-AF65-F5344CB8AC3E}">
        <p14:creationId xmlns:p14="http://schemas.microsoft.com/office/powerpoint/2010/main" val="1098643267"/>
      </p:ext>
    </p:extLst>
  </p:cSld>
  <p:clrMapOvr>
    <a:masterClrMapping/>
  </p:clrMapOvr>
  <p:transition spd="med">
    <p:zo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请求的响应过程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的生命周期</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92</a:t>
            </a:fld>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24350" t="780" r="24350" b="1387"/>
          <a:stretch>
            <a:fillRect/>
          </a:stretch>
        </p:blipFill>
        <p:spPr bwMode="auto">
          <a:xfrm>
            <a:off x="4307763" y="1146175"/>
            <a:ext cx="3940175" cy="5635625"/>
          </a:xfrm>
          <a:prstGeom prst="rect">
            <a:avLst/>
          </a:prstGeom>
          <a:noFill/>
          <a:ln w="57150" cmpd="thickThin">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727841"/>
      </p:ext>
    </p:extLst>
  </p:cSld>
  <p:clrMapOvr>
    <a:masterClrMapping/>
  </p:clrMapOvr>
  <p:transition spd="med">
    <p:zo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软件的层次结构</a:t>
            </a:r>
          </a:p>
        </p:txBody>
      </p:sp>
      <p:sp>
        <p:nvSpPr>
          <p:cNvPr id="3" name="内容占位符 2"/>
          <p:cNvSpPr>
            <a:spLocks noGrp="1"/>
          </p:cNvSpPr>
          <p:nvPr>
            <p:ph idx="1"/>
          </p:nvPr>
        </p:nvSpPr>
        <p:spPr/>
        <p:txBody>
          <a:bodyPr/>
          <a:lstStyle/>
          <a:p>
            <a:r>
              <a:rPr lang="en-US" altLang="zh-CN" dirty="0"/>
              <a:t>I/O</a:t>
            </a:r>
            <a:r>
              <a:rPr lang="zh-CN" altLang="en-US" dirty="0"/>
              <a:t>软件设计的基本思想是将设备管理软件组织成一种层次结构。其中低层软件与硬件相关，而高层软件则为用户提供一个友好的、清晰而统一的接口</a:t>
            </a:r>
            <a:r>
              <a:rPr lang="zh-CN" altLang="en-US" dirty="0" smtClean="0"/>
              <a:t>。</a:t>
            </a:r>
            <a:endParaRPr lang="en-US" altLang="zh-CN" dirty="0" smtClean="0"/>
          </a:p>
          <a:p>
            <a:r>
              <a:rPr lang="en-US" altLang="zh-CN" dirty="0"/>
              <a:t>I/O</a:t>
            </a:r>
            <a:r>
              <a:rPr lang="zh-CN" altLang="en-US" dirty="0"/>
              <a:t>设备管理软件一般分为四层：</a:t>
            </a:r>
          </a:p>
          <a:p>
            <a:pPr lvl="1"/>
            <a:r>
              <a:rPr lang="zh-CN" altLang="en-US" dirty="0"/>
              <a:t>中断处理程序</a:t>
            </a:r>
          </a:p>
          <a:p>
            <a:pPr lvl="1"/>
            <a:r>
              <a:rPr lang="zh-CN" altLang="en-US" dirty="0"/>
              <a:t>设备驱动程序</a:t>
            </a:r>
          </a:p>
          <a:p>
            <a:pPr lvl="1"/>
            <a:r>
              <a:rPr lang="zh-CN" altLang="en-US" dirty="0"/>
              <a:t>与设备无关的软件（或设备独立性软件）</a:t>
            </a:r>
          </a:p>
          <a:p>
            <a:pPr lvl="1"/>
            <a:r>
              <a:rPr lang="zh-CN" altLang="en-US" dirty="0"/>
              <a:t>用户空间的软件</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93</a:t>
            </a:fld>
            <a:endParaRPr lang="zh-CN" altLang="en-US" dirty="0"/>
          </a:p>
        </p:txBody>
      </p:sp>
    </p:spTree>
    <p:extLst>
      <p:ext uri="{BB962C8B-B14F-4D97-AF65-F5344CB8AC3E}">
        <p14:creationId xmlns:p14="http://schemas.microsoft.com/office/powerpoint/2010/main" val="3610413004"/>
      </p:ext>
    </p:extLst>
  </p:cSld>
  <p:clrMapOvr>
    <a:masterClrMapping/>
  </p:clrMapOvr>
  <p:transition spd="med">
    <p:zo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软件的层次结构</a:t>
            </a:r>
          </a:p>
        </p:txBody>
      </p:sp>
      <p:sp>
        <p:nvSpPr>
          <p:cNvPr id="3" name="内容占位符 2"/>
          <p:cNvSpPr>
            <a:spLocks noGrp="1"/>
          </p:cNvSpPr>
          <p:nvPr>
            <p:ph idx="1"/>
          </p:nvPr>
        </p:nvSpPr>
        <p:spPr/>
        <p:txBody>
          <a:bodyPr/>
          <a:lstStyle/>
          <a:p>
            <a:r>
              <a:rPr lang="zh-CN" altLang="en-US" dirty="0"/>
              <a:t>与设备无关的软件</a:t>
            </a:r>
          </a:p>
          <a:p>
            <a:pPr lvl="1"/>
            <a:r>
              <a:rPr lang="zh-CN" altLang="en-US" dirty="0"/>
              <a:t>狭义</a:t>
            </a:r>
            <a:r>
              <a:rPr lang="zh-CN" altLang="en-US" dirty="0" smtClean="0"/>
              <a:t>：即</a:t>
            </a:r>
            <a:r>
              <a:rPr lang="en-US" altLang="zh-CN" dirty="0" smtClean="0"/>
              <a:t>I/O</a:t>
            </a:r>
            <a:r>
              <a:rPr lang="zh-CN" altLang="en-US" dirty="0" smtClean="0"/>
              <a:t>子系统</a:t>
            </a:r>
            <a:endParaRPr lang="en-US" altLang="zh-CN" dirty="0" smtClean="0"/>
          </a:p>
          <a:p>
            <a:pPr lvl="2"/>
            <a:r>
              <a:rPr lang="zh-CN" altLang="en-US" dirty="0"/>
              <a:t>执行设备命名、设备保护、缓冲管理、独占设备的分配与释放、错误</a:t>
            </a:r>
            <a:r>
              <a:rPr lang="zh-CN" altLang="en-US" dirty="0" smtClean="0"/>
              <a:t>处理等</a:t>
            </a:r>
            <a:endParaRPr lang="en-US" altLang="zh-CN" dirty="0" smtClean="0"/>
          </a:p>
          <a:p>
            <a:pPr lvl="1"/>
            <a:r>
              <a:rPr lang="zh-CN" altLang="en-US" dirty="0" smtClean="0"/>
              <a:t>广义：</a:t>
            </a:r>
            <a:r>
              <a:rPr lang="en-US" altLang="zh-CN" dirty="0" smtClean="0"/>
              <a:t>I/O</a:t>
            </a:r>
            <a:r>
              <a:rPr lang="zh-CN" altLang="en-US" dirty="0" smtClean="0"/>
              <a:t>子系统及内核中的其它子系统</a:t>
            </a:r>
            <a:endParaRPr lang="en-US" altLang="zh-CN" dirty="0" smtClean="0"/>
          </a:p>
          <a:p>
            <a:pPr lvl="2"/>
            <a:r>
              <a:rPr lang="zh-CN" altLang="en-US" dirty="0" smtClean="0"/>
              <a:t>对设备做进一步抽象、虚拟化</a:t>
            </a:r>
            <a:endParaRPr lang="en-US" altLang="zh-CN" dirty="0" smtClean="0"/>
          </a:p>
          <a:p>
            <a:pPr lvl="2"/>
            <a:r>
              <a:rPr lang="zh-CN" altLang="en-US" dirty="0" smtClean="0"/>
              <a:t>例：文件子系统把磁盘抽象为文件、盘块</a:t>
            </a:r>
            <a:endParaRPr lang="en-US" altLang="zh-CN" dirty="0" smtClean="0"/>
          </a:p>
          <a:p>
            <a:pPr lvl="2"/>
            <a:r>
              <a:rPr lang="zh-CN" altLang="en-US" dirty="0" smtClean="0"/>
              <a:t>例：网络子系统把网卡抽象为套接字</a:t>
            </a:r>
            <a:endParaRPr lang="en-US" altLang="zh-CN" dirty="0" smtClean="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94</a:t>
            </a:fld>
            <a:endParaRPr lang="zh-CN" altLang="en-US" dirty="0"/>
          </a:p>
        </p:txBody>
      </p:sp>
    </p:spTree>
    <p:extLst>
      <p:ext uri="{BB962C8B-B14F-4D97-AF65-F5344CB8AC3E}">
        <p14:creationId xmlns:p14="http://schemas.microsoft.com/office/powerpoint/2010/main" val="1534935209"/>
      </p:ext>
    </p:extLst>
  </p:cSld>
  <p:clrMapOvr>
    <a:masterClrMapping/>
  </p:clrMapOvr>
  <p:transition spd="med">
    <p:zo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软件的层次结构</a:t>
            </a:r>
          </a:p>
        </p:txBody>
      </p:sp>
      <p:sp>
        <p:nvSpPr>
          <p:cNvPr id="3" name="内容占位符 2"/>
          <p:cNvSpPr>
            <a:spLocks noGrp="1"/>
          </p:cNvSpPr>
          <p:nvPr>
            <p:ph idx="1"/>
          </p:nvPr>
        </p:nvSpPr>
        <p:spPr>
          <a:xfrm>
            <a:off x="935038" y="1233488"/>
            <a:ext cx="7772400" cy="5205412"/>
          </a:xfrm>
        </p:spPr>
        <p:txBody>
          <a:bodyPr/>
          <a:lstStyle/>
          <a:p>
            <a:r>
              <a:rPr lang="en-US" altLang="zh-CN" dirty="0" smtClean="0"/>
              <a:t>I/O</a:t>
            </a:r>
            <a:r>
              <a:rPr lang="zh-CN" altLang="en-US" dirty="0" smtClean="0"/>
              <a:t>与</a:t>
            </a:r>
            <a:r>
              <a:rPr lang="zh-CN" altLang="en-US" dirty="0"/>
              <a:t>设备无关</a:t>
            </a:r>
            <a:r>
              <a:rPr lang="zh-CN" altLang="en-US" dirty="0" smtClean="0"/>
              <a:t>的</a:t>
            </a:r>
            <a:r>
              <a:rPr lang="zh-CN" altLang="en-US" dirty="0"/>
              <a:t>三个层次</a:t>
            </a:r>
          </a:p>
          <a:p>
            <a:pPr lvl="1"/>
            <a:r>
              <a:rPr lang="zh-CN" altLang="en-US" dirty="0" smtClean="0"/>
              <a:t>不具备通用性，未做到设备无关</a:t>
            </a:r>
            <a:endParaRPr lang="en-US" altLang="zh-CN" dirty="0" smtClean="0"/>
          </a:p>
          <a:p>
            <a:pPr lvl="2"/>
            <a:r>
              <a:rPr lang="zh-CN" altLang="en-US" dirty="0" smtClean="0"/>
              <a:t>提供</a:t>
            </a:r>
            <a:r>
              <a:rPr lang="zh-CN" altLang="en-US" dirty="0"/>
              <a:t>驱动程序</a:t>
            </a:r>
            <a:r>
              <a:rPr lang="zh-CN" altLang="en-US" dirty="0" smtClean="0"/>
              <a:t>，但</a:t>
            </a:r>
            <a:r>
              <a:rPr lang="zh-CN" altLang="en-US" dirty="0"/>
              <a:t>驱动程序提供的接口是非标准的，仅供特殊应用程序调用</a:t>
            </a:r>
          </a:p>
          <a:p>
            <a:pPr lvl="2"/>
            <a:r>
              <a:rPr lang="zh-CN" altLang="en-US" dirty="0" smtClean="0"/>
              <a:t>例：智能手</a:t>
            </a:r>
            <a:r>
              <a:rPr lang="zh-CN" altLang="en-US" dirty="0"/>
              <a:t>环</a:t>
            </a:r>
            <a:r>
              <a:rPr lang="en-US" altLang="zh-CN" dirty="0"/>
              <a:t>/</a:t>
            </a:r>
            <a:r>
              <a:rPr lang="zh-CN" altLang="en-US" dirty="0"/>
              <a:t>手表</a:t>
            </a:r>
          </a:p>
          <a:p>
            <a:pPr lvl="1"/>
            <a:r>
              <a:rPr lang="zh-CN" altLang="en-US" dirty="0" smtClean="0"/>
              <a:t>标准化、通用化</a:t>
            </a:r>
            <a:endParaRPr lang="en-US" altLang="zh-CN" dirty="0" smtClean="0"/>
          </a:p>
          <a:p>
            <a:pPr lvl="2"/>
            <a:r>
              <a:rPr lang="zh-CN" altLang="en-US" dirty="0" smtClean="0"/>
              <a:t>驱动程序</a:t>
            </a:r>
            <a:r>
              <a:rPr lang="zh-CN" altLang="en-US" dirty="0"/>
              <a:t>的接口是系统定义的，统一的标准的接口，可供一般应用程序</a:t>
            </a:r>
            <a:r>
              <a:rPr lang="zh-CN" altLang="en-US" dirty="0" smtClean="0"/>
              <a:t>调用</a:t>
            </a:r>
            <a:endParaRPr lang="en-US" altLang="zh-CN" dirty="0" smtClean="0"/>
          </a:p>
          <a:p>
            <a:pPr lvl="2"/>
            <a:r>
              <a:rPr lang="zh-CN" altLang="en-US" dirty="0" smtClean="0"/>
              <a:t>逻辑</a:t>
            </a:r>
            <a:r>
              <a:rPr lang="zh-CN" altLang="en-US" dirty="0"/>
              <a:t>设备与物理设备一一对应</a:t>
            </a:r>
            <a:r>
              <a:rPr lang="zh-CN" altLang="en-US" dirty="0" smtClean="0"/>
              <a:t>，用户程序可见</a:t>
            </a:r>
            <a:endParaRPr lang="en-US" altLang="zh-CN" dirty="0" smtClean="0"/>
          </a:p>
          <a:p>
            <a:pPr lvl="2"/>
            <a:r>
              <a:rPr lang="zh-CN" altLang="en-US" dirty="0" smtClean="0"/>
              <a:t>例</a:t>
            </a:r>
            <a:r>
              <a:rPr lang="zh-CN" altLang="en-US" dirty="0"/>
              <a:t>：扫描仪、刻录机、</a:t>
            </a:r>
            <a:r>
              <a:rPr lang="zh-CN" altLang="en-US" dirty="0" smtClean="0"/>
              <a:t>打印机</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95</a:t>
            </a:fld>
            <a:endParaRPr lang="zh-CN" altLang="en-US" dirty="0"/>
          </a:p>
        </p:txBody>
      </p:sp>
    </p:spTree>
    <p:extLst>
      <p:ext uri="{BB962C8B-B14F-4D97-AF65-F5344CB8AC3E}">
        <p14:creationId xmlns:p14="http://schemas.microsoft.com/office/powerpoint/2010/main" val="1726738622"/>
      </p:ext>
    </p:extLst>
  </p:cSld>
  <p:clrMapOvr>
    <a:masterClrMapping/>
  </p:clrMapOvr>
  <p:transition spd="med">
    <p:zo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软件的层次结构</a:t>
            </a:r>
          </a:p>
        </p:txBody>
      </p:sp>
      <p:sp>
        <p:nvSpPr>
          <p:cNvPr id="3" name="内容占位符 2"/>
          <p:cNvSpPr>
            <a:spLocks noGrp="1"/>
          </p:cNvSpPr>
          <p:nvPr>
            <p:ph idx="1"/>
          </p:nvPr>
        </p:nvSpPr>
        <p:spPr/>
        <p:txBody>
          <a:bodyPr/>
          <a:lstStyle/>
          <a:p>
            <a:r>
              <a:rPr lang="en-US" altLang="zh-CN" dirty="0" smtClean="0"/>
              <a:t>I/O</a:t>
            </a:r>
            <a:r>
              <a:rPr lang="zh-CN" altLang="en-US" dirty="0" smtClean="0"/>
              <a:t>与</a:t>
            </a:r>
            <a:r>
              <a:rPr lang="zh-CN" altLang="en-US" dirty="0"/>
              <a:t>设备无关</a:t>
            </a:r>
            <a:r>
              <a:rPr lang="zh-CN" altLang="en-US" dirty="0" smtClean="0"/>
              <a:t>的</a:t>
            </a:r>
            <a:r>
              <a:rPr lang="zh-CN" altLang="en-US" dirty="0"/>
              <a:t>三个层次</a:t>
            </a:r>
          </a:p>
          <a:p>
            <a:pPr lvl="1"/>
            <a:r>
              <a:rPr lang="zh-CN" altLang="en-US" dirty="0" smtClean="0"/>
              <a:t>接受内核中其它子系统的管理，虚拟化</a:t>
            </a:r>
            <a:endParaRPr lang="en-US" altLang="zh-CN" dirty="0" smtClean="0"/>
          </a:p>
          <a:p>
            <a:pPr lvl="2"/>
            <a:r>
              <a:rPr lang="zh-CN" altLang="en-US" dirty="0" smtClean="0"/>
              <a:t>驱动程序</a:t>
            </a:r>
            <a:r>
              <a:rPr lang="zh-CN" altLang="en-US" dirty="0"/>
              <a:t>的接口是系统定义的，统一的标准的</a:t>
            </a:r>
            <a:r>
              <a:rPr lang="zh-CN" altLang="en-US" dirty="0" smtClean="0"/>
              <a:t>接口</a:t>
            </a:r>
            <a:endParaRPr lang="en-US" altLang="zh-CN" dirty="0" smtClean="0"/>
          </a:p>
          <a:p>
            <a:pPr lvl="2"/>
            <a:r>
              <a:rPr lang="zh-CN" altLang="en-US" dirty="0" smtClean="0"/>
              <a:t>经过</a:t>
            </a:r>
            <a:r>
              <a:rPr lang="zh-CN" altLang="en-US" dirty="0"/>
              <a:t>内核某个子系统进一步虚拟化，逻辑设备与物理设备多对</a:t>
            </a:r>
            <a:r>
              <a:rPr lang="zh-CN" altLang="en-US" dirty="0" smtClean="0"/>
              <a:t>一，用户程序只见逻辑设备，不关心物理设备</a:t>
            </a:r>
            <a:endParaRPr lang="en-US" altLang="zh-CN" dirty="0" smtClean="0"/>
          </a:p>
          <a:p>
            <a:pPr lvl="2"/>
            <a:r>
              <a:rPr lang="zh-CN" altLang="en-US" dirty="0" smtClean="0"/>
              <a:t>使用前对逻辑设备进行</a:t>
            </a:r>
            <a:r>
              <a:rPr lang="zh-CN" altLang="en-US" dirty="0"/>
              <a:t>分配</a:t>
            </a:r>
          </a:p>
          <a:p>
            <a:pPr lvl="2"/>
            <a:r>
              <a:rPr lang="zh-CN" altLang="en-US" dirty="0" smtClean="0"/>
              <a:t>例</a:t>
            </a:r>
            <a:r>
              <a:rPr lang="zh-CN" altLang="en-US" dirty="0"/>
              <a:t>：屏幕（窗口）、磁盘（文件）、网卡（套接字）、</a:t>
            </a:r>
            <a:r>
              <a:rPr lang="zh-CN" altLang="en-US" dirty="0" smtClean="0"/>
              <a:t>定时器（软件定时器对象）</a:t>
            </a:r>
            <a:endParaRPr lang="en-US" altLang="zh-CN" dirty="0" smtClean="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96</a:t>
            </a:fld>
            <a:endParaRPr lang="zh-CN" altLang="en-US" dirty="0"/>
          </a:p>
        </p:txBody>
      </p:sp>
    </p:spTree>
    <p:extLst>
      <p:ext uri="{BB962C8B-B14F-4D97-AF65-F5344CB8AC3E}">
        <p14:creationId xmlns:p14="http://schemas.microsoft.com/office/powerpoint/2010/main" val="1065221875"/>
      </p:ext>
    </p:extLst>
  </p:cSld>
  <p:clrMapOvr>
    <a:masterClrMapping/>
  </p:clrMapOvr>
  <p:transition spd="med">
    <p:zo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软件的层次结构</a:t>
            </a:r>
          </a:p>
        </p:txBody>
      </p:sp>
      <p:sp>
        <p:nvSpPr>
          <p:cNvPr id="3" name="内容占位符 2"/>
          <p:cNvSpPr>
            <a:spLocks noGrp="1"/>
          </p:cNvSpPr>
          <p:nvPr>
            <p:ph idx="1"/>
          </p:nvPr>
        </p:nvSpPr>
        <p:spPr/>
        <p:txBody>
          <a:bodyPr/>
          <a:lstStyle/>
          <a:p>
            <a:r>
              <a:rPr lang="zh-CN" altLang="en-US" dirty="0" smtClean="0"/>
              <a:t>层次结构图</a:t>
            </a:r>
            <a:endParaRPr lang="en-US" altLang="zh-CN" dirty="0" smtClean="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97</a:t>
            </a:fld>
            <a:endParaRPr lang="zh-CN" altLang="en-US" dirty="0"/>
          </a:p>
        </p:txBody>
      </p:sp>
      <p:grpSp>
        <p:nvGrpSpPr>
          <p:cNvPr id="22" name="组合 21"/>
          <p:cNvGrpSpPr/>
          <p:nvPr/>
        </p:nvGrpSpPr>
        <p:grpSpPr>
          <a:xfrm>
            <a:off x="330200" y="2114550"/>
            <a:ext cx="8496300" cy="3485357"/>
            <a:chOff x="346075" y="2009775"/>
            <a:chExt cx="8496300" cy="3485357"/>
          </a:xfrm>
        </p:grpSpPr>
        <p:sp>
          <p:nvSpPr>
            <p:cNvPr id="5" name="Rectangle 3"/>
            <p:cNvSpPr>
              <a:spLocks noChangeArrowheads="1"/>
            </p:cNvSpPr>
            <p:nvPr/>
          </p:nvSpPr>
          <p:spPr bwMode="auto">
            <a:xfrm>
              <a:off x="1270000" y="2997200"/>
              <a:ext cx="3238500" cy="2409825"/>
            </a:xfrm>
            <a:prstGeom prst="rect">
              <a:avLst/>
            </a:prstGeom>
            <a:solidFill>
              <a:srgbClr val="FFFFFF"/>
            </a:solidFill>
            <a:ln w="25400">
              <a:solidFill>
                <a:srgbClr val="000000"/>
              </a:solidFill>
              <a:miter lim="800000"/>
              <a:headEnd/>
              <a:tailEnd/>
            </a:ln>
          </p:spPr>
          <p:txBody>
            <a:bodyPr tIns="11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a:latin typeface="Times New Roman" panose="02020603050405020304" pitchFamily="18" charset="0"/>
                </a:rPr>
                <a:t>用户空间的软件</a:t>
              </a:r>
            </a:p>
            <a:p>
              <a:pPr algn="ctr">
                <a:spcBef>
                  <a:spcPct val="0"/>
                </a:spcBef>
                <a:buClrTx/>
                <a:buSzTx/>
                <a:buFontTx/>
                <a:buNone/>
              </a:pPr>
              <a:endParaRPr lang="zh-CN" altLang="en-US" sz="1400">
                <a:latin typeface="Times New Roman" panose="02020603050405020304" pitchFamily="18" charset="0"/>
              </a:endParaRPr>
            </a:p>
            <a:p>
              <a:pPr algn="ctr">
                <a:spcBef>
                  <a:spcPct val="0"/>
                </a:spcBef>
                <a:buClrTx/>
                <a:buSzTx/>
                <a:buFontTx/>
                <a:buNone/>
              </a:pPr>
              <a:r>
                <a:rPr lang="zh-CN" altLang="en-US" sz="2000">
                  <a:latin typeface="Times New Roman" panose="02020603050405020304" pitchFamily="18" charset="0"/>
                </a:rPr>
                <a:t>与设备无关的软件</a:t>
              </a:r>
            </a:p>
            <a:p>
              <a:pPr algn="ctr">
                <a:spcBef>
                  <a:spcPct val="0"/>
                </a:spcBef>
                <a:buClrTx/>
                <a:buSzTx/>
                <a:buFontTx/>
                <a:buNone/>
              </a:pPr>
              <a:endParaRPr lang="zh-CN" altLang="en-US" sz="1000">
                <a:latin typeface="Times New Roman" panose="02020603050405020304" pitchFamily="18" charset="0"/>
              </a:endParaRPr>
            </a:p>
            <a:p>
              <a:pPr algn="ctr">
                <a:spcBef>
                  <a:spcPct val="0"/>
                </a:spcBef>
                <a:buClrTx/>
                <a:buSzTx/>
                <a:buFontTx/>
                <a:buNone/>
              </a:pPr>
              <a:r>
                <a:rPr lang="zh-CN" altLang="en-US" sz="2000">
                  <a:latin typeface="Times New Roman" panose="02020603050405020304" pitchFamily="18" charset="0"/>
                </a:rPr>
                <a:t>设备驱动程序</a:t>
              </a:r>
            </a:p>
            <a:p>
              <a:pPr algn="ctr">
                <a:spcBef>
                  <a:spcPct val="0"/>
                </a:spcBef>
                <a:buClrTx/>
                <a:buSzTx/>
                <a:buFontTx/>
                <a:buNone/>
              </a:pPr>
              <a:endParaRPr lang="zh-CN" altLang="en-US" sz="1000">
                <a:latin typeface="Times New Roman" panose="02020603050405020304" pitchFamily="18" charset="0"/>
              </a:endParaRPr>
            </a:p>
            <a:p>
              <a:pPr algn="ctr">
                <a:spcBef>
                  <a:spcPct val="0"/>
                </a:spcBef>
                <a:buClrTx/>
                <a:buSzTx/>
                <a:buFontTx/>
                <a:buNone/>
              </a:pPr>
              <a:r>
                <a:rPr lang="zh-CN" altLang="en-US" sz="2000">
                  <a:latin typeface="Times New Roman" panose="02020603050405020304" pitchFamily="18" charset="0"/>
                </a:rPr>
                <a:t>中断处理程序</a:t>
              </a:r>
            </a:p>
            <a:p>
              <a:pPr algn="ctr">
                <a:spcBef>
                  <a:spcPct val="0"/>
                </a:spcBef>
                <a:buClrTx/>
                <a:buSzTx/>
                <a:buFontTx/>
                <a:buNone/>
              </a:pPr>
              <a:endParaRPr lang="zh-CN" altLang="en-US" sz="1000">
                <a:latin typeface="Times New Roman" panose="02020603050405020304" pitchFamily="18" charset="0"/>
              </a:endParaRPr>
            </a:p>
            <a:p>
              <a:pPr algn="ctr">
                <a:spcBef>
                  <a:spcPct val="0"/>
                </a:spcBef>
                <a:buClrTx/>
                <a:buSzTx/>
                <a:buFontTx/>
                <a:buNone/>
              </a:pPr>
              <a:r>
                <a:rPr lang="zh-CN" altLang="en-US" sz="2000">
                  <a:latin typeface="Times New Roman" panose="02020603050405020304" pitchFamily="18" charset="0"/>
                </a:rPr>
                <a:t>硬件</a:t>
              </a:r>
            </a:p>
          </p:txBody>
        </p:sp>
        <p:sp>
          <p:nvSpPr>
            <p:cNvPr id="6" name="Line 4"/>
            <p:cNvSpPr>
              <a:spLocks noChangeShapeType="1"/>
            </p:cNvSpPr>
            <p:nvPr/>
          </p:nvSpPr>
          <p:spPr bwMode="auto">
            <a:xfrm>
              <a:off x="1268413" y="3556000"/>
              <a:ext cx="3240087" cy="15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5"/>
            <p:cNvSpPr>
              <a:spLocks noChangeShapeType="1"/>
            </p:cNvSpPr>
            <p:nvPr/>
          </p:nvSpPr>
          <p:spPr bwMode="auto">
            <a:xfrm>
              <a:off x="1268413" y="4021138"/>
              <a:ext cx="3240087" cy="15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6"/>
            <p:cNvSpPr>
              <a:spLocks noChangeShapeType="1"/>
            </p:cNvSpPr>
            <p:nvPr/>
          </p:nvSpPr>
          <p:spPr bwMode="auto">
            <a:xfrm>
              <a:off x="1268413" y="4465638"/>
              <a:ext cx="3240087" cy="15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7"/>
            <p:cNvSpPr>
              <a:spLocks noChangeShapeType="1"/>
            </p:cNvSpPr>
            <p:nvPr/>
          </p:nvSpPr>
          <p:spPr bwMode="auto">
            <a:xfrm>
              <a:off x="1268413" y="4922838"/>
              <a:ext cx="3240087" cy="15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898525" y="2540000"/>
              <a:ext cx="654050" cy="676275"/>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1549400" y="3343275"/>
              <a:ext cx="0" cy="400050"/>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a:off x="1549400" y="3852863"/>
              <a:ext cx="0" cy="398462"/>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a:off x="1549400" y="4343400"/>
              <a:ext cx="0" cy="800100"/>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flipV="1">
              <a:off x="4238625" y="4148138"/>
              <a:ext cx="0" cy="400050"/>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flipV="1">
              <a:off x="4238625" y="4594225"/>
              <a:ext cx="0" cy="398463"/>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flipV="1">
              <a:off x="4241800" y="2497138"/>
              <a:ext cx="654050" cy="677862"/>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flipV="1">
              <a:off x="4238625" y="3238500"/>
              <a:ext cx="0" cy="398463"/>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flipV="1">
              <a:off x="4238625" y="3703638"/>
              <a:ext cx="0" cy="400050"/>
            </a:xfrm>
            <a:prstGeom prst="line">
              <a:avLst/>
            </a:prstGeom>
            <a:noFill/>
            <a:ln w="2540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9" name="Rectangle 17"/>
            <p:cNvSpPr>
              <a:spLocks noChangeArrowheads="1"/>
            </p:cNvSpPr>
            <p:nvPr/>
          </p:nvSpPr>
          <p:spPr bwMode="auto">
            <a:xfrm>
              <a:off x="346075" y="2009775"/>
              <a:ext cx="11493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I/O</a:t>
              </a:r>
              <a:r>
                <a:rPr lang="zh-CN" altLang="en-US" sz="2000">
                  <a:latin typeface="Times New Roman" panose="02020603050405020304" pitchFamily="18" charset="0"/>
                </a:rPr>
                <a:t>请求</a:t>
              </a:r>
            </a:p>
          </p:txBody>
        </p:sp>
        <p:sp>
          <p:nvSpPr>
            <p:cNvPr id="20" name="Rectangle 18"/>
            <p:cNvSpPr>
              <a:spLocks noChangeArrowheads="1"/>
            </p:cNvSpPr>
            <p:nvPr/>
          </p:nvSpPr>
          <p:spPr bwMode="auto">
            <a:xfrm>
              <a:off x="4348163" y="2052638"/>
              <a:ext cx="11493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a:latin typeface="Times New Roman" panose="02020603050405020304" pitchFamily="18" charset="0"/>
                </a:rPr>
                <a:t>I/O</a:t>
              </a:r>
              <a:r>
                <a:rPr lang="zh-CN" altLang="en-US" sz="2000">
                  <a:latin typeface="Times New Roman" panose="02020603050405020304" pitchFamily="18" charset="0"/>
                </a:rPr>
                <a:t>回答</a:t>
              </a:r>
            </a:p>
          </p:txBody>
        </p:sp>
        <p:sp>
          <p:nvSpPr>
            <p:cNvPr id="21" name="Rectangle 19"/>
            <p:cNvSpPr>
              <a:spLocks noChangeArrowheads="1"/>
            </p:cNvSpPr>
            <p:nvPr/>
          </p:nvSpPr>
          <p:spPr bwMode="auto">
            <a:xfrm>
              <a:off x="4659313" y="2781300"/>
              <a:ext cx="4183062" cy="2713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spcBef>
                  <a:spcPct val="0"/>
                </a:spcBef>
                <a:buClrTx/>
                <a:buSzTx/>
                <a:buFontTx/>
                <a:buNone/>
              </a:pPr>
              <a:r>
                <a:rPr lang="en-US" altLang="zh-CN" sz="2000" dirty="0">
                  <a:latin typeface="Times New Roman" panose="02020603050405020304" pitchFamily="18" charset="0"/>
                </a:rPr>
                <a:t>                    </a:t>
              </a:r>
              <a:r>
                <a:rPr lang="en-US" altLang="zh-CN" sz="2400" dirty="0">
                  <a:latin typeface="Times New Roman" panose="02020603050405020304" pitchFamily="18" charset="0"/>
                </a:rPr>
                <a:t> I/O</a:t>
              </a:r>
              <a:r>
                <a:rPr lang="zh-CN" altLang="en-US" sz="2400" dirty="0">
                  <a:latin typeface="Times New Roman" panose="02020603050405020304" pitchFamily="18" charset="0"/>
                </a:rPr>
                <a:t>功能</a:t>
              </a:r>
            </a:p>
            <a:p>
              <a:pPr algn="just">
                <a:spcBef>
                  <a:spcPct val="0"/>
                </a:spcBef>
                <a:buClrTx/>
                <a:buSzTx/>
                <a:buFontTx/>
                <a:buNone/>
              </a:pPr>
              <a:r>
                <a:rPr lang="zh-CN" altLang="en-US" sz="2000" dirty="0">
                  <a:latin typeface="Times New Roman" panose="02020603050405020304" pitchFamily="18" charset="0"/>
                </a:rPr>
                <a:t>进行</a:t>
              </a:r>
              <a:r>
                <a:rPr lang="en-US" altLang="zh-CN" sz="2000" dirty="0">
                  <a:latin typeface="Times New Roman" panose="02020603050405020304" pitchFamily="18" charset="0"/>
                </a:rPr>
                <a:t>I/O</a:t>
              </a:r>
              <a:r>
                <a:rPr lang="zh-CN" altLang="en-US" sz="2000" dirty="0">
                  <a:latin typeface="Times New Roman" panose="02020603050405020304" pitchFamily="18" charset="0"/>
                </a:rPr>
                <a:t>调用；格式化</a:t>
              </a:r>
              <a:r>
                <a:rPr lang="en-US" altLang="zh-CN" sz="2000" dirty="0">
                  <a:latin typeface="Times New Roman" panose="02020603050405020304" pitchFamily="18" charset="0"/>
                </a:rPr>
                <a:t>I/</a:t>
              </a:r>
              <a:r>
                <a:rPr lang="en-US" altLang="zh-CN" sz="2000" dirty="0" err="1">
                  <a:latin typeface="Times New Roman" panose="02020603050405020304" pitchFamily="18" charset="0"/>
                </a:rPr>
                <a:t>O；Spooling</a:t>
              </a:r>
              <a:endParaRPr lang="en-US" altLang="zh-CN" sz="2000" dirty="0">
                <a:latin typeface="Times New Roman" panose="02020603050405020304" pitchFamily="18" charset="0"/>
              </a:endParaRPr>
            </a:p>
            <a:p>
              <a:pPr algn="just">
                <a:spcBef>
                  <a:spcPct val="0"/>
                </a:spcBef>
                <a:buClrTx/>
                <a:buSzTx/>
                <a:buFontTx/>
                <a:buNone/>
              </a:pPr>
              <a:endParaRPr lang="en-US" altLang="zh-CN" sz="1200" dirty="0">
                <a:latin typeface="Times New Roman" panose="02020603050405020304" pitchFamily="18" charset="0"/>
              </a:endParaRPr>
            </a:p>
            <a:p>
              <a:pPr algn="just">
                <a:spcBef>
                  <a:spcPct val="0"/>
                </a:spcBef>
                <a:buClrTx/>
                <a:buSzTx/>
                <a:buFontTx/>
                <a:buNone/>
              </a:pPr>
              <a:r>
                <a:rPr lang="zh-CN" altLang="en-US" sz="2000" dirty="0">
                  <a:latin typeface="Times New Roman" panose="02020603050405020304" pitchFamily="18" charset="0"/>
                </a:rPr>
                <a:t>命名，保护，阻塞，缓冲，分配</a:t>
              </a:r>
            </a:p>
            <a:p>
              <a:pPr algn="just">
                <a:spcBef>
                  <a:spcPct val="0"/>
                </a:spcBef>
                <a:buClrTx/>
                <a:buSzTx/>
                <a:buFontTx/>
                <a:buNone/>
              </a:pPr>
              <a:endParaRPr lang="zh-CN" altLang="en-US" sz="800" dirty="0">
                <a:latin typeface="Times New Roman" panose="02020603050405020304" pitchFamily="18" charset="0"/>
              </a:endParaRPr>
            </a:p>
            <a:p>
              <a:pPr algn="just">
                <a:spcBef>
                  <a:spcPct val="0"/>
                </a:spcBef>
                <a:buClrTx/>
                <a:buSzTx/>
                <a:buFontTx/>
                <a:buNone/>
              </a:pPr>
              <a:r>
                <a:rPr lang="zh-CN" altLang="en-US" sz="2000" dirty="0">
                  <a:latin typeface="Times New Roman" panose="02020603050405020304" pitchFamily="18" charset="0"/>
                </a:rPr>
                <a:t>建立设备寄存器；检查状态</a:t>
              </a:r>
            </a:p>
            <a:p>
              <a:pPr algn="just">
                <a:spcBef>
                  <a:spcPct val="0"/>
                </a:spcBef>
                <a:buClrTx/>
                <a:buSzTx/>
                <a:buFontTx/>
                <a:buNone/>
              </a:pPr>
              <a:endParaRPr lang="zh-CN" altLang="en-US" sz="800" dirty="0">
                <a:latin typeface="Times New Roman" panose="02020603050405020304" pitchFamily="18" charset="0"/>
              </a:endParaRPr>
            </a:p>
            <a:p>
              <a:pPr algn="just">
                <a:spcBef>
                  <a:spcPct val="0"/>
                </a:spcBef>
                <a:buClrTx/>
                <a:buSzTx/>
                <a:buFontTx/>
                <a:buNone/>
              </a:pPr>
              <a:r>
                <a:rPr lang="zh-CN" altLang="en-US" sz="2000" dirty="0">
                  <a:latin typeface="Times New Roman" panose="02020603050405020304" pitchFamily="18" charset="0"/>
                </a:rPr>
                <a:t>当</a:t>
              </a:r>
              <a:r>
                <a:rPr lang="en-US" altLang="zh-CN" sz="2000" dirty="0">
                  <a:latin typeface="Times New Roman" panose="02020603050405020304" pitchFamily="18" charset="0"/>
                </a:rPr>
                <a:t>I/O</a:t>
              </a:r>
              <a:r>
                <a:rPr lang="zh-CN" altLang="en-US" sz="2000" dirty="0">
                  <a:latin typeface="Times New Roman" panose="02020603050405020304" pitchFamily="18" charset="0"/>
                </a:rPr>
                <a:t>结束时唤醒驱动程序</a:t>
              </a:r>
            </a:p>
            <a:p>
              <a:pPr algn="just">
                <a:spcBef>
                  <a:spcPct val="0"/>
                </a:spcBef>
                <a:buClrTx/>
                <a:buSzTx/>
                <a:buFontTx/>
                <a:buNone/>
              </a:pPr>
              <a:endParaRPr lang="zh-CN" altLang="en-US" sz="800" dirty="0">
                <a:latin typeface="Times New Roman" panose="02020603050405020304" pitchFamily="18" charset="0"/>
              </a:endParaRPr>
            </a:p>
            <a:p>
              <a:pPr algn="just">
                <a:spcBef>
                  <a:spcPct val="0"/>
                </a:spcBef>
                <a:buClrTx/>
                <a:buSzTx/>
                <a:buFontTx/>
                <a:buNone/>
              </a:pPr>
              <a:r>
                <a:rPr lang="zh-CN" altLang="en-US" sz="2000" dirty="0">
                  <a:latin typeface="Times New Roman" panose="02020603050405020304" pitchFamily="18" charset="0"/>
                </a:rPr>
                <a:t>执行</a:t>
              </a:r>
              <a:r>
                <a:rPr lang="en-US" altLang="zh-CN" sz="2000" dirty="0">
                  <a:latin typeface="Times New Roman" panose="02020603050405020304" pitchFamily="18" charset="0"/>
                </a:rPr>
                <a:t>I/O</a:t>
              </a:r>
              <a:r>
                <a:rPr lang="zh-CN" altLang="en-US" sz="2000" dirty="0">
                  <a:latin typeface="Times New Roman" panose="02020603050405020304" pitchFamily="18" charset="0"/>
                </a:rPr>
                <a:t>操作</a:t>
              </a:r>
            </a:p>
          </p:txBody>
        </p:sp>
      </p:grpSp>
    </p:spTree>
    <p:extLst>
      <p:ext uri="{BB962C8B-B14F-4D97-AF65-F5344CB8AC3E}">
        <p14:creationId xmlns:p14="http://schemas.microsoft.com/office/powerpoint/2010/main" val="2205097026"/>
      </p:ext>
    </p:extLst>
  </p:cSld>
  <p:clrMapOvr>
    <a:masterClrMapping/>
  </p:clrMapOvr>
  <p:transition spd="med">
    <p:zo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Linux</a:t>
            </a:r>
            <a:r>
              <a:rPr lang="zh-CN" altLang="en-US" dirty="0" smtClean="0"/>
              <a:t>下</a:t>
            </a:r>
            <a:r>
              <a:rPr lang="en-US" altLang="zh-CN" dirty="0" smtClean="0"/>
              <a:t>U</a:t>
            </a:r>
            <a:r>
              <a:rPr lang="zh-CN" altLang="en-US" dirty="0" smtClean="0"/>
              <a:t>盘驱动程序架构</a:t>
            </a:r>
            <a:endParaRPr lang="zh-CN" altLang="en-US" dirty="0"/>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98</a:t>
            </a:fld>
            <a:endParaRPr lang="zh-CN" altLang="en-US" dirty="0"/>
          </a:p>
        </p:txBody>
      </p:sp>
      <p:pic>
        <p:nvPicPr>
          <p:cNvPr id="3" name="图片 2"/>
          <p:cNvPicPr>
            <a:picLocks noChangeAspect="1"/>
          </p:cNvPicPr>
          <p:nvPr/>
        </p:nvPicPr>
        <p:blipFill>
          <a:blip r:embed="rId2"/>
          <a:stretch>
            <a:fillRect/>
          </a:stretch>
        </p:blipFill>
        <p:spPr>
          <a:xfrm>
            <a:off x="1042988" y="1382831"/>
            <a:ext cx="7019925" cy="5086826"/>
          </a:xfrm>
          <a:prstGeom prst="rect">
            <a:avLst/>
          </a:prstGeom>
        </p:spPr>
      </p:pic>
    </p:spTree>
    <p:extLst>
      <p:ext uri="{BB962C8B-B14F-4D97-AF65-F5344CB8AC3E}">
        <p14:creationId xmlns:p14="http://schemas.microsoft.com/office/powerpoint/2010/main" val="61447113"/>
      </p:ext>
    </p:extLst>
  </p:cSld>
  <p:clrMapOvr>
    <a:masterClrMapping/>
  </p:clrMapOvr>
  <p:transition spd="med">
    <p:zo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Linux</a:t>
            </a:r>
            <a:r>
              <a:rPr lang="zh-CN" altLang="en-US" dirty="0" smtClean="0"/>
              <a:t>下</a:t>
            </a:r>
            <a:r>
              <a:rPr lang="en-US" altLang="zh-CN" dirty="0" smtClean="0"/>
              <a:t>U</a:t>
            </a:r>
            <a:r>
              <a:rPr lang="zh-CN" altLang="en-US" dirty="0" smtClean="0"/>
              <a:t>盘驱动程序架构</a:t>
            </a:r>
            <a:endParaRPr lang="zh-CN" altLang="en-US" dirty="0"/>
          </a:p>
        </p:txBody>
      </p:sp>
      <p:sp>
        <p:nvSpPr>
          <p:cNvPr id="3" name="内容占位符 2"/>
          <p:cNvSpPr>
            <a:spLocks noGrp="1"/>
          </p:cNvSpPr>
          <p:nvPr>
            <p:ph idx="1"/>
          </p:nvPr>
        </p:nvSpPr>
        <p:spPr/>
        <p:txBody>
          <a:bodyPr/>
          <a:lstStyle/>
          <a:p>
            <a:r>
              <a:rPr lang="en-US" altLang="zh-CN" dirty="0" smtClean="0"/>
              <a:t>Linux</a:t>
            </a:r>
            <a:r>
              <a:rPr lang="zh-CN" altLang="en-US" dirty="0"/>
              <a:t> </a:t>
            </a:r>
            <a:r>
              <a:rPr lang="en-US" altLang="zh-CN" dirty="0" smtClean="0"/>
              <a:t>I/O</a:t>
            </a:r>
            <a:r>
              <a:rPr lang="zh-CN" altLang="en-US" dirty="0" smtClean="0"/>
              <a:t>子系统，设备模型</a:t>
            </a:r>
            <a:endParaRPr lang="en-US" altLang="zh-CN" dirty="0" smtClean="0"/>
          </a:p>
          <a:p>
            <a:pPr lvl="1"/>
            <a:r>
              <a:rPr lang="zh-CN" altLang="en-US" dirty="0" smtClean="0"/>
              <a:t>每</a:t>
            </a:r>
            <a:r>
              <a:rPr lang="zh-CN" altLang="en-US" dirty="0"/>
              <a:t>种总线结构体，包含两个链表：驱动结构体链表，设备结构体链表</a:t>
            </a:r>
            <a:r>
              <a:rPr lang="zh-CN" altLang="en-US" dirty="0" smtClean="0"/>
              <a:t>。</a:t>
            </a:r>
            <a:endParaRPr lang="en-US" altLang="zh-CN" dirty="0" smtClean="0"/>
          </a:p>
          <a:p>
            <a:pPr lvl="2"/>
            <a:r>
              <a:rPr lang="zh-CN" altLang="en-US" dirty="0" smtClean="0"/>
              <a:t>对应数据类型：</a:t>
            </a:r>
            <a:r>
              <a:rPr lang="en-US" altLang="zh-CN" dirty="0" err="1" smtClean="0"/>
              <a:t>struct</a:t>
            </a:r>
            <a:r>
              <a:rPr lang="en-US" altLang="zh-CN" dirty="0" smtClean="0"/>
              <a:t> </a:t>
            </a:r>
            <a:r>
              <a:rPr lang="en-US" altLang="zh-CN" dirty="0" err="1" smtClean="0"/>
              <a:t>bus_type</a:t>
            </a:r>
            <a:r>
              <a:rPr lang="zh-CN" altLang="en-US" dirty="0" smtClean="0"/>
              <a:t>、</a:t>
            </a:r>
            <a:r>
              <a:rPr lang="en-US" altLang="zh-CN" dirty="0" err="1" smtClean="0"/>
              <a:t>struct</a:t>
            </a:r>
            <a:r>
              <a:rPr lang="en-US" altLang="zh-CN" dirty="0" smtClean="0"/>
              <a:t> device</a:t>
            </a:r>
            <a:r>
              <a:rPr lang="zh-CN" altLang="en-US" dirty="0" smtClean="0"/>
              <a:t>、</a:t>
            </a:r>
            <a:r>
              <a:rPr lang="en-US" altLang="zh-CN" dirty="0" err="1" smtClean="0"/>
              <a:t>struct</a:t>
            </a:r>
            <a:r>
              <a:rPr lang="en-US" altLang="zh-CN" dirty="0" smtClean="0"/>
              <a:t> </a:t>
            </a:r>
            <a:r>
              <a:rPr lang="en-US" altLang="zh-CN" dirty="0" err="1" smtClean="0"/>
              <a:t>device_driver</a:t>
            </a:r>
            <a:endParaRPr lang="en-US" altLang="zh-CN" dirty="0" smtClean="0"/>
          </a:p>
          <a:p>
            <a:pPr lvl="2"/>
            <a:r>
              <a:rPr lang="en-US" altLang="zh-CN" dirty="0" smtClean="0"/>
              <a:t>USB</a:t>
            </a:r>
            <a:r>
              <a:rPr lang="zh-CN" altLang="en-US" dirty="0" smtClean="0"/>
              <a:t>总线有</a:t>
            </a:r>
            <a:r>
              <a:rPr lang="en-US" altLang="zh-CN" dirty="0" smtClean="0"/>
              <a:t>USB Core</a:t>
            </a:r>
            <a:r>
              <a:rPr lang="zh-CN" altLang="en-US" dirty="0" smtClean="0"/>
              <a:t>模块（见前页灰色模块，属设备独立性软件，独立于下层具体的主控芯片，独立于上层的具体设备），类似，有</a:t>
            </a:r>
            <a:r>
              <a:rPr lang="en-US" altLang="zh-CN" dirty="0" smtClean="0"/>
              <a:t>PCI-E Core</a:t>
            </a:r>
            <a:r>
              <a:rPr lang="zh-CN" altLang="en-US" dirty="0" smtClean="0"/>
              <a:t>、</a:t>
            </a:r>
            <a:r>
              <a:rPr lang="en-US" altLang="zh-CN" dirty="0" smtClean="0"/>
              <a:t>SCSI Core</a:t>
            </a:r>
          </a:p>
        </p:txBody>
      </p:sp>
      <p:sp>
        <p:nvSpPr>
          <p:cNvPr id="4" name="灯片编号占位符 3"/>
          <p:cNvSpPr>
            <a:spLocks noGrp="1"/>
          </p:cNvSpPr>
          <p:nvPr>
            <p:ph type="sldNum" sz="quarter" idx="12"/>
          </p:nvPr>
        </p:nvSpPr>
        <p:spPr/>
        <p:txBody>
          <a:bodyPr/>
          <a:lstStyle/>
          <a:p>
            <a:fld id="{4093CC90-4002-504C-BD88-C9A1D374048E}" type="slidenum">
              <a:rPr lang="zh-CN" altLang="en-US" smtClean="0"/>
              <a:pPr/>
              <a:t>99</a:t>
            </a:fld>
            <a:endParaRPr lang="zh-CN" altLang="en-US" dirty="0"/>
          </a:p>
        </p:txBody>
      </p:sp>
      <p:pic>
        <p:nvPicPr>
          <p:cNvPr id="7" name="图片 6"/>
          <p:cNvPicPr>
            <a:picLocks noChangeAspect="1"/>
          </p:cNvPicPr>
          <p:nvPr/>
        </p:nvPicPr>
        <p:blipFill>
          <a:blip r:embed="rId2"/>
          <a:stretch>
            <a:fillRect/>
          </a:stretch>
        </p:blipFill>
        <p:spPr>
          <a:xfrm>
            <a:off x="279105" y="5226368"/>
            <a:ext cx="3787616" cy="1000601"/>
          </a:xfrm>
          <a:prstGeom prst="rect">
            <a:avLst/>
          </a:prstGeom>
        </p:spPr>
      </p:pic>
      <p:pic>
        <p:nvPicPr>
          <p:cNvPr id="8" name="图片 7"/>
          <p:cNvPicPr>
            <a:picLocks noChangeAspect="1"/>
          </p:cNvPicPr>
          <p:nvPr/>
        </p:nvPicPr>
        <p:blipFill>
          <a:blip r:embed="rId3"/>
          <a:stretch>
            <a:fillRect/>
          </a:stretch>
        </p:blipFill>
        <p:spPr>
          <a:xfrm>
            <a:off x="4663777" y="5226368"/>
            <a:ext cx="3761423" cy="1000601"/>
          </a:xfrm>
          <a:prstGeom prst="rect">
            <a:avLst/>
          </a:prstGeom>
        </p:spPr>
      </p:pic>
    </p:spTree>
    <p:extLst>
      <p:ext uri="{BB962C8B-B14F-4D97-AF65-F5344CB8AC3E}">
        <p14:creationId xmlns:p14="http://schemas.microsoft.com/office/powerpoint/2010/main" val="2953190566"/>
      </p:ext>
    </p:extLst>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99CCFF"/>
            </a:gs>
            <a:gs pos="100000">
              <a:schemeClr val="bg2"/>
            </a:gs>
          </a:gsLst>
          <a:lin ang="5400000" scaled="1"/>
        </a:gra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kumimoji="1" 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99CCFF"/>
            </a:gs>
            <a:gs pos="100000">
              <a:schemeClr val="bg2"/>
            </a:gs>
          </a:gsLst>
          <a:lin ang="5400000" scaled="1"/>
        </a:gra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kumimoji="1" 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操作系统课件模板" id="{0D2B8607-4739-144E-A205-A5D57C41C081}" vid="{8AD7C6F1-63D5-6344-AC6B-4C503594B1A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操作系统课件模板</Template>
  <TotalTime>1853</TotalTime>
  <Words>8067</Words>
  <Application>Microsoft Office PowerPoint</Application>
  <PresentationFormat>全屏显示(4:3)</PresentationFormat>
  <Paragraphs>1032</Paragraphs>
  <Slides>127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127</vt:i4>
      </vt:variant>
    </vt:vector>
  </HeadingPairs>
  <TitlesOfParts>
    <vt:vector size="136" baseType="lpstr">
      <vt:lpstr>等线</vt:lpstr>
      <vt:lpstr>宋体</vt:lpstr>
      <vt:lpstr>Calibri</vt:lpstr>
      <vt:lpstr>Century</vt:lpstr>
      <vt:lpstr>Consolas</vt:lpstr>
      <vt:lpstr>Tahoma</vt:lpstr>
      <vt:lpstr>Times New Roman</vt:lpstr>
      <vt:lpstr>Wingdings</vt:lpstr>
      <vt:lpstr>1_Blends</vt:lpstr>
      <vt:lpstr>第12章 I/O系统</vt:lpstr>
      <vt:lpstr>设备多样性及其分类</vt:lpstr>
      <vt:lpstr>设备多样性及其分类</vt:lpstr>
      <vt:lpstr>设备多样性及其分类</vt:lpstr>
      <vt:lpstr>设备管理的任务和功能</vt:lpstr>
      <vt:lpstr>设备管理的任务和功能</vt:lpstr>
      <vt:lpstr>设备管理的任务和功能</vt:lpstr>
      <vt:lpstr>设备管理的任务和功能</vt:lpstr>
      <vt:lpstr>第12章 I/O系统</vt:lpstr>
      <vt:lpstr>基本架构</vt:lpstr>
      <vt:lpstr>基本架构</vt:lpstr>
      <vt:lpstr>基本架构</vt:lpstr>
      <vt:lpstr>基本架构</vt:lpstr>
      <vt:lpstr>基本架构</vt:lpstr>
      <vt:lpstr>基本架构</vt:lpstr>
      <vt:lpstr>基本架构</vt:lpstr>
      <vt:lpstr>基本架构</vt:lpstr>
      <vt:lpstr>基本架构</vt:lpstr>
      <vt:lpstr>基本架构</vt:lpstr>
      <vt:lpstr>基本架构</vt:lpstr>
      <vt:lpstr>轮询</vt:lpstr>
      <vt:lpstr>轮询</vt:lpstr>
      <vt:lpstr>轮询</vt:lpstr>
      <vt:lpstr>轮询</vt:lpstr>
      <vt:lpstr>中断</vt:lpstr>
      <vt:lpstr>中断</vt:lpstr>
      <vt:lpstr>中断</vt:lpstr>
      <vt:lpstr>中断</vt:lpstr>
      <vt:lpstr>中断</vt:lpstr>
      <vt:lpstr>中断</vt:lpstr>
      <vt:lpstr>中断</vt:lpstr>
      <vt:lpstr>中断</vt:lpstr>
      <vt:lpstr>中断</vt:lpstr>
      <vt:lpstr>中断</vt:lpstr>
      <vt:lpstr>中断</vt:lpstr>
      <vt:lpstr>中断</vt:lpstr>
      <vt:lpstr>中断</vt:lpstr>
      <vt:lpstr>直接内存访问</vt:lpstr>
      <vt:lpstr>直接内存访问</vt:lpstr>
      <vt:lpstr>直接内存访问</vt:lpstr>
      <vt:lpstr>直接内存访问</vt:lpstr>
      <vt:lpstr>直接内存访问</vt:lpstr>
      <vt:lpstr>直接内存访问</vt:lpstr>
      <vt:lpstr>第12章 I/O系统</vt:lpstr>
      <vt:lpstr>软件层次结构</vt:lpstr>
      <vt:lpstr>设备驱动程序</vt:lpstr>
      <vt:lpstr>设备驱动程序</vt:lpstr>
      <vt:lpstr>设备驱动程序</vt:lpstr>
      <vt:lpstr>I/O系统调用的标准化封装</vt:lpstr>
      <vt:lpstr>I/O系统调用的标准化封装</vt:lpstr>
      <vt:lpstr>I/O系统调用的标准化封装</vt:lpstr>
      <vt:lpstr>I/O系统调用的标准化封装</vt:lpstr>
      <vt:lpstr>I/O系统调用的标准化封装</vt:lpstr>
      <vt:lpstr>I/O系统调用的标准化封装</vt:lpstr>
      <vt:lpstr>I/O系统调用的标准化封装</vt:lpstr>
      <vt:lpstr>I/O系统调用的标准化封装</vt:lpstr>
      <vt:lpstr>第12章 I/O系统</vt:lpstr>
      <vt:lpstr>I/O调度</vt:lpstr>
      <vt:lpstr>缓冲</vt:lpstr>
      <vt:lpstr>缓冲</vt:lpstr>
      <vt:lpstr>缓冲</vt:lpstr>
      <vt:lpstr>缓冲</vt:lpstr>
      <vt:lpstr>缓冲</vt:lpstr>
      <vt:lpstr>缓冲</vt:lpstr>
      <vt:lpstr>缓冲</vt:lpstr>
      <vt:lpstr>缓冲</vt:lpstr>
      <vt:lpstr>缓冲</vt:lpstr>
      <vt:lpstr>缓冲</vt:lpstr>
      <vt:lpstr>缓冲</vt:lpstr>
      <vt:lpstr>缓冲</vt:lpstr>
      <vt:lpstr>缓冲</vt:lpstr>
      <vt:lpstr>缓冲</vt:lpstr>
      <vt:lpstr>缓冲</vt:lpstr>
      <vt:lpstr>缓冲</vt:lpstr>
      <vt:lpstr>高速缓存</vt:lpstr>
      <vt:lpstr>假脱机与设备预留</vt:lpstr>
      <vt:lpstr>假脱机与设备预留</vt:lpstr>
      <vt:lpstr>假脱机与设备预留</vt:lpstr>
      <vt:lpstr>假脱机与设备预留</vt:lpstr>
      <vt:lpstr>假脱机与设备预留</vt:lpstr>
      <vt:lpstr>假脱机与设备预留</vt:lpstr>
      <vt:lpstr>假脱机与设备预留</vt:lpstr>
      <vt:lpstr>假脱机与设备预留</vt:lpstr>
      <vt:lpstr>假脱机与设备预留</vt:lpstr>
      <vt:lpstr>假脱机与设备预留</vt:lpstr>
      <vt:lpstr>错误处理</vt:lpstr>
      <vt:lpstr>I/O保护</vt:lpstr>
      <vt:lpstr>内核数据结构</vt:lpstr>
      <vt:lpstr>内核数据结构</vt:lpstr>
      <vt:lpstr>第12章 I/O系统</vt:lpstr>
      <vt:lpstr>请求的响应过程</vt:lpstr>
      <vt:lpstr>请求的响应过程</vt:lpstr>
      <vt:lpstr>I/O软件的层次结构</vt:lpstr>
      <vt:lpstr>I/O软件的层次结构</vt:lpstr>
      <vt:lpstr>I/O软件的层次结构</vt:lpstr>
      <vt:lpstr>I/O软件的层次结构</vt:lpstr>
      <vt:lpstr>I/O软件的层次结构</vt:lpstr>
      <vt:lpstr>案例：Linux下U盘驱动程序架构</vt:lpstr>
      <vt:lpstr>案例：Linux下U盘驱动程序架构</vt:lpstr>
      <vt:lpstr>案例：Linux下U盘驱动程序架构</vt:lpstr>
      <vt:lpstr>案例：Linux下U盘驱动程序架构</vt:lpstr>
      <vt:lpstr>案例：Linux下U盘驱动程序架构</vt:lpstr>
      <vt:lpstr>案例：Linux下U盘驱动程序架构</vt:lpstr>
      <vt:lpstr>案例：Linux下U盘驱动程序架构</vt:lpstr>
      <vt:lpstr>案例：Linux下U盘驱动程序架构</vt:lpstr>
      <vt:lpstr>补充：Linux中断处理上、下半部机制</vt:lpstr>
      <vt:lpstr>补充：Linux中断处理上、下半部机制</vt:lpstr>
      <vt:lpstr>补充：Linux中断处理上、下半部机制</vt:lpstr>
      <vt:lpstr>补充：Linux中断处理上、下半部机制</vt:lpstr>
      <vt:lpstr>补充：Linux中断处理上、下半部机制</vt:lpstr>
      <vt:lpstr>补充：Linux中断处理上、下半部机制</vt:lpstr>
      <vt:lpstr>习题</vt:lpstr>
      <vt:lpstr>习题</vt:lpstr>
      <vt:lpstr>习题</vt:lpstr>
      <vt:lpstr>习题</vt:lpstr>
      <vt:lpstr>习题</vt:lpstr>
      <vt:lpstr>习题</vt:lpstr>
      <vt:lpstr>习题</vt:lpstr>
      <vt:lpstr>习题</vt:lpstr>
      <vt:lpstr>习题</vt:lpstr>
      <vt:lpstr>习题</vt:lpstr>
      <vt:lpstr>习题</vt:lpstr>
      <vt:lpstr>习题</vt:lpstr>
      <vt:lpstr>习题</vt:lpstr>
      <vt:lpstr>习题</vt:lpstr>
      <vt:lpstr>习题</vt:lpstr>
      <vt:lpstr>习题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第12章 I/O系统</dc:title>
  <dc:creator>Kong</dc:creator>
  <cp:lastModifiedBy>Kong</cp:lastModifiedBy>
  <cp:revision>87</cp:revision>
  <dcterms:created xsi:type="dcterms:W3CDTF">2024-01-15T08:08:31Z</dcterms:created>
  <dcterms:modified xsi:type="dcterms:W3CDTF">2024-01-18T04:56:33Z</dcterms:modified>
</cp:coreProperties>
</file>