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82C8-E6F8-493B-A9A2-F923D7B8E7A0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5281-01AD-4CFB-9E38-A2895652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Message example: WM_LBUTTONDOWN, indicating the left button is pushed down.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wParam holds a series of bit flags identifying the state of the Ctrl and Shift keys and of the mouse buttons.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lParam holds two 16-bit values identifying the location of the mouse pointer when the click occurred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F6E40-2B04-40B9-B595-D870F0DD9E6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79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Why callback? Sometimes the OS knows the basic process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of</a:t>
            </a:r>
            <a:r>
              <a:rPr lang="en-US" altLang="zh-CN" baseline="0" dirty="0" smtClean="0"/>
              <a:t> a task, but the specific task at a certain step may be up to the application, and the OS has no idea about that.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Example 1: message process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Example 2: system font enumeration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F6E40-2B04-40B9-B595-D870F0DD9E6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4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BB8-07D5-4B25-A8C4-1500B1E8D0EB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90D-7396-4742-AFD0-9EB72ACDD336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1E4-1F16-483C-8DAE-C0085F6915BD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5034-5182-46DB-BDE2-EB9364CCB1B7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3E0F-42BB-4BA5-98DB-B0E033414063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E44-46BC-4883-87B0-392F83FCC6AF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AAB5-3B52-493C-9D5E-9C0821A91A3C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CF8-6710-4719-96D2-0167CF0A6FE4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A984-3A16-4F8E-8F80-6CDE0D824A0B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531-89C5-4BE4-B4C9-FA9DB3746544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57EB-7114-4087-8F03-0DD04D69C56B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B622-CAE6-461B-86A1-C1AD3AE4DB01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脱机命令接口（批处理脚本）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@echo off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set </a:t>
            </a:r>
            <a:r>
              <a:rPr lang="en-US" altLang="zh-CN" sz="1600" dirty="0" err="1">
                <a:latin typeface="Consolas" panose="020B0609020204030204" pitchFamily="49" charset="0"/>
              </a:rPr>
              <a:t>rarpath</a:t>
            </a:r>
            <a:r>
              <a:rPr lang="en-US" altLang="zh-CN" sz="1600" dirty="0">
                <a:latin typeface="Consolas" panose="020B0609020204030204" pitchFamily="49" charset="0"/>
              </a:rPr>
              <a:t>="c:\program files\</a:t>
            </a:r>
            <a:r>
              <a:rPr lang="en-US" altLang="zh-CN" sz="1600" dirty="0" err="1">
                <a:latin typeface="Consolas" panose="020B0609020204030204" pitchFamily="49" charset="0"/>
              </a:rPr>
              <a:t>winrar</a:t>
            </a:r>
            <a:r>
              <a:rPr lang="en-US" altLang="zh-CN" sz="1600" dirty="0">
                <a:latin typeface="Consolas" panose="020B0609020204030204" pitchFamily="49" charset="0"/>
              </a:rPr>
              <a:t>\"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set </a:t>
            </a:r>
            <a:r>
              <a:rPr lang="en-US" altLang="zh-CN" sz="1600" dirty="0" err="1">
                <a:latin typeface="Consolas" panose="020B0609020204030204" pitchFamily="49" charset="0"/>
              </a:rPr>
              <a:t>logpath</a:t>
            </a:r>
            <a:r>
              <a:rPr lang="en-US" altLang="zh-CN" sz="1600" dirty="0">
                <a:latin typeface="Consolas" panose="020B0609020204030204" pitchFamily="49" charset="0"/>
              </a:rPr>
              <a:t>=c:\log\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set prefix=</a:t>
            </a:r>
            <a:r>
              <a:rPr lang="en-US" altLang="zh-CN" sz="1600" dirty="0" err="1">
                <a:latin typeface="Consolas" panose="020B0609020204030204" pitchFamily="49" charset="0"/>
              </a:rPr>
              <a:t>anc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rem </a:t>
            </a:r>
            <a:r>
              <a:rPr lang="zh-CN" altLang="zh-CN" sz="1600" dirty="0">
                <a:latin typeface="Consolas" panose="020B0609020204030204" pitchFamily="49" charset="0"/>
              </a:rPr>
              <a:t>获取昨天日期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set YE=%date:~0,4%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set MO=%date:~5,2%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……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set Han=%LY%-%LM%-%LD%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echo </a:t>
            </a:r>
            <a:r>
              <a:rPr lang="zh-CN" altLang="zh-CN" sz="1600" dirty="0">
                <a:latin typeface="Consolas" panose="020B0609020204030204" pitchFamily="49" charset="0"/>
              </a:rPr>
              <a:t>昨天的日期为：</a:t>
            </a:r>
            <a:r>
              <a:rPr lang="en-US" altLang="zh-CN" sz="1600" dirty="0">
                <a:latin typeface="Consolas" panose="020B0609020204030204" pitchFamily="49" charset="0"/>
              </a:rPr>
              <a:t>%Han%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</a:t>
            </a:r>
            <a:r>
              <a:rPr lang="en-US" altLang="zh-CN" sz="1600" dirty="0" err="1">
                <a:latin typeface="Consolas" panose="020B0609020204030204" pitchFamily="49" charset="0"/>
              </a:rPr>
              <a:t>logpath</a:t>
            </a:r>
            <a:r>
              <a:rPr lang="en-US" altLang="zh-CN" sz="1600" dirty="0">
                <a:latin typeface="Consolas" panose="020B0609020204030204" pitchFamily="49" charset="0"/>
              </a:rPr>
              <a:t>:~0,2%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cd %</a:t>
            </a:r>
            <a:r>
              <a:rPr lang="en-US" altLang="zh-CN" sz="1600" dirty="0" err="1">
                <a:latin typeface="Consolas" panose="020B0609020204030204" pitchFamily="49" charset="0"/>
              </a:rPr>
              <a:t>logpath</a:t>
            </a:r>
            <a:r>
              <a:rPr lang="en-US" altLang="zh-CN" sz="1600" dirty="0">
                <a:latin typeface="Consolas" panose="020B0609020204030204" pitchFamily="49" charset="0"/>
              </a:rPr>
              <a:t>%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%rarpath%rar.exe a %prefix%_server_%Han%.</a:t>
            </a:r>
            <a:r>
              <a:rPr lang="en-US" altLang="zh-CN" sz="1600" dirty="0" err="1">
                <a:latin typeface="Consolas" panose="020B0609020204030204" pitchFamily="49" charset="0"/>
              </a:rPr>
              <a:t>rar</a:t>
            </a:r>
            <a:r>
              <a:rPr lang="en-US" altLang="zh-CN" sz="1600" dirty="0">
                <a:latin typeface="Consolas" panose="020B0609020204030204" pitchFamily="49" charset="0"/>
              </a:rPr>
              <a:t> server_%Han%.log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0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  <a:r>
              <a:rPr lang="zh-CN" altLang="en-US" dirty="0" smtClean="0"/>
              <a:t>时的内核</a:t>
            </a:r>
            <a:r>
              <a:rPr lang="zh-CN" altLang="en-US" dirty="0"/>
              <a:t>栈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690689"/>
            <a:ext cx="3695700" cy="47910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4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51" y="1605687"/>
            <a:ext cx="4742498" cy="51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9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Simplest Win32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206" y="1652073"/>
            <a:ext cx="8065294" cy="4816966"/>
          </a:xfrm>
        </p:spPr>
        <p:txBody>
          <a:bodyPr/>
          <a:lstStyle/>
          <a:p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Important basic concepts</a:t>
            </a:r>
          </a:p>
          <a:p>
            <a:pPr lvl="1"/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Message &amp; message queue</a:t>
            </a:r>
          </a:p>
          <a:p>
            <a:pPr lvl="2"/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structure sent by OS, to inform the application about some events</a:t>
            </a:r>
          </a:p>
          <a:p>
            <a:pPr lvl="3"/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Handle of window, indicating which window the message is sent to</a:t>
            </a:r>
          </a:p>
          <a:p>
            <a:pPr lvl="3"/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Message ID, indicating what kind of message this is</a:t>
            </a:r>
          </a:p>
          <a:p>
            <a:pPr lvl="3"/>
            <a:r>
              <a:rPr lang="en-US" altLang="zh-CN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wParam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&amp; </a:t>
            </a:r>
            <a:r>
              <a:rPr lang="en-US" altLang="zh-CN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lParam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two 32-bit parameters, different use for different message</a:t>
            </a:r>
          </a:p>
          <a:p>
            <a:pPr lvl="2"/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Each UI 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thread has a message queue (maintained by OS), its program can get a message through the API function </a:t>
            </a:r>
            <a:r>
              <a:rPr lang="en-US" altLang="zh-CN" u="sng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GetMessage</a:t>
            </a:r>
            <a:r>
              <a:rPr lang="en-US" altLang="zh-CN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 lvl="2"/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Windows application does not execute and quit immediately, the main task throughout its life is to process messages</a:t>
            </a:r>
          </a:p>
          <a:p>
            <a:pPr lvl="2"/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order to respond to the messages generated from time to time, an application must include a “message loop” in its program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B3-02C0-4470-866D-D490C6B1E31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6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Simplest Win32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206" y="1652072"/>
            <a:ext cx="8065294" cy="4857909"/>
          </a:xfrm>
        </p:spPr>
        <p:txBody>
          <a:bodyPr/>
          <a:lstStyle/>
          <a:p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Important basic concepts</a:t>
            </a:r>
          </a:p>
          <a:p>
            <a:pPr lvl="1"/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Callback function</a:t>
            </a:r>
          </a:p>
          <a:p>
            <a:pPr lvl="2"/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A function written by the application programmer, whose pointer (address) is passed to OS by the programmer, and called by OS</a:t>
            </a:r>
          </a:p>
          <a:p>
            <a:pPr lvl="1"/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Handle</a:t>
            </a:r>
          </a:p>
          <a:p>
            <a:pPr lvl="2"/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Basically, an integer, an ID number identifying some system object</a:t>
            </a:r>
          </a:p>
          <a:p>
            <a:pPr lvl="2"/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object: something belonging to the OS, but may be operated by the applications, for example, a thread, a window, a menu, a button, a screen area, …</a:t>
            </a:r>
          </a:p>
          <a:p>
            <a:pPr lvl="2"/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security consideration, the OS cannot pass the pointer (address) of a system object to the applications, instead, it passes an ID</a:t>
            </a:r>
          </a:p>
          <a:p>
            <a:pPr lvl="2"/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Taking a handle as parameter, an application can operate on a system object by calling APIs</a:t>
            </a:r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B3-02C0-4470-866D-D490C6B1E31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Simplest Win32 Program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B3-02C0-4470-866D-D490C6B1E31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 descr="w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020" y="4410003"/>
            <a:ext cx="3181350" cy="21050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1441" y="4694830"/>
            <a:ext cx="3002508" cy="1719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99636" y="4505468"/>
            <a:ext cx="1297451" cy="1753453"/>
            <a:chOff x="6099636" y="4162568"/>
            <a:chExt cx="1297451" cy="1753453"/>
          </a:xfrm>
        </p:grpSpPr>
        <p:sp>
          <p:nvSpPr>
            <p:cNvPr id="8" name="矩形 7"/>
            <p:cNvSpPr/>
            <p:nvPr/>
          </p:nvSpPr>
          <p:spPr>
            <a:xfrm>
              <a:off x="6100549" y="4162568"/>
              <a:ext cx="1296538" cy="21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99636" y="4383207"/>
              <a:ext cx="1296538" cy="21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0549" y="4600718"/>
              <a:ext cx="1296538" cy="21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99636" y="4821357"/>
              <a:ext cx="1296538" cy="21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msg queue</a:t>
              </a:r>
              <a:endParaRPr lang="zh-CN" altLang="en-US" sz="14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00549" y="5038868"/>
              <a:ext cx="1296538" cy="21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99636" y="5259507"/>
              <a:ext cx="1296538" cy="21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00549" y="5477018"/>
              <a:ext cx="1296538" cy="21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99636" y="5697657"/>
              <a:ext cx="1296538" cy="21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257175" y="4143375"/>
            <a:ext cx="8572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43150" y="1609726"/>
            <a:ext cx="1838325" cy="2019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WinMain()</a:t>
            </a:r>
          </a:p>
          <a:p>
            <a:endParaRPr lang="en-US" altLang="zh-CN" sz="140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5725"/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Register Window</a:t>
            </a:r>
          </a:p>
          <a:p>
            <a:pPr marL="85725">
              <a:spcBef>
                <a:spcPts val="600"/>
              </a:spcBef>
            </a:pPr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Window</a:t>
            </a:r>
          </a:p>
          <a:p>
            <a:pPr marL="85725">
              <a:spcBef>
                <a:spcPts val="600"/>
              </a:spcBef>
            </a:pPr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 Window</a:t>
            </a:r>
          </a:p>
          <a:p>
            <a:pPr marL="266700">
              <a:spcBef>
                <a:spcPts val="2400"/>
              </a:spcBef>
            </a:pPr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 Loop</a:t>
            </a:r>
            <a:endParaRPr lang="zh-CN" altLang="en-US" sz="14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右弧形箭头 20"/>
          <p:cNvSpPr/>
          <p:nvPr/>
        </p:nvSpPr>
        <p:spPr>
          <a:xfrm>
            <a:off x="2381250" y="3028950"/>
            <a:ext cx="257175" cy="5048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右弧形箭头 21"/>
          <p:cNvSpPr/>
          <p:nvPr/>
        </p:nvSpPr>
        <p:spPr>
          <a:xfrm rot="10800000">
            <a:off x="2085975" y="3028950"/>
            <a:ext cx="257175" cy="5048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247900" y="2000250"/>
            <a:ext cx="190500" cy="95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257550" y="2295525"/>
            <a:ext cx="0" cy="32766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标注 31"/>
          <p:cNvSpPr/>
          <p:nvPr/>
        </p:nvSpPr>
        <p:spPr>
          <a:xfrm>
            <a:off x="257175" y="3124200"/>
            <a:ext cx="2457451" cy="1228725"/>
          </a:xfrm>
          <a:prstGeom prst="wedgeRoundRectCallout">
            <a:avLst>
              <a:gd name="adj1" fmla="val 68605"/>
              <a:gd name="adj2" fmla="val 258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Hi, Windows, I have a window like this …</a:t>
            </a:r>
          </a:p>
          <a:p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messages for my window should be processed by this guy (WndProc)</a:t>
            </a:r>
            <a:endParaRPr lang="zh-CN" altLang="en-US" sz="14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57775" y="1609726"/>
            <a:ext cx="1838325" cy="2019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WndProc</a:t>
            </a:r>
            <a:r>
              <a:rPr lang="en-US" altLang="zh-CN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hwnd</a:t>
            </a:r>
            <a:r>
              <a:rPr lang="en-US" altLang="zh-CN" sz="1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…)</a:t>
            </a:r>
          </a:p>
          <a:p>
            <a:endParaRPr lang="en-US" altLang="zh-CN" sz="1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switch (message)</a:t>
            </a:r>
            <a:r>
              <a:rPr lang="zh-CN" altLang="en-US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WM_PAINT:</a:t>
            </a:r>
          </a:p>
          <a:p>
            <a:pPr>
              <a:tabLst>
                <a:tab pos="180975" algn="l"/>
              </a:tabLst>
            </a:pPr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Get client area</a:t>
            </a:r>
          </a:p>
          <a:p>
            <a:pPr>
              <a:tabLst>
                <a:tab pos="180975" algn="l"/>
              </a:tabLst>
            </a:pPr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Paint something</a:t>
            </a:r>
          </a:p>
          <a:p>
            <a:pPr>
              <a:tabLst>
                <a:tab pos="180975" algn="l"/>
              </a:tabLst>
            </a:pPr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pPr>
              <a:tabLst>
                <a:tab pos="180975" algn="l"/>
              </a:tabLst>
            </a:pPr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34" name="圆角矩形标注 33"/>
          <p:cNvSpPr/>
          <p:nvPr/>
        </p:nvSpPr>
        <p:spPr>
          <a:xfrm>
            <a:off x="571500" y="2143124"/>
            <a:ext cx="1590676" cy="600075"/>
          </a:xfrm>
          <a:prstGeom prst="wedgeRoundRectCallout">
            <a:avLst>
              <a:gd name="adj1" fmla="val 68605"/>
              <a:gd name="adj2" fmla="val 99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Simply a window frame, no content</a:t>
            </a:r>
            <a:endParaRPr lang="zh-CN" altLang="en-US" sz="14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375150" y="1790700"/>
            <a:ext cx="730250" cy="3676650"/>
          </a:xfrm>
          <a:custGeom>
            <a:avLst/>
            <a:gdLst>
              <a:gd name="connsiteX0" fmla="*/ 511175 w 730250"/>
              <a:gd name="connsiteY0" fmla="*/ 3676650 h 3676650"/>
              <a:gd name="connsiteX1" fmla="*/ 53975 w 730250"/>
              <a:gd name="connsiteY1" fmla="*/ 2057400 h 3676650"/>
              <a:gd name="connsiteX2" fmla="*/ 187325 w 730250"/>
              <a:gd name="connsiteY2" fmla="*/ 542925 h 3676650"/>
              <a:gd name="connsiteX3" fmla="*/ 730250 w 730250"/>
              <a:gd name="connsiteY3" fmla="*/ 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250" h="3676650">
                <a:moveTo>
                  <a:pt x="511175" y="3676650"/>
                </a:moveTo>
                <a:cubicBezTo>
                  <a:pt x="309562" y="3128168"/>
                  <a:pt x="107950" y="2579687"/>
                  <a:pt x="53975" y="2057400"/>
                </a:cubicBezTo>
                <a:cubicBezTo>
                  <a:pt x="0" y="1535113"/>
                  <a:pt x="74613" y="885825"/>
                  <a:pt x="187325" y="542925"/>
                </a:cubicBezTo>
                <a:cubicBezTo>
                  <a:pt x="300038" y="200025"/>
                  <a:pt x="515144" y="100012"/>
                  <a:pt x="730250" y="0"/>
                </a:cubicBezTo>
              </a:path>
            </a:pathLst>
          </a:cu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3914775" y="3305175"/>
            <a:ext cx="2695575" cy="1323975"/>
          </a:xfrm>
          <a:custGeom>
            <a:avLst/>
            <a:gdLst>
              <a:gd name="connsiteX0" fmla="*/ 2695575 w 2695575"/>
              <a:gd name="connsiteY0" fmla="*/ 1323975 h 1323975"/>
              <a:gd name="connsiteX1" fmla="*/ 1933575 w 2695575"/>
              <a:gd name="connsiteY1" fmla="*/ 666750 h 1323975"/>
              <a:gd name="connsiteX2" fmla="*/ 876300 w 2695575"/>
              <a:gd name="connsiteY2" fmla="*/ 133350 h 1323975"/>
              <a:gd name="connsiteX3" fmla="*/ 0 w 2695575"/>
              <a:gd name="connsiteY3" fmla="*/ 0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575" h="1323975">
                <a:moveTo>
                  <a:pt x="2695575" y="1323975"/>
                </a:moveTo>
                <a:cubicBezTo>
                  <a:pt x="2466181" y="1094581"/>
                  <a:pt x="2236788" y="865188"/>
                  <a:pt x="1933575" y="666750"/>
                </a:cubicBezTo>
                <a:cubicBezTo>
                  <a:pt x="1630362" y="468312"/>
                  <a:pt x="1198562" y="244475"/>
                  <a:pt x="876300" y="133350"/>
                </a:cubicBezTo>
                <a:cubicBezTo>
                  <a:pt x="554038" y="22225"/>
                  <a:pt x="277019" y="11112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3629025" y="3448050"/>
            <a:ext cx="1066800" cy="2162175"/>
          </a:xfrm>
          <a:custGeom>
            <a:avLst/>
            <a:gdLst>
              <a:gd name="connsiteX0" fmla="*/ 0 w 1066800"/>
              <a:gd name="connsiteY0" fmla="*/ 0 h 2162175"/>
              <a:gd name="connsiteX1" fmla="*/ 114300 w 1066800"/>
              <a:gd name="connsiteY1" fmla="*/ 885825 h 2162175"/>
              <a:gd name="connsiteX2" fmla="*/ 647700 w 1066800"/>
              <a:gd name="connsiteY2" fmla="*/ 1714500 h 2162175"/>
              <a:gd name="connsiteX3" fmla="*/ 1066800 w 106680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2162175">
                <a:moveTo>
                  <a:pt x="0" y="0"/>
                </a:moveTo>
                <a:cubicBezTo>
                  <a:pt x="3175" y="300037"/>
                  <a:pt x="6350" y="600075"/>
                  <a:pt x="114300" y="885825"/>
                </a:cubicBezTo>
                <a:cubicBezTo>
                  <a:pt x="222250" y="1171575"/>
                  <a:pt x="488950" y="1501775"/>
                  <a:pt x="647700" y="1714500"/>
                </a:cubicBezTo>
                <a:cubicBezTo>
                  <a:pt x="806450" y="1927225"/>
                  <a:pt x="936625" y="2044700"/>
                  <a:pt x="1066800" y="2162175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4375150" y="1790700"/>
            <a:ext cx="730250" cy="3676650"/>
          </a:xfrm>
          <a:custGeom>
            <a:avLst/>
            <a:gdLst>
              <a:gd name="connsiteX0" fmla="*/ 511175 w 730250"/>
              <a:gd name="connsiteY0" fmla="*/ 3676650 h 3676650"/>
              <a:gd name="connsiteX1" fmla="*/ 53975 w 730250"/>
              <a:gd name="connsiteY1" fmla="*/ 2057400 h 3676650"/>
              <a:gd name="connsiteX2" fmla="*/ 187325 w 730250"/>
              <a:gd name="connsiteY2" fmla="*/ 542925 h 3676650"/>
              <a:gd name="connsiteX3" fmla="*/ 730250 w 730250"/>
              <a:gd name="connsiteY3" fmla="*/ 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250" h="3676650">
                <a:moveTo>
                  <a:pt x="511175" y="3676650"/>
                </a:moveTo>
                <a:cubicBezTo>
                  <a:pt x="309562" y="3128168"/>
                  <a:pt x="107950" y="2579687"/>
                  <a:pt x="53975" y="2057400"/>
                </a:cubicBezTo>
                <a:cubicBezTo>
                  <a:pt x="0" y="1535113"/>
                  <a:pt x="74613" y="885825"/>
                  <a:pt x="187325" y="542925"/>
                </a:cubicBezTo>
                <a:cubicBezTo>
                  <a:pt x="300038" y="200025"/>
                  <a:pt x="515144" y="100012"/>
                  <a:pt x="730250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5000625" y="2514600"/>
            <a:ext cx="828675" cy="371476"/>
          </a:xfrm>
          <a:prstGeom prst="wedgeRoundRectCallout">
            <a:avLst>
              <a:gd name="adj1" fmla="val -100443"/>
              <a:gd name="adj2" fmla="val -3683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Callback</a:t>
            </a:r>
            <a:endParaRPr lang="zh-CN" altLang="en-US" sz="14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6210300" y="3448050"/>
            <a:ext cx="1190625" cy="371476"/>
          </a:xfrm>
          <a:prstGeom prst="wedgeRoundRectCallout">
            <a:avLst>
              <a:gd name="adj1" fmla="val -56610"/>
              <a:gd name="adj2" fmla="val 11188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GetMessage</a:t>
            </a:r>
            <a:endParaRPr lang="zh-CN" altLang="en-US" sz="14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1190625" y="4819648"/>
            <a:ext cx="2286001" cy="800101"/>
          </a:xfrm>
          <a:prstGeom prst="wedgeRoundRectCallout">
            <a:avLst>
              <a:gd name="adj1" fmla="val 86178"/>
              <a:gd name="adj2" fmla="val 83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Hi, Windows, I have finished the pre-processing of the message</a:t>
            </a:r>
            <a:endParaRPr lang="zh-CN" altLang="en-US" sz="14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505075" y="3467100"/>
            <a:ext cx="323850" cy="10858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2505075" y="1876425"/>
            <a:ext cx="3543300" cy="26765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3505200" y="3286125"/>
            <a:ext cx="2400300" cy="16097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92872" y="3753135"/>
            <a:ext cx="105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</a:t>
            </a:r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92872" y="4233081"/>
            <a:ext cx="105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Calibri Light" panose="020F0302020204030204" pitchFamily="34" charset="0"/>
                <a:cs typeface="Calibri Light" panose="020F0302020204030204" pitchFamily="34" charset="0"/>
              </a:rPr>
              <a:t>Windows</a:t>
            </a:r>
            <a:endParaRPr lang="zh-CN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0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build="p"/>
      <p:bldP spid="32" grpId="0" animBg="1"/>
      <p:bldP spid="32" grpId="1" animBg="1"/>
      <p:bldP spid="33" grpId="0" build="allAtOnce"/>
      <p:bldP spid="33" grpId="1" build="allAtOnce"/>
      <p:bldP spid="34" grpId="0" animBg="1"/>
      <p:bldP spid="34" grpId="1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Simplest Win32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206" y="1652072"/>
            <a:ext cx="8065294" cy="503533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#include &lt;windows.h&gt;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LONG WINAPI 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WndProc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(HWND, UINT, WPARAM, LPARAM);</a:t>
            </a:r>
          </a:p>
          <a:p>
            <a:pPr>
              <a:spcBef>
                <a:spcPts val="0"/>
              </a:spcBef>
              <a:buNone/>
            </a:pPr>
            <a:endParaRPr lang="en-US" altLang="zh-CN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int WINAPI </a:t>
            </a:r>
            <a:r>
              <a:rPr lang="en-US" altLang="zh-CN" sz="1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WinMain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(HINSTANCE hInstance, HINSTANCE hPrevInstance,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LPSTR lpszCmdLine, int nCmdShow)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WNDCLASS wc;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HWND hwnd;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MSG msg;</a:t>
            </a:r>
          </a:p>
          <a:p>
            <a:pPr>
              <a:spcBef>
                <a:spcPts val="0"/>
              </a:spcBef>
              <a:buNone/>
            </a:pPr>
            <a:endParaRPr lang="en-US" altLang="zh-CN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wc.style = 0;                                   // Class style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wc.lpfnWndProc = (WNDPROC) 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WndProc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;             // Window procedure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wc.cbClsExtra = 0;                              // Class extra bytes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wc.cbWndExtra = 0;                              // Window extra bytes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wc.hInstance = hInstance;                       // Instance handle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wc.hIcon = LoadIcon (NULL, IDI_WINLOGO);        // Icon handle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wc.hCursor = LoadCursor (NULL, IDC_ARROW);      // Cursor handle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wc.hbrBackground = (HBRUSH) (COLOR_WINDOW + 1); // Background color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wc.lpszMenuName = NULL;                         // Menu name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wc.lpszClassName = "</a:t>
            </a:r>
            <a:r>
              <a:rPr lang="en-US" altLang="zh-CN" sz="1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MyWndClass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";                // WNDCLASS name</a:t>
            </a:r>
          </a:p>
          <a:p>
            <a:pPr>
              <a:spcBef>
                <a:spcPts val="0"/>
              </a:spcBef>
              <a:buNone/>
            </a:pPr>
            <a:endParaRPr lang="en-US" altLang="zh-CN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RegisterClass (&amp;wc);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……</a:t>
            </a:r>
            <a:endParaRPr lang="zh-CN" alt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B3-02C0-4470-866D-D490C6B1E31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613813" y="2885779"/>
            <a:ext cx="1926040" cy="600075"/>
          </a:xfrm>
          <a:prstGeom prst="wedgeRoundRectCallout">
            <a:avLst>
              <a:gd name="adj1" fmla="val -77290"/>
              <a:gd name="adj2" fmla="val 690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some </a:t>
            </a:r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styles </a:t>
            </a:r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the window class</a:t>
            </a:r>
            <a:endParaRPr lang="zh-CN" alt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Simplest Win32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206" y="1652072"/>
            <a:ext cx="8065294" cy="4994387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……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hwnd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= CreateWindow (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altLang="zh-CN" sz="1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MyWndClass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",               // WNDCLASS name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"SDK Application",          // Window title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WS_OVERLAPPEDWINDOW,        // Window style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CW_USEDEFAULT,              // Horizontal position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CW_USEDEFAULT,              // Vertical position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CW_USEDEFAULT,              // Initial width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CW_USEDEFAULT,              // Initial height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HWND_DESKTOP,               // Handle of parent window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NULL,                       // Menu handle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hInstance,                  // Application's instance handle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NULL                        // Window-creation data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ShowWindow (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hwnd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, nCmdShow);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UpdateWindow (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hwnd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altLang="zh-CN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while (GetMessage (&amp;msg, NULL, 0, 0))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TranslateMessage (&amp;msg);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DispatchMessage (&amp;msg);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return msg.wParam;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B3-02C0-4470-866D-D490C6B1E31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631107" y="1938409"/>
            <a:ext cx="1926040" cy="600075"/>
          </a:xfrm>
          <a:prstGeom prst="wedgeRoundRectCallout">
            <a:avLst>
              <a:gd name="adj1" fmla="val -77290"/>
              <a:gd name="adj2" fmla="val 690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some styles for the window</a:t>
            </a:r>
            <a:endParaRPr lang="zh-CN" alt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Simplest Win32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LRESULT CALLBACK WndProc (HWND 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hwnd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, UINT </a:t>
            </a:r>
            <a:r>
              <a:rPr lang="en-US" altLang="zh-CN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, WPARAM wParam,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LPARAM lParam)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PAINTSTRUCT ps;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HDC </a:t>
            </a:r>
            <a:r>
              <a:rPr lang="en-US" altLang="zh-CN" sz="1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hdc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altLang="zh-CN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switch (</a:t>
            </a:r>
            <a:r>
              <a:rPr lang="en-US" altLang="zh-CN" sz="14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case WM_PAINT: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hdc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= BeginPaint (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hwnd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, &amp;ps);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Ellipse (</a:t>
            </a:r>
            <a:r>
              <a:rPr lang="en-US" altLang="zh-CN" sz="1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hdc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, 0, 0, 200, 100);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EndPaint (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hwnd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, &amp;ps);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spcBef>
                <a:spcPts val="0"/>
              </a:spcBef>
              <a:buNone/>
            </a:pPr>
            <a:endParaRPr lang="en-US" altLang="zh-CN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case WM_DESTROY: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PostQuitMessage (0);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    return DefWindowProc (</a:t>
            </a:r>
            <a:r>
              <a:rPr lang="en-US" altLang="zh-CN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hwnd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, message, wParam, lParam);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B3-02C0-4470-866D-D490C6B1E31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7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941</Words>
  <Application>Microsoft Office PowerPoint</Application>
  <PresentationFormat>全屏显示(4:3)</PresentationFormat>
  <Paragraphs>149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Consolas</vt:lpstr>
      <vt:lpstr>Courier New</vt:lpstr>
      <vt:lpstr>Office 主题</vt:lpstr>
      <vt:lpstr>脱机命令接口（批处理脚本）</vt:lpstr>
      <vt:lpstr>系统调用时的内核栈</vt:lpstr>
      <vt:lpstr>Windows架构</vt:lpstr>
      <vt:lpstr>A Simplest Win32 Program</vt:lpstr>
      <vt:lpstr>A Simplest Win32 Program</vt:lpstr>
      <vt:lpstr>A Simplest Win32 Program</vt:lpstr>
      <vt:lpstr>A Simplest Win32 Program</vt:lpstr>
      <vt:lpstr>A Simplest Win32 Program</vt:lpstr>
      <vt:lpstr>A Simplest Win32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Copper</dc:creator>
  <cp:lastModifiedBy>Copper</cp:lastModifiedBy>
  <cp:revision>13</cp:revision>
  <dcterms:created xsi:type="dcterms:W3CDTF">2023-09-04T13:34:11Z</dcterms:created>
  <dcterms:modified xsi:type="dcterms:W3CDTF">2023-09-04T15:24:23Z</dcterms:modified>
</cp:coreProperties>
</file>