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1" r:id="rId3"/>
    <p:sldId id="262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3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编译、装入、执行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09" y="2697512"/>
            <a:ext cx="8748981" cy="1455623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6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连续内存分配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2"/>
          <p:cNvSpPr txBox="1"/>
          <p:nvPr/>
        </p:nvSpPr>
        <p:spPr>
          <a:xfrm>
            <a:off x="1058272" y="2306481"/>
            <a:ext cx="1888127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固定分区分配</a:t>
            </a:r>
          </a:p>
        </p:txBody>
      </p:sp>
      <p:sp>
        <p:nvSpPr>
          <p:cNvPr id="7" name="文本框 2"/>
          <p:cNvSpPr txBox="1"/>
          <p:nvPr/>
        </p:nvSpPr>
        <p:spPr>
          <a:xfrm>
            <a:off x="3408148" y="2306481"/>
            <a:ext cx="1860537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动态分区分配</a:t>
            </a:r>
            <a:endParaRPr 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3759200" y="2961674"/>
            <a:ext cx="1703982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首次适应</a:t>
            </a:r>
            <a:endParaRPr lang="zh-CN" sz="2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3759200" y="3539942"/>
            <a:ext cx="1703982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循环首次适应</a:t>
            </a:r>
            <a:endParaRPr 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3759200" y="4118209"/>
            <a:ext cx="1703982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最佳适应</a:t>
            </a:r>
            <a:endParaRPr lang="zh-CN" sz="2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3759200" y="4696477"/>
            <a:ext cx="1703982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最坏适应</a:t>
            </a:r>
            <a:endParaRPr lang="zh-CN" sz="2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3759200" y="5274745"/>
            <a:ext cx="1703982" cy="36933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伙伴系统</a:t>
            </a:r>
            <a:endParaRPr lang="zh-CN" sz="2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6455198" y="4242572"/>
            <a:ext cx="918059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拼接</a:t>
            </a:r>
            <a:endParaRPr lang="zh-CN" sz="24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8" idx="3"/>
          </p:cNvCxnSpPr>
          <p:nvPr/>
        </p:nvCxnSpPr>
        <p:spPr>
          <a:xfrm>
            <a:off x="5463182" y="3146340"/>
            <a:ext cx="992016" cy="12808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</p:cNvCxnSpPr>
          <p:nvPr/>
        </p:nvCxnSpPr>
        <p:spPr>
          <a:xfrm>
            <a:off x="5463182" y="3724608"/>
            <a:ext cx="992016" cy="70263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3"/>
          </p:cNvCxnSpPr>
          <p:nvPr/>
        </p:nvCxnSpPr>
        <p:spPr>
          <a:xfrm>
            <a:off x="5463182" y="4302875"/>
            <a:ext cx="992016" cy="1243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3"/>
          </p:cNvCxnSpPr>
          <p:nvPr/>
        </p:nvCxnSpPr>
        <p:spPr>
          <a:xfrm flipV="1">
            <a:off x="5463182" y="4427238"/>
            <a:ext cx="992016" cy="4539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3"/>
          </p:cNvCxnSpPr>
          <p:nvPr/>
        </p:nvCxnSpPr>
        <p:spPr>
          <a:xfrm flipV="1">
            <a:off x="5463182" y="4427239"/>
            <a:ext cx="992016" cy="10321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2"/>
          <p:cNvSpPr txBox="1"/>
          <p:nvPr/>
        </p:nvSpPr>
        <p:spPr>
          <a:xfrm>
            <a:off x="5891733" y="4871549"/>
            <a:ext cx="474314" cy="36933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?</a:t>
            </a:r>
            <a:endParaRPr 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30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分页概貌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59" name="组合 158"/>
          <p:cNvGrpSpPr/>
          <p:nvPr/>
        </p:nvGrpSpPr>
        <p:grpSpPr>
          <a:xfrm>
            <a:off x="611188" y="1628775"/>
            <a:ext cx="7950200" cy="3854450"/>
            <a:chOff x="611188" y="1628775"/>
            <a:chExt cx="7950200" cy="3854450"/>
          </a:xfrm>
        </p:grpSpPr>
        <p:grpSp>
          <p:nvGrpSpPr>
            <p:cNvPr id="5" name="Group 168"/>
            <p:cNvGrpSpPr>
              <a:grpSpLocks/>
            </p:cNvGrpSpPr>
            <p:nvPr/>
          </p:nvGrpSpPr>
          <p:grpSpPr bwMode="auto">
            <a:xfrm>
              <a:off x="4071938" y="1628775"/>
              <a:ext cx="1004887" cy="3854450"/>
              <a:chOff x="2565" y="1026"/>
              <a:chExt cx="633" cy="2428"/>
            </a:xfrm>
          </p:grpSpPr>
          <p:sp>
            <p:nvSpPr>
              <p:cNvPr id="6" name="Rectangle 61"/>
              <p:cNvSpPr>
                <a:spLocks noChangeArrowheads="1"/>
              </p:cNvSpPr>
              <p:nvPr/>
            </p:nvSpPr>
            <p:spPr bwMode="auto">
              <a:xfrm>
                <a:off x="2744" y="1026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内存</a:t>
                </a:r>
                <a:endParaRPr lang="zh-CN" altLang="en-US"/>
              </a:p>
            </p:txBody>
          </p:sp>
          <p:sp>
            <p:nvSpPr>
              <p:cNvPr id="7" name="Rectangle 62"/>
              <p:cNvSpPr>
                <a:spLocks noChangeArrowheads="1"/>
              </p:cNvSpPr>
              <p:nvPr/>
            </p:nvSpPr>
            <p:spPr bwMode="auto">
              <a:xfrm>
                <a:off x="2565" y="1279"/>
                <a:ext cx="633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Rectangle 63"/>
              <p:cNvSpPr>
                <a:spLocks noChangeArrowheads="1"/>
              </p:cNvSpPr>
              <p:nvPr/>
            </p:nvSpPr>
            <p:spPr bwMode="auto">
              <a:xfrm>
                <a:off x="2835" y="128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9" name="Rectangle 64"/>
              <p:cNvSpPr>
                <a:spLocks noChangeArrowheads="1"/>
              </p:cNvSpPr>
              <p:nvPr/>
            </p:nvSpPr>
            <p:spPr bwMode="auto">
              <a:xfrm>
                <a:off x="2565" y="1461"/>
                <a:ext cx="633" cy="17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Rectangle 65"/>
              <p:cNvSpPr>
                <a:spLocks noChangeArrowheads="1"/>
              </p:cNvSpPr>
              <p:nvPr/>
            </p:nvSpPr>
            <p:spPr bwMode="auto">
              <a:xfrm>
                <a:off x="2565" y="1635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Rectangle 66"/>
              <p:cNvSpPr>
                <a:spLocks noChangeArrowheads="1"/>
              </p:cNvSpPr>
              <p:nvPr/>
            </p:nvSpPr>
            <p:spPr bwMode="auto">
              <a:xfrm>
                <a:off x="2565" y="1818"/>
                <a:ext cx="633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Rectangle 67"/>
              <p:cNvSpPr>
                <a:spLocks noChangeArrowheads="1"/>
              </p:cNvSpPr>
              <p:nvPr/>
            </p:nvSpPr>
            <p:spPr bwMode="auto">
              <a:xfrm>
                <a:off x="2565" y="2000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68"/>
              <p:cNvSpPr>
                <a:spLocks noChangeArrowheads="1"/>
              </p:cNvSpPr>
              <p:nvPr/>
            </p:nvSpPr>
            <p:spPr bwMode="auto">
              <a:xfrm>
                <a:off x="2565" y="2183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69"/>
              <p:cNvSpPr>
                <a:spLocks noChangeArrowheads="1"/>
              </p:cNvSpPr>
              <p:nvPr/>
            </p:nvSpPr>
            <p:spPr bwMode="auto">
              <a:xfrm>
                <a:off x="2565" y="2366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Rectangle 70"/>
              <p:cNvSpPr>
                <a:spLocks noChangeArrowheads="1"/>
              </p:cNvSpPr>
              <p:nvPr/>
            </p:nvSpPr>
            <p:spPr bwMode="auto">
              <a:xfrm>
                <a:off x="2565" y="2549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Rectangle 71"/>
              <p:cNvSpPr>
                <a:spLocks noChangeArrowheads="1"/>
              </p:cNvSpPr>
              <p:nvPr/>
            </p:nvSpPr>
            <p:spPr bwMode="auto">
              <a:xfrm>
                <a:off x="2565" y="2732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Rectangle 72"/>
              <p:cNvSpPr>
                <a:spLocks noChangeArrowheads="1"/>
              </p:cNvSpPr>
              <p:nvPr/>
            </p:nvSpPr>
            <p:spPr bwMode="auto">
              <a:xfrm>
                <a:off x="2565" y="2915"/>
                <a:ext cx="633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Rectangle 73"/>
              <p:cNvSpPr>
                <a:spLocks noChangeArrowheads="1"/>
              </p:cNvSpPr>
              <p:nvPr/>
            </p:nvSpPr>
            <p:spPr bwMode="auto">
              <a:xfrm>
                <a:off x="2835" y="147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9" name="Rectangle 74"/>
              <p:cNvSpPr>
                <a:spLocks noChangeArrowheads="1"/>
              </p:cNvSpPr>
              <p:nvPr/>
            </p:nvSpPr>
            <p:spPr bwMode="auto">
              <a:xfrm>
                <a:off x="2835" y="1654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20" name="Rectangle 75"/>
              <p:cNvSpPr>
                <a:spLocks noChangeArrowheads="1"/>
              </p:cNvSpPr>
              <p:nvPr/>
            </p:nvSpPr>
            <p:spPr bwMode="auto">
              <a:xfrm>
                <a:off x="2835" y="1837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21" name="Rectangle 76"/>
              <p:cNvSpPr>
                <a:spLocks noChangeArrowheads="1"/>
              </p:cNvSpPr>
              <p:nvPr/>
            </p:nvSpPr>
            <p:spPr bwMode="auto">
              <a:xfrm>
                <a:off x="2835" y="202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22" name="Rectangle 77"/>
              <p:cNvSpPr>
                <a:spLocks noChangeArrowheads="1"/>
              </p:cNvSpPr>
              <p:nvPr/>
            </p:nvSpPr>
            <p:spPr bwMode="auto">
              <a:xfrm>
                <a:off x="2835" y="220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</a:t>
                </a:r>
                <a:endParaRPr lang="en-US" altLang="zh-CN"/>
              </a:p>
            </p:txBody>
          </p:sp>
          <p:sp>
            <p:nvSpPr>
              <p:cNvPr id="23" name="Rectangle 78"/>
              <p:cNvSpPr>
                <a:spLocks noChangeArrowheads="1"/>
              </p:cNvSpPr>
              <p:nvPr/>
            </p:nvSpPr>
            <p:spPr bwMode="auto">
              <a:xfrm>
                <a:off x="2835" y="2376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6</a:t>
                </a:r>
                <a:endParaRPr lang="en-US" altLang="zh-CN"/>
              </a:p>
            </p:txBody>
          </p:sp>
          <p:sp>
            <p:nvSpPr>
              <p:cNvPr id="24" name="Rectangle 79"/>
              <p:cNvSpPr>
                <a:spLocks noChangeArrowheads="1"/>
              </p:cNvSpPr>
              <p:nvPr/>
            </p:nvSpPr>
            <p:spPr bwMode="auto">
              <a:xfrm>
                <a:off x="2835" y="255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7</a:t>
                </a:r>
                <a:endParaRPr lang="en-US" altLang="zh-CN"/>
              </a:p>
            </p:txBody>
          </p:sp>
          <p:sp>
            <p:nvSpPr>
              <p:cNvPr id="25" name="Rectangle 80"/>
              <p:cNvSpPr>
                <a:spLocks noChangeArrowheads="1"/>
              </p:cNvSpPr>
              <p:nvPr/>
            </p:nvSpPr>
            <p:spPr bwMode="auto">
              <a:xfrm>
                <a:off x="2835" y="274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8</a:t>
                </a:r>
                <a:endParaRPr lang="en-US" altLang="zh-CN"/>
              </a:p>
            </p:txBody>
          </p:sp>
          <p:sp>
            <p:nvSpPr>
              <p:cNvPr id="26" name="Rectangle 81"/>
              <p:cNvSpPr>
                <a:spLocks noChangeArrowheads="1"/>
              </p:cNvSpPr>
              <p:nvPr/>
            </p:nvSpPr>
            <p:spPr bwMode="auto">
              <a:xfrm>
                <a:off x="2835" y="2925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9</a:t>
                </a:r>
                <a:endParaRPr lang="en-US" altLang="zh-CN"/>
              </a:p>
            </p:txBody>
          </p:sp>
          <p:sp>
            <p:nvSpPr>
              <p:cNvPr id="27" name="Rectangle 82"/>
              <p:cNvSpPr>
                <a:spLocks noChangeArrowheads="1"/>
              </p:cNvSpPr>
              <p:nvPr/>
            </p:nvSpPr>
            <p:spPr bwMode="auto">
              <a:xfrm>
                <a:off x="2789" y="3108"/>
                <a:ext cx="14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10</a:t>
                </a:r>
                <a:endParaRPr lang="en-US" altLang="zh-CN"/>
              </a:p>
            </p:txBody>
          </p:sp>
          <p:sp>
            <p:nvSpPr>
              <p:cNvPr id="28" name="Rectangle 83"/>
              <p:cNvSpPr>
                <a:spLocks noChangeArrowheads="1"/>
              </p:cNvSpPr>
              <p:nvPr/>
            </p:nvSpPr>
            <p:spPr bwMode="auto">
              <a:xfrm>
                <a:off x="2565" y="3098"/>
                <a:ext cx="633" cy="17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84"/>
              <p:cNvSpPr>
                <a:spLocks noChangeShapeType="1"/>
              </p:cNvSpPr>
              <p:nvPr/>
            </p:nvSpPr>
            <p:spPr bwMode="auto">
              <a:xfrm>
                <a:off x="2565" y="3271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85"/>
              <p:cNvSpPr>
                <a:spLocks noChangeShapeType="1"/>
              </p:cNvSpPr>
              <p:nvPr/>
            </p:nvSpPr>
            <p:spPr bwMode="auto">
              <a:xfrm>
                <a:off x="3198" y="3271"/>
                <a:ext cx="0" cy="18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" name="Group 170"/>
            <p:cNvGrpSpPr>
              <a:grpSpLocks/>
            </p:cNvGrpSpPr>
            <p:nvPr/>
          </p:nvGrpSpPr>
          <p:grpSpPr bwMode="auto">
            <a:xfrm>
              <a:off x="611188" y="1628775"/>
              <a:ext cx="2454275" cy="2844800"/>
              <a:chOff x="385" y="1026"/>
              <a:chExt cx="1546" cy="1792"/>
            </a:xfrm>
          </p:grpSpPr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385" y="1026"/>
                <a:ext cx="60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用户程序</a:t>
                </a: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1</a:t>
                </a:r>
                <a:endParaRPr lang="en-US" altLang="zh-CN"/>
              </a:p>
            </p:txBody>
          </p:sp>
          <p:sp>
            <p:nvSpPr>
              <p:cNvPr id="33" name="Rectangle 8"/>
              <p:cNvSpPr>
                <a:spLocks noChangeArrowheads="1"/>
              </p:cNvSpPr>
              <p:nvPr/>
            </p:nvSpPr>
            <p:spPr bwMode="auto">
              <a:xfrm>
                <a:off x="385" y="1182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Rectangle 9"/>
              <p:cNvSpPr>
                <a:spLocks noChangeArrowheads="1"/>
              </p:cNvSpPr>
              <p:nvPr/>
            </p:nvSpPr>
            <p:spPr bwMode="auto">
              <a:xfrm>
                <a:off x="558" y="1202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 </a:t>
                </a:r>
                <a:endParaRPr lang="en-US" altLang="zh-CN"/>
              </a:p>
            </p:txBody>
          </p:sp>
          <p:sp>
            <p:nvSpPr>
              <p:cNvPr id="35" name="Rectangle 10"/>
              <p:cNvSpPr>
                <a:spLocks noChangeArrowheads="1"/>
              </p:cNvSpPr>
              <p:nvPr/>
            </p:nvSpPr>
            <p:spPr bwMode="auto">
              <a:xfrm>
                <a:off x="644" y="1211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385" y="1365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Rectangle 12"/>
              <p:cNvSpPr>
                <a:spLocks noChangeArrowheads="1"/>
              </p:cNvSpPr>
              <p:nvPr/>
            </p:nvSpPr>
            <p:spPr bwMode="auto">
              <a:xfrm>
                <a:off x="558" y="1385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 </a:t>
                </a:r>
                <a:endParaRPr lang="en-US" altLang="zh-CN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644" y="139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39" name="Rectangle 14"/>
              <p:cNvSpPr>
                <a:spLocks noChangeArrowheads="1"/>
              </p:cNvSpPr>
              <p:nvPr/>
            </p:nvSpPr>
            <p:spPr bwMode="auto">
              <a:xfrm>
                <a:off x="385" y="1548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15"/>
              <p:cNvSpPr>
                <a:spLocks noChangeArrowheads="1"/>
              </p:cNvSpPr>
              <p:nvPr/>
            </p:nvSpPr>
            <p:spPr bwMode="auto">
              <a:xfrm>
                <a:off x="558" y="1558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 </a:t>
                </a:r>
                <a:endParaRPr lang="en-US" altLang="zh-CN"/>
              </a:p>
            </p:txBody>
          </p:sp>
          <p:sp>
            <p:nvSpPr>
              <p:cNvPr id="41" name="Rectangle 16"/>
              <p:cNvSpPr>
                <a:spLocks noChangeArrowheads="1"/>
              </p:cNvSpPr>
              <p:nvPr/>
            </p:nvSpPr>
            <p:spPr bwMode="auto">
              <a:xfrm>
                <a:off x="644" y="156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42" name="Rectangle 17"/>
              <p:cNvSpPr>
                <a:spLocks noChangeArrowheads="1"/>
              </p:cNvSpPr>
              <p:nvPr/>
            </p:nvSpPr>
            <p:spPr bwMode="auto">
              <a:xfrm>
                <a:off x="385" y="1731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18"/>
              <p:cNvSpPr>
                <a:spLocks noChangeArrowheads="1"/>
              </p:cNvSpPr>
              <p:nvPr/>
            </p:nvSpPr>
            <p:spPr bwMode="auto">
              <a:xfrm>
                <a:off x="558" y="1741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 </a:t>
                </a:r>
                <a:endParaRPr lang="en-US" altLang="zh-CN"/>
              </a:p>
            </p:txBody>
          </p:sp>
          <p:sp>
            <p:nvSpPr>
              <p:cNvPr id="44" name="Rectangle 19"/>
              <p:cNvSpPr>
                <a:spLocks noChangeArrowheads="1"/>
              </p:cNvSpPr>
              <p:nvPr/>
            </p:nvSpPr>
            <p:spPr bwMode="auto">
              <a:xfrm>
                <a:off x="644" y="175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45" name="Rectangle 20"/>
              <p:cNvSpPr>
                <a:spLocks noChangeArrowheads="1"/>
              </p:cNvSpPr>
              <p:nvPr/>
            </p:nvSpPr>
            <p:spPr bwMode="auto">
              <a:xfrm>
                <a:off x="385" y="1914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21"/>
              <p:cNvSpPr>
                <a:spLocks noChangeArrowheads="1"/>
              </p:cNvSpPr>
              <p:nvPr/>
            </p:nvSpPr>
            <p:spPr bwMode="auto">
              <a:xfrm>
                <a:off x="558" y="1924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4 </a:t>
                </a:r>
                <a:endParaRPr lang="en-US" altLang="zh-CN"/>
              </a:p>
            </p:txBody>
          </p:sp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644" y="19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48" name="Rectangle 23"/>
              <p:cNvSpPr>
                <a:spLocks noChangeArrowheads="1"/>
              </p:cNvSpPr>
              <p:nvPr/>
            </p:nvSpPr>
            <p:spPr bwMode="auto">
              <a:xfrm>
                <a:off x="385" y="2097"/>
                <a:ext cx="547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24"/>
              <p:cNvSpPr>
                <a:spLocks noChangeArrowheads="1"/>
              </p:cNvSpPr>
              <p:nvPr/>
            </p:nvSpPr>
            <p:spPr bwMode="auto">
              <a:xfrm>
                <a:off x="558" y="2107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 </a:t>
                </a:r>
                <a:endParaRPr lang="en-US" altLang="zh-CN"/>
              </a:p>
            </p:txBody>
          </p:sp>
          <p:sp>
            <p:nvSpPr>
              <p:cNvPr id="50" name="Rectangle 25"/>
              <p:cNvSpPr>
                <a:spLocks noChangeArrowheads="1"/>
              </p:cNvSpPr>
              <p:nvPr/>
            </p:nvSpPr>
            <p:spPr bwMode="auto">
              <a:xfrm>
                <a:off x="644" y="2116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51" name="Rectangle 26"/>
              <p:cNvSpPr>
                <a:spLocks noChangeArrowheads="1"/>
              </p:cNvSpPr>
              <p:nvPr/>
            </p:nvSpPr>
            <p:spPr bwMode="auto">
              <a:xfrm>
                <a:off x="385" y="2279"/>
                <a:ext cx="547" cy="357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Rectangle 27"/>
              <p:cNvSpPr>
                <a:spLocks noChangeArrowheads="1"/>
              </p:cNvSpPr>
              <p:nvPr/>
            </p:nvSpPr>
            <p:spPr bwMode="auto">
              <a:xfrm rot="5400000">
                <a:off x="608" y="2392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  <p:sp>
            <p:nvSpPr>
              <p:cNvPr id="53" name="Rectangle 28"/>
              <p:cNvSpPr>
                <a:spLocks noChangeArrowheads="1"/>
              </p:cNvSpPr>
              <p:nvPr/>
            </p:nvSpPr>
            <p:spPr bwMode="auto">
              <a:xfrm>
                <a:off x="385" y="2636"/>
                <a:ext cx="547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Rectangle 29"/>
              <p:cNvSpPr>
                <a:spLocks noChangeArrowheads="1"/>
              </p:cNvSpPr>
              <p:nvPr/>
            </p:nvSpPr>
            <p:spPr bwMode="auto">
              <a:xfrm>
                <a:off x="548" y="2655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n </a:t>
                </a:r>
                <a:endParaRPr lang="en-US" altLang="zh-CN"/>
              </a:p>
            </p:txBody>
          </p:sp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644" y="266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56" name="Rectangle 31"/>
              <p:cNvSpPr>
                <a:spLocks noChangeArrowheads="1"/>
              </p:cNvSpPr>
              <p:nvPr/>
            </p:nvSpPr>
            <p:spPr bwMode="auto">
              <a:xfrm>
                <a:off x="1441" y="1028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页表</a:t>
                </a:r>
                <a:endParaRPr lang="zh-CN" altLang="en-US"/>
              </a:p>
            </p:txBody>
          </p:sp>
          <p:sp>
            <p:nvSpPr>
              <p:cNvPr id="57" name="Rectangle 32"/>
              <p:cNvSpPr>
                <a:spLocks noChangeArrowheads="1"/>
              </p:cNvSpPr>
              <p:nvPr/>
            </p:nvSpPr>
            <p:spPr bwMode="auto">
              <a:xfrm>
                <a:off x="1259" y="1211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页号</a:t>
                </a:r>
                <a:endParaRPr lang="zh-CN" altLang="en-US"/>
              </a:p>
            </p:txBody>
          </p:sp>
          <p:sp>
            <p:nvSpPr>
              <p:cNvPr id="58" name="Rectangle 33"/>
              <p:cNvSpPr>
                <a:spLocks noChangeArrowheads="1"/>
              </p:cNvSpPr>
              <p:nvPr/>
            </p:nvSpPr>
            <p:spPr bwMode="auto">
              <a:xfrm>
                <a:off x="1624" y="1211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块号</a:t>
                </a:r>
                <a:endParaRPr lang="zh-CN" altLang="en-US"/>
              </a:p>
            </p:txBody>
          </p:sp>
          <p:sp>
            <p:nvSpPr>
              <p:cNvPr id="59" name="Rectangle 34"/>
              <p:cNvSpPr>
                <a:spLocks noChangeArrowheads="1"/>
              </p:cNvSpPr>
              <p:nvPr/>
            </p:nvSpPr>
            <p:spPr bwMode="auto">
              <a:xfrm>
                <a:off x="1201" y="1365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Rectangle 35"/>
              <p:cNvSpPr>
                <a:spLocks noChangeArrowheads="1"/>
              </p:cNvSpPr>
              <p:nvPr/>
            </p:nvSpPr>
            <p:spPr bwMode="auto">
              <a:xfrm>
                <a:off x="1355" y="1385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61" name="Rectangle 36"/>
              <p:cNvSpPr>
                <a:spLocks noChangeArrowheads="1"/>
              </p:cNvSpPr>
              <p:nvPr/>
            </p:nvSpPr>
            <p:spPr bwMode="auto">
              <a:xfrm>
                <a:off x="1566" y="1365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Rectangle 37"/>
              <p:cNvSpPr>
                <a:spLocks noChangeArrowheads="1"/>
              </p:cNvSpPr>
              <p:nvPr/>
            </p:nvSpPr>
            <p:spPr bwMode="auto">
              <a:xfrm>
                <a:off x="1720" y="1385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63" name="Rectangle 38"/>
              <p:cNvSpPr>
                <a:spLocks noChangeArrowheads="1"/>
              </p:cNvSpPr>
              <p:nvPr/>
            </p:nvSpPr>
            <p:spPr bwMode="auto">
              <a:xfrm>
                <a:off x="1201" y="1548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Rectangle 39"/>
              <p:cNvSpPr>
                <a:spLocks noChangeArrowheads="1"/>
              </p:cNvSpPr>
              <p:nvPr/>
            </p:nvSpPr>
            <p:spPr bwMode="auto">
              <a:xfrm>
                <a:off x="1355" y="15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5" name="Rectangle 40"/>
              <p:cNvSpPr>
                <a:spLocks noChangeArrowheads="1"/>
              </p:cNvSpPr>
              <p:nvPr/>
            </p:nvSpPr>
            <p:spPr bwMode="auto">
              <a:xfrm>
                <a:off x="1566" y="1548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1720" y="15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67" name="Rectangle 42"/>
              <p:cNvSpPr>
                <a:spLocks noChangeArrowheads="1"/>
              </p:cNvSpPr>
              <p:nvPr/>
            </p:nvSpPr>
            <p:spPr bwMode="auto">
              <a:xfrm>
                <a:off x="1201" y="1731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Rectangle 43"/>
              <p:cNvSpPr>
                <a:spLocks noChangeArrowheads="1"/>
              </p:cNvSpPr>
              <p:nvPr/>
            </p:nvSpPr>
            <p:spPr bwMode="auto">
              <a:xfrm>
                <a:off x="1355" y="174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69" name="Rectangle 44"/>
              <p:cNvSpPr>
                <a:spLocks noChangeArrowheads="1"/>
              </p:cNvSpPr>
              <p:nvPr/>
            </p:nvSpPr>
            <p:spPr bwMode="auto">
              <a:xfrm>
                <a:off x="1566" y="1731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Rectangle 45"/>
              <p:cNvSpPr>
                <a:spLocks noChangeArrowheads="1"/>
              </p:cNvSpPr>
              <p:nvPr/>
            </p:nvSpPr>
            <p:spPr bwMode="auto">
              <a:xfrm>
                <a:off x="1720" y="1741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6</a:t>
                </a:r>
                <a:endParaRPr lang="en-US" altLang="zh-CN"/>
              </a:p>
            </p:txBody>
          </p:sp>
          <p:sp>
            <p:nvSpPr>
              <p:cNvPr id="71" name="Rectangle 46"/>
              <p:cNvSpPr>
                <a:spLocks noChangeArrowheads="1"/>
              </p:cNvSpPr>
              <p:nvPr/>
            </p:nvSpPr>
            <p:spPr bwMode="auto">
              <a:xfrm>
                <a:off x="1201" y="1914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Rectangle 47"/>
              <p:cNvSpPr>
                <a:spLocks noChangeArrowheads="1"/>
              </p:cNvSpPr>
              <p:nvPr/>
            </p:nvSpPr>
            <p:spPr bwMode="auto">
              <a:xfrm>
                <a:off x="1355" y="1924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1566" y="1914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1720" y="1924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8</a:t>
                </a:r>
                <a:endParaRPr lang="en-US" altLang="zh-CN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1201" y="2097"/>
                <a:ext cx="365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355" y="2107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77" name="Rectangle 52"/>
              <p:cNvSpPr>
                <a:spLocks noChangeArrowheads="1"/>
              </p:cNvSpPr>
              <p:nvPr/>
            </p:nvSpPr>
            <p:spPr bwMode="auto">
              <a:xfrm>
                <a:off x="1566" y="2097"/>
                <a:ext cx="365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1720" y="2107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9</a:t>
                </a:r>
                <a:endParaRPr lang="en-US" altLang="zh-CN"/>
              </a:p>
            </p:txBody>
          </p:sp>
          <p:sp>
            <p:nvSpPr>
              <p:cNvPr id="79" name="Rectangle 54"/>
              <p:cNvSpPr>
                <a:spLocks noChangeArrowheads="1"/>
              </p:cNvSpPr>
              <p:nvPr/>
            </p:nvSpPr>
            <p:spPr bwMode="auto">
              <a:xfrm>
                <a:off x="1201" y="2279"/>
                <a:ext cx="365" cy="17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1355" y="229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</a:t>
                </a:r>
                <a:endParaRPr lang="en-US" altLang="zh-CN"/>
              </a:p>
            </p:txBody>
          </p:sp>
          <p:sp>
            <p:nvSpPr>
              <p:cNvPr id="81" name="Rectangle 56"/>
              <p:cNvSpPr>
                <a:spLocks noChangeArrowheads="1"/>
              </p:cNvSpPr>
              <p:nvPr/>
            </p:nvSpPr>
            <p:spPr bwMode="auto">
              <a:xfrm>
                <a:off x="1566" y="2279"/>
                <a:ext cx="365" cy="17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1201" y="2453"/>
                <a:ext cx="365" cy="365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Rectangle 58"/>
              <p:cNvSpPr>
                <a:spLocks noChangeArrowheads="1"/>
              </p:cNvSpPr>
              <p:nvPr/>
            </p:nvSpPr>
            <p:spPr bwMode="auto">
              <a:xfrm>
                <a:off x="1566" y="2453"/>
                <a:ext cx="365" cy="365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Rectangle 59"/>
              <p:cNvSpPr>
                <a:spLocks noChangeArrowheads="1"/>
              </p:cNvSpPr>
              <p:nvPr/>
            </p:nvSpPr>
            <p:spPr bwMode="auto">
              <a:xfrm rot="5400000">
                <a:off x="1328" y="2575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  <p:sp>
            <p:nvSpPr>
              <p:cNvPr id="85" name="Rectangle 60"/>
              <p:cNvSpPr>
                <a:spLocks noChangeArrowheads="1"/>
              </p:cNvSpPr>
              <p:nvPr/>
            </p:nvSpPr>
            <p:spPr bwMode="auto">
              <a:xfrm rot="5400000">
                <a:off x="1693" y="2575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</p:grpSp>
        <p:grpSp>
          <p:nvGrpSpPr>
            <p:cNvPr id="86" name="Group 171"/>
            <p:cNvGrpSpPr>
              <a:grpSpLocks/>
            </p:cNvGrpSpPr>
            <p:nvPr/>
          </p:nvGrpSpPr>
          <p:grpSpPr bwMode="auto">
            <a:xfrm>
              <a:off x="3065463" y="2319338"/>
              <a:ext cx="1020762" cy="2444750"/>
              <a:chOff x="1931" y="1461"/>
              <a:chExt cx="643" cy="1540"/>
            </a:xfrm>
          </p:grpSpPr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1931" y="1461"/>
                <a:ext cx="634" cy="27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>
                <a:off x="1931" y="1635"/>
                <a:ext cx="634" cy="279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1931" y="1818"/>
                <a:ext cx="634" cy="63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>
                <a:off x="1931" y="2000"/>
                <a:ext cx="634" cy="81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90"/>
              <p:cNvSpPr>
                <a:spLocks noChangeShapeType="1"/>
              </p:cNvSpPr>
              <p:nvPr/>
            </p:nvSpPr>
            <p:spPr bwMode="auto">
              <a:xfrm>
                <a:off x="1931" y="2183"/>
                <a:ext cx="634" cy="81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91"/>
              <p:cNvSpPr>
                <a:spLocks/>
              </p:cNvSpPr>
              <p:nvPr/>
            </p:nvSpPr>
            <p:spPr bwMode="auto">
              <a:xfrm>
                <a:off x="2449" y="1664"/>
                <a:ext cx="125" cy="77"/>
              </a:xfrm>
              <a:custGeom>
                <a:avLst/>
                <a:gdLst>
                  <a:gd name="T0" fmla="*/ 20 w 125"/>
                  <a:gd name="T1" fmla="*/ 0 h 77"/>
                  <a:gd name="T2" fmla="*/ 39 w 125"/>
                  <a:gd name="T3" fmla="*/ 28 h 77"/>
                  <a:gd name="T4" fmla="*/ 0 w 125"/>
                  <a:gd name="T5" fmla="*/ 48 h 77"/>
                  <a:gd name="T6" fmla="*/ 125 w 125"/>
                  <a:gd name="T7" fmla="*/ 77 h 77"/>
                  <a:gd name="T8" fmla="*/ 20 w 125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77">
                    <a:moveTo>
                      <a:pt x="20" y="0"/>
                    </a:moveTo>
                    <a:lnTo>
                      <a:pt x="39" y="28"/>
                    </a:lnTo>
                    <a:lnTo>
                      <a:pt x="0" y="48"/>
                    </a:lnTo>
                    <a:lnTo>
                      <a:pt x="125" y="7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92"/>
              <p:cNvSpPr>
                <a:spLocks/>
              </p:cNvSpPr>
              <p:nvPr/>
            </p:nvSpPr>
            <p:spPr bwMode="auto">
              <a:xfrm>
                <a:off x="2449" y="1837"/>
                <a:ext cx="116" cy="77"/>
              </a:xfrm>
              <a:custGeom>
                <a:avLst/>
                <a:gdLst>
                  <a:gd name="T0" fmla="*/ 20 w 116"/>
                  <a:gd name="T1" fmla="*/ 0 h 77"/>
                  <a:gd name="T2" fmla="*/ 29 w 116"/>
                  <a:gd name="T3" fmla="*/ 38 h 77"/>
                  <a:gd name="T4" fmla="*/ 0 w 116"/>
                  <a:gd name="T5" fmla="*/ 48 h 77"/>
                  <a:gd name="T6" fmla="*/ 116 w 116"/>
                  <a:gd name="T7" fmla="*/ 77 h 77"/>
                  <a:gd name="T8" fmla="*/ 20 w 116"/>
                  <a:gd name="T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77">
                    <a:moveTo>
                      <a:pt x="20" y="0"/>
                    </a:moveTo>
                    <a:lnTo>
                      <a:pt x="29" y="38"/>
                    </a:lnTo>
                    <a:lnTo>
                      <a:pt x="0" y="48"/>
                    </a:lnTo>
                    <a:lnTo>
                      <a:pt x="116" y="7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93"/>
              <p:cNvSpPr>
                <a:spLocks/>
              </p:cNvSpPr>
              <p:nvPr/>
            </p:nvSpPr>
            <p:spPr bwMode="auto">
              <a:xfrm>
                <a:off x="2478" y="2713"/>
                <a:ext cx="87" cy="105"/>
              </a:xfrm>
              <a:custGeom>
                <a:avLst/>
                <a:gdLst>
                  <a:gd name="T0" fmla="*/ 29 w 87"/>
                  <a:gd name="T1" fmla="*/ 0 h 105"/>
                  <a:gd name="T2" fmla="*/ 29 w 87"/>
                  <a:gd name="T3" fmla="*/ 28 h 105"/>
                  <a:gd name="T4" fmla="*/ 0 w 87"/>
                  <a:gd name="T5" fmla="*/ 28 h 105"/>
                  <a:gd name="T6" fmla="*/ 87 w 87"/>
                  <a:gd name="T7" fmla="*/ 105 h 105"/>
                  <a:gd name="T8" fmla="*/ 29 w 87"/>
                  <a:gd name="T9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5">
                    <a:moveTo>
                      <a:pt x="29" y="0"/>
                    </a:moveTo>
                    <a:lnTo>
                      <a:pt x="29" y="28"/>
                    </a:lnTo>
                    <a:lnTo>
                      <a:pt x="0" y="28"/>
                    </a:lnTo>
                    <a:lnTo>
                      <a:pt x="87" y="105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Freeform 94"/>
              <p:cNvSpPr>
                <a:spLocks/>
              </p:cNvSpPr>
              <p:nvPr/>
            </p:nvSpPr>
            <p:spPr bwMode="auto">
              <a:xfrm>
                <a:off x="2469" y="2366"/>
                <a:ext cx="105" cy="96"/>
              </a:xfrm>
              <a:custGeom>
                <a:avLst/>
                <a:gdLst>
                  <a:gd name="T0" fmla="*/ 38 w 105"/>
                  <a:gd name="T1" fmla="*/ 0 h 96"/>
                  <a:gd name="T2" fmla="*/ 38 w 105"/>
                  <a:gd name="T3" fmla="*/ 29 h 96"/>
                  <a:gd name="T4" fmla="*/ 0 w 105"/>
                  <a:gd name="T5" fmla="*/ 29 h 96"/>
                  <a:gd name="T6" fmla="*/ 105 w 105"/>
                  <a:gd name="T7" fmla="*/ 96 h 96"/>
                  <a:gd name="T8" fmla="*/ 38 w 105"/>
                  <a:gd name="T9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96">
                    <a:moveTo>
                      <a:pt x="38" y="0"/>
                    </a:moveTo>
                    <a:lnTo>
                      <a:pt x="38" y="29"/>
                    </a:lnTo>
                    <a:lnTo>
                      <a:pt x="0" y="29"/>
                    </a:lnTo>
                    <a:lnTo>
                      <a:pt x="105" y="96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95"/>
              <p:cNvSpPr>
                <a:spLocks/>
              </p:cNvSpPr>
              <p:nvPr/>
            </p:nvSpPr>
            <p:spPr bwMode="auto">
              <a:xfrm>
                <a:off x="2478" y="2895"/>
                <a:ext cx="87" cy="106"/>
              </a:xfrm>
              <a:custGeom>
                <a:avLst/>
                <a:gdLst>
                  <a:gd name="T0" fmla="*/ 29 w 87"/>
                  <a:gd name="T1" fmla="*/ 0 h 106"/>
                  <a:gd name="T2" fmla="*/ 29 w 87"/>
                  <a:gd name="T3" fmla="*/ 29 h 106"/>
                  <a:gd name="T4" fmla="*/ 0 w 87"/>
                  <a:gd name="T5" fmla="*/ 29 h 106"/>
                  <a:gd name="T6" fmla="*/ 87 w 87"/>
                  <a:gd name="T7" fmla="*/ 106 h 106"/>
                  <a:gd name="T8" fmla="*/ 29 w 8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106">
                    <a:moveTo>
                      <a:pt x="29" y="0"/>
                    </a:moveTo>
                    <a:lnTo>
                      <a:pt x="29" y="29"/>
                    </a:lnTo>
                    <a:lnTo>
                      <a:pt x="0" y="29"/>
                    </a:lnTo>
                    <a:lnTo>
                      <a:pt x="87" y="106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7" name="Group 169"/>
            <p:cNvGrpSpPr>
              <a:grpSpLocks/>
            </p:cNvGrpSpPr>
            <p:nvPr/>
          </p:nvGrpSpPr>
          <p:grpSpPr bwMode="auto">
            <a:xfrm>
              <a:off x="6076950" y="1628775"/>
              <a:ext cx="2484438" cy="2841625"/>
              <a:chOff x="3828" y="1026"/>
              <a:chExt cx="1565" cy="1790"/>
            </a:xfrm>
          </p:grpSpPr>
          <p:sp>
            <p:nvSpPr>
              <p:cNvPr id="98" name="Rectangle 96"/>
              <p:cNvSpPr>
                <a:spLocks noChangeArrowheads="1"/>
              </p:cNvSpPr>
              <p:nvPr/>
            </p:nvSpPr>
            <p:spPr bwMode="auto">
              <a:xfrm>
                <a:off x="4785" y="1026"/>
                <a:ext cx="6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用户程序</a:t>
                </a:r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2</a:t>
                </a:r>
                <a:endParaRPr lang="en-US" altLang="zh-CN"/>
              </a:p>
            </p:txBody>
          </p:sp>
          <p:sp>
            <p:nvSpPr>
              <p:cNvPr id="99" name="Rectangle 97"/>
              <p:cNvSpPr>
                <a:spLocks noChangeArrowheads="1"/>
              </p:cNvSpPr>
              <p:nvPr/>
            </p:nvSpPr>
            <p:spPr bwMode="auto">
              <a:xfrm>
                <a:off x="4828" y="1180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Rectangle 98"/>
              <p:cNvSpPr>
                <a:spLocks noChangeArrowheads="1"/>
              </p:cNvSpPr>
              <p:nvPr/>
            </p:nvSpPr>
            <p:spPr bwMode="auto">
              <a:xfrm>
                <a:off x="5001" y="1200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 </a:t>
                </a:r>
                <a:endParaRPr lang="en-US" altLang="zh-CN"/>
              </a:p>
            </p:txBody>
          </p:sp>
          <p:sp>
            <p:nvSpPr>
              <p:cNvPr id="101" name="Rectangle 99"/>
              <p:cNvSpPr>
                <a:spLocks noChangeArrowheads="1"/>
              </p:cNvSpPr>
              <p:nvPr/>
            </p:nvSpPr>
            <p:spPr bwMode="auto">
              <a:xfrm>
                <a:off x="5087" y="120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02" name="Rectangle 100"/>
              <p:cNvSpPr>
                <a:spLocks noChangeArrowheads="1"/>
              </p:cNvSpPr>
              <p:nvPr/>
            </p:nvSpPr>
            <p:spPr bwMode="auto">
              <a:xfrm>
                <a:off x="4828" y="1363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Rectangle 101"/>
              <p:cNvSpPr>
                <a:spLocks noChangeArrowheads="1"/>
              </p:cNvSpPr>
              <p:nvPr/>
            </p:nvSpPr>
            <p:spPr bwMode="auto">
              <a:xfrm>
                <a:off x="5001" y="138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 </a:t>
                </a:r>
                <a:endParaRPr lang="en-US" altLang="zh-CN"/>
              </a:p>
            </p:txBody>
          </p:sp>
          <p:sp>
            <p:nvSpPr>
              <p:cNvPr id="104" name="Rectangle 102"/>
              <p:cNvSpPr>
                <a:spLocks noChangeArrowheads="1"/>
              </p:cNvSpPr>
              <p:nvPr/>
            </p:nvSpPr>
            <p:spPr bwMode="auto">
              <a:xfrm>
                <a:off x="5087" y="1392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05" name="Rectangle 103"/>
              <p:cNvSpPr>
                <a:spLocks noChangeArrowheads="1"/>
              </p:cNvSpPr>
              <p:nvPr/>
            </p:nvSpPr>
            <p:spPr bwMode="auto">
              <a:xfrm>
                <a:off x="4828" y="1546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Rectangle 104"/>
              <p:cNvSpPr>
                <a:spLocks noChangeArrowheads="1"/>
              </p:cNvSpPr>
              <p:nvPr/>
            </p:nvSpPr>
            <p:spPr bwMode="auto">
              <a:xfrm>
                <a:off x="5001" y="1556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 </a:t>
                </a:r>
                <a:endParaRPr lang="en-US" altLang="zh-CN"/>
              </a:p>
            </p:txBody>
          </p:sp>
          <p:sp>
            <p:nvSpPr>
              <p:cNvPr id="107" name="Rectangle 105"/>
              <p:cNvSpPr>
                <a:spLocks noChangeArrowheads="1"/>
              </p:cNvSpPr>
              <p:nvPr/>
            </p:nvSpPr>
            <p:spPr bwMode="auto">
              <a:xfrm>
                <a:off x="5087" y="1565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08" name="Rectangle 106"/>
              <p:cNvSpPr>
                <a:spLocks noChangeArrowheads="1"/>
              </p:cNvSpPr>
              <p:nvPr/>
            </p:nvSpPr>
            <p:spPr bwMode="auto">
              <a:xfrm>
                <a:off x="4828" y="1729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Rectangle 107"/>
              <p:cNvSpPr>
                <a:spLocks noChangeArrowheads="1"/>
              </p:cNvSpPr>
              <p:nvPr/>
            </p:nvSpPr>
            <p:spPr bwMode="auto">
              <a:xfrm>
                <a:off x="5001" y="1739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 </a:t>
                </a:r>
                <a:endParaRPr lang="en-US" altLang="zh-CN"/>
              </a:p>
            </p:txBody>
          </p:sp>
          <p:sp>
            <p:nvSpPr>
              <p:cNvPr id="110" name="Rectangle 108"/>
              <p:cNvSpPr>
                <a:spLocks noChangeArrowheads="1"/>
              </p:cNvSpPr>
              <p:nvPr/>
            </p:nvSpPr>
            <p:spPr bwMode="auto">
              <a:xfrm>
                <a:off x="5087" y="174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11" name="Rectangle 109"/>
              <p:cNvSpPr>
                <a:spLocks noChangeArrowheads="1"/>
              </p:cNvSpPr>
              <p:nvPr/>
            </p:nvSpPr>
            <p:spPr bwMode="auto">
              <a:xfrm>
                <a:off x="4828" y="1912"/>
                <a:ext cx="547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" name="Rectangle 110"/>
              <p:cNvSpPr>
                <a:spLocks noChangeArrowheads="1"/>
              </p:cNvSpPr>
              <p:nvPr/>
            </p:nvSpPr>
            <p:spPr bwMode="auto">
              <a:xfrm>
                <a:off x="5001" y="1922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4 </a:t>
                </a:r>
                <a:endParaRPr lang="en-US" altLang="zh-CN"/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/>
            </p:nvSpPr>
            <p:spPr bwMode="auto">
              <a:xfrm>
                <a:off x="5087" y="1931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/>
            </p:nvSpPr>
            <p:spPr bwMode="auto">
              <a:xfrm>
                <a:off x="4828" y="2095"/>
                <a:ext cx="547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/>
            </p:nvSpPr>
            <p:spPr bwMode="auto">
              <a:xfrm>
                <a:off x="5001" y="2105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 </a:t>
                </a:r>
                <a:endParaRPr lang="en-US" altLang="zh-CN"/>
              </a:p>
            </p:txBody>
          </p:sp>
          <p:sp>
            <p:nvSpPr>
              <p:cNvPr id="116" name="Rectangle 114"/>
              <p:cNvSpPr>
                <a:spLocks noChangeArrowheads="1"/>
              </p:cNvSpPr>
              <p:nvPr/>
            </p:nvSpPr>
            <p:spPr bwMode="auto">
              <a:xfrm>
                <a:off x="5087" y="211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17" name="Rectangle 115"/>
              <p:cNvSpPr>
                <a:spLocks noChangeArrowheads="1"/>
              </p:cNvSpPr>
              <p:nvPr/>
            </p:nvSpPr>
            <p:spPr bwMode="auto">
              <a:xfrm>
                <a:off x="4828" y="2277"/>
                <a:ext cx="547" cy="357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Rectangle 116"/>
              <p:cNvSpPr>
                <a:spLocks noChangeArrowheads="1"/>
              </p:cNvSpPr>
              <p:nvPr/>
            </p:nvSpPr>
            <p:spPr bwMode="auto">
              <a:xfrm rot="5400000">
                <a:off x="5051" y="2390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  <p:sp>
            <p:nvSpPr>
              <p:cNvPr id="119" name="Rectangle 117"/>
              <p:cNvSpPr>
                <a:spLocks noChangeArrowheads="1"/>
              </p:cNvSpPr>
              <p:nvPr/>
            </p:nvSpPr>
            <p:spPr bwMode="auto">
              <a:xfrm>
                <a:off x="4828" y="2634"/>
                <a:ext cx="547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Rectangle 118"/>
              <p:cNvSpPr>
                <a:spLocks noChangeArrowheads="1"/>
              </p:cNvSpPr>
              <p:nvPr/>
            </p:nvSpPr>
            <p:spPr bwMode="auto">
              <a:xfrm>
                <a:off x="4991" y="2653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n </a:t>
                </a:r>
                <a:endParaRPr lang="en-US" altLang="zh-CN"/>
              </a:p>
            </p:txBody>
          </p:sp>
          <p:sp>
            <p:nvSpPr>
              <p:cNvPr id="121" name="Rectangle 119"/>
              <p:cNvSpPr>
                <a:spLocks noChangeArrowheads="1"/>
              </p:cNvSpPr>
              <p:nvPr/>
            </p:nvSpPr>
            <p:spPr bwMode="auto">
              <a:xfrm>
                <a:off x="5087" y="2662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</a:t>
                </a:r>
                <a:endParaRPr lang="zh-CN" altLang="en-US"/>
              </a:p>
            </p:txBody>
          </p:sp>
          <p:sp>
            <p:nvSpPr>
              <p:cNvPr id="122" name="Rectangle 120"/>
              <p:cNvSpPr>
                <a:spLocks noChangeArrowheads="1"/>
              </p:cNvSpPr>
              <p:nvPr/>
            </p:nvSpPr>
            <p:spPr bwMode="auto">
              <a:xfrm>
                <a:off x="4068" y="1026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页表</a:t>
                </a:r>
                <a:endParaRPr lang="zh-CN" altLang="en-US"/>
              </a:p>
            </p:txBody>
          </p:sp>
          <p:sp>
            <p:nvSpPr>
              <p:cNvPr id="123" name="Rectangle 121"/>
              <p:cNvSpPr>
                <a:spLocks noChangeArrowheads="1"/>
              </p:cNvSpPr>
              <p:nvPr/>
            </p:nvSpPr>
            <p:spPr bwMode="auto">
              <a:xfrm>
                <a:off x="3886" y="120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页号</a:t>
                </a:r>
                <a:endParaRPr lang="zh-CN" altLang="en-US"/>
              </a:p>
            </p:txBody>
          </p:sp>
          <p:sp>
            <p:nvSpPr>
              <p:cNvPr id="124" name="Rectangle 122"/>
              <p:cNvSpPr>
                <a:spLocks noChangeArrowheads="1"/>
              </p:cNvSpPr>
              <p:nvPr/>
            </p:nvSpPr>
            <p:spPr bwMode="auto">
              <a:xfrm>
                <a:off x="4251" y="120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zh-CN" altLang="en-US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块号</a:t>
                </a:r>
                <a:endParaRPr lang="zh-CN" altLang="en-US"/>
              </a:p>
            </p:txBody>
          </p:sp>
          <p:sp>
            <p:nvSpPr>
              <p:cNvPr id="125" name="Rectangle 123"/>
              <p:cNvSpPr>
                <a:spLocks noChangeArrowheads="1"/>
              </p:cNvSpPr>
              <p:nvPr/>
            </p:nvSpPr>
            <p:spPr bwMode="auto">
              <a:xfrm>
                <a:off x="3828" y="1363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Rectangle 124"/>
              <p:cNvSpPr>
                <a:spLocks noChangeArrowheads="1"/>
              </p:cNvSpPr>
              <p:nvPr/>
            </p:nvSpPr>
            <p:spPr bwMode="auto">
              <a:xfrm>
                <a:off x="3982" y="1383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27" name="Rectangle 125"/>
              <p:cNvSpPr>
                <a:spLocks noChangeArrowheads="1"/>
              </p:cNvSpPr>
              <p:nvPr/>
            </p:nvSpPr>
            <p:spPr bwMode="auto">
              <a:xfrm>
                <a:off x="4193" y="1363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Rectangle 126"/>
              <p:cNvSpPr>
                <a:spLocks noChangeArrowheads="1"/>
              </p:cNvSpPr>
              <p:nvPr/>
            </p:nvSpPr>
            <p:spPr bwMode="auto">
              <a:xfrm>
                <a:off x="4347" y="138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 dirty="0" smtClean="0">
                    <a:solidFill>
                      <a:srgbClr val="000000"/>
                    </a:solidFill>
                    <a:latin typeface="Times" panose="02020603050405020304" pitchFamily="18" charset="0"/>
                  </a:rPr>
                  <a:t>4</a:t>
                </a:r>
                <a:endParaRPr lang="en-US" altLang="zh-CN" dirty="0"/>
              </a:p>
            </p:txBody>
          </p:sp>
          <p:sp>
            <p:nvSpPr>
              <p:cNvPr id="129" name="Rectangle 127"/>
              <p:cNvSpPr>
                <a:spLocks noChangeArrowheads="1"/>
              </p:cNvSpPr>
              <p:nvPr/>
            </p:nvSpPr>
            <p:spPr bwMode="auto">
              <a:xfrm>
                <a:off x="3828" y="1546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Rectangle 128"/>
              <p:cNvSpPr>
                <a:spLocks noChangeArrowheads="1"/>
              </p:cNvSpPr>
              <p:nvPr/>
            </p:nvSpPr>
            <p:spPr bwMode="auto">
              <a:xfrm>
                <a:off x="3982" y="1556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1" name="Rectangle 129"/>
              <p:cNvSpPr>
                <a:spLocks noChangeArrowheads="1"/>
              </p:cNvSpPr>
              <p:nvPr/>
            </p:nvSpPr>
            <p:spPr bwMode="auto">
              <a:xfrm>
                <a:off x="4193" y="1546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Rectangle 130"/>
              <p:cNvSpPr>
                <a:spLocks noChangeArrowheads="1"/>
              </p:cNvSpPr>
              <p:nvPr/>
            </p:nvSpPr>
            <p:spPr bwMode="auto">
              <a:xfrm>
                <a:off x="4347" y="155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 dirty="0" smtClean="0">
                    <a:solidFill>
                      <a:srgbClr val="000000"/>
                    </a:solidFill>
                    <a:latin typeface="Times" panose="02020603050405020304" pitchFamily="18" charset="0"/>
                  </a:rPr>
                  <a:t>0</a:t>
                </a:r>
                <a:endParaRPr lang="en-US" altLang="zh-CN" dirty="0"/>
              </a:p>
            </p:txBody>
          </p:sp>
          <p:sp>
            <p:nvSpPr>
              <p:cNvPr id="133" name="Rectangle 131"/>
              <p:cNvSpPr>
                <a:spLocks noChangeArrowheads="1"/>
              </p:cNvSpPr>
              <p:nvPr/>
            </p:nvSpPr>
            <p:spPr bwMode="auto">
              <a:xfrm>
                <a:off x="3828" y="1729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Rectangle 132"/>
              <p:cNvSpPr>
                <a:spLocks noChangeArrowheads="1"/>
              </p:cNvSpPr>
              <p:nvPr/>
            </p:nvSpPr>
            <p:spPr bwMode="auto">
              <a:xfrm>
                <a:off x="3982" y="17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5" name="Rectangle 133"/>
              <p:cNvSpPr>
                <a:spLocks noChangeArrowheads="1"/>
              </p:cNvSpPr>
              <p:nvPr/>
            </p:nvSpPr>
            <p:spPr bwMode="auto">
              <a:xfrm>
                <a:off x="4193" y="1729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Rectangle 134"/>
              <p:cNvSpPr>
                <a:spLocks noChangeArrowheads="1"/>
              </p:cNvSpPr>
              <p:nvPr/>
            </p:nvSpPr>
            <p:spPr bwMode="auto">
              <a:xfrm>
                <a:off x="4347" y="1739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 dirty="0" smtClean="0">
                    <a:solidFill>
                      <a:srgbClr val="000000"/>
                    </a:solidFill>
                    <a:latin typeface="Times" panose="02020603050405020304" pitchFamily="18" charset="0"/>
                  </a:rPr>
                  <a:t>1</a:t>
                </a:r>
                <a:endParaRPr lang="en-US" altLang="zh-CN" dirty="0"/>
              </a:p>
            </p:txBody>
          </p:sp>
          <p:sp>
            <p:nvSpPr>
              <p:cNvPr id="137" name="Rectangle 135"/>
              <p:cNvSpPr>
                <a:spLocks noChangeArrowheads="1"/>
              </p:cNvSpPr>
              <p:nvPr/>
            </p:nvSpPr>
            <p:spPr bwMode="auto">
              <a:xfrm>
                <a:off x="3828" y="1912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Rectangle 136"/>
              <p:cNvSpPr>
                <a:spLocks noChangeArrowheads="1"/>
              </p:cNvSpPr>
              <p:nvPr/>
            </p:nvSpPr>
            <p:spPr bwMode="auto">
              <a:xfrm>
                <a:off x="3982" y="1922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139" name="Rectangle 137"/>
              <p:cNvSpPr>
                <a:spLocks noChangeArrowheads="1"/>
              </p:cNvSpPr>
              <p:nvPr/>
            </p:nvSpPr>
            <p:spPr bwMode="auto">
              <a:xfrm>
                <a:off x="4193" y="1912"/>
                <a:ext cx="365" cy="183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Rectangle 138"/>
              <p:cNvSpPr>
                <a:spLocks noChangeArrowheads="1"/>
              </p:cNvSpPr>
              <p:nvPr/>
            </p:nvSpPr>
            <p:spPr bwMode="auto">
              <a:xfrm>
                <a:off x="4347" y="1922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 dirty="0" smtClean="0">
                    <a:solidFill>
                      <a:srgbClr val="000000"/>
                    </a:solidFill>
                    <a:latin typeface="Times" panose="02020603050405020304" pitchFamily="18" charset="0"/>
                  </a:rPr>
                  <a:t>5</a:t>
                </a:r>
                <a:endParaRPr lang="en-US" altLang="zh-CN" dirty="0"/>
              </a:p>
            </p:txBody>
          </p:sp>
          <p:sp>
            <p:nvSpPr>
              <p:cNvPr id="141" name="Rectangle 139"/>
              <p:cNvSpPr>
                <a:spLocks noChangeArrowheads="1"/>
              </p:cNvSpPr>
              <p:nvPr/>
            </p:nvSpPr>
            <p:spPr bwMode="auto">
              <a:xfrm>
                <a:off x="3828" y="2095"/>
                <a:ext cx="365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Rectangle 140"/>
              <p:cNvSpPr>
                <a:spLocks noChangeArrowheads="1"/>
              </p:cNvSpPr>
              <p:nvPr/>
            </p:nvSpPr>
            <p:spPr bwMode="auto">
              <a:xfrm>
                <a:off x="3982" y="2105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4</a:t>
                </a:r>
                <a:endParaRPr lang="en-US" altLang="zh-CN"/>
              </a:p>
            </p:txBody>
          </p:sp>
          <p:sp>
            <p:nvSpPr>
              <p:cNvPr id="143" name="Rectangle 141"/>
              <p:cNvSpPr>
                <a:spLocks noChangeArrowheads="1"/>
              </p:cNvSpPr>
              <p:nvPr/>
            </p:nvSpPr>
            <p:spPr bwMode="auto">
              <a:xfrm>
                <a:off x="4193" y="2095"/>
                <a:ext cx="365" cy="182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Rectangle 142"/>
              <p:cNvSpPr>
                <a:spLocks noChangeArrowheads="1"/>
              </p:cNvSpPr>
              <p:nvPr/>
            </p:nvSpPr>
            <p:spPr bwMode="auto">
              <a:xfrm>
                <a:off x="4347" y="210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 dirty="0" smtClean="0">
                    <a:solidFill>
                      <a:srgbClr val="000000"/>
                    </a:solidFill>
                    <a:latin typeface="Times" panose="02020603050405020304" pitchFamily="18" charset="0"/>
                  </a:rPr>
                  <a:t>6</a:t>
                </a:r>
                <a:endParaRPr lang="en-US" altLang="zh-CN" dirty="0"/>
              </a:p>
            </p:txBody>
          </p:sp>
          <p:sp>
            <p:nvSpPr>
              <p:cNvPr id="145" name="Rectangle 143"/>
              <p:cNvSpPr>
                <a:spLocks noChangeArrowheads="1"/>
              </p:cNvSpPr>
              <p:nvPr/>
            </p:nvSpPr>
            <p:spPr bwMode="auto">
              <a:xfrm>
                <a:off x="3828" y="2277"/>
                <a:ext cx="365" cy="17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Rectangle 144"/>
              <p:cNvSpPr>
                <a:spLocks noChangeArrowheads="1"/>
              </p:cNvSpPr>
              <p:nvPr/>
            </p:nvSpPr>
            <p:spPr bwMode="auto">
              <a:xfrm>
                <a:off x="3982" y="228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5</a:t>
                </a:r>
                <a:endParaRPr lang="en-US" altLang="zh-CN"/>
              </a:p>
            </p:txBody>
          </p:sp>
          <p:sp>
            <p:nvSpPr>
              <p:cNvPr id="147" name="Rectangle 145"/>
              <p:cNvSpPr>
                <a:spLocks noChangeArrowheads="1"/>
              </p:cNvSpPr>
              <p:nvPr/>
            </p:nvSpPr>
            <p:spPr bwMode="auto">
              <a:xfrm>
                <a:off x="4193" y="2277"/>
                <a:ext cx="365" cy="17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Rectangle 146"/>
              <p:cNvSpPr>
                <a:spLocks noChangeArrowheads="1"/>
              </p:cNvSpPr>
              <p:nvPr/>
            </p:nvSpPr>
            <p:spPr bwMode="auto">
              <a:xfrm>
                <a:off x="3828" y="2451"/>
                <a:ext cx="365" cy="365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Rectangle 147"/>
              <p:cNvSpPr>
                <a:spLocks noChangeArrowheads="1"/>
              </p:cNvSpPr>
              <p:nvPr/>
            </p:nvSpPr>
            <p:spPr bwMode="auto">
              <a:xfrm>
                <a:off x="4193" y="2451"/>
                <a:ext cx="365" cy="365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Rectangle 148"/>
              <p:cNvSpPr>
                <a:spLocks noChangeArrowheads="1"/>
              </p:cNvSpPr>
              <p:nvPr/>
            </p:nvSpPr>
            <p:spPr bwMode="auto">
              <a:xfrm rot="5400000">
                <a:off x="3955" y="2573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  <p:sp>
            <p:nvSpPr>
              <p:cNvPr id="151" name="Rectangle 149"/>
              <p:cNvSpPr>
                <a:spLocks noChangeArrowheads="1"/>
              </p:cNvSpPr>
              <p:nvPr/>
            </p:nvSpPr>
            <p:spPr bwMode="auto">
              <a:xfrm rot="5400000">
                <a:off x="4320" y="2573"/>
                <a:ext cx="10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altLang="zh-CN" sz="1600">
                    <a:solidFill>
                      <a:srgbClr val="000000"/>
                    </a:solidFill>
                    <a:latin typeface="Times" panose="02020603050405020304" pitchFamily="18" charset="0"/>
                  </a:rPr>
                  <a:t>...</a:t>
                </a:r>
                <a:endParaRPr lang="en-US" altLang="zh-CN"/>
              </a:p>
            </p:txBody>
          </p:sp>
        </p:grpSp>
        <p:grpSp>
          <p:nvGrpSpPr>
            <p:cNvPr id="152" name="Group 172"/>
            <p:cNvGrpSpPr>
              <a:grpSpLocks/>
            </p:cNvGrpSpPr>
            <p:nvPr/>
          </p:nvGrpSpPr>
          <p:grpSpPr bwMode="auto">
            <a:xfrm>
              <a:off x="5076825" y="2205038"/>
              <a:ext cx="1008063" cy="2879725"/>
              <a:chOff x="3198" y="1389"/>
              <a:chExt cx="635" cy="1814"/>
            </a:xfrm>
          </p:grpSpPr>
          <p:sp>
            <p:nvSpPr>
              <p:cNvPr id="153" name="Line 160"/>
              <p:cNvSpPr>
                <a:spLocks noChangeShapeType="1"/>
              </p:cNvSpPr>
              <p:nvPr/>
            </p:nvSpPr>
            <p:spPr bwMode="auto">
              <a:xfrm flipH="1">
                <a:off x="3198" y="1480"/>
                <a:ext cx="635" cy="5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" name="Line 162"/>
              <p:cNvSpPr>
                <a:spLocks noChangeShapeType="1"/>
              </p:cNvSpPr>
              <p:nvPr/>
            </p:nvSpPr>
            <p:spPr bwMode="auto">
              <a:xfrm flipH="1" flipV="1">
                <a:off x="3198" y="1389"/>
                <a:ext cx="63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5" name="Line 163"/>
              <p:cNvSpPr>
                <a:spLocks noChangeShapeType="1"/>
              </p:cNvSpPr>
              <p:nvPr/>
            </p:nvSpPr>
            <p:spPr bwMode="auto">
              <a:xfrm flipH="1" flipV="1">
                <a:off x="3198" y="1570"/>
                <a:ext cx="63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6" name="Line 164"/>
              <p:cNvSpPr>
                <a:spLocks noChangeShapeType="1"/>
              </p:cNvSpPr>
              <p:nvPr/>
            </p:nvSpPr>
            <p:spPr bwMode="auto">
              <a:xfrm flipH="1">
                <a:off x="3198" y="2024"/>
                <a:ext cx="635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7" name="Line 165"/>
              <p:cNvSpPr>
                <a:spLocks noChangeShapeType="1"/>
              </p:cNvSpPr>
              <p:nvPr/>
            </p:nvSpPr>
            <p:spPr bwMode="auto">
              <a:xfrm flipH="1">
                <a:off x="3198" y="2205"/>
                <a:ext cx="635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8" name="Line 166"/>
              <p:cNvSpPr>
                <a:spLocks noChangeShapeType="1"/>
              </p:cNvSpPr>
              <p:nvPr/>
            </p:nvSpPr>
            <p:spPr bwMode="auto">
              <a:xfrm flipH="1">
                <a:off x="3198" y="2387"/>
                <a:ext cx="635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3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117</Words>
  <Application>Microsoft Office PowerPoint</Application>
  <PresentationFormat>全屏显示(4:3)</PresentationFormat>
  <Paragraphs>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Times</vt:lpstr>
      <vt:lpstr>Times New Roman</vt:lpstr>
      <vt:lpstr>Office 主题</vt:lpstr>
      <vt:lpstr>编译、装入、执行</vt:lpstr>
      <vt:lpstr>连续内存分配</vt:lpstr>
      <vt:lpstr>分页概貌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Kong</cp:lastModifiedBy>
  <cp:revision>18</cp:revision>
  <dcterms:created xsi:type="dcterms:W3CDTF">2023-09-04T13:34:11Z</dcterms:created>
  <dcterms:modified xsi:type="dcterms:W3CDTF">2023-10-07T10:50:21Z</dcterms:modified>
</cp:coreProperties>
</file>