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316" r:id="rId2"/>
    <p:sldId id="305" r:id="rId3"/>
    <p:sldId id="306" r:id="rId4"/>
    <p:sldId id="307" r:id="rId5"/>
    <p:sldId id="308" r:id="rId6"/>
    <p:sldId id="317" r:id="rId7"/>
    <p:sldId id="311" r:id="rId8"/>
    <p:sldId id="266" r:id="rId9"/>
    <p:sldId id="267" r:id="rId10"/>
    <p:sldId id="268" r:id="rId11"/>
    <p:sldId id="284" r:id="rId12"/>
    <p:sldId id="314" r:id="rId13"/>
  </p:sldIdLst>
  <p:sldSz cx="9144000" cy="6858000" type="screen4x3"/>
  <p:notesSz cx="6881813" cy="92964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9E800C-FDEF-43D3-B427-D2B24079CC0C}">
          <p14:sldIdLst>
            <p14:sldId id="316"/>
            <p14:sldId id="305"/>
            <p14:sldId id="306"/>
            <p14:sldId id="307"/>
            <p14:sldId id="308"/>
            <p14:sldId id="317"/>
            <p14:sldId id="311"/>
            <p14:sldId id="266"/>
            <p14:sldId id="267"/>
            <p14:sldId id="268"/>
            <p14:sldId id="284"/>
            <p14:sldId id="31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FFFFFF"/>
    <a:srgbClr val="000000"/>
    <a:srgbClr val="0D0163"/>
    <a:srgbClr val="1923F3"/>
    <a:srgbClr val="9A0000"/>
    <a:srgbClr val="5B7CC6"/>
    <a:srgbClr val="141DD2"/>
    <a:srgbClr val="372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410" autoAdjust="0"/>
  </p:normalViewPr>
  <p:slideViewPr>
    <p:cSldViewPr>
      <p:cViewPr varScale="1">
        <p:scale>
          <a:sx n="114" d="100"/>
          <a:sy n="114" d="100"/>
        </p:scale>
        <p:origin x="-15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14850"/>
    </p:cViewPr>
  </p:sorterViewPr>
  <p:notesViewPr>
    <p:cSldViewPr>
      <p:cViewPr varScale="1">
        <p:scale>
          <a:sx n="56" d="100"/>
          <a:sy n="56" d="100"/>
        </p:scale>
        <p:origin x="2850" y="7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01DC-8B21-4069-A6DE-2C94F09390F4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5C26-C777-41D0-827F-5A3C594768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0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83A41A-98F1-4006-9F6E-CF0A045667E8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3BB6A-C8C6-4CE1-B31D-D41FC741C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cavazza.net/2008/06/09/social-media-landscap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Source: </a:t>
            </a:r>
            <a:r>
              <a:rPr lang="en-US" dirty="0" smtClean="0">
                <a:hlinkClick r:id="rId3"/>
              </a:rPr>
              <a:t>http://www.fredcavazza.net/2008/06/09/social-media-landscape/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5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ai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981200" y="3886200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 anchorCtr="0">
            <a:normAutofit/>
          </a:bodyPr>
          <a:lstStyle>
            <a:lvl1pPr algn="l">
              <a:buFont typeface="Arial" pitchFamily="34" charset="0"/>
              <a:buChar char="•"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algn="l">
              <a:defRPr sz="2000"/>
            </a:lvl2pPr>
            <a:lvl3pPr algn="l">
              <a:defRPr sz="18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934720"/>
            <a:ext cx="8458200" cy="289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cap="small" baseline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31899"/>
            <a:ext cx="9052560" cy="7315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D0163"/>
                </a:solidFill>
              </a:defRPr>
            </a:lvl1pPr>
            <a:lvl2pPr>
              <a:defRPr>
                <a:solidFill>
                  <a:srgbClr val="0D0163"/>
                </a:solidFill>
              </a:defRPr>
            </a:lvl2pPr>
            <a:lvl3pPr>
              <a:defRPr>
                <a:solidFill>
                  <a:srgbClr val="0D0163"/>
                </a:solidFill>
              </a:defRPr>
            </a:lvl3pPr>
            <a:lvl4pPr>
              <a:defRPr>
                <a:solidFill>
                  <a:srgbClr val="0D0163"/>
                </a:solidFill>
              </a:defRPr>
            </a:lvl4pPr>
            <a:lvl5pPr>
              <a:defRPr>
                <a:solidFill>
                  <a:srgbClr val="0D016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981200" y="3886200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 anchorCtr="0">
            <a:normAutofit/>
          </a:bodyPr>
          <a:lstStyle>
            <a:lvl1pPr algn="l">
              <a:buFont typeface="Arial" pitchFamily="34" charset="0"/>
              <a:buChar char="•"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algn="l">
              <a:defRPr sz="2000"/>
            </a:lvl2pPr>
            <a:lvl3pPr algn="l">
              <a:defRPr sz="18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934720"/>
            <a:ext cx="845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6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9144000" cy="39243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10600" y="6583680"/>
            <a:ext cx="533400" cy="2743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fld id="{C3B76011-FA69-4E10-B45A-93FFAD2DF13B}" type="slidenum">
              <a:rPr lang="en-US" sz="1200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541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648200" y="914400"/>
            <a:ext cx="4038600" cy="541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914400"/>
            <a:ext cx="4343400" cy="2743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Insert graphic in this quadrant</a:t>
            </a:r>
            <a:endParaRPr lang="en-US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48200" y="914400"/>
            <a:ext cx="4267200" cy="2743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Tasks/Schedule:</a:t>
            </a:r>
          </a:p>
          <a:p>
            <a:pPr lvl="0"/>
            <a:r>
              <a:rPr lang="en-US" dirty="0" smtClean="0"/>
              <a:t>Status: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648200" y="3886200"/>
            <a:ext cx="4267200" cy="2590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Technology:</a:t>
            </a:r>
          </a:p>
          <a:p>
            <a:pPr lvl="0"/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7160" y="3784948"/>
            <a:ext cx="87782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1783079" y="3703320"/>
            <a:ext cx="557784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52400" y="3886200"/>
            <a:ext cx="4343400" cy="2590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Goals:</a:t>
            </a:r>
          </a:p>
          <a:p>
            <a:pPr lvl="0"/>
            <a:r>
              <a:rPr lang="en-US" dirty="0" smtClean="0"/>
              <a:t>Sponsor:</a:t>
            </a:r>
          </a:p>
          <a:p>
            <a:pPr lvl="0"/>
            <a:r>
              <a:rPr lang="en-US" dirty="0" smtClean="0"/>
              <a:t>Project Lead:</a:t>
            </a:r>
          </a:p>
          <a:p>
            <a:pPr lvl="0"/>
            <a:r>
              <a:rPr lang="en-US" dirty="0" smtClean="0"/>
              <a:t>Collaborators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W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fu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777235" y="6581001"/>
            <a:ext cx="39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37103-1419-456F-855C-A57A93F3EF38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6" name="TextBox 15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Measures and</a:t>
              </a:r>
              <a:r>
                <a:rPr lang="en-US" sz="1400" b="1" i="1" cap="none" spc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Metrics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763000" y="65671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37103-1419-456F-855C-A57A93F3EF38}" type="slidenum">
              <a:rPr lang="en-US" sz="1200" i="1" smtClean="0">
                <a:solidFill>
                  <a:srgbClr val="414042"/>
                </a:solidFill>
              </a:rPr>
              <a:pPr/>
              <a:t>‹#›</a:t>
            </a:fld>
            <a:endParaRPr lang="en-US" sz="1200" i="1" dirty="0">
              <a:solidFill>
                <a:srgbClr val="414042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0" name="TextBox 9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Introduction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67" r:id="rId12"/>
    <p:sldLayoutId id="2147483674" r:id="rId13"/>
    <p:sldLayoutId id="214748366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95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4" descr="SocialMediaLandscape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399" y="982662"/>
            <a:ext cx="7325783" cy="5494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21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381000" y="1981200"/>
            <a:ext cx="84582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Social Media Mining </a:t>
            </a:r>
            <a:r>
              <a:rPr lang="en-US" b="0" i="1" dirty="0"/>
              <a:t>is the process of representing, analyzing, and </a:t>
            </a:r>
            <a:r>
              <a:rPr lang="en-US" b="0" i="1" dirty="0" smtClean="0"/>
              <a:t>extracting meaningful </a:t>
            </a:r>
            <a:r>
              <a:rPr lang="en-US" b="0" i="1" dirty="0"/>
              <a:t>patterns from social media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8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Mining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31876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Big Data Paradox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Social media data is big, yet not evenly distributed.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Often little data is available for an individual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Obtaining Sufficient Samples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Are our samples reliable representatives of  the full data?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Noise Removal Fallacy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Too much removal makes data more sparse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Noise definition is relative and complicated and is task-dependent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Evaluation Dilemma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When there is no ground truth, how can you evaluate?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7" y="1066800"/>
            <a:ext cx="6446753" cy="4276649"/>
          </a:xfrm>
        </p:spPr>
      </p:pic>
      <p:sp>
        <p:nvSpPr>
          <p:cNvPr id="7" name="Rectangle 6"/>
          <p:cNvSpPr/>
          <p:nvPr/>
        </p:nvSpPr>
        <p:spPr>
          <a:xfrm>
            <a:off x="1371600" y="5470525"/>
            <a:ext cx="7239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How does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>
                <a:solidFill>
                  <a:schemeClr val="tx1"/>
                </a:solidFill>
              </a:rPr>
              <a:t>acebook use your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Where do you think Facebook can use your data?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3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" y="1066800"/>
            <a:ext cx="8151361" cy="5318125"/>
          </a:xfrm>
        </p:spPr>
      </p:pic>
    </p:spTree>
    <p:extLst>
      <p:ext uri="{BB962C8B-B14F-4D97-AF65-F5344CB8AC3E}">
        <p14:creationId xmlns:p14="http://schemas.microsoft.com/office/powerpoint/2010/main" val="30570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" y="1066800"/>
            <a:ext cx="7977187" cy="5318125"/>
          </a:xfrm>
        </p:spPr>
      </p:pic>
    </p:spTree>
    <p:extLst>
      <p:ext uri="{BB962C8B-B14F-4D97-AF65-F5344CB8AC3E}">
        <p14:creationId xmlns:p14="http://schemas.microsoft.com/office/powerpoint/2010/main" val="22853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78" y="1066800"/>
            <a:ext cx="6096643" cy="5318125"/>
          </a:xfrm>
        </p:spPr>
      </p:pic>
    </p:spTree>
    <p:extLst>
      <p:ext uri="{BB962C8B-B14F-4D97-AF65-F5344CB8AC3E}">
        <p14:creationId xmlns:p14="http://schemas.microsoft.com/office/powerpoint/2010/main" val="35985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Our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social aspects of the Web</a:t>
            </a:r>
          </a:p>
          <a:p>
            <a:pPr lvl="1"/>
            <a:r>
              <a:rPr lang="en-US" dirty="0" smtClean="0"/>
              <a:t>Social Theories + Social media + Mining</a:t>
            </a:r>
            <a:endParaRPr lang="en-US" dirty="0"/>
          </a:p>
          <a:p>
            <a:pPr lvl="1"/>
            <a:r>
              <a:rPr lang="en-US" dirty="0"/>
              <a:t>Learn </a:t>
            </a:r>
            <a:r>
              <a:rPr lang="en-US" dirty="0" smtClean="0"/>
              <a:t>how to collect, clean, and represent social media data</a:t>
            </a:r>
          </a:p>
          <a:p>
            <a:pPr lvl="1"/>
            <a:r>
              <a:rPr lang="en-US" dirty="0" smtClean="0"/>
              <a:t>How to measure important properties of social media and simulate social media models</a:t>
            </a:r>
          </a:p>
          <a:p>
            <a:pPr lvl="1"/>
            <a:r>
              <a:rPr lang="en-US" dirty="0" smtClean="0"/>
              <a:t>Find and analyze communities in social media</a:t>
            </a:r>
          </a:p>
          <a:p>
            <a:pPr lvl="1"/>
            <a:r>
              <a:rPr lang="en-US" dirty="0" smtClean="0"/>
              <a:t>Understanding friendships in social media, perform recommendations,  and analyze behavior</a:t>
            </a:r>
            <a:endParaRPr lang="en-US" dirty="0"/>
          </a:p>
          <a:p>
            <a:r>
              <a:rPr lang="en-US" dirty="0"/>
              <a:t>Study or ask  interesting research issues 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dirty="0" smtClean="0"/>
              <a:t>start-up ideas</a:t>
            </a:r>
            <a:endParaRPr lang="en-US" dirty="0"/>
          </a:p>
          <a:p>
            <a:r>
              <a:rPr lang="en-US" dirty="0"/>
              <a:t>Learn representative algorithms and </a:t>
            </a:r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Dependency Graph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011466" cy="5318125"/>
          </a:xfrm>
        </p:spPr>
      </p:pic>
    </p:spTree>
    <p:extLst>
      <p:ext uri="{BB962C8B-B14F-4D97-AF65-F5344CB8AC3E}">
        <p14:creationId xmlns:p14="http://schemas.microsoft.com/office/powerpoint/2010/main" val="4136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819400"/>
          </a:xfr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marL="0" indent="1588" algn="ctr">
              <a:buNone/>
            </a:pPr>
            <a:r>
              <a:rPr lang="en-US" dirty="0" smtClean="0"/>
              <a:t>Social Media is the use of electronic and Internet tools for the purpose of sharing and discussing information and experiences with other human beings in more efficient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650 5 516 1 20 19.4 255:0:0 186:0:226 0:128:128 186:223:226 arial"/>
</p:tagLst>
</file>

<file path=ppt/theme/theme1.xml><?xml version="1.0" encoding="utf-8"?>
<a:theme xmlns:a="http://schemas.openxmlformats.org/drawingml/2006/main" name="SocialComputingCourse-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/>
      <a:lstStyle>
        <a:defPPr algn="ctr">
          <a:spcBef>
            <a:spcPct val="0"/>
          </a:spcBef>
          <a:defRPr kumimoji="0" sz="6000" b="1" i="0" u="none" strike="noStrike" kern="1200" normalizeH="0" noProof="0" dirty="0" smtClean="0">
            <a:solidFill>
              <a:schemeClr val="bg1"/>
            </a:solidFill>
            <a:uLnTx/>
            <a:uFillTx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SocialTemplate</Template>
  <TotalTime>1462</TotalTime>
  <Words>236</Words>
  <Application>Microsoft Office PowerPoint</Application>
  <PresentationFormat>全屏显示(4:3)</PresentationFormat>
  <Paragraphs>38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SocialComputingCourse-Template</vt:lpstr>
      <vt:lpstr>Introduction</vt:lpstr>
      <vt:lpstr>Facebook</vt:lpstr>
      <vt:lpstr>Amazon</vt:lpstr>
      <vt:lpstr>Yelp</vt:lpstr>
      <vt:lpstr>Twitter</vt:lpstr>
      <vt:lpstr>Objectives of Our Course</vt:lpstr>
      <vt:lpstr>Overview – Dependency Graph</vt:lpstr>
      <vt:lpstr>Social Media</vt:lpstr>
      <vt:lpstr>Definition</vt:lpstr>
      <vt:lpstr>PowerPoint 演示文稿</vt:lpstr>
      <vt:lpstr>PowerPoint 演示文稿</vt:lpstr>
      <vt:lpstr>Social Media Mining Challenges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Mining: An Introduction - Book Slides</dc:title>
  <dc:subject>Social Media Mining</dc:subject>
  <dc:creator>Reza Zafarani</dc:creator>
  <cp:keywords>Social Media Mining; SMM</cp:keywords>
  <dc:description>Book Draft PDF and Powerpoint Slides available at http://dmml.asu.edu/smm</dc:description>
  <cp:lastModifiedBy>QDH</cp:lastModifiedBy>
  <cp:revision>129</cp:revision>
  <cp:lastPrinted>2012-08-17T16:28:21Z</cp:lastPrinted>
  <dcterms:created xsi:type="dcterms:W3CDTF">2013-08-25T00:17:48Z</dcterms:created>
  <dcterms:modified xsi:type="dcterms:W3CDTF">2016-02-19T10:00:15Z</dcterms:modified>
  <cp:category>Social Media Mining</cp:category>
</cp:coreProperties>
</file>