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582" r:id="rId2"/>
    <p:sldId id="375" r:id="rId3"/>
    <p:sldId id="536" r:id="rId4"/>
    <p:sldId id="537" r:id="rId5"/>
    <p:sldId id="583" r:id="rId6"/>
    <p:sldId id="459" r:id="rId7"/>
    <p:sldId id="462" r:id="rId8"/>
    <p:sldId id="538" r:id="rId9"/>
    <p:sldId id="584" r:id="rId10"/>
    <p:sldId id="585" r:id="rId11"/>
    <p:sldId id="587" r:id="rId12"/>
    <p:sldId id="588" r:id="rId13"/>
    <p:sldId id="589" r:id="rId14"/>
    <p:sldId id="590" r:id="rId15"/>
    <p:sldId id="592" r:id="rId16"/>
    <p:sldId id="591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21" r:id="rId30"/>
    <p:sldId id="622" r:id="rId31"/>
    <p:sldId id="623" r:id="rId32"/>
    <p:sldId id="624" r:id="rId33"/>
    <p:sldId id="625" r:id="rId34"/>
    <p:sldId id="626" r:id="rId35"/>
    <p:sldId id="628" r:id="rId36"/>
    <p:sldId id="627" r:id="rId37"/>
    <p:sldId id="629" r:id="rId38"/>
    <p:sldId id="630" r:id="rId39"/>
    <p:sldId id="631" r:id="rId40"/>
    <p:sldId id="632" r:id="rId41"/>
    <p:sldId id="633" r:id="rId42"/>
    <p:sldId id="634" r:id="rId43"/>
    <p:sldId id="635" r:id="rId44"/>
    <p:sldId id="636" r:id="rId45"/>
    <p:sldId id="637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582"/>
            <p14:sldId id="375"/>
            <p14:sldId id="536"/>
            <p14:sldId id="537"/>
            <p14:sldId id="583"/>
            <p14:sldId id="459"/>
            <p14:sldId id="462"/>
            <p14:sldId id="538"/>
            <p14:sldId id="584"/>
            <p14:sldId id="585"/>
          </p14:sldIdLst>
        </p14:section>
        <p14:section name="Untitled Section" id="{613B0454-8AB1-431B-89AD-8B3BDEB0A785}">
          <p14:sldIdLst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21"/>
            <p14:sldId id="622"/>
            <p14:sldId id="623"/>
            <p14:sldId id="624"/>
            <p14:sldId id="625"/>
            <p14:sldId id="626"/>
            <p14:sldId id="628"/>
            <p14:sldId id="627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F3"/>
    <a:srgbClr val="E20000"/>
    <a:srgbClr val="FFFFFF"/>
    <a:srgbClr val="000000"/>
    <a:srgbClr val="0D016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64" d="100"/>
          <a:sy n="64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1032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8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Behavior Analytics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smtClean="0"/>
              <a:t>Behavior Analytics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 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60057" y="1295400"/>
            <a:ext cx="902388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Importance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which feature can help best determine whether individuals will join or not?</a:t>
            </a:r>
          </a:p>
          <a:p>
            <a:endParaRPr lang="en-US" smtClean="0"/>
          </a:p>
          <a:p>
            <a:r>
              <a:rPr lang="en-US" smtClean="0"/>
              <a:t>We can use any feature selection algorithm. Feature selection algorithms OR</a:t>
            </a:r>
          </a:p>
          <a:p>
            <a:endParaRPr lang="en-US" smtClean="0"/>
          </a:p>
          <a:p>
            <a:r>
              <a:rPr lang="en-US" smtClean="0"/>
              <a:t>We can use a classification algorithm, such as decision tree learning</a:t>
            </a:r>
          </a:p>
          <a:p>
            <a:pPr lvl="1"/>
            <a:r>
              <a:rPr lang="en-US" smtClean="0"/>
              <a:t>Most important Features are Ranked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for Joining a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Are these features well-designed?</a:t>
            </a:r>
          </a:p>
          <a:p>
            <a:pPr lvl="1"/>
            <a:r>
              <a:rPr lang="en-US" smtClean="0"/>
              <a:t>We can evaluate using classification performance metrics.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57200" y="1143000"/>
            <a:ext cx="7868397" cy="34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Behavior 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An observable behavior</a:t>
            </a:r>
            <a:r>
              <a:rPr lang="en-US" smtClean="0"/>
              <a:t>: the behavior needs to be observable. E.g., accurately observing the joining of individuals (and possibly their joining times).</a:t>
            </a:r>
          </a:p>
          <a:p>
            <a:r>
              <a:rPr lang="en-US" b="1" smtClean="0"/>
              <a:t>Features: </a:t>
            </a:r>
            <a:r>
              <a:rPr lang="en-US" smtClean="0"/>
              <a:t>design relevant data features (covariates) that may or may not affect (or be affected by) the behavior – [we need a domain expert for this step]</a:t>
            </a:r>
          </a:p>
          <a:p>
            <a:r>
              <a:rPr lang="en-US" b="1" smtClean="0"/>
              <a:t>Feature-Behavior Association: </a:t>
            </a:r>
            <a:r>
              <a:rPr lang="en-US" smtClean="0"/>
              <a:t>Find the relationship between features and behavior. E.g., use decision Tree</a:t>
            </a:r>
          </a:p>
          <a:p>
            <a:r>
              <a:rPr lang="en-US" smtClean="0"/>
              <a:t>Evaluation: the findings are due to the features and not to externalities. E.g., use classification accuracy</a:t>
            </a:r>
          </a:p>
          <a:p>
            <a:pPr lvl="1"/>
            <a:r>
              <a:rPr lang="en-US" smtClean="0"/>
              <a:t>We can also use randomization tests</a:t>
            </a:r>
          </a:p>
          <a:p>
            <a:pPr lvl="1"/>
            <a:r>
              <a:rPr lang="en-US" smtClean="0"/>
              <a:t>Or causality testing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Granger Causality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Consider a linear regression model</a:t>
            </a:r>
          </a:p>
          <a:p>
            <a:pPr lvl="1"/>
            <a:r>
              <a:rPr lang="en-US" smtClean="0"/>
              <a:t> We can predict Y</a:t>
            </a:r>
            <a:r>
              <a:rPr lang="en-US" baseline="-25000" smtClean="0"/>
              <a:t>t+1</a:t>
            </a:r>
            <a:r>
              <a:rPr lang="en-US" smtClean="0"/>
              <a:t> by using either Y</a:t>
            </a:r>
            <a:r>
              <a:rPr lang="en-US" baseline="-25000" smtClean="0"/>
              <a:t>1, </a:t>
            </a:r>
            <a:r>
              <a:rPr lang="en-US" smtClean="0"/>
              <a:t>Y</a:t>
            </a:r>
            <a:r>
              <a:rPr lang="en-US" baseline="-25000" smtClean="0"/>
              <a:t>2 </a:t>
            </a:r>
            <a:r>
              <a:rPr lang="en-US" smtClean="0"/>
              <a:t>… Y</a:t>
            </a:r>
            <a:r>
              <a:rPr lang="en-US" baseline="-25000" smtClean="0"/>
              <a:t>t</a:t>
            </a:r>
            <a:r>
              <a:rPr lang="en-US" smtClean="0"/>
              <a:t> or a combination of X</a:t>
            </a:r>
            <a:r>
              <a:rPr lang="en-US" baseline="-25000" smtClean="0"/>
              <a:t>1, </a:t>
            </a:r>
            <a:r>
              <a:rPr lang="en-US" smtClean="0"/>
              <a:t>X</a:t>
            </a:r>
            <a:r>
              <a:rPr lang="en-US" baseline="-25000" smtClean="0"/>
              <a:t>2 </a:t>
            </a:r>
            <a:r>
              <a:rPr lang="en-US" smtClean="0"/>
              <a:t>… X</a:t>
            </a:r>
            <a:r>
              <a:rPr lang="en-US" baseline="-25000" smtClean="0"/>
              <a:t>t </a:t>
            </a:r>
            <a:r>
              <a:rPr lang="en-US" smtClean="0"/>
              <a:t> and Y</a:t>
            </a:r>
            <a:r>
              <a:rPr lang="en-US" baseline="-25000" smtClean="0"/>
              <a:t>1, </a:t>
            </a:r>
            <a:r>
              <a:rPr lang="en-US" smtClean="0"/>
              <a:t>Y</a:t>
            </a:r>
            <a:r>
              <a:rPr lang="en-US" baseline="-25000" smtClean="0"/>
              <a:t>2 </a:t>
            </a:r>
            <a:r>
              <a:rPr lang="en-US" smtClean="0"/>
              <a:t>… Y</a:t>
            </a:r>
            <a:r>
              <a:rPr lang="en-US" baseline="-25000" smtClean="0"/>
              <a:t>t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If                 then X Granger Causes Y </a:t>
            </a:r>
          </a:p>
          <a:p>
            <a:pPr lvl="2"/>
            <a:r>
              <a:rPr lang="en-US" smtClean="0"/>
              <a:t>(why is this not causality)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" y="1295400"/>
            <a:ext cx="8149081" cy="14179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7720" y="3962400"/>
            <a:ext cx="3223239" cy="1462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410200"/>
            <a:ext cx="789032" cy="2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Individual Behavior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Behavior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Models in Economics, Game Theory, and Network Science</a:t>
            </a:r>
          </a:p>
          <a:p>
            <a:endParaRPr lang="en-US" smtClean="0"/>
          </a:p>
          <a:p>
            <a:r>
              <a:rPr lang="en-US" smtClean="0"/>
              <a:t>We can use: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Threshold Models</a:t>
            </a:r>
            <a:r>
              <a:rPr lang="en-US" smtClean="0"/>
              <a:t>: We need to learn thresholds and weights</a:t>
            </a:r>
          </a:p>
          <a:p>
            <a:pPr lvl="1"/>
            <a:r>
              <a:rPr lang="en-US" smtClean="0"/>
              <a:t>Then, W</a:t>
            </a:r>
            <a:r>
              <a:rPr lang="en-US" sz="1400" smtClean="0"/>
              <a:t>ij </a:t>
            </a:r>
            <a:r>
              <a:rPr lang="en-US" smtClean="0"/>
              <a:t>can be defined as the </a:t>
            </a:r>
          </a:p>
          <a:p>
            <a:pPr lvl="2"/>
            <a:r>
              <a:rPr lang="en-US" smtClean="0"/>
              <a:t>fraction of times user i buys a product and user j buys the same product </a:t>
            </a:r>
            <a:r>
              <a:rPr lang="en-US" b="1" smtClean="0"/>
              <a:t>soon </a:t>
            </a:r>
            <a:r>
              <a:rPr lang="en-US" smtClean="0"/>
              <a:t>after that</a:t>
            </a:r>
          </a:p>
          <a:p>
            <a:pPr lvl="2"/>
            <a:r>
              <a:rPr lang="en-US" smtClean="0"/>
              <a:t>When  is soon?</a:t>
            </a:r>
          </a:p>
          <a:p>
            <a:pPr lvl="1"/>
            <a:r>
              <a:rPr lang="en-US" smtClean="0"/>
              <a:t>Similarly, thresholds can be estimated by taking into account the average number of friends who need to buy a product before user i decides to buy it.</a:t>
            </a:r>
          </a:p>
          <a:p>
            <a:pPr lvl="1"/>
            <a:r>
              <a:rPr lang="en-US" smtClean="0"/>
              <a:t>What if no friends / or friends don’t buy the same products? Then we can find the most similar individuals  or items (similar to collaborative filtering methods)</a:t>
            </a:r>
          </a:p>
          <a:p>
            <a:pPr lvl="1"/>
            <a:r>
              <a:rPr lang="en-US" b="1" smtClean="0">
                <a:solidFill>
                  <a:srgbClr val="FF0000"/>
                </a:solidFill>
              </a:rPr>
              <a:t>Cacade Models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6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Individual Behavior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Behavior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Most behaviors result in newly formed links in</a:t>
            </a:r>
          </a:p>
          <a:p>
            <a:r>
              <a:rPr lang="en-US" smtClean="0"/>
              <a:t>social media. </a:t>
            </a:r>
          </a:p>
          <a:p>
            <a:pPr lvl="1"/>
            <a:r>
              <a:rPr lang="en-US" smtClean="0"/>
              <a:t>It can be a link to a user, as in befriending behavior;</a:t>
            </a:r>
          </a:p>
          <a:p>
            <a:pPr lvl="1"/>
            <a:r>
              <a:rPr lang="en-US" smtClean="0"/>
              <a:t>A link to an entity, as in buying behavior; or </a:t>
            </a:r>
          </a:p>
          <a:p>
            <a:pPr lvl="1"/>
            <a:r>
              <a:rPr lang="en-US" smtClean="0"/>
              <a:t>A link to a community, as in joining behavior. </a:t>
            </a:r>
          </a:p>
          <a:p>
            <a:pPr lvl="1"/>
            <a:endParaRPr lang="en-US" smtClean="0"/>
          </a:p>
          <a:p>
            <a:r>
              <a:rPr lang="en-US" smtClean="0"/>
              <a:t>We can formulate many of these behaviors as a </a:t>
            </a:r>
            <a:r>
              <a:rPr lang="en-US" b="1" smtClean="0">
                <a:solidFill>
                  <a:srgbClr val="FF0000"/>
                </a:solidFill>
              </a:rPr>
              <a:t>link prediction </a:t>
            </a:r>
            <a:r>
              <a:rPr lang="en-US" smtClean="0"/>
              <a:t>problem.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8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Most behaviors result in newly formed links in</a:t>
            </a:r>
          </a:p>
          <a:p>
            <a:r>
              <a:rPr lang="en-US" smtClean="0"/>
              <a:t>social media. </a:t>
            </a:r>
          </a:p>
          <a:p>
            <a:pPr lvl="1"/>
            <a:r>
              <a:rPr lang="en-US" smtClean="0"/>
              <a:t>It can be a link to a user, as in befriending behavior;</a:t>
            </a:r>
          </a:p>
          <a:p>
            <a:pPr lvl="1"/>
            <a:r>
              <a:rPr lang="en-US" smtClean="0"/>
              <a:t>A link to an entity, as in buying behavior; or </a:t>
            </a:r>
          </a:p>
          <a:p>
            <a:pPr lvl="1"/>
            <a:r>
              <a:rPr lang="en-US" smtClean="0"/>
              <a:t>A link to a community, as in joining behavior. </a:t>
            </a:r>
          </a:p>
          <a:p>
            <a:pPr lvl="1"/>
            <a:endParaRPr lang="en-US" smtClean="0"/>
          </a:p>
          <a:p>
            <a:r>
              <a:rPr lang="en-US" smtClean="0"/>
              <a:t>We can formulate many of these behaviors as a </a:t>
            </a:r>
            <a:r>
              <a:rPr lang="en-US" b="1" smtClean="0">
                <a:solidFill>
                  <a:srgbClr val="FF0000"/>
                </a:solidFill>
              </a:rPr>
              <a:t>link prediction </a:t>
            </a:r>
            <a:r>
              <a:rPr lang="en-US" smtClean="0"/>
              <a:t>problem.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3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Behavior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motivates individuals to join an online group? </a:t>
            </a:r>
          </a:p>
          <a:p>
            <a:endParaRPr lang="en-US" smtClean="0"/>
          </a:p>
          <a:p>
            <a:r>
              <a:rPr lang="en-US" smtClean="0"/>
              <a:t>When individuals abandon social media sites, where do they migrate to? </a:t>
            </a:r>
          </a:p>
          <a:p>
            <a:endParaRPr lang="en-US" smtClean="0"/>
          </a:p>
          <a:p>
            <a:r>
              <a:rPr lang="en-US" smtClean="0"/>
              <a:t>Can we predict box office revenues for movies from tweets posted by individuals?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Prediction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496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Link prediction assumes a graph G(V; E). </a:t>
            </a:r>
          </a:p>
          <a:p>
            <a:endParaRPr lang="en-US" smtClean="0"/>
          </a:p>
          <a:p>
            <a:r>
              <a:rPr lang="en-US" smtClean="0"/>
              <a:t>Let e(u,v)  represent an interaction (edge) between nodes u and v, and let t(e) denote the time of the interaction.</a:t>
            </a:r>
          </a:p>
          <a:p>
            <a:endParaRPr lang="en-US" smtClean="0"/>
          </a:p>
          <a:p>
            <a:r>
              <a:rPr lang="en-US" smtClean="0"/>
              <a:t>Let G[t1,t2] represent the subgraph of G such that all edges are created between t1 and t2 </a:t>
            </a:r>
          </a:p>
          <a:p>
            <a:pPr lvl="1"/>
            <a:r>
              <a:rPr lang="en-US" smtClean="0"/>
              <a:t>i.e., for all edges e in this subgraph, t1 &lt; t(e) &lt; t2).</a:t>
            </a:r>
          </a:p>
          <a:p>
            <a:endParaRPr lang="en-US" smtClean="0"/>
          </a:p>
          <a:p>
            <a:r>
              <a:rPr lang="en-US" smtClean="0"/>
              <a:t>Now given four time stamps t11 &lt; t12 &lt; t21 &lt; t22 a link prediction algorithm is given the subgraph G[t11,t12] (training interval) and is expected to predict edges in G[t21,t22] (testing interval).</a:t>
            </a:r>
          </a:p>
          <a:p>
            <a:endParaRPr lang="en-US" smtClean="0"/>
          </a:p>
          <a:p>
            <a:r>
              <a:rPr lang="en-US" smtClean="0"/>
              <a:t>We can only predict edges for nodes that are present during the training period </a:t>
            </a:r>
          </a:p>
          <a:p>
            <a:endParaRPr lang="en-US" smtClean="0"/>
          </a:p>
          <a:p>
            <a:r>
              <a:rPr lang="en-US" smtClean="0"/>
              <a:t>Let G(Vtrain; Etrain) be our training graph. Then, a link prediction algorithm generates a sorted list of most probable edges in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6096000"/>
            <a:ext cx="2479415" cy="3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Prediction -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4960"/>
          </a:xfrm>
        </p:spPr>
        <p:txBody>
          <a:bodyPr>
            <a:normAutofit/>
          </a:bodyPr>
          <a:lstStyle/>
          <a:p>
            <a:r>
              <a:rPr lang="en-US" smtClean="0"/>
              <a:t>Assign            to every edge e(x,y)</a:t>
            </a:r>
          </a:p>
          <a:p>
            <a:r>
              <a:rPr lang="en-US" smtClean="0"/>
              <a:t>Edges sorted by this value in decreasing order will create our ranked list of predictions</a:t>
            </a:r>
          </a:p>
          <a:p>
            <a:r>
              <a:rPr lang="en-US" smtClean="0"/>
              <a:t>Note that any similarity measure between two nodes can be used for link prediction; therefore, methods discussed in Chapter 3 are of practical use here.</a:t>
            </a:r>
          </a:p>
          <a:p>
            <a:endParaRPr lang="en-US" smtClean="0"/>
          </a:p>
          <a:p>
            <a:r>
              <a:rPr lang="en-US" smtClean="0"/>
              <a:t>We will review some well-known methods</a:t>
            </a:r>
          </a:p>
          <a:p>
            <a:pPr lvl="1"/>
            <a:r>
              <a:rPr lang="en-US" smtClean="0"/>
              <a:t>Node Neighborhood-Based Methods</a:t>
            </a:r>
          </a:p>
          <a:p>
            <a:pPr lvl="1"/>
            <a:r>
              <a:rPr lang="en-US" smtClean="0"/>
              <a:t>Path-Based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66800"/>
            <a:ext cx="867795" cy="4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Link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Common Neighbors</a:t>
            </a:r>
            <a:r>
              <a:rPr lang="en-US" smtClean="0"/>
              <a:t>: the more common neighbors that two nodes share, the more similar they are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Jaccard Similarity: </a:t>
            </a:r>
            <a:r>
              <a:rPr lang="en-US" smtClean="0"/>
              <a:t>the likelihood of a node that is a neighbor of either x </a:t>
            </a:r>
            <a:r>
              <a:rPr lang="en-US" b="1" smtClean="0"/>
              <a:t>or </a:t>
            </a:r>
            <a:r>
              <a:rPr lang="en-US" smtClean="0"/>
              <a:t>y to be a  common neighbor.</a:t>
            </a:r>
          </a:p>
          <a:p>
            <a:endParaRPr lang="en-US" b="1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276600" y="2590800"/>
            <a:ext cx="2585182" cy="482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289223" y="5029200"/>
            <a:ext cx="2572559" cy="8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Adamic-Adar</a:t>
            </a:r>
            <a:r>
              <a:rPr lang="en-US" smtClean="0"/>
              <a:t>:if two individuals share a neighbor and that neighbor is a rare neighbor, it should have a higher impact on their similarity.</a:t>
            </a:r>
          </a:p>
          <a:p>
            <a:endParaRPr lang="en-US" smtClean="0"/>
          </a:p>
          <a:p>
            <a:endParaRPr lang="en-US" smtClean="0"/>
          </a:p>
          <a:p>
            <a:endParaRPr lang="en-US" b="1" smtClean="0"/>
          </a:p>
          <a:p>
            <a:r>
              <a:rPr lang="en-US" b="1" smtClean="0"/>
              <a:t>Preferential Attachment</a:t>
            </a:r>
            <a:r>
              <a:rPr lang="en-US" smtClean="0"/>
              <a:t>: nodes of higher degree have a higher chance of getting connected to incoming nodes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3421457" cy="848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619346"/>
            <a:ext cx="2693235" cy="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the edge score for edge (5,7)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524000" y="4288510"/>
            <a:ext cx="6076502" cy="205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28800"/>
            <a:ext cx="3910071" cy="19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Path-Based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Katz Measure: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           denotes the number of paths of length l between x and y.     is a constant that exponentially damps longer paths. </a:t>
            </a:r>
          </a:p>
          <a:p>
            <a:pPr lvl="1"/>
            <a:r>
              <a:rPr lang="en-US" smtClean="0"/>
              <a:t>When small the measure reduces to common neighbor measure</a:t>
            </a:r>
          </a:p>
          <a:p>
            <a:pPr lvl="1"/>
            <a:r>
              <a:rPr lang="en-US" smtClean="0"/>
              <a:t>It can be reformulated in Closed Form as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4000"/>
            <a:ext cx="3227912" cy="1084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28" y="2608922"/>
            <a:ext cx="1084744" cy="44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131700"/>
            <a:ext cx="247941" cy="37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836" y="5638800"/>
            <a:ext cx="1518641" cy="3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3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Path-Based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Hitting Time and Commute Time: </a:t>
            </a:r>
            <a:r>
              <a:rPr lang="en-US" smtClean="0"/>
              <a:t>Consider a random walk that starts at node x and moves to adjacent nodes uniformly. Hitting time is the expected number of random walk steps needed to reach y starting from x.</a:t>
            </a:r>
          </a:p>
          <a:p>
            <a:pPr lvl="1"/>
            <a:r>
              <a:rPr lang="en-US" smtClean="0"/>
              <a:t>a smaller hitting time implies a higher similarity; therefore, a negation can turn it into a similarity measure</a:t>
            </a:r>
          </a:p>
          <a:p>
            <a:pPr lvl="1"/>
            <a:r>
              <a:rPr lang="en-US" b="1" smtClean="0"/>
              <a:t>If y is highly connected random walks are more likely to visit y</a:t>
            </a:r>
          </a:p>
          <a:p>
            <a:pPr lvl="2"/>
            <a:r>
              <a:rPr lang="en-US" b="1" smtClean="0"/>
              <a:t>We can normalize it using the stationary probability</a:t>
            </a:r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14800"/>
            <a:ext cx="1779631" cy="39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137" y="5562600"/>
            <a:ext cx="2039094" cy="5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4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240"/>
            <a:ext cx="8229600" cy="5318760"/>
          </a:xfrm>
        </p:spPr>
        <p:txBody>
          <a:bodyPr>
            <a:normAutofit/>
          </a:bodyPr>
          <a:lstStyle/>
          <a:p>
            <a:r>
              <a:rPr lang="en-US" smtClean="0"/>
              <a:t>Hitting time is not symmetric, we can use commute time instead or its normalized version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Some other examples</a:t>
            </a:r>
          </a:p>
          <a:p>
            <a:pPr lvl="1"/>
            <a:r>
              <a:rPr lang="en-US" smtClean="0"/>
              <a:t>Rooted PageRank: the stationary probability of y, when at each random walk run you can jump to x with probability P and to a random node with probability 1-P</a:t>
            </a:r>
          </a:p>
          <a:p>
            <a:pPr lvl="1"/>
            <a:r>
              <a:rPr lang="en-US" smtClean="0"/>
              <a:t>SimRank: Recursive definition of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75" y="2209238"/>
            <a:ext cx="2528394" cy="4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774447"/>
            <a:ext cx="3056717" cy="502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267200" y="5584571"/>
            <a:ext cx="4713589" cy="10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9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 Prediction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After one of the aforementioned measures is selected, a list of the top most similar pairs of nodes are selected. </a:t>
            </a:r>
          </a:p>
          <a:p>
            <a:endParaRPr lang="en-US" smtClean="0"/>
          </a:p>
          <a:p>
            <a:r>
              <a:rPr lang="en-US" smtClean="0"/>
              <a:t>These pairs of nodes denote edges predicted to be the most likely to soon appear in the network. </a:t>
            </a:r>
          </a:p>
          <a:p>
            <a:endParaRPr lang="en-US" smtClean="0"/>
          </a:p>
          <a:p>
            <a:r>
              <a:rPr lang="en-US" smtClean="0"/>
              <a:t>Performance (precision, recall, or accuracy) can be evaluated using the testing graph and by comparing the number of the testing graph’s edges that the link prediction algorithm successfully reveals. </a:t>
            </a:r>
          </a:p>
          <a:p>
            <a:endParaRPr lang="en-US" smtClean="0"/>
          </a:p>
          <a:p>
            <a:r>
              <a:rPr lang="en-US" smtClean="0"/>
              <a:t>Performance is usually </a:t>
            </a:r>
            <a:r>
              <a:rPr lang="en-US" smtClean="0">
                <a:solidFill>
                  <a:srgbClr val="FF0000"/>
                </a:solidFill>
              </a:rPr>
              <a:t>very low</a:t>
            </a:r>
            <a:r>
              <a:rPr lang="en-US" smtClean="0"/>
              <a:t>, since many edges are created due to reasons not solely available in a social network graph. </a:t>
            </a:r>
          </a:p>
          <a:p>
            <a:endParaRPr lang="en-US" smtClean="0"/>
          </a:p>
          <a:p>
            <a:r>
              <a:rPr lang="en-US" smtClean="0"/>
              <a:t>So, a common baseline is to compare the performance with random edge predictors and report the factor improvements over random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2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To answers these questions we need to analyze or predict behaviors on social media.</a:t>
            </a:r>
          </a:p>
          <a:p>
            <a:endParaRPr lang="en-US" smtClean="0"/>
          </a:p>
          <a:p>
            <a:r>
              <a:rPr lang="en-US" smtClean="0"/>
              <a:t>Individuals exhibit different behaviors in social media: as individuals</a:t>
            </a:r>
          </a:p>
          <a:p>
            <a:r>
              <a:rPr lang="en-US" smtClean="0"/>
              <a:t>or as part of a broader collective behavior. </a:t>
            </a:r>
          </a:p>
          <a:p>
            <a:endParaRPr lang="en-US" smtClean="0"/>
          </a:p>
          <a:p>
            <a:r>
              <a:rPr lang="en-US" smtClean="0"/>
              <a:t>When discussing individual behavior, our focus is on one individual.</a:t>
            </a:r>
          </a:p>
          <a:p>
            <a:endParaRPr lang="en-US" smtClean="0"/>
          </a:p>
          <a:p>
            <a:r>
              <a:rPr lang="en-US" smtClean="0"/>
              <a:t>Collective behavior emerges when </a:t>
            </a:r>
            <a:r>
              <a:rPr lang="en-US" i="1" smtClean="0"/>
              <a:t>a population of individuals behave in a similar way with or without coordination or planning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First Defined by sociologist Robert Park</a:t>
            </a:r>
            <a:endParaRPr lang="en-US" smtClean="0"/>
          </a:p>
          <a:p>
            <a:pPr>
              <a:buFont typeface="Arial"/>
              <a:buChar char="•"/>
            </a:pPr>
            <a:endParaRPr lang="en-US" b="1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b="1" smtClean="0">
                <a:solidFill>
                  <a:srgbClr val="000000"/>
                </a:solidFill>
              </a:rPr>
              <a:t>Collective Behavior:</a:t>
            </a:r>
            <a:r>
              <a:rPr lang="en-US" smtClean="0">
                <a:solidFill>
                  <a:srgbClr val="000000"/>
                </a:solidFill>
              </a:rPr>
              <a:t> A group of individuals behaving in  a similar way</a:t>
            </a:r>
            <a:endParaRPr lang="en-US" smtClean="0"/>
          </a:p>
          <a:p>
            <a:pPr>
              <a:buFont typeface="Arial"/>
              <a:buChar char="•"/>
            </a:pPr>
            <a:endParaRPr lang="en-US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It can be planned and coordinated, but often is spontaneous and unplanned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Examples: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Individuals standing in line for a new product release</a:t>
            </a:r>
            <a:endParaRPr lang="en-US" smtClean="0"/>
          </a:p>
          <a:p>
            <a:pPr lvl="1"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Posting messages online to support a cause or to show support for an individual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9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Collective Behavior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Behavior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analyze collective behavior by analyzing individuals performing the behavior</a:t>
            </a:r>
            <a:endParaRPr lang="en-US" smtClean="0"/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then put together the results of these analyses 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The result would be the </a:t>
            </a:r>
            <a:r>
              <a:rPr lang="en-US" sz="2400" b="1" smtClean="0">
                <a:solidFill>
                  <a:srgbClr val="000000"/>
                </a:solidFill>
              </a:rPr>
              <a:t>expected behavior</a:t>
            </a:r>
            <a:r>
              <a:rPr lang="en-US" sz="2400" smtClean="0">
                <a:solidFill>
                  <a:srgbClr val="000000"/>
                </a:solidFill>
              </a:rPr>
              <a:t> for a large population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OR, we can analyze the population as a whole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Not very popular for </a:t>
            </a:r>
            <a:r>
              <a:rPr lang="en-US" sz="2400" b="1" smtClean="0">
                <a:solidFill>
                  <a:srgbClr val="000000"/>
                </a:solidFill>
              </a:rPr>
              <a:t>analysis</a:t>
            </a:r>
            <a:r>
              <a:rPr lang="en-US" sz="2400" smtClean="0">
                <a:solidFill>
                  <a:srgbClr val="000000"/>
                </a:solidFill>
              </a:rPr>
              <a:t>, as individuals are ignored</a:t>
            </a:r>
          </a:p>
          <a:p>
            <a:pPr lvl="1"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Popular for </a:t>
            </a:r>
            <a:r>
              <a:rPr lang="en-US" b="1" smtClean="0">
                <a:solidFill>
                  <a:srgbClr val="000000"/>
                </a:solidFill>
              </a:rPr>
              <a:t>Prediction</a:t>
            </a:r>
            <a:r>
              <a:rPr lang="en-US" smtClean="0">
                <a:solidFill>
                  <a:srgbClr val="000000"/>
                </a:solidFill>
              </a:rPr>
              <a:t> purposes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87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Behavior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analyze collective behavior by analyzing individuals performing the behavior</a:t>
            </a:r>
            <a:endParaRPr lang="en-US" smtClean="0"/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We can then put together the results of these analyses 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The result would be the </a:t>
            </a:r>
            <a:r>
              <a:rPr lang="en-US" sz="2400" b="1" smtClean="0">
                <a:solidFill>
                  <a:srgbClr val="000000"/>
                </a:solidFill>
              </a:rPr>
              <a:t>expected behavior</a:t>
            </a:r>
            <a:r>
              <a:rPr lang="en-US" sz="2400" smtClean="0">
                <a:solidFill>
                  <a:srgbClr val="000000"/>
                </a:solidFill>
              </a:rPr>
              <a:t> for a large population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OR, we can analyze the population as a whole</a:t>
            </a:r>
          </a:p>
          <a:p>
            <a:pPr lvl="1">
              <a:buFont typeface="Arial"/>
              <a:buChar char="•"/>
            </a:pPr>
            <a:r>
              <a:rPr lang="en-US" sz="2400" smtClean="0">
                <a:solidFill>
                  <a:srgbClr val="000000"/>
                </a:solidFill>
              </a:rPr>
              <a:t>Not very popular for </a:t>
            </a:r>
            <a:r>
              <a:rPr lang="en-US" sz="2400" b="1" smtClean="0">
                <a:solidFill>
                  <a:srgbClr val="000000"/>
                </a:solidFill>
              </a:rPr>
              <a:t>analysis</a:t>
            </a:r>
            <a:r>
              <a:rPr lang="en-US" sz="2400" smtClean="0">
                <a:solidFill>
                  <a:srgbClr val="000000"/>
                </a:solidFill>
              </a:rPr>
              <a:t>, as individuals are ignored</a:t>
            </a:r>
          </a:p>
          <a:p>
            <a:pPr lvl="1">
              <a:buFont typeface="Arial"/>
              <a:buChar char="•"/>
            </a:pPr>
            <a:r>
              <a:rPr lang="en-US" smtClean="0">
                <a:solidFill>
                  <a:srgbClr val="000000"/>
                </a:solidFill>
              </a:rPr>
              <a:t>Popular for </a:t>
            </a:r>
            <a:r>
              <a:rPr lang="en-US" b="1" smtClean="0">
                <a:solidFill>
                  <a:srgbClr val="000000"/>
                </a:solidFill>
              </a:rPr>
              <a:t>Prediction</a:t>
            </a:r>
            <a:r>
              <a:rPr lang="en-US" smtClean="0">
                <a:solidFill>
                  <a:srgbClr val="000000"/>
                </a:solidFill>
              </a:rPr>
              <a:t> purposes</a:t>
            </a:r>
            <a:endParaRPr lang="en-US" smtClean="0"/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56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Behavior Analysis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Users migrate in social media due to their limited time and resources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Sites are often interested in keeping their users, because they are valuable assets that help contribute to their growth and generate revenue by increasing traffic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Two types of </a:t>
            </a:r>
            <a:r>
              <a:rPr lang="en-US" dirty="0" smtClean="0">
                <a:solidFill>
                  <a:srgbClr val="000000"/>
                </a:solidFill>
              </a:rPr>
              <a:t>migrations:</a:t>
            </a:r>
          </a:p>
          <a:p>
            <a:pPr lvl="1"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Site </a:t>
            </a:r>
            <a:r>
              <a:rPr lang="en-US" sz="2800" b="1" dirty="0">
                <a:solidFill>
                  <a:srgbClr val="000000"/>
                </a:solidFill>
              </a:rPr>
              <a:t>migration</a:t>
            </a:r>
            <a:r>
              <a:rPr lang="en-US" sz="2800" dirty="0">
                <a:solidFill>
                  <a:srgbClr val="000000"/>
                </a:solidFill>
              </a:rPr>
              <a:t>: For any user who is a member of two sites s1 and s2 at time </a:t>
            </a:r>
            <a:r>
              <a:rPr lang="en-US" sz="2800" dirty="0" err="1">
                <a:solidFill>
                  <a:srgbClr val="000000"/>
                </a:solidFill>
              </a:rPr>
              <a:t>ti</a:t>
            </a:r>
            <a:r>
              <a:rPr lang="en-US" sz="2800" dirty="0">
                <a:solidFill>
                  <a:srgbClr val="000000"/>
                </a:solidFill>
              </a:rPr>
              <a:t>, and is only a member of s2 at time </a:t>
            </a:r>
            <a:r>
              <a:rPr lang="en-US" sz="2800" dirty="0" err="1">
                <a:solidFill>
                  <a:srgbClr val="000000"/>
                </a:solidFill>
              </a:rPr>
              <a:t>tj</a:t>
            </a:r>
            <a:r>
              <a:rPr lang="en-US" sz="2800" dirty="0">
                <a:solidFill>
                  <a:srgbClr val="000000"/>
                </a:solidFill>
              </a:rPr>
              <a:t> &gt; </a:t>
            </a:r>
            <a:r>
              <a:rPr lang="en-US" sz="2800" dirty="0" err="1">
                <a:solidFill>
                  <a:srgbClr val="000000"/>
                </a:solidFill>
              </a:rPr>
              <a:t>ti</a:t>
            </a:r>
            <a:r>
              <a:rPr lang="en-US" sz="2800" dirty="0">
                <a:solidFill>
                  <a:srgbClr val="000000"/>
                </a:solidFill>
              </a:rPr>
              <a:t>, then the user is said to have migrated from site s1 to site </a:t>
            </a:r>
            <a:r>
              <a:rPr lang="en-US" sz="2800" dirty="0" smtClean="0">
                <a:solidFill>
                  <a:srgbClr val="000000"/>
                </a:solidFill>
              </a:rPr>
              <a:t>s2.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800" b="1" dirty="0" smtClean="0">
                <a:solidFill>
                  <a:srgbClr val="000000"/>
                </a:solidFill>
              </a:rPr>
              <a:t>Attention </a:t>
            </a:r>
            <a:r>
              <a:rPr lang="en-US" sz="2800" b="1" dirty="0">
                <a:solidFill>
                  <a:srgbClr val="000000"/>
                </a:solidFill>
              </a:rPr>
              <a:t>Migration:</a:t>
            </a:r>
            <a:r>
              <a:rPr lang="en-US" sz="2800" dirty="0">
                <a:solidFill>
                  <a:srgbClr val="000000"/>
                </a:solidFill>
              </a:rPr>
              <a:t> For any user who is a member of two sites s1 and s2 and is active at both at time </a:t>
            </a:r>
            <a:r>
              <a:rPr lang="en-US" sz="2800" dirty="0" err="1">
                <a:solidFill>
                  <a:srgbClr val="000000"/>
                </a:solidFill>
              </a:rPr>
              <a:t>ti</a:t>
            </a:r>
            <a:r>
              <a:rPr lang="en-US" sz="2800" dirty="0">
                <a:solidFill>
                  <a:srgbClr val="000000"/>
                </a:solidFill>
              </a:rPr>
              <a:t>, if the user becomes inactive on s1 and remains active on s2 at time </a:t>
            </a:r>
            <a:r>
              <a:rPr lang="en-US" sz="2800" dirty="0" err="1">
                <a:solidFill>
                  <a:srgbClr val="000000"/>
                </a:solidFill>
              </a:rPr>
              <a:t>tj</a:t>
            </a:r>
            <a:r>
              <a:rPr lang="en-US" sz="2800" dirty="0">
                <a:solidFill>
                  <a:srgbClr val="000000"/>
                </a:solidFill>
              </a:rPr>
              <a:t> &gt; </a:t>
            </a:r>
            <a:r>
              <a:rPr lang="en-US" sz="2800" dirty="0" err="1">
                <a:solidFill>
                  <a:srgbClr val="000000"/>
                </a:solidFill>
              </a:rPr>
              <a:t>ti</a:t>
            </a:r>
            <a:r>
              <a:rPr lang="en-US" sz="2800" dirty="0">
                <a:solidFill>
                  <a:srgbClr val="000000"/>
                </a:solidFill>
              </a:rPr>
              <a:t>, then the user’s attention is said to have migrated away from site s1 and toward site s2.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103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Behavior Analysis -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Activity </a:t>
            </a:r>
            <a:r>
              <a:rPr lang="en-US" dirty="0"/>
              <a:t>(or inactivity) of a user can be determined by observing </a:t>
            </a:r>
            <a:r>
              <a:rPr lang="en-US" dirty="0" smtClean="0"/>
              <a:t>the  user’s </a:t>
            </a:r>
            <a:r>
              <a:rPr lang="en-US" dirty="0"/>
              <a:t>actions performed on the site.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consider a </a:t>
            </a:r>
            <a:r>
              <a:rPr lang="en-US" dirty="0" smtClean="0"/>
              <a:t>user active </a:t>
            </a:r>
            <a:r>
              <a:rPr lang="en-US" dirty="0"/>
              <a:t>in interval [</a:t>
            </a:r>
            <a:r>
              <a:rPr lang="en-US" dirty="0" smtClean="0"/>
              <a:t>t, </a:t>
            </a:r>
            <a:r>
              <a:rPr lang="en-US" dirty="0" err="1" smtClean="0"/>
              <a:t>t+X</a:t>
            </a:r>
            <a:r>
              <a:rPr lang="en-US" dirty="0" smtClean="0"/>
              <a:t> </a:t>
            </a:r>
            <a:r>
              <a:rPr lang="en-US" dirty="0"/>
              <a:t>], if the user has performed at least one action </a:t>
            </a:r>
            <a:r>
              <a:rPr lang="en-US" dirty="0" smtClean="0"/>
              <a:t>on the </a:t>
            </a:r>
            <a:r>
              <a:rPr lang="en-US" dirty="0"/>
              <a:t>site during this interval. Otherwise, the user is considered inactive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interval  could be measured at </a:t>
            </a:r>
            <a:r>
              <a:rPr lang="en-US" dirty="0" smtClean="0"/>
              <a:t>different </a:t>
            </a:r>
            <a:r>
              <a:rPr lang="en-US" dirty="0"/>
              <a:t>granularity, such as days,</a:t>
            </a:r>
          </a:p>
          <a:p>
            <a:r>
              <a:rPr lang="en-US" dirty="0"/>
              <a:t>weeks, months, and years.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common to set  = 1 month.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analyze migrations </a:t>
            </a:r>
            <a:r>
              <a:rPr lang="en-US" dirty="0" smtClean="0"/>
              <a:t>of individuals </a:t>
            </a:r>
            <a:r>
              <a:rPr lang="en-US" dirty="0"/>
              <a:t>and then measure the rate at which the population of </a:t>
            </a:r>
            <a:r>
              <a:rPr lang="en-US" dirty="0" smtClean="0"/>
              <a:t>these individuals </a:t>
            </a:r>
            <a:r>
              <a:rPr lang="en-US" dirty="0"/>
              <a:t>is migrating across sites.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use the methodology </a:t>
            </a:r>
            <a:r>
              <a:rPr lang="en-US" dirty="0" smtClean="0"/>
              <a:t>for </a:t>
            </a:r>
            <a:r>
              <a:rPr lang="en-US" dirty="0"/>
              <a:t>individual behavior </a:t>
            </a:r>
            <a:r>
              <a:rPr lang="en-US" dirty="0" smtClean="0"/>
              <a:t>analysis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54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114800" cy="531876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Sites migrating is rarely observed, while attention migration is clearly observable.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We need to take multiple steps to observe </a:t>
            </a:r>
            <a:r>
              <a:rPr lang="en-US" dirty="0" smtClean="0">
                <a:solidFill>
                  <a:srgbClr val="000000"/>
                </a:solidFill>
              </a:rPr>
              <a:t>it: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Users </a:t>
            </a:r>
            <a:r>
              <a:rPr lang="en-US" sz="2400" dirty="0">
                <a:solidFill>
                  <a:srgbClr val="000000"/>
                </a:solidFill>
              </a:rPr>
              <a:t>are required to be identified on multiple </a:t>
            </a:r>
            <a:r>
              <a:rPr lang="en-US" sz="2400" dirty="0" smtClean="0">
                <a:solidFill>
                  <a:srgbClr val="000000"/>
                </a:solidFill>
              </a:rPr>
              <a:t>networks</a:t>
            </a: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Huan.liu1 </a:t>
            </a:r>
            <a:r>
              <a:rPr lang="en-US" dirty="0">
                <a:solidFill>
                  <a:srgbClr val="000000"/>
                </a:solidFill>
              </a:rPr>
              <a:t>on Facebook is </a:t>
            </a:r>
            <a:r>
              <a:rPr lang="en-US" dirty="0" err="1">
                <a:solidFill>
                  <a:srgbClr val="000000"/>
                </a:solidFill>
              </a:rPr>
              <a:t>Liuhuan</a:t>
            </a:r>
            <a:r>
              <a:rPr lang="en-US" dirty="0">
                <a:solidFill>
                  <a:srgbClr val="000000"/>
                </a:solidFill>
              </a:rPr>
              <a:t> on Twitter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80560" y="990720"/>
            <a:ext cx="4540320" cy="522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98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User Activity</a:t>
            </a:r>
            <a:r>
              <a:rPr lang="en-US" dirty="0">
                <a:solidFill>
                  <a:srgbClr val="000000"/>
                </a:solidFill>
              </a:rPr>
              <a:t>: more active users are less likely to </a:t>
            </a:r>
            <a:r>
              <a:rPr lang="en-US" dirty="0" smtClean="0">
                <a:solidFill>
                  <a:srgbClr val="000000"/>
                </a:solidFill>
              </a:rPr>
              <a:t>migrate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e.g</a:t>
            </a:r>
            <a:r>
              <a:rPr lang="en-US" sz="2400" dirty="0">
                <a:solidFill>
                  <a:srgbClr val="000000"/>
                </a:solidFill>
              </a:rPr>
              <a:t>., number of tweets, posts, photos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User Network Size: </a:t>
            </a:r>
            <a:r>
              <a:rPr lang="en-US" dirty="0">
                <a:solidFill>
                  <a:srgbClr val="000000"/>
                </a:solidFill>
              </a:rPr>
              <a:t>a user with more social ties (i.e., friends) in a social network is less likely to </a:t>
            </a:r>
            <a:r>
              <a:rPr lang="en-US" dirty="0" smtClean="0">
                <a:solidFill>
                  <a:srgbClr val="000000"/>
                </a:solidFill>
              </a:rPr>
              <a:t>move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e.g</a:t>
            </a:r>
            <a:r>
              <a:rPr lang="en-US" sz="2400" dirty="0">
                <a:solidFill>
                  <a:srgbClr val="000000"/>
                </a:solidFill>
              </a:rPr>
              <a:t>., number of friends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User Rank:</a:t>
            </a:r>
            <a:r>
              <a:rPr lang="en-US" dirty="0">
                <a:solidFill>
                  <a:srgbClr val="000000"/>
                </a:solidFill>
              </a:rPr>
              <a:t> A user with high status in a network is less likely to move to a new one where he or she must spend more time getting </a:t>
            </a:r>
            <a:r>
              <a:rPr lang="en-US" dirty="0" smtClean="0">
                <a:solidFill>
                  <a:srgbClr val="000000"/>
                </a:solidFill>
              </a:rPr>
              <a:t>established.</a:t>
            </a:r>
          </a:p>
          <a:p>
            <a:pPr lvl="1"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e.g</a:t>
            </a:r>
            <a:r>
              <a:rPr lang="en-US" sz="2600" dirty="0">
                <a:solidFill>
                  <a:srgbClr val="000000"/>
                </a:solidFill>
              </a:rPr>
              <a:t>., centrality </a:t>
            </a:r>
            <a:r>
              <a:rPr lang="en-US" sz="2600" dirty="0" smtClean="0">
                <a:solidFill>
                  <a:srgbClr val="000000"/>
                </a:solidFill>
              </a:rPr>
              <a:t>scores</a:t>
            </a:r>
          </a:p>
          <a:p>
            <a:pPr lvl="1">
              <a:buFont typeface="Arial"/>
              <a:buChar char="•"/>
            </a:pPr>
            <a:r>
              <a:rPr lang="en-US" sz="2600" dirty="0" smtClean="0">
                <a:solidFill>
                  <a:srgbClr val="000000"/>
                </a:solidFill>
              </a:rPr>
              <a:t>External </a:t>
            </a:r>
            <a:r>
              <a:rPr lang="en-US" sz="2600" dirty="0">
                <a:solidFill>
                  <a:srgbClr val="000000"/>
                </a:solidFill>
              </a:rPr>
              <a:t>rank: your citations, how many have referred to your article, ...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64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382320"/>
            <a:ext cx="1456200" cy="4276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91720" y="2438400"/>
            <a:ext cx="1113480" cy="36072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Feature-Behavior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Given two snapshots of a network, we know if users migrated or not.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Let vector          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indicate whether any of our n users have migrated or not.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Let                        be the features collected (activity, friends, rank) for any one of these users at time stamp t.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 correlation between features X and labels Y can be computed via logistic regression.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How can we verify that this correlation is not random?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66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5394960"/>
            <a:ext cx="2399400" cy="100872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To verify if the correlation between features and the migration behavior is not </a:t>
            </a:r>
            <a:r>
              <a:rPr lang="en-US" dirty="0" smtClean="0">
                <a:solidFill>
                  <a:srgbClr val="000000"/>
                </a:solidFill>
              </a:rPr>
              <a:t>random</a:t>
            </a:r>
          </a:p>
          <a:p>
            <a:pPr lvl="1">
              <a:buFont typeface="Arial"/>
              <a:buChar char="•"/>
            </a:pPr>
            <a:r>
              <a:rPr lang="en-US" sz="2500" dirty="0" smtClean="0">
                <a:solidFill>
                  <a:srgbClr val="000000"/>
                </a:solidFill>
              </a:rPr>
              <a:t>we </a:t>
            </a:r>
            <a:r>
              <a:rPr lang="en-US" sz="2500" dirty="0">
                <a:solidFill>
                  <a:srgbClr val="000000"/>
                </a:solidFill>
              </a:rPr>
              <a:t>can construct a random set of migrating users and compute </a:t>
            </a:r>
            <a:r>
              <a:rPr lang="en-US" sz="2500" dirty="0" err="1">
                <a:solidFill>
                  <a:srgbClr val="000000"/>
                </a:solidFill>
              </a:rPr>
              <a:t>X_Random</a:t>
            </a:r>
            <a:r>
              <a:rPr lang="en-US" sz="2500" dirty="0">
                <a:solidFill>
                  <a:srgbClr val="000000"/>
                </a:solidFill>
              </a:rPr>
              <a:t> and </a:t>
            </a:r>
            <a:r>
              <a:rPr lang="en-US" sz="2500" dirty="0" err="1">
                <a:solidFill>
                  <a:srgbClr val="000000"/>
                </a:solidFill>
              </a:rPr>
              <a:t>Y_Random</a:t>
            </a:r>
            <a:r>
              <a:rPr lang="en-US" sz="2500" dirty="0">
                <a:solidFill>
                  <a:srgbClr val="000000"/>
                </a:solidFill>
              </a:rPr>
              <a:t> for them as </a:t>
            </a:r>
            <a:r>
              <a:rPr lang="en-US" sz="2500" dirty="0" smtClean="0">
                <a:solidFill>
                  <a:srgbClr val="000000"/>
                </a:solidFill>
              </a:rPr>
              <a:t>well</a:t>
            </a:r>
            <a:endParaRPr lang="en-US" sz="2500" dirty="0" smtClean="0"/>
          </a:p>
          <a:p>
            <a:pPr lvl="1">
              <a:buFont typeface="Arial"/>
              <a:buChar char="•"/>
            </a:pPr>
            <a:r>
              <a:rPr lang="en-US" sz="2500" dirty="0" smtClean="0">
                <a:solidFill>
                  <a:srgbClr val="000000"/>
                </a:solidFill>
              </a:rPr>
              <a:t>Find </a:t>
            </a:r>
            <a:r>
              <a:rPr lang="en-US" sz="2500" dirty="0">
                <a:solidFill>
                  <a:srgbClr val="000000"/>
                </a:solidFill>
              </a:rPr>
              <a:t>the correlation between these random variables (e.g., regression coefficients) and it should be significantly different from what we obtained using real-world </a:t>
            </a:r>
            <a:r>
              <a:rPr lang="en-US" sz="2500" dirty="0" smtClean="0">
                <a:solidFill>
                  <a:srgbClr val="000000"/>
                </a:solidFill>
              </a:rPr>
              <a:t>observations</a:t>
            </a:r>
            <a:endParaRPr lang="en-US" sz="2500" dirty="0" smtClean="0"/>
          </a:p>
          <a:p>
            <a:pPr lvl="1">
              <a:buFont typeface="Arial"/>
              <a:buChar char="•"/>
            </a:pPr>
            <a:r>
              <a:rPr lang="en-US" sz="2500" dirty="0" smtClean="0">
                <a:solidFill>
                  <a:srgbClr val="000000"/>
                </a:solidFill>
              </a:rPr>
              <a:t>We </a:t>
            </a:r>
            <a:r>
              <a:rPr lang="en-US" sz="2500" dirty="0">
                <a:solidFill>
                  <a:srgbClr val="000000"/>
                </a:solidFill>
              </a:rPr>
              <a:t>can use Chi-square test for significance testing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To </a:t>
            </a:r>
            <a:r>
              <a:rPr lang="en-US" smtClean="0">
                <a:solidFill>
                  <a:srgbClr val="FF0000"/>
                </a:solidFill>
              </a:rPr>
              <a:t>analyze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model</a:t>
            </a:r>
            <a:r>
              <a:rPr lang="en-US" smtClean="0"/>
              <a:t>, and </a:t>
            </a:r>
            <a:r>
              <a:rPr lang="en-US" smtClean="0">
                <a:solidFill>
                  <a:srgbClr val="FF0000"/>
                </a:solidFill>
              </a:rPr>
              <a:t>predict </a:t>
            </a:r>
            <a:r>
              <a:rPr lang="en-US" smtClean="0"/>
              <a:t>individual and collective behavior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Collective Behavior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Collective behavior can be conveniently modeled using some of the techniques discussed in Chapter 4, “Network Models”.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We want models that can mimic characteristics observable in the population.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In network models, node properties rarely play 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role; therefore, they are reasonable for modeling collective behavior.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Behavior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97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Collective Behavior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From previous chapters, we could </a:t>
            </a:r>
            <a:r>
              <a:rPr lang="en-US" dirty="0" smtClean="0">
                <a:solidFill>
                  <a:srgbClr val="000000"/>
                </a:solidFill>
              </a:rPr>
              <a:t>use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Linear </a:t>
            </a:r>
            <a:r>
              <a:rPr lang="en-US" sz="2400" dirty="0">
                <a:solidFill>
                  <a:srgbClr val="000000"/>
                </a:solidFill>
              </a:rPr>
              <a:t>Influence Model (</a:t>
            </a:r>
            <a:r>
              <a:rPr lang="en-US" sz="2400" dirty="0" smtClean="0">
                <a:solidFill>
                  <a:srgbClr val="000000"/>
                </a:solidFill>
              </a:rPr>
              <a:t>LIM)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Epidemic </a:t>
            </a:r>
            <a:r>
              <a:rPr lang="en-US" sz="2800" dirty="0">
                <a:solidFill>
                  <a:srgbClr val="000000"/>
                </a:solidFill>
              </a:rPr>
              <a:t>Models </a:t>
            </a:r>
            <a:endParaRPr lang="en-US" dirty="0"/>
          </a:p>
          <a:p>
            <a:pPr lvl="1">
              <a:buSzPct val="75000"/>
              <a:buFont typeface="StarSymbol"/>
              <a:buChar char="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Collective behavior can be analyzed either in terms of individuals performing the collective behavior or based on the population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as a whole. 	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It </a:t>
            </a:r>
            <a:r>
              <a:rPr lang="en-US" sz="2400" dirty="0">
                <a:solidFill>
                  <a:srgbClr val="000000"/>
                </a:solidFill>
              </a:rPr>
              <a:t>is more common to consider the population as a whole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when predicting collective behavior, we are interested in predicting the intensity of a phenomenon, which is due to the collective behavior of the population (e.g., how many of them will vote?)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we can utilize a data mining approach where features that describe the population well are used to predict a response variable (i.e., the intensity of the phenomenon).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training-testing framework or correlation analysis is used to determine the generalization and the accuracy of the predictions.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Behavior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72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Set </a:t>
            </a:r>
            <a:r>
              <a:rPr lang="en-US" dirty="0">
                <a:solidFill>
                  <a:srgbClr val="000000"/>
                </a:solidFill>
              </a:rPr>
              <a:t>the target variable that is being predicted. In this case, it is the revenue that a movie produces.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revenue is the direct result of the collective behavior of going to the theater to watch the movie.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Determine </a:t>
            </a:r>
            <a:r>
              <a:rPr lang="en-US" dirty="0">
                <a:solidFill>
                  <a:srgbClr val="000000"/>
                </a:solidFill>
              </a:rPr>
              <a:t>the features in the population that may affect the target variable.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Predict </a:t>
            </a:r>
            <a:r>
              <a:rPr lang="en-US" dirty="0">
                <a:solidFill>
                  <a:srgbClr val="000000"/>
                </a:solidFill>
              </a:rPr>
              <a:t>the target variable using a supervised learning approach, utilizing the features determined in step 2.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Measure </a:t>
            </a:r>
            <a:r>
              <a:rPr lang="en-US" dirty="0">
                <a:solidFill>
                  <a:srgbClr val="000000"/>
                </a:solidFill>
              </a:rPr>
              <a:t>performance using supervised learning evaluation.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 average hourly number of tweets related to the movie for each of the seven days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prior to the movie opening (seven features) and the number of opening theaters for the movie (one feature</a:t>
            </a:r>
            <a:r>
              <a:rPr lang="en-US" dirty="0" smtClean="0">
                <a:solidFill>
                  <a:srgbClr val="000000"/>
                </a:solidFill>
              </a:rPr>
              <a:t>).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predictions using this approach are closer to reality than that of the Hollywood Stock Exchange (HSX), which is the gold standard for predicting revenues for movies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Box Office Revenue for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58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Target variable y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Some feature A that quantifies the attention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Some feature P that quantifies the publicity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Train a regression model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the Idea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3810000"/>
            <a:ext cx="2887800" cy="900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6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Individual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Individual Behavior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1" y="990601"/>
            <a:ext cx="4343657" cy="4419599"/>
          </a:xfrm>
          <a:prstGeom prst="rect">
            <a:avLst/>
          </a:prstGeom>
        </p:spPr>
      </p:pic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4267200" y="990600"/>
            <a:ext cx="495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User-User</a:t>
            </a:r>
            <a:r>
              <a:rPr lang="fa-IR" b="1" smtClean="0"/>
              <a:t> </a:t>
            </a:r>
            <a:r>
              <a:rPr lang="en-US" b="1" smtClean="0"/>
              <a:t>                (link generation)</a:t>
            </a:r>
            <a:r>
              <a:rPr lang="en-US" smtClean="0"/>
              <a:t> </a:t>
            </a:r>
            <a:r>
              <a:rPr lang="en-US" b="0" smtClean="0"/>
              <a:t>befriending, sending a message, playing games, following, inviting</a:t>
            </a:r>
          </a:p>
          <a:p>
            <a:r>
              <a:rPr lang="en-US" b="1" smtClean="0"/>
              <a:t>User-Community</a:t>
            </a:r>
            <a:r>
              <a:rPr lang="en-US" smtClean="0"/>
              <a:t>: joining or leaving a community, participating in community discussions</a:t>
            </a:r>
            <a:endParaRPr lang="en-US" b="0" smtClean="0"/>
          </a:p>
          <a:p>
            <a:r>
              <a:rPr lang="en-US" b="1" smtClean="0"/>
              <a:t>User-Entity       (content generation)</a:t>
            </a:r>
            <a:r>
              <a:rPr lang="en-US" smtClean="0"/>
              <a:t> writing a post, posting a photo</a:t>
            </a:r>
          </a:p>
          <a:p>
            <a:endParaRPr lang="en-US" b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Individual Behavior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Community Membership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Why do users join communities? </a:t>
            </a:r>
          </a:p>
          <a:p>
            <a:pPr lvl="1"/>
            <a:r>
              <a:rPr lang="en-US" smtClean="0"/>
              <a:t>What factors affect the community-joining behavior of individuals?</a:t>
            </a:r>
          </a:p>
          <a:p>
            <a:pPr lvl="1"/>
            <a:endParaRPr lang="en-US" smtClean="0"/>
          </a:p>
          <a:p>
            <a:r>
              <a:rPr lang="en-US" smtClean="0"/>
              <a:t>We can observe users who join communities and determine the factors that are common among them</a:t>
            </a:r>
          </a:p>
          <a:p>
            <a:endParaRPr lang="en-US" smtClean="0"/>
          </a:p>
          <a:p>
            <a:r>
              <a:rPr lang="en-US" smtClean="0"/>
              <a:t>We require a population of users, a community C, and community membership information (i.e., users who are members of C).</a:t>
            </a:r>
          </a:p>
          <a:p>
            <a:pPr lvl="1"/>
            <a:r>
              <a:rPr lang="en-US" smtClean="0"/>
              <a:t>Communities can be implicit: One can think of individuals buying a product as a community, and people buying the product for the first time as individuals joining the community.</a:t>
            </a:r>
          </a:p>
          <a:p>
            <a:pPr lvl="1"/>
            <a:r>
              <a:rPr lang="en-US" smtClean="0"/>
              <a:t>To distinguish between users who have already joined the community and those who are now joining it, we need community memberships at two different times t1 </a:t>
            </a:r>
            <a:r>
              <a:rPr lang="en-US" sz="1000" smtClean="0"/>
              <a:t> </a:t>
            </a:r>
            <a:r>
              <a:rPr lang="en-US" smtClean="0"/>
              <a:t>and t2, with t2</a:t>
            </a:r>
            <a:r>
              <a:rPr lang="en-US" sz="1000" smtClean="0"/>
              <a:t> </a:t>
            </a:r>
            <a:r>
              <a:rPr lang="en-US" smtClean="0"/>
              <a:t>&gt; t1. </a:t>
            </a:r>
          </a:p>
          <a:p>
            <a:pPr lvl="1"/>
            <a:r>
              <a:rPr lang="en-US" smtClean="0"/>
              <a:t>At t2, we determine users such as u who are currently members of the community, but were not members at t1. These new users form the subpopulation that is analyzed for community-joining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Community Membership in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724400" cy="531876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Hypothesis: individuals are inclined toward an activity when their friends are engaged in the same activity. </a:t>
            </a:r>
          </a:p>
          <a:p>
            <a:r>
              <a:rPr lang="en-US" smtClean="0"/>
              <a:t>A factor that plays a role in users joining a community is the number of their friends who are already members of the community. </a:t>
            </a:r>
          </a:p>
          <a:p>
            <a:endParaRPr lang="en-US" smtClean="0"/>
          </a:p>
          <a:p>
            <a:r>
              <a:rPr lang="en-US" smtClean="0"/>
              <a:t>In data mining terms, this translates to using the number of friends of an individual in a community as a feature to predict whether the individual joins the community (i.e., class attribute).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800600" y="2057400"/>
            <a:ext cx="4491237" cy="2701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0381" y="4953000"/>
            <a:ext cx="3704860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2400" b="1" i="0" u="none" strike="noStrike" kern="1200" normalizeH="0" noProof="0" dirty="0" smtClean="0">
                <a:solidFill>
                  <a:schemeClr val="bg1"/>
                </a:solidFill>
                <a:uLnTx/>
                <a:uFillTx/>
              </a:rPr>
              <a:t>Number of Friends vs </a:t>
            </a:r>
          </a:p>
          <a:p>
            <a:pPr algn="ctr">
              <a:spcBef>
                <a:spcPct val="0"/>
              </a:spcBef>
            </a:pPr>
            <a:r>
              <a:rPr kumimoji="0" lang="en-US" sz="2400" b="1" i="0" u="none" strike="noStrike" kern="1200" normalizeH="0" noProof="0" dirty="0" smtClean="0">
                <a:solidFill>
                  <a:schemeClr val="bg1"/>
                </a:solidFill>
                <a:uLnTx/>
                <a:uFillTx/>
              </a:rPr>
              <a:t>Probability of Joining </a:t>
            </a:r>
          </a:p>
          <a:p>
            <a:pPr algn="ctr">
              <a:spcBef>
                <a:spcPct val="0"/>
              </a:spcBef>
            </a:pPr>
            <a:r>
              <a:rPr kumimoji="0" lang="en-US" sz="2400" b="1" i="0" u="none" strike="noStrike" kern="1200" normalizeH="0" noProof="0" dirty="0" smtClean="0">
                <a:solidFill>
                  <a:schemeClr val="bg1"/>
                </a:solidFill>
                <a:uLnTx/>
                <a:uFillTx/>
              </a:rPr>
              <a:t>a Community</a:t>
            </a:r>
          </a:p>
        </p:txBody>
      </p:sp>
    </p:spTree>
    <p:extLst>
      <p:ext uri="{BB962C8B-B14F-4D97-AF65-F5344CB8AC3E}">
        <p14:creationId xmlns:p14="http://schemas.microsoft.com/office/powerpoint/2010/main" val="3748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44922</TotalTime>
  <Words>2574</Words>
  <Application>Microsoft Office PowerPoint</Application>
  <PresentationFormat>On-screen Show (4:3)</PresentationFormat>
  <Paragraphs>301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Georgia</vt:lpstr>
      <vt:lpstr>StarSymbol</vt:lpstr>
      <vt:lpstr>Times New Roman</vt:lpstr>
      <vt:lpstr>LastTemplate</vt:lpstr>
      <vt:lpstr>Behavior Analytics</vt:lpstr>
      <vt:lpstr>Examples of Behavior Analytics</vt:lpstr>
      <vt:lpstr>PowerPoint Presentation</vt:lpstr>
      <vt:lpstr>Our Goal</vt:lpstr>
      <vt:lpstr>Individual Behavior</vt:lpstr>
      <vt:lpstr>Types of Individual Behavior</vt:lpstr>
      <vt:lpstr>I. Individual Behavior Analysis</vt:lpstr>
      <vt:lpstr>Community Membership in Social Media</vt:lpstr>
      <vt:lpstr>Community Membership in Social Media</vt:lpstr>
      <vt:lpstr>Even More Features</vt:lpstr>
      <vt:lpstr>Feature Importance Analysis</vt:lpstr>
      <vt:lpstr>Decision Tree for Joining a Community</vt:lpstr>
      <vt:lpstr>Behavior Analysis Methodology</vt:lpstr>
      <vt:lpstr>Granger Causality</vt:lpstr>
      <vt:lpstr>II. Individual Behavior Modeling</vt:lpstr>
      <vt:lpstr>Individual Behavior Modeling</vt:lpstr>
      <vt:lpstr>III. Individual Behavior Prediction</vt:lpstr>
      <vt:lpstr>Individual Behavior Prediction</vt:lpstr>
      <vt:lpstr>Link Prediction</vt:lpstr>
      <vt:lpstr>Link Prediction - Setup</vt:lpstr>
      <vt:lpstr>Link Prediction - Algorithms</vt:lpstr>
      <vt:lpstr>Computing Link Scores</vt:lpstr>
      <vt:lpstr>More Measures</vt:lpstr>
      <vt:lpstr>Example</vt:lpstr>
      <vt:lpstr>Path-Based Measures</vt:lpstr>
      <vt:lpstr>Path-Based Measures</vt:lpstr>
      <vt:lpstr>PowerPoint Presentation</vt:lpstr>
      <vt:lpstr>Link Prediction - Evaluation</vt:lpstr>
      <vt:lpstr>Collective Behavior</vt:lpstr>
      <vt:lpstr>Collective Behavior</vt:lpstr>
      <vt:lpstr>I. Collective Behavior Analysis</vt:lpstr>
      <vt:lpstr>Collective Behavior Analysis</vt:lpstr>
      <vt:lpstr>Collective Behavior Analysis</vt:lpstr>
      <vt:lpstr>Collective Behavior Analysis - Example</vt:lpstr>
      <vt:lpstr>Collective Behavior Analysis - Example</vt:lpstr>
      <vt:lpstr>The Observable Behavior</vt:lpstr>
      <vt:lpstr>Features</vt:lpstr>
      <vt:lpstr>Feature-Behavior Association</vt:lpstr>
      <vt:lpstr>Evaluation Strategy</vt:lpstr>
      <vt:lpstr>II. Collective Behavior Modeling</vt:lpstr>
      <vt:lpstr>Collective Behavior Modeling</vt:lpstr>
      <vt:lpstr>III. Collective Behavior Prediction</vt:lpstr>
      <vt:lpstr>Collective Behavior Prediction</vt:lpstr>
      <vt:lpstr>Predicting Box Office Revenue for Movies</vt:lpstr>
      <vt:lpstr>Generalizing the Idea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2125</cp:revision>
  <cp:lastPrinted>2012-08-17T16:28:21Z</cp:lastPrinted>
  <dcterms:created xsi:type="dcterms:W3CDTF">2010-10-09T16:31:58Z</dcterms:created>
  <dcterms:modified xsi:type="dcterms:W3CDTF">2014-11-26T02:31:33Z</dcterms:modified>
  <cp:category>Social Media Mining</cp:category>
</cp:coreProperties>
</file>