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54"/>
  </p:notesMasterIdLst>
  <p:handoutMasterIdLst>
    <p:handoutMasterId r:id="rId55"/>
  </p:handoutMasterIdLst>
  <p:sldIdLst>
    <p:sldId id="369" r:id="rId2"/>
    <p:sldId id="258" r:id="rId3"/>
    <p:sldId id="360" r:id="rId4"/>
    <p:sldId id="259" r:id="rId5"/>
    <p:sldId id="260" r:id="rId6"/>
    <p:sldId id="320" r:id="rId7"/>
    <p:sldId id="263" r:id="rId8"/>
    <p:sldId id="266" r:id="rId9"/>
    <p:sldId id="267" r:id="rId10"/>
    <p:sldId id="355" r:id="rId11"/>
    <p:sldId id="268" r:id="rId12"/>
    <p:sldId id="270" r:id="rId13"/>
    <p:sldId id="271" r:id="rId14"/>
    <p:sldId id="356" r:id="rId15"/>
    <p:sldId id="357" r:id="rId16"/>
    <p:sldId id="272" r:id="rId17"/>
    <p:sldId id="273" r:id="rId18"/>
    <p:sldId id="358" r:id="rId19"/>
    <p:sldId id="277" r:id="rId20"/>
    <p:sldId id="278" r:id="rId21"/>
    <p:sldId id="280" r:id="rId22"/>
    <p:sldId id="281" r:id="rId23"/>
    <p:sldId id="282" r:id="rId24"/>
    <p:sldId id="352" r:id="rId25"/>
    <p:sldId id="361" r:id="rId26"/>
    <p:sldId id="362" r:id="rId27"/>
    <p:sldId id="363" r:id="rId28"/>
    <p:sldId id="286" r:id="rId29"/>
    <p:sldId id="287" r:id="rId30"/>
    <p:sldId id="288" r:id="rId31"/>
    <p:sldId id="289" r:id="rId32"/>
    <p:sldId id="290" r:id="rId33"/>
    <p:sldId id="291" r:id="rId34"/>
    <p:sldId id="293" r:id="rId35"/>
    <p:sldId id="294" r:id="rId36"/>
    <p:sldId id="304" r:id="rId37"/>
    <p:sldId id="364" r:id="rId38"/>
    <p:sldId id="365" r:id="rId39"/>
    <p:sldId id="306" r:id="rId40"/>
    <p:sldId id="307" r:id="rId41"/>
    <p:sldId id="310" r:id="rId42"/>
    <p:sldId id="311" r:id="rId43"/>
    <p:sldId id="312" r:id="rId44"/>
    <p:sldId id="313" r:id="rId45"/>
    <p:sldId id="314" r:id="rId46"/>
    <p:sldId id="315" r:id="rId47"/>
    <p:sldId id="366" r:id="rId48"/>
    <p:sldId id="316" r:id="rId49"/>
    <p:sldId id="368" r:id="rId50"/>
    <p:sldId id="367" r:id="rId51"/>
    <p:sldId id="317" r:id="rId52"/>
    <p:sldId id="318" r:id="rId53"/>
  </p:sldIdLst>
  <p:sldSz cx="9144000" cy="6858000" type="screen4x3"/>
  <p:notesSz cx="6881813" cy="92964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9E800C-FDEF-43D3-B427-D2B24079CC0C}">
          <p14:sldIdLst>
            <p14:sldId id="369"/>
            <p14:sldId id="258"/>
            <p14:sldId id="360"/>
            <p14:sldId id="259"/>
            <p14:sldId id="260"/>
            <p14:sldId id="320"/>
            <p14:sldId id="263"/>
            <p14:sldId id="266"/>
            <p14:sldId id="267"/>
            <p14:sldId id="355"/>
            <p14:sldId id="268"/>
            <p14:sldId id="270"/>
            <p14:sldId id="271"/>
            <p14:sldId id="356"/>
            <p14:sldId id="357"/>
            <p14:sldId id="272"/>
            <p14:sldId id="273"/>
            <p14:sldId id="358"/>
            <p14:sldId id="277"/>
            <p14:sldId id="278"/>
            <p14:sldId id="280"/>
            <p14:sldId id="281"/>
            <p14:sldId id="282"/>
            <p14:sldId id="352"/>
            <p14:sldId id="361"/>
            <p14:sldId id="362"/>
            <p14:sldId id="363"/>
            <p14:sldId id="286"/>
            <p14:sldId id="287"/>
            <p14:sldId id="288"/>
            <p14:sldId id="289"/>
            <p14:sldId id="290"/>
            <p14:sldId id="291"/>
            <p14:sldId id="293"/>
            <p14:sldId id="294"/>
            <p14:sldId id="304"/>
            <p14:sldId id="364"/>
            <p14:sldId id="365"/>
            <p14:sldId id="306"/>
            <p14:sldId id="307"/>
            <p14:sldId id="310"/>
            <p14:sldId id="311"/>
            <p14:sldId id="312"/>
            <p14:sldId id="313"/>
            <p14:sldId id="314"/>
            <p14:sldId id="315"/>
            <p14:sldId id="366"/>
            <p14:sldId id="316"/>
            <p14:sldId id="368"/>
            <p14:sldId id="367"/>
            <p14:sldId id="317"/>
            <p14:sldId id="31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FFFFFF"/>
    <a:srgbClr val="000000"/>
    <a:srgbClr val="0D0163"/>
    <a:srgbClr val="1923F3"/>
    <a:srgbClr val="9A0000"/>
    <a:srgbClr val="5B7CC6"/>
    <a:srgbClr val="141DD2"/>
    <a:srgbClr val="372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64" d="100"/>
          <a:sy n="64" d="100"/>
        </p:scale>
        <p:origin x="924" y="48"/>
      </p:cViewPr>
      <p:guideLst>
        <p:guide orient="horz" pos="2160"/>
        <p:guide pos="2880"/>
      </p:guideLst>
    </p:cSldViewPr>
  </p:slideViewPr>
  <p:outlineViewPr>
    <p:cViewPr>
      <p:scale>
        <a:sx n="33" d="100"/>
        <a:sy n="33" d="100"/>
      </p:scale>
      <p:origin x="0" y="10140"/>
    </p:cViewPr>
  </p:outlineViewPr>
  <p:notesTextViewPr>
    <p:cViewPr>
      <p:scale>
        <a:sx n="100" d="100"/>
        <a:sy n="100" d="100"/>
      </p:scale>
      <p:origin x="0" y="0"/>
    </p:cViewPr>
  </p:notesTextViewPr>
  <p:sorterViewPr>
    <p:cViewPr>
      <p:scale>
        <a:sx n="171" d="100"/>
        <a:sy n="171" d="100"/>
      </p:scale>
      <p:origin x="0" y="10320"/>
    </p:cViewPr>
  </p:sorterViewPr>
  <p:notesViewPr>
    <p:cSldViewPr>
      <p:cViewPr varScale="1">
        <p:scale>
          <a:sx n="68" d="100"/>
          <a:sy n="68" d="100"/>
        </p:scale>
        <p:origin x="-2826" y="-10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a:defRPr sz="1200"/>
            </a:lvl1pPr>
          </a:lstStyle>
          <a:p>
            <a:fld id="{6E4F01DC-8B21-4069-A6DE-2C94F09390F4}" type="datetimeFigureOut">
              <a:rPr lang="en-US" smtClean="0"/>
              <a:pPr/>
              <a:t>9/8/2015</a:t>
            </a:fld>
            <a:endParaRPr lang="en-US" dirty="0"/>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a:defRPr sz="1200"/>
            </a:lvl1pPr>
          </a:lstStyle>
          <a:p>
            <a:fld id="{88AE5C26-C777-41D0-827F-5A3C59476849}" type="slidenum">
              <a:rPr lang="en-US" smtClean="0"/>
              <a:pPr/>
              <a:t>‹#›</a:t>
            </a:fld>
            <a:endParaRPr lang="en-US" dirty="0"/>
          </a:p>
        </p:txBody>
      </p:sp>
    </p:spTree>
    <p:extLst>
      <p:ext uri="{BB962C8B-B14F-4D97-AF65-F5344CB8AC3E}">
        <p14:creationId xmlns:p14="http://schemas.microsoft.com/office/powerpoint/2010/main" val="2595830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A483A41A-98F1-4006-9F6E-CF0A045667E8}" type="datetimeFigureOut">
              <a:rPr lang="en-US" smtClean="0"/>
              <a:pPr/>
              <a:t>9/8/2015</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08E3BB6A-C8C6-4CE1-B31D-D41FC741C6B0}" type="slidenum">
              <a:rPr lang="en-US" smtClean="0"/>
              <a:pPr/>
              <a:t>‹#›</a:t>
            </a:fld>
            <a:endParaRPr lang="en-US" dirty="0"/>
          </a:p>
        </p:txBody>
      </p:sp>
    </p:spTree>
    <p:extLst>
      <p:ext uri="{BB962C8B-B14F-4D97-AF65-F5344CB8AC3E}">
        <p14:creationId xmlns:p14="http://schemas.microsoft.com/office/powerpoint/2010/main" val="406264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7</a:t>
            </a:fld>
            <a:endParaRPr lang="en-US" dirty="0"/>
          </a:p>
        </p:txBody>
      </p:sp>
    </p:spTree>
    <p:extLst>
      <p:ext uri="{BB962C8B-B14F-4D97-AF65-F5344CB8AC3E}">
        <p14:creationId xmlns:p14="http://schemas.microsoft.com/office/powerpoint/2010/main" val="400856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21</a:t>
            </a:fld>
            <a:endParaRPr lang="en-US" dirty="0"/>
          </a:p>
        </p:txBody>
      </p:sp>
    </p:spTree>
    <p:extLst>
      <p:ext uri="{BB962C8B-B14F-4D97-AF65-F5344CB8AC3E}">
        <p14:creationId xmlns:p14="http://schemas.microsoft.com/office/powerpoint/2010/main" val="364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24</a:t>
            </a:fld>
            <a:endParaRPr lang="en-US" dirty="0"/>
          </a:p>
        </p:txBody>
      </p:sp>
    </p:spTree>
    <p:extLst>
      <p:ext uri="{BB962C8B-B14F-4D97-AF65-F5344CB8AC3E}">
        <p14:creationId xmlns:p14="http://schemas.microsoft.com/office/powerpoint/2010/main" val="379935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chemeClr val="bg1"/>
        </a:solidFill>
        <a:effectLst/>
      </p:bgPr>
    </p:bg>
    <p:spTree>
      <p:nvGrpSpPr>
        <p:cNvPr id="1" name=""/>
        <p:cNvGrpSpPr/>
        <p:nvPr/>
      </p:nvGrpSpPr>
      <p:grpSpPr>
        <a:xfrm>
          <a:off x="0" y="0"/>
          <a:ext cx="0" cy="0"/>
          <a:chOff x="0" y="0"/>
          <a:chExt cx="0" cy="0"/>
        </a:xfrm>
      </p:grpSpPr>
      <p:sp>
        <p:nvSpPr>
          <p:cNvPr id="21" name="Title 20"/>
          <p:cNvSpPr>
            <a:spLocks noGrp="1"/>
          </p:cNvSpPr>
          <p:nvPr>
            <p:ph type="title"/>
          </p:nvPr>
        </p:nvSpPr>
        <p:spPr>
          <a:xfrm>
            <a:off x="0" y="3048000"/>
            <a:ext cx="9144000" cy="1143000"/>
          </a:xfrm>
          <a:prstGeom prst="rect">
            <a:avLst/>
          </a:prstGeom>
        </p:spPr>
        <p:style>
          <a:lnRef idx="1">
            <a:schemeClr val="accent6"/>
          </a:lnRef>
          <a:fillRef idx="3">
            <a:schemeClr val="accent6"/>
          </a:fillRef>
          <a:effectRef idx="2">
            <a:schemeClr val="accent6"/>
          </a:effectRef>
          <a:fontRef idx="none"/>
        </p:style>
        <p:txBody>
          <a:bodyPr/>
          <a:lstStyle>
            <a:lvl1pPr>
              <a:defRPr sz="4000" b="1">
                <a:solidFill>
                  <a:schemeClr val="bg1"/>
                </a:solidFill>
                <a:latin typeface="+mn-lt"/>
              </a:defRPr>
            </a:lvl1pPr>
          </a:lstStyle>
          <a:p>
            <a:r>
              <a:rPr lang="en-US" smtClean="0"/>
              <a:t>Click to edit Master title style</a:t>
            </a:r>
            <a:endParaRPr lang="en-US" dirty="0"/>
          </a:p>
        </p:txBody>
      </p:sp>
      <p:sp>
        <p:nvSpPr>
          <p:cNvPr id="25" name="Text Placeholder 24"/>
          <p:cNvSpPr>
            <a:spLocks noGrp="1"/>
          </p:cNvSpPr>
          <p:nvPr>
            <p:ph type="body" sz="quarter" idx="11" hasCustomPrompt="1"/>
          </p:nvPr>
        </p:nvSpPr>
        <p:spPr>
          <a:xfrm>
            <a:off x="1524000" y="990600"/>
            <a:ext cx="6096000" cy="914400"/>
          </a:xfrm>
          <a:prstGeom prst="rect">
            <a:avLst/>
          </a:prstGeom>
        </p:spPr>
        <p:txBody>
          <a:bodyPr/>
          <a:lstStyle>
            <a:lvl1pPr algn="ctr">
              <a:buNone/>
              <a:defRPr>
                <a:solidFill>
                  <a:schemeClr val="tx1">
                    <a:lumMod val="75000"/>
                    <a:lumOff val="25000"/>
                  </a:schemeClr>
                </a:solidFill>
              </a:defRPr>
            </a:lvl1pPr>
          </a:lstStyle>
          <a:p>
            <a:pPr lvl="0"/>
            <a:r>
              <a:rPr lang="en-US" dirty="0" smtClean="0"/>
              <a:t>Social Media Mining</a:t>
            </a:r>
          </a:p>
        </p:txBody>
      </p:sp>
      <p:sp>
        <p:nvSpPr>
          <p:cNvPr id="28" name="Text Placeholder 27"/>
          <p:cNvSpPr>
            <a:spLocks noGrp="1"/>
          </p:cNvSpPr>
          <p:nvPr>
            <p:ph type="body" sz="quarter" idx="12"/>
          </p:nvPr>
        </p:nvSpPr>
        <p:spPr>
          <a:xfrm>
            <a:off x="1905000" y="4495800"/>
            <a:ext cx="5486400" cy="1676400"/>
          </a:xfrm>
          <a:prstGeom prst="rect">
            <a:avLst/>
          </a:prstGeom>
        </p:spPr>
        <p:txBody>
          <a:bodyPr/>
          <a:lstStyle>
            <a:lvl1pPr algn="ctr">
              <a:buNone/>
              <a:defRPr sz="1400">
                <a:solidFill>
                  <a:schemeClr val="tx1">
                    <a:lumMod val="75000"/>
                    <a:lumOff val="25000"/>
                  </a:schemeClr>
                </a:solidFill>
              </a:defRPr>
            </a:lvl1pPr>
            <a:lvl2pPr algn="ctr">
              <a:buNone/>
              <a:defRPr sz="1400"/>
            </a:lvl2pPr>
            <a:lvl3pPr algn="ctr">
              <a:buNone/>
              <a:defRPr sz="1400"/>
            </a:lvl3pPr>
            <a:lvl4pPr algn="ctr">
              <a:buNone/>
              <a:defRPr sz="1400"/>
            </a:lvl4pPr>
            <a:lvl5pPr algn="ctr">
              <a:buNone/>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76400"/>
            <a:ext cx="8229600" cy="39925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16136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Main Title Slide">
    <p:bg>
      <p:bgPr>
        <a:solidFill>
          <a:schemeClr val="bg1"/>
        </a:solidFill>
        <a:effectLst/>
      </p:bgPr>
    </p:bg>
    <p:spTree>
      <p:nvGrpSpPr>
        <p:cNvPr id="1" name=""/>
        <p:cNvGrpSpPr/>
        <p:nvPr/>
      </p:nvGrpSpPr>
      <p:grpSpPr>
        <a:xfrm>
          <a:off x="0" y="0"/>
          <a:ext cx="0" cy="0"/>
          <a:chOff x="0" y="0"/>
          <a:chExt cx="0" cy="0"/>
        </a:xfrm>
      </p:grpSpPr>
      <p:sp>
        <p:nvSpPr>
          <p:cNvPr id="21" name="Title 20"/>
          <p:cNvSpPr>
            <a:spLocks noGrp="1"/>
          </p:cNvSpPr>
          <p:nvPr>
            <p:ph type="title"/>
          </p:nvPr>
        </p:nvSpPr>
        <p:spPr>
          <a:xfrm>
            <a:off x="0" y="3048000"/>
            <a:ext cx="9144000" cy="1143000"/>
          </a:xfrm>
          <a:prstGeom prst="rect">
            <a:avLst/>
          </a:prstGeom>
        </p:spPr>
        <p:style>
          <a:lnRef idx="1">
            <a:schemeClr val="accent6"/>
          </a:lnRef>
          <a:fillRef idx="3">
            <a:schemeClr val="accent6"/>
          </a:fillRef>
          <a:effectRef idx="2">
            <a:schemeClr val="accent6"/>
          </a:effectRef>
          <a:fontRef idx="none"/>
        </p:style>
        <p:txBody>
          <a:bodyPr/>
          <a:lstStyle>
            <a:lvl1pPr>
              <a:defRPr sz="4000" b="1">
                <a:solidFill>
                  <a:schemeClr val="bg1"/>
                </a:solidFill>
                <a:latin typeface="+mn-lt"/>
              </a:defRPr>
            </a:lvl1pPr>
          </a:lstStyle>
          <a:p>
            <a:r>
              <a:rPr lang="en-US" smtClean="0"/>
              <a:t>Click to edit Master title style</a:t>
            </a:r>
            <a:endParaRPr lang="en-US" dirty="0"/>
          </a:p>
        </p:txBody>
      </p:sp>
      <p:sp>
        <p:nvSpPr>
          <p:cNvPr id="25" name="Text Placeholder 24"/>
          <p:cNvSpPr>
            <a:spLocks noGrp="1"/>
          </p:cNvSpPr>
          <p:nvPr>
            <p:ph type="body" sz="quarter" idx="11" hasCustomPrompt="1"/>
          </p:nvPr>
        </p:nvSpPr>
        <p:spPr>
          <a:xfrm>
            <a:off x="1524000" y="990600"/>
            <a:ext cx="6096000" cy="914400"/>
          </a:xfrm>
          <a:prstGeom prst="rect">
            <a:avLst/>
          </a:prstGeom>
        </p:spPr>
        <p:txBody>
          <a:bodyPr/>
          <a:lstStyle>
            <a:lvl1pPr algn="ctr">
              <a:buNone/>
              <a:defRPr>
                <a:solidFill>
                  <a:schemeClr val="tx1">
                    <a:lumMod val="75000"/>
                    <a:lumOff val="25000"/>
                  </a:schemeClr>
                </a:solidFill>
              </a:defRPr>
            </a:lvl1pPr>
          </a:lstStyle>
          <a:p>
            <a:pPr lvl="0"/>
            <a:r>
              <a:rPr lang="en-US" dirty="0" smtClean="0"/>
              <a:t>Social Media Mining</a:t>
            </a:r>
          </a:p>
        </p:txBody>
      </p:sp>
      <p:sp>
        <p:nvSpPr>
          <p:cNvPr id="28" name="Text Placeholder 27"/>
          <p:cNvSpPr>
            <a:spLocks noGrp="1"/>
          </p:cNvSpPr>
          <p:nvPr>
            <p:ph type="body" sz="quarter" idx="12"/>
          </p:nvPr>
        </p:nvSpPr>
        <p:spPr>
          <a:xfrm>
            <a:off x="1905000" y="4495800"/>
            <a:ext cx="5486400" cy="1676400"/>
          </a:xfrm>
          <a:prstGeom prst="rect">
            <a:avLst/>
          </a:prstGeom>
        </p:spPr>
        <p:txBody>
          <a:bodyPr/>
          <a:lstStyle>
            <a:lvl1pPr algn="ctr">
              <a:buNone/>
              <a:defRPr sz="1400">
                <a:solidFill>
                  <a:schemeClr val="tx1">
                    <a:lumMod val="75000"/>
                    <a:lumOff val="25000"/>
                  </a:schemeClr>
                </a:solidFill>
              </a:defRPr>
            </a:lvl1pPr>
            <a:lvl2pPr algn="ctr">
              <a:buNone/>
              <a:defRPr sz="1400"/>
            </a:lvl2pPr>
            <a:lvl3pPr algn="ctr">
              <a:buNone/>
              <a:defRPr sz="1400"/>
            </a:lvl3pPr>
            <a:lvl4pPr algn="ctr">
              <a:buNone/>
              <a:defRPr sz="1400"/>
            </a:lvl4pPr>
            <a:lvl5pPr algn="ctr">
              <a:buNone/>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24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4" name="Content Placeholder 2"/>
          <p:cNvSpPr>
            <a:spLocks noGrp="1"/>
          </p:cNvSpPr>
          <p:nvPr>
            <p:ph idx="17" hasCustomPrompt="1"/>
          </p:nvPr>
        </p:nvSpPr>
        <p:spPr>
          <a:xfrm>
            <a:off x="1981200" y="3886200"/>
            <a:ext cx="6858000" cy="2438400"/>
          </a:xfrm>
          <a:prstGeom prst="rect">
            <a:avLst/>
          </a:prstGeom>
          <a:noFill/>
          <a:ln>
            <a:noFill/>
          </a:ln>
        </p:spPr>
        <p:style>
          <a:lnRef idx="2">
            <a:schemeClr val="accent6"/>
          </a:lnRef>
          <a:fillRef idx="1">
            <a:schemeClr val="lt1"/>
          </a:fillRef>
          <a:effectRef idx="0">
            <a:schemeClr val="accent6"/>
          </a:effectRef>
          <a:fontRef idx="none"/>
        </p:style>
        <p:txBody>
          <a:bodyPr anchor="ctr" anchorCtr="0">
            <a:normAutofit/>
          </a:bodyPr>
          <a:lstStyle>
            <a:lvl1pPr algn="l">
              <a:buFont typeface="Arial" pitchFamily="34" charset="0"/>
              <a:buChar char="•"/>
              <a:defRPr sz="3600" b="1">
                <a:solidFill>
                  <a:schemeClr val="accent6">
                    <a:lumMod val="75000"/>
                  </a:schemeClr>
                </a:solidFill>
              </a:defRPr>
            </a:lvl1pPr>
            <a:lvl2pPr algn="l">
              <a:defRPr sz="2000"/>
            </a:lvl2pPr>
            <a:lvl3pPr algn="l">
              <a:defRPr sz="1800"/>
            </a:lvl3pPr>
            <a:lvl4pPr algn="ctr">
              <a:defRPr/>
            </a:lvl4pPr>
            <a:lvl5pPr algn="ctr">
              <a:defRPr/>
            </a:lvl5pPr>
          </a:lstStyle>
          <a:p>
            <a:pPr lvl="0"/>
            <a:r>
              <a:rPr lang="en-US" dirty="0" smtClean="0"/>
              <a:t>Click to edit subtitle</a:t>
            </a:r>
          </a:p>
          <a:p>
            <a:pPr lvl="1"/>
            <a:endParaRPr lang="en-US" dirty="0" smtClean="0"/>
          </a:p>
          <a:p>
            <a:pPr lvl="2"/>
            <a:endParaRPr lang="en-US" dirty="0"/>
          </a:p>
        </p:txBody>
      </p:sp>
      <p:cxnSp>
        <p:nvCxnSpPr>
          <p:cNvPr id="6" name="Straight Connector 5"/>
          <p:cNvCxnSpPr/>
          <p:nvPr/>
        </p:nvCxnSpPr>
        <p:spPr>
          <a:xfrm>
            <a:off x="0" y="838200"/>
            <a:ext cx="91440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sp>
        <p:nvSpPr>
          <p:cNvPr id="7" name="Title 1"/>
          <p:cNvSpPr>
            <a:spLocks noGrp="1"/>
          </p:cNvSpPr>
          <p:nvPr>
            <p:ph type="title"/>
          </p:nvPr>
        </p:nvSpPr>
        <p:spPr>
          <a:xfrm>
            <a:off x="381000" y="934720"/>
            <a:ext cx="8458200" cy="2895600"/>
          </a:xfrm>
          <a:prstGeom prst="rect">
            <a:avLst/>
          </a:prstGeom>
          <a:solidFill>
            <a:schemeClr val="bg1"/>
          </a:solidFill>
          <a:ln>
            <a:solidFill>
              <a:schemeClr val="bg1">
                <a:lumMod val="85000"/>
              </a:schemeClr>
            </a:solidFill>
          </a:ln>
        </p:spPr>
        <p:style>
          <a:lnRef idx="2">
            <a:schemeClr val="accent2"/>
          </a:lnRef>
          <a:fillRef idx="1">
            <a:schemeClr val="lt1"/>
          </a:fillRef>
          <a:effectRef idx="0">
            <a:schemeClr val="accent2"/>
          </a:effectRef>
          <a:fontRef idx="none"/>
        </p:style>
        <p:txBody>
          <a:bodyPr anchor="ctr" anchorCtr="0">
            <a:normAutofit/>
          </a:bodyPr>
          <a:lstStyle>
            <a:lvl1pPr algn="ctr" defTabSz="914400" rtl="0" eaLnBrk="1" latinLnBrk="0" hangingPunct="1">
              <a:spcBef>
                <a:spcPct val="0"/>
              </a:spcBef>
              <a:buNone/>
              <a:defRPr lang="en-US" sz="4400" b="1" kern="1200" dirty="0">
                <a:solidFill>
                  <a:schemeClr val="accent6">
                    <a:lumMod val="75000"/>
                  </a:schemeClr>
                </a:solidFill>
                <a:latin typeface="+mn-lt"/>
                <a:ea typeface="+mn-ea"/>
                <a:cs typeface="+mn-cs"/>
              </a:defRPr>
            </a:lvl1pPr>
          </a:lstStyle>
          <a:p>
            <a:pPr marL="342900" lvl="0" indent="-342900" algn="ctr" defTabSz="914400" rtl="0" eaLnBrk="1" latinLnBrk="0" hangingPunct="1">
              <a:spcBef>
                <a:spcPct val="20000"/>
              </a:spcBef>
              <a:buFont typeface="Arial" pitchFamily="34" charset="0"/>
              <a:buNone/>
            </a:pPr>
            <a:r>
              <a:rPr lang="en-US" smtClean="0"/>
              <a:t>Click to edit Master title style</a:t>
            </a:r>
            <a:endParaRPr lang="en-US" dirty="0"/>
          </a:p>
        </p:txBody>
      </p:sp>
      <p:sp>
        <p:nvSpPr>
          <p:cNvPr id="8" name="Rectangle 7"/>
          <p:cNvSpPr/>
          <p:nvPr/>
        </p:nvSpPr>
        <p:spPr>
          <a:xfrm>
            <a:off x="0" y="533400"/>
            <a:ext cx="9144000" cy="381000"/>
          </a:xfrm>
          <a:prstGeom prst="rect">
            <a:avLst/>
          </a:prstGeom>
          <a:solidFill>
            <a:schemeClr val="bg1"/>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a:gradFill>
            <a:gsLst>
              <a:gs pos="0">
                <a:schemeClr val="accent6">
                  <a:shade val="51000"/>
                  <a:satMod val="130000"/>
                  <a:alpha val="60000"/>
                </a:schemeClr>
              </a:gs>
              <a:gs pos="80000">
                <a:schemeClr val="accent6">
                  <a:shade val="93000"/>
                  <a:satMod val="130000"/>
                </a:schemeClr>
              </a:gs>
              <a:gs pos="100000">
                <a:schemeClr val="accent6">
                  <a:shade val="94000"/>
                  <a:satMod val="135000"/>
                </a:schemeClr>
              </a:gs>
            </a:gsLst>
            <a:lin ang="16200000" scaled="0"/>
          </a:gra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xt Week">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Next Week</a:t>
            </a:r>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Useful Link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Useful Links</a:t>
            </a:r>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References</a:t>
            </a:r>
            <a:endParaRPr lang="en-US" sz="3000" b="1" kern="1200" dirty="0" smtClean="0">
              <a:solidFill>
                <a:schemeClr val="bg1"/>
              </a:solidFill>
              <a:latin typeface="+mj-lt"/>
              <a:ea typeface="+mj-ea"/>
              <a:cs typeface="+mj-cs"/>
            </a:endParaRPr>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Questions</a:t>
            </a:r>
            <a:endParaRPr lang="en-US" sz="3000" b="1" kern="1200" dirty="0" smtClean="0">
              <a:solidFill>
                <a:schemeClr val="bg1"/>
              </a:solidFill>
              <a:latin typeface="+mj-lt"/>
              <a:ea typeface="+mj-ea"/>
              <a:cs typeface="+mj-cs"/>
            </a:endParaRPr>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Summary</a:t>
            </a:r>
            <a:endParaRPr lang="en-US" sz="3000" b="1" kern="1200" dirty="0" smtClean="0">
              <a:solidFill>
                <a:schemeClr val="bg1"/>
              </a:solidFill>
              <a:latin typeface="+mj-lt"/>
              <a:ea typeface="+mj-ea"/>
              <a:cs typeface="+mj-cs"/>
            </a:endParaRPr>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8777235" y="6581001"/>
            <a:ext cx="396576" cy="276999"/>
          </a:xfrm>
          <a:prstGeom prst="rect">
            <a:avLst/>
          </a:prstGeom>
          <a:noFill/>
        </p:spPr>
        <p:txBody>
          <a:bodyPr wrap="square" rtlCol="0">
            <a:spAutoFit/>
          </a:bodyPr>
          <a:lstStyle/>
          <a:p>
            <a:fld id="{FB637103-1419-456F-855C-A57A93F3EF38}" type="slidenum">
              <a:rPr lang="en-US" sz="1200" smtClean="0">
                <a:solidFill>
                  <a:schemeClr val="bg1"/>
                </a:solidFill>
              </a:rPr>
              <a:pPr/>
              <a:t>‹#›</a:t>
            </a:fld>
            <a:endParaRPr lang="en-US" sz="1200" dirty="0">
              <a:solidFill>
                <a:schemeClr val="bg1"/>
              </a:solidFill>
            </a:endParaRPr>
          </a:p>
        </p:txBody>
      </p:sp>
      <p:grpSp>
        <p:nvGrpSpPr>
          <p:cNvPr id="2" name="Group 14"/>
          <p:cNvGrpSpPr/>
          <p:nvPr/>
        </p:nvGrpSpPr>
        <p:grpSpPr>
          <a:xfrm>
            <a:off x="0" y="6553200"/>
            <a:ext cx="8763001" cy="304801"/>
            <a:chOff x="0" y="6553200"/>
            <a:chExt cx="9144001" cy="304801"/>
          </a:xfrm>
          <a:solidFill>
            <a:srgbClr val="414042"/>
          </a:solidFill>
        </p:grpSpPr>
        <p:sp>
          <p:nvSpPr>
            <p:cNvPr id="16" name="TextBox 15"/>
            <p:cNvSpPr txBox="1"/>
            <p:nvPr/>
          </p:nvSpPr>
          <p:spPr>
            <a:xfrm>
              <a:off x="0" y="6553200"/>
              <a:ext cx="2226365" cy="30480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oAutofit/>
            </a:bodyPr>
            <a:lstStyle/>
            <a:p>
              <a:pPr algn="l"/>
              <a:r>
                <a:rPr lang="en-US" sz="1400" b="1" i="0" cap="none" spc="0" dirty="0" smtClean="0">
                  <a:ln>
                    <a:noFill/>
                  </a:ln>
                  <a:solidFill>
                    <a:schemeClr val="bg1"/>
                  </a:solidFill>
                  <a:effectLst/>
                </a:rPr>
                <a:t>Social</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Media</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Mining</a:t>
              </a:r>
              <a:endParaRPr lang="en-US" sz="1400" b="1" i="0" dirty="0">
                <a:solidFill>
                  <a:schemeClr val="bg1"/>
                </a:solidFill>
              </a:endParaRPr>
            </a:p>
          </p:txBody>
        </p:sp>
        <p:sp>
          <p:nvSpPr>
            <p:cNvPr id="17" name="TextBox 16"/>
            <p:cNvSpPr txBox="1"/>
            <p:nvPr userDrawn="1"/>
          </p:nvSpPr>
          <p:spPr>
            <a:xfrm>
              <a:off x="2226366" y="6553200"/>
              <a:ext cx="6917635" cy="304801"/>
            </a:xfrm>
            <a:prstGeom prst="rect">
              <a:avLst/>
            </a:prstGeom>
          </p:spPr>
          <p:style>
            <a:lnRef idx="1">
              <a:schemeClr val="dk1"/>
            </a:lnRef>
            <a:fillRef idx="2">
              <a:schemeClr val="dk1"/>
            </a:fillRef>
            <a:effectRef idx="1">
              <a:schemeClr val="dk1"/>
            </a:effectRef>
            <a:fontRef idx="minor">
              <a:schemeClr val="dk1"/>
            </a:fontRef>
          </p:style>
          <p:txBody>
            <a:bodyPr wrap="square"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i="1" cap="none" spc="0" dirty="0" smtClean="0">
                  <a:ln>
                    <a:noFill/>
                  </a:ln>
                  <a:solidFill>
                    <a:schemeClr val="tx1"/>
                  </a:solidFill>
                  <a:effectLst/>
                </a:rPr>
                <a:t>Measures and</a:t>
              </a:r>
              <a:r>
                <a:rPr lang="en-US" sz="1400" b="1" i="1" cap="none" spc="0" baseline="0" dirty="0" smtClean="0">
                  <a:ln>
                    <a:noFill/>
                  </a:ln>
                  <a:solidFill>
                    <a:schemeClr val="tx1"/>
                  </a:solidFill>
                  <a:effectLst/>
                </a:rPr>
                <a:t> Metrics</a:t>
              </a:r>
              <a:endParaRPr lang="en-US" sz="1400" b="1" i="1" cap="none" spc="0" dirty="0">
                <a:ln>
                  <a:noFill/>
                </a:ln>
                <a:solidFill>
                  <a:schemeClr val="tx1"/>
                </a:solidFill>
                <a:effectLst/>
              </a:endParaRPr>
            </a:p>
          </p:txBody>
        </p:sp>
      </p:grpSp>
      <p:sp>
        <p:nvSpPr>
          <p:cNvPr id="7" name="TextBox 6"/>
          <p:cNvSpPr txBox="1"/>
          <p:nvPr/>
        </p:nvSpPr>
        <p:spPr>
          <a:xfrm>
            <a:off x="8841581" y="6576238"/>
            <a:ext cx="301306" cy="28346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nchor="ctr" anchorCtr="0">
            <a:normAutofit/>
          </a:bodyPr>
          <a:lstStyle/>
          <a:p>
            <a:pPr algn="ctr"/>
            <a:fld id="{FB637103-1419-456F-855C-A57A93F3EF38}" type="slidenum">
              <a:rPr lang="en-US" sz="1200" b="1" smtClean="0">
                <a:solidFill>
                  <a:schemeClr val="tx1"/>
                </a:solidFill>
              </a:rPr>
              <a:pPr algn="ctr"/>
              <a:t>‹#›</a:t>
            </a:fld>
            <a:endParaRPr lang="en-US" sz="1200" b="1" dirty="0">
              <a:solidFill>
                <a:schemeClr val="tx1"/>
              </a:solidFill>
            </a:endParaRPr>
          </a:p>
        </p:txBody>
      </p:sp>
      <p:grpSp>
        <p:nvGrpSpPr>
          <p:cNvPr id="3" name="Group 8"/>
          <p:cNvGrpSpPr/>
          <p:nvPr/>
        </p:nvGrpSpPr>
        <p:grpSpPr>
          <a:xfrm>
            <a:off x="0" y="6553200"/>
            <a:ext cx="8763001" cy="304801"/>
            <a:chOff x="0" y="6553200"/>
            <a:chExt cx="9144001" cy="304801"/>
          </a:xfrm>
          <a:solidFill>
            <a:srgbClr val="414042"/>
          </a:solidFill>
        </p:grpSpPr>
        <p:sp>
          <p:nvSpPr>
            <p:cNvPr id="10" name="TextBox 9"/>
            <p:cNvSpPr txBox="1"/>
            <p:nvPr/>
          </p:nvSpPr>
          <p:spPr>
            <a:xfrm>
              <a:off x="0" y="6553200"/>
              <a:ext cx="2226365" cy="30480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oAutofit/>
            </a:bodyPr>
            <a:lstStyle/>
            <a:p>
              <a:pPr algn="l"/>
              <a:r>
                <a:rPr lang="en-US" sz="1400" b="1" i="0" cap="none" spc="0" dirty="0" smtClean="0">
                  <a:ln>
                    <a:noFill/>
                  </a:ln>
                  <a:solidFill>
                    <a:schemeClr val="bg1"/>
                  </a:solidFill>
                  <a:effectLst/>
                </a:rPr>
                <a:t>Social</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Media</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Mining</a:t>
              </a:r>
              <a:endParaRPr lang="en-US" sz="1400" b="1" i="0" dirty="0">
                <a:solidFill>
                  <a:schemeClr val="bg1"/>
                </a:solidFill>
              </a:endParaRPr>
            </a:p>
          </p:txBody>
        </p:sp>
        <p:sp>
          <p:nvSpPr>
            <p:cNvPr id="11" name="TextBox 10"/>
            <p:cNvSpPr txBox="1"/>
            <p:nvPr userDrawn="1"/>
          </p:nvSpPr>
          <p:spPr>
            <a:xfrm>
              <a:off x="2226366" y="6553200"/>
              <a:ext cx="6917635" cy="304801"/>
            </a:xfrm>
            <a:prstGeom prst="rect">
              <a:avLst/>
            </a:prstGeom>
          </p:spPr>
          <p:style>
            <a:lnRef idx="1">
              <a:schemeClr val="dk1"/>
            </a:lnRef>
            <a:fillRef idx="2">
              <a:schemeClr val="dk1"/>
            </a:fillRef>
            <a:effectRef idx="1">
              <a:schemeClr val="dk1"/>
            </a:effectRef>
            <a:fontRef idx="minor">
              <a:schemeClr val="dk1"/>
            </a:fontRef>
          </p:style>
          <p:txBody>
            <a:bodyPr wrap="square"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i="1" cap="none" spc="0" smtClean="0">
                  <a:ln>
                    <a:noFill/>
                  </a:ln>
                  <a:solidFill>
                    <a:schemeClr val="tx1"/>
                  </a:solidFill>
                  <a:effectLst/>
                </a:rPr>
                <a:t>Network Measures</a:t>
              </a:r>
              <a:endParaRPr lang="en-US" sz="1400" b="1" i="1" cap="none" spc="0" dirty="0">
                <a:ln>
                  <a:noFill/>
                </a:ln>
                <a:solidFill>
                  <a:schemeClr val="tx1"/>
                </a:solidFill>
                <a:effectLst/>
              </a:endParaRPr>
            </a:p>
          </p:txBody>
        </p:sp>
      </p:gr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4" r:id="rId4"/>
    <p:sldLayoutId id="2147483685" r:id="rId5"/>
    <p:sldLayoutId id="2147483686" r:id="rId6"/>
    <p:sldLayoutId id="2147483687" r:id="rId7"/>
    <p:sldLayoutId id="2147483688" r:id="rId8"/>
    <p:sldLayoutId id="2147483689" r:id="rId9"/>
    <p:sldLayoutId id="2147483676" r:id="rId10"/>
    <p:sldLayoutId id="2147483690"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emf"/><Relationship Id="rId1" Type="http://schemas.openxmlformats.org/officeDocument/2006/relationships/slideLayout" Target="../slideLayouts/slideLayout3.xml"/><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emf"/><Relationship Id="rId1" Type="http://schemas.openxmlformats.org/officeDocument/2006/relationships/slideLayout" Target="../slideLayouts/slideLayout3.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image" Target="../media/image29.emf"/></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emf"/><Relationship Id="rId4" Type="http://schemas.openxmlformats.org/officeDocument/2006/relationships/image" Target="../media/image37.emf"/></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1.emf"/><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3.xml"/><Relationship Id="rId4" Type="http://schemas.openxmlformats.org/officeDocument/2006/relationships/image" Target="../media/image47.emf"/></Relationships>
</file>

<file path=ppt/slides/_rels/slide2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3.xml"/><Relationship Id="rId4" Type="http://schemas.openxmlformats.org/officeDocument/2006/relationships/image" Target="../media/image50.emf"/></Relationships>
</file>

<file path=ppt/slides/_rels/slide2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3.xml"/><Relationship Id="rId4" Type="http://schemas.openxmlformats.org/officeDocument/2006/relationships/image" Target="../media/image61.emf"/></Relationships>
</file>

<file path=ppt/slides/_rels/slide3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3.xml"/><Relationship Id="rId5" Type="http://schemas.openxmlformats.org/officeDocument/2006/relationships/image" Target="../media/image66.emf"/><Relationship Id="rId4" Type="http://schemas.openxmlformats.org/officeDocument/2006/relationships/image" Target="../media/image65.emf"/></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3.emf"/><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4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 Id="rId5" Type="http://schemas.openxmlformats.org/officeDocument/2006/relationships/image" Target="../media/image90.png"/><Relationship Id="rId4" Type="http://schemas.openxmlformats.org/officeDocument/2006/relationships/image" Target="../media/image89.png"/></Relationships>
</file>

<file path=ppt/slides/_rels/slide5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 Id="rId5" Type="http://schemas.openxmlformats.org/officeDocument/2006/relationships/image" Target="../media/image90.png"/><Relationship Id="rId4" Type="http://schemas.openxmlformats.org/officeDocument/2006/relationships/image" Target="../media/image89.png"/></Relationships>
</file>

<file path=ppt/slides/_rels/slide5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78.png"/><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Measures</a:t>
            </a:r>
          </a:p>
        </p:txBody>
      </p:sp>
      <p:sp>
        <p:nvSpPr>
          <p:cNvPr id="3" name="Text Placeholder 2"/>
          <p:cNvSpPr>
            <a:spLocks noGrp="1"/>
          </p:cNvSpPr>
          <p:nvPr>
            <p:ph type="body" sz="quarter" idx="11"/>
          </p:nvPr>
        </p:nvSpPr>
        <p:spPr/>
        <p:txBody>
          <a:bodyPr/>
          <a:lstStyle/>
          <a:p>
            <a:r>
              <a:rPr lang="en-US" dirty="0" smtClean="0"/>
              <a:t>Social Media Mining</a:t>
            </a:r>
            <a:endParaRPr lang="en-US" dirty="0"/>
          </a:p>
        </p:txBody>
      </p:sp>
      <p:sp>
        <p:nvSpPr>
          <p:cNvPr id="4" name="Text Placeholder 3"/>
          <p:cNvSpPr>
            <a:spLocks noGrp="1"/>
          </p:cNvSpPr>
          <p:nvPr>
            <p:ph type="body" sz="quarter" idx="12"/>
          </p:nvPr>
        </p:nvSpPr>
        <p:spPr>
          <a:xfrm>
            <a:off x="1905000" y="4495800"/>
            <a:ext cx="5486400" cy="1676400"/>
          </a:xfrm>
        </p:spPr>
        <p:txBody>
          <a:bodyPr/>
          <a:lstStyle/>
          <a:p>
            <a:endParaRPr lang="en-US" sz="2400" dirty="0"/>
          </a:p>
        </p:txBody>
      </p:sp>
    </p:spTree>
    <p:extLst>
      <p:ext uri="{BB962C8B-B14F-4D97-AF65-F5344CB8AC3E}">
        <p14:creationId xmlns:p14="http://schemas.microsoft.com/office/powerpoint/2010/main" val="2510383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Eigenvector </a:t>
            </a:r>
            <a:r>
              <a:rPr lang="en-US" dirty="0" smtClean="0"/>
              <a:t>Centrality, </a:t>
            </a:r>
            <a:r>
              <a:rPr lang="en-US" dirty="0"/>
              <a:t>cont.</a:t>
            </a:r>
          </a:p>
        </p:txBody>
      </p:sp>
      <p:sp>
        <p:nvSpPr>
          <p:cNvPr id="3" name="Content Placeholder 2"/>
          <p:cNvSpPr>
            <a:spLocks noGrp="1"/>
          </p:cNvSpPr>
          <p:nvPr>
            <p:ph idx="1"/>
          </p:nvPr>
        </p:nvSpPr>
        <p:spPr/>
        <p:txBody>
          <a:bodyPr>
            <a:normAutofit/>
          </a:bodyPr>
          <a:lstStyle/>
          <a:p>
            <a:endParaRPr lang="en-US" dirty="0"/>
          </a:p>
        </p:txBody>
      </p:sp>
      <p:pic>
        <p:nvPicPr>
          <p:cNvPr id="4" name="Picture 3"/>
          <p:cNvPicPr>
            <a:picLocks noChangeAspect="1"/>
          </p:cNvPicPr>
          <p:nvPr/>
        </p:nvPicPr>
        <p:blipFill>
          <a:blip r:embed="rId2">
            <a:lum bright="-20000" contrast="40000"/>
          </a:blip>
          <a:stretch>
            <a:fillRect/>
          </a:stretch>
        </p:blipFill>
        <p:spPr>
          <a:xfrm>
            <a:off x="228600" y="2514600"/>
            <a:ext cx="8682226" cy="2057400"/>
          </a:xfrm>
          <a:prstGeom prst="rect">
            <a:avLst/>
          </a:prstGeom>
        </p:spPr>
      </p:pic>
    </p:spTree>
    <p:extLst>
      <p:ext uri="{BB962C8B-B14F-4D97-AF65-F5344CB8AC3E}">
        <p14:creationId xmlns:p14="http://schemas.microsoft.com/office/powerpoint/2010/main" val="3224626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Eigenvector </a:t>
            </a:r>
            <a:r>
              <a:rPr lang="en-US" dirty="0" smtClean="0"/>
              <a:t>Centrality: Example</a:t>
            </a:r>
            <a:endParaRPr lang="en-US" dirty="0"/>
          </a:p>
        </p:txBody>
      </p:sp>
      <p:sp>
        <p:nvSpPr>
          <p:cNvPr id="3" name="Content Placeholder 2"/>
          <p:cNvSpPr>
            <a:spLocks noGrp="1"/>
          </p:cNvSpPr>
          <p:nvPr>
            <p:ph idx="1"/>
          </p:nvPr>
        </p:nvSpPr>
        <p:spPr>
          <a:xfrm>
            <a:off x="457200" y="5638800"/>
            <a:ext cx="8229600" cy="746760"/>
          </a:xfrm>
        </p:spPr>
        <p:txBody>
          <a:bodyPr/>
          <a:lstStyle/>
          <a:p>
            <a:endParaRPr lang="en-US" dirty="0"/>
          </a:p>
        </p:txBody>
      </p:sp>
      <p:pic>
        <p:nvPicPr>
          <p:cNvPr id="5122"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1066800"/>
            <a:ext cx="2812449"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50053" y="1905000"/>
            <a:ext cx="4895892" cy="461665"/>
          </a:xfrm>
          <a:prstGeom prst="rect">
            <a:avLst/>
          </a:prstGeom>
        </p:spPr>
        <p:txBody>
          <a:bodyPr wrap="none">
            <a:spAutoFit/>
          </a:bodyPr>
          <a:lstStyle/>
          <a:p>
            <a:r>
              <a:rPr lang="en-US" sz="2400" b="1" dirty="0" smtClean="0">
                <a:sym typeface="Symbol"/>
              </a:rPr>
              <a:t></a:t>
            </a:r>
            <a:r>
              <a:rPr lang="en-US" sz="2400" dirty="0" smtClean="0">
                <a:sym typeface="Symbol"/>
              </a:rPr>
              <a:t> = </a:t>
            </a:r>
            <a:r>
              <a:rPr lang="en-US" sz="2400" dirty="0" smtClean="0"/>
              <a:t>(2.68,  -1.74, -1.27,  0.33, 0.00</a:t>
            </a:r>
            <a:r>
              <a:rPr lang="en-US" sz="2400" dirty="0"/>
              <a:t>)</a:t>
            </a:r>
          </a:p>
        </p:txBody>
      </p:sp>
      <p:sp>
        <p:nvSpPr>
          <p:cNvPr id="5" name="Rectangle 4"/>
          <p:cNvSpPr/>
          <p:nvPr/>
        </p:nvSpPr>
        <p:spPr>
          <a:xfrm>
            <a:off x="4572000" y="2450068"/>
            <a:ext cx="2137124" cy="369332"/>
          </a:xfrm>
          <a:prstGeom prst="rect">
            <a:avLst/>
          </a:prstGeom>
        </p:spPr>
        <p:txBody>
          <a:bodyPr wrap="none">
            <a:spAutoFit/>
          </a:bodyPr>
          <a:lstStyle/>
          <a:p>
            <a:r>
              <a:rPr lang="en-US" dirty="0" smtClean="0"/>
              <a:t>Eigenvalues Vector</a:t>
            </a:r>
            <a:endParaRPr lang="en-US" dirty="0"/>
          </a:p>
        </p:txBody>
      </p:sp>
      <p:cxnSp>
        <p:nvCxnSpPr>
          <p:cNvPr id="7" name="Straight Arrow Connector 6"/>
          <p:cNvCxnSpPr>
            <a:stCxn id="5" idx="1"/>
          </p:cNvCxnSpPr>
          <p:nvPr/>
        </p:nvCxnSpPr>
        <p:spPr>
          <a:xfrm flipH="1" flipV="1">
            <a:off x="4419600" y="2274332"/>
            <a:ext cx="152400" cy="36040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1219200" y="4745694"/>
            <a:ext cx="1535677" cy="461665"/>
          </a:xfrm>
          <a:prstGeom prst="rect">
            <a:avLst/>
          </a:prstGeom>
        </p:spPr>
        <p:txBody>
          <a:bodyPr wrap="none">
            <a:spAutoFit/>
          </a:bodyPr>
          <a:lstStyle/>
          <a:p>
            <a:r>
              <a:rPr lang="en-US" sz="2400" dirty="0">
                <a:sym typeface="Symbol"/>
              </a:rPr>
              <a:t></a:t>
            </a:r>
            <a:r>
              <a:rPr lang="en-US" sz="2400" baseline="-25000" dirty="0">
                <a:sym typeface="Symbol"/>
              </a:rPr>
              <a:t>max</a:t>
            </a:r>
            <a:r>
              <a:rPr lang="en-US" sz="2400" dirty="0"/>
              <a:t> </a:t>
            </a:r>
            <a:r>
              <a:rPr lang="en-US" sz="2400" dirty="0" smtClean="0"/>
              <a:t>= 2.68</a:t>
            </a:r>
            <a:endParaRPr lang="en-US" sz="2400" dirty="0"/>
          </a:p>
        </p:txBody>
      </p:sp>
      <p:pic>
        <p:nvPicPr>
          <p:cNvPr id="5123"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3962399"/>
            <a:ext cx="2097979" cy="1935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3581400" y="19812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ight Arrow 11"/>
          <p:cNvSpPr/>
          <p:nvPr/>
        </p:nvSpPr>
        <p:spPr>
          <a:xfrm>
            <a:off x="3200400" y="481606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p:cNvPicPr>
            <a:picLocks noChangeAspect="1"/>
          </p:cNvPicPr>
          <p:nvPr/>
        </p:nvPicPr>
        <p:blipFill>
          <a:blip r:embed="rId4">
            <a:lum bright="-20000" contrast="40000"/>
          </a:blip>
          <a:stretch>
            <a:fillRect/>
          </a:stretch>
        </p:blipFill>
        <p:spPr>
          <a:xfrm>
            <a:off x="644627" y="2859592"/>
            <a:ext cx="3423953" cy="1681406"/>
          </a:xfrm>
          <a:prstGeom prst="rect">
            <a:avLst/>
          </a:prstGeom>
        </p:spPr>
      </p:pic>
    </p:spTree>
    <p:extLst>
      <p:ext uri="{BB962C8B-B14F-4D97-AF65-F5344CB8AC3E}">
        <p14:creationId xmlns:p14="http://schemas.microsoft.com/office/powerpoint/2010/main" val="1096073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Katz Centrality</a:t>
            </a:r>
            <a:endParaRPr lang="en-US" dirty="0"/>
          </a:p>
        </p:txBody>
      </p:sp>
      <p:sp>
        <p:nvSpPr>
          <p:cNvPr id="3" name="Content Placeholder 2"/>
          <p:cNvSpPr>
            <a:spLocks noGrp="1"/>
          </p:cNvSpPr>
          <p:nvPr>
            <p:ph idx="1"/>
          </p:nvPr>
        </p:nvSpPr>
        <p:spPr/>
        <p:txBody>
          <a:bodyPr/>
          <a:lstStyle/>
          <a:p>
            <a:r>
              <a:rPr lang="en-US" dirty="0"/>
              <a:t>A major problem with eigenvector centrality arises when it </a:t>
            </a:r>
            <a:r>
              <a:rPr lang="en-US" dirty="0" smtClean="0"/>
              <a:t>deals with directed graphs</a:t>
            </a:r>
          </a:p>
          <a:p>
            <a:r>
              <a:rPr lang="en-US" dirty="0" smtClean="0"/>
              <a:t>Centrality only passes over </a:t>
            </a:r>
            <a:r>
              <a:rPr lang="en-US" i="1" dirty="0" smtClean="0"/>
              <a:t>outgoing</a:t>
            </a:r>
            <a:r>
              <a:rPr lang="en-US" dirty="0" smtClean="0"/>
              <a:t> </a:t>
            </a:r>
            <a:r>
              <a:rPr lang="en-US" dirty="0"/>
              <a:t>edges and in special </a:t>
            </a:r>
            <a:r>
              <a:rPr lang="en-US" dirty="0" smtClean="0"/>
              <a:t>cases such as when a node is in a weakly connected component </a:t>
            </a:r>
            <a:r>
              <a:rPr lang="en-US" dirty="0"/>
              <a:t>centrality becomes zero even </a:t>
            </a:r>
            <a:r>
              <a:rPr lang="en-US" dirty="0" smtClean="0"/>
              <a:t>though the node can have many edge connected to it</a:t>
            </a:r>
          </a:p>
          <a:p>
            <a:r>
              <a:rPr lang="en-US" dirty="0" smtClean="0"/>
              <a:t>To resolve this problem we add bias term </a:t>
            </a:r>
            <a:r>
              <a:rPr lang="en-US" dirty="0" smtClean="0">
                <a:sym typeface="Symbol"/>
              </a:rPr>
              <a:t></a:t>
            </a:r>
            <a:r>
              <a:rPr lang="en-US" dirty="0" smtClean="0"/>
              <a:t> to the centrality values for all nodes</a:t>
            </a:r>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lum bright="-20000" contrast="40000"/>
          </a:blip>
          <a:stretch>
            <a:fillRect/>
          </a:stretch>
        </p:blipFill>
        <p:spPr>
          <a:xfrm>
            <a:off x="2263888" y="5294789"/>
            <a:ext cx="4616223" cy="1075781"/>
          </a:xfrm>
          <a:prstGeom prst="rect">
            <a:avLst/>
          </a:prstGeom>
        </p:spPr>
      </p:pic>
    </p:spTree>
    <p:extLst>
      <p:ext uri="{BB962C8B-B14F-4D97-AF65-F5344CB8AC3E}">
        <p14:creationId xmlns:p14="http://schemas.microsoft.com/office/powerpoint/2010/main" val="1536416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lum bright="-20000" contrast="40000"/>
          </a:blip>
          <a:stretch>
            <a:fillRect/>
          </a:stretch>
        </p:blipFill>
        <p:spPr>
          <a:xfrm>
            <a:off x="2045760" y="945121"/>
            <a:ext cx="5193240" cy="1210251"/>
          </a:xfrm>
          <a:prstGeom prst="rect">
            <a:avLst/>
          </a:prstGeom>
        </p:spPr>
      </p:pic>
      <p:pic>
        <p:nvPicPr>
          <p:cNvPr id="8" name="Picture 7"/>
          <p:cNvPicPr>
            <a:picLocks noChangeAspect="1"/>
          </p:cNvPicPr>
          <p:nvPr/>
        </p:nvPicPr>
        <p:blipFill>
          <a:blip r:embed="rId3">
            <a:lum bright="-20000" contrast="40000"/>
          </a:blip>
          <a:stretch>
            <a:fillRect/>
          </a:stretch>
        </p:blipFill>
        <p:spPr>
          <a:xfrm>
            <a:off x="1676400" y="3352800"/>
            <a:ext cx="4562551" cy="881947"/>
          </a:xfrm>
          <a:prstGeom prst="rect">
            <a:avLst/>
          </a:prstGeom>
        </p:spPr>
      </p:pic>
      <p:sp>
        <p:nvSpPr>
          <p:cNvPr id="2" name="Title 1"/>
          <p:cNvSpPr>
            <a:spLocks noGrp="1"/>
          </p:cNvSpPr>
          <p:nvPr>
            <p:ph type="title"/>
          </p:nvPr>
        </p:nvSpPr>
        <p:spPr/>
        <p:txBody>
          <a:bodyPr/>
          <a:lstStyle/>
          <a:p>
            <a:r>
              <a:rPr lang="en-US" dirty="0"/>
              <a:t>Katz </a:t>
            </a:r>
            <a:r>
              <a:rPr lang="en-US" dirty="0" smtClean="0"/>
              <a:t>Centrality, </a:t>
            </a:r>
            <a:r>
              <a:rPr lang="en-US" dirty="0"/>
              <a:t>cont.</a:t>
            </a:r>
          </a:p>
        </p:txBody>
      </p:sp>
      <p:sp>
        <p:nvSpPr>
          <p:cNvPr id="5" name="Rectangle 4"/>
          <p:cNvSpPr/>
          <p:nvPr/>
        </p:nvSpPr>
        <p:spPr>
          <a:xfrm>
            <a:off x="6095888" y="2133600"/>
            <a:ext cx="1070229" cy="369332"/>
          </a:xfrm>
          <a:prstGeom prst="rect">
            <a:avLst/>
          </a:prstGeom>
        </p:spPr>
        <p:txBody>
          <a:bodyPr wrap="none">
            <a:spAutoFit/>
          </a:bodyPr>
          <a:lstStyle/>
          <a:p>
            <a:r>
              <a:rPr lang="en-US" dirty="0" smtClean="0"/>
              <a:t>Bias </a:t>
            </a:r>
            <a:r>
              <a:rPr lang="en-US" dirty="0"/>
              <a:t>term</a:t>
            </a:r>
          </a:p>
        </p:txBody>
      </p:sp>
      <p:sp>
        <p:nvSpPr>
          <p:cNvPr id="6" name="Rectangle 5"/>
          <p:cNvSpPr/>
          <p:nvPr/>
        </p:nvSpPr>
        <p:spPr>
          <a:xfrm>
            <a:off x="2405743" y="2133600"/>
            <a:ext cx="1721625" cy="369332"/>
          </a:xfrm>
          <a:prstGeom prst="rect">
            <a:avLst/>
          </a:prstGeom>
        </p:spPr>
        <p:txBody>
          <a:bodyPr wrap="none">
            <a:spAutoFit/>
          </a:bodyPr>
          <a:lstStyle/>
          <a:p>
            <a:r>
              <a:rPr lang="en-US" dirty="0" smtClean="0"/>
              <a:t>Controlling term</a:t>
            </a:r>
            <a:endParaRPr lang="en-US" dirty="0"/>
          </a:p>
        </p:txBody>
      </p:sp>
      <p:cxnSp>
        <p:nvCxnSpPr>
          <p:cNvPr id="7" name="Straight Arrow Connector 6"/>
          <p:cNvCxnSpPr/>
          <p:nvPr/>
        </p:nvCxnSpPr>
        <p:spPr>
          <a:xfrm flipH="1" flipV="1">
            <a:off x="6324600" y="1707121"/>
            <a:ext cx="74598" cy="4264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3495156" y="1621972"/>
            <a:ext cx="391044"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457200" y="2765363"/>
            <a:ext cx="6445162" cy="584775"/>
          </a:xfrm>
          <a:prstGeom prst="rect">
            <a:avLst/>
          </a:prstGeom>
        </p:spPr>
        <p:txBody>
          <a:bodyPr>
            <a:normAutofit fontScale="92500"/>
          </a:bodyPr>
          <a:lstStyle/>
          <a:p>
            <a:pPr>
              <a:spcBef>
                <a:spcPct val="20000"/>
              </a:spcBef>
            </a:pPr>
            <a:r>
              <a:rPr lang="en-US" sz="3200" dirty="0">
                <a:solidFill>
                  <a:srgbClr val="0D0163"/>
                </a:solidFill>
              </a:rPr>
              <a:t>Rewriting equation in a vector form</a:t>
            </a:r>
          </a:p>
        </p:txBody>
      </p:sp>
      <p:sp>
        <p:nvSpPr>
          <p:cNvPr id="15" name="Rectangle 14"/>
          <p:cNvSpPr/>
          <p:nvPr/>
        </p:nvSpPr>
        <p:spPr>
          <a:xfrm>
            <a:off x="6172200" y="4572000"/>
            <a:ext cx="2086479" cy="461665"/>
          </a:xfrm>
          <a:prstGeom prst="rect">
            <a:avLst/>
          </a:prstGeom>
        </p:spPr>
        <p:txBody>
          <a:bodyPr wrap="none">
            <a:spAutoFit/>
          </a:bodyPr>
          <a:lstStyle/>
          <a:p>
            <a:r>
              <a:rPr lang="en-US" sz="2400" dirty="0"/>
              <a:t>vector of all 1’s</a:t>
            </a:r>
          </a:p>
        </p:txBody>
      </p:sp>
      <p:cxnSp>
        <p:nvCxnSpPr>
          <p:cNvPr id="17" name="Straight Arrow Connector 16"/>
          <p:cNvCxnSpPr/>
          <p:nvPr/>
        </p:nvCxnSpPr>
        <p:spPr>
          <a:xfrm flipH="1" flipV="1">
            <a:off x="6172200" y="4038600"/>
            <a:ext cx="74598" cy="4264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586091" y="5282625"/>
            <a:ext cx="2712281" cy="584775"/>
          </a:xfrm>
          <a:prstGeom prst="rect">
            <a:avLst/>
          </a:prstGeom>
        </p:spPr>
        <p:txBody>
          <a:bodyPr wrap="none">
            <a:spAutoFit/>
          </a:bodyPr>
          <a:lstStyle/>
          <a:p>
            <a:r>
              <a:rPr lang="en-US" sz="3200" dirty="0">
                <a:solidFill>
                  <a:srgbClr val="0D0163"/>
                </a:solidFill>
              </a:rPr>
              <a:t>Katz</a:t>
            </a:r>
            <a:r>
              <a:rPr lang="en-US" dirty="0"/>
              <a:t> </a:t>
            </a:r>
            <a:r>
              <a:rPr lang="en-US" sz="3200" dirty="0" smtClean="0">
                <a:solidFill>
                  <a:srgbClr val="0D0163"/>
                </a:solidFill>
              </a:rPr>
              <a:t>centrality:</a:t>
            </a:r>
            <a:endParaRPr lang="en-US" sz="3200" dirty="0">
              <a:solidFill>
                <a:srgbClr val="0D0163"/>
              </a:solidFill>
            </a:endParaRPr>
          </a:p>
        </p:txBody>
      </p:sp>
      <p:pic>
        <p:nvPicPr>
          <p:cNvPr id="10" name="Picture 9"/>
          <p:cNvPicPr>
            <a:picLocks noChangeAspect="1"/>
          </p:cNvPicPr>
          <p:nvPr/>
        </p:nvPicPr>
        <p:blipFill>
          <a:blip r:embed="rId4">
            <a:lum bright="-20000" contrast="40000"/>
          </a:blip>
          <a:stretch>
            <a:fillRect/>
          </a:stretch>
        </p:blipFill>
        <p:spPr>
          <a:xfrm>
            <a:off x="3650780" y="5029200"/>
            <a:ext cx="4432797" cy="956250"/>
          </a:xfrm>
          <a:prstGeom prst="rect">
            <a:avLst/>
          </a:prstGeom>
        </p:spPr>
      </p:pic>
    </p:spTree>
    <p:extLst>
      <p:ext uri="{BB962C8B-B14F-4D97-AF65-F5344CB8AC3E}">
        <p14:creationId xmlns:p14="http://schemas.microsoft.com/office/powerpoint/2010/main" val="3670350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Katz Centrality,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endParaRPr lang="en-US" sz="2400" dirty="0" smtClean="0"/>
              </a:p>
              <a:p>
                <a:endParaRPr lang="en-US" sz="2400" dirty="0"/>
              </a:p>
              <a:p>
                <a:r>
                  <a:rPr lang="en-US" sz="2400" dirty="0" smtClean="0"/>
                  <a:t>When </a:t>
                </a:r>
                <a14:m>
                  <m:oMath xmlns:m="http://schemas.openxmlformats.org/officeDocument/2006/math">
                    <m:r>
                      <m:rPr>
                        <m:sty m:val="p"/>
                      </m:rPr>
                      <a:rPr lang="el-GR" sz="2400" i="1" smtClean="0">
                        <a:latin typeface="Cambria Math"/>
                      </a:rPr>
                      <m:t>α</m:t>
                    </m:r>
                  </m:oMath>
                </a14:m>
                <a:r>
                  <a:rPr lang="en-US" sz="2400" dirty="0" smtClean="0"/>
                  <a:t>=0, the eigenvector centrality is removed and all nodes get the same centrality value </a:t>
                </a:r>
                <a:r>
                  <a:rPr lang="el-GR" sz="3200" dirty="0" smtClean="0">
                    <a:latin typeface="Arial" panose="020B0604020202020204" pitchFamily="34" charset="0"/>
                    <a:cs typeface="Arial" panose="020B0604020202020204" pitchFamily="34" charset="0"/>
                  </a:rPr>
                  <a:t>ᵦ</a:t>
                </a:r>
                <a:endParaRPr lang="en-US" sz="3200" dirty="0" smtClean="0">
                  <a:latin typeface="Arial" panose="020B0604020202020204" pitchFamily="34" charset="0"/>
                  <a:cs typeface="Arial" panose="020B0604020202020204" pitchFamily="34" charset="0"/>
                </a:endParaRPr>
              </a:p>
              <a:p>
                <a:r>
                  <a:rPr lang="en-US" sz="2400" dirty="0" smtClean="0"/>
                  <a:t>As </a:t>
                </a:r>
                <a14:m>
                  <m:oMath xmlns:m="http://schemas.openxmlformats.org/officeDocument/2006/math">
                    <m:r>
                      <m:rPr>
                        <m:sty m:val="p"/>
                      </m:rPr>
                      <a:rPr lang="el-GR" sz="2400" i="1">
                        <a:latin typeface="Cambria Math"/>
                      </a:rPr>
                      <m:t>α</m:t>
                    </m:r>
                    <m:r>
                      <a:rPr lang="en-US" sz="2400" b="0" i="0" smtClean="0">
                        <a:latin typeface="Cambria Math"/>
                      </a:rPr>
                      <m:t> </m:t>
                    </m:r>
                  </m:oMath>
                </a14:m>
                <a:r>
                  <a:rPr lang="en-US" sz="2400" dirty="0" smtClean="0"/>
                  <a:t>gets larger the effect of </a:t>
                </a:r>
                <a:r>
                  <a:rPr lang="el-GR" sz="3200" dirty="0" smtClean="0">
                    <a:latin typeface="Arial" panose="020B0604020202020204" pitchFamily="34" charset="0"/>
                    <a:cs typeface="Arial" panose="020B0604020202020204" pitchFamily="34" charset="0"/>
                  </a:rPr>
                  <a:t>ᵦ</a:t>
                </a:r>
                <a:r>
                  <a:rPr lang="en-US" sz="3200" dirty="0" smtClean="0">
                    <a:latin typeface="Arial" panose="020B0604020202020204" pitchFamily="34" charset="0"/>
                    <a:cs typeface="Arial" panose="020B0604020202020204" pitchFamily="34" charset="0"/>
                  </a:rPr>
                  <a:t> </a:t>
                </a:r>
                <a:r>
                  <a:rPr lang="en-US" sz="2400" dirty="0" smtClean="0"/>
                  <a:t>is reduced</a:t>
                </a:r>
                <a:endParaRPr lang="en-US" sz="2400" dirty="0"/>
              </a:p>
              <a:p>
                <a:r>
                  <a:rPr lang="en-US" sz="2400" dirty="0" smtClean="0"/>
                  <a:t>For the matrix (I-</a:t>
                </a:r>
                <a:r>
                  <a:rPr lang="el-GR" sz="2400" dirty="0"/>
                  <a:t> </a:t>
                </a:r>
                <a14:m>
                  <m:oMath xmlns:m="http://schemas.openxmlformats.org/officeDocument/2006/math">
                    <m:r>
                      <m:rPr>
                        <m:sty m:val="p"/>
                      </m:rPr>
                      <a:rPr lang="el-GR" sz="2400" i="1">
                        <a:latin typeface="Cambria Math"/>
                      </a:rPr>
                      <m:t>α</m:t>
                    </m:r>
                  </m:oMath>
                </a14:m>
                <a:r>
                  <a:rPr lang="en-US" sz="2400" dirty="0" smtClean="0"/>
                  <a:t>A</a:t>
                </a:r>
                <a:r>
                  <a:rPr lang="en-US" sz="2400" baseline="30000" dirty="0" smtClean="0"/>
                  <a:t>T</a:t>
                </a:r>
                <a:r>
                  <a:rPr lang="en-US" sz="2400" dirty="0" smtClean="0"/>
                  <a:t>) to be invertible, we must have </a:t>
                </a:r>
              </a:p>
              <a:p>
                <a:pPr lvl="1"/>
                <a:r>
                  <a:rPr lang="en-US" sz="1800" dirty="0" err="1" smtClean="0"/>
                  <a:t>det</a:t>
                </a:r>
                <a:r>
                  <a:rPr lang="en-US" sz="1800" dirty="0" smtClean="0"/>
                  <a:t>(I-</a:t>
                </a:r>
                <a:r>
                  <a:rPr lang="el-GR" sz="1800" dirty="0" smtClean="0"/>
                  <a:t> </a:t>
                </a:r>
                <a14:m>
                  <m:oMath xmlns:m="http://schemas.openxmlformats.org/officeDocument/2006/math">
                    <m:r>
                      <m:rPr>
                        <m:sty m:val="p"/>
                      </m:rPr>
                      <a:rPr lang="el-GR" sz="1800" i="1">
                        <a:latin typeface="Cambria Math"/>
                      </a:rPr>
                      <m:t>α</m:t>
                    </m:r>
                  </m:oMath>
                </a14:m>
                <a:r>
                  <a:rPr lang="en-US" sz="1800" dirty="0" smtClean="0"/>
                  <a:t>A</a:t>
                </a:r>
                <a:r>
                  <a:rPr lang="en-US" sz="1800" baseline="30000" dirty="0" smtClean="0"/>
                  <a:t>T</a:t>
                </a:r>
                <a:r>
                  <a:rPr lang="en-US" sz="1800" dirty="0" smtClean="0"/>
                  <a:t>) !=0  </a:t>
                </a:r>
              </a:p>
              <a:p>
                <a:pPr lvl="1"/>
                <a:r>
                  <a:rPr lang="en-US" sz="1800" dirty="0" smtClean="0"/>
                  <a:t>By rearranging we get </a:t>
                </a:r>
                <a:r>
                  <a:rPr lang="en-US" sz="1800" dirty="0" err="1" smtClean="0"/>
                  <a:t>det</a:t>
                </a:r>
                <a:r>
                  <a:rPr lang="en-US" sz="1800" dirty="0" smtClean="0"/>
                  <a:t>(A</a:t>
                </a:r>
                <a:r>
                  <a:rPr lang="en-US" sz="1800" baseline="30000" dirty="0" smtClean="0"/>
                  <a:t>T</a:t>
                </a:r>
                <a:r>
                  <a:rPr lang="en-US" sz="1800" dirty="0" smtClean="0"/>
                  <a:t>-</a:t>
                </a:r>
                <a:r>
                  <a:rPr lang="el-GR" sz="1800" dirty="0" smtClean="0"/>
                  <a:t> </a:t>
                </a:r>
                <a14:m>
                  <m:oMath xmlns:m="http://schemas.openxmlformats.org/officeDocument/2006/math">
                    <m:r>
                      <m:rPr>
                        <m:sty m:val="p"/>
                      </m:rPr>
                      <a:rPr lang="el-GR" sz="1800" i="1">
                        <a:latin typeface="Cambria Math"/>
                      </a:rPr>
                      <m:t>α</m:t>
                    </m:r>
                  </m:oMath>
                </a14:m>
                <a:r>
                  <a:rPr lang="en-US" sz="1800" baseline="30000" dirty="0" smtClean="0"/>
                  <a:t>-1</a:t>
                </a:r>
                <a:r>
                  <a:rPr lang="en-US" sz="1800" dirty="0" smtClean="0"/>
                  <a:t>I)=0</a:t>
                </a:r>
              </a:p>
              <a:p>
                <a:pPr lvl="1"/>
                <a:r>
                  <a:rPr lang="en-US" sz="1800" dirty="0" smtClean="0"/>
                  <a:t>This is basically the characteristic equation, which first becomes zero when the largest eigenvalue equals </a:t>
                </a:r>
                <a14:m>
                  <m:oMath xmlns:m="http://schemas.openxmlformats.org/officeDocument/2006/math">
                    <m:r>
                      <m:rPr>
                        <m:sty m:val="p"/>
                      </m:rPr>
                      <a:rPr lang="el-GR" sz="1800" i="1">
                        <a:latin typeface="Cambria Math"/>
                      </a:rPr>
                      <m:t>α</m:t>
                    </m:r>
                  </m:oMath>
                </a14:m>
                <a:r>
                  <a:rPr lang="en-US" sz="1800" baseline="30000" dirty="0" smtClean="0"/>
                  <a:t>-1</a:t>
                </a:r>
              </a:p>
              <a:p>
                <a:endParaRPr lang="en-US" sz="2400" baseline="30000" dirty="0" smtClean="0"/>
              </a:p>
              <a:p>
                <a:r>
                  <a:rPr lang="en-US" sz="2400" dirty="0" smtClean="0"/>
                  <a:t>In practice we select </a:t>
                </a:r>
                <a14:m>
                  <m:oMath xmlns:m="http://schemas.openxmlformats.org/officeDocument/2006/math">
                    <m:r>
                      <m:rPr>
                        <m:sty m:val="p"/>
                      </m:rPr>
                      <a:rPr lang="el-GR" sz="2400" i="1">
                        <a:latin typeface="Cambria Math"/>
                      </a:rPr>
                      <m:t>α</m:t>
                    </m:r>
                    <m:r>
                      <a:rPr lang="el-GR" sz="2400" i="1">
                        <a:latin typeface="Cambria Math"/>
                      </a:rPr>
                      <m:t> </m:t>
                    </m:r>
                  </m:oMath>
                </a14:m>
                <a:r>
                  <a:rPr lang="en-US" sz="2400" dirty="0" smtClean="0">
                    <a:latin typeface="Microsoft Sans Serif" panose="020B0604020202020204" pitchFamily="34" charset="0"/>
                    <a:cs typeface="Microsoft Sans Serif" panose="020B0604020202020204" pitchFamily="34" charset="0"/>
                  </a:rPr>
                  <a:t>&lt; 1/</a:t>
                </a:r>
                <a:r>
                  <a:rPr lang="el-GR" sz="2400" dirty="0" smtClean="0">
                    <a:latin typeface="Microsoft Sans Serif" panose="020B0604020202020204" pitchFamily="34" charset="0"/>
                    <a:cs typeface="Microsoft Sans Serif" panose="020B0604020202020204" pitchFamily="34" charset="0"/>
                  </a:rPr>
                  <a:t>λ</a:t>
                </a:r>
                <a:r>
                  <a:rPr lang="en-US" sz="2400" dirty="0" smtClean="0">
                    <a:latin typeface="Microsoft Sans Serif" panose="020B0604020202020204" pitchFamily="34" charset="0"/>
                    <a:cs typeface="Microsoft Sans Serif" panose="020B0604020202020204" pitchFamily="34" charset="0"/>
                  </a:rPr>
                  <a:t>, where </a:t>
                </a:r>
                <a:r>
                  <a:rPr lang="el-GR" sz="2400" dirty="0" smtClean="0">
                    <a:latin typeface="Microsoft Sans Serif" panose="020B0604020202020204" pitchFamily="34" charset="0"/>
                    <a:cs typeface="Microsoft Sans Serif" panose="020B0604020202020204" pitchFamily="34" charset="0"/>
                  </a:rPr>
                  <a:t>λ</a:t>
                </a:r>
                <a:r>
                  <a:rPr lang="en-US" sz="2400" dirty="0" smtClean="0">
                    <a:latin typeface="Microsoft Sans Serif" panose="020B0604020202020204" pitchFamily="34" charset="0"/>
                    <a:cs typeface="Microsoft Sans Serif" panose="020B0604020202020204" pitchFamily="34" charset="0"/>
                  </a:rPr>
                  <a:t> is the largest eigenvalue of </a:t>
                </a:r>
                <a:r>
                  <a:rPr lang="en-US" sz="2400" dirty="0"/>
                  <a:t>A</a:t>
                </a:r>
                <a:r>
                  <a:rPr lang="en-US" sz="2400" baseline="30000" dirty="0"/>
                  <a:t>T</a:t>
                </a:r>
              </a:p>
              <a:p>
                <a:pPr marL="0" indent="0">
                  <a:buNone/>
                </a:pPr>
                <a:endParaRPr lang="en-US" sz="2400" dirty="0" smtClean="0"/>
              </a:p>
              <a:p>
                <a:endParaRPr lang="en-US" sz="2400" dirty="0">
                  <a:latin typeface="Berlin Sans FB Demi" panose="020E0802020502020306" pitchFamily="34" charset="0"/>
                </a:endParaRPr>
              </a:p>
              <a:p>
                <a:endParaRPr lang="en-US" sz="2400" dirty="0" smtClean="0">
                  <a:latin typeface="Berlin Sans FB Demi" panose="020E0802020502020306" pitchFamily="34" charset="0"/>
                </a:endParaRPr>
              </a:p>
              <a:p>
                <a:pPr marL="0" indent="0">
                  <a:buNone/>
                </a:pPr>
                <a:r>
                  <a:rPr lang="en-US" sz="2400" dirty="0" smtClean="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b="-573"/>
                </a:stretch>
              </a:blipFill>
            </p:spPr>
            <p:txBody>
              <a:bodyPr/>
              <a:lstStyle/>
              <a:p>
                <a:r>
                  <a:rPr lang="en-US">
                    <a:noFill/>
                  </a:rPr>
                  <a:t> </a:t>
                </a:r>
              </a:p>
            </p:txBody>
          </p:sp>
        </mc:Fallback>
      </mc:AlternateContent>
      <p:pic>
        <p:nvPicPr>
          <p:cNvPr id="4" name="Picture 3"/>
          <p:cNvPicPr>
            <a:picLocks noChangeAspect="1"/>
          </p:cNvPicPr>
          <p:nvPr/>
        </p:nvPicPr>
        <p:blipFill>
          <a:blip r:embed="rId3">
            <a:lum bright="-20000" contrast="40000"/>
          </a:blip>
          <a:stretch>
            <a:fillRect/>
          </a:stretch>
        </p:blipFill>
        <p:spPr>
          <a:xfrm>
            <a:off x="2355601" y="1066800"/>
            <a:ext cx="4432797" cy="956250"/>
          </a:xfrm>
          <a:prstGeom prst="rect">
            <a:avLst/>
          </a:prstGeom>
        </p:spPr>
      </p:pic>
    </p:spTree>
    <p:extLst>
      <p:ext uri="{BB962C8B-B14F-4D97-AF65-F5344CB8AC3E}">
        <p14:creationId xmlns:p14="http://schemas.microsoft.com/office/powerpoint/2010/main" val="1802011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bright="-20000" contrast="40000"/>
          </a:blip>
          <a:stretch>
            <a:fillRect/>
          </a:stretch>
        </p:blipFill>
        <p:spPr>
          <a:xfrm>
            <a:off x="2971800" y="4010951"/>
            <a:ext cx="5155807" cy="2466049"/>
          </a:xfrm>
          <a:prstGeom prst="rect">
            <a:avLst/>
          </a:prstGeom>
        </p:spPr>
      </p:pic>
      <p:sp>
        <p:nvSpPr>
          <p:cNvPr id="2" name="Title 1"/>
          <p:cNvSpPr>
            <a:spLocks noGrp="1"/>
          </p:cNvSpPr>
          <p:nvPr>
            <p:ph type="title"/>
          </p:nvPr>
        </p:nvSpPr>
        <p:spPr/>
        <p:txBody>
          <a:bodyPr/>
          <a:lstStyle/>
          <a:p>
            <a:r>
              <a:rPr lang="en-US" dirty="0" smtClean="0"/>
              <a:t>Katz Centrality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The Eigenvalues are -1.68, -1.0, 0.35, 3.32</a:t>
                </a:r>
              </a:p>
              <a:p>
                <a:r>
                  <a:rPr lang="en-US" dirty="0" smtClean="0"/>
                  <a:t>We assume </a:t>
                </a:r>
                <a14:m>
                  <m:oMath xmlns:m="http://schemas.openxmlformats.org/officeDocument/2006/math">
                    <m:r>
                      <m:rPr>
                        <m:sty m:val="p"/>
                      </m:rPr>
                      <a:rPr lang="el-GR" i="1">
                        <a:latin typeface="Cambria Math"/>
                      </a:rPr>
                      <m:t>α</m:t>
                    </m:r>
                  </m:oMath>
                </a14:m>
                <a:r>
                  <a:rPr lang="en-US" dirty="0" smtClean="0"/>
                  <a:t>=0.25 &lt; 1/3.32 </a:t>
                </a:r>
                <a:r>
                  <a:rPr lang="el-GR" sz="3600" dirty="0" smtClean="0">
                    <a:latin typeface="Arial" panose="020B0604020202020204" pitchFamily="34" charset="0"/>
                    <a:cs typeface="Arial" panose="020B0604020202020204" pitchFamily="34" charset="0"/>
                  </a:rPr>
                  <a:t>ᵦ</a:t>
                </a:r>
                <a:r>
                  <a:rPr lang="en-US" dirty="0" smtClean="0"/>
                  <a:t>=0.2</a:t>
                </a:r>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33"/>
                </a:stretch>
              </a:blipFill>
            </p:spPr>
            <p:txBody>
              <a:bodyPr/>
              <a:lstStyle/>
              <a:p>
                <a:r>
                  <a:rPr lang="en-US">
                    <a:noFill/>
                  </a:rPr>
                  <a:t> </a:t>
                </a:r>
              </a:p>
            </p:txBody>
          </p:sp>
        </mc:Fallback>
      </mc:AlternateContent>
      <p:pic>
        <p:nvPicPr>
          <p:cNvPr id="4" name="Picture 3"/>
          <p:cNvPicPr>
            <a:picLocks noChangeAspect="1"/>
          </p:cNvPicPr>
          <p:nvPr/>
        </p:nvPicPr>
        <p:blipFill>
          <a:blip r:embed="rId4">
            <a:lum bright="-20000" contrast="40000"/>
          </a:blip>
          <a:stretch>
            <a:fillRect/>
          </a:stretch>
        </p:blipFill>
        <p:spPr>
          <a:xfrm>
            <a:off x="4953000" y="1371600"/>
            <a:ext cx="3454524" cy="1960313"/>
          </a:xfrm>
          <a:prstGeom prst="rect">
            <a:avLst/>
          </a:prstGeom>
        </p:spPr>
      </p:pic>
      <p:pic>
        <p:nvPicPr>
          <p:cNvPr id="7" name="Picture 6"/>
          <p:cNvPicPr>
            <a:picLocks noChangeAspect="1"/>
          </p:cNvPicPr>
          <p:nvPr/>
        </p:nvPicPr>
        <p:blipFill>
          <a:blip r:embed="rId5">
            <a:lum bright="-20000" contrast="40000"/>
          </a:blip>
          <a:stretch>
            <a:fillRect/>
          </a:stretch>
        </p:blipFill>
        <p:spPr>
          <a:xfrm>
            <a:off x="381000" y="1447790"/>
            <a:ext cx="4333394" cy="2057410"/>
          </a:xfrm>
          <a:prstGeom prst="rect">
            <a:avLst/>
          </a:prstGeom>
        </p:spPr>
      </p:pic>
    </p:spTree>
    <p:extLst>
      <p:ext uri="{BB962C8B-B14F-4D97-AF65-F5344CB8AC3E}">
        <p14:creationId xmlns:p14="http://schemas.microsoft.com/office/powerpoint/2010/main" val="116600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p:txBody>
          <a:bodyPr/>
          <a:lstStyle/>
          <a:p>
            <a:r>
              <a:rPr lang="en-US" dirty="0" smtClean="0"/>
              <a:t>Problem with Katz Centrality: in </a:t>
            </a:r>
            <a:r>
              <a:rPr lang="en-US" dirty="0"/>
              <a:t>directed graphs, </a:t>
            </a:r>
            <a:r>
              <a:rPr lang="en-US" dirty="0" smtClean="0"/>
              <a:t>once </a:t>
            </a:r>
            <a:r>
              <a:rPr lang="en-US" dirty="0"/>
              <a:t>a node becomes </a:t>
            </a:r>
            <a:r>
              <a:rPr lang="en-US" dirty="0" smtClean="0"/>
              <a:t>an authority </a:t>
            </a:r>
            <a:r>
              <a:rPr lang="en-US" dirty="0"/>
              <a:t>(high centrality</a:t>
            </a:r>
            <a:r>
              <a:rPr lang="en-US" dirty="0" smtClean="0"/>
              <a:t>), </a:t>
            </a:r>
            <a:r>
              <a:rPr lang="en-US" dirty="0"/>
              <a:t>it passes </a:t>
            </a:r>
            <a:r>
              <a:rPr lang="en-US" b="1" dirty="0"/>
              <a:t>all </a:t>
            </a:r>
            <a:r>
              <a:rPr lang="en-US" dirty="0"/>
              <a:t>its centrality along </a:t>
            </a:r>
            <a:r>
              <a:rPr lang="en-US" b="1" dirty="0"/>
              <a:t>all </a:t>
            </a:r>
            <a:r>
              <a:rPr lang="en-US" dirty="0" smtClean="0"/>
              <a:t>of its out-links</a:t>
            </a:r>
            <a:endParaRPr lang="en-US" dirty="0"/>
          </a:p>
          <a:p>
            <a:r>
              <a:rPr lang="en-US" dirty="0"/>
              <a:t>This is less desirable since </a:t>
            </a:r>
            <a:r>
              <a:rPr lang="en-US" dirty="0" smtClean="0"/>
              <a:t>not </a:t>
            </a:r>
            <a:r>
              <a:rPr lang="en-US" dirty="0"/>
              <a:t>everyone known by a well-known person </a:t>
            </a:r>
            <a:r>
              <a:rPr lang="en-US" dirty="0" smtClean="0"/>
              <a:t>is well-known</a:t>
            </a:r>
          </a:p>
          <a:p>
            <a:r>
              <a:rPr lang="en-US" dirty="0"/>
              <a:t>To mitigate this problem </a:t>
            </a:r>
            <a:r>
              <a:rPr lang="en-US" dirty="0" smtClean="0"/>
              <a:t>we can </a:t>
            </a:r>
            <a:r>
              <a:rPr lang="en-US" dirty="0"/>
              <a:t>divide the value of </a:t>
            </a:r>
            <a:r>
              <a:rPr lang="en-US" dirty="0" smtClean="0"/>
              <a:t>passed centrality </a:t>
            </a:r>
            <a:r>
              <a:rPr lang="en-US" dirty="0"/>
              <a:t>by the number of outgoing </a:t>
            </a:r>
            <a:r>
              <a:rPr lang="en-US" dirty="0" smtClean="0"/>
              <a:t>links, i.e., out-degree of that node such that each connected neighbor gets a fraction of the source node’s centrality</a:t>
            </a:r>
            <a:endParaRPr lang="en-US" dirty="0"/>
          </a:p>
        </p:txBody>
      </p:sp>
    </p:spTree>
    <p:extLst>
      <p:ext uri="{BB962C8B-B14F-4D97-AF65-F5344CB8AC3E}">
        <p14:creationId xmlns:p14="http://schemas.microsoft.com/office/powerpoint/2010/main" val="2957062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bright="-20000" contrast="40000"/>
          </a:blip>
          <a:stretch>
            <a:fillRect/>
          </a:stretch>
        </p:blipFill>
        <p:spPr>
          <a:xfrm>
            <a:off x="3581400" y="1117331"/>
            <a:ext cx="5111361" cy="1625058"/>
          </a:xfrm>
          <a:prstGeom prst="rect">
            <a:avLst/>
          </a:prstGeom>
        </p:spPr>
      </p:pic>
      <p:sp>
        <p:nvSpPr>
          <p:cNvPr id="2" name="Title 1"/>
          <p:cNvSpPr>
            <a:spLocks noGrp="1"/>
          </p:cNvSpPr>
          <p:nvPr>
            <p:ph type="title"/>
          </p:nvPr>
        </p:nvSpPr>
        <p:spPr/>
        <p:txBody>
          <a:bodyPr/>
          <a:lstStyle/>
          <a:p>
            <a:r>
              <a:rPr lang="en-US" dirty="0" smtClean="0"/>
              <a:t>PageRank, cont.</a:t>
            </a:r>
            <a:endParaRPr lang="en-US" dirty="0"/>
          </a:p>
        </p:txBody>
      </p:sp>
      <p:pic>
        <p:nvPicPr>
          <p:cNvPr id="9219"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5933" y="3505200"/>
            <a:ext cx="111101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3124200" y="38100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222" name="Picture 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000" y="3924300"/>
            <a:ext cx="2422994" cy="28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eft Brace 9"/>
          <p:cNvSpPr/>
          <p:nvPr/>
        </p:nvSpPr>
        <p:spPr>
          <a:xfrm>
            <a:off x="52969" y="3505200"/>
            <a:ext cx="266700" cy="708477"/>
          </a:xfrm>
          <a:prstGeom prst="leftBrace">
            <a:avLst>
              <a:gd name="adj1" fmla="val 3282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ight Arrow 10"/>
          <p:cNvSpPr/>
          <p:nvPr/>
        </p:nvSpPr>
        <p:spPr>
          <a:xfrm rot="5400000">
            <a:off x="5186792" y="27432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ight Arrow 11"/>
          <p:cNvSpPr/>
          <p:nvPr/>
        </p:nvSpPr>
        <p:spPr>
          <a:xfrm rot="5400000">
            <a:off x="5699737" y="46482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5">
            <a:lum bright="-20000" contrast="40000"/>
          </a:blip>
          <a:stretch>
            <a:fillRect/>
          </a:stretch>
        </p:blipFill>
        <p:spPr>
          <a:xfrm>
            <a:off x="3710660" y="3276600"/>
            <a:ext cx="5280940" cy="990601"/>
          </a:xfrm>
          <a:prstGeom prst="rect">
            <a:avLst/>
          </a:prstGeom>
        </p:spPr>
      </p:pic>
      <p:pic>
        <p:nvPicPr>
          <p:cNvPr id="5" name="Picture 4"/>
          <p:cNvPicPr>
            <a:picLocks noChangeAspect="1"/>
          </p:cNvPicPr>
          <p:nvPr/>
        </p:nvPicPr>
        <p:blipFill>
          <a:blip r:embed="rId6">
            <a:lum bright="-20000" contrast="40000"/>
          </a:blip>
          <a:stretch>
            <a:fillRect/>
          </a:stretch>
        </p:blipFill>
        <p:spPr>
          <a:xfrm>
            <a:off x="3268886" y="5120517"/>
            <a:ext cx="5166501" cy="1187344"/>
          </a:xfrm>
          <a:prstGeom prst="rect">
            <a:avLst/>
          </a:prstGeom>
        </p:spPr>
      </p:pic>
      <p:sp>
        <p:nvSpPr>
          <p:cNvPr id="6" name="TextBox 5"/>
          <p:cNvSpPr txBox="1"/>
          <p:nvPr/>
        </p:nvSpPr>
        <p:spPr>
          <a:xfrm>
            <a:off x="98773" y="4548102"/>
            <a:ext cx="3261731" cy="1754326"/>
          </a:xfrm>
          <a:prstGeom prst="rect">
            <a:avLst/>
          </a:prstGeom>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spcBef>
                <a:spcPct val="0"/>
              </a:spcBef>
            </a:pPr>
            <a:r>
              <a:rPr kumimoji="0" lang="en-US" sz="3600" b="1" i="0" u="none" strike="noStrike" kern="1200" normalizeH="0" noProof="0" dirty="0" smtClean="0">
                <a:solidFill>
                  <a:schemeClr val="bg1"/>
                </a:solidFill>
                <a:uLnTx/>
                <a:uFillTx/>
              </a:rPr>
              <a:t>What if the degree is zero?</a:t>
            </a:r>
          </a:p>
        </p:txBody>
      </p:sp>
    </p:spTree>
    <p:extLst>
      <p:ext uri="{BB962C8B-B14F-4D97-AF65-F5344CB8AC3E}">
        <p14:creationId xmlns:p14="http://schemas.microsoft.com/office/powerpoint/2010/main" val="1877765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a:t>
                </a:r>
                <a:r>
                  <a:rPr lang="en-US" dirty="0"/>
                  <a:t>assume </a:t>
                </a:r>
                <a14:m>
                  <m:oMath xmlns:m="http://schemas.openxmlformats.org/officeDocument/2006/math">
                    <m:r>
                      <m:rPr>
                        <m:sty m:val="p"/>
                      </m:rPr>
                      <a:rPr lang="el-GR" i="1">
                        <a:latin typeface="Cambria Math"/>
                      </a:rPr>
                      <m:t>α</m:t>
                    </m:r>
                  </m:oMath>
                </a14:m>
                <a:r>
                  <a:rPr lang="en-US" dirty="0" smtClean="0"/>
                  <a:t>=0.95 and </a:t>
                </a:r>
                <a:r>
                  <a:rPr lang="el-GR" sz="3600" dirty="0">
                    <a:latin typeface="Arial" panose="020B0604020202020204" pitchFamily="34" charset="0"/>
                    <a:cs typeface="Arial" panose="020B0604020202020204" pitchFamily="34" charset="0"/>
                  </a:rPr>
                  <a:t>ᵦ</a:t>
                </a:r>
                <a:r>
                  <a:rPr lang="en-US" dirty="0" smtClean="0"/>
                  <a:t>=0.1</a:t>
                </a:r>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718"/>
                </a:stretch>
              </a:blipFill>
            </p:spPr>
            <p:txBody>
              <a:bodyPr/>
              <a:lstStyle/>
              <a:p>
                <a:r>
                  <a:rPr lang="en-US">
                    <a:noFill/>
                  </a:rPr>
                  <a:t> </a:t>
                </a:r>
              </a:p>
            </p:txBody>
          </p:sp>
        </mc:Fallback>
      </mc:AlternateContent>
      <p:pic>
        <p:nvPicPr>
          <p:cNvPr id="5" name="Picture 4"/>
          <p:cNvPicPr>
            <a:picLocks noChangeAspect="1"/>
          </p:cNvPicPr>
          <p:nvPr/>
        </p:nvPicPr>
        <p:blipFill>
          <a:blip r:embed="rId3">
            <a:lum bright="-20000" contrast="40000"/>
          </a:blip>
          <a:stretch>
            <a:fillRect/>
          </a:stretch>
        </p:blipFill>
        <p:spPr>
          <a:xfrm>
            <a:off x="2764302" y="3254175"/>
            <a:ext cx="5998698" cy="3070425"/>
          </a:xfrm>
          <a:prstGeom prst="rect">
            <a:avLst/>
          </a:prstGeom>
        </p:spPr>
      </p:pic>
      <p:pic>
        <p:nvPicPr>
          <p:cNvPr id="6" name="Picture 5"/>
          <p:cNvPicPr>
            <a:picLocks noChangeAspect="1"/>
          </p:cNvPicPr>
          <p:nvPr/>
        </p:nvPicPr>
        <p:blipFill>
          <a:blip r:embed="rId4">
            <a:lum bright="-20000" contrast="40000"/>
          </a:blip>
          <a:stretch>
            <a:fillRect/>
          </a:stretch>
        </p:blipFill>
        <p:spPr>
          <a:xfrm>
            <a:off x="685800" y="2228996"/>
            <a:ext cx="3362811" cy="1928438"/>
          </a:xfrm>
          <a:prstGeom prst="rect">
            <a:avLst/>
          </a:prstGeom>
        </p:spPr>
      </p:pic>
      <p:pic>
        <p:nvPicPr>
          <p:cNvPr id="7" name="Picture 6"/>
          <p:cNvPicPr>
            <a:picLocks noChangeAspect="1"/>
          </p:cNvPicPr>
          <p:nvPr/>
        </p:nvPicPr>
        <p:blipFill>
          <a:blip r:embed="rId5">
            <a:lum bright="-20000" contrast="40000"/>
          </a:blip>
          <a:stretch>
            <a:fillRect/>
          </a:stretch>
        </p:blipFill>
        <p:spPr>
          <a:xfrm>
            <a:off x="5486400" y="1828800"/>
            <a:ext cx="3417355" cy="2063452"/>
          </a:xfrm>
          <a:prstGeom prst="rect">
            <a:avLst/>
          </a:prstGeom>
        </p:spPr>
      </p:pic>
    </p:spTree>
    <p:extLst>
      <p:ext uri="{BB962C8B-B14F-4D97-AF65-F5344CB8AC3E}">
        <p14:creationId xmlns:p14="http://schemas.microsoft.com/office/powerpoint/2010/main" val="2612765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Betweenness Centrality</a:t>
            </a:r>
            <a:endParaRPr lang="en-US" dirty="0"/>
          </a:p>
        </p:txBody>
      </p:sp>
      <p:sp>
        <p:nvSpPr>
          <p:cNvPr id="3" name="Content Placeholder 2"/>
          <p:cNvSpPr>
            <a:spLocks noGrp="1"/>
          </p:cNvSpPr>
          <p:nvPr>
            <p:ph idx="1"/>
          </p:nvPr>
        </p:nvSpPr>
        <p:spPr>
          <a:xfrm>
            <a:off x="457200" y="1066800"/>
            <a:ext cx="8229600" cy="1943100"/>
          </a:xfrm>
        </p:spPr>
        <p:txBody>
          <a:bodyPr/>
          <a:lstStyle/>
          <a:p>
            <a:pPr marL="0" indent="0">
              <a:buNone/>
            </a:pPr>
            <a:r>
              <a:rPr lang="en-US" dirty="0"/>
              <a:t>Another way of looking at centrality is by considering how </a:t>
            </a:r>
            <a:r>
              <a:rPr lang="en-US" dirty="0" smtClean="0"/>
              <a:t>important nodes </a:t>
            </a:r>
            <a:r>
              <a:rPr lang="en-US" dirty="0"/>
              <a:t>are in connecting other nodes</a:t>
            </a:r>
          </a:p>
        </p:txBody>
      </p:sp>
      <p:pic>
        <p:nvPicPr>
          <p:cNvPr id="10243"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1" y="4648200"/>
            <a:ext cx="381000" cy="25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1" y="5486400"/>
            <a:ext cx="691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28800" y="5410200"/>
            <a:ext cx="6553200" cy="400110"/>
          </a:xfrm>
          <a:prstGeom prst="rect">
            <a:avLst/>
          </a:prstGeom>
        </p:spPr>
        <p:txBody>
          <a:bodyPr wrap="square">
            <a:spAutoFit/>
          </a:bodyPr>
          <a:lstStyle/>
          <a:p>
            <a:r>
              <a:rPr lang="en-US" sz="2000" dirty="0"/>
              <a:t>the number of shortest paths from s to t that pass through v</a:t>
            </a:r>
            <a:r>
              <a:rPr lang="en-US" sz="2000" baseline="-25000" dirty="0"/>
              <a:t>i</a:t>
            </a:r>
          </a:p>
        </p:txBody>
      </p:sp>
      <p:sp>
        <p:nvSpPr>
          <p:cNvPr id="5" name="Rectangle 4"/>
          <p:cNvSpPr/>
          <p:nvPr/>
        </p:nvSpPr>
        <p:spPr>
          <a:xfrm>
            <a:off x="1828800" y="4572000"/>
            <a:ext cx="6397905" cy="707886"/>
          </a:xfrm>
          <a:prstGeom prst="rect">
            <a:avLst/>
          </a:prstGeom>
        </p:spPr>
        <p:txBody>
          <a:bodyPr wrap="none">
            <a:spAutoFit/>
          </a:bodyPr>
          <a:lstStyle/>
          <a:p>
            <a:r>
              <a:rPr lang="en-US" sz="2000" dirty="0"/>
              <a:t>the number of shortest paths from vertex s to </a:t>
            </a:r>
            <a:r>
              <a:rPr lang="en-US" sz="2000" dirty="0" smtClean="0"/>
              <a:t>t – a.k.a. </a:t>
            </a:r>
          </a:p>
          <a:p>
            <a:r>
              <a:rPr lang="en-US" sz="2000" dirty="0" smtClean="0">
                <a:solidFill>
                  <a:srgbClr val="FF0000"/>
                </a:solidFill>
              </a:rPr>
              <a:t>information pathways</a:t>
            </a:r>
            <a:endParaRPr lang="en-US" sz="2000" dirty="0">
              <a:solidFill>
                <a:srgbClr val="FF0000"/>
              </a:solidFill>
            </a:endParaRPr>
          </a:p>
        </p:txBody>
      </p:sp>
      <p:pic>
        <p:nvPicPr>
          <p:cNvPr id="6" name="Picture 5"/>
          <p:cNvPicPr>
            <a:picLocks noChangeAspect="1"/>
          </p:cNvPicPr>
          <p:nvPr/>
        </p:nvPicPr>
        <p:blipFill>
          <a:blip r:embed="rId4"/>
          <a:stretch>
            <a:fillRect/>
          </a:stretch>
        </p:blipFill>
        <p:spPr>
          <a:xfrm>
            <a:off x="3288017" y="2938922"/>
            <a:ext cx="2567965" cy="980156"/>
          </a:xfrm>
          <a:prstGeom prst="rect">
            <a:avLst/>
          </a:prstGeom>
        </p:spPr>
      </p:pic>
    </p:spTree>
    <p:extLst>
      <p:ext uri="{BB962C8B-B14F-4D97-AF65-F5344CB8AC3E}">
        <p14:creationId xmlns:p14="http://schemas.microsoft.com/office/powerpoint/2010/main" val="1649690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Klout</a:t>
            </a:r>
            <a:endParaRPr lang="en-US" dirty="0"/>
          </a:p>
        </p:txBody>
      </p:sp>
      <p:pic>
        <p:nvPicPr>
          <p:cNvPr id="1026" name="Picture 2" descr="http://blogs-images.forbes.com/anthonykosner/files/2012/08/Barack-Obama-vs-Justin-Bieber-Klout-Sco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28700"/>
            <a:ext cx="5715000" cy="445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offthegrid-pr.com/storage/blog-images/klout/Klout%20score%20-%20Warren%20Buffet.jpg?__SQUARESPACE_CACHEVERSION=12954952116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94280"/>
            <a:ext cx="5094157" cy="250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50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Normalizing </a:t>
            </a:r>
            <a:r>
              <a:rPr lang="en-US" dirty="0"/>
              <a:t>Betweenness </a:t>
            </a:r>
            <a:r>
              <a:rPr lang="en-US" dirty="0" smtClean="0"/>
              <a:t>Centrality</a:t>
            </a:r>
            <a:endParaRPr lang="en-US" dirty="0"/>
          </a:p>
        </p:txBody>
      </p:sp>
      <p:sp>
        <p:nvSpPr>
          <p:cNvPr id="3" name="Content Placeholder 2"/>
          <p:cNvSpPr>
            <a:spLocks noGrp="1"/>
          </p:cNvSpPr>
          <p:nvPr>
            <p:ph idx="1"/>
          </p:nvPr>
        </p:nvSpPr>
        <p:spPr/>
        <p:txBody>
          <a:bodyPr/>
          <a:lstStyle/>
          <a:p>
            <a:r>
              <a:rPr lang="en-US" dirty="0"/>
              <a:t>In the best case, node </a:t>
            </a:r>
            <a:r>
              <a:rPr lang="en-US" i="1" dirty="0"/>
              <a:t>v</a:t>
            </a:r>
            <a:r>
              <a:rPr lang="en-US" i="1" baseline="-25000" dirty="0"/>
              <a:t>i</a:t>
            </a:r>
            <a:r>
              <a:rPr lang="en-US" dirty="0"/>
              <a:t> is on all shortest paths from </a:t>
            </a:r>
            <a:r>
              <a:rPr lang="en-US" i="1" dirty="0"/>
              <a:t>s</a:t>
            </a:r>
            <a:r>
              <a:rPr lang="en-US" dirty="0"/>
              <a:t> to </a:t>
            </a:r>
            <a:r>
              <a:rPr lang="en-US" i="1" dirty="0" smtClean="0"/>
              <a:t>t</a:t>
            </a:r>
            <a:r>
              <a:rPr lang="en-US" dirty="0" smtClean="0"/>
              <a:t>, hence,</a:t>
            </a:r>
            <a:endParaRPr lang="en-US" dirty="0"/>
          </a:p>
        </p:txBody>
      </p:sp>
      <p:pic>
        <p:nvPicPr>
          <p:cNvPr id="1126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5400" y="1676400"/>
            <a:ext cx="144162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4038600"/>
            <a:ext cx="5134739" cy="461665"/>
          </a:xfrm>
          <a:prstGeom prst="rect">
            <a:avLst/>
          </a:prstGeom>
        </p:spPr>
        <p:txBody>
          <a:bodyPr wrap="none">
            <a:spAutoFit/>
          </a:bodyPr>
          <a:lstStyle/>
          <a:p>
            <a:r>
              <a:rPr lang="en-US" sz="2400" dirty="0" smtClean="0"/>
              <a:t>Therefore, </a:t>
            </a:r>
            <a:r>
              <a:rPr lang="en-US" sz="2400" dirty="0"/>
              <a:t>the maximum </a:t>
            </a:r>
            <a:r>
              <a:rPr lang="en-US" sz="2400" dirty="0" smtClean="0"/>
              <a:t>value is  2</a:t>
            </a:r>
            <a:endParaRPr lang="en-US" sz="2400" dirty="0"/>
          </a:p>
        </p:txBody>
      </p:sp>
      <p:pic>
        <p:nvPicPr>
          <p:cNvPr id="11268"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2600" y="3962400"/>
            <a:ext cx="707231" cy="51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5410200"/>
            <a:ext cx="4175823" cy="584775"/>
          </a:xfrm>
          <a:prstGeom prst="rect">
            <a:avLst/>
          </a:prstGeom>
        </p:spPr>
        <p:txBody>
          <a:bodyPr wrap="none">
            <a:spAutoFit/>
          </a:bodyPr>
          <a:lstStyle/>
          <a:p>
            <a:r>
              <a:rPr lang="en-US" sz="3200" dirty="0">
                <a:solidFill>
                  <a:srgbClr val="0D0163"/>
                </a:solidFill>
              </a:rPr>
              <a:t>Betweenness </a:t>
            </a:r>
            <a:r>
              <a:rPr lang="en-US" sz="3200" dirty="0" smtClean="0">
                <a:solidFill>
                  <a:srgbClr val="0D0163"/>
                </a:solidFill>
              </a:rPr>
              <a:t>centrality:</a:t>
            </a:r>
            <a:endParaRPr lang="en-US" sz="3200" dirty="0">
              <a:solidFill>
                <a:srgbClr val="0D0163"/>
              </a:solidFill>
            </a:endParaRPr>
          </a:p>
        </p:txBody>
      </p:sp>
      <p:pic>
        <p:nvPicPr>
          <p:cNvPr id="7" name="Picture 6"/>
          <p:cNvPicPr>
            <a:picLocks noChangeAspect="1"/>
          </p:cNvPicPr>
          <p:nvPr/>
        </p:nvPicPr>
        <p:blipFill>
          <a:blip r:embed="rId4">
            <a:clrChange>
              <a:clrFrom>
                <a:srgbClr val="E7E7E8"/>
              </a:clrFrom>
              <a:clrTo>
                <a:srgbClr val="E7E7E8">
                  <a:alpha val="0"/>
                </a:srgbClr>
              </a:clrTo>
            </a:clrChange>
            <a:lum bright="-20000" contrast="40000"/>
          </a:blip>
          <a:stretch>
            <a:fillRect/>
          </a:stretch>
        </p:blipFill>
        <p:spPr>
          <a:xfrm>
            <a:off x="609600" y="2627422"/>
            <a:ext cx="7871231" cy="850086"/>
          </a:xfrm>
          <a:prstGeom prst="rect">
            <a:avLst/>
          </a:prstGeom>
        </p:spPr>
      </p:pic>
      <p:pic>
        <p:nvPicPr>
          <p:cNvPr id="8" name="Picture 7"/>
          <p:cNvPicPr>
            <a:picLocks noChangeAspect="1"/>
          </p:cNvPicPr>
          <p:nvPr/>
        </p:nvPicPr>
        <p:blipFill>
          <a:blip r:embed="rId5">
            <a:clrChange>
              <a:clrFrom>
                <a:srgbClr val="E7E7E8"/>
              </a:clrFrom>
              <a:clrTo>
                <a:srgbClr val="E7E7E8">
                  <a:alpha val="0"/>
                </a:srgbClr>
              </a:clrTo>
            </a:clrChange>
            <a:lum bright="-20000" contrast="40000"/>
          </a:blip>
          <a:stretch>
            <a:fillRect/>
          </a:stretch>
        </p:blipFill>
        <p:spPr>
          <a:xfrm>
            <a:off x="5306946" y="5181601"/>
            <a:ext cx="2575714" cy="879634"/>
          </a:xfrm>
          <a:prstGeom prst="rect">
            <a:avLst/>
          </a:prstGeom>
        </p:spPr>
      </p:pic>
    </p:spTree>
    <p:extLst>
      <p:ext uri="{BB962C8B-B14F-4D97-AF65-F5344CB8AC3E}">
        <p14:creationId xmlns:p14="http://schemas.microsoft.com/office/powerpoint/2010/main" val="1292429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Betweenness</a:t>
            </a:r>
            <a:r>
              <a:rPr lang="en-US" dirty="0" smtClean="0"/>
              <a:t> Centrality Example</a:t>
            </a:r>
            <a:endParaRPr lang="en-US" dirty="0"/>
          </a:p>
        </p:txBody>
      </p:sp>
      <p:pic>
        <p:nvPicPr>
          <p:cNvPr id="6" name="Content Placeholder 5"/>
          <p:cNvPicPr>
            <a:picLocks noGrp="1" noChangeAspect="1"/>
          </p:cNvPicPr>
          <p:nvPr>
            <p:ph idx="1"/>
          </p:nvPr>
        </p:nvPicPr>
        <p:blipFill>
          <a:blip r:embed="rId3">
            <a:clrChange>
              <a:clrFrom>
                <a:srgbClr val="FFFFFF"/>
              </a:clrFrom>
              <a:clrTo>
                <a:srgbClr val="FFFFFF">
                  <a:alpha val="0"/>
                </a:srgbClr>
              </a:clrTo>
            </a:clrChange>
            <a:lum bright="-20000" contrast="40000"/>
          </a:blip>
          <a:stretch>
            <a:fillRect/>
          </a:stretch>
        </p:blipFill>
        <p:spPr>
          <a:xfrm>
            <a:off x="656857" y="4876800"/>
            <a:ext cx="5416543" cy="1411889"/>
          </a:xfrm>
          <a:prstGeom prst="rect">
            <a:avLst/>
          </a:prstGeom>
        </p:spPr>
      </p:pic>
      <p:pic>
        <p:nvPicPr>
          <p:cNvPr id="12290"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8600" y="1104900"/>
            <a:ext cx="47244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clrChange>
              <a:clrFrom>
                <a:srgbClr val="FFFFFF"/>
              </a:clrFrom>
              <a:clrTo>
                <a:srgbClr val="FFFFFF">
                  <a:alpha val="0"/>
                </a:srgbClr>
              </a:clrTo>
            </a:clrChange>
            <a:lum bright="-20000" contrast="40000"/>
          </a:blip>
          <a:stretch>
            <a:fillRect/>
          </a:stretch>
        </p:blipFill>
        <p:spPr>
          <a:xfrm>
            <a:off x="461310" y="2895600"/>
            <a:ext cx="5612090" cy="2079153"/>
          </a:xfrm>
          <a:prstGeom prst="rect">
            <a:avLst/>
          </a:prstGeom>
        </p:spPr>
      </p:pic>
    </p:spTree>
    <p:extLst>
      <p:ext uri="{BB962C8B-B14F-4D97-AF65-F5344CB8AC3E}">
        <p14:creationId xmlns:p14="http://schemas.microsoft.com/office/powerpoint/2010/main" val="2604059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20000" contrast="40000"/>
          </a:blip>
          <a:stretch>
            <a:fillRect/>
          </a:stretch>
        </p:blipFill>
        <p:spPr>
          <a:xfrm>
            <a:off x="3429000" y="3048000"/>
            <a:ext cx="4879758" cy="1917748"/>
          </a:xfrm>
          <a:prstGeom prst="rect">
            <a:avLst/>
          </a:prstGeom>
        </p:spPr>
      </p:pic>
      <p:sp>
        <p:nvSpPr>
          <p:cNvPr id="2" name="Title 1"/>
          <p:cNvSpPr>
            <a:spLocks noGrp="1"/>
          </p:cNvSpPr>
          <p:nvPr>
            <p:ph type="title"/>
          </p:nvPr>
        </p:nvSpPr>
        <p:spPr/>
        <p:txBody>
          <a:bodyPr/>
          <a:lstStyle/>
          <a:p>
            <a:r>
              <a:rPr lang="en-US" dirty="0" smtClean="0"/>
              <a:t>Closeness Centrality</a:t>
            </a:r>
            <a:endParaRPr lang="en-US" dirty="0"/>
          </a:p>
        </p:txBody>
      </p:sp>
      <p:sp>
        <p:nvSpPr>
          <p:cNvPr id="3" name="Content Placeholder 2"/>
          <p:cNvSpPr>
            <a:spLocks noGrp="1"/>
          </p:cNvSpPr>
          <p:nvPr>
            <p:ph idx="1"/>
          </p:nvPr>
        </p:nvSpPr>
        <p:spPr/>
        <p:txBody>
          <a:bodyPr/>
          <a:lstStyle/>
          <a:p>
            <a:r>
              <a:rPr lang="en-US" dirty="0" smtClean="0"/>
              <a:t>The </a:t>
            </a:r>
            <a:r>
              <a:rPr lang="en-US" dirty="0"/>
              <a:t>intuition is </a:t>
            </a:r>
            <a:r>
              <a:rPr lang="en-US" dirty="0" smtClean="0"/>
              <a:t>that </a:t>
            </a:r>
            <a:r>
              <a:rPr lang="en-US" dirty="0"/>
              <a:t>influential and </a:t>
            </a:r>
            <a:r>
              <a:rPr lang="en-US" dirty="0" smtClean="0"/>
              <a:t>central nodes </a:t>
            </a:r>
            <a:r>
              <a:rPr lang="en-US" dirty="0"/>
              <a:t>can quickly reach other </a:t>
            </a:r>
            <a:r>
              <a:rPr lang="en-US" dirty="0" smtClean="0"/>
              <a:t>nodes</a:t>
            </a:r>
          </a:p>
          <a:p>
            <a:r>
              <a:rPr lang="en-US" dirty="0"/>
              <a:t>T</a:t>
            </a:r>
            <a:r>
              <a:rPr lang="en-US" dirty="0" smtClean="0"/>
              <a:t>hese </a:t>
            </a:r>
            <a:r>
              <a:rPr lang="en-US" dirty="0"/>
              <a:t>nodes should have </a:t>
            </a:r>
            <a:r>
              <a:rPr lang="en-US" dirty="0" smtClean="0"/>
              <a:t>a smaller </a:t>
            </a:r>
            <a:r>
              <a:rPr lang="en-US" dirty="0"/>
              <a:t>average shortest path length to other </a:t>
            </a:r>
            <a:r>
              <a:rPr lang="en-US" dirty="0" smtClean="0"/>
              <a:t>nodes</a:t>
            </a:r>
          </a:p>
          <a:p>
            <a:endParaRPr lang="en-US" dirty="0"/>
          </a:p>
        </p:txBody>
      </p:sp>
      <p:sp>
        <p:nvSpPr>
          <p:cNvPr id="4" name="Rectangle 3"/>
          <p:cNvSpPr/>
          <p:nvPr/>
        </p:nvSpPr>
        <p:spPr>
          <a:xfrm>
            <a:off x="1371600" y="3886200"/>
            <a:ext cx="2738698" cy="461665"/>
          </a:xfrm>
          <a:prstGeom prst="rect">
            <a:avLst/>
          </a:prstGeom>
        </p:spPr>
        <p:txBody>
          <a:bodyPr wrap="none">
            <a:spAutoFit/>
          </a:bodyPr>
          <a:lstStyle/>
          <a:p>
            <a:r>
              <a:rPr lang="en-US" sz="2400" dirty="0" smtClean="0"/>
              <a:t>Closeness centrality:</a:t>
            </a:r>
            <a:endParaRPr lang="en-US" sz="2400" dirty="0"/>
          </a:p>
        </p:txBody>
      </p:sp>
      <p:pic>
        <p:nvPicPr>
          <p:cNvPr id="7" name="Picture 6"/>
          <p:cNvPicPr>
            <a:picLocks noChangeAspect="1"/>
          </p:cNvPicPr>
          <p:nvPr/>
        </p:nvPicPr>
        <p:blipFill>
          <a:blip r:embed="rId3">
            <a:lum bright="-20000" contrast="40000"/>
          </a:blip>
          <a:stretch>
            <a:fillRect/>
          </a:stretch>
        </p:blipFill>
        <p:spPr>
          <a:xfrm>
            <a:off x="3050958" y="4920080"/>
            <a:ext cx="3209956" cy="709219"/>
          </a:xfrm>
          <a:prstGeom prst="rect">
            <a:avLst/>
          </a:prstGeom>
        </p:spPr>
      </p:pic>
    </p:spTree>
    <p:extLst>
      <p:ext uri="{BB962C8B-B14F-4D97-AF65-F5344CB8AC3E}">
        <p14:creationId xmlns:p14="http://schemas.microsoft.com/office/powerpoint/2010/main" val="2853082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a:t>
            </a:r>
            <a:r>
              <a:rPr lang="en-US" dirty="0"/>
              <a:t>Closeness </a:t>
            </a:r>
            <a:r>
              <a:rPr lang="en-US" dirty="0" smtClean="0"/>
              <a:t>Centrality</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1104900"/>
            <a:ext cx="47244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9200" y="4376057"/>
            <a:ext cx="6629400" cy="1801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58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Centrality</a:t>
            </a:r>
            <a:endParaRPr lang="en-US" dirty="0"/>
          </a:p>
        </p:txBody>
      </p:sp>
      <p:sp>
        <p:nvSpPr>
          <p:cNvPr id="3" name="Content Placeholder 2"/>
          <p:cNvSpPr>
            <a:spLocks noGrp="1"/>
          </p:cNvSpPr>
          <p:nvPr>
            <p:ph idx="1"/>
          </p:nvPr>
        </p:nvSpPr>
        <p:spPr/>
        <p:txBody>
          <a:bodyPr>
            <a:normAutofit/>
          </a:bodyPr>
          <a:lstStyle/>
          <a:p>
            <a:r>
              <a:rPr lang="en-US" dirty="0"/>
              <a:t>All centrality measures defined so far measure centrality for a single node</a:t>
            </a:r>
            <a:r>
              <a:rPr lang="en-US" dirty="0" smtClean="0"/>
              <a:t>. These </a:t>
            </a:r>
            <a:r>
              <a:rPr lang="en-US" dirty="0"/>
              <a:t>measures can be generalized for a group of nodes.</a:t>
            </a:r>
            <a:endParaRPr lang="en-US" dirty="0" smtClean="0"/>
          </a:p>
          <a:p>
            <a:endParaRPr lang="en-US" dirty="0"/>
          </a:p>
          <a:p>
            <a:r>
              <a:rPr lang="en-US" dirty="0" smtClean="0"/>
              <a:t>A simple approach is to replace all nodes in a group with a super node</a:t>
            </a:r>
          </a:p>
          <a:p>
            <a:pPr lvl="1"/>
            <a:r>
              <a:rPr lang="en-US" dirty="0" smtClean="0"/>
              <a:t>The group structure is disregarded. </a:t>
            </a:r>
          </a:p>
          <a:p>
            <a:pPr lvl="1"/>
            <a:endParaRPr lang="en-US" dirty="0"/>
          </a:p>
          <a:p>
            <a:r>
              <a:rPr lang="en-US" dirty="0" smtClean="0"/>
              <a:t>Let S denote the set of nodes in the group and V-S the set of outsiders</a:t>
            </a:r>
          </a:p>
        </p:txBody>
      </p:sp>
    </p:spTree>
    <p:extLst>
      <p:ext uri="{BB962C8B-B14F-4D97-AF65-F5344CB8AC3E}">
        <p14:creationId xmlns:p14="http://schemas.microsoft.com/office/powerpoint/2010/main" val="3812449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90800" y="3581401"/>
            <a:ext cx="3514157" cy="1175962"/>
          </a:xfrm>
          <a:prstGeom prst="rect">
            <a:avLst/>
          </a:prstGeom>
        </p:spPr>
      </p:pic>
      <p:sp>
        <p:nvSpPr>
          <p:cNvPr id="2" name="Title 1"/>
          <p:cNvSpPr>
            <a:spLocks noGrp="1"/>
          </p:cNvSpPr>
          <p:nvPr>
            <p:ph type="title"/>
          </p:nvPr>
        </p:nvSpPr>
        <p:spPr/>
        <p:txBody>
          <a:bodyPr/>
          <a:lstStyle/>
          <a:p>
            <a:r>
              <a:rPr lang="en-US" dirty="0" smtClean="0"/>
              <a:t>Group Centrality</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Group Degree Centrality</a:t>
            </a:r>
          </a:p>
          <a:p>
            <a:endParaRPr lang="en-US" dirty="0"/>
          </a:p>
          <a:p>
            <a:endParaRPr lang="en-US" dirty="0" smtClean="0"/>
          </a:p>
          <a:p>
            <a:pPr lvl="1"/>
            <a:r>
              <a:rPr lang="en-US" dirty="0" smtClean="0"/>
              <a:t>We can normalize it by dividing it by |V-S|</a:t>
            </a:r>
          </a:p>
          <a:p>
            <a:r>
              <a:rPr lang="en-US" dirty="0" smtClean="0">
                <a:solidFill>
                  <a:srgbClr val="FF0000"/>
                </a:solidFill>
              </a:rPr>
              <a:t>Group </a:t>
            </a:r>
            <a:r>
              <a:rPr lang="en-US" dirty="0" err="1" smtClean="0">
                <a:solidFill>
                  <a:srgbClr val="FF0000"/>
                </a:solidFill>
              </a:rPr>
              <a:t>Betweeness</a:t>
            </a:r>
            <a:r>
              <a:rPr lang="en-US" dirty="0" smtClean="0">
                <a:solidFill>
                  <a:srgbClr val="FF0000"/>
                </a:solidFill>
              </a:rPr>
              <a:t> Centrality</a:t>
            </a:r>
          </a:p>
          <a:p>
            <a:endParaRPr lang="en-US" dirty="0"/>
          </a:p>
          <a:p>
            <a:endParaRPr lang="en-US" dirty="0" smtClean="0"/>
          </a:p>
          <a:p>
            <a:r>
              <a:rPr lang="en-US" dirty="0" smtClean="0"/>
              <a:t>We can normalize it by dividing it by 2</a:t>
            </a:r>
            <a:endParaRPr lang="en-US" dirty="0"/>
          </a:p>
        </p:txBody>
      </p:sp>
      <p:pic>
        <p:nvPicPr>
          <p:cNvPr id="4" name="Picture 3"/>
          <p:cNvPicPr>
            <a:picLocks noChangeAspect="1"/>
          </p:cNvPicPr>
          <p:nvPr/>
        </p:nvPicPr>
        <p:blipFill>
          <a:blip r:embed="rId3">
            <a:lum bright="-20000" contrast="40000"/>
          </a:blip>
          <a:stretch>
            <a:fillRect/>
          </a:stretch>
        </p:blipFill>
        <p:spPr>
          <a:xfrm>
            <a:off x="1905000" y="1524000"/>
            <a:ext cx="6144773" cy="860625"/>
          </a:xfrm>
          <a:prstGeom prst="rect">
            <a:avLst/>
          </a:prstGeom>
        </p:spPr>
      </p:pic>
      <p:pic>
        <p:nvPicPr>
          <p:cNvPr id="6" name="Picture 5"/>
          <p:cNvPicPr>
            <a:picLocks noChangeAspect="1"/>
          </p:cNvPicPr>
          <p:nvPr/>
        </p:nvPicPr>
        <p:blipFill>
          <a:blip r:embed="rId4"/>
          <a:stretch>
            <a:fillRect/>
          </a:stretch>
        </p:blipFill>
        <p:spPr>
          <a:xfrm>
            <a:off x="7068439" y="4434834"/>
            <a:ext cx="981334" cy="645057"/>
          </a:xfrm>
          <a:prstGeom prst="rect">
            <a:avLst/>
          </a:prstGeom>
        </p:spPr>
      </p:pic>
    </p:spTree>
    <p:extLst>
      <p:ext uri="{BB962C8B-B14F-4D97-AF65-F5344CB8AC3E}">
        <p14:creationId xmlns:p14="http://schemas.microsoft.com/office/powerpoint/2010/main" val="35229704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Centrality</a:t>
            </a:r>
            <a:endParaRPr lang="en-US" dirty="0"/>
          </a:p>
        </p:txBody>
      </p:sp>
      <p:pic>
        <p:nvPicPr>
          <p:cNvPr id="9" name="Picture 8"/>
          <p:cNvPicPr>
            <a:picLocks noChangeAspect="1"/>
          </p:cNvPicPr>
          <p:nvPr/>
        </p:nvPicPr>
        <p:blipFill>
          <a:blip r:embed="rId2"/>
          <a:stretch>
            <a:fillRect/>
          </a:stretch>
        </p:blipFill>
        <p:spPr>
          <a:xfrm>
            <a:off x="3505762" y="1582535"/>
            <a:ext cx="2629107" cy="1059844"/>
          </a:xfrm>
          <a:prstGeom prst="rect">
            <a:avLst/>
          </a:prstGeom>
        </p:spPr>
      </p:pic>
      <p:sp>
        <p:nvSpPr>
          <p:cNvPr id="13" name="Content Placeholder 2"/>
          <p:cNvSpPr>
            <a:spLocks noGrp="1"/>
          </p:cNvSpPr>
          <p:nvPr>
            <p:ph idx="1"/>
          </p:nvPr>
        </p:nvSpPr>
        <p:spPr>
          <a:xfrm>
            <a:off x="457200" y="1066800"/>
            <a:ext cx="8229600" cy="5318760"/>
          </a:xfrm>
        </p:spPr>
        <p:txBody>
          <a:bodyPr>
            <a:normAutofit/>
          </a:bodyPr>
          <a:lstStyle/>
          <a:p>
            <a:r>
              <a:rPr lang="en-US" dirty="0" smtClean="0">
                <a:solidFill>
                  <a:srgbClr val="FF0000"/>
                </a:solidFill>
              </a:rPr>
              <a:t>Group Closeness Centrality</a:t>
            </a:r>
          </a:p>
          <a:p>
            <a:endParaRPr lang="en-US" dirty="0"/>
          </a:p>
          <a:p>
            <a:endParaRPr lang="en-US" dirty="0" smtClean="0"/>
          </a:p>
          <a:p>
            <a:pPr lvl="1"/>
            <a:r>
              <a:rPr lang="en-US" dirty="0" smtClean="0"/>
              <a:t>It is the average distance from non-members to the group</a:t>
            </a:r>
          </a:p>
          <a:p>
            <a:endParaRPr lang="en-US" dirty="0" smtClean="0"/>
          </a:p>
          <a:p>
            <a:endParaRPr lang="en-US" dirty="0"/>
          </a:p>
          <a:p>
            <a:endParaRPr lang="en-US" dirty="0" smtClean="0"/>
          </a:p>
          <a:p>
            <a:r>
              <a:rPr lang="en-US" dirty="0" smtClean="0"/>
              <a:t>One can also utilize the maximum distance or the average distance</a:t>
            </a:r>
            <a:endParaRPr lang="en-US" dirty="0"/>
          </a:p>
        </p:txBody>
      </p:sp>
      <p:pic>
        <p:nvPicPr>
          <p:cNvPr id="15" name="Picture 14"/>
          <p:cNvPicPr>
            <a:picLocks noChangeAspect="1"/>
          </p:cNvPicPr>
          <p:nvPr/>
        </p:nvPicPr>
        <p:blipFill>
          <a:blip r:embed="rId3">
            <a:lum bright="-20000" contrast="40000"/>
          </a:blip>
          <a:stretch>
            <a:fillRect/>
          </a:stretch>
        </p:blipFill>
        <p:spPr>
          <a:xfrm>
            <a:off x="3810000" y="4011694"/>
            <a:ext cx="2048258" cy="788906"/>
          </a:xfrm>
          <a:prstGeom prst="rect">
            <a:avLst/>
          </a:prstGeom>
        </p:spPr>
      </p:pic>
      <p:pic>
        <p:nvPicPr>
          <p:cNvPr id="3" name="Picture 2"/>
          <p:cNvPicPr>
            <a:picLocks noChangeAspect="1"/>
          </p:cNvPicPr>
          <p:nvPr/>
        </p:nvPicPr>
        <p:blipFill>
          <a:blip r:embed="rId4"/>
          <a:stretch>
            <a:fillRect/>
          </a:stretch>
        </p:blipFill>
        <p:spPr>
          <a:xfrm>
            <a:off x="3242161" y="3371456"/>
            <a:ext cx="2659678" cy="525938"/>
          </a:xfrm>
          <a:prstGeom prst="rect">
            <a:avLst/>
          </a:prstGeom>
        </p:spPr>
      </p:pic>
    </p:spTree>
    <p:extLst>
      <p:ext uri="{BB962C8B-B14F-4D97-AF65-F5344CB8AC3E}">
        <p14:creationId xmlns:p14="http://schemas.microsoft.com/office/powerpoint/2010/main" val="3560965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Centrality Example</a:t>
            </a:r>
            <a:endParaRPr lang="en-US" dirty="0"/>
          </a:p>
        </p:txBody>
      </p:sp>
      <p:sp>
        <p:nvSpPr>
          <p:cNvPr id="7" name="Content Placeholder 2"/>
          <p:cNvSpPr>
            <a:spLocks noGrp="1"/>
          </p:cNvSpPr>
          <p:nvPr>
            <p:ph idx="1"/>
          </p:nvPr>
        </p:nvSpPr>
        <p:spPr>
          <a:xfrm>
            <a:off x="457200" y="1066800"/>
            <a:ext cx="8229600" cy="5318760"/>
          </a:xfrm>
        </p:spPr>
        <p:txBody>
          <a:bodyPr>
            <a:normAutofit/>
          </a:bodyPr>
          <a:lstStyle/>
          <a:p>
            <a:r>
              <a:rPr lang="en-US" dirty="0" smtClean="0"/>
              <a:t>Consider S={v2,v3}</a:t>
            </a:r>
          </a:p>
          <a:p>
            <a:endParaRPr lang="en-US" dirty="0" smtClean="0"/>
          </a:p>
          <a:p>
            <a:endParaRPr lang="en-US" dirty="0"/>
          </a:p>
          <a:p>
            <a:endParaRPr lang="en-US" dirty="0" smtClean="0"/>
          </a:p>
          <a:p>
            <a:endParaRPr lang="en-US" dirty="0"/>
          </a:p>
          <a:p>
            <a:endParaRPr lang="en-US" dirty="0" smtClean="0"/>
          </a:p>
          <a:p>
            <a:r>
              <a:rPr lang="en-US" dirty="0" smtClean="0"/>
              <a:t>Group degree centrality=3</a:t>
            </a:r>
          </a:p>
          <a:p>
            <a:r>
              <a:rPr lang="en-US" dirty="0" smtClean="0"/>
              <a:t>Group </a:t>
            </a:r>
            <a:r>
              <a:rPr lang="en-US" dirty="0" err="1" smtClean="0"/>
              <a:t>betweenness</a:t>
            </a:r>
            <a:r>
              <a:rPr lang="en-US" dirty="0" smtClean="0"/>
              <a:t> centrality = 3</a:t>
            </a:r>
          </a:p>
          <a:p>
            <a:r>
              <a:rPr lang="en-US" dirty="0" smtClean="0"/>
              <a:t>Group closeness centrality = 1</a:t>
            </a:r>
          </a:p>
          <a:p>
            <a:endParaRPr lang="en-US" dirty="0"/>
          </a:p>
          <a:p>
            <a:endParaRPr lang="en-US" dirty="0"/>
          </a:p>
        </p:txBody>
      </p:sp>
      <p:pic>
        <p:nvPicPr>
          <p:cNvPr id="4" name="Picture 3"/>
          <p:cNvPicPr>
            <a:picLocks noChangeAspect="1"/>
          </p:cNvPicPr>
          <p:nvPr/>
        </p:nvPicPr>
        <p:blipFill>
          <a:blip r:embed="rId2">
            <a:lum bright="-20000" contrast="40000"/>
          </a:blip>
          <a:stretch>
            <a:fillRect/>
          </a:stretch>
        </p:blipFill>
        <p:spPr>
          <a:xfrm>
            <a:off x="2844738" y="1981200"/>
            <a:ext cx="3454524" cy="1888594"/>
          </a:xfrm>
          <a:prstGeom prst="rect">
            <a:avLst/>
          </a:prstGeom>
        </p:spPr>
      </p:pic>
    </p:spTree>
    <p:extLst>
      <p:ext uri="{BB962C8B-B14F-4D97-AF65-F5344CB8AC3E}">
        <p14:creationId xmlns:p14="http://schemas.microsoft.com/office/powerpoint/2010/main" val="977811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7"/>
          </p:nvPr>
        </p:nvSpPr>
        <p:spPr/>
        <p:txBody>
          <a:bodyPr/>
          <a:lstStyle/>
          <a:p>
            <a:endParaRPr lang="en-US"/>
          </a:p>
        </p:txBody>
      </p:sp>
      <p:sp>
        <p:nvSpPr>
          <p:cNvPr id="3" name="Title 2"/>
          <p:cNvSpPr>
            <a:spLocks noGrp="1"/>
          </p:cNvSpPr>
          <p:nvPr>
            <p:ph type="title"/>
          </p:nvPr>
        </p:nvSpPr>
        <p:spPr/>
        <p:txBody>
          <a:bodyPr/>
          <a:lstStyle/>
          <a:p>
            <a:r>
              <a:rPr lang="en-US" dirty="0" smtClean="0"/>
              <a:t>Transitivity and Reciprocity</a:t>
            </a:r>
            <a:endParaRPr lang="en-US" dirty="0"/>
          </a:p>
        </p:txBody>
      </p:sp>
    </p:spTree>
    <p:extLst>
      <p:ext uri="{BB962C8B-B14F-4D97-AF65-F5344CB8AC3E}">
        <p14:creationId xmlns:p14="http://schemas.microsoft.com/office/powerpoint/2010/main" val="1432428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Transitivity</a:t>
            </a:r>
            <a:endParaRPr lang="en-US" dirty="0"/>
          </a:p>
        </p:txBody>
      </p:sp>
      <p:sp>
        <p:nvSpPr>
          <p:cNvPr id="3" name="Content Placeholder 2"/>
          <p:cNvSpPr>
            <a:spLocks noGrp="1"/>
          </p:cNvSpPr>
          <p:nvPr>
            <p:ph idx="1"/>
          </p:nvPr>
        </p:nvSpPr>
        <p:spPr>
          <a:xfrm>
            <a:off x="457200" y="1066800"/>
            <a:ext cx="8229600" cy="5410200"/>
          </a:xfrm>
        </p:spPr>
        <p:txBody>
          <a:bodyPr>
            <a:normAutofit lnSpcReduction="10000"/>
          </a:bodyPr>
          <a:lstStyle/>
          <a:p>
            <a:r>
              <a:rPr lang="en-US" dirty="0" smtClean="0"/>
              <a:t>Mathematic representation:</a:t>
            </a:r>
          </a:p>
          <a:p>
            <a:pPr lvl="1"/>
            <a:r>
              <a:rPr lang="en-US" dirty="0" smtClean="0"/>
              <a:t>For a transitive relation R: </a:t>
            </a:r>
          </a:p>
          <a:p>
            <a:endParaRPr lang="en-US" dirty="0" smtClean="0"/>
          </a:p>
          <a:p>
            <a:endParaRPr lang="en-US" dirty="0" smtClean="0"/>
          </a:p>
          <a:p>
            <a:endParaRPr lang="en-US" dirty="0" smtClean="0"/>
          </a:p>
          <a:p>
            <a:r>
              <a:rPr lang="en-US" dirty="0" smtClean="0"/>
              <a:t>In a social network:</a:t>
            </a:r>
          </a:p>
          <a:p>
            <a:pPr lvl="1"/>
            <a:r>
              <a:rPr lang="en-US" b="1" i="1" dirty="0" smtClean="0"/>
              <a:t>Transitivity is when a friend of my friend is my friend</a:t>
            </a:r>
          </a:p>
          <a:p>
            <a:pPr lvl="1"/>
            <a:r>
              <a:rPr lang="en-US" dirty="0" smtClean="0"/>
              <a:t>Transitivity in a social network leads to a denser graph, which in turn is closer to a complete graph</a:t>
            </a:r>
          </a:p>
          <a:p>
            <a:pPr lvl="1"/>
            <a:r>
              <a:rPr lang="en-US" dirty="0" smtClean="0"/>
              <a:t>We can determine how close graphs are to the complete graph by measuring transitivity</a:t>
            </a:r>
            <a:endParaRPr lang="en-US" dirty="0"/>
          </a:p>
        </p:txBody>
      </p:sp>
      <p:pic>
        <p:nvPicPr>
          <p:cNvPr id="4" name="Picture 3"/>
          <p:cNvPicPr>
            <a:picLocks noChangeAspect="1"/>
          </p:cNvPicPr>
          <p:nvPr/>
        </p:nvPicPr>
        <p:blipFill>
          <a:blip r:embed="rId2"/>
          <a:stretch>
            <a:fillRect/>
          </a:stretch>
        </p:blipFill>
        <p:spPr>
          <a:xfrm>
            <a:off x="5111792" y="2057400"/>
            <a:ext cx="3498808" cy="1756823"/>
          </a:xfrm>
          <a:prstGeom prst="rect">
            <a:avLst/>
          </a:prstGeom>
        </p:spPr>
      </p:pic>
      <p:pic>
        <p:nvPicPr>
          <p:cNvPr id="5" name="Picture 4"/>
          <p:cNvPicPr>
            <a:picLocks noChangeAspect="1"/>
          </p:cNvPicPr>
          <p:nvPr/>
        </p:nvPicPr>
        <p:blipFill>
          <a:blip r:embed="rId3"/>
          <a:stretch>
            <a:fillRect/>
          </a:stretch>
        </p:blipFill>
        <p:spPr>
          <a:xfrm>
            <a:off x="5147887" y="1618833"/>
            <a:ext cx="2736808" cy="419934"/>
          </a:xfrm>
          <a:prstGeom prst="rect">
            <a:avLst/>
          </a:prstGeom>
        </p:spPr>
      </p:pic>
    </p:spTree>
    <p:extLst>
      <p:ext uri="{BB962C8B-B14F-4D97-AF65-F5344CB8AC3E}">
        <p14:creationId xmlns:p14="http://schemas.microsoft.com/office/powerpoint/2010/main" val="2121161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Measures?</a:t>
            </a:r>
            <a:endParaRPr lang="en-US" dirty="0"/>
          </a:p>
        </p:txBody>
      </p:sp>
      <p:sp>
        <p:nvSpPr>
          <p:cNvPr id="3" name="Content Placeholder 2"/>
          <p:cNvSpPr>
            <a:spLocks noGrp="1"/>
          </p:cNvSpPr>
          <p:nvPr>
            <p:ph idx="1"/>
          </p:nvPr>
        </p:nvSpPr>
        <p:spPr/>
        <p:txBody>
          <a:bodyPr>
            <a:normAutofit/>
          </a:bodyPr>
          <a:lstStyle/>
          <a:p>
            <a:r>
              <a:rPr lang="en-US" dirty="0"/>
              <a:t>Who are the central figures (influential individuals) in the network?</a:t>
            </a:r>
          </a:p>
          <a:p>
            <a:r>
              <a:rPr lang="en-US" dirty="0" smtClean="0"/>
              <a:t>What </a:t>
            </a:r>
            <a:r>
              <a:rPr lang="en-US" dirty="0"/>
              <a:t>interaction patterns are common in friends?</a:t>
            </a:r>
          </a:p>
          <a:p>
            <a:r>
              <a:rPr lang="en-US" dirty="0" smtClean="0"/>
              <a:t>Who </a:t>
            </a:r>
            <a:r>
              <a:rPr lang="en-US" dirty="0"/>
              <a:t>are the like-minded users and how can we find these </a:t>
            </a:r>
            <a:r>
              <a:rPr lang="en-US" dirty="0" smtClean="0"/>
              <a:t>similar individuals?</a:t>
            </a:r>
          </a:p>
          <a:p>
            <a:endParaRPr lang="en-US" dirty="0"/>
          </a:p>
          <a:p>
            <a:r>
              <a:rPr lang="en-US" dirty="0"/>
              <a:t>To answer these and similar questions, one first needs to define </a:t>
            </a:r>
            <a:r>
              <a:rPr lang="en-US" dirty="0" smtClean="0"/>
              <a:t>measures for </a:t>
            </a:r>
            <a:r>
              <a:rPr lang="en-US" dirty="0"/>
              <a:t>quantifying centrality, level of interactions, and similarity, </a:t>
            </a:r>
            <a:r>
              <a:rPr lang="en-US" dirty="0" smtClean="0"/>
              <a:t>among others</a:t>
            </a:r>
            <a:r>
              <a:rPr lang="en-US" dirty="0"/>
              <a:t>.</a:t>
            </a:r>
          </a:p>
        </p:txBody>
      </p:sp>
    </p:spTree>
    <p:extLst>
      <p:ext uri="{BB962C8B-B14F-4D97-AF65-F5344CB8AC3E}">
        <p14:creationId xmlns:p14="http://schemas.microsoft.com/office/powerpoint/2010/main" val="2072353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Clustering Coefficient</a:t>
            </a:r>
            <a:endParaRPr lang="en-US" dirty="0"/>
          </a:p>
        </p:txBody>
      </p:sp>
      <p:sp>
        <p:nvSpPr>
          <p:cNvPr id="3" name="Content Placeholder 2"/>
          <p:cNvSpPr>
            <a:spLocks noGrp="1"/>
          </p:cNvSpPr>
          <p:nvPr>
            <p:ph idx="1"/>
          </p:nvPr>
        </p:nvSpPr>
        <p:spPr>
          <a:xfrm>
            <a:off x="457200" y="1066800"/>
            <a:ext cx="8229600" cy="2152650"/>
          </a:xfrm>
        </p:spPr>
        <p:txBody>
          <a:bodyPr/>
          <a:lstStyle/>
          <a:p>
            <a:r>
              <a:rPr lang="en-US" dirty="0"/>
              <a:t>Clustering </a:t>
            </a:r>
            <a:r>
              <a:rPr lang="en-US" dirty="0" smtClean="0"/>
              <a:t>coefficient analyzes </a:t>
            </a:r>
            <a:r>
              <a:rPr lang="en-US" dirty="0"/>
              <a:t>transitivity in </a:t>
            </a:r>
            <a:r>
              <a:rPr lang="en-US" dirty="0" smtClean="0"/>
              <a:t>an undirected graph</a:t>
            </a:r>
          </a:p>
          <a:p>
            <a:pPr lvl="1"/>
            <a:r>
              <a:rPr lang="en-US" dirty="0" smtClean="0"/>
              <a:t>We measure it by counting paths of length two and check whether the third edge exists</a:t>
            </a:r>
            <a:endParaRPr lang="en-US" dirty="0"/>
          </a:p>
        </p:txBody>
      </p:sp>
      <p:pic>
        <p:nvPicPr>
          <p:cNvPr id="819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3219450"/>
            <a:ext cx="5529262"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5361" y="4397462"/>
            <a:ext cx="3619501" cy="78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4114800"/>
            <a:ext cx="4114800" cy="1200329"/>
          </a:xfrm>
          <a:prstGeom prst="rect">
            <a:avLst/>
          </a:prstGeom>
        </p:spPr>
        <p:txBody>
          <a:bodyPr wrap="square">
            <a:spAutoFit/>
          </a:bodyPr>
          <a:lstStyle/>
          <a:p>
            <a:r>
              <a:rPr lang="en-US" sz="2400" dirty="0" smtClean="0"/>
              <a:t>When </a:t>
            </a:r>
            <a:r>
              <a:rPr lang="en-US" sz="2400" dirty="0"/>
              <a:t>counting triangles, since every triangle has 6 closed paths </a:t>
            </a:r>
            <a:r>
              <a:rPr lang="en-US" sz="2400" dirty="0" smtClean="0"/>
              <a:t>of length 2:</a:t>
            </a:r>
            <a:endParaRPr lang="en-US" sz="2400" dirty="0"/>
          </a:p>
        </p:txBody>
      </p:sp>
      <p:sp>
        <p:nvSpPr>
          <p:cNvPr id="5" name="Rectangle 4"/>
          <p:cNvSpPr/>
          <p:nvPr/>
        </p:nvSpPr>
        <p:spPr>
          <a:xfrm>
            <a:off x="228600" y="5715000"/>
            <a:ext cx="3161058" cy="461665"/>
          </a:xfrm>
          <a:prstGeom prst="rect">
            <a:avLst/>
          </a:prstGeom>
        </p:spPr>
        <p:txBody>
          <a:bodyPr wrap="none">
            <a:spAutoFit/>
          </a:bodyPr>
          <a:lstStyle/>
          <a:p>
            <a:r>
              <a:rPr lang="en-US" sz="2400" dirty="0"/>
              <a:t>In undirected </a:t>
            </a:r>
            <a:r>
              <a:rPr lang="en-US" sz="2400" dirty="0" smtClean="0"/>
              <a:t>networks:</a:t>
            </a:r>
            <a:endParaRPr lang="en-US" sz="2400" dirty="0"/>
          </a:p>
        </p:txBody>
      </p:sp>
      <p:pic>
        <p:nvPicPr>
          <p:cNvPr id="8196"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2875" y="5638800"/>
            <a:ext cx="4471987" cy="708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818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Clustering Coefficient: Example</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94514" y="1352743"/>
            <a:ext cx="1839486" cy="1663535"/>
          </a:xfrm>
        </p:spPr>
      </p:pic>
      <p:sp>
        <p:nvSpPr>
          <p:cNvPr id="6" name="Right Arrow 5"/>
          <p:cNvSpPr/>
          <p:nvPr/>
        </p:nvSpPr>
        <p:spPr>
          <a:xfrm rot="5400000">
            <a:off x="4131469" y="35052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 name="Picture 3"/>
          <p:cNvPicPr>
            <a:picLocks noChangeAspect="1"/>
          </p:cNvPicPr>
          <p:nvPr/>
        </p:nvPicPr>
        <p:blipFill>
          <a:blip r:embed="rId3">
            <a:lum bright="-20000" contrast="40000"/>
          </a:blip>
          <a:stretch>
            <a:fillRect/>
          </a:stretch>
        </p:blipFill>
        <p:spPr>
          <a:xfrm>
            <a:off x="1545470" y="4188994"/>
            <a:ext cx="6053060" cy="916406"/>
          </a:xfrm>
          <a:prstGeom prst="rect">
            <a:avLst/>
          </a:prstGeom>
        </p:spPr>
      </p:pic>
    </p:spTree>
    <p:extLst>
      <p:ext uri="{BB962C8B-B14F-4D97-AF65-F5344CB8AC3E}">
        <p14:creationId xmlns:p14="http://schemas.microsoft.com/office/powerpoint/2010/main" val="2117121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Clustering </a:t>
            </a:r>
            <a:r>
              <a:rPr lang="en-US" dirty="0" smtClean="0"/>
              <a:t>Coefficient</a:t>
            </a:r>
            <a:endParaRPr lang="en-US" dirty="0"/>
          </a:p>
        </p:txBody>
      </p:sp>
      <p:sp>
        <p:nvSpPr>
          <p:cNvPr id="3" name="Content Placeholder 2"/>
          <p:cNvSpPr>
            <a:spLocks noGrp="1"/>
          </p:cNvSpPr>
          <p:nvPr>
            <p:ph idx="1"/>
          </p:nvPr>
        </p:nvSpPr>
        <p:spPr/>
        <p:txBody>
          <a:bodyPr/>
          <a:lstStyle/>
          <a:p>
            <a:r>
              <a:rPr lang="en-US" dirty="0"/>
              <a:t>Local clustering </a:t>
            </a:r>
            <a:r>
              <a:rPr lang="en-US" dirty="0" smtClean="0"/>
              <a:t>coefficient </a:t>
            </a:r>
            <a:r>
              <a:rPr lang="en-US" dirty="0"/>
              <a:t>measures transitivity at </a:t>
            </a:r>
            <a:r>
              <a:rPr lang="en-US" dirty="0" smtClean="0"/>
              <a:t>the node level</a:t>
            </a:r>
          </a:p>
          <a:p>
            <a:r>
              <a:rPr lang="en-US" dirty="0" smtClean="0"/>
              <a:t>Commonly employed </a:t>
            </a:r>
            <a:r>
              <a:rPr lang="en-US" dirty="0"/>
              <a:t>for undirected graphs, it computes how </a:t>
            </a:r>
            <a:r>
              <a:rPr lang="en-US" dirty="0" smtClean="0"/>
              <a:t>strongly neighbors </a:t>
            </a:r>
            <a:r>
              <a:rPr lang="en-US" dirty="0"/>
              <a:t>of </a:t>
            </a:r>
            <a:r>
              <a:rPr lang="en-US" dirty="0" smtClean="0"/>
              <a:t>a node </a:t>
            </a:r>
            <a:r>
              <a:rPr lang="en-US" dirty="0"/>
              <a:t>v (nodes adjacent to v) are themselves connected</a:t>
            </a:r>
          </a:p>
        </p:txBody>
      </p:sp>
      <p:sp>
        <p:nvSpPr>
          <p:cNvPr id="4" name="Rectangle 3"/>
          <p:cNvSpPr/>
          <p:nvPr/>
        </p:nvSpPr>
        <p:spPr>
          <a:xfrm>
            <a:off x="304800" y="5410200"/>
            <a:ext cx="4114800" cy="707886"/>
          </a:xfrm>
          <a:prstGeom prst="rect">
            <a:avLst/>
          </a:prstGeom>
        </p:spPr>
        <p:txBody>
          <a:bodyPr wrap="square">
            <a:spAutoFit/>
          </a:bodyPr>
          <a:lstStyle/>
          <a:p>
            <a:r>
              <a:rPr lang="en-US" sz="2000" dirty="0"/>
              <a:t>In an undirected graph, the denominator can be rewritten </a:t>
            </a:r>
            <a:r>
              <a:rPr lang="en-US" sz="2000" dirty="0" smtClean="0"/>
              <a:t>as:</a:t>
            </a:r>
            <a:endParaRPr lang="en-US" sz="2000" dirty="0"/>
          </a:p>
        </p:txBody>
      </p:sp>
      <p:pic>
        <p:nvPicPr>
          <p:cNvPr id="5" name="Picture 4"/>
          <p:cNvPicPr>
            <a:picLocks noChangeAspect="1"/>
          </p:cNvPicPr>
          <p:nvPr/>
        </p:nvPicPr>
        <p:blipFill>
          <a:blip r:embed="rId2">
            <a:lum bright="-20000" contrast="40000"/>
          </a:blip>
          <a:stretch>
            <a:fillRect/>
          </a:stretch>
        </p:blipFill>
        <p:spPr>
          <a:xfrm>
            <a:off x="1774752" y="3726180"/>
            <a:ext cx="5594495" cy="884531"/>
          </a:xfrm>
          <a:prstGeom prst="rect">
            <a:avLst/>
          </a:prstGeom>
        </p:spPr>
      </p:pic>
      <p:pic>
        <p:nvPicPr>
          <p:cNvPr id="6" name="Picture 5"/>
          <p:cNvPicPr>
            <a:picLocks noChangeAspect="1"/>
          </p:cNvPicPr>
          <p:nvPr/>
        </p:nvPicPr>
        <p:blipFill>
          <a:blip r:embed="rId3"/>
          <a:stretch>
            <a:fillRect/>
          </a:stretch>
        </p:blipFill>
        <p:spPr>
          <a:xfrm>
            <a:off x="4572000" y="5139219"/>
            <a:ext cx="1371600" cy="1126207"/>
          </a:xfrm>
          <a:prstGeom prst="rect">
            <a:avLst/>
          </a:prstGeom>
        </p:spPr>
      </p:pic>
      <p:pic>
        <p:nvPicPr>
          <p:cNvPr id="7" name="Picture 6"/>
          <p:cNvPicPr>
            <a:picLocks noChangeAspect="1"/>
          </p:cNvPicPr>
          <p:nvPr/>
        </p:nvPicPr>
        <p:blipFill>
          <a:blip r:embed="rId4"/>
          <a:stretch>
            <a:fillRect/>
          </a:stretch>
        </p:blipFill>
        <p:spPr>
          <a:xfrm>
            <a:off x="5943600" y="5341990"/>
            <a:ext cx="2133600" cy="677810"/>
          </a:xfrm>
          <a:prstGeom prst="rect">
            <a:avLst/>
          </a:prstGeom>
        </p:spPr>
      </p:pic>
    </p:spTree>
    <p:extLst>
      <p:ext uri="{BB962C8B-B14F-4D97-AF65-F5344CB8AC3E}">
        <p14:creationId xmlns:p14="http://schemas.microsoft.com/office/powerpoint/2010/main" val="41320796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Clustering Coefficient: Example</a:t>
            </a:r>
            <a:endParaRPr lang="en-US" dirty="0"/>
          </a:p>
        </p:txBody>
      </p:sp>
      <p:sp>
        <p:nvSpPr>
          <p:cNvPr id="3" name="Content Placeholder 2"/>
          <p:cNvSpPr>
            <a:spLocks noGrp="1"/>
          </p:cNvSpPr>
          <p:nvPr>
            <p:ph idx="1"/>
          </p:nvPr>
        </p:nvSpPr>
        <p:spPr>
          <a:xfrm>
            <a:off x="457200" y="4267200"/>
            <a:ext cx="8229600" cy="2118360"/>
          </a:xfrm>
        </p:spPr>
        <p:txBody>
          <a:bodyPr>
            <a:normAutofit fontScale="85000" lnSpcReduction="20000"/>
          </a:bodyPr>
          <a:lstStyle/>
          <a:p>
            <a:r>
              <a:rPr lang="en-US" dirty="0" smtClean="0"/>
              <a:t>Thin lines depict connections to neighbors</a:t>
            </a:r>
          </a:p>
          <a:p>
            <a:r>
              <a:rPr lang="en-US" dirty="0" smtClean="0"/>
              <a:t>Dashed lines are the missing connections among neighbors</a:t>
            </a:r>
          </a:p>
          <a:p>
            <a:r>
              <a:rPr lang="en-US" dirty="0" smtClean="0"/>
              <a:t>Solid lines indicate connected neighbors </a:t>
            </a:r>
          </a:p>
          <a:p>
            <a:pPr lvl="1"/>
            <a:r>
              <a:rPr lang="en-US" dirty="0" smtClean="0"/>
              <a:t>When none of neighbors are connected C=0</a:t>
            </a:r>
          </a:p>
          <a:p>
            <a:pPr lvl="1"/>
            <a:r>
              <a:rPr lang="en-US" dirty="0"/>
              <a:t>When </a:t>
            </a:r>
            <a:r>
              <a:rPr lang="en-US" dirty="0" smtClean="0"/>
              <a:t>all neighbors </a:t>
            </a:r>
            <a:r>
              <a:rPr lang="en-US" dirty="0"/>
              <a:t>are connected </a:t>
            </a:r>
            <a:r>
              <a:rPr lang="en-US" dirty="0" smtClean="0"/>
              <a:t>C=1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871928"/>
            <a:ext cx="7924800" cy="2921643"/>
          </a:xfrm>
          <a:prstGeom prst="rect">
            <a:avLst/>
          </a:prstGeom>
        </p:spPr>
      </p:pic>
    </p:spTree>
    <p:extLst>
      <p:ext uri="{BB962C8B-B14F-4D97-AF65-F5344CB8AC3E}">
        <p14:creationId xmlns:p14="http://schemas.microsoft.com/office/powerpoint/2010/main" val="3015449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63554" y="2743200"/>
            <a:ext cx="2904246" cy="2725313"/>
          </a:xfrm>
          <a:prstGeom prst="rect">
            <a:avLst/>
          </a:prstGeom>
        </p:spPr>
      </p:pic>
      <p:sp>
        <p:nvSpPr>
          <p:cNvPr id="2" name="Title 1"/>
          <p:cNvSpPr>
            <a:spLocks noGrp="1"/>
          </p:cNvSpPr>
          <p:nvPr>
            <p:ph type="title"/>
          </p:nvPr>
        </p:nvSpPr>
        <p:spPr/>
        <p:txBody>
          <a:bodyPr/>
          <a:lstStyle/>
          <a:p>
            <a:r>
              <a:rPr lang="en-US" dirty="0" smtClean="0"/>
              <a:t>Reciprocity</a:t>
            </a:r>
            <a:endParaRPr lang="en-US" dirty="0"/>
          </a:p>
        </p:txBody>
      </p:sp>
      <p:sp>
        <p:nvSpPr>
          <p:cNvPr id="3" name="Content Placeholder 2"/>
          <p:cNvSpPr>
            <a:spLocks noGrp="1"/>
          </p:cNvSpPr>
          <p:nvPr>
            <p:ph idx="1"/>
          </p:nvPr>
        </p:nvSpPr>
        <p:spPr>
          <a:xfrm>
            <a:off x="457200" y="1066800"/>
            <a:ext cx="8001000" cy="5318760"/>
          </a:xfrm>
        </p:spPr>
        <p:txBody>
          <a:bodyPr/>
          <a:lstStyle/>
          <a:p>
            <a:pPr marL="0" indent="0">
              <a:buNone/>
            </a:pPr>
            <a:r>
              <a:rPr lang="en-US" b="1" i="1" dirty="0"/>
              <a:t>If you </a:t>
            </a:r>
            <a:r>
              <a:rPr lang="en-US" b="1" i="1" dirty="0" smtClean="0"/>
              <a:t>become my </a:t>
            </a:r>
            <a:r>
              <a:rPr lang="en-US" b="1" i="1" dirty="0"/>
              <a:t>friend, I’ll be </a:t>
            </a:r>
            <a:r>
              <a:rPr lang="en-US" b="1" i="1" dirty="0" smtClean="0"/>
              <a:t>yours</a:t>
            </a:r>
          </a:p>
          <a:p>
            <a:r>
              <a:rPr lang="en-US" dirty="0" smtClean="0"/>
              <a:t>Reciprocity </a:t>
            </a:r>
            <a:r>
              <a:rPr lang="en-US" dirty="0"/>
              <a:t>is a more simplified version of transitivity as it considers </a:t>
            </a:r>
            <a:r>
              <a:rPr lang="en-US" dirty="0" smtClean="0"/>
              <a:t>closed loops </a:t>
            </a:r>
            <a:r>
              <a:rPr lang="en-US" dirty="0"/>
              <a:t>of length </a:t>
            </a:r>
            <a:r>
              <a:rPr lang="en-US" dirty="0" smtClean="0"/>
              <a:t>2</a:t>
            </a:r>
          </a:p>
          <a:p>
            <a:r>
              <a:rPr lang="en-US" dirty="0" smtClean="0"/>
              <a:t>If </a:t>
            </a:r>
            <a:r>
              <a:rPr lang="en-US" dirty="0"/>
              <a:t>node v is connected to node u, </a:t>
            </a:r>
            <a:r>
              <a:rPr lang="en-US" dirty="0" smtClean="0"/>
              <a:t>u by connecting to </a:t>
            </a:r>
            <a:r>
              <a:rPr lang="en-US" dirty="0"/>
              <a:t>v, e</a:t>
            </a:r>
            <a:r>
              <a:rPr lang="en-US" dirty="0" smtClean="0"/>
              <a:t>xhibits reciprocity</a:t>
            </a:r>
          </a:p>
        </p:txBody>
      </p:sp>
      <p:pic>
        <p:nvPicPr>
          <p:cNvPr id="5" name="Picture 4"/>
          <p:cNvPicPr>
            <a:picLocks noChangeAspect="1"/>
          </p:cNvPicPr>
          <p:nvPr/>
        </p:nvPicPr>
        <p:blipFill>
          <a:blip r:embed="rId3"/>
          <a:stretch>
            <a:fillRect/>
          </a:stretch>
        </p:blipFill>
        <p:spPr>
          <a:xfrm>
            <a:off x="1066800" y="4038600"/>
            <a:ext cx="2078829" cy="741094"/>
          </a:xfrm>
          <a:prstGeom prst="rect">
            <a:avLst/>
          </a:prstGeom>
        </p:spPr>
      </p:pic>
      <p:pic>
        <p:nvPicPr>
          <p:cNvPr id="6" name="Picture 5"/>
          <p:cNvPicPr>
            <a:picLocks noChangeAspect="1"/>
          </p:cNvPicPr>
          <p:nvPr/>
        </p:nvPicPr>
        <p:blipFill>
          <a:blip r:embed="rId4"/>
          <a:stretch>
            <a:fillRect/>
          </a:stretch>
        </p:blipFill>
        <p:spPr>
          <a:xfrm>
            <a:off x="2965429" y="4081893"/>
            <a:ext cx="2139971" cy="2318907"/>
          </a:xfrm>
          <a:prstGeom prst="rect">
            <a:avLst/>
          </a:prstGeom>
        </p:spPr>
      </p:pic>
      <p:pic>
        <p:nvPicPr>
          <p:cNvPr id="7" name="Picture 6"/>
          <p:cNvPicPr>
            <a:picLocks noChangeAspect="1"/>
          </p:cNvPicPr>
          <p:nvPr/>
        </p:nvPicPr>
        <p:blipFill>
          <a:blip r:embed="rId5"/>
          <a:stretch>
            <a:fillRect/>
          </a:stretch>
        </p:blipFill>
        <p:spPr>
          <a:xfrm>
            <a:off x="4800600" y="5867400"/>
            <a:ext cx="4315184" cy="396240"/>
          </a:xfrm>
          <a:prstGeom prst="rect">
            <a:avLst/>
          </a:prstGeom>
        </p:spPr>
      </p:pic>
    </p:spTree>
    <p:extLst>
      <p:ext uri="{BB962C8B-B14F-4D97-AF65-F5344CB8AC3E}">
        <p14:creationId xmlns:p14="http://schemas.microsoft.com/office/powerpoint/2010/main" val="1402248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96154" y="627486"/>
            <a:ext cx="2904246" cy="2725313"/>
          </a:xfrm>
          <a:prstGeom prst="rect">
            <a:avLst/>
          </a:prstGeom>
        </p:spPr>
      </p:pic>
      <p:sp>
        <p:nvSpPr>
          <p:cNvPr id="2" name="Title 1"/>
          <p:cNvSpPr>
            <a:spLocks noGrp="1"/>
          </p:cNvSpPr>
          <p:nvPr>
            <p:ph type="title"/>
          </p:nvPr>
        </p:nvSpPr>
        <p:spPr/>
        <p:txBody>
          <a:bodyPr/>
          <a:lstStyle/>
          <a:p>
            <a:r>
              <a:rPr lang="en-US" dirty="0" smtClean="0"/>
              <a:t>Reciprocity: Example</a:t>
            </a:r>
            <a:endParaRPr lang="en-US" dirty="0"/>
          </a:p>
        </p:txBody>
      </p:sp>
      <p:sp>
        <p:nvSpPr>
          <p:cNvPr id="3" name="Content Placeholder 2"/>
          <p:cNvSpPr>
            <a:spLocks noGrp="1"/>
          </p:cNvSpPr>
          <p:nvPr>
            <p:ph idx="1"/>
          </p:nvPr>
        </p:nvSpPr>
        <p:spPr>
          <a:xfrm>
            <a:off x="457200" y="5867400"/>
            <a:ext cx="8229600" cy="518160"/>
          </a:xfrm>
        </p:spPr>
        <p:txBody>
          <a:bodyPr>
            <a:normAutofit/>
          </a:bodyPr>
          <a:lstStyle/>
          <a:p>
            <a:endParaRPr lang="en-US" dirty="0"/>
          </a:p>
        </p:txBody>
      </p:sp>
      <p:sp>
        <p:nvSpPr>
          <p:cNvPr id="5" name="Rectangle 4"/>
          <p:cNvSpPr/>
          <p:nvPr/>
        </p:nvSpPr>
        <p:spPr>
          <a:xfrm>
            <a:off x="609600" y="3429000"/>
            <a:ext cx="3084434" cy="461665"/>
          </a:xfrm>
          <a:prstGeom prst="rect">
            <a:avLst/>
          </a:prstGeom>
        </p:spPr>
        <p:txBody>
          <a:bodyPr wrap="none">
            <a:spAutoFit/>
          </a:bodyPr>
          <a:lstStyle/>
          <a:p>
            <a:r>
              <a:rPr lang="en-US" sz="2400" dirty="0" smtClean="0"/>
              <a:t>Reciprocal nodes: v</a:t>
            </a:r>
            <a:r>
              <a:rPr lang="en-US" sz="2400" baseline="-25000" dirty="0" smtClean="0"/>
              <a:t>1</a:t>
            </a:r>
            <a:r>
              <a:rPr lang="en-US" sz="2400" dirty="0" smtClean="0"/>
              <a:t>, v</a:t>
            </a:r>
            <a:r>
              <a:rPr lang="en-US" sz="2400" baseline="-25000" dirty="0" smtClean="0"/>
              <a:t>2</a:t>
            </a:r>
            <a:endParaRPr lang="en-US" sz="2400" baseline="-25000" dirty="0"/>
          </a:p>
        </p:txBody>
      </p:sp>
      <p:pic>
        <p:nvPicPr>
          <p:cNvPr id="13314"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27138" y="1433796"/>
            <a:ext cx="2680521"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599" y="4572000"/>
            <a:ext cx="367518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rot="5400000">
            <a:off x="5600699" y="35814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ight Arrow 8"/>
          <p:cNvSpPr/>
          <p:nvPr/>
        </p:nvSpPr>
        <p:spPr>
          <a:xfrm>
            <a:off x="3200400" y="2021965"/>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48867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7"/>
          </p:nvPr>
        </p:nvSpPr>
        <p:spPr/>
        <p:txBody>
          <a:bodyPr/>
          <a:lstStyle/>
          <a:p>
            <a:r>
              <a:rPr lang="en-US" dirty="0" smtClean="0"/>
              <a:t>Measuring stability based on an observed network</a:t>
            </a:r>
            <a:endParaRPr lang="en-US" dirty="0"/>
          </a:p>
        </p:txBody>
      </p:sp>
      <p:sp>
        <p:nvSpPr>
          <p:cNvPr id="3" name="Title 2"/>
          <p:cNvSpPr>
            <a:spLocks noGrp="1"/>
          </p:cNvSpPr>
          <p:nvPr>
            <p:ph type="title"/>
          </p:nvPr>
        </p:nvSpPr>
        <p:spPr/>
        <p:txBody>
          <a:bodyPr/>
          <a:lstStyle/>
          <a:p>
            <a:r>
              <a:rPr lang="en-US" dirty="0" smtClean="0"/>
              <a:t>Balance and Status</a:t>
            </a:r>
            <a:endParaRPr lang="en-US" dirty="0"/>
          </a:p>
        </p:txBody>
      </p:sp>
    </p:spTree>
    <p:extLst>
      <p:ext uri="{BB962C8B-B14F-4D97-AF65-F5344CB8AC3E}">
        <p14:creationId xmlns:p14="http://schemas.microsoft.com/office/powerpoint/2010/main" val="989227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Balance Theory</a:t>
            </a:r>
          </a:p>
        </p:txBody>
      </p:sp>
      <p:sp>
        <p:nvSpPr>
          <p:cNvPr id="3" name="Content Placeholder 2"/>
          <p:cNvSpPr>
            <a:spLocks noGrp="1"/>
          </p:cNvSpPr>
          <p:nvPr>
            <p:ph idx="1"/>
          </p:nvPr>
        </p:nvSpPr>
        <p:spPr>
          <a:xfrm>
            <a:off x="457200" y="853440"/>
            <a:ext cx="8382000" cy="5471160"/>
          </a:xfrm>
        </p:spPr>
        <p:txBody>
          <a:bodyPr>
            <a:normAutofit fontScale="92500"/>
          </a:bodyPr>
          <a:lstStyle/>
          <a:p>
            <a:r>
              <a:rPr lang="en-US" dirty="0" smtClean="0"/>
              <a:t>Social balance theory discusses consistency in friend/foe relationships among individuals. Informally, social balance theory says friend/foe relationships are consistent when </a:t>
            </a:r>
          </a:p>
          <a:p>
            <a:endParaRPr lang="en-US" dirty="0"/>
          </a:p>
          <a:p>
            <a:endParaRPr lang="en-US" dirty="0" smtClean="0"/>
          </a:p>
          <a:p>
            <a:endParaRPr lang="en-US" dirty="0" smtClean="0"/>
          </a:p>
          <a:p>
            <a:r>
              <a:rPr lang="en-US" dirty="0" smtClean="0"/>
              <a:t>In the network</a:t>
            </a:r>
          </a:p>
          <a:p>
            <a:pPr lvl="1"/>
            <a:r>
              <a:rPr lang="en-US" dirty="0"/>
              <a:t>Positive edges demonstrate </a:t>
            </a:r>
            <a:r>
              <a:rPr lang="en-US" dirty="0" smtClean="0"/>
              <a:t>friendships (</a:t>
            </a:r>
            <a:r>
              <a:rPr lang="en-US" dirty="0" err="1" smtClean="0"/>
              <a:t>w</a:t>
            </a:r>
            <a:r>
              <a:rPr lang="en-US" baseline="-25000" dirty="0" err="1" smtClean="0"/>
              <a:t>ij</a:t>
            </a:r>
            <a:r>
              <a:rPr lang="en-US" dirty="0" smtClean="0"/>
              <a:t>=1)</a:t>
            </a:r>
          </a:p>
          <a:p>
            <a:pPr lvl="1"/>
            <a:r>
              <a:rPr lang="en-US" dirty="0" smtClean="0"/>
              <a:t>Negative </a:t>
            </a:r>
            <a:r>
              <a:rPr lang="en-US" dirty="0"/>
              <a:t>edges </a:t>
            </a:r>
            <a:r>
              <a:rPr lang="en-US" dirty="0" smtClean="0"/>
              <a:t>demonstrate </a:t>
            </a:r>
            <a:r>
              <a:rPr lang="en-US" dirty="0"/>
              <a:t>being </a:t>
            </a:r>
            <a:r>
              <a:rPr lang="en-US" dirty="0" smtClean="0"/>
              <a:t>enemies (</a:t>
            </a:r>
            <a:r>
              <a:rPr lang="en-US" dirty="0" err="1" smtClean="0"/>
              <a:t>w</a:t>
            </a:r>
            <a:r>
              <a:rPr lang="en-US" baseline="-25000" dirty="0" err="1" smtClean="0"/>
              <a:t>ij</a:t>
            </a:r>
            <a:r>
              <a:rPr lang="en-US" dirty="0" smtClean="0"/>
              <a:t>=-1)</a:t>
            </a:r>
          </a:p>
          <a:p>
            <a:r>
              <a:rPr lang="en-US" dirty="0" smtClean="0"/>
              <a:t>Triangle </a:t>
            </a:r>
            <a:r>
              <a:rPr lang="en-US" dirty="0"/>
              <a:t>of nodes </a:t>
            </a:r>
            <a:r>
              <a:rPr lang="en-US" dirty="0" err="1"/>
              <a:t>i</a:t>
            </a:r>
            <a:r>
              <a:rPr lang="en-US" dirty="0"/>
              <a:t>, </a:t>
            </a:r>
            <a:r>
              <a:rPr lang="en-US" dirty="0" smtClean="0"/>
              <a:t>j, and </a:t>
            </a:r>
            <a:r>
              <a:rPr lang="en-US" dirty="0"/>
              <a:t>k, </a:t>
            </a:r>
            <a:r>
              <a:rPr lang="en-US" dirty="0" smtClean="0"/>
              <a:t>is </a:t>
            </a:r>
            <a:r>
              <a:rPr lang="en-US" dirty="0"/>
              <a:t>balanced, if and only </a:t>
            </a:r>
            <a:r>
              <a:rPr lang="en-US" dirty="0" smtClean="0"/>
              <a:t>if</a:t>
            </a:r>
          </a:p>
          <a:p>
            <a:pPr lvl="1"/>
            <a:r>
              <a:rPr lang="en-US" sz="2400" dirty="0" err="1" smtClean="0"/>
              <a:t>w</a:t>
            </a:r>
            <a:r>
              <a:rPr lang="en-US" sz="2400" baseline="-25000" dirty="0" err="1" smtClean="0"/>
              <a:t>ij</a:t>
            </a:r>
            <a:r>
              <a:rPr lang="en-US" sz="2400" dirty="0" smtClean="0"/>
              <a:t> denotes the value </a:t>
            </a:r>
            <a:r>
              <a:rPr lang="en-US" sz="2400" dirty="0"/>
              <a:t>of the edge between nodes </a:t>
            </a:r>
            <a:r>
              <a:rPr lang="en-US" sz="2400" dirty="0" err="1"/>
              <a:t>i</a:t>
            </a:r>
            <a:r>
              <a:rPr lang="en-US" sz="2400" dirty="0"/>
              <a:t> and j</a:t>
            </a:r>
          </a:p>
        </p:txBody>
      </p:sp>
      <p:pic>
        <p:nvPicPr>
          <p:cNvPr id="20482"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0" y="6096000"/>
            <a:ext cx="2124036" cy="43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lum bright="-20000" contrast="40000"/>
          </a:blip>
          <a:stretch>
            <a:fillRect/>
          </a:stretch>
        </p:blipFill>
        <p:spPr>
          <a:xfrm>
            <a:off x="2370887" y="2157151"/>
            <a:ext cx="4402226" cy="1530000"/>
          </a:xfrm>
          <a:prstGeom prst="rect">
            <a:avLst/>
          </a:prstGeom>
        </p:spPr>
      </p:pic>
    </p:spTree>
    <p:extLst>
      <p:ext uri="{BB962C8B-B14F-4D97-AF65-F5344CB8AC3E}">
        <p14:creationId xmlns:p14="http://schemas.microsoft.com/office/powerpoint/2010/main" val="3122399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Balance </a:t>
            </a:r>
            <a:r>
              <a:rPr lang="en-US" dirty="0" smtClean="0"/>
              <a:t>Theory: Possible Combinations</a:t>
            </a:r>
            <a:endParaRPr lang="en-US" dirty="0"/>
          </a:p>
        </p:txBody>
      </p:sp>
      <p:sp>
        <p:nvSpPr>
          <p:cNvPr id="3" name="Content Placeholder 2"/>
          <p:cNvSpPr>
            <a:spLocks noGrp="1"/>
          </p:cNvSpPr>
          <p:nvPr>
            <p:ph idx="1"/>
          </p:nvPr>
        </p:nvSpPr>
        <p:spPr>
          <a:xfrm>
            <a:off x="457200" y="5501640"/>
            <a:ext cx="8229600" cy="746760"/>
          </a:xfrm>
        </p:spPr>
        <p:txBody>
          <a:bodyPr>
            <a:normAutofit fontScale="85000" lnSpcReduction="20000"/>
          </a:bodyPr>
          <a:lstStyle/>
          <a:p>
            <a:pPr marL="0" indent="0">
              <a:buNone/>
            </a:pPr>
            <a:r>
              <a:rPr lang="en-US" dirty="0" smtClean="0"/>
              <a:t>For any </a:t>
            </a:r>
            <a:r>
              <a:rPr lang="en-US" dirty="0"/>
              <a:t>cycle if the multiplication of edge values become positive, then </a:t>
            </a:r>
            <a:r>
              <a:rPr lang="en-US" dirty="0" smtClean="0"/>
              <a:t>the cycle </a:t>
            </a:r>
            <a:r>
              <a:rPr lang="en-US" dirty="0"/>
              <a:t>is socially balanced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059143"/>
            <a:ext cx="8001000" cy="4279016"/>
          </a:xfrm>
          <a:prstGeom prst="rect">
            <a:avLst/>
          </a:prstGeom>
        </p:spPr>
      </p:pic>
    </p:spTree>
    <p:extLst>
      <p:ext uri="{BB962C8B-B14F-4D97-AF65-F5344CB8AC3E}">
        <p14:creationId xmlns:p14="http://schemas.microsoft.com/office/powerpoint/2010/main" val="1735314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Status Theory</a:t>
            </a:r>
          </a:p>
        </p:txBody>
      </p:sp>
      <p:sp>
        <p:nvSpPr>
          <p:cNvPr id="3" name="Content Placeholder 2"/>
          <p:cNvSpPr>
            <a:spLocks noGrp="1"/>
          </p:cNvSpPr>
          <p:nvPr>
            <p:ph idx="1"/>
          </p:nvPr>
        </p:nvSpPr>
        <p:spPr/>
        <p:txBody>
          <a:bodyPr/>
          <a:lstStyle/>
          <a:p>
            <a:r>
              <a:rPr lang="en-US" dirty="0" smtClean="0"/>
              <a:t>Status </a:t>
            </a:r>
            <a:r>
              <a:rPr lang="en-US" dirty="0"/>
              <a:t>defines how prestigious an individual is ranked within a </a:t>
            </a:r>
            <a:r>
              <a:rPr lang="en-US" dirty="0" smtClean="0"/>
              <a:t>society</a:t>
            </a:r>
          </a:p>
          <a:p>
            <a:r>
              <a:rPr lang="en-US" dirty="0" smtClean="0"/>
              <a:t>Social status theory measures how consistent individuals are in assigning status to their neighbors</a:t>
            </a:r>
          </a:p>
          <a:p>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lum bright="-20000" contrast="40000"/>
          </a:blip>
          <a:stretch>
            <a:fillRect/>
          </a:stretch>
        </p:blipFill>
        <p:spPr>
          <a:xfrm>
            <a:off x="616053" y="3886200"/>
            <a:ext cx="8070747" cy="836719"/>
          </a:xfrm>
          <a:prstGeom prst="rect">
            <a:avLst/>
          </a:prstGeom>
        </p:spPr>
      </p:pic>
    </p:spTree>
    <p:extLst>
      <p:ext uri="{BB962C8B-B14F-4D97-AF65-F5344CB8AC3E}">
        <p14:creationId xmlns:p14="http://schemas.microsoft.com/office/powerpoint/2010/main" val="983283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7"/>
          </p:nvPr>
        </p:nvSpPr>
        <p:spPr>
          <a:xfrm>
            <a:off x="609600" y="3886200"/>
            <a:ext cx="8229600" cy="2438400"/>
          </a:xfrm>
        </p:spPr>
        <p:txBody>
          <a:bodyPr>
            <a:normAutofit/>
          </a:bodyPr>
          <a:lstStyle/>
          <a:p>
            <a:pPr>
              <a:buNone/>
            </a:pPr>
            <a:r>
              <a:rPr lang="en-US" sz="2000" dirty="0"/>
              <a:t>Centrality defines how important a node is within a network.</a:t>
            </a:r>
          </a:p>
        </p:txBody>
      </p:sp>
      <p:sp>
        <p:nvSpPr>
          <p:cNvPr id="3" name="Title 2"/>
          <p:cNvSpPr>
            <a:spLocks noGrp="1"/>
          </p:cNvSpPr>
          <p:nvPr>
            <p:ph type="title"/>
          </p:nvPr>
        </p:nvSpPr>
        <p:spPr/>
        <p:txBody>
          <a:bodyPr/>
          <a:lstStyle/>
          <a:p>
            <a:r>
              <a:rPr lang="en-US" dirty="0" smtClean="0"/>
              <a:t>Centrality</a:t>
            </a:r>
            <a:endParaRPr lang="en-US" dirty="0"/>
          </a:p>
        </p:txBody>
      </p:sp>
    </p:spTree>
    <p:extLst>
      <p:ext uri="{BB962C8B-B14F-4D97-AF65-F5344CB8AC3E}">
        <p14:creationId xmlns:p14="http://schemas.microsoft.com/office/powerpoint/2010/main" val="1670746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Status </a:t>
            </a:r>
            <a:r>
              <a:rPr lang="en-US" dirty="0" smtClean="0"/>
              <a:t>Theory: Example</a:t>
            </a:r>
            <a:endParaRPr lang="en-US" dirty="0"/>
          </a:p>
        </p:txBody>
      </p:sp>
      <p:sp>
        <p:nvSpPr>
          <p:cNvPr id="3" name="Content Placeholder 2"/>
          <p:cNvSpPr>
            <a:spLocks noGrp="1"/>
          </p:cNvSpPr>
          <p:nvPr>
            <p:ph idx="1"/>
          </p:nvPr>
        </p:nvSpPr>
        <p:spPr>
          <a:xfrm>
            <a:off x="457200" y="4495800"/>
            <a:ext cx="8229600" cy="1965960"/>
          </a:xfrm>
        </p:spPr>
        <p:txBody>
          <a:bodyPr/>
          <a:lstStyle/>
          <a:p>
            <a:r>
              <a:rPr lang="en-US" dirty="0" smtClean="0"/>
              <a:t>A directed ‘+’ </a:t>
            </a:r>
            <a:r>
              <a:rPr lang="en-US" dirty="0"/>
              <a:t>edge from node X to node Y shows that </a:t>
            </a:r>
            <a:r>
              <a:rPr lang="en-US" dirty="0" smtClean="0"/>
              <a:t>Y </a:t>
            </a:r>
            <a:r>
              <a:rPr lang="en-US" dirty="0"/>
              <a:t>has a </a:t>
            </a:r>
            <a:r>
              <a:rPr lang="en-US" dirty="0" smtClean="0"/>
              <a:t>higher status </a:t>
            </a:r>
            <a:r>
              <a:rPr lang="en-US" dirty="0"/>
              <a:t>than X</a:t>
            </a:r>
            <a:r>
              <a:rPr lang="en-US" dirty="0" smtClean="0"/>
              <a:t> </a:t>
            </a:r>
            <a:r>
              <a:rPr lang="en-US" dirty="0"/>
              <a:t>and a </a:t>
            </a:r>
            <a:r>
              <a:rPr lang="en-US" dirty="0" smtClean="0"/>
              <a:t>‘-’ one </a:t>
            </a:r>
            <a:r>
              <a:rPr lang="en-US" dirty="0"/>
              <a:t>shows vice versa</a:t>
            </a:r>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5000" y="1371600"/>
            <a:ext cx="4953000" cy="1763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28800" y="3135868"/>
            <a:ext cx="2318776" cy="369332"/>
          </a:xfrm>
          <a:prstGeom prst="rect">
            <a:avLst/>
          </a:prstGeom>
        </p:spPr>
        <p:txBody>
          <a:bodyPr wrap="none">
            <a:spAutoFit/>
          </a:bodyPr>
          <a:lstStyle/>
          <a:p>
            <a:r>
              <a:rPr lang="en-US" dirty="0" smtClean="0"/>
              <a:t>Unstable configuration</a:t>
            </a:r>
            <a:endParaRPr lang="en-US" dirty="0"/>
          </a:p>
        </p:txBody>
      </p:sp>
      <p:sp>
        <p:nvSpPr>
          <p:cNvPr id="6" name="Rectangle 5"/>
          <p:cNvSpPr/>
          <p:nvPr/>
        </p:nvSpPr>
        <p:spPr>
          <a:xfrm>
            <a:off x="4637533" y="3135868"/>
            <a:ext cx="2068067" cy="369332"/>
          </a:xfrm>
          <a:prstGeom prst="rect">
            <a:avLst/>
          </a:prstGeom>
        </p:spPr>
        <p:txBody>
          <a:bodyPr wrap="none">
            <a:spAutoFit/>
          </a:bodyPr>
          <a:lstStyle/>
          <a:p>
            <a:r>
              <a:rPr lang="en-US" dirty="0" smtClean="0"/>
              <a:t>Stable configuration</a:t>
            </a:r>
            <a:endParaRPr lang="en-US" dirty="0"/>
          </a:p>
        </p:txBody>
      </p:sp>
    </p:spTree>
    <p:extLst>
      <p:ext uri="{BB962C8B-B14F-4D97-AF65-F5344CB8AC3E}">
        <p14:creationId xmlns:p14="http://schemas.microsoft.com/office/powerpoint/2010/main" val="39319850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7"/>
          </p:nvPr>
        </p:nvSpPr>
        <p:spPr/>
        <p:txBody>
          <a:bodyPr/>
          <a:lstStyle/>
          <a:p>
            <a:r>
              <a:rPr lang="en-US" dirty="0" smtClean="0"/>
              <a:t>How similar are two nodes in a network?</a:t>
            </a:r>
            <a:endParaRPr lang="en-US" dirty="0"/>
          </a:p>
        </p:txBody>
      </p:sp>
      <p:sp>
        <p:nvSpPr>
          <p:cNvPr id="3" name="Title 2"/>
          <p:cNvSpPr>
            <a:spLocks noGrp="1"/>
          </p:cNvSpPr>
          <p:nvPr>
            <p:ph type="title"/>
          </p:nvPr>
        </p:nvSpPr>
        <p:spPr/>
        <p:txBody>
          <a:bodyPr/>
          <a:lstStyle/>
          <a:p>
            <a:r>
              <a:rPr lang="en-US" dirty="0" smtClean="0"/>
              <a:t>Similarity</a:t>
            </a:r>
            <a:endParaRPr lang="en-US" dirty="0"/>
          </a:p>
        </p:txBody>
      </p:sp>
    </p:spTree>
    <p:extLst>
      <p:ext uri="{BB962C8B-B14F-4D97-AF65-F5344CB8AC3E}">
        <p14:creationId xmlns:p14="http://schemas.microsoft.com/office/powerpoint/2010/main" val="7456854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Equivalence</a:t>
            </a:r>
            <a:endParaRPr lang="en-US" dirty="0"/>
          </a:p>
        </p:txBody>
      </p:sp>
      <p:sp>
        <p:nvSpPr>
          <p:cNvPr id="3" name="Content Placeholder 2"/>
          <p:cNvSpPr>
            <a:spLocks noGrp="1"/>
          </p:cNvSpPr>
          <p:nvPr>
            <p:ph idx="1"/>
          </p:nvPr>
        </p:nvSpPr>
        <p:spPr/>
        <p:txBody>
          <a:bodyPr>
            <a:normAutofit/>
          </a:bodyPr>
          <a:lstStyle/>
          <a:p>
            <a:r>
              <a:rPr lang="en-US" dirty="0"/>
              <a:t>In structural equivalence, </a:t>
            </a:r>
            <a:r>
              <a:rPr lang="en-US" dirty="0" smtClean="0"/>
              <a:t>we look at the neighborhood shared by two nodes; the size of this neighborhood defines how similar two nodes are.</a:t>
            </a:r>
          </a:p>
          <a:p>
            <a:endParaRPr lang="en-US" dirty="0"/>
          </a:p>
          <a:p>
            <a:pPr marL="0" indent="0" algn="ctr">
              <a:buNone/>
            </a:pPr>
            <a:r>
              <a:rPr lang="en-US" b="1" i="1" dirty="0" smtClean="0"/>
              <a:t>For instance, two brothers have in common sisters, mother, father, grandparents, etc. This shows that they are similar, whereas two random male or female individuals do not have much in common and are not similar.</a:t>
            </a:r>
          </a:p>
        </p:txBody>
      </p:sp>
    </p:spTree>
    <p:extLst>
      <p:ext uri="{BB962C8B-B14F-4D97-AF65-F5344CB8AC3E}">
        <p14:creationId xmlns:p14="http://schemas.microsoft.com/office/powerpoint/2010/main" val="2202197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bright="-20000" contrast="40000"/>
          </a:blip>
          <a:stretch>
            <a:fillRect/>
          </a:stretch>
        </p:blipFill>
        <p:spPr>
          <a:xfrm>
            <a:off x="3783784" y="2209800"/>
            <a:ext cx="5360216" cy="2334816"/>
          </a:xfrm>
          <a:prstGeom prst="rect">
            <a:avLst/>
          </a:prstGeom>
        </p:spPr>
      </p:pic>
      <p:sp>
        <p:nvSpPr>
          <p:cNvPr id="2" name="Title 1"/>
          <p:cNvSpPr>
            <a:spLocks noGrp="1"/>
          </p:cNvSpPr>
          <p:nvPr>
            <p:ph type="title"/>
          </p:nvPr>
        </p:nvSpPr>
        <p:spPr/>
        <p:txBody>
          <a:bodyPr/>
          <a:lstStyle/>
          <a:p>
            <a:r>
              <a:rPr lang="en-US" dirty="0"/>
              <a:t>Structural </a:t>
            </a:r>
            <a:r>
              <a:rPr lang="en-US" dirty="0" smtClean="0"/>
              <a:t>Equivalence: Definitions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Vertex similarity</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In general, the definition of neighborhood N(v) excludes the node itself v. </a:t>
            </a:r>
          </a:p>
          <a:p>
            <a:pPr lvl="1"/>
            <a:r>
              <a:rPr lang="en-US" dirty="0" smtClean="0"/>
              <a:t>Nodes that are connected and do not share a neighbor will be assigned zero similarity</a:t>
            </a:r>
          </a:p>
          <a:p>
            <a:pPr lvl="1"/>
            <a:r>
              <a:rPr lang="en-US" dirty="0" smtClean="0"/>
              <a:t>This can be rectified by assuming nodes to be included in their neighborhoods</a:t>
            </a:r>
            <a:endParaRPr lang="en-US" dirty="0"/>
          </a:p>
        </p:txBody>
      </p:sp>
      <p:sp>
        <p:nvSpPr>
          <p:cNvPr id="4" name="Rectangle 3"/>
          <p:cNvSpPr/>
          <p:nvPr/>
        </p:nvSpPr>
        <p:spPr>
          <a:xfrm>
            <a:off x="914400" y="2895600"/>
            <a:ext cx="2415661" cy="461665"/>
          </a:xfrm>
          <a:prstGeom prst="rect">
            <a:avLst/>
          </a:prstGeom>
        </p:spPr>
        <p:txBody>
          <a:bodyPr wrap="none">
            <a:spAutoFit/>
          </a:bodyPr>
          <a:lstStyle/>
          <a:p>
            <a:r>
              <a:rPr lang="en-US" sz="2400" dirty="0" err="1" smtClean="0"/>
              <a:t>Jaccard</a:t>
            </a:r>
            <a:r>
              <a:rPr lang="en-US" sz="2400" dirty="0" smtClean="0"/>
              <a:t> Similarity:</a:t>
            </a:r>
            <a:endParaRPr lang="en-US" sz="2400" dirty="0"/>
          </a:p>
        </p:txBody>
      </p:sp>
      <p:sp>
        <p:nvSpPr>
          <p:cNvPr id="8" name="Rectangle 7"/>
          <p:cNvSpPr/>
          <p:nvPr/>
        </p:nvSpPr>
        <p:spPr>
          <a:xfrm>
            <a:off x="1020110" y="3805535"/>
            <a:ext cx="2332690" cy="461665"/>
          </a:xfrm>
          <a:prstGeom prst="rect">
            <a:avLst/>
          </a:prstGeom>
        </p:spPr>
        <p:txBody>
          <a:bodyPr wrap="none">
            <a:spAutoFit/>
          </a:bodyPr>
          <a:lstStyle/>
          <a:p>
            <a:r>
              <a:rPr lang="en-US" sz="2400" dirty="0" smtClean="0"/>
              <a:t>Cosine Similarity:</a:t>
            </a:r>
            <a:endParaRPr lang="en-US" sz="2400" dirty="0"/>
          </a:p>
        </p:txBody>
      </p:sp>
      <p:pic>
        <p:nvPicPr>
          <p:cNvPr id="5" name="Picture 4"/>
          <p:cNvPicPr>
            <a:picLocks noChangeAspect="1"/>
          </p:cNvPicPr>
          <p:nvPr/>
        </p:nvPicPr>
        <p:blipFill>
          <a:blip r:embed="rId3">
            <a:lum bright="-20000" contrast="40000"/>
          </a:blip>
          <a:stretch>
            <a:fillRect/>
          </a:stretch>
        </p:blipFill>
        <p:spPr>
          <a:xfrm>
            <a:off x="2971800" y="1645645"/>
            <a:ext cx="3733800" cy="643345"/>
          </a:xfrm>
          <a:prstGeom prst="rect">
            <a:avLst/>
          </a:prstGeom>
        </p:spPr>
      </p:pic>
    </p:spTree>
    <p:extLst>
      <p:ext uri="{BB962C8B-B14F-4D97-AF65-F5344CB8AC3E}">
        <p14:creationId xmlns:p14="http://schemas.microsoft.com/office/powerpoint/2010/main" val="231433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Example</a:t>
            </a:r>
            <a:endParaRPr lang="en-US" dirty="0"/>
          </a:p>
        </p:txBody>
      </p:sp>
      <p:sp>
        <p:nvSpPr>
          <p:cNvPr id="3" name="Content Placeholder 2"/>
          <p:cNvSpPr>
            <a:spLocks noGrp="1"/>
          </p:cNvSpPr>
          <p:nvPr>
            <p:ph idx="1"/>
          </p:nvPr>
        </p:nvSpPr>
        <p:spPr>
          <a:xfrm>
            <a:off x="457200" y="6324600"/>
            <a:ext cx="8305800" cy="152400"/>
          </a:xfrm>
        </p:spPr>
        <p:txBody>
          <a:bodyPr>
            <a:normAutofit fontScale="25000" lnSpcReduction="20000"/>
          </a:bodyPr>
          <a:lstStyle/>
          <a:p>
            <a:endParaRPr lang="en-US" dirty="0"/>
          </a:p>
        </p:txBody>
      </p:sp>
      <p:pic>
        <p:nvPicPr>
          <p:cNvPr id="2355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962400"/>
            <a:ext cx="6527149" cy="93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5400" y="5181600"/>
            <a:ext cx="605117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4704" y="1143000"/>
            <a:ext cx="48101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6310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a:t>
            </a:r>
            <a:r>
              <a:rPr lang="en-US" dirty="0"/>
              <a:t>S</a:t>
            </a:r>
            <a:r>
              <a:rPr lang="en-US" dirty="0" smtClean="0"/>
              <a:t>imilarity</a:t>
            </a:r>
            <a:endParaRPr lang="en-US" dirty="0"/>
          </a:p>
        </p:txBody>
      </p:sp>
      <p:sp>
        <p:nvSpPr>
          <p:cNvPr id="3" name="Content Placeholder 2"/>
          <p:cNvSpPr>
            <a:spLocks noGrp="1"/>
          </p:cNvSpPr>
          <p:nvPr>
            <p:ph idx="1"/>
          </p:nvPr>
        </p:nvSpPr>
        <p:spPr>
          <a:xfrm>
            <a:off x="304800" y="1066800"/>
            <a:ext cx="8763000" cy="5318760"/>
          </a:xfrm>
        </p:spPr>
        <p:txBody>
          <a:bodyPr/>
          <a:lstStyle/>
          <a:p>
            <a:pPr marL="0" indent="0">
              <a:buNone/>
            </a:pPr>
            <a:r>
              <a:rPr lang="en-US" dirty="0" smtClean="0"/>
              <a:t>Comparing the calculated similarity value </a:t>
            </a:r>
            <a:r>
              <a:rPr lang="en-US" dirty="0"/>
              <a:t>with </a:t>
            </a:r>
            <a:r>
              <a:rPr lang="en-US" dirty="0" smtClean="0"/>
              <a:t>its expected value where </a:t>
            </a:r>
            <a:r>
              <a:rPr lang="en-US" dirty="0"/>
              <a:t>vertices pick their neighbors at </a:t>
            </a:r>
            <a:r>
              <a:rPr lang="en-US" dirty="0" smtClean="0"/>
              <a:t>random</a:t>
            </a:r>
          </a:p>
          <a:p>
            <a:r>
              <a:rPr lang="en-US" dirty="0"/>
              <a:t>For vertices </a:t>
            </a:r>
            <a:r>
              <a:rPr lang="en-US" dirty="0" err="1"/>
              <a:t>i</a:t>
            </a:r>
            <a:r>
              <a:rPr lang="en-US" dirty="0"/>
              <a:t> and j with degrees d</a:t>
            </a:r>
            <a:r>
              <a:rPr lang="en-US" baseline="-25000" dirty="0"/>
              <a:t>i</a:t>
            </a:r>
            <a:r>
              <a:rPr lang="en-US" dirty="0"/>
              <a:t> and </a:t>
            </a:r>
            <a:r>
              <a:rPr lang="en-US" dirty="0" err="1"/>
              <a:t>d</a:t>
            </a:r>
            <a:r>
              <a:rPr lang="en-US" baseline="-25000" dirty="0" err="1"/>
              <a:t>j</a:t>
            </a:r>
            <a:r>
              <a:rPr lang="en-US" dirty="0"/>
              <a:t> this expectation is </a:t>
            </a:r>
            <a:r>
              <a:rPr lang="en-US" dirty="0" err="1" smtClean="0"/>
              <a:t>d</a:t>
            </a:r>
            <a:r>
              <a:rPr lang="en-US" baseline="-25000" dirty="0" err="1" smtClean="0"/>
              <a:t>i</a:t>
            </a:r>
            <a:r>
              <a:rPr lang="en-US" dirty="0" err="1" smtClean="0"/>
              <a:t>d</a:t>
            </a:r>
            <a:r>
              <a:rPr lang="en-US" baseline="-25000" dirty="0" err="1" smtClean="0"/>
              <a:t>j</a:t>
            </a:r>
            <a:r>
              <a:rPr lang="en-US" dirty="0" smtClean="0"/>
              <a:t>/n</a:t>
            </a:r>
          </a:p>
          <a:p>
            <a:endParaRPr lang="en-US" dirty="0"/>
          </a:p>
        </p:txBody>
      </p:sp>
      <p:pic>
        <p:nvPicPr>
          <p:cNvPr id="24578"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1106" y="4343400"/>
            <a:ext cx="4849694" cy="94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8153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bright="-20000" contrast="40000"/>
          </a:blip>
          <a:stretch>
            <a:fillRect/>
          </a:stretch>
        </p:blipFill>
        <p:spPr>
          <a:xfrm>
            <a:off x="1828800" y="2819400"/>
            <a:ext cx="5257800" cy="3334454"/>
          </a:xfrm>
          <a:prstGeom prst="rect">
            <a:avLst/>
          </a:prstGeom>
        </p:spPr>
      </p:pic>
      <p:sp>
        <p:nvSpPr>
          <p:cNvPr id="2" name="Title 1"/>
          <p:cNvSpPr>
            <a:spLocks noGrp="1"/>
          </p:cNvSpPr>
          <p:nvPr>
            <p:ph type="title"/>
          </p:nvPr>
        </p:nvSpPr>
        <p:spPr/>
        <p:txBody>
          <a:bodyPr/>
          <a:lstStyle/>
          <a:p>
            <a:r>
              <a:rPr lang="en-US" dirty="0"/>
              <a:t>Normalized </a:t>
            </a:r>
            <a:r>
              <a:rPr lang="en-US" dirty="0" smtClean="0"/>
              <a:t>Similarity, cont. </a:t>
            </a:r>
            <a:endParaRPr lang="en-US" dirty="0"/>
          </a:p>
        </p:txBody>
      </p:sp>
      <p:pic>
        <p:nvPicPr>
          <p:cNvPr id="3" name="Picture 2"/>
          <p:cNvPicPr>
            <a:picLocks noChangeAspect="1"/>
          </p:cNvPicPr>
          <p:nvPr/>
        </p:nvPicPr>
        <p:blipFill>
          <a:blip r:embed="rId3">
            <a:lum bright="-20000" contrast="40000"/>
          </a:blip>
          <a:stretch>
            <a:fillRect/>
          </a:stretch>
        </p:blipFill>
        <p:spPr>
          <a:xfrm>
            <a:off x="762000" y="1052441"/>
            <a:ext cx="6146244" cy="2314148"/>
          </a:xfrm>
          <a:prstGeom prst="rect">
            <a:avLst/>
          </a:prstGeom>
        </p:spPr>
      </p:pic>
      <p:pic>
        <p:nvPicPr>
          <p:cNvPr id="11"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29400" y="1135581"/>
            <a:ext cx="2209800" cy="547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266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a:t>
            </a:r>
            <a:r>
              <a:rPr lang="en-US" dirty="0" smtClean="0"/>
              <a:t>Similarity, cont. </a:t>
            </a:r>
            <a:endParaRPr lang="en-US" dirty="0"/>
          </a:p>
        </p:txBody>
      </p:sp>
      <p:pic>
        <p:nvPicPr>
          <p:cNvPr id="25604"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43400" y="2286000"/>
            <a:ext cx="4191000" cy="58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8816" y="1321209"/>
            <a:ext cx="3864584" cy="461665"/>
          </a:xfrm>
          <a:prstGeom prst="rect">
            <a:avLst/>
          </a:prstGeom>
        </p:spPr>
        <p:txBody>
          <a:bodyPr wrap="none">
            <a:spAutoFit/>
          </a:bodyPr>
          <a:lstStyle/>
          <a:p>
            <a:r>
              <a:rPr lang="en-US" sz="2400" dirty="0" smtClean="0"/>
              <a:t>Covariance </a:t>
            </a:r>
            <a:r>
              <a:rPr lang="en-US" sz="2400" dirty="0"/>
              <a:t>between A</a:t>
            </a:r>
            <a:r>
              <a:rPr lang="en-US" sz="2400" baseline="-25000" dirty="0"/>
              <a:t>i</a:t>
            </a:r>
            <a:r>
              <a:rPr lang="en-US" sz="2400" dirty="0"/>
              <a:t> and </a:t>
            </a:r>
            <a:r>
              <a:rPr lang="en-US" sz="2400" dirty="0" err="1"/>
              <a:t>A</a:t>
            </a:r>
            <a:r>
              <a:rPr lang="en-US" sz="2400" baseline="-25000" dirty="0" err="1"/>
              <a:t>j</a:t>
            </a:r>
            <a:endParaRPr lang="en-US" sz="2400" baseline="-25000" dirty="0"/>
          </a:p>
        </p:txBody>
      </p:sp>
      <p:pic>
        <p:nvPicPr>
          <p:cNvPr id="25605"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6923" y="4419600"/>
            <a:ext cx="592607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8831" y="3352800"/>
            <a:ext cx="7576113" cy="1569660"/>
          </a:xfrm>
          <a:prstGeom prst="rect">
            <a:avLst/>
          </a:prstGeom>
        </p:spPr>
        <p:txBody>
          <a:bodyPr wrap="none">
            <a:spAutoFit/>
          </a:bodyPr>
          <a:lstStyle/>
          <a:p>
            <a:r>
              <a:rPr lang="en-US" sz="2400" dirty="0" smtClean="0"/>
              <a:t>Covariance can be normalized by the multiplication of </a:t>
            </a:r>
          </a:p>
          <a:p>
            <a:r>
              <a:rPr lang="en-US" sz="2400" smtClean="0"/>
              <a:t>Standard deviations: </a:t>
            </a:r>
            <a:endParaRPr lang="en-US" sz="2400" dirty="0" smtClean="0"/>
          </a:p>
          <a:p>
            <a:r>
              <a:rPr lang="en-US" sz="2400" dirty="0" smtClean="0"/>
              <a:t>Pearson </a:t>
            </a:r>
            <a:r>
              <a:rPr lang="en-US" sz="2400" dirty="0"/>
              <a:t>correlation </a:t>
            </a:r>
            <a:r>
              <a:rPr lang="en-US" sz="2400" dirty="0" smtClean="0"/>
              <a:t>coefficient:</a:t>
            </a:r>
          </a:p>
          <a:p>
            <a:r>
              <a:rPr lang="en-US" sz="2400" dirty="0" smtClean="0">
                <a:sym typeface="Symbol"/>
              </a:rPr>
              <a:t>  [-1,1]</a:t>
            </a:r>
            <a:endParaRPr lang="en-US" sz="2400" dirty="0"/>
          </a:p>
        </p:txBody>
      </p:sp>
    </p:spTree>
    <p:extLst>
      <p:ext uri="{BB962C8B-B14F-4D97-AF65-F5344CB8AC3E}">
        <p14:creationId xmlns:p14="http://schemas.microsoft.com/office/powerpoint/2010/main" val="3863751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Equivalence</a:t>
            </a:r>
            <a:endParaRPr lang="en-US" dirty="0"/>
          </a:p>
        </p:txBody>
      </p:sp>
      <p:sp>
        <p:nvSpPr>
          <p:cNvPr id="3" name="Content Placeholder 2"/>
          <p:cNvSpPr>
            <a:spLocks noGrp="1"/>
          </p:cNvSpPr>
          <p:nvPr>
            <p:ph idx="1"/>
          </p:nvPr>
        </p:nvSpPr>
        <p:spPr/>
        <p:txBody>
          <a:bodyPr/>
          <a:lstStyle/>
          <a:p>
            <a:r>
              <a:rPr lang="en-US" dirty="0"/>
              <a:t>In regular equivalence</a:t>
            </a:r>
            <a:r>
              <a:rPr lang="en-US" dirty="0" smtClean="0"/>
              <a:t>, we do not look at neighborhoods shared between individuals, but how neighborhoods themselves are similar</a:t>
            </a:r>
          </a:p>
          <a:p>
            <a:pPr marL="0" indent="0" algn="ctr">
              <a:buNone/>
            </a:pPr>
            <a:endParaRPr lang="en-US" dirty="0" smtClean="0"/>
          </a:p>
          <a:p>
            <a:pPr marL="0" indent="0" algn="ctr">
              <a:buNone/>
            </a:pPr>
            <a:r>
              <a:rPr lang="en-US" b="1" i="1" dirty="0" smtClean="0"/>
              <a:t>For </a:t>
            </a:r>
            <a:r>
              <a:rPr lang="en-US" b="1" i="1" dirty="0"/>
              <a:t>instance, athletes are similar not because they know each </a:t>
            </a:r>
            <a:r>
              <a:rPr lang="en-US" b="1" i="1" dirty="0" smtClean="0"/>
              <a:t>other in </a:t>
            </a:r>
            <a:r>
              <a:rPr lang="en-US" b="1" i="1" dirty="0"/>
              <a:t>person, but since they know similar individuals, such as coaches, trainers</a:t>
            </a:r>
            <a:r>
              <a:rPr lang="en-US" b="1" i="1" dirty="0" smtClean="0"/>
              <a:t>, other </a:t>
            </a:r>
            <a:r>
              <a:rPr lang="en-US" b="1" i="1" dirty="0"/>
              <a:t>players, </a:t>
            </a:r>
            <a:r>
              <a:rPr lang="en-US" b="1" i="1" dirty="0" smtClean="0"/>
              <a:t>etc.</a:t>
            </a:r>
            <a:endParaRPr lang="en-US" b="1" i="1" dirty="0"/>
          </a:p>
        </p:txBody>
      </p:sp>
    </p:spTree>
    <p:extLst>
      <p:ext uri="{BB962C8B-B14F-4D97-AF65-F5344CB8AC3E}">
        <p14:creationId xmlns:p14="http://schemas.microsoft.com/office/powerpoint/2010/main" val="1945622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066800"/>
            <a:ext cx="8229600" cy="531876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a:t>
            </a:r>
            <a:r>
              <a:rPr lang="en-US" baseline="-25000" dirty="0" smtClean="0"/>
              <a:t>i</a:t>
            </a:r>
            <a:r>
              <a:rPr lang="en-US" dirty="0" smtClean="0"/>
              <a:t>, </a:t>
            </a:r>
            <a:r>
              <a:rPr lang="en-US" dirty="0" err="1" smtClean="0"/>
              <a:t>v</a:t>
            </a:r>
            <a:r>
              <a:rPr lang="en-US" baseline="-25000" dirty="0" err="1" smtClean="0"/>
              <a:t>j</a:t>
            </a:r>
            <a:r>
              <a:rPr lang="en-US" dirty="0" smtClean="0"/>
              <a:t> are similar when their neighbors </a:t>
            </a:r>
            <a:r>
              <a:rPr lang="en-US" dirty="0" err="1" smtClean="0"/>
              <a:t>v</a:t>
            </a:r>
            <a:r>
              <a:rPr lang="en-US" baseline="-25000" dirty="0" err="1" smtClean="0"/>
              <a:t>k</a:t>
            </a:r>
            <a:r>
              <a:rPr lang="en-US" dirty="0" smtClean="0"/>
              <a:t> and </a:t>
            </a:r>
            <a:r>
              <a:rPr lang="en-US" dirty="0" err="1" smtClean="0"/>
              <a:t>v</a:t>
            </a:r>
            <a:r>
              <a:rPr lang="en-US" baseline="-25000" dirty="0" err="1" smtClean="0"/>
              <a:t>l</a:t>
            </a:r>
            <a:r>
              <a:rPr lang="en-US" baseline="-25000" dirty="0" smtClean="0"/>
              <a:t> </a:t>
            </a:r>
            <a:r>
              <a:rPr lang="en-US" dirty="0" smtClean="0"/>
              <a:t>are similar</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equation (left figure) is hard to solve since it is self referential so we relax our definition using the right figure</a:t>
            </a:r>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endParaRPr lang="en-US" baseline="-25000" dirty="0" smtClean="0"/>
          </a:p>
          <a:p>
            <a:endParaRPr lang="en-US" baseline="-25000" dirty="0" smtClean="0"/>
          </a:p>
          <a:p>
            <a:endParaRPr lang="en-US" dirty="0"/>
          </a:p>
        </p:txBody>
      </p:sp>
      <p:sp>
        <p:nvSpPr>
          <p:cNvPr id="2" name="Title 1"/>
          <p:cNvSpPr>
            <a:spLocks noGrp="1"/>
          </p:cNvSpPr>
          <p:nvPr>
            <p:ph type="title"/>
          </p:nvPr>
        </p:nvSpPr>
        <p:spPr/>
        <p:txBody>
          <a:bodyPr/>
          <a:lstStyle/>
          <a:p>
            <a:r>
              <a:rPr lang="en-US" dirty="0" smtClean="0"/>
              <a:t>Regular Equivalence</a:t>
            </a:r>
            <a:endParaRPr lang="en-US" dirty="0"/>
          </a:p>
        </p:txBody>
      </p:sp>
      <p:pic>
        <p:nvPicPr>
          <p:cNvPr id="6" name="Picture 5"/>
          <p:cNvPicPr>
            <a:picLocks noChangeAspect="1"/>
          </p:cNvPicPr>
          <p:nvPr/>
        </p:nvPicPr>
        <p:blipFill>
          <a:blip r:embed="rId2">
            <a:lum bright="-20000" contrast="40000"/>
          </a:blip>
          <a:stretch>
            <a:fillRect/>
          </a:stretch>
        </p:blipFill>
        <p:spPr>
          <a:xfrm>
            <a:off x="2667000" y="1617619"/>
            <a:ext cx="5135930" cy="82078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286000"/>
            <a:ext cx="6934200" cy="2538565"/>
          </a:xfrm>
          <a:prstGeom prst="rect">
            <a:avLst/>
          </a:prstGeom>
        </p:spPr>
      </p:pic>
    </p:spTree>
    <p:extLst>
      <p:ext uri="{BB962C8B-B14F-4D97-AF65-F5344CB8AC3E}">
        <p14:creationId xmlns:p14="http://schemas.microsoft.com/office/powerpoint/2010/main" val="529647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Degree Centrality</a:t>
            </a:r>
            <a:endParaRPr lang="en-US" dirty="0"/>
          </a:p>
        </p:txBody>
      </p:sp>
      <p:sp>
        <p:nvSpPr>
          <p:cNvPr id="5" name="Content Placeholder 4"/>
          <p:cNvSpPr>
            <a:spLocks noGrp="1"/>
          </p:cNvSpPr>
          <p:nvPr>
            <p:ph idx="1"/>
          </p:nvPr>
        </p:nvSpPr>
        <p:spPr/>
        <p:txBody>
          <a:bodyPr/>
          <a:lstStyle/>
          <a:p>
            <a:r>
              <a:rPr lang="en-US" dirty="0"/>
              <a:t>The degree centrality measure ranks nodes with more </a:t>
            </a:r>
            <a:r>
              <a:rPr lang="en-US" dirty="0" smtClean="0"/>
              <a:t>connections higher </a:t>
            </a:r>
            <a:r>
              <a:rPr lang="en-US" dirty="0"/>
              <a:t>in terms of centrality</a:t>
            </a:r>
            <a:endParaRPr lang="en-US" dirty="0" smtClean="0"/>
          </a:p>
          <a:p>
            <a:endParaRPr lang="en-US" dirty="0" smtClean="0"/>
          </a:p>
          <a:p>
            <a:r>
              <a:rPr lang="en-US" dirty="0" smtClean="0"/>
              <a:t>d</a:t>
            </a:r>
            <a:r>
              <a:rPr lang="en-US" baseline="-25000" dirty="0" smtClean="0"/>
              <a:t>i</a:t>
            </a:r>
            <a:r>
              <a:rPr lang="en-US" dirty="0" smtClean="0"/>
              <a:t> </a:t>
            </a:r>
            <a:r>
              <a:rPr lang="en-US" dirty="0"/>
              <a:t>is the degree (number of adjacent edges) for vertex </a:t>
            </a:r>
            <a:r>
              <a:rPr lang="en-US" dirty="0" smtClean="0"/>
              <a:t>v</a:t>
            </a:r>
            <a:r>
              <a:rPr lang="en-US" baseline="-25000" dirty="0" smtClean="0"/>
              <a:t>i</a:t>
            </a:r>
          </a:p>
          <a:p>
            <a:endParaRPr lang="en-US" dirty="0"/>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1400" y="2133600"/>
            <a:ext cx="1676400" cy="38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43000" y="5105400"/>
            <a:ext cx="7391400" cy="830997"/>
          </a:xfrm>
          <a:prstGeom prst="rect">
            <a:avLst/>
          </a:prstGeom>
        </p:spPr>
        <p:txBody>
          <a:bodyPr wrap="square">
            <a:spAutoFit/>
          </a:bodyPr>
          <a:lstStyle/>
          <a:p>
            <a:r>
              <a:rPr lang="en-US" sz="2400" dirty="0"/>
              <a:t>In this graph degree </a:t>
            </a:r>
            <a:r>
              <a:rPr lang="en-US" sz="2400" dirty="0" smtClean="0"/>
              <a:t>centrality for </a:t>
            </a:r>
            <a:r>
              <a:rPr lang="en-US" sz="2400" dirty="0"/>
              <a:t>vertex v</a:t>
            </a:r>
            <a:r>
              <a:rPr lang="en-US" sz="2400" baseline="-25000" dirty="0"/>
              <a:t>1</a:t>
            </a:r>
            <a:r>
              <a:rPr lang="en-US" sz="2400" dirty="0"/>
              <a:t> is d</a:t>
            </a:r>
            <a:r>
              <a:rPr lang="en-US" sz="2400" baseline="-25000" dirty="0"/>
              <a:t>1</a:t>
            </a:r>
            <a:r>
              <a:rPr lang="en-US" sz="2400" dirty="0"/>
              <a:t> = 8 and for all others is </a:t>
            </a:r>
            <a:r>
              <a:rPr lang="en-US" sz="2400" dirty="0" err="1"/>
              <a:t>d</a:t>
            </a:r>
            <a:r>
              <a:rPr lang="en-US" sz="2400" baseline="-25000" dirty="0" err="1"/>
              <a:t>j</a:t>
            </a:r>
            <a:r>
              <a:rPr lang="en-US" sz="2400" dirty="0"/>
              <a:t> = 1, j </a:t>
            </a:r>
            <a:r>
              <a:rPr lang="en-US" sz="2400" dirty="0" smtClean="0">
                <a:sym typeface="Symbol"/>
              </a:rPr>
              <a:t> </a:t>
            </a:r>
            <a:r>
              <a:rPr lang="en-US" sz="2400" dirty="0" smtClean="0"/>
              <a:t>1</a:t>
            </a:r>
            <a:endParaRPr lang="en-US" sz="2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7534" y="3266217"/>
            <a:ext cx="1674066" cy="1671229"/>
          </a:xfrm>
          <a:prstGeom prst="rect">
            <a:avLst/>
          </a:prstGeom>
        </p:spPr>
      </p:pic>
    </p:spTree>
    <p:extLst>
      <p:ext uri="{BB962C8B-B14F-4D97-AF65-F5344CB8AC3E}">
        <p14:creationId xmlns:p14="http://schemas.microsoft.com/office/powerpoint/2010/main" val="30716699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dirty="0" smtClean="0"/>
              <a:t>Equivalence</a:t>
            </a:r>
            <a:endParaRPr lang="en-US" dirty="0"/>
          </a:p>
        </p:txBody>
      </p:sp>
      <p:sp>
        <p:nvSpPr>
          <p:cNvPr id="3" name="Content Placeholder 2"/>
          <p:cNvSpPr>
            <a:spLocks noGrp="1"/>
          </p:cNvSpPr>
          <p:nvPr>
            <p:ph idx="1"/>
          </p:nvPr>
        </p:nvSpPr>
        <p:spPr/>
        <p:txBody>
          <a:bodyPr/>
          <a:lstStyle/>
          <a:p>
            <a:r>
              <a:rPr lang="en-US" dirty="0" smtClean="0"/>
              <a:t>v</a:t>
            </a:r>
            <a:r>
              <a:rPr lang="en-US" baseline="-25000" dirty="0" smtClean="0"/>
              <a:t>i</a:t>
            </a:r>
            <a:r>
              <a:rPr lang="en-US" dirty="0" smtClean="0"/>
              <a:t>, </a:t>
            </a:r>
            <a:r>
              <a:rPr lang="en-US" dirty="0" err="1" smtClean="0"/>
              <a:t>v</a:t>
            </a:r>
            <a:r>
              <a:rPr lang="en-US" baseline="-25000" dirty="0" err="1" smtClean="0"/>
              <a:t>j</a:t>
            </a:r>
            <a:r>
              <a:rPr lang="en-US" dirty="0" smtClean="0"/>
              <a:t> are similar when </a:t>
            </a:r>
            <a:r>
              <a:rPr lang="en-US" dirty="0" err="1" smtClean="0"/>
              <a:t>v</a:t>
            </a:r>
            <a:r>
              <a:rPr lang="en-US" baseline="-25000" dirty="0" err="1" smtClean="0"/>
              <a:t>j</a:t>
            </a:r>
            <a:r>
              <a:rPr lang="en-US" dirty="0" smtClean="0"/>
              <a:t> </a:t>
            </a:r>
            <a:r>
              <a:rPr lang="en-US" dirty="0"/>
              <a:t>is similar to v</a:t>
            </a:r>
            <a:r>
              <a:rPr lang="en-US" baseline="-25000" dirty="0"/>
              <a:t>i</a:t>
            </a:r>
            <a:r>
              <a:rPr lang="en-US" dirty="0"/>
              <a:t>’s neighbors </a:t>
            </a:r>
            <a:r>
              <a:rPr lang="en-US" dirty="0" err="1" smtClean="0"/>
              <a:t>v</a:t>
            </a:r>
            <a:r>
              <a:rPr lang="en-US" baseline="-25000" dirty="0" err="1" smtClean="0"/>
              <a:t>k</a:t>
            </a:r>
            <a:endParaRPr lang="en-US" baseline="-25000" dirty="0" smtClean="0"/>
          </a:p>
          <a:p>
            <a:endParaRPr lang="en-US" baseline="-25000" dirty="0"/>
          </a:p>
          <a:p>
            <a:endParaRPr lang="en-US" baseline="-25000" dirty="0" smtClean="0"/>
          </a:p>
          <a:p>
            <a:endParaRPr lang="en-US" baseline="-25000" dirty="0"/>
          </a:p>
          <a:p>
            <a:r>
              <a:rPr lang="en-US" dirty="0"/>
              <a:t>In vector format</a:t>
            </a:r>
          </a:p>
        </p:txBody>
      </p:sp>
      <p:pic>
        <p:nvPicPr>
          <p:cNvPr id="266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0" y="1905000"/>
            <a:ext cx="5113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73976" y="3351355"/>
            <a:ext cx="3559629" cy="49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4599072"/>
            <a:ext cx="3949575" cy="5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43871" y="5867400"/>
            <a:ext cx="3301031"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4267200"/>
            <a:ext cx="3742761" cy="1569660"/>
          </a:xfrm>
          <a:prstGeom prst="rect">
            <a:avLst/>
          </a:prstGeom>
        </p:spPr>
        <p:txBody>
          <a:bodyPr wrap="square">
            <a:spAutoFit/>
          </a:bodyPr>
          <a:lstStyle/>
          <a:p>
            <a:r>
              <a:rPr lang="en-US" sz="2400" u="sng" dirty="0" smtClean="0"/>
              <a:t>A vertex is highly similar to itself</a:t>
            </a:r>
            <a:r>
              <a:rPr lang="en-US" sz="2400" dirty="0" smtClean="0"/>
              <a:t>, we guarantee this by adding an identity matrix to the equation</a:t>
            </a:r>
            <a:endParaRPr lang="en-US" sz="2400" dirty="0"/>
          </a:p>
        </p:txBody>
      </p:sp>
      <p:sp>
        <p:nvSpPr>
          <p:cNvPr id="9" name="Right Arrow 8"/>
          <p:cNvSpPr/>
          <p:nvPr/>
        </p:nvSpPr>
        <p:spPr>
          <a:xfrm>
            <a:off x="3668043" y="473756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ight Arrow 9"/>
          <p:cNvSpPr/>
          <p:nvPr/>
        </p:nvSpPr>
        <p:spPr>
          <a:xfrm rot="5400000">
            <a:off x="6127687" y="53340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ight Arrow 10"/>
          <p:cNvSpPr/>
          <p:nvPr/>
        </p:nvSpPr>
        <p:spPr>
          <a:xfrm rot="5400000">
            <a:off x="6251461" y="28956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304800" y="4114800"/>
            <a:ext cx="84259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514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dirty="0" smtClean="0"/>
              <a:t>Equivalence</a:t>
            </a:r>
            <a:endParaRPr lang="en-US" dirty="0"/>
          </a:p>
        </p:txBody>
      </p:sp>
      <p:sp>
        <p:nvSpPr>
          <p:cNvPr id="3" name="Content Placeholder 2"/>
          <p:cNvSpPr>
            <a:spLocks noGrp="1"/>
          </p:cNvSpPr>
          <p:nvPr>
            <p:ph idx="1"/>
          </p:nvPr>
        </p:nvSpPr>
        <p:spPr/>
        <p:txBody>
          <a:bodyPr/>
          <a:lstStyle/>
          <a:p>
            <a:r>
              <a:rPr lang="en-US" dirty="0" smtClean="0"/>
              <a:t>v</a:t>
            </a:r>
            <a:r>
              <a:rPr lang="en-US" baseline="-25000" dirty="0" smtClean="0"/>
              <a:t>i</a:t>
            </a:r>
            <a:r>
              <a:rPr lang="en-US" dirty="0" smtClean="0"/>
              <a:t>, </a:t>
            </a:r>
            <a:r>
              <a:rPr lang="en-US" dirty="0" err="1" smtClean="0"/>
              <a:t>v</a:t>
            </a:r>
            <a:r>
              <a:rPr lang="en-US" baseline="-25000" dirty="0" err="1" smtClean="0"/>
              <a:t>j</a:t>
            </a:r>
            <a:r>
              <a:rPr lang="en-US" dirty="0" smtClean="0"/>
              <a:t> are similar when </a:t>
            </a:r>
            <a:r>
              <a:rPr lang="en-US" dirty="0" err="1" smtClean="0"/>
              <a:t>v</a:t>
            </a:r>
            <a:r>
              <a:rPr lang="en-US" baseline="-25000" dirty="0" err="1" smtClean="0"/>
              <a:t>j</a:t>
            </a:r>
            <a:r>
              <a:rPr lang="en-US" dirty="0" smtClean="0"/>
              <a:t> </a:t>
            </a:r>
            <a:r>
              <a:rPr lang="en-US" dirty="0"/>
              <a:t>is similar to v</a:t>
            </a:r>
            <a:r>
              <a:rPr lang="en-US" baseline="-25000" dirty="0"/>
              <a:t>i</a:t>
            </a:r>
            <a:r>
              <a:rPr lang="en-US" dirty="0"/>
              <a:t>’s neighbors </a:t>
            </a:r>
            <a:r>
              <a:rPr lang="en-US" dirty="0" err="1" smtClean="0"/>
              <a:t>v</a:t>
            </a:r>
            <a:r>
              <a:rPr lang="en-US" baseline="-25000" dirty="0" err="1" smtClean="0"/>
              <a:t>k</a:t>
            </a:r>
            <a:endParaRPr lang="en-US" baseline="-25000" dirty="0" smtClean="0"/>
          </a:p>
          <a:p>
            <a:endParaRPr lang="en-US" baseline="-25000" dirty="0"/>
          </a:p>
          <a:p>
            <a:endParaRPr lang="en-US" baseline="-25000" dirty="0" smtClean="0"/>
          </a:p>
          <a:p>
            <a:endParaRPr lang="en-US" baseline="-25000" dirty="0"/>
          </a:p>
          <a:p>
            <a:r>
              <a:rPr lang="en-US" dirty="0"/>
              <a:t>In vector format</a:t>
            </a:r>
          </a:p>
        </p:txBody>
      </p:sp>
      <p:pic>
        <p:nvPicPr>
          <p:cNvPr id="266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0" y="1905000"/>
            <a:ext cx="5113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73976" y="3351355"/>
            <a:ext cx="3559629" cy="49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4599072"/>
            <a:ext cx="3949575" cy="5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43871" y="5867400"/>
            <a:ext cx="3301031"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4267200"/>
            <a:ext cx="3742761" cy="1569660"/>
          </a:xfrm>
          <a:prstGeom prst="rect">
            <a:avLst/>
          </a:prstGeom>
        </p:spPr>
        <p:txBody>
          <a:bodyPr wrap="square">
            <a:spAutoFit/>
          </a:bodyPr>
          <a:lstStyle/>
          <a:p>
            <a:r>
              <a:rPr lang="en-US" sz="2400" u="sng" dirty="0" smtClean="0"/>
              <a:t>A vertex is highly similar to itself</a:t>
            </a:r>
            <a:r>
              <a:rPr lang="en-US" sz="2400" dirty="0" smtClean="0"/>
              <a:t>, we guarantee this by adding an identity matrix to the equation</a:t>
            </a:r>
            <a:endParaRPr lang="en-US" sz="2400" dirty="0"/>
          </a:p>
        </p:txBody>
      </p:sp>
      <p:sp>
        <p:nvSpPr>
          <p:cNvPr id="9" name="Right Arrow 8"/>
          <p:cNvSpPr/>
          <p:nvPr/>
        </p:nvSpPr>
        <p:spPr>
          <a:xfrm>
            <a:off x="3668043" y="473756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ight Arrow 9"/>
          <p:cNvSpPr/>
          <p:nvPr/>
        </p:nvSpPr>
        <p:spPr>
          <a:xfrm rot="5400000">
            <a:off x="6127687" y="53340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ight Arrow 10"/>
          <p:cNvSpPr/>
          <p:nvPr/>
        </p:nvSpPr>
        <p:spPr>
          <a:xfrm rot="5400000">
            <a:off x="6251461" y="2895600"/>
            <a:ext cx="5334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304800" y="4114800"/>
            <a:ext cx="84259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4086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dirty="0" smtClean="0"/>
              <a:t>Equivalence: Example</a:t>
            </a:r>
            <a:endParaRPr lang="en-US" dirty="0"/>
          </a:p>
        </p:txBody>
      </p:sp>
      <p:sp>
        <p:nvSpPr>
          <p:cNvPr id="3" name="Content Placeholder 2"/>
          <p:cNvSpPr>
            <a:spLocks noGrp="1"/>
          </p:cNvSpPr>
          <p:nvPr>
            <p:ph idx="1"/>
          </p:nvPr>
        </p:nvSpPr>
        <p:spPr>
          <a:xfrm>
            <a:off x="228600" y="5181600"/>
            <a:ext cx="8763000" cy="609600"/>
          </a:xfrm>
        </p:spPr>
        <p:txBody>
          <a:bodyPr>
            <a:noAutofit/>
          </a:bodyPr>
          <a:lstStyle/>
          <a:p>
            <a:r>
              <a:rPr lang="en-US" sz="2000" dirty="0"/>
              <a:t>Any row/column of this matrix shows the similarity to other </a:t>
            </a:r>
            <a:r>
              <a:rPr lang="en-US" sz="2000" dirty="0" smtClean="0"/>
              <a:t>vertices</a:t>
            </a:r>
          </a:p>
          <a:p>
            <a:r>
              <a:rPr lang="en-US" sz="2000" dirty="0" smtClean="0"/>
              <a:t>We can see </a:t>
            </a:r>
            <a:r>
              <a:rPr lang="en-US" sz="2000" dirty="0"/>
              <a:t>that vertex 1 is most similar (other than itself) to vertices 2 and </a:t>
            </a:r>
            <a:r>
              <a:rPr lang="en-US" sz="2000" dirty="0" smtClean="0"/>
              <a:t>3</a:t>
            </a:r>
          </a:p>
          <a:p>
            <a:r>
              <a:rPr lang="en-US" sz="2000" dirty="0" smtClean="0"/>
              <a:t>Nodes 2 and 3 have the highest similarity</a:t>
            </a:r>
            <a:endParaRPr lang="en-US" sz="2000" dirty="0"/>
          </a:p>
        </p:txBody>
      </p:sp>
      <p:pic>
        <p:nvPicPr>
          <p:cNvPr id="819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5094" y="1062719"/>
            <a:ext cx="3257704" cy="1580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62550" y="1071563"/>
            <a:ext cx="27622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2971800"/>
            <a:ext cx="3716658" cy="400110"/>
          </a:xfrm>
          <a:prstGeom prst="rect">
            <a:avLst/>
          </a:prstGeom>
        </p:spPr>
        <p:txBody>
          <a:bodyPr wrap="none">
            <a:spAutoFit/>
          </a:bodyPr>
          <a:lstStyle/>
          <a:p>
            <a:r>
              <a:rPr lang="en-US" sz="2000" dirty="0"/>
              <a:t>The largest eigenvalue of A is 2.43</a:t>
            </a:r>
          </a:p>
        </p:txBody>
      </p:sp>
      <p:sp>
        <p:nvSpPr>
          <p:cNvPr id="5" name="Rectangle 4"/>
          <p:cNvSpPr/>
          <p:nvPr/>
        </p:nvSpPr>
        <p:spPr>
          <a:xfrm>
            <a:off x="457200" y="3288268"/>
            <a:ext cx="2272032" cy="400110"/>
          </a:xfrm>
          <a:prstGeom prst="rect">
            <a:avLst/>
          </a:prstGeom>
        </p:spPr>
        <p:txBody>
          <a:bodyPr wrap="none">
            <a:spAutoFit/>
          </a:bodyPr>
          <a:lstStyle/>
          <a:p>
            <a:r>
              <a:rPr lang="en-US" sz="2000" dirty="0" smtClean="0"/>
              <a:t>Set  </a:t>
            </a:r>
            <a:r>
              <a:rPr lang="el-GR" sz="2000" dirty="0" smtClean="0"/>
              <a:t>α</a:t>
            </a:r>
            <a:r>
              <a:rPr lang="en-US" sz="2000" dirty="0" smtClean="0"/>
              <a:t> = 0.4 </a:t>
            </a:r>
            <a:r>
              <a:rPr lang="en-US" sz="2000" dirty="0"/>
              <a:t>&lt; </a:t>
            </a:r>
            <a:r>
              <a:rPr lang="en-US" sz="2000" dirty="0" smtClean="0"/>
              <a:t>1/2.43</a:t>
            </a:r>
            <a:endParaRPr lang="en-US" sz="2000" dirty="0"/>
          </a:p>
        </p:txBody>
      </p:sp>
      <p:pic>
        <p:nvPicPr>
          <p:cNvPr id="8196"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34715" y="3336955"/>
            <a:ext cx="6796428" cy="184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255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Centrality in Directed Graphs</a:t>
            </a:r>
          </a:p>
        </p:txBody>
      </p:sp>
      <p:sp>
        <p:nvSpPr>
          <p:cNvPr id="3" name="Content Placeholder 2"/>
          <p:cNvSpPr>
            <a:spLocks noGrp="1"/>
          </p:cNvSpPr>
          <p:nvPr>
            <p:ph idx="1"/>
          </p:nvPr>
        </p:nvSpPr>
        <p:spPr/>
        <p:txBody>
          <a:bodyPr/>
          <a:lstStyle/>
          <a:p>
            <a:r>
              <a:rPr lang="en-US" dirty="0"/>
              <a:t>In </a:t>
            </a:r>
            <a:r>
              <a:rPr lang="en-US" dirty="0" smtClean="0"/>
              <a:t>directed graphs</a:t>
            </a:r>
            <a:r>
              <a:rPr lang="en-US" dirty="0"/>
              <a:t>, we can either use the in-degree, the out-degree, or the </a:t>
            </a:r>
            <a:r>
              <a:rPr lang="en-US" dirty="0" smtClean="0"/>
              <a:t>combination as </a:t>
            </a:r>
            <a:r>
              <a:rPr lang="en-US" dirty="0"/>
              <a:t>the degree centrality value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Rectangle 4"/>
          <p:cNvSpPr/>
          <p:nvPr/>
        </p:nvSpPr>
        <p:spPr>
          <a:xfrm>
            <a:off x="990600" y="5939135"/>
            <a:ext cx="6934200" cy="461665"/>
          </a:xfrm>
          <a:prstGeom prst="rect">
            <a:avLst/>
          </a:prstGeom>
        </p:spPr>
        <p:txBody>
          <a:bodyPr wrap="square">
            <a:spAutoFit/>
          </a:bodyPr>
          <a:lstStyle/>
          <a:p>
            <a:r>
              <a:rPr lang="en-US" sz="2400" i="1" dirty="0" err="1" smtClean="0"/>
              <a:t>d</a:t>
            </a:r>
            <a:r>
              <a:rPr lang="en-US" sz="2400" i="1" baseline="30000" dirty="0" err="1" smtClean="0"/>
              <a:t>out</a:t>
            </a:r>
            <a:r>
              <a:rPr lang="en-US" sz="2400" i="1" baseline="-25000" dirty="0" err="1" smtClean="0"/>
              <a:t>i</a:t>
            </a:r>
            <a:r>
              <a:rPr lang="en-US" sz="2400" dirty="0" smtClean="0"/>
              <a:t> </a:t>
            </a:r>
            <a:r>
              <a:rPr lang="en-US" sz="2400" dirty="0"/>
              <a:t>is </a:t>
            </a:r>
            <a:r>
              <a:rPr lang="en-US" sz="2400" dirty="0" smtClean="0"/>
              <a:t>the number of outgoing links for </a:t>
            </a:r>
            <a:r>
              <a:rPr lang="en-US" sz="2400" dirty="0"/>
              <a:t>vertex v</a:t>
            </a:r>
            <a:r>
              <a:rPr lang="en-US" sz="2400" baseline="-25000" dirty="0"/>
              <a:t>i</a:t>
            </a:r>
          </a:p>
        </p:txBody>
      </p:sp>
      <p:pic>
        <p:nvPicPr>
          <p:cNvPr id="6" name="Picture 5"/>
          <p:cNvPicPr>
            <a:picLocks noChangeAspect="1"/>
          </p:cNvPicPr>
          <p:nvPr/>
        </p:nvPicPr>
        <p:blipFill>
          <a:blip r:embed="rId2">
            <a:lum bright="-20000" contrast="40000"/>
          </a:blip>
          <a:stretch>
            <a:fillRect/>
          </a:stretch>
        </p:blipFill>
        <p:spPr>
          <a:xfrm>
            <a:off x="195941" y="2743200"/>
            <a:ext cx="8643259" cy="2540864"/>
          </a:xfrm>
          <a:prstGeom prst="rect">
            <a:avLst/>
          </a:prstGeom>
        </p:spPr>
      </p:pic>
    </p:spTree>
    <p:extLst>
      <p:ext uri="{BB962C8B-B14F-4D97-AF65-F5344CB8AC3E}">
        <p14:creationId xmlns:p14="http://schemas.microsoft.com/office/powerpoint/2010/main" val="4108514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Degree Centrality</a:t>
            </a:r>
            <a:endParaRPr lang="en-US" dirty="0"/>
          </a:p>
        </p:txBody>
      </p:sp>
      <p:sp>
        <p:nvSpPr>
          <p:cNvPr id="3" name="Content Placeholder 2"/>
          <p:cNvSpPr>
            <a:spLocks noGrp="1"/>
          </p:cNvSpPr>
          <p:nvPr>
            <p:ph idx="1"/>
          </p:nvPr>
        </p:nvSpPr>
        <p:spPr>
          <a:xfrm>
            <a:off x="457200" y="1066800"/>
            <a:ext cx="5238071" cy="5318760"/>
          </a:xfrm>
        </p:spPr>
        <p:txBody>
          <a:bodyPr/>
          <a:lstStyle/>
          <a:p>
            <a:r>
              <a:rPr lang="en-US" dirty="0" smtClean="0"/>
              <a:t>Normalized </a:t>
            </a:r>
            <a:r>
              <a:rPr lang="en-US" dirty="0"/>
              <a:t>by the maximum possible </a:t>
            </a:r>
            <a:r>
              <a:rPr lang="en-US" dirty="0" smtClean="0"/>
              <a:t>degree</a:t>
            </a:r>
          </a:p>
          <a:p>
            <a:endParaRPr lang="en-US" dirty="0"/>
          </a:p>
          <a:p>
            <a:r>
              <a:rPr lang="en-US" dirty="0" smtClean="0"/>
              <a:t>Normalized </a:t>
            </a:r>
            <a:r>
              <a:rPr lang="en-US" dirty="0"/>
              <a:t>by the maximum </a:t>
            </a:r>
            <a:r>
              <a:rPr lang="en-US" dirty="0" smtClean="0"/>
              <a:t>degree</a:t>
            </a:r>
          </a:p>
          <a:p>
            <a:endParaRPr lang="en-US" dirty="0" smtClean="0"/>
          </a:p>
          <a:p>
            <a:r>
              <a:rPr lang="en-US" dirty="0" smtClean="0"/>
              <a:t>Normalized </a:t>
            </a:r>
            <a:r>
              <a:rPr lang="en-US" dirty="0"/>
              <a:t>by the </a:t>
            </a:r>
            <a:r>
              <a:rPr lang="en-US" dirty="0" smtClean="0"/>
              <a:t>degree sum</a:t>
            </a:r>
            <a:endParaRPr lang="en-US" dirty="0"/>
          </a:p>
        </p:txBody>
      </p:sp>
      <p:pic>
        <p:nvPicPr>
          <p:cNvPr id="205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1219200"/>
            <a:ext cx="2714625" cy="82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3600" y="2819400"/>
            <a:ext cx="2842742" cy="92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9800" y="4495800"/>
            <a:ext cx="2947545" cy="78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676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20000" contrast="40000"/>
          </a:blip>
          <a:stretch>
            <a:fillRect/>
          </a:stretch>
        </p:blipFill>
        <p:spPr>
          <a:xfrm>
            <a:off x="384755" y="5029200"/>
            <a:ext cx="4796845" cy="1431139"/>
          </a:xfrm>
          <a:prstGeom prst="rect">
            <a:avLst/>
          </a:prstGeom>
        </p:spPr>
      </p:pic>
      <p:sp>
        <p:nvSpPr>
          <p:cNvPr id="2" name="Title 1"/>
          <p:cNvSpPr>
            <a:spLocks noGrp="1"/>
          </p:cNvSpPr>
          <p:nvPr>
            <p:ph type="title"/>
          </p:nvPr>
        </p:nvSpPr>
        <p:spPr/>
        <p:txBody>
          <a:bodyPr/>
          <a:lstStyle/>
          <a:p>
            <a:r>
              <a:rPr lang="en-US" dirty="0" smtClean="0"/>
              <a:t>Eigenvector Centrality</a:t>
            </a:r>
            <a:endParaRPr lang="en-US" dirty="0"/>
          </a:p>
        </p:txBody>
      </p:sp>
      <p:sp>
        <p:nvSpPr>
          <p:cNvPr id="3" name="Content Placeholder 2"/>
          <p:cNvSpPr>
            <a:spLocks noGrp="1"/>
          </p:cNvSpPr>
          <p:nvPr>
            <p:ph idx="1"/>
          </p:nvPr>
        </p:nvSpPr>
        <p:spPr/>
        <p:txBody>
          <a:bodyPr/>
          <a:lstStyle/>
          <a:p>
            <a:r>
              <a:rPr lang="en-US" dirty="0"/>
              <a:t>Having more </a:t>
            </a:r>
            <a:r>
              <a:rPr lang="en-US" dirty="0" smtClean="0"/>
              <a:t>friends does </a:t>
            </a:r>
            <a:r>
              <a:rPr lang="en-US" dirty="0"/>
              <a:t>not by itself guarantee that someone is </a:t>
            </a:r>
            <a:r>
              <a:rPr lang="en-US" dirty="0" smtClean="0"/>
              <a:t>more important</a:t>
            </a:r>
            <a:r>
              <a:rPr lang="en-US" dirty="0"/>
              <a:t>, but having </a:t>
            </a:r>
            <a:r>
              <a:rPr lang="en-US" dirty="0" smtClean="0"/>
              <a:t>more </a:t>
            </a:r>
            <a:r>
              <a:rPr lang="en-US" b="1" dirty="0" smtClean="0"/>
              <a:t>important </a:t>
            </a:r>
            <a:r>
              <a:rPr lang="en-US" b="1" dirty="0"/>
              <a:t>friends </a:t>
            </a:r>
            <a:r>
              <a:rPr lang="en-US" dirty="0"/>
              <a:t>provides a stronger </a:t>
            </a:r>
            <a:r>
              <a:rPr lang="en-US" dirty="0" smtClean="0"/>
              <a:t>signal</a:t>
            </a:r>
          </a:p>
          <a:p>
            <a:r>
              <a:rPr lang="en-US" dirty="0"/>
              <a:t>Eigenvector centrality </a:t>
            </a:r>
            <a:r>
              <a:rPr lang="en-US" dirty="0" smtClean="0"/>
              <a:t>tries to generalize degree centrality by incorporating the </a:t>
            </a:r>
            <a:r>
              <a:rPr lang="en-US" dirty="0"/>
              <a:t>importance of the </a:t>
            </a:r>
            <a:r>
              <a:rPr lang="en-US" dirty="0" smtClean="0"/>
              <a:t>neighbors</a:t>
            </a:r>
            <a:r>
              <a:rPr lang="fa-IR" dirty="0" smtClean="0"/>
              <a:t> </a:t>
            </a:r>
            <a:r>
              <a:rPr lang="en-US" dirty="0"/>
              <a:t> </a:t>
            </a:r>
            <a:r>
              <a:rPr lang="en-US" dirty="0" smtClean="0"/>
              <a:t>(undirected)</a:t>
            </a:r>
          </a:p>
          <a:p>
            <a:r>
              <a:rPr lang="en-US" dirty="0" smtClean="0"/>
              <a:t>For directed graphs, we can use incoming or outgoing edges</a:t>
            </a:r>
            <a:endParaRPr lang="en-US" dirty="0"/>
          </a:p>
        </p:txBody>
      </p:sp>
      <p:sp>
        <p:nvSpPr>
          <p:cNvPr id="4" name="Rectangle 3"/>
          <p:cNvSpPr/>
          <p:nvPr/>
        </p:nvSpPr>
        <p:spPr>
          <a:xfrm>
            <a:off x="5334000" y="5105400"/>
            <a:ext cx="3467100" cy="646331"/>
          </a:xfrm>
          <a:prstGeom prst="rect">
            <a:avLst/>
          </a:prstGeom>
        </p:spPr>
        <p:txBody>
          <a:bodyPr wrap="square">
            <a:spAutoFit/>
          </a:bodyPr>
          <a:lstStyle/>
          <a:p>
            <a:r>
              <a:rPr lang="en-US" dirty="0" err="1"/>
              <a:t>C</a:t>
            </a:r>
            <a:r>
              <a:rPr lang="en-US" baseline="-25000" dirty="0" err="1" smtClean="0"/>
              <a:t>e</a:t>
            </a:r>
            <a:r>
              <a:rPr lang="en-US" dirty="0" smtClean="0"/>
              <a:t>(v</a:t>
            </a:r>
            <a:r>
              <a:rPr lang="en-US" baseline="-25000" dirty="0" smtClean="0"/>
              <a:t>i</a:t>
            </a:r>
            <a:r>
              <a:rPr lang="en-US" dirty="0" smtClean="0"/>
              <a:t>): the eigenvector centrality of node v</a:t>
            </a:r>
            <a:r>
              <a:rPr lang="en-US" baseline="-25000" dirty="0" smtClean="0"/>
              <a:t>i</a:t>
            </a:r>
            <a:endParaRPr lang="en-US" baseline="-25000" dirty="0"/>
          </a:p>
        </p:txBody>
      </p:sp>
      <p:sp>
        <p:nvSpPr>
          <p:cNvPr id="5" name="Rectangle 4"/>
          <p:cNvSpPr/>
          <p:nvPr/>
        </p:nvSpPr>
        <p:spPr>
          <a:xfrm>
            <a:off x="5410200" y="5879068"/>
            <a:ext cx="2395720" cy="369332"/>
          </a:xfrm>
          <a:prstGeom prst="rect">
            <a:avLst/>
          </a:prstGeom>
        </p:spPr>
        <p:txBody>
          <a:bodyPr wrap="none">
            <a:spAutoFit/>
          </a:bodyPr>
          <a:lstStyle/>
          <a:p>
            <a:r>
              <a:rPr lang="en-US" dirty="0" smtClean="0">
                <a:sym typeface="Symbol"/>
              </a:rPr>
              <a:t>:</a:t>
            </a:r>
            <a:r>
              <a:rPr lang="en-US" dirty="0" smtClean="0"/>
              <a:t> </a:t>
            </a:r>
            <a:r>
              <a:rPr lang="en-US" dirty="0"/>
              <a:t>some fixed constant</a:t>
            </a:r>
          </a:p>
        </p:txBody>
      </p:sp>
      <p:sp>
        <p:nvSpPr>
          <p:cNvPr id="6" name="Left Brace 5"/>
          <p:cNvSpPr/>
          <p:nvPr/>
        </p:nvSpPr>
        <p:spPr>
          <a:xfrm>
            <a:off x="5143500" y="5257800"/>
            <a:ext cx="266700" cy="826532"/>
          </a:xfrm>
          <a:prstGeom prst="leftBrace">
            <a:avLst>
              <a:gd name="adj1" fmla="val 3282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32056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7400" y="1447800"/>
            <a:ext cx="2690249" cy="948281"/>
          </a:xfrm>
          <a:prstGeom prst="rect">
            <a:avLst/>
          </a:prstGeom>
        </p:spPr>
      </p:pic>
      <p:sp>
        <p:nvSpPr>
          <p:cNvPr id="2" name="Title 1"/>
          <p:cNvSpPr>
            <a:spLocks noGrp="1"/>
          </p:cNvSpPr>
          <p:nvPr>
            <p:ph type="title"/>
          </p:nvPr>
        </p:nvSpPr>
        <p:spPr/>
        <p:txBody>
          <a:bodyPr/>
          <a:lstStyle/>
          <a:p>
            <a:r>
              <a:rPr lang="en-US" dirty="0"/>
              <a:t>Eigenvector </a:t>
            </a:r>
            <a:r>
              <a:rPr lang="en-US" dirty="0" smtClean="0"/>
              <a:t>Centrality, </a:t>
            </a:r>
            <a:r>
              <a:rPr lang="en-US" dirty="0"/>
              <a:t>cont.</a:t>
            </a:r>
          </a:p>
        </p:txBody>
      </p:sp>
      <p:sp>
        <p:nvSpPr>
          <p:cNvPr id="3" name="Content Placeholder 2"/>
          <p:cNvSpPr>
            <a:spLocks noGrp="1"/>
          </p:cNvSpPr>
          <p:nvPr>
            <p:ph idx="1"/>
          </p:nvPr>
        </p:nvSpPr>
        <p:spPr/>
        <p:txBody>
          <a:bodyPr>
            <a:normAutofit/>
          </a:bodyPr>
          <a:lstStyle/>
          <a:p>
            <a:r>
              <a:rPr lang="fr-FR" dirty="0" smtClean="0"/>
              <a:t>Let                                                                 </a:t>
            </a:r>
            <a:r>
              <a:rPr lang="fr-FR" baseline="30000" dirty="0" smtClean="0"/>
              <a:t>T</a:t>
            </a:r>
          </a:p>
          <a:p>
            <a:pPr marL="0" indent="0">
              <a:buNone/>
            </a:pPr>
            <a:r>
              <a:rPr lang="fr-FR" dirty="0" smtClean="0">
                <a:sym typeface="Wingdings" pitchFamily="2" charset="2"/>
              </a:rPr>
              <a:t>	 </a:t>
            </a:r>
          </a:p>
          <a:p>
            <a:endParaRPr lang="en-US" dirty="0" smtClean="0"/>
          </a:p>
          <a:p>
            <a:r>
              <a:rPr lang="en-US" dirty="0" smtClean="0"/>
              <a:t>This means </a:t>
            </a:r>
            <a:r>
              <a:rPr lang="en-US" dirty="0"/>
              <a:t>that </a:t>
            </a:r>
            <a:r>
              <a:rPr lang="en-US" dirty="0" err="1"/>
              <a:t>C</a:t>
            </a:r>
            <a:r>
              <a:rPr lang="en-US" baseline="-25000" dirty="0" err="1"/>
              <a:t>e</a:t>
            </a:r>
            <a:r>
              <a:rPr lang="en-US" b="1" dirty="0"/>
              <a:t> </a:t>
            </a:r>
            <a:r>
              <a:rPr lang="en-US" dirty="0"/>
              <a:t>is an eigenvector of adjacency matrix </a:t>
            </a:r>
            <a:r>
              <a:rPr lang="en-US" dirty="0" smtClean="0"/>
              <a:t>A and </a:t>
            </a:r>
            <a:r>
              <a:rPr lang="en-US" dirty="0" smtClean="0">
                <a:sym typeface="Symbol"/>
              </a:rPr>
              <a:t></a:t>
            </a:r>
            <a:r>
              <a:rPr lang="en-US" dirty="0" smtClean="0"/>
              <a:t> </a:t>
            </a:r>
            <a:r>
              <a:rPr lang="en-US" dirty="0"/>
              <a:t>is the corresponding </a:t>
            </a:r>
            <a:r>
              <a:rPr lang="en-US" dirty="0" smtClean="0"/>
              <a:t>eigenvalue</a:t>
            </a:r>
          </a:p>
          <a:p>
            <a:endParaRPr lang="en-US" dirty="0"/>
          </a:p>
          <a:p>
            <a:r>
              <a:rPr lang="en-US" dirty="0" smtClean="0"/>
              <a:t>Which eigenvalue-eigenvector pair should we choose?</a:t>
            </a:r>
          </a:p>
        </p:txBody>
      </p:sp>
      <p:pic>
        <p:nvPicPr>
          <p:cNvPr id="4098"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1096711"/>
            <a:ext cx="5181600" cy="53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4000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ROGRESS-DOTS-CONFIG__" val="version3 650 5 516 1 20 19.4 255:0:0 186:0:226 0:128:128 186:223:226 arial"/>
</p:tagLst>
</file>

<file path=ppt/theme/theme1.xml><?xml version="1.0" encoding="utf-8"?>
<a:theme xmlns:a="http://schemas.openxmlformats.org/drawingml/2006/main" name="Last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spPr>
      <a:bodyPr/>
      <a:lstStyle>
        <a:defPPr algn="ctr">
          <a:spcBef>
            <a:spcPct val="0"/>
          </a:spcBef>
          <a:defRPr kumimoji="0" sz="6000" b="1" i="0" u="none" strike="noStrike" kern="1200" normalizeH="0" noProof="0" dirty="0" smtClean="0">
            <a:solidFill>
              <a:schemeClr val="bg1"/>
            </a:solidFill>
            <a:uLnTx/>
            <a:uFillTx/>
          </a:defRPr>
        </a:defPPr>
      </a:lstStyle>
      <a:style>
        <a:lnRef idx="1">
          <a:schemeClr val="accent6"/>
        </a:lnRef>
        <a:fillRef idx="3">
          <a:schemeClr val="accent6"/>
        </a:fillRef>
        <a:effectRef idx="2">
          <a:schemeClr val="accent6"/>
        </a:effectRef>
        <a:fontRef idx="minor">
          <a:schemeClr val="lt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LastTemplate</Template>
  <TotalTime>41230</TotalTime>
  <Words>1723</Words>
  <Application>Microsoft Office PowerPoint</Application>
  <PresentationFormat>On-screen Show (4:3)</PresentationFormat>
  <Paragraphs>273</Paragraphs>
  <Slides>52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Berlin Sans FB Demi</vt:lpstr>
      <vt:lpstr>Calibri</vt:lpstr>
      <vt:lpstr>Cambria Math</vt:lpstr>
      <vt:lpstr>Georgia</vt:lpstr>
      <vt:lpstr>Microsoft Sans Serif</vt:lpstr>
      <vt:lpstr>Symbol</vt:lpstr>
      <vt:lpstr>Times New Roman</vt:lpstr>
      <vt:lpstr>Wingdings</vt:lpstr>
      <vt:lpstr>LastTemplate</vt:lpstr>
      <vt:lpstr>Network Measures</vt:lpstr>
      <vt:lpstr>Klout</vt:lpstr>
      <vt:lpstr>Why Do We Need Measures?</vt:lpstr>
      <vt:lpstr>Centrality</vt:lpstr>
      <vt:lpstr>Degree Centrality</vt:lpstr>
      <vt:lpstr>Degree Centrality in Directed Graphs</vt:lpstr>
      <vt:lpstr>Normalized Degree Centrality</vt:lpstr>
      <vt:lpstr>Eigenvector Centrality</vt:lpstr>
      <vt:lpstr>Eigenvector Centrality, cont.</vt:lpstr>
      <vt:lpstr>Eigenvector Centrality, cont.</vt:lpstr>
      <vt:lpstr>Eigenvector Centrality: Example</vt:lpstr>
      <vt:lpstr>Katz Centrality</vt:lpstr>
      <vt:lpstr>Katz Centrality, cont.</vt:lpstr>
      <vt:lpstr>Katz Centrality, cont.</vt:lpstr>
      <vt:lpstr>Katz Centrality Example</vt:lpstr>
      <vt:lpstr>PageRank</vt:lpstr>
      <vt:lpstr>PageRank, cont.</vt:lpstr>
      <vt:lpstr>PageRank Example</vt:lpstr>
      <vt:lpstr>Betweenness Centrality</vt:lpstr>
      <vt:lpstr>Normalizing Betweenness Centrality</vt:lpstr>
      <vt:lpstr>Betweenness Centrality Example</vt:lpstr>
      <vt:lpstr>Closeness Centrality</vt:lpstr>
      <vt:lpstr>Compute Closeness Centrality</vt:lpstr>
      <vt:lpstr>Group Centrality</vt:lpstr>
      <vt:lpstr>Group Centrality</vt:lpstr>
      <vt:lpstr>Group Centrality</vt:lpstr>
      <vt:lpstr>Group Centrality Example</vt:lpstr>
      <vt:lpstr>Transitivity and Reciprocity</vt:lpstr>
      <vt:lpstr>Transitivity</vt:lpstr>
      <vt:lpstr>[Global] Clustering Coefficient</vt:lpstr>
      <vt:lpstr>[Global] Clustering Coefficient: Example</vt:lpstr>
      <vt:lpstr>Local Clustering Coefficient</vt:lpstr>
      <vt:lpstr>Local Clustering Coefficient: Example</vt:lpstr>
      <vt:lpstr>Reciprocity</vt:lpstr>
      <vt:lpstr>Reciprocity: Example</vt:lpstr>
      <vt:lpstr>Balance and Status</vt:lpstr>
      <vt:lpstr>Social Balance Theory</vt:lpstr>
      <vt:lpstr>Social Balance Theory: Possible Combinations</vt:lpstr>
      <vt:lpstr>Social Status Theory</vt:lpstr>
      <vt:lpstr>Social Status Theory: Example</vt:lpstr>
      <vt:lpstr>Similarity</vt:lpstr>
      <vt:lpstr>Structural Equivalence</vt:lpstr>
      <vt:lpstr>Structural Equivalence: Definitions</vt:lpstr>
      <vt:lpstr>Similarity: Example</vt:lpstr>
      <vt:lpstr>Normalized Similarity</vt:lpstr>
      <vt:lpstr>Normalized Similarity, cont. </vt:lpstr>
      <vt:lpstr>Normalized Similarity, cont. </vt:lpstr>
      <vt:lpstr>Regular Equivalence</vt:lpstr>
      <vt:lpstr>Regular Equivalence</vt:lpstr>
      <vt:lpstr>Regular Equivalence</vt:lpstr>
      <vt:lpstr>Regular Equivalence</vt:lpstr>
      <vt:lpstr>Regular Equivalence: Example</vt:lpstr>
    </vt:vector>
  </TitlesOfParts>
  <Company>Arizona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Mining: An Introduction - Book Slides</dc:title>
  <dc:subject>Social Media Mining</dc:subject>
  <dc:creator>Reza Zafarani</dc:creator>
  <cp:keywords>Social Media Mining; SMM</cp:keywords>
  <dc:description>Book Draft PDF and Powerpoint Slides available at http://dmml.asu.edu/smm</dc:description>
  <cp:lastModifiedBy>Reza Zafarani</cp:lastModifiedBy>
  <cp:revision>1631</cp:revision>
  <cp:lastPrinted>2012-08-17T16:28:21Z</cp:lastPrinted>
  <dcterms:created xsi:type="dcterms:W3CDTF">2010-10-09T16:31:58Z</dcterms:created>
  <dcterms:modified xsi:type="dcterms:W3CDTF">2015-09-08T17:44:24Z</dcterms:modified>
  <cp:category>Social Media Mining</cp:category>
</cp:coreProperties>
</file>