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58"/>
  </p:notesMasterIdLst>
  <p:handoutMasterIdLst>
    <p:handoutMasterId r:id="rId59"/>
  </p:handoutMasterIdLst>
  <p:sldIdLst>
    <p:sldId id="526" r:id="rId2"/>
    <p:sldId id="360" r:id="rId3"/>
    <p:sldId id="436" r:id="rId4"/>
    <p:sldId id="259" r:id="rId5"/>
    <p:sldId id="437" r:id="rId6"/>
    <p:sldId id="448" r:id="rId7"/>
    <p:sldId id="449" r:id="rId8"/>
    <p:sldId id="441" r:id="rId9"/>
    <p:sldId id="442" r:id="rId10"/>
    <p:sldId id="444" r:id="rId11"/>
    <p:sldId id="445" r:id="rId12"/>
    <p:sldId id="390" r:id="rId13"/>
    <p:sldId id="391" r:id="rId14"/>
    <p:sldId id="451" r:id="rId15"/>
    <p:sldId id="453" r:id="rId16"/>
    <p:sldId id="454" r:id="rId17"/>
    <p:sldId id="393" r:id="rId18"/>
    <p:sldId id="461" r:id="rId19"/>
    <p:sldId id="462" r:id="rId20"/>
    <p:sldId id="463" r:id="rId21"/>
    <p:sldId id="464" r:id="rId22"/>
    <p:sldId id="465" r:id="rId23"/>
    <p:sldId id="466" r:id="rId24"/>
    <p:sldId id="467" r:id="rId25"/>
    <p:sldId id="504" r:id="rId26"/>
    <p:sldId id="505" r:id="rId27"/>
    <p:sldId id="506" r:id="rId28"/>
    <p:sldId id="507" r:id="rId29"/>
    <p:sldId id="510" r:id="rId30"/>
    <p:sldId id="509" r:id="rId31"/>
    <p:sldId id="511" r:id="rId32"/>
    <p:sldId id="468" r:id="rId33"/>
    <p:sldId id="469" r:id="rId34"/>
    <p:sldId id="470" r:id="rId35"/>
    <p:sldId id="475" r:id="rId36"/>
    <p:sldId id="476" r:id="rId37"/>
    <p:sldId id="477" r:id="rId38"/>
    <p:sldId id="478" r:id="rId39"/>
    <p:sldId id="512" r:id="rId40"/>
    <p:sldId id="479" r:id="rId41"/>
    <p:sldId id="484" r:id="rId42"/>
    <p:sldId id="513" r:id="rId43"/>
    <p:sldId id="515" r:id="rId44"/>
    <p:sldId id="516" r:id="rId45"/>
    <p:sldId id="517" r:id="rId46"/>
    <p:sldId id="492" r:id="rId47"/>
    <p:sldId id="493" r:id="rId48"/>
    <p:sldId id="524" r:id="rId49"/>
    <p:sldId id="518" r:id="rId50"/>
    <p:sldId id="495" r:id="rId51"/>
    <p:sldId id="499" r:id="rId52"/>
    <p:sldId id="500" r:id="rId53"/>
    <p:sldId id="521" r:id="rId54"/>
    <p:sldId id="522" r:id="rId55"/>
    <p:sldId id="525" r:id="rId56"/>
    <p:sldId id="519" r:id="rId57"/>
  </p:sldIdLst>
  <p:sldSz cx="9144000" cy="6858000" type="screen4x3"/>
  <p:notesSz cx="6881813" cy="9296400"/>
  <p:custDataLst>
    <p:tags r:id="rId6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9E800C-FDEF-43D3-B427-D2B24079CC0C}">
          <p14:sldIdLst>
            <p14:sldId id="526"/>
            <p14:sldId id="360"/>
            <p14:sldId id="436"/>
            <p14:sldId id="259"/>
            <p14:sldId id="437"/>
            <p14:sldId id="448"/>
            <p14:sldId id="449"/>
            <p14:sldId id="441"/>
            <p14:sldId id="442"/>
            <p14:sldId id="444"/>
            <p14:sldId id="445"/>
            <p14:sldId id="390"/>
            <p14:sldId id="391"/>
            <p14:sldId id="451"/>
            <p14:sldId id="453"/>
            <p14:sldId id="454"/>
            <p14:sldId id="393"/>
            <p14:sldId id="461"/>
            <p14:sldId id="462"/>
            <p14:sldId id="463"/>
            <p14:sldId id="464"/>
            <p14:sldId id="465"/>
            <p14:sldId id="466"/>
            <p14:sldId id="467"/>
            <p14:sldId id="504"/>
            <p14:sldId id="505"/>
            <p14:sldId id="506"/>
            <p14:sldId id="507"/>
            <p14:sldId id="510"/>
            <p14:sldId id="509"/>
            <p14:sldId id="511"/>
            <p14:sldId id="468"/>
            <p14:sldId id="469"/>
            <p14:sldId id="470"/>
            <p14:sldId id="475"/>
            <p14:sldId id="476"/>
            <p14:sldId id="477"/>
            <p14:sldId id="478"/>
            <p14:sldId id="512"/>
            <p14:sldId id="479"/>
            <p14:sldId id="484"/>
            <p14:sldId id="513"/>
            <p14:sldId id="515"/>
            <p14:sldId id="516"/>
            <p14:sldId id="517"/>
            <p14:sldId id="492"/>
            <p14:sldId id="493"/>
            <p14:sldId id="524"/>
            <p14:sldId id="518"/>
            <p14:sldId id="495"/>
            <p14:sldId id="499"/>
            <p14:sldId id="500"/>
            <p14:sldId id="521"/>
            <p14:sldId id="522"/>
            <p14:sldId id="525"/>
            <p14:sldId id="5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00"/>
    <a:srgbClr val="FFFFFF"/>
    <a:srgbClr val="000000"/>
    <a:srgbClr val="0D0163"/>
    <a:srgbClr val="1923F3"/>
    <a:srgbClr val="9A0000"/>
    <a:srgbClr val="5B7CC6"/>
    <a:srgbClr val="141DD2"/>
    <a:srgbClr val="372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>
      <p:cViewPr varScale="1">
        <p:scale>
          <a:sx n="64" d="100"/>
          <a:sy n="64" d="100"/>
        </p:scale>
        <p:origin x="9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1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10320"/>
    </p:cViewPr>
  </p:sorterViewPr>
  <p:notesViewPr>
    <p:cSldViewPr>
      <p:cViewPr varScale="1">
        <p:scale>
          <a:sx n="68" d="100"/>
          <a:sy n="68" d="100"/>
        </p:scale>
        <p:origin x="-2826" y="-108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513" y="0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F01DC-8B21-4069-A6DE-2C94F09390F4}" type="datetimeFigureOut">
              <a:rPr lang="en-US" smtClean="0"/>
              <a:pPr/>
              <a:t>4/21/2014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513" y="8829675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E5C26-C777-41D0-827F-5A3C594768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30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83A41A-98F1-4006-9F6E-CF0A045667E8}" type="datetimeFigureOut">
              <a:rPr lang="en-US" smtClean="0"/>
              <a:pPr/>
              <a:t>4/21/2014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8E3BB6A-C8C6-4CE1-B31D-D41FC741C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4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uncan_J._Watts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labs.yahoo.com/files/w_s_NATURE_0.pdf" TargetMode="External"/><Relationship Id="rId4" Type="http://schemas.openxmlformats.org/officeDocument/2006/relationships/hyperlink" Target="http://en.wikipedia.org/wiki/Steven_Strogatz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BB0A35-5468-4F09-8EDE-5205E632BF05}" type="slidenum">
              <a:rPr lang="en-US"/>
              <a:pPr/>
              <a:t>9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9040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Average sp</a:t>
            </a:r>
            <a:r>
              <a:rPr lang="en-US" baseline="0" dirty="0" smtClean="0"/>
              <a:t> - 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82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BB0A35-5468-4F09-8EDE-5205E632BF05}" type="slidenum">
              <a:rPr lang="en-US"/>
              <a:pPr/>
              <a:t>41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Image</a:t>
            </a:r>
            <a:r>
              <a:rPr lang="en-US" baseline="0" dirty="0" smtClean="0"/>
              <a:t> source: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uncan J. Watts"/>
              </a:rPr>
              <a:t>Watts, D. J.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teven Strogatz"/>
              </a:rPr>
              <a:t>Strogatz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teven Strogatz"/>
              </a:rPr>
              <a:t>, S. H.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(1998).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"Collective dynamics of 'small-world' networks"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8545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BB0A35-5468-4F09-8EDE-5205E632BF05}" type="slidenum">
              <a:rPr lang="en-US"/>
              <a:pPr/>
              <a:t>43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72362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BB0A35-5468-4F09-8EDE-5205E632BF05}" type="slidenum">
              <a:rPr lang="en-US"/>
              <a:pPr/>
              <a:t>44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5205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BB0A35-5468-4F09-8EDE-5205E632BF05}" type="slidenum">
              <a:rPr lang="en-US"/>
              <a:pPr/>
              <a:t>45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6040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BB0A35-5468-4F09-8EDE-5205E632BF05}" type="slidenum">
              <a:rPr lang="en-US"/>
              <a:pPr/>
              <a:t>46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When</a:t>
            </a:r>
            <a:r>
              <a:rPr lang="en-US" baseline="0" dirty="0" smtClean="0"/>
              <a:t> p = 0, it is a regular lattice – l(0) and C(0) average path length and clustering coefficient for a lattice.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2711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BB0A35-5468-4F09-8EDE-5205E632BF05}" type="slidenum">
              <a:rPr lang="en-US"/>
              <a:pPr/>
              <a:t>47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423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21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BB0A35-5468-4F09-8EDE-5205E632BF05}" type="slidenum">
              <a:rPr lang="en-US"/>
              <a:pPr/>
              <a:t>16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Image source: http://psychology.wikia.com/wiki/File:Stanley_Milgram.jpg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4063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2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19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14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20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99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56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3048000"/>
            <a:ext cx="9144000" cy="1143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none"/>
        </p:style>
        <p:txBody>
          <a:bodyPr/>
          <a:lstStyle>
            <a:lvl1pPr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990600"/>
            <a:ext cx="6096000" cy="914400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Social Media Mining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1905000" y="4495800"/>
            <a:ext cx="5486400" cy="1676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buNone/>
              <a:defRPr sz="1400"/>
            </a:lvl2pPr>
            <a:lvl3pPr algn="ctr">
              <a:buNone/>
              <a:defRPr sz="1400"/>
            </a:lvl3pPr>
            <a:lvl4pPr algn="ctr">
              <a:buNone/>
              <a:defRPr sz="1400"/>
            </a:lvl4pPr>
            <a:lvl5pPr algn="ctr"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992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1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Main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3048000"/>
            <a:ext cx="9144000" cy="1143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none"/>
        </p:style>
        <p:txBody>
          <a:bodyPr/>
          <a:lstStyle>
            <a:lvl1pPr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990600"/>
            <a:ext cx="6096000" cy="914400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Social Media Mining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1905000" y="4495800"/>
            <a:ext cx="5486400" cy="1676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buNone/>
              <a:defRPr sz="1400"/>
            </a:lvl2pPr>
            <a:lvl3pPr algn="ctr">
              <a:buNone/>
              <a:defRPr sz="1400"/>
            </a:lvl3pPr>
            <a:lvl4pPr algn="ctr">
              <a:buNone/>
              <a:defRPr sz="1400"/>
            </a:lvl4pPr>
            <a:lvl5pPr algn="ctr"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1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1981200" y="3886200"/>
            <a:ext cx="68580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anchor="ctr" anchorCtr="0">
            <a:normAutofit/>
          </a:bodyPr>
          <a:lstStyle>
            <a:lvl1pPr algn="l">
              <a:buFont typeface="Arial" pitchFamily="34" charset="0"/>
              <a:buChar char="•"/>
              <a:defRPr sz="3600" b="1">
                <a:solidFill>
                  <a:schemeClr val="accent6">
                    <a:lumMod val="75000"/>
                  </a:schemeClr>
                </a:solidFill>
              </a:defRPr>
            </a:lvl1pPr>
            <a:lvl2pPr algn="l">
              <a:defRPr sz="2000"/>
            </a:lvl2pPr>
            <a:lvl3pPr algn="l">
              <a:defRPr sz="1800"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934720"/>
            <a:ext cx="8458200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b="1" kern="12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5334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gradFill>
            <a:gsLst>
              <a:gs pos="0">
                <a:schemeClr val="accent6">
                  <a:shade val="51000"/>
                  <a:satMod val="130000"/>
                  <a:alpha val="6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xt W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Next Week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ful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Useful Links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References</a:t>
            </a:r>
            <a:endParaRPr lang="en-US" sz="30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</a:t>
            </a:r>
            <a:endParaRPr lang="en-US" sz="30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Summary</a:t>
            </a:r>
            <a:endParaRPr lang="en-US" sz="30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777235" y="6581001"/>
            <a:ext cx="396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B637103-1419-456F-855C-A57A93F3EF38}" type="slidenum">
              <a:rPr lang="en-US" sz="1200" smtClean="0">
                <a:solidFill>
                  <a:schemeClr val="bg1"/>
                </a:solidFill>
              </a:rPr>
              <a:pPr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0" y="6553200"/>
            <a:ext cx="8763001" cy="304801"/>
            <a:chOff x="0" y="6553200"/>
            <a:chExt cx="9144001" cy="304801"/>
          </a:xfrm>
          <a:solidFill>
            <a:srgbClr val="414042"/>
          </a:solidFill>
        </p:grpSpPr>
        <p:sp>
          <p:nvSpPr>
            <p:cNvPr id="16" name="TextBox 15"/>
            <p:cNvSpPr txBox="1"/>
            <p:nvPr/>
          </p:nvSpPr>
          <p:spPr>
            <a:xfrm>
              <a:off x="0" y="6553200"/>
              <a:ext cx="2226365" cy="3048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l"/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Social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Media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Mining</a:t>
              </a:r>
              <a:endParaRPr lang="en-US" sz="1400" b="1" i="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226366" y="6553200"/>
              <a:ext cx="6917635" cy="30480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i="1" cap="none" spc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Measures and</a:t>
              </a:r>
              <a:r>
                <a:rPr lang="en-US" sz="1400" b="1" i="1" cap="none" spc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Metrics</a:t>
              </a:r>
              <a:endParaRPr lang="en-US" sz="1400" b="1" i="1" cap="none" spc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841581" y="6576238"/>
            <a:ext cx="301306" cy="283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fld id="{FB637103-1419-456F-855C-A57A93F3EF38}" type="slidenum">
              <a:rPr lang="en-US" sz="1200" b="1" smtClean="0">
                <a:solidFill>
                  <a:schemeClr val="tx1"/>
                </a:solidFill>
              </a:rPr>
              <a:pPr algn="ctr"/>
              <a:t>‹#›</a:t>
            </a:fld>
            <a:endParaRPr lang="en-US" sz="1200" b="1" dirty="0">
              <a:solidFill>
                <a:schemeClr val="tx1"/>
              </a:solidFill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0" y="6553200"/>
            <a:ext cx="8763001" cy="304801"/>
            <a:chOff x="0" y="6553200"/>
            <a:chExt cx="9144001" cy="304801"/>
          </a:xfrm>
          <a:solidFill>
            <a:srgbClr val="414042"/>
          </a:solidFill>
        </p:grpSpPr>
        <p:sp>
          <p:nvSpPr>
            <p:cNvPr id="10" name="TextBox 9"/>
            <p:cNvSpPr txBox="1"/>
            <p:nvPr/>
          </p:nvSpPr>
          <p:spPr>
            <a:xfrm>
              <a:off x="0" y="6553200"/>
              <a:ext cx="2226365" cy="3048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l"/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Social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Media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Mining</a:t>
              </a:r>
              <a:endParaRPr lang="en-US" sz="1400" b="1" i="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226366" y="6553200"/>
              <a:ext cx="6917635" cy="30480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i="1" cap="none" spc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Network Models</a:t>
              </a:r>
              <a:endParaRPr lang="en-US" sz="1400" b="1" i="1" cap="none" spc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76" r:id="rId10"/>
    <p:sldLayoutId id="214748369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purdue.edu/homes/dgleich/demos/erdos_renyi/" TargetMode="External"/><Relationship Id="rId2" Type="http://schemas.openxmlformats.org/officeDocument/2006/relationships/hyperlink" Target="http://www.cs.purdue.edu/homes/dgleich/demos/erdos_renyi/er-150.gi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Social Media Mining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905000" y="4495800"/>
            <a:ext cx="5486400" cy="1676400"/>
          </a:xfrm>
        </p:spPr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32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Power-law Distribution: Test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3187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Test whether a network exhibits a power-law distribution</a:t>
            </a:r>
          </a:p>
          <a:p>
            <a:r>
              <a:rPr lang="en-US" dirty="0"/>
              <a:t>Pick a popularity measure and compute it for the whole network</a:t>
            </a:r>
            <a:r>
              <a:rPr lang="en-US" dirty="0" smtClean="0"/>
              <a:t>. For </a:t>
            </a:r>
            <a:r>
              <a:rPr lang="en-US" dirty="0"/>
              <a:t>instance, we can take the number of friends in a social </a:t>
            </a:r>
            <a:r>
              <a:rPr lang="en-US" dirty="0" smtClean="0"/>
              <a:t>network</a:t>
            </a:r>
          </a:p>
          <a:p>
            <a:r>
              <a:rPr lang="en-US" dirty="0"/>
              <a:t>Compute </a:t>
            </a:r>
            <a:r>
              <a:rPr lang="en-US" dirty="0" smtClean="0"/>
              <a:t>p(k</a:t>
            </a:r>
            <a:r>
              <a:rPr lang="en-US" dirty="0"/>
              <a:t>), the </a:t>
            </a:r>
            <a:r>
              <a:rPr lang="en-US" dirty="0" smtClean="0"/>
              <a:t>fraction of </a:t>
            </a:r>
            <a:r>
              <a:rPr lang="en-US" dirty="0"/>
              <a:t>individuals having popularity k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Plot </a:t>
            </a:r>
            <a:r>
              <a:rPr lang="en-US" dirty="0"/>
              <a:t>a log-log graph, where the x-axis represents </a:t>
            </a:r>
            <a:r>
              <a:rPr lang="en-US" dirty="0" err="1"/>
              <a:t>ln</a:t>
            </a:r>
            <a:r>
              <a:rPr lang="en-US" dirty="0"/>
              <a:t> k and the </a:t>
            </a:r>
            <a:r>
              <a:rPr lang="en-US" dirty="0" smtClean="0"/>
              <a:t>y-axis represents </a:t>
            </a:r>
            <a:r>
              <a:rPr lang="en-US" dirty="0" err="1"/>
              <a:t>ln</a:t>
            </a:r>
            <a:r>
              <a:rPr lang="en-US" dirty="0"/>
              <a:t> </a:t>
            </a:r>
            <a:r>
              <a:rPr lang="en-US" dirty="0" smtClean="0"/>
              <a:t>p(k</a:t>
            </a:r>
            <a:r>
              <a:rPr lang="en-US" dirty="0"/>
              <a:t>).</a:t>
            </a:r>
          </a:p>
          <a:p>
            <a:r>
              <a:rPr lang="en-US" dirty="0" smtClean="0"/>
              <a:t>If </a:t>
            </a:r>
            <a:r>
              <a:rPr lang="en-US" dirty="0"/>
              <a:t>a power-law distribution exists, we should observe a straight </a:t>
            </a:r>
            <a:r>
              <a:rPr lang="en-US" dirty="0" smtClean="0"/>
              <a:t>line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The results can be inaccurate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62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Power-Law Distribution: Real-World Networks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Networks with power-law degree distribution are often called </a:t>
            </a:r>
            <a:r>
              <a:rPr lang="en-US" b="1" dirty="0" smtClean="0">
                <a:solidFill>
                  <a:srgbClr val="FF0000"/>
                </a:solidFill>
              </a:rPr>
              <a:t>scale-free</a:t>
            </a:r>
            <a:r>
              <a:rPr lang="en-US" dirty="0" smtClean="0"/>
              <a:t> networks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600200" y="2274413"/>
            <a:ext cx="6297786" cy="40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6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Coefficient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8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</a:t>
            </a:r>
            <a:r>
              <a:rPr lang="en-US" dirty="0" smtClean="0"/>
              <a:t>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In real-world networks, friendships are highly transitive, i.e., friends of an individual are often friends with one another</a:t>
            </a:r>
          </a:p>
          <a:p>
            <a:pPr lvl="1"/>
            <a:r>
              <a:rPr lang="en-US" dirty="0" smtClean="0"/>
              <a:t>These friendships form triads -&gt; high average [local] clustering coefficient</a:t>
            </a:r>
          </a:p>
          <a:p>
            <a:pPr lvl="1"/>
            <a:endParaRPr lang="en-US" dirty="0"/>
          </a:p>
          <a:p>
            <a:r>
              <a:rPr lang="en-US" dirty="0" smtClean="0"/>
              <a:t>In May 2011, Facebook had an average clustering coefficient of 0.5 for 	individuals who had 2 friends.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31" y="5333910"/>
            <a:ext cx="8051369" cy="99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3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Path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53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609600" y="5486400"/>
            <a:ext cx="8194988" cy="9647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Average Shortest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real-world networks, any two members of the network are usually connected via short paths. In other words, the average path length is small</a:t>
            </a:r>
          </a:p>
          <a:p>
            <a:pPr lvl="1"/>
            <a:r>
              <a:rPr lang="en-US" dirty="0" smtClean="0"/>
              <a:t>Six degrees of separation:</a:t>
            </a:r>
          </a:p>
          <a:p>
            <a:pPr lvl="2"/>
            <a:r>
              <a:rPr lang="en-US" b="1" dirty="0" smtClean="0"/>
              <a:t>Stanley Milgram </a:t>
            </a:r>
            <a:r>
              <a:rPr lang="en-US" dirty="0"/>
              <a:t>In the well-known </a:t>
            </a:r>
            <a:r>
              <a:rPr lang="en-US" dirty="0" smtClean="0"/>
              <a:t>small-world </a:t>
            </a:r>
            <a:r>
              <a:rPr lang="en-US" dirty="0"/>
              <a:t>experiment conducted in the </a:t>
            </a:r>
            <a:r>
              <a:rPr lang="en-US" dirty="0" smtClean="0"/>
              <a:t>1960’s conjectured </a:t>
            </a:r>
            <a:r>
              <a:rPr lang="en-US" dirty="0"/>
              <a:t>that people around the world are connected to one another </a:t>
            </a:r>
            <a:r>
              <a:rPr lang="en-US" dirty="0" smtClean="0"/>
              <a:t>via a </a:t>
            </a:r>
            <a:r>
              <a:rPr lang="en-US" dirty="0"/>
              <a:t>path of at most 6 </a:t>
            </a:r>
            <a:r>
              <a:rPr lang="en-US" dirty="0" smtClean="0"/>
              <a:t>individuals</a:t>
            </a:r>
          </a:p>
          <a:p>
            <a:pPr lvl="1"/>
            <a:r>
              <a:rPr lang="en-US" dirty="0" smtClean="0"/>
              <a:t>Four degrees </a:t>
            </a:r>
            <a:r>
              <a:rPr lang="en-US" dirty="0"/>
              <a:t>of separation:</a:t>
            </a:r>
          </a:p>
          <a:p>
            <a:pPr lvl="2"/>
            <a:r>
              <a:rPr lang="en-US" b="1" dirty="0" smtClean="0"/>
              <a:t>Lars </a:t>
            </a:r>
            <a:r>
              <a:rPr lang="en-US" b="1" dirty="0" err="1" smtClean="0"/>
              <a:t>Backstrom</a:t>
            </a:r>
            <a:r>
              <a:rPr lang="en-US" b="1" dirty="0" smtClean="0"/>
              <a:t> et al. </a:t>
            </a:r>
            <a:r>
              <a:rPr lang="en-US" dirty="0"/>
              <a:t>in May 2011, the average path length between individuals in the </a:t>
            </a:r>
            <a:r>
              <a:rPr lang="en-US" dirty="0" smtClean="0"/>
              <a:t>Facebook graph </a:t>
            </a:r>
            <a:r>
              <a:rPr lang="en-US" dirty="0"/>
              <a:t>was 4.7. </a:t>
            </a:r>
            <a:r>
              <a:rPr lang="en-US" dirty="0" smtClean="0"/>
              <a:t>(4.3 </a:t>
            </a:r>
            <a:r>
              <a:rPr lang="en-US" dirty="0"/>
              <a:t>for individuals in the </a:t>
            </a:r>
            <a:r>
              <a:rPr lang="en-US" dirty="0" smtClean="0"/>
              <a:t>US)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5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Stanley </a:t>
            </a:r>
            <a:r>
              <a:rPr lang="en-US" dirty="0" err="1" smtClean="0"/>
              <a:t>Milgram’s</a:t>
            </a:r>
            <a:r>
              <a:rPr lang="en-US" dirty="0" smtClean="0"/>
              <a:t> Experiments</a:t>
            </a:r>
            <a:endParaRPr lang="en-US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514350" y="1122362"/>
            <a:ext cx="4819650" cy="5278437"/>
          </a:xfrm>
          <a:prstGeom prst="rect">
            <a:avLst/>
          </a:prstGeom>
          <a:noFill/>
          <a:ln/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016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 people from Nebraska were asked to send a letter (via intermediaries) to a stock broker in Boston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D016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srgbClr val="0D0163"/>
                </a:solidFill>
              </a:rPr>
              <a:t>S/he c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D016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ould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016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only send to someone with whom they were on a first-name basis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D016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2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Among the letters that reached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E2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2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target, the average </a:t>
            </a:r>
            <a:r>
              <a:rPr lang="en-US" sz="2800" dirty="0" smtClean="0">
                <a:solidFill>
                  <a:srgbClr val="E20000"/>
                </a:solidFill>
              </a:rPr>
              <a:t>path length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2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was six.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8" name="Picture 6" descr="milgram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8325" y="2154238"/>
            <a:ext cx="2752725" cy="345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5629275" y="5634038"/>
            <a:ext cx="2803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/>
              <a:t>Stanley </a:t>
            </a:r>
            <a:r>
              <a:rPr lang="en-US" sz="1600" dirty="0" err="1"/>
              <a:t>Milgram</a:t>
            </a:r>
            <a:r>
              <a:rPr lang="en-US" sz="1600" dirty="0"/>
              <a:t> (1933-1984)</a:t>
            </a:r>
            <a:endParaRPr lang="en-US" sz="1600" i="1" dirty="0"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2052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1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We start with the most basic assumption on how friendships are formed.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2743200"/>
            <a:ext cx="8001000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Random Graph’s main assumption:</a:t>
            </a:r>
          </a:p>
          <a:p>
            <a:r>
              <a:rPr lang="en-US" sz="3600" b="1" dirty="0" smtClean="0"/>
              <a:t>Edges </a:t>
            </a:r>
            <a:r>
              <a:rPr lang="en-US" sz="3600" b="1" dirty="0"/>
              <a:t>(i.e., friendships) between nodes (i.e., individuals) are </a:t>
            </a:r>
            <a:r>
              <a:rPr lang="en-US" sz="3600" b="1" dirty="0" smtClean="0"/>
              <a:t>formed randomly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131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Graph Model – G(</a:t>
            </a:r>
            <a:r>
              <a:rPr lang="en-US" dirty="0" err="1" smtClean="0"/>
              <a:t>n,p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discuss two random graph models</a:t>
            </a:r>
          </a:p>
          <a:p>
            <a:r>
              <a:rPr lang="en-US" dirty="0"/>
              <a:t>Formally, we can assume that for a graph with a fixed number of </a:t>
            </a:r>
            <a:r>
              <a:rPr lang="en-US" dirty="0" smtClean="0"/>
              <a:t>nodes n</a:t>
            </a:r>
            <a:r>
              <a:rPr lang="en-US" dirty="0"/>
              <a:t>, any of </a:t>
            </a:r>
            <a:r>
              <a:rPr lang="en-US" dirty="0" smtClean="0"/>
              <a:t>the        edges </a:t>
            </a:r>
            <a:r>
              <a:rPr lang="en-US" dirty="0"/>
              <a:t>can be formed independently, with probability p</a:t>
            </a:r>
            <a:r>
              <a:rPr lang="en-US" dirty="0" smtClean="0"/>
              <a:t>. This </a:t>
            </a:r>
            <a:r>
              <a:rPr lang="en-US" dirty="0"/>
              <a:t>graph is called a random graph and we denote it as </a:t>
            </a:r>
            <a:r>
              <a:rPr lang="en-US" dirty="0" smtClean="0"/>
              <a:t>G(n, p</a:t>
            </a:r>
            <a:r>
              <a:rPr lang="en-US" dirty="0"/>
              <a:t>) model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model was first proposed independently by Edgar Gilbert </a:t>
            </a:r>
            <a:r>
              <a:rPr lang="en-US" dirty="0" smtClean="0"/>
              <a:t> and </a:t>
            </a:r>
            <a:r>
              <a:rPr lang="en-US" dirty="0" err="1" smtClean="0"/>
              <a:t>Solomonoff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Rapoport</a:t>
            </a:r>
            <a:r>
              <a:rPr lang="en-US" dirty="0" smtClean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5253335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C(n, 2</a:t>
            </a:r>
            <a:r>
              <a:rPr lang="en-US" sz="2400" dirty="0" smtClean="0"/>
              <a:t>) or        is # of combinations of two objects from a set of </a:t>
            </a:r>
            <a:r>
              <a:rPr lang="en-US" sz="2400" i="1" dirty="0" smtClean="0"/>
              <a:t>n</a:t>
            </a:r>
            <a:r>
              <a:rPr lang="en-US" sz="2400" dirty="0" smtClean="0"/>
              <a:t> objects</a:t>
            </a:r>
            <a:endParaRPr lang="en-US" sz="24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368" y="2043112"/>
            <a:ext cx="466032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257800"/>
            <a:ext cx="466032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658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use network models?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may 2011, Facebook had 721 millions users. A Facebook user at the time had an average of 190 users -&gt; a total of 68.5 billion friendships</a:t>
            </a:r>
          </a:p>
          <a:p>
            <a:pPr lvl="1"/>
            <a:r>
              <a:rPr lang="en-US" dirty="0" smtClean="0"/>
              <a:t>What are the principal underlying processes that help initiate these friendships</a:t>
            </a:r>
          </a:p>
          <a:p>
            <a:pPr lvl="1"/>
            <a:r>
              <a:rPr lang="en-US" dirty="0" smtClean="0"/>
              <a:t>How can these seemingly independent friendships form this complex friendship network?</a:t>
            </a:r>
          </a:p>
          <a:p>
            <a:r>
              <a:rPr lang="en-US" dirty="0" smtClean="0"/>
              <a:t>In social media there are many networks with millions of nodes and billions of edges.</a:t>
            </a:r>
          </a:p>
          <a:p>
            <a:pPr lvl="1"/>
            <a:r>
              <a:rPr lang="en-US" dirty="0" smtClean="0"/>
              <a:t>They are complex and it is difficult to analyze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5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Graph Model - G(</a:t>
            </a:r>
            <a:r>
              <a:rPr lang="en-US" dirty="0" err="1" smtClean="0"/>
              <a:t>n,m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799"/>
            <a:ext cx="8229600" cy="5429311"/>
          </a:xfrm>
        </p:spPr>
        <p:txBody>
          <a:bodyPr>
            <a:normAutofit/>
          </a:bodyPr>
          <a:lstStyle/>
          <a:p>
            <a:r>
              <a:rPr lang="en-US" sz="2400" dirty="0"/>
              <a:t>Another way of randomly </a:t>
            </a:r>
            <a:r>
              <a:rPr lang="en-US" sz="2400" dirty="0" smtClean="0"/>
              <a:t>generating graphs </a:t>
            </a:r>
            <a:r>
              <a:rPr lang="en-US" sz="2400" dirty="0"/>
              <a:t>is to assume both number of nodes </a:t>
            </a:r>
            <a:r>
              <a:rPr lang="en-US" sz="2400" i="1" dirty="0"/>
              <a:t>n</a:t>
            </a:r>
            <a:r>
              <a:rPr lang="en-US" sz="2400" dirty="0"/>
              <a:t> and number of edges </a:t>
            </a:r>
            <a:r>
              <a:rPr lang="en-US" sz="2400" i="1" dirty="0"/>
              <a:t>m</a:t>
            </a:r>
            <a:r>
              <a:rPr lang="en-US" sz="2400" dirty="0"/>
              <a:t> </a:t>
            </a:r>
            <a:r>
              <a:rPr lang="en-US" sz="2400" dirty="0" smtClean="0"/>
              <a:t>are fixed. </a:t>
            </a:r>
            <a:r>
              <a:rPr lang="en-US" sz="2400" dirty="0"/>
              <a:t>However, we need to determine which </a:t>
            </a:r>
            <a:r>
              <a:rPr lang="en-US" sz="2400" i="1" dirty="0"/>
              <a:t>m</a:t>
            </a:r>
            <a:r>
              <a:rPr lang="en-US" sz="2400" dirty="0"/>
              <a:t> edges are selected </a:t>
            </a:r>
            <a:r>
              <a:rPr lang="en-US" sz="2400" dirty="0" smtClean="0"/>
              <a:t>from the </a:t>
            </a:r>
            <a:r>
              <a:rPr lang="en-US" sz="2400" dirty="0"/>
              <a:t>set </a:t>
            </a:r>
            <a:r>
              <a:rPr lang="en-US" sz="2400" dirty="0" smtClean="0"/>
              <a:t>of         possible edges</a:t>
            </a:r>
          </a:p>
          <a:p>
            <a:pPr lvl="1"/>
            <a:r>
              <a:rPr lang="en-US" sz="2000" dirty="0" smtClean="0"/>
              <a:t>Let       denote the set of graphs with </a:t>
            </a:r>
            <a:r>
              <a:rPr lang="en-US" sz="2000" i="1" dirty="0" smtClean="0"/>
              <a:t>n</a:t>
            </a:r>
            <a:r>
              <a:rPr lang="en-US" sz="2000" dirty="0" smtClean="0"/>
              <a:t> nodes and </a:t>
            </a:r>
            <a:r>
              <a:rPr lang="en-US" sz="2000" i="1" dirty="0" smtClean="0"/>
              <a:t>m</a:t>
            </a:r>
            <a:r>
              <a:rPr lang="en-US" sz="2000" dirty="0" smtClean="0"/>
              <a:t> edges</a:t>
            </a:r>
          </a:p>
          <a:p>
            <a:pPr lvl="1"/>
            <a:r>
              <a:rPr lang="en-US" sz="2000" dirty="0" smtClean="0"/>
              <a:t>There are |</a:t>
            </a:r>
            <a:r>
              <a:rPr lang="el-GR" sz="2000" dirty="0" smtClean="0"/>
              <a:t>Ω</a:t>
            </a:r>
            <a:r>
              <a:rPr lang="en-US" sz="2000" dirty="0" smtClean="0"/>
              <a:t>| different graphs with </a:t>
            </a:r>
            <a:r>
              <a:rPr lang="en-US" sz="2000" i="1" dirty="0" smtClean="0"/>
              <a:t>n</a:t>
            </a:r>
            <a:r>
              <a:rPr lang="en-US" sz="2000" dirty="0" smtClean="0"/>
              <a:t> nodes and </a:t>
            </a:r>
            <a:r>
              <a:rPr lang="en-US" sz="2000" i="1" dirty="0" smtClean="0"/>
              <a:t>m</a:t>
            </a:r>
            <a:r>
              <a:rPr lang="en-US" sz="2000" dirty="0" smtClean="0"/>
              <a:t> edges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To generate a random graph, we uniformly select one of the |</a:t>
            </a:r>
            <a:r>
              <a:rPr lang="el-GR" sz="2400" dirty="0"/>
              <a:t>Ω</a:t>
            </a:r>
            <a:r>
              <a:rPr lang="en-US" sz="2400" dirty="0" smtClean="0"/>
              <a:t>| graphs (the selection probability is 1/|</a:t>
            </a:r>
            <a:r>
              <a:rPr lang="el-GR" sz="2400" dirty="0"/>
              <a:t>Ω</a:t>
            </a:r>
            <a:r>
              <a:rPr lang="en-US" sz="2400" dirty="0"/>
              <a:t>|)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276600"/>
            <a:ext cx="2209800" cy="139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3400" y="6096000"/>
            <a:ext cx="80010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This model proposed first by </a:t>
            </a:r>
            <a:r>
              <a:rPr lang="en-US" sz="2000" i="1" u="sng" dirty="0" smtClean="0"/>
              <a:t>Paul </a:t>
            </a:r>
            <a:r>
              <a:rPr lang="en-US" sz="2000" i="1" u="sng" dirty="0" err="1" smtClean="0"/>
              <a:t>Erdos</a:t>
            </a:r>
            <a:r>
              <a:rPr lang="en-US" sz="2000" i="1" dirty="0" smtClean="0"/>
              <a:t> </a:t>
            </a:r>
            <a:r>
              <a:rPr lang="en-US" sz="2000" dirty="0" smtClean="0"/>
              <a:t>and </a:t>
            </a:r>
            <a:r>
              <a:rPr lang="en-US" sz="2000" i="1" u="sng" dirty="0" smtClean="0"/>
              <a:t>Alfred </a:t>
            </a:r>
            <a:r>
              <a:rPr lang="en-US" sz="2000" i="1" u="sng" dirty="0" err="1" smtClean="0"/>
              <a:t>Renyi</a:t>
            </a:r>
            <a:r>
              <a:rPr lang="en-US" sz="2000" i="1" u="sng" dirty="0" smtClean="0"/>
              <a:t> </a:t>
            </a:r>
            <a:endParaRPr lang="en-US" sz="2800" b="1" i="1" u="sng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968" y="2195512"/>
            <a:ext cx="466032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119" y="2590800"/>
            <a:ext cx="336281" cy="36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4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Random Graphs,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limit (when n is large), both models     (</a:t>
            </a:r>
            <a:r>
              <a:rPr lang="en-US" b="1" dirty="0" smtClean="0"/>
              <a:t>G(n, p)</a:t>
            </a:r>
            <a:r>
              <a:rPr lang="en-US" dirty="0" smtClean="0"/>
              <a:t> and </a:t>
            </a:r>
            <a:r>
              <a:rPr lang="en-US" b="1" dirty="0" smtClean="0"/>
              <a:t>G(n, m)</a:t>
            </a:r>
            <a:r>
              <a:rPr lang="en-US" dirty="0" smtClean="0"/>
              <a:t>) act similarly</a:t>
            </a:r>
          </a:p>
          <a:p>
            <a:pPr lvl="1"/>
            <a:r>
              <a:rPr lang="en-US" dirty="0" smtClean="0"/>
              <a:t>The expected number of edges in G(n, p)</a:t>
            </a:r>
            <a:r>
              <a:rPr lang="en-US" dirty="0"/>
              <a:t> </a:t>
            </a:r>
            <a:r>
              <a:rPr lang="en-US" dirty="0" smtClean="0"/>
              <a:t>is</a:t>
            </a:r>
          </a:p>
          <a:p>
            <a:pPr lvl="1"/>
            <a:r>
              <a:rPr lang="en-US" dirty="0" smtClean="0"/>
              <a:t>We can set                    and in the limit, we should get similar results.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Differences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G(n, m</a:t>
            </a:r>
            <a:r>
              <a:rPr lang="en-US" dirty="0"/>
              <a:t>) model contains a fixed number of </a:t>
            </a:r>
            <a:r>
              <a:rPr lang="en-US" dirty="0" smtClean="0"/>
              <a:t>edges</a:t>
            </a:r>
            <a:endParaRPr lang="en-US" dirty="0"/>
          </a:p>
          <a:p>
            <a:pPr lvl="1"/>
            <a:r>
              <a:rPr lang="en-US" dirty="0" smtClean="0"/>
              <a:t>The G(n, </a:t>
            </a:r>
            <a:r>
              <a:rPr lang="en-US" dirty="0"/>
              <a:t>p) </a:t>
            </a:r>
            <a:r>
              <a:rPr lang="en-US" dirty="0" smtClean="0"/>
              <a:t>model is likely to </a:t>
            </a:r>
            <a:r>
              <a:rPr lang="en-US" dirty="0"/>
              <a:t>contain none or all </a:t>
            </a:r>
            <a:r>
              <a:rPr lang="en-US" dirty="0" smtClean="0"/>
              <a:t> possible edges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981200"/>
            <a:ext cx="777851" cy="57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4849" y="2433732"/>
            <a:ext cx="1376151" cy="53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5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Degree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318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expected number of edges connected to a node (expected degree</a:t>
            </a:r>
            <a:r>
              <a:rPr lang="en-US" dirty="0" smtClean="0"/>
              <a:t>) in G(n, </a:t>
            </a:r>
            <a:r>
              <a:rPr lang="en-US" dirty="0"/>
              <a:t>p) is </a:t>
            </a:r>
            <a:r>
              <a:rPr lang="en-US" dirty="0" smtClean="0"/>
              <a:t>c=</a:t>
            </a:r>
            <a:r>
              <a:rPr lang="en-US" i="1" dirty="0" smtClean="0"/>
              <a:t>(n - 1)p</a:t>
            </a:r>
          </a:p>
          <a:p>
            <a:r>
              <a:rPr lang="en-US" b="1" dirty="0" smtClean="0"/>
              <a:t>Proof:</a:t>
            </a:r>
          </a:p>
          <a:p>
            <a:pPr lvl="1"/>
            <a:r>
              <a:rPr lang="en-US" dirty="0"/>
              <a:t>A node can be connected to at most </a:t>
            </a:r>
            <a:r>
              <a:rPr lang="en-US" dirty="0" smtClean="0"/>
              <a:t>n-1 </a:t>
            </a:r>
            <a:r>
              <a:rPr lang="en-US" dirty="0"/>
              <a:t>nodes </a:t>
            </a:r>
            <a:r>
              <a:rPr lang="en-US" dirty="0" smtClean="0"/>
              <a:t>(or n-1 </a:t>
            </a:r>
            <a:r>
              <a:rPr lang="en-US" dirty="0"/>
              <a:t>edges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All edges </a:t>
            </a:r>
            <a:r>
              <a:rPr lang="en-US" dirty="0"/>
              <a:t>are selected independently with </a:t>
            </a:r>
            <a:r>
              <a:rPr lang="en-US" dirty="0" smtClean="0"/>
              <a:t>probability p</a:t>
            </a:r>
          </a:p>
          <a:p>
            <a:pPr lvl="1"/>
            <a:r>
              <a:rPr lang="en-US" dirty="0" smtClean="0"/>
              <a:t>Therefore</a:t>
            </a:r>
            <a:r>
              <a:rPr lang="en-US" dirty="0"/>
              <a:t>, on </a:t>
            </a:r>
            <a:r>
              <a:rPr lang="en-US" dirty="0" smtClean="0"/>
              <a:t>average, (</a:t>
            </a:r>
            <a:r>
              <a:rPr lang="en-US" dirty="0"/>
              <a:t>n </a:t>
            </a:r>
            <a:r>
              <a:rPr lang="en-US" dirty="0" smtClean="0"/>
              <a:t>- </a:t>
            </a:r>
            <a:r>
              <a:rPr lang="en-US" dirty="0"/>
              <a:t>1)p </a:t>
            </a:r>
            <a:r>
              <a:rPr lang="en-US" dirty="0" smtClean="0"/>
              <a:t>edges are selected</a:t>
            </a:r>
          </a:p>
          <a:p>
            <a:pPr lvl="1"/>
            <a:endParaRPr lang="en-US" dirty="0"/>
          </a:p>
          <a:p>
            <a:r>
              <a:rPr lang="en-US" dirty="0" smtClean="0"/>
              <a:t>C=(n-1)p or equivalently,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3505200" y="5108898"/>
            <a:ext cx="3157167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9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Number of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expected number of edges in </a:t>
            </a:r>
            <a:r>
              <a:rPr lang="en-US" dirty="0" smtClean="0"/>
              <a:t>G(n, </a:t>
            </a:r>
            <a:r>
              <a:rPr lang="en-US" dirty="0"/>
              <a:t>p) </a:t>
            </a:r>
            <a:r>
              <a:rPr lang="en-US" dirty="0" smtClean="0"/>
              <a:t>is</a:t>
            </a:r>
            <a:br>
              <a:rPr lang="en-US" dirty="0" smtClean="0"/>
            </a:br>
            <a:r>
              <a:rPr lang="en-US" i="1" dirty="0" smtClean="0"/>
              <a:t>     p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Proof</a:t>
            </a:r>
            <a:r>
              <a:rPr lang="en-US" b="1" dirty="0"/>
              <a:t>:</a:t>
            </a:r>
            <a:endParaRPr lang="en-US" dirty="0" smtClean="0"/>
          </a:p>
          <a:p>
            <a:pPr lvl="1"/>
            <a:r>
              <a:rPr lang="en-US" dirty="0" smtClean="0"/>
              <a:t>Since </a:t>
            </a:r>
            <a:r>
              <a:rPr lang="en-US" dirty="0"/>
              <a:t>edges are selected </a:t>
            </a:r>
            <a:r>
              <a:rPr lang="en-US" dirty="0" smtClean="0"/>
              <a:t>independently, and </a:t>
            </a:r>
            <a:r>
              <a:rPr lang="en-US" dirty="0"/>
              <a:t>we have a </a:t>
            </a:r>
            <a:r>
              <a:rPr lang="en-US" dirty="0" smtClean="0"/>
              <a:t>maximum        edges</a:t>
            </a:r>
            <a:r>
              <a:rPr lang="en-US" dirty="0"/>
              <a:t>, the expected number </a:t>
            </a:r>
            <a:r>
              <a:rPr lang="en-US" dirty="0" smtClean="0"/>
              <a:t>of edges is         </a:t>
            </a:r>
            <a:r>
              <a:rPr lang="en-US" i="1" dirty="0" smtClean="0"/>
              <a:t>p</a:t>
            </a:r>
            <a:endParaRPr lang="en-US" i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530872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908058"/>
            <a:ext cx="564954" cy="663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252912"/>
            <a:ext cx="595711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18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probability of Observing m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Given </a:t>
            </a:r>
            <a:r>
              <a:rPr lang="en-US" dirty="0"/>
              <a:t>the </a:t>
            </a:r>
            <a:r>
              <a:rPr lang="en-US" i="1" dirty="0" smtClean="0"/>
              <a:t>G(n, </a:t>
            </a:r>
            <a:r>
              <a:rPr lang="en-US" i="1" dirty="0"/>
              <a:t>p)</a:t>
            </a:r>
            <a:r>
              <a:rPr lang="en-US" dirty="0"/>
              <a:t> process, the probability of observing </a:t>
            </a:r>
            <a:r>
              <a:rPr lang="en-US" i="1" dirty="0"/>
              <a:t>m</a:t>
            </a:r>
            <a:r>
              <a:rPr lang="en-US" dirty="0"/>
              <a:t> edges </a:t>
            </a:r>
            <a:r>
              <a:rPr lang="en-US" dirty="0" smtClean="0"/>
              <a:t>is binomial distribution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Proof</a:t>
            </a:r>
            <a:r>
              <a:rPr lang="en-US" b="1" dirty="0"/>
              <a:t>:</a:t>
            </a:r>
            <a:endParaRPr lang="en-US" b="1" dirty="0" smtClean="0"/>
          </a:p>
          <a:p>
            <a:pPr lvl="1"/>
            <a:r>
              <a:rPr lang="en-US" i="1" dirty="0" smtClean="0"/>
              <a:t>m</a:t>
            </a:r>
            <a:r>
              <a:rPr lang="en-US" dirty="0" smtClean="0"/>
              <a:t> </a:t>
            </a:r>
            <a:r>
              <a:rPr lang="en-US" dirty="0"/>
              <a:t>edges are selected from </a:t>
            </a:r>
            <a:r>
              <a:rPr lang="en-US" dirty="0" smtClean="0"/>
              <a:t>the         possible </a:t>
            </a:r>
            <a:r>
              <a:rPr lang="en-US" dirty="0"/>
              <a:t>edges. </a:t>
            </a:r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i="1" dirty="0" smtClean="0"/>
              <a:t>m</a:t>
            </a:r>
            <a:r>
              <a:rPr lang="en-US" dirty="0" smtClean="0"/>
              <a:t> edges are formed </a:t>
            </a:r>
            <a:r>
              <a:rPr lang="en-US" dirty="0"/>
              <a:t>with probability p</a:t>
            </a:r>
            <a:r>
              <a:rPr lang="en-US" baseline="30000" dirty="0"/>
              <a:t>m</a:t>
            </a:r>
            <a:r>
              <a:rPr lang="en-US" dirty="0"/>
              <a:t> and other edges are not formed (to </a:t>
            </a:r>
            <a:r>
              <a:rPr lang="en-US" dirty="0" smtClean="0"/>
              <a:t>guarantee the </a:t>
            </a:r>
            <a:r>
              <a:rPr lang="en-US" dirty="0"/>
              <a:t>existence of only m edges) with </a:t>
            </a:r>
            <a:r>
              <a:rPr lang="en-US" dirty="0" smtClean="0"/>
              <a:t>probability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130507"/>
            <a:ext cx="4876800" cy="962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638800"/>
            <a:ext cx="2362200" cy="69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021341"/>
            <a:ext cx="533400" cy="626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24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7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For a demo:</a:t>
            </a:r>
          </a:p>
          <a:p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www.cs.purdue.edu/homes/dgleich/demos/erdos_renyi/er-150.gif</a:t>
            </a:r>
            <a:endParaRPr lang="en-US" sz="1800" dirty="0" smtClean="0"/>
          </a:p>
          <a:p>
            <a:r>
              <a:rPr lang="en-US" sz="1800" dirty="0" smtClean="0"/>
              <a:t>Create your own demo:</a:t>
            </a:r>
          </a:p>
          <a:p>
            <a:r>
              <a:rPr lang="en-US" sz="1800" dirty="0">
                <a:hlinkClick r:id="rId3"/>
              </a:rPr>
              <a:t>http://www.cs.purdue.edu/homes/dgleich/demos/erdos_renyi/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Random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8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Giant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random graphs, when nodes form connections, after some time, a </a:t>
            </a:r>
            <a:r>
              <a:rPr lang="en-US" dirty="0" smtClean="0"/>
              <a:t>large fraction </a:t>
            </a:r>
            <a:r>
              <a:rPr lang="en-US" dirty="0"/>
              <a:t>of nodes get connected, i.e., there is a path between any pair </a:t>
            </a:r>
            <a:r>
              <a:rPr lang="en-US" dirty="0" smtClean="0"/>
              <a:t>of them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large fraction forms a connected component, commonly </a:t>
            </a:r>
            <a:r>
              <a:rPr lang="en-US" dirty="0" smtClean="0"/>
              <a:t>called the </a:t>
            </a:r>
            <a:r>
              <a:rPr lang="en-US" b="1" dirty="0"/>
              <a:t>largest connected component</a:t>
            </a:r>
            <a:r>
              <a:rPr lang="en-US" dirty="0"/>
              <a:t> or the </a:t>
            </a:r>
            <a:r>
              <a:rPr lang="en-US" b="1" dirty="0"/>
              <a:t>giant component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In random graphs:</a:t>
            </a:r>
          </a:p>
          <a:p>
            <a:pPr lvl="1"/>
            <a:r>
              <a:rPr lang="en-US" dirty="0" smtClean="0"/>
              <a:t>p = 0 </a:t>
            </a:r>
            <a:r>
              <a:rPr lang="en-US" dirty="0" smtClean="0">
                <a:sym typeface="Wingdings" pitchFamily="2" charset="2"/>
              </a:rPr>
              <a:t> the size of the giant component is 0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p = 1  the size of the giant component is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1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Giant Component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650432"/>
              </p:ext>
            </p:extLst>
          </p:nvPr>
        </p:nvGraphicFramePr>
        <p:xfrm>
          <a:off x="76201" y="3581400"/>
          <a:ext cx="8843618" cy="229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199"/>
                <a:gridCol w="1727214"/>
                <a:gridCol w="2039825"/>
                <a:gridCol w="1964276"/>
                <a:gridCol w="18931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Probability (p)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Average node degree (c)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n-1</a:t>
                      </a:r>
                      <a:r>
                        <a:rPr lang="en-US" baseline="0" dirty="0" smtClean="0"/>
                        <a:t> = 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Diameter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Giant</a:t>
                      </a:r>
                      <a:r>
                        <a:rPr lang="en-US" sz="1200" baseline="0" dirty="0" smtClean="0"/>
                        <a:t> component size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Average path length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2.66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705" y="1890037"/>
            <a:ext cx="7703895" cy="138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8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Transition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point where </a:t>
            </a:r>
            <a:r>
              <a:rPr lang="en-US" dirty="0"/>
              <a:t>diameter value starts to shrink in a random graph is called the </a:t>
            </a:r>
            <a:r>
              <a:rPr lang="en-US" dirty="0" smtClean="0"/>
              <a:t>Phase Transition.</a:t>
            </a:r>
          </a:p>
          <a:p>
            <a:r>
              <a:rPr lang="en-US" dirty="0" smtClean="0"/>
              <a:t>In a random graph, </a:t>
            </a:r>
            <a:r>
              <a:rPr lang="en-US" dirty="0"/>
              <a:t>phase transition </a:t>
            </a:r>
            <a:r>
              <a:rPr lang="en-US" dirty="0" smtClean="0"/>
              <a:t>happens when average node degree, c </a:t>
            </a:r>
            <a:r>
              <a:rPr lang="en-US" dirty="0"/>
              <a:t>= 1, </a:t>
            </a:r>
            <a:r>
              <a:rPr lang="en-US" dirty="0" smtClean="0"/>
              <a:t>or </a:t>
            </a:r>
            <a:r>
              <a:rPr lang="en-US" dirty="0"/>
              <a:t>when p = </a:t>
            </a:r>
            <a:r>
              <a:rPr lang="en-US" dirty="0" smtClean="0"/>
              <a:t>1/(n-1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At the point of Phase </a:t>
            </a:r>
            <a:r>
              <a:rPr lang="en-US" dirty="0"/>
              <a:t>Transition, the following phenomena </a:t>
            </a:r>
            <a:r>
              <a:rPr lang="en-US" dirty="0" smtClean="0"/>
              <a:t>are observed: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giant component </a:t>
            </a:r>
            <a:r>
              <a:rPr lang="en-US" dirty="0" smtClean="0"/>
              <a:t>that just started to appear, starts grow</a:t>
            </a:r>
            <a:r>
              <a:rPr lang="en-US" dirty="0"/>
              <a:t>, and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diameter </a:t>
            </a:r>
            <a:r>
              <a:rPr lang="en-US" dirty="0" smtClean="0"/>
              <a:t>that just reached its maximum value, starts decreasing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48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c=1?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486400" cy="531876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Consider a random graph with expected node degree </a:t>
            </a:r>
            <a:r>
              <a:rPr lang="en-US" dirty="0" smtClean="0"/>
              <a:t>c.</a:t>
            </a:r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this graph, consider any </a:t>
            </a:r>
            <a:r>
              <a:rPr lang="en-US" b="1" dirty="0"/>
              <a:t>connected </a:t>
            </a:r>
            <a:r>
              <a:rPr lang="en-US" dirty="0"/>
              <a:t>set of nodes S and</a:t>
            </a:r>
          </a:p>
          <a:p>
            <a:r>
              <a:rPr lang="en-US" dirty="0"/>
              <a:t>consider the complement set </a:t>
            </a:r>
            <a:r>
              <a:rPr lang="en-US" dirty="0" smtClean="0"/>
              <a:t>S’ =V-S</a:t>
            </a:r>
          </a:p>
          <a:p>
            <a:r>
              <a:rPr lang="en-US" dirty="0" smtClean="0"/>
              <a:t>For </a:t>
            </a:r>
            <a:r>
              <a:rPr lang="en-US" dirty="0"/>
              <a:t>the sake of our proof, </a:t>
            </a:r>
            <a:r>
              <a:rPr lang="en-US" dirty="0" smtClean="0"/>
              <a:t>we assume that S </a:t>
            </a:r>
            <a:r>
              <a:rPr lang="en-US" dirty="0"/>
              <a:t>&lt;&lt; </a:t>
            </a:r>
            <a:r>
              <a:rPr lang="en-US" dirty="0" smtClean="0"/>
              <a:t>S’. </a:t>
            </a:r>
          </a:p>
          <a:p>
            <a:r>
              <a:rPr lang="en-US" dirty="0" smtClean="0"/>
              <a:t>Given </a:t>
            </a:r>
            <a:r>
              <a:rPr lang="en-US" dirty="0"/>
              <a:t>any node v in S, if we move one hop (edge) </a:t>
            </a:r>
            <a:r>
              <a:rPr lang="en-US" dirty="0" smtClean="0"/>
              <a:t>away from </a:t>
            </a:r>
            <a:r>
              <a:rPr lang="en-US" dirty="0"/>
              <a:t>v, we visit approximately c nodes. Following the same argument</a:t>
            </a:r>
            <a:r>
              <a:rPr lang="en-US" dirty="0" smtClean="0"/>
              <a:t>, if </a:t>
            </a:r>
            <a:r>
              <a:rPr lang="en-US" dirty="0"/>
              <a:t>we move one hop away from nodes in S, we visit approximately |</a:t>
            </a:r>
            <a:r>
              <a:rPr lang="en-US" dirty="0" err="1" smtClean="0"/>
              <a:t>S|c</a:t>
            </a:r>
            <a:r>
              <a:rPr lang="en-US" dirty="0" smtClean="0"/>
              <a:t> nodes</a:t>
            </a:r>
            <a:r>
              <a:rPr lang="en-US" dirty="0"/>
              <a:t>. Assuming </a:t>
            </a:r>
            <a:r>
              <a:rPr lang="en-US" dirty="0" smtClean="0"/>
              <a:t>S </a:t>
            </a:r>
            <a:r>
              <a:rPr lang="en-US" dirty="0"/>
              <a:t>is small, the nodes in S only visit nodes in </a:t>
            </a:r>
            <a:r>
              <a:rPr lang="en-US" dirty="0" smtClean="0"/>
              <a:t>S’ and when </a:t>
            </a:r>
            <a:r>
              <a:rPr lang="en-US" dirty="0"/>
              <a:t>moving one hop away from S, the set of nodes “guaranteed to </a:t>
            </a:r>
            <a:r>
              <a:rPr lang="en-US" dirty="0" smtClean="0"/>
              <a:t>be connected</a:t>
            </a:r>
            <a:r>
              <a:rPr lang="en-US" dirty="0"/>
              <a:t>” gets larger by a factor </a:t>
            </a:r>
            <a:r>
              <a:rPr lang="en-US" dirty="0" smtClean="0"/>
              <a:t>c.</a:t>
            </a:r>
          </a:p>
          <a:p>
            <a:r>
              <a:rPr lang="en-US" dirty="0" smtClean="0"/>
              <a:t>In the limit, if we want this connected component to become the largest component, then after traveling n hops we must have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407" y="990600"/>
            <a:ext cx="3067793" cy="2514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2200" y="5791200"/>
            <a:ext cx="4742724" cy="71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9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what do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design models </a:t>
            </a:r>
            <a:r>
              <a:rPr lang="en-US" dirty="0"/>
              <a:t>that generate, on a smaller scale, graphs similar to </a:t>
            </a:r>
            <a:r>
              <a:rPr lang="en-US" dirty="0" smtClean="0"/>
              <a:t>real-world networks</a:t>
            </a:r>
            <a:r>
              <a:rPr lang="en-US" dirty="0"/>
              <a:t>. </a:t>
            </a:r>
          </a:p>
          <a:p>
            <a:r>
              <a:rPr lang="en-US" dirty="0" smtClean="0"/>
              <a:t>Hoping </a:t>
            </a:r>
            <a:r>
              <a:rPr lang="en-US" dirty="0"/>
              <a:t>that these models simulate properties observed in </a:t>
            </a:r>
            <a:r>
              <a:rPr lang="en-US" dirty="0" smtClean="0"/>
              <a:t>real-world networks </a:t>
            </a:r>
            <a:r>
              <a:rPr lang="en-US" dirty="0"/>
              <a:t>well, the analysis of real-world networks boils down to </a:t>
            </a:r>
            <a:r>
              <a:rPr lang="en-US" dirty="0" smtClean="0"/>
              <a:t>a cost-efficient </a:t>
            </a:r>
            <a:r>
              <a:rPr lang="en-US" dirty="0"/>
              <a:t>measuring of </a:t>
            </a:r>
            <a:r>
              <a:rPr lang="en-US" dirty="0" smtClean="0"/>
              <a:t>different </a:t>
            </a:r>
            <a:r>
              <a:rPr lang="en-US" dirty="0"/>
              <a:t>properties of simulated </a:t>
            </a:r>
            <a:r>
              <a:rPr lang="en-US" dirty="0" smtClean="0"/>
              <a:t>networks</a:t>
            </a:r>
          </a:p>
          <a:p>
            <a:pPr lvl="1"/>
            <a:r>
              <a:rPr lang="en-US" dirty="0"/>
              <a:t>Allow for a better understanding of phenomena observed in </a:t>
            </a:r>
            <a:r>
              <a:rPr lang="en-US" dirty="0" smtClean="0"/>
              <a:t>real-world networks </a:t>
            </a:r>
            <a:r>
              <a:rPr lang="en-US" dirty="0"/>
              <a:t>by providing concrete mathematical </a:t>
            </a:r>
            <a:r>
              <a:rPr lang="en-US" dirty="0" smtClean="0"/>
              <a:t>explanations; and</a:t>
            </a:r>
            <a:endParaRPr lang="en-US" dirty="0"/>
          </a:p>
          <a:p>
            <a:pPr lvl="1"/>
            <a:r>
              <a:rPr lang="en-US" dirty="0" smtClean="0"/>
              <a:t>Allow </a:t>
            </a:r>
            <a:r>
              <a:rPr lang="en-US" dirty="0"/>
              <a:t>for controlled experiments on synthetic networks when </a:t>
            </a:r>
            <a:r>
              <a:rPr lang="en-US" dirty="0" smtClean="0"/>
              <a:t>real-world networks </a:t>
            </a:r>
            <a:r>
              <a:rPr lang="en-US" dirty="0"/>
              <a:t>are not available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models are designed </a:t>
            </a:r>
            <a:r>
              <a:rPr lang="en-US" dirty="0"/>
              <a:t>to accurately model properties observed in real-world networks</a:t>
            </a:r>
          </a:p>
        </p:txBody>
      </p:sp>
    </p:spTree>
    <p:extLst>
      <p:ext uri="{BB962C8B-B14F-4D97-AF65-F5344CB8AC3E}">
        <p14:creationId xmlns:p14="http://schemas.microsoft.com/office/powerpoint/2010/main" val="355207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Random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75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</a:t>
            </a:r>
            <a:r>
              <a:rPr lang="en-US" dirty="0"/>
              <a:t>computing degree distribution, we estimate the probability of </a:t>
            </a:r>
            <a:r>
              <a:rPr lang="en-US" dirty="0" smtClean="0"/>
              <a:t>observing P(dv </a:t>
            </a:r>
            <a:r>
              <a:rPr lang="en-US" dirty="0"/>
              <a:t>= d) for node </a:t>
            </a:r>
            <a:r>
              <a:rPr lang="en-US" dirty="0" smtClean="0"/>
              <a:t>v</a:t>
            </a:r>
          </a:p>
          <a:p>
            <a:endParaRPr lang="en-US" dirty="0"/>
          </a:p>
          <a:p>
            <a:r>
              <a:rPr lang="en-US" dirty="0" smtClean="0"/>
              <a:t>For a random graph generated by G(</a:t>
            </a:r>
            <a:r>
              <a:rPr lang="en-US" dirty="0" err="1" smtClean="0"/>
              <a:t>n,p</a:t>
            </a:r>
            <a:r>
              <a:rPr lang="en-US" dirty="0" smtClean="0"/>
              <a:t>) this probability is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is a binomial degree distribution. In the limit this will become the Poisson degree distribution 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725" y="3657600"/>
            <a:ext cx="42074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9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Local Clustering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expected local clustering </a:t>
            </a:r>
            <a:r>
              <a:rPr lang="en-US" dirty="0" smtClean="0"/>
              <a:t>coefficient </a:t>
            </a:r>
            <a:r>
              <a:rPr lang="en-US" dirty="0"/>
              <a:t>for </a:t>
            </a:r>
            <a:r>
              <a:rPr lang="en-US" dirty="0" smtClean="0"/>
              <a:t>node </a:t>
            </a:r>
            <a:r>
              <a:rPr lang="en-US" i="1" dirty="0"/>
              <a:t>v</a:t>
            </a:r>
            <a:r>
              <a:rPr lang="en-US" dirty="0"/>
              <a:t> of a </a:t>
            </a:r>
            <a:r>
              <a:rPr lang="en-US" dirty="0" smtClean="0"/>
              <a:t>random graph </a:t>
            </a:r>
            <a:r>
              <a:rPr lang="en-US" dirty="0"/>
              <a:t>generated by </a:t>
            </a:r>
            <a:r>
              <a:rPr lang="en-US" dirty="0" smtClean="0"/>
              <a:t>G(n, </a:t>
            </a:r>
            <a:r>
              <a:rPr lang="en-US" dirty="0"/>
              <a:t>p) is </a:t>
            </a:r>
            <a:r>
              <a:rPr lang="en-US" i="1" dirty="0" smtClean="0"/>
              <a:t>p</a:t>
            </a:r>
          </a:p>
          <a:p>
            <a:r>
              <a:rPr lang="en-US" b="1" dirty="0" smtClean="0"/>
              <a:t>Proof</a:t>
            </a:r>
            <a:r>
              <a:rPr lang="en-US" dirty="0"/>
              <a:t>: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v</a:t>
            </a:r>
            <a:r>
              <a:rPr lang="en-US" dirty="0" smtClean="0"/>
              <a:t> </a:t>
            </a:r>
            <a:r>
              <a:rPr lang="en-US" dirty="0"/>
              <a:t>can have </a:t>
            </a:r>
            <a:r>
              <a:rPr lang="en-US" dirty="0" smtClean="0"/>
              <a:t>different </a:t>
            </a:r>
            <a:r>
              <a:rPr lang="en-US" dirty="0"/>
              <a:t>degrees depending on the random </a:t>
            </a:r>
            <a:r>
              <a:rPr lang="en-US" dirty="0" smtClean="0"/>
              <a:t>procedure so </a:t>
            </a:r>
            <a:r>
              <a:rPr lang="en-US" dirty="0"/>
              <a:t>the expected value is,</a:t>
            </a:r>
            <a:endParaRPr lang="en-U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14600"/>
            <a:ext cx="7479443" cy="850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334000"/>
            <a:ext cx="573162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8305800" y="5638800"/>
            <a:ext cx="609600" cy="42014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2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Local Clustering </a:t>
            </a:r>
            <a:r>
              <a:rPr lang="en-US" dirty="0" smtClean="0"/>
              <a:t>Coefficient, Cont.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4952476" cy="921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2819400"/>
            <a:ext cx="8915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953000"/>
            <a:ext cx="4254500" cy="103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>
          <a:xfrm rot="5400000">
            <a:off x="3260547" y="2229880"/>
            <a:ext cx="609600" cy="42014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5400000">
            <a:off x="5620273" y="4209527"/>
            <a:ext cx="609600" cy="42014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Clustering Coefficient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global clustering </a:t>
            </a:r>
            <a:r>
              <a:rPr lang="en-US" dirty="0" smtClean="0"/>
              <a:t>coefficient </a:t>
            </a:r>
            <a:r>
              <a:rPr lang="en-US" dirty="0"/>
              <a:t>of a random graph generated </a:t>
            </a:r>
            <a:r>
              <a:rPr lang="en-US" dirty="0" smtClean="0"/>
              <a:t>by G(n, </a:t>
            </a:r>
            <a:r>
              <a:rPr lang="en-US" dirty="0"/>
              <a:t>p) is </a:t>
            </a:r>
            <a:r>
              <a:rPr lang="en-US" i="1" dirty="0" smtClean="0"/>
              <a:t>p</a:t>
            </a:r>
          </a:p>
          <a:p>
            <a:r>
              <a:rPr lang="en-US" b="1" dirty="0" smtClean="0"/>
              <a:t>Proof</a:t>
            </a:r>
            <a:r>
              <a:rPr lang="en-US" b="1" dirty="0"/>
              <a:t>:</a:t>
            </a:r>
            <a:endParaRPr lang="en-US" b="1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global clustering </a:t>
            </a:r>
            <a:r>
              <a:rPr lang="en-US" dirty="0" smtClean="0"/>
              <a:t>coefficient </a:t>
            </a:r>
            <a:r>
              <a:rPr lang="en-US" dirty="0"/>
              <a:t>of any graph defines the </a:t>
            </a:r>
            <a:r>
              <a:rPr lang="en-US" dirty="0" smtClean="0"/>
              <a:t>probability of </a:t>
            </a:r>
            <a:r>
              <a:rPr lang="en-US" dirty="0"/>
              <a:t>two neighbors of the same </a:t>
            </a:r>
            <a:r>
              <a:rPr lang="en-US" dirty="0" smtClean="0"/>
              <a:t>node that are </a:t>
            </a:r>
            <a:r>
              <a:rPr lang="en-US" dirty="0"/>
              <a:t>connected. </a:t>
            </a:r>
            <a:endParaRPr lang="en-US" dirty="0" smtClean="0"/>
          </a:p>
          <a:p>
            <a:pPr lvl="1"/>
            <a:r>
              <a:rPr lang="en-US" dirty="0" smtClean="0"/>
              <a:t>In a random graph, for </a:t>
            </a:r>
            <a:r>
              <a:rPr lang="en-US" dirty="0"/>
              <a:t>any two </a:t>
            </a:r>
            <a:r>
              <a:rPr lang="en-US" dirty="0" smtClean="0"/>
              <a:t>nodes, </a:t>
            </a:r>
            <a:r>
              <a:rPr lang="en-US" dirty="0"/>
              <a:t>this probability is the same and is equal to the </a:t>
            </a:r>
            <a:r>
              <a:rPr lang="en-US" dirty="0" smtClean="0"/>
              <a:t>generation probability </a:t>
            </a:r>
            <a:r>
              <a:rPr lang="en-US" i="1" dirty="0"/>
              <a:t>p</a:t>
            </a:r>
            <a:r>
              <a:rPr lang="en-US" dirty="0"/>
              <a:t> that determines the probability of two nodes </a:t>
            </a:r>
            <a:r>
              <a:rPr lang="en-US" dirty="0" smtClean="0"/>
              <a:t>getting connected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Average Path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average path length </a:t>
            </a:r>
            <a:r>
              <a:rPr lang="en-US" dirty="0" smtClean="0"/>
              <a:t>in a </a:t>
            </a:r>
            <a:r>
              <a:rPr lang="en-US" dirty="0"/>
              <a:t>random graph </a:t>
            </a:r>
            <a:r>
              <a:rPr lang="en-US" dirty="0" smtClean="0"/>
              <a:t>is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72400" y="838200"/>
            <a:ext cx="1744623" cy="8897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838200" y="1667518"/>
            <a:ext cx="7227585" cy="480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31899"/>
            <a:ext cx="9105900" cy="731520"/>
          </a:xfrm>
        </p:spPr>
        <p:txBody>
          <a:bodyPr/>
          <a:lstStyle/>
          <a:p>
            <a:r>
              <a:rPr lang="en-US" dirty="0"/>
              <a:t>Modeling Real-World </a:t>
            </a:r>
            <a:r>
              <a:rPr lang="en-US" dirty="0" smtClean="0"/>
              <a:t>Networks with Random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 the average degree c, then compute p, by using:  c/(n-1)= p, then generate the random graph</a:t>
            </a:r>
          </a:p>
          <a:p>
            <a:r>
              <a:rPr lang="en-US" dirty="0" smtClean="0"/>
              <a:t>How good is the model?</a:t>
            </a:r>
          </a:p>
          <a:p>
            <a:pPr lvl="1"/>
            <a:r>
              <a:rPr lang="en-US" dirty="0"/>
              <a:t>random graphs </a:t>
            </a:r>
            <a:r>
              <a:rPr lang="en-US" dirty="0" smtClean="0"/>
              <a:t>perform well </a:t>
            </a:r>
            <a:r>
              <a:rPr lang="en-US" dirty="0"/>
              <a:t>in modeling the average path lengths; however, when </a:t>
            </a:r>
            <a:r>
              <a:rPr lang="en-US" dirty="0" smtClean="0"/>
              <a:t>considering the </a:t>
            </a:r>
            <a:r>
              <a:rPr lang="en-US" dirty="0"/>
              <a:t>transitivity, the random graph model drastically underestimates </a:t>
            </a:r>
            <a:r>
              <a:rPr lang="en-US" dirty="0" smtClean="0"/>
              <a:t>the clustering coefficient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173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N</a:t>
            </a:r>
            <a:r>
              <a:rPr lang="en-US" dirty="0" smtClean="0"/>
              <a:t>etworks </a:t>
            </a:r>
            <a:r>
              <a:rPr lang="en-US" dirty="0"/>
              <a:t>and </a:t>
            </a:r>
            <a:r>
              <a:rPr lang="en-US" dirty="0" smtClean="0"/>
              <a:t>Simulated Random Graphs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-441155" y="1524000"/>
            <a:ext cx="10194755" cy="29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2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Small-World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Small-world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Small-world </a:t>
            </a:r>
            <a:r>
              <a:rPr lang="en-US" dirty="0" smtClean="0"/>
              <a:t>Model also known as </a:t>
            </a:r>
            <a:r>
              <a:rPr lang="en-US" b="1" dirty="0"/>
              <a:t>t</a:t>
            </a:r>
            <a:r>
              <a:rPr lang="en-US" b="1" dirty="0" smtClean="0"/>
              <a:t>he Watts and Strogatz model</a:t>
            </a:r>
            <a:r>
              <a:rPr lang="en-US" dirty="0" smtClean="0"/>
              <a:t> is a special type of random graphs </a:t>
            </a:r>
            <a:r>
              <a:rPr lang="en-US" dirty="0"/>
              <a:t>with small-world </a:t>
            </a:r>
            <a:r>
              <a:rPr lang="en-US" dirty="0" smtClean="0"/>
              <a:t>properties, including:</a:t>
            </a:r>
          </a:p>
          <a:p>
            <a:pPr lvl="1"/>
            <a:r>
              <a:rPr lang="en-US" dirty="0" smtClean="0"/>
              <a:t>Short average </a:t>
            </a:r>
            <a:r>
              <a:rPr lang="en-US" dirty="0"/>
              <a:t>path </a:t>
            </a:r>
            <a:r>
              <a:rPr lang="en-US" dirty="0" smtClean="0"/>
              <a:t>length and;</a:t>
            </a:r>
          </a:p>
          <a:p>
            <a:pPr lvl="1"/>
            <a:r>
              <a:rPr lang="en-US" dirty="0" smtClean="0"/>
              <a:t>High clustering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was proposed by Duncan J. Watts and Steven Strogatz in their joint 1998 Nature </a:t>
            </a:r>
            <a:r>
              <a:rPr lang="en-US" dirty="0" smtClean="0"/>
              <a:t>paper</a:t>
            </a:r>
          </a:p>
        </p:txBody>
      </p:sp>
    </p:spTree>
    <p:extLst>
      <p:ext uri="{BB962C8B-B14F-4D97-AF65-F5344CB8AC3E}">
        <p14:creationId xmlns:p14="http://schemas.microsoft.com/office/powerpoint/2010/main" val="137306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7"/>
          </p:nvPr>
        </p:nvSpPr>
        <p:spPr>
          <a:xfrm>
            <a:off x="609600" y="3886200"/>
            <a:ext cx="8229600" cy="243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Power-law Distribution, High Clustering Coefficient, Small Average Path Length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Real-World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4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Small-world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6172200" cy="53187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real-world interactions, many individuals have a limited and </a:t>
            </a:r>
            <a:r>
              <a:rPr lang="en-US" dirty="0" smtClean="0"/>
              <a:t>often at </a:t>
            </a:r>
            <a:r>
              <a:rPr lang="en-US" dirty="0"/>
              <a:t>least, a fixed number of connections </a:t>
            </a:r>
            <a:endParaRPr lang="en-US" dirty="0" smtClean="0"/>
          </a:p>
          <a:p>
            <a:r>
              <a:rPr lang="en-US" dirty="0"/>
              <a:t>In graph theory terms, this assumption is equivalent </a:t>
            </a:r>
            <a:r>
              <a:rPr lang="en-US" dirty="0" smtClean="0"/>
              <a:t>to </a:t>
            </a:r>
            <a:r>
              <a:rPr lang="en-US" dirty="0"/>
              <a:t>embedding individuals in a regular network.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regular (ring) lattice </a:t>
            </a:r>
            <a:r>
              <a:rPr lang="en-US" dirty="0" smtClean="0"/>
              <a:t>is a </a:t>
            </a:r>
            <a:r>
              <a:rPr lang="en-US" dirty="0"/>
              <a:t>special case of regular networks where there exists a certain pattern </a:t>
            </a:r>
            <a:r>
              <a:rPr lang="en-US" dirty="0" smtClean="0"/>
              <a:t>on how </a:t>
            </a:r>
            <a:r>
              <a:rPr lang="en-US" dirty="0"/>
              <a:t>ordered nodes are connected to one another.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particular, in a </a:t>
            </a:r>
            <a:r>
              <a:rPr lang="en-US" dirty="0" smtClean="0"/>
              <a:t>regular lattice </a:t>
            </a:r>
            <a:r>
              <a:rPr lang="en-US" dirty="0"/>
              <a:t>of degree c, nodes are connected to their previous </a:t>
            </a:r>
            <a:r>
              <a:rPr lang="en-US" dirty="0" smtClean="0"/>
              <a:t>c/2 </a:t>
            </a:r>
            <a:r>
              <a:rPr lang="en-US" dirty="0"/>
              <a:t>and </a:t>
            </a:r>
            <a:r>
              <a:rPr lang="en-US" dirty="0" smtClean="0"/>
              <a:t>following c/2 </a:t>
            </a:r>
            <a:r>
              <a:rPr lang="en-US" dirty="0"/>
              <a:t>neighbors. Formally, for node </a:t>
            </a:r>
            <a:r>
              <a:rPr lang="en-US" dirty="0" smtClean="0"/>
              <a:t>set                                , </a:t>
            </a:r>
            <a:r>
              <a:rPr lang="en-US" dirty="0"/>
              <a:t>an edge </a:t>
            </a:r>
            <a:r>
              <a:rPr lang="en-US" dirty="0" smtClean="0"/>
              <a:t>exists between node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j </a:t>
            </a:r>
            <a:r>
              <a:rPr lang="en-US" dirty="0"/>
              <a:t>if and only if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65684" y="5416669"/>
            <a:ext cx="1987116" cy="374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571" y="5943600"/>
            <a:ext cx="2078829" cy="5339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77000" y="1981200"/>
            <a:ext cx="2819400" cy="282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4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74" y="1066800"/>
            <a:ext cx="6945726" cy="3216114"/>
          </a:xfrm>
          <a:prstGeom prst="rect">
            <a:avLst/>
          </a:prstGeom>
        </p:spPr>
      </p:pic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Small World Networks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53704"/>
          <a:stretch/>
        </p:blipFill>
        <p:spPr>
          <a:xfrm>
            <a:off x="4038600" y="4419600"/>
            <a:ext cx="5486400" cy="1905000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57200" y="4572000"/>
            <a:ext cx="3505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SzPct val="90000"/>
            </a:pPr>
            <a:r>
              <a:rPr lang="en-US" sz="2000" dirty="0"/>
              <a:t>As in many network generating algorithms</a:t>
            </a:r>
          </a:p>
          <a:p>
            <a:pPr marL="342900" indent="-342900">
              <a:buSzPct val="90000"/>
              <a:buFont typeface="Arial" pitchFamily="34" charset="0"/>
              <a:buChar char="•"/>
            </a:pPr>
            <a:r>
              <a:rPr lang="en-US" sz="2000" dirty="0"/>
              <a:t>Disallow self-edges</a:t>
            </a:r>
          </a:p>
          <a:p>
            <a:pPr marL="342900" indent="-342900">
              <a:buSzPct val="90000"/>
              <a:buFont typeface="Arial" pitchFamily="34" charset="0"/>
              <a:buChar char="•"/>
            </a:pPr>
            <a:r>
              <a:rPr lang="en-US" sz="2000" dirty="0"/>
              <a:t>Disallow multiple edges</a:t>
            </a:r>
          </a:p>
          <a:p>
            <a:pPr marL="342900" indent="-342900">
              <a:buSzPct val="90000"/>
              <a:buFont typeface="Arial" pitchFamily="34" charset="0"/>
              <a:buChar char="•"/>
            </a:pP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271522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Small-World Model</a:t>
            </a:r>
            <a:br>
              <a:rPr lang="en-US" dirty="0" smtClean="0"/>
            </a:br>
            <a:r>
              <a:rPr lang="en-US" dirty="0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Distribution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The degree distribution for the small-world model is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In </a:t>
            </a:r>
            <a:r>
              <a:rPr lang="en-US" sz="3200" dirty="0"/>
              <a:t>practice, in the graph generated by the </a:t>
            </a:r>
            <a:r>
              <a:rPr lang="en-US" sz="3200" dirty="0" smtClean="0"/>
              <a:t>small world model</a:t>
            </a:r>
            <a:r>
              <a:rPr lang="en-US" sz="3200" dirty="0"/>
              <a:t>, most nodes have similar degrees due to the </a:t>
            </a:r>
            <a:r>
              <a:rPr lang="en-US" sz="3200" dirty="0" smtClean="0"/>
              <a:t>underlying lattice</a:t>
            </a:r>
            <a:r>
              <a:rPr lang="en-US" sz="3200" dirty="0"/>
              <a:t>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1207777" y="2362200"/>
            <a:ext cx="7402823" cy="1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03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Lattice and Random Graph:</a:t>
            </a:r>
            <a:br>
              <a:rPr lang="en-US" dirty="0" smtClean="0"/>
            </a:br>
            <a:r>
              <a:rPr lang="en-US" dirty="0" smtClean="0"/>
              <a:t> Clustering Coefficient and Average Path Length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Regular Lattice: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Clustering Coefficient (high):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Average Path Length (high): n/2c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Random Graph: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Clustering Coefficient (low): p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Average Path Length (ok!) : </a:t>
            </a:r>
            <a:r>
              <a:rPr lang="en-US" sz="3200" dirty="0" err="1" smtClean="0"/>
              <a:t>ln</a:t>
            </a:r>
            <a:r>
              <a:rPr lang="en-US" sz="3200" dirty="0" smtClean="0"/>
              <a:t> |V|/ </a:t>
            </a:r>
            <a:r>
              <a:rPr lang="en-US" sz="3200" dirty="0" err="1" smtClean="0"/>
              <a:t>ln</a:t>
            </a:r>
            <a:r>
              <a:rPr lang="en-US" sz="3200" dirty="0" smtClean="0"/>
              <a:t> c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 smtClean="0"/>
          </a:p>
          <a:p>
            <a:pPr lvl="0">
              <a:spcBef>
                <a:spcPct val="20000"/>
              </a:spcBef>
              <a:defRPr/>
            </a:pPr>
            <a:endParaRPr lang="en-US" sz="32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704" y="2228189"/>
            <a:ext cx="1717295" cy="10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1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in Between?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Does smaller average path length mean smaller clustering coefficient?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Does larger average path length mean larger clustering coefficient?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Through numerical simulation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As we increase p from 0 to 1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Fast decrease of average distance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Slow decrease in clustering coefficient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2427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1" y="906877"/>
            <a:ext cx="7238999" cy="4991702"/>
          </a:xfrm>
          <a:prstGeom prst="rect">
            <a:avLst/>
          </a:prstGeom>
        </p:spPr>
      </p:pic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sz="2400" dirty="0" smtClean="0"/>
              <a:t>Change in Clustering Coefficient and Average Path Length as a Function of the Proportion of Rewired Edges</a:t>
            </a:r>
            <a:endParaRPr lang="en-US" sz="24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D016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 flipV="1">
            <a:off x="6705600" y="5486400"/>
            <a:ext cx="304800" cy="457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705600" y="5943600"/>
            <a:ext cx="22288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10% of links rewired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209800" y="5867400"/>
            <a:ext cx="21018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1% of links rewired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4038600" y="5257800"/>
            <a:ext cx="990600" cy="685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219200" y="3581400"/>
            <a:ext cx="29527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No exact analytical solution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867400" y="1752600"/>
            <a:ext cx="26225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Exact analytical solution</a:t>
            </a:r>
          </a:p>
        </p:txBody>
      </p:sp>
    </p:spTree>
    <p:extLst>
      <p:ext uri="{BB962C8B-B14F-4D97-AF65-F5344CB8AC3E}">
        <p14:creationId xmlns:p14="http://schemas.microsoft.com/office/powerpoint/2010/main" val="54409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Clustering Coefficient for Small-world model with rewiring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914400"/>
            <a:ext cx="8458200" cy="4754563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probability that a connected triple stays connected after rewiring consists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of two parts </a:t>
            </a: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 smtClean="0"/>
              <a:t>The probability that none of the 3 edges were rewired  is (1-p)</a:t>
            </a:r>
            <a:r>
              <a:rPr lang="en-US" sz="3200" baseline="30000" dirty="0" smtClean="0"/>
              <a:t>3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dirty="0" smtClean="0"/>
              <a:t>The probability that other edges were rewired back to form a connected triple is very small and can  be ignored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Clustering coefficient</a:t>
            </a:r>
          </a:p>
          <a:p>
            <a:pPr lvl="1">
              <a:spcBef>
                <a:spcPct val="20000"/>
              </a:spcBef>
            </a:pPr>
            <a:endParaRPr kumimoji="0" lang="en-US" sz="3200" b="0" i="0" u="none" strike="noStrike" kern="1200" cap="none" spc="0" normalizeH="0" baseline="3000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543800" y="6172200"/>
            <a:ext cx="3111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5390899"/>
            <a:ext cx="3415593" cy="78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70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31899"/>
            <a:ext cx="9105900" cy="731520"/>
          </a:xfrm>
        </p:spPr>
        <p:txBody>
          <a:bodyPr/>
          <a:lstStyle/>
          <a:p>
            <a:r>
              <a:rPr lang="en-US" dirty="0"/>
              <a:t>Modeling Real-World </a:t>
            </a:r>
            <a:r>
              <a:rPr lang="en-US" dirty="0" smtClean="0"/>
              <a:t>Networks with the Small-World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</a:t>
            </a:r>
            <a:r>
              <a:rPr lang="en-US" dirty="0"/>
              <a:t>a real-world network in which average</a:t>
            </a:r>
          </a:p>
          <a:p>
            <a:r>
              <a:rPr lang="en-US" dirty="0"/>
              <a:t>degree c and clustering </a:t>
            </a:r>
            <a:r>
              <a:rPr lang="en-US" dirty="0" smtClean="0"/>
              <a:t>coefficient C is </a:t>
            </a:r>
            <a:r>
              <a:rPr lang="en-US" dirty="0"/>
              <a:t>given, </a:t>
            </a:r>
            <a:r>
              <a:rPr lang="en-US" dirty="0" smtClean="0"/>
              <a:t>we set C(p</a:t>
            </a:r>
            <a:r>
              <a:rPr lang="en-US" dirty="0"/>
              <a:t>) = </a:t>
            </a:r>
            <a:r>
              <a:rPr lang="en-US" dirty="0" smtClean="0"/>
              <a:t>C and determine     (=p) using equation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Given    </a:t>
            </a:r>
            <a:r>
              <a:rPr lang="en-US" dirty="0"/>
              <a:t>, c, and n (size of the real-world network</a:t>
            </a:r>
            <a:r>
              <a:rPr lang="en-US" dirty="0" smtClean="0"/>
              <a:t>), we </a:t>
            </a:r>
            <a:r>
              <a:rPr lang="en-US" dirty="0"/>
              <a:t>can simulate the small-world model.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133600"/>
            <a:ext cx="275139" cy="358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590800"/>
            <a:ext cx="3415593" cy="7813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038600"/>
            <a:ext cx="275139" cy="3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1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Network and Simulated Graphs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76200" y="1905001"/>
            <a:ext cx="9039768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3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3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Preferential Attachment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9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Preferential Attachment: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Networks: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a new user joins the network, the probability of connecting to existing nodes is proportional to the nodes’ degree</a:t>
            </a:r>
          </a:p>
          <a:p>
            <a:r>
              <a:rPr lang="en-US" dirty="0" smtClean="0"/>
              <a:t>Distribution of wealth in the society:</a:t>
            </a:r>
          </a:p>
          <a:p>
            <a:pPr lvl="1"/>
            <a:r>
              <a:rPr lang="en-US" dirty="0" smtClean="0"/>
              <a:t>The rich get richer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42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Scale-free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G(V</a:t>
            </a:r>
            <a:r>
              <a:rPr lang="en-US" baseline="-25000" dirty="0" smtClean="0"/>
              <a:t>0</a:t>
            </a:r>
            <a:r>
              <a:rPr lang="en-US" dirty="0" smtClean="0"/>
              <a:t>, E) is given</a:t>
            </a:r>
            <a:endParaRPr lang="en-US" baseline="-25000" dirty="0" smtClean="0"/>
          </a:p>
          <a:p>
            <a:r>
              <a:rPr lang="en-US" dirty="0" smtClean="0"/>
              <a:t>For any new node </a:t>
            </a:r>
            <a:r>
              <a:rPr lang="en-US" i="1" dirty="0" smtClean="0"/>
              <a:t>v</a:t>
            </a:r>
            <a:r>
              <a:rPr lang="en-US" dirty="0" smtClean="0"/>
              <a:t> to the graph</a:t>
            </a:r>
          </a:p>
          <a:p>
            <a:pPr lvl="1"/>
            <a:r>
              <a:rPr lang="en-US" dirty="0" smtClean="0"/>
              <a:t>Connect </a:t>
            </a:r>
            <a:r>
              <a:rPr lang="en-US" dirty="0"/>
              <a:t>v to a </a:t>
            </a:r>
            <a:r>
              <a:rPr lang="en-US" dirty="0" smtClean="0"/>
              <a:t>random node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i="1" dirty="0" smtClean="0">
                <a:sym typeface="Symbol"/>
              </a:rPr>
              <a:t></a:t>
            </a:r>
            <a:r>
              <a:rPr lang="en-US" i="1" dirty="0" smtClean="0"/>
              <a:t> </a:t>
            </a:r>
            <a:r>
              <a:rPr lang="en-US" i="1" dirty="0"/>
              <a:t>V</a:t>
            </a:r>
            <a:r>
              <a:rPr lang="en-US" i="1" baseline="-25000" dirty="0"/>
              <a:t>0</a:t>
            </a:r>
            <a:r>
              <a:rPr lang="en-US" dirty="0" smtClean="0"/>
              <a:t>, with probability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823731"/>
            <a:ext cx="2212411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505601" y="2819400"/>
            <a:ext cx="5742799" cy="328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1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the Preferential Attachment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07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Degree Distribution: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Clustering Coefficient: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Average Path Length: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616625"/>
            <a:ext cx="1681467" cy="897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180" y="3082359"/>
            <a:ext cx="2595020" cy="10324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4953000"/>
            <a:ext cx="208553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0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31899"/>
            <a:ext cx="9105900" cy="731520"/>
          </a:xfrm>
        </p:spPr>
        <p:txBody>
          <a:bodyPr/>
          <a:lstStyle/>
          <a:p>
            <a:r>
              <a:rPr lang="en-US" dirty="0"/>
              <a:t>Modeling Real-World </a:t>
            </a:r>
            <a:r>
              <a:rPr lang="en-US" dirty="0" smtClean="0"/>
              <a:t>Networks with the Preferential Attachment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random graphs, we can simulate real-world networks by </a:t>
            </a:r>
            <a:r>
              <a:rPr lang="en-US" dirty="0" smtClean="0"/>
              <a:t>generating a </a:t>
            </a:r>
            <a:r>
              <a:rPr lang="en-US" dirty="0"/>
              <a:t>preferential attachment model by setting the expected </a:t>
            </a:r>
            <a:r>
              <a:rPr lang="en-US" dirty="0" smtClean="0"/>
              <a:t>degree </a:t>
            </a:r>
            <a:r>
              <a:rPr lang="en-US" i="1" dirty="0" smtClean="0"/>
              <a:t>m </a:t>
            </a:r>
            <a:r>
              <a:rPr lang="en-US" dirty="0" smtClean="0"/>
              <a:t>(see Algorithm 4.2 – Slide </a:t>
            </a:r>
            <a:r>
              <a:rPr lang="en-US" dirty="0" smtClean="0"/>
              <a:t>52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Networks and Simulated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-457200" y="2362200"/>
            <a:ext cx="10021539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3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Distribution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318760"/>
          </a:xfrm>
        </p:spPr>
        <p:txBody>
          <a:bodyPr>
            <a:normAutofit fontScale="92500"/>
          </a:bodyPr>
          <a:lstStyle/>
          <a:p>
            <a:r>
              <a:rPr lang="en-US" dirty="0"/>
              <a:t>Consider the distribution of wealth among individuals. Most </a:t>
            </a:r>
            <a:r>
              <a:rPr lang="en-US" dirty="0" smtClean="0"/>
              <a:t>individuals have </a:t>
            </a:r>
            <a:r>
              <a:rPr lang="en-US" dirty="0"/>
              <a:t>average capitals, whereas a few are considered wealthy. In fact</a:t>
            </a:r>
            <a:r>
              <a:rPr lang="en-US" dirty="0" smtClean="0"/>
              <a:t>, we </a:t>
            </a:r>
            <a:r>
              <a:rPr lang="en-US" dirty="0"/>
              <a:t>observe exponentially more individuals with average capital than </a:t>
            </a:r>
            <a:r>
              <a:rPr lang="en-US" dirty="0" smtClean="0"/>
              <a:t>the wealthier </a:t>
            </a:r>
            <a:r>
              <a:rPr lang="en-US" dirty="0"/>
              <a:t>ones.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Similarly</a:t>
            </a:r>
            <a:r>
              <a:rPr lang="en-US" dirty="0"/>
              <a:t>, consider the population of cities. Often, a </a:t>
            </a:r>
            <a:r>
              <a:rPr lang="en-US" dirty="0" smtClean="0"/>
              <a:t>few metropolitan </a:t>
            </a:r>
            <a:r>
              <a:rPr lang="en-US" dirty="0"/>
              <a:t>areas are densely populated, whereas other cities have an </a:t>
            </a:r>
            <a:r>
              <a:rPr lang="en-US" dirty="0" smtClean="0"/>
              <a:t>average population </a:t>
            </a:r>
            <a:r>
              <a:rPr lang="en-US" dirty="0"/>
              <a:t>size.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social media, we observe the same </a:t>
            </a:r>
            <a:r>
              <a:rPr lang="en-US" dirty="0" smtClean="0"/>
              <a:t>phenomenon regularly </a:t>
            </a:r>
            <a:r>
              <a:rPr lang="en-US" dirty="0"/>
              <a:t>when measuring popularity or interestingness for entities.</a:t>
            </a:r>
          </a:p>
        </p:txBody>
      </p:sp>
    </p:spTree>
    <p:extLst>
      <p:ext uri="{BB962C8B-B14F-4D97-AF65-F5344CB8AC3E}">
        <p14:creationId xmlns:p14="http://schemas.microsoft.com/office/powerpoint/2010/main" val="292534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sites are visited less than a 1,000 times a month whereas a </a:t>
            </a:r>
            <a:r>
              <a:rPr lang="en-US" dirty="0" smtClean="0"/>
              <a:t>few are </a:t>
            </a:r>
            <a:r>
              <a:rPr lang="en-US" dirty="0"/>
              <a:t>visited more than a million times daily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Social </a:t>
            </a:r>
            <a:r>
              <a:rPr lang="en-US" dirty="0"/>
              <a:t>media users are often active on a few sites whereas </a:t>
            </a:r>
            <a:r>
              <a:rPr lang="en-US" dirty="0" smtClean="0"/>
              <a:t>some individuals </a:t>
            </a:r>
            <a:r>
              <a:rPr lang="en-US" dirty="0"/>
              <a:t>are active on hundreds of sites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</a:t>
            </a:r>
            <a:r>
              <a:rPr lang="en-US" dirty="0"/>
              <a:t>are exponentially more modestly priced products for sale </a:t>
            </a:r>
            <a:r>
              <a:rPr lang="en-US" dirty="0" smtClean="0"/>
              <a:t>compared to </a:t>
            </a:r>
            <a:r>
              <a:rPr lang="en-US" dirty="0"/>
              <a:t>expensive ones</a:t>
            </a:r>
            <a:r>
              <a:rPr lang="en-US" dirty="0" smtClean="0"/>
              <a:t>.</a:t>
            </a:r>
          </a:p>
          <a:p>
            <a:r>
              <a:rPr lang="en-US" dirty="0"/>
              <a:t>There exist many individuals with a few friends and a handful </a:t>
            </a:r>
            <a:r>
              <a:rPr lang="en-US" dirty="0" smtClean="0"/>
              <a:t>of users </a:t>
            </a:r>
            <a:r>
              <a:rPr lang="en-US" dirty="0"/>
              <a:t>with thousands of </a:t>
            </a:r>
            <a:r>
              <a:rPr lang="en-US" dirty="0" smtClean="0"/>
              <a:t>friends</a:t>
            </a:r>
          </a:p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(Degree Distribution)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5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Law Distribution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the frequency of an event changes as  a power of an attribute -&gt; the frequency follows a </a:t>
            </a:r>
            <a:r>
              <a:rPr lang="en-US" b="1" dirty="0" smtClean="0"/>
              <a:t>power-law</a:t>
            </a:r>
          </a:p>
          <a:p>
            <a:r>
              <a:rPr lang="en-US" dirty="0" smtClean="0"/>
              <a:t>Let p(k) denote the fraction of individuals having degree k.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486400"/>
            <a:ext cx="83535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b</a:t>
            </a:r>
            <a:r>
              <a:rPr lang="en-US" sz="2000" dirty="0" smtClean="0"/>
              <a:t>: the power-law exponent and its value is typically in the range of [2, 3]</a:t>
            </a:r>
          </a:p>
          <a:p>
            <a:r>
              <a:rPr lang="en-US" sz="2000" b="1" dirty="0"/>
              <a:t>a</a:t>
            </a:r>
            <a:r>
              <a:rPr lang="en-US" sz="2000" dirty="0" smtClean="0"/>
              <a:t>: power-law intercept</a:t>
            </a:r>
            <a:endParaRPr lang="en-US" sz="20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725074" y="3505200"/>
            <a:ext cx="1685126" cy="6478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3448272" y="4191000"/>
            <a:ext cx="3257328" cy="57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4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Law Distribution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876800" y="1048891"/>
            <a:ext cx="426719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A typical </a:t>
            </a:r>
            <a:r>
              <a:rPr lang="en-US" dirty="0"/>
              <a:t>shape of a power-law </a:t>
            </a:r>
            <a:r>
              <a:rPr lang="en-US" dirty="0" smtClean="0"/>
              <a:t>distribution</a:t>
            </a:r>
            <a:endParaRPr lang="en-US" i="1" dirty="0">
              <a:latin typeface="Symbol" pitchFamily="18" charset="2"/>
            </a:endParaRPr>
          </a:p>
        </p:txBody>
      </p:sp>
      <p:sp>
        <p:nvSpPr>
          <p:cNvPr id="11" name="Rectangle 13"/>
          <p:cNvSpPr txBox="1">
            <a:spLocks noChangeArrowheads="1"/>
          </p:cNvSpPr>
          <p:nvPr/>
        </p:nvSpPr>
        <p:spPr>
          <a:xfrm>
            <a:off x="228600" y="1054100"/>
            <a:ext cx="4648200" cy="536575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Many real-world networks exhibit a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power-law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distribution.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Power laws seem to dominate in cases where the quantity being measured can be viewed as a type of </a:t>
            </a:r>
            <a:r>
              <a:rPr lang="en-US" sz="2400" dirty="0" smtClean="0">
                <a:solidFill>
                  <a:srgbClr val="FF0000"/>
                </a:solidFill>
              </a:rPr>
              <a:t>popularity</a:t>
            </a:r>
            <a:r>
              <a:rPr lang="en-US" sz="2400" dirty="0" smtClean="0"/>
              <a:t>.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A power-law distribution implies that small occurrences are  common, whereas large instances are extremely rare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854700" y="3972545"/>
            <a:ext cx="2832100" cy="523255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Log-Log plot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E7E7E8"/>
              </a:clrFrom>
              <a:clrTo>
                <a:srgbClr val="E7E7E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33"/>
          <a:stretch/>
        </p:blipFill>
        <p:spPr>
          <a:xfrm>
            <a:off x="5513970" y="4386804"/>
            <a:ext cx="2925402" cy="20467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33"/>
          <a:stretch/>
        </p:blipFill>
        <p:spPr>
          <a:xfrm>
            <a:off x="5707152" y="1385407"/>
            <a:ext cx="3127195" cy="269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3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-CONFIG__" val="version3 650 5 516 1 20 19.4 255:0:0 186:0:226 0:128:128 186:223:226 arial"/>
</p:tagLst>
</file>

<file path=ppt/theme/theme1.xml><?xml version="1.0" encoding="utf-8"?>
<a:theme xmlns:a="http://schemas.openxmlformats.org/drawingml/2006/main" name="Last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ln/>
      </a:spPr>
      <a:bodyPr/>
      <a:lstStyle>
        <a:defPPr algn="ctr">
          <a:spcBef>
            <a:spcPct val="0"/>
          </a:spcBef>
          <a:defRPr kumimoji="0" sz="6000" b="1" i="0" u="none" strike="noStrike" kern="1200" normalizeH="0" noProof="0" dirty="0" smtClean="0">
            <a:solidFill>
              <a:schemeClr val="bg1"/>
            </a:solidFill>
            <a:uLnTx/>
            <a:uFillTx/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LastTemplate</Template>
  <TotalTime>43160</TotalTime>
  <Words>2547</Words>
  <Application>Microsoft Office PowerPoint</Application>
  <PresentationFormat>On-screen Show (4:3)</PresentationFormat>
  <Paragraphs>305</Paragraphs>
  <Slides>56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Georgia</vt:lpstr>
      <vt:lpstr>Symbol</vt:lpstr>
      <vt:lpstr>Wingdings</vt:lpstr>
      <vt:lpstr>LastTemplate</vt:lpstr>
      <vt:lpstr>Network Models</vt:lpstr>
      <vt:lpstr>Why should I use network models?</vt:lpstr>
      <vt:lpstr>So, what do we do?</vt:lpstr>
      <vt:lpstr>Properties of Real-World Networks</vt:lpstr>
      <vt:lpstr>Degree Distribution</vt:lpstr>
      <vt:lpstr>Degree Distribution</vt:lpstr>
      <vt:lpstr>Degree Distribution</vt:lpstr>
      <vt:lpstr>Power Law Distribution </vt:lpstr>
      <vt:lpstr>Power Law Distribution</vt:lpstr>
      <vt:lpstr>Power-law Distribution: Test</vt:lpstr>
      <vt:lpstr>Power-Law Distribution: Real-World Networks</vt:lpstr>
      <vt:lpstr>Clustering Coefficient</vt:lpstr>
      <vt:lpstr>Clustering Coefficient</vt:lpstr>
      <vt:lpstr>Average Path Length</vt:lpstr>
      <vt:lpstr>The Average Shortest Path</vt:lpstr>
      <vt:lpstr>Stanley Milgram’s Experiments</vt:lpstr>
      <vt:lpstr>Random Graphs</vt:lpstr>
      <vt:lpstr>Random Graphs</vt:lpstr>
      <vt:lpstr>Random Graph Model – G(n,p)</vt:lpstr>
      <vt:lpstr>Random Graph Model - G(n,m)</vt:lpstr>
      <vt:lpstr>Modeling Random Graphs, Cont.</vt:lpstr>
      <vt:lpstr>Expected Degree</vt:lpstr>
      <vt:lpstr>Expected Number of Edges</vt:lpstr>
      <vt:lpstr>The probability of Observing m edges</vt:lpstr>
      <vt:lpstr>Evolution of Random Graphs</vt:lpstr>
      <vt:lpstr>The Giant Component</vt:lpstr>
      <vt:lpstr>The Giant Component</vt:lpstr>
      <vt:lpstr>Phase Transition</vt:lpstr>
      <vt:lpstr>Why c=1?</vt:lpstr>
      <vt:lpstr>Properties of Random Graphs</vt:lpstr>
      <vt:lpstr>Degree Distribution</vt:lpstr>
      <vt:lpstr>Expected Local Clustering Coefficient</vt:lpstr>
      <vt:lpstr>Expected Local Clustering Coefficient, Cont.</vt:lpstr>
      <vt:lpstr>Global Clustering Coefficient </vt:lpstr>
      <vt:lpstr>The Average Path Length</vt:lpstr>
      <vt:lpstr>Modeling Real-World Networks with Random Graphs</vt:lpstr>
      <vt:lpstr>Real-World Networks and Simulated Random Graphs</vt:lpstr>
      <vt:lpstr>Small-World Model</vt:lpstr>
      <vt:lpstr>Small-world Model</vt:lpstr>
      <vt:lpstr>Small-world Model</vt:lpstr>
      <vt:lpstr>Constructing Small World Networks</vt:lpstr>
      <vt:lpstr>Small-World Model Properties</vt:lpstr>
      <vt:lpstr>Degree Distribution</vt:lpstr>
      <vt:lpstr>Regular Lattice and Random Graph:  Clustering Coefficient and Average Path Length</vt:lpstr>
      <vt:lpstr>What happens in Between?</vt:lpstr>
      <vt:lpstr>Change in Clustering Coefficient and Average Path Length as a Function of the Proportion of Rewired Edges</vt:lpstr>
      <vt:lpstr>Clustering Coefficient for Small-world model with rewiring</vt:lpstr>
      <vt:lpstr>Modeling Real-World Networks with the Small-World Model</vt:lpstr>
      <vt:lpstr>Real-World Network and Simulated Graphs</vt:lpstr>
      <vt:lpstr>Preferential Attachment Model</vt:lpstr>
      <vt:lpstr>Preferential Attachment: An Example</vt:lpstr>
      <vt:lpstr>Constructing Scale-free Networks</vt:lpstr>
      <vt:lpstr>Properties of the Preferential Attachment Model</vt:lpstr>
      <vt:lpstr>Properties</vt:lpstr>
      <vt:lpstr>Modeling Real-World Networks with the Preferential Attachment Model</vt:lpstr>
      <vt:lpstr>Real-World Networks and Simulated Graphs</vt:lpstr>
    </vt:vector>
  </TitlesOfParts>
  <Company>Arizona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Mining: An Introduction - Book Slides</dc:title>
  <dc:subject>Social Media Mining</dc:subject>
  <dc:creator>Reza Zafarani</dc:creator>
  <cp:keywords>Social Media Mining; SMM</cp:keywords>
  <dc:description>Book Draft PDF and Powerpoint Slides available at http://dmml.asu.edu/smm</dc:description>
  <cp:lastModifiedBy>Reza Zafarani</cp:lastModifiedBy>
  <cp:revision>1784</cp:revision>
  <cp:lastPrinted>2012-08-17T16:28:21Z</cp:lastPrinted>
  <dcterms:created xsi:type="dcterms:W3CDTF">2010-10-09T16:31:58Z</dcterms:created>
  <dcterms:modified xsi:type="dcterms:W3CDTF">2014-04-21T15:15:09Z</dcterms:modified>
  <cp:category>Social Media Mining</cp:category>
</cp:coreProperties>
</file>