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0"/>
  </p:notesMasterIdLst>
  <p:handoutMasterIdLst>
    <p:handoutMasterId r:id="rId71"/>
  </p:handoutMasterIdLst>
  <p:sldIdLst>
    <p:sldId id="505" r:id="rId2"/>
    <p:sldId id="362" r:id="rId3"/>
    <p:sldId id="448" r:id="rId4"/>
    <p:sldId id="363" r:id="rId5"/>
    <p:sldId id="368" r:id="rId6"/>
    <p:sldId id="369" r:id="rId7"/>
    <p:sldId id="450" r:id="rId8"/>
    <p:sldId id="370" r:id="rId9"/>
    <p:sldId id="371" r:id="rId10"/>
    <p:sldId id="451" r:id="rId11"/>
    <p:sldId id="452" r:id="rId12"/>
    <p:sldId id="453" r:id="rId13"/>
    <p:sldId id="454" r:id="rId14"/>
    <p:sldId id="455" r:id="rId15"/>
    <p:sldId id="456" r:id="rId16"/>
    <p:sldId id="372" r:id="rId17"/>
    <p:sldId id="373" r:id="rId18"/>
    <p:sldId id="457" r:id="rId19"/>
    <p:sldId id="449" r:id="rId20"/>
    <p:sldId id="374" r:id="rId21"/>
    <p:sldId id="375" r:id="rId22"/>
    <p:sldId id="376" r:id="rId23"/>
    <p:sldId id="458" r:id="rId24"/>
    <p:sldId id="379" r:id="rId25"/>
    <p:sldId id="380" r:id="rId26"/>
    <p:sldId id="384" r:id="rId27"/>
    <p:sldId id="460" r:id="rId28"/>
    <p:sldId id="459" r:id="rId29"/>
    <p:sldId id="461" r:id="rId30"/>
    <p:sldId id="385" r:id="rId31"/>
    <p:sldId id="386" r:id="rId32"/>
    <p:sldId id="387" r:id="rId33"/>
    <p:sldId id="388" r:id="rId34"/>
    <p:sldId id="390" r:id="rId35"/>
    <p:sldId id="463" r:id="rId36"/>
    <p:sldId id="464" r:id="rId37"/>
    <p:sldId id="465" r:id="rId38"/>
    <p:sldId id="466" r:id="rId39"/>
    <p:sldId id="393" r:id="rId40"/>
    <p:sldId id="395" r:id="rId41"/>
    <p:sldId id="396" r:id="rId42"/>
    <p:sldId id="397" r:id="rId43"/>
    <p:sldId id="398" r:id="rId44"/>
    <p:sldId id="399" r:id="rId45"/>
    <p:sldId id="462" r:id="rId46"/>
    <p:sldId id="468" r:id="rId47"/>
    <p:sldId id="467" r:id="rId48"/>
    <p:sldId id="403" r:id="rId49"/>
    <p:sldId id="404" r:id="rId50"/>
    <p:sldId id="469" r:id="rId51"/>
    <p:sldId id="470" r:id="rId52"/>
    <p:sldId id="472" r:id="rId53"/>
    <p:sldId id="473" r:id="rId54"/>
    <p:sldId id="493" r:id="rId55"/>
    <p:sldId id="494" r:id="rId56"/>
    <p:sldId id="497" r:id="rId57"/>
    <p:sldId id="495" r:id="rId58"/>
    <p:sldId id="496" r:id="rId59"/>
    <p:sldId id="481" r:id="rId60"/>
    <p:sldId id="482" r:id="rId61"/>
    <p:sldId id="492" r:id="rId62"/>
    <p:sldId id="498" r:id="rId63"/>
    <p:sldId id="499" r:id="rId64"/>
    <p:sldId id="500" r:id="rId65"/>
    <p:sldId id="501" r:id="rId66"/>
    <p:sldId id="502" r:id="rId67"/>
    <p:sldId id="503" r:id="rId68"/>
    <p:sldId id="504" r:id="rId69"/>
  </p:sldIdLst>
  <p:sldSz cx="9144000" cy="6858000" type="screen4x3"/>
  <p:notesSz cx="6881813" cy="92964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505"/>
            <p14:sldId id="362"/>
            <p14:sldId id="448"/>
            <p14:sldId id="363"/>
            <p14:sldId id="368"/>
            <p14:sldId id="369"/>
            <p14:sldId id="450"/>
            <p14:sldId id="370"/>
            <p14:sldId id="371"/>
            <p14:sldId id="451"/>
            <p14:sldId id="452"/>
            <p14:sldId id="453"/>
            <p14:sldId id="454"/>
            <p14:sldId id="455"/>
            <p14:sldId id="456"/>
            <p14:sldId id="372"/>
            <p14:sldId id="373"/>
            <p14:sldId id="457"/>
            <p14:sldId id="449"/>
            <p14:sldId id="374"/>
            <p14:sldId id="375"/>
            <p14:sldId id="376"/>
            <p14:sldId id="458"/>
            <p14:sldId id="379"/>
            <p14:sldId id="380"/>
            <p14:sldId id="384"/>
            <p14:sldId id="460"/>
            <p14:sldId id="459"/>
            <p14:sldId id="461"/>
            <p14:sldId id="385"/>
            <p14:sldId id="386"/>
            <p14:sldId id="387"/>
            <p14:sldId id="388"/>
            <p14:sldId id="390"/>
            <p14:sldId id="463"/>
            <p14:sldId id="464"/>
            <p14:sldId id="465"/>
            <p14:sldId id="466"/>
            <p14:sldId id="393"/>
            <p14:sldId id="395"/>
            <p14:sldId id="396"/>
            <p14:sldId id="397"/>
            <p14:sldId id="398"/>
            <p14:sldId id="399"/>
            <p14:sldId id="462"/>
            <p14:sldId id="468"/>
            <p14:sldId id="467"/>
            <p14:sldId id="403"/>
            <p14:sldId id="404"/>
            <p14:sldId id="469"/>
            <p14:sldId id="470"/>
            <p14:sldId id="472"/>
            <p14:sldId id="473"/>
            <p14:sldId id="493"/>
            <p14:sldId id="494"/>
            <p14:sldId id="497"/>
          </p14:sldIdLst>
        </p14:section>
        <p14:section name="Untitled Section" id="{613B0454-8AB1-431B-89AD-8B3BDEB0A785}">
          <p14:sldIdLst>
            <p14:sldId id="495"/>
            <p14:sldId id="496"/>
            <p14:sldId id="481"/>
            <p14:sldId id="482"/>
            <p14:sldId id="492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FFFF"/>
    <a:srgbClr val="000000"/>
    <a:srgbClr val="0D0163"/>
    <a:srgbClr val="1923F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114" d="100"/>
          <a:sy n="114" d="100"/>
        </p:scale>
        <p:origin x="-15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0320"/>
    </p:cViewPr>
  </p:sorterViewPr>
  <p:notesViewPr>
    <p:cSldViewPr>
      <p:cViewPr varScale="1">
        <p:scale>
          <a:sx n="68" d="100"/>
          <a:sy n="68" d="100"/>
        </p:scale>
        <p:origin x="-282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Weather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8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5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8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6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8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6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41581" y="6576238"/>
            <a:ext cx="301306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fld id="{FB637103-1419-456F-855C-A57A93F3EF38}" type="slidenum">
              <a:rPr lang="en-US" sz="12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Data </a:t>
              </a:r>
              <a:r>
                <a:rPr lang="en-US" sz="1400" b="1" i="1" cap="none" spc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Mining Essentials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6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1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model documents is to transform them into sparse numeric vectors and then deal with them with linear algebraic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This </a:t>
            </a:r>
            <a:r>
              <a:rPr lang="en-US" dirty="0"/>
              <a:t>representation is called “Bag </a:t>
            </a:r>
            <a:r>
              <a:rPr lang="en-US" dirty="0" smtClean="0"/>
              <a:t>of </a:t>
            </a:r>
            <a:r>
              <a:rPr lang="en-US" dirty="0"/>
              <a:t>Words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Vector space model</a:t>
            </a:r>
          </a:p>
          <a:p>
            <a:pPr lvl="1"/>
            <a:r>
              <a:rPr lang="en-US" dirty="0" smtClean="0"/>
              <a:t>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</a:t>
            </a:r>
            <a:r>
              <a:rPr lang="en-US" dirty="0"/>
              <a:t>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/>
              <a:t>vector space model, we start with a set of </a:t>
            </a:r>
            <a:r>
              <a:rPr lang="en-US" dirty="0" smtClean="0"/>
              <a:t>documents, D</a:t>
            </a:r>
          </a:p>
          <a:p>
            <a:r>
              <a:rPr lang="en-US" dirty="0" smtClean="0"/>
              <a:t>Each document is </a:t>
            </a:r>
            <a:r>
              <a:rPr lang="en-US" dirty="0"/>
              <a:t>a set of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The </a:t>
            </a:r>
            <a:r>
              <a:rPr lang="en-US" dirty="0"/>
              <a:t>goal is to convert these textual documents to </a:t>
            </a:r>
            <a:r>
              <a:rPr lang="en-US" dirty="0" smtClean="0"/>
              <a:t>vectors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617"/>
            <a:ext cx="4495800" cy="53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449580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: document </a:t>
            </a:r>
            <a:r>
              <a:rPr lang="en-US" sz="2000" dirty="0" err="1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j,i</a:t>
            </a:r>
            <a:r>
              <a:rPr lang="en-US" sz="2000" dirty="0" smtClean="0"/>
              <a:t> : the </a:t>
            </a:r>
            <a:r>
              <a:rPr lang="en-US" sz="2000" dirty="0"/>
              <a:t>weight for word j in document </a:t>
            </a:r>
            <a:r>
              <a:rPr lang="en-US" sz="2000" dirty="0" err="1" smtClean="0"/>
              <a:t>i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54102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</a:t>
            </a:r>
            <a:r>
              <a:rPr lang="en-US" sz="2000" dirty="0" smtClean="0"/>
              <a:t>can set </a:t>
            </a:r>
            <a:r>
              <a:rPr lang="en-US" sz="2000" dirty="0"/>
              <a:t>it to 1 when the word j exists in document </a:t>
            </a:r>
            <a:r>
              <a:rPr lang="en-US" sz="2000" dirty="0" err="1"/>
              <a:t>i</a:t>
            </a:r>
            <a:r>
              <a:rPr lang="en-US" sz="2000" dirty="0"/>
              <a:t> and 0 when it does </a:t>
            </a:r>
            <a:r>
              <a:rPr lang="en-US" sz="2000" dirty="0" smtClean="0"/>
              <a:t>not. We </a:t>
            </a:r>
            <a:r>
              <a:rPr lang="en-US" sz="2000" dirty="0"/>
              <a:t>can </a:t>
            </a:r>
            <a:r>
              <a:rPr lang="en-US" sz="2000" dirty="0" smtClean="0"/>
              <a:t>also set </a:t>
            </a:r>
            <a:r>
              <a:rPr lang="en-US" sz="2000" dirty="0"/>
              <a:t>this weight to the number of times the word </a:t>
            </a:r>
            <a:r>
              <a:rPr lang="en-US" sz="2000" dirty="0" smtClean="0"/>
              <a:t>j is observed </a:t>
            </a:r>
            <a:r>
              <a:rPr lang="en-US" sz="2000" dirty="0"/>
              <a:t>in </a:t>
            </a:r>
            <a:r>
              <a:rPr lang="en-US" sz="2000" dirty="0" smtClean="0"/>
              <a:t>document </a:t>
            </a:r>
            <a:r>
              <a:rPr lang="en-US" sz="2000" dirty="0" err="1" smtClean="0"/>
              <a:t>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53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</a:t>
            </a:r>
            <a:r>
              <a:rPr lang="en-US" dirty="0" smtClean="0"/>
              <a:t>Model: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Documents:</a:t>
            </a:r>
          </a:p>
          <a:p>
            <a:pPr lvl="1"/>
            <a:r>
              <a:rPr lang="en-US" dirty="0" smtClean="0"/>
              <a:t>d1: data mining and social media mining</a:t>
            </a:r>
          </a:p>
          <a:p>
            <a:pPr lvl="1"/>
            <a:r>
              <a:rPr lang="en-US" dirty="0" smtClean="0"/>
              <a:t>d2: social network analysis</a:t>
            </a:r>
          </a:p>
          <a:p>
            <a:pPr lvl="1"/>
            <a:r>
              <a:rPr lang="en-US" dirty="0" smtClean="0"/>
              <a:t>d3: data mining</a:t>
            </a:r>
          </a:p>
          <a:p>
            <a:r>
              <a:rPr lang="en-US" dirty="0" smtClean="0"/>
              <a:t>Reference vector:</a:t>
            </a:r>
          </a:p>
          <a:p>
            <a:pPr lvl="1"/>
            <a:r>
              <a:rPr lang="en-US" dirty="0" smtClean="0"/>
              <a:t>(social, media, mining, network, analysis, data)</a:t>
            </a:r>
            <a:endParaRPr lang="en-US" dirty="0"/>
          </a:p>
          <a:p>
            <a:r>
              <a:rPr lang="en-US" dirty="0" smtClean="0"/>
              <a:t>Vector representation: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48387"/>
              </p:ext>
            </p:extLst>
          </p:nvPr>
        </p:nvGraphicFramePr>
        <p:xfrm>
          <a:off x="1447797" y="4495800"/>
          <a:ext cx="63732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467"/>
                <a:gridCol w="976873"/>
                <a:gridCol w="976873"/>
                <a:gridCol w="976873"/>
                <a:gridCol w="976873"/>
                <a:gridCol w="1114425"/>
                <a:gridCol w="97687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 analysis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 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 media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 mining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 network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social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d1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d2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d3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3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</a:t>
            </a:r>
            <a:r>
              <a:rPr lang="en-US" sz="2800" dirty="0" smtClean="0"/>
              <a:t>(</a:t>
            </a:r>
            <a:r>
              <a:rPr lang="en-US" sz="2800" dirty="0"/>
              <a:t>Term Frequency-Inverse Document Frequency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tf-idf</a:t>
            </a:r>
            <a:r>
              <a:rPr lang="en-US" sz="2800" dirty="0" smtClean="0"/>
              <a:t> of term </a:t>
            </a:r>
            <a:r>
              <a:rPr lang="en-US" sz="2800" i="1" dirty="0" smtClean="0"/>
              <a:t>t</a:t>
            </a:r>
            <a:r>
              <a:rPr lang="en-US" sz="2800" dirty="0" smtClean="0"/>
              <a:t>, document </a:t>
            </a:r>
            <a:r>
              <a:rPr lang="en-US" sz="2800" i="1" dirty="0" smtClean="0"/>
              <a:t>d</a:t>
            </a:r>
            <a:r>
              <a:rPr lang="en-US" sz="2800" dirty="0" smtClean="0"/>
              <a:t>, and document corpus </a:t>
            </a:r>
            <a:r>
              <a:rPr lang="en-US" sz="2800" i="1" dirty="0" smtClean="0"/>
              <a:t>D</a:t>
            </a:r>
            <a:r>
              <a:rPr lang="en-US" sz="2800" dirty="0" smtClean="0"/>
              <a:t> is </a:t>
            </a:r>
            <a:r>
              <a:rPr lang="en-US" sz="2800" dirty="0"/>
              <a:t>calculated as </a:t>
            </a:r>
            <a:r>
              <a:rPr lang="en-US" sz="2800" dirty="0" smtClean="0"/>
              <a:t>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       is the frequency of word j in document </a:t>
            </a:r>
            <a:r>
              <a:rPr lang="en-US" dirty="0" err="1" smtClean="0"/>
              <a:t>i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486400" y="4582172"/>
            <a:ext cx="348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total number of documents in the corpus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5545023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number of documents where the term </a:t>
            </a:r>
            <a:r>
              <a:rPr lang="en-US" dirty="0" smtClean="0"/>
              <a:t>j </a:t>
            </a:r>
            <a:r>
              <a:rPr lang="en-US" dirty="0"/>
              <a:t>appears</a:t>
            </a:r>
            <a:r>
              <a:rPr lang="en-US" sz="1400" dirty="0"/>
              <a:t> </a:t>
            </a:r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733800" y="4889949"/>
            <a:ext cx="1752600" cy="15389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 flipV="1">
            <a:off x="3733800" y="5418877"/>
            <a:ext cx="1752600" cy="449312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699916" y="1983471"/>
            <a:ext cx="3457393" cy="979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061542"/>
            <a:ext cx="533855" cy="514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647927" y="4698710"/>
            <a:ext cx="4305073" cy="8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dirty="0" smtClean="0"/>
              <a:t>the words </a:t>
            </a:r>
            <a:r>
              <a:rPr lang="en-US" dirty="0"/>
              <a:t>“apple” and </a:t>
            </a:r>
            <a:r>
              <a:rPr lang="en-US" dirty="0" smtClean="0"/>
              <a:t>“orange” </a:t>
            </a:r>
            <a:r>
              <a:rPr lang="en-US" dirty="0"/>
              <a:t>that appear 10 and 20 times </a:t>
            </a:r>
            <a:r>
              <a:rPr lang="en-US" dirty="0" smtClean="0"/>
              <a:t>in document 1 (d1), </a:t>
            </a:r>
            <a:r>
              <a:rPr lang="en-US" dirty="0"/>
              <a:t>which contains 100 words.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|D| </a:t>
            </a:r>
            <a:r>
              <a:rPr lang="en-US" dirty="0"/>
              <a:t>= 20 and </a:t>
            </a:r>
            <a:r>
              <a:rPr lang="en-US" dirty="0" smtClean="0"/>
              <a:t>assume the word </a:t>
            </a:r>
            <a:r>
              <a:rPr lang="en-US" dirty="0"/>
              <a:t>“apple” </a:t>
            </a:r>
            <a:r>
              <a:rPr lang="en-US" dirty="0" smtClean="0"/>
              <a:t>only appears in document d1 and the word “orange” appears </a:t>
            </a:r>
            <a:r>
              <a:rPr lang="en-US" dirty="0"/>
              <a:t>in all 20 documents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0" y="4570610"/>
            <a:ext cx="52520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495275" y="4267200"/>
            <a:ext cx="5362725" cy="17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: </a:t>
            </a:r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Documents:</a:t>
            </a:r>
          </a:p>
          <a:p>
            <a:pPr lvl="1"/>
            <a:r>
              <a:rPr lang="en-US" dirty="0" smtClean="0"/>
              <a:t>d1: social media mining</a:t>
            </a:r>
          </a:p>
          <a:p>
            <a:pPr lvl="1"/>
            <a:r>
              <a:rPr lang="en-US" dirty="0" smtClean="0"/>
              <a:t>d2: social media data</a:t>
            </a:r>
          </a:p>
          <a:p>
            <a:pPr lvl="1"/>
            <a:r>
              <a:rPr lang="en-US" dirty="0" smtClean="0"/>
              <a:t>d3: financial market data</a:t>
            </a:r>
          </a:p>
          <a:p>
            <a:r>
              <a:rPr lang="en-US" dirty="0"/>
              <a:t>T</a:t>
            </a:r>
            <a:r>
              <a:rPr lang="en-US" dirty="0" smtClean="0"/>
              <a:t>F values: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TFIDF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04800" y="3342807"/>
            <a:ext cx="5258214" cy="1259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705899" y="1524000"/>
            <a:ext cx="3057101" cy="226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2438400" y="4894179"/>
            <a:ext cx="5716779" cy="14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18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making data ready for data mining algorithms, data quality </a:t>
            </a:r>
            <a:r>
              <a:rPr lang="en-US" dirty="0" smtClean="0"/>
              <a:t>need </a:t>
            </a:r>
            <a:r>
              <a:rPr lang="en-US" dirty="0"/>
              <a:t>to be </a:t>
            </a:r>
            <a:r>
              <a:rPr lang="en-US" dirty="0" smtClean="0"/>
              <a:t>assured</a:t>
            </a:r>
          </a:p>
          <a:p>
            <a:r>
              <a:rPr lang="en-US" b="1" dirty="0" smtClean="0"/>
              <a:t>Noise</a:t>
            </a:r>
            <a:endParaRPr lang="en-US" b="1" dirty="0"/>
          </a:p>
          <a:p>
            <a:pPr lvl="1"/>
            <a:r>
              <a:rPr lang="en-US" dirty="0" smtClean="0"/>
              <a:t>Noise </a:t>
            </a:r>
            <a:r>
              <a:rPr lang="en-US" dirty="0"/>
              <a:t>is the distortion of the data</a:t>
            </a:r>
            <a:endParaRPr lang="en-US" dirty="0" smtClean="0"/>
          </a:p>
          <a:p>
            <a:r>
              <a:rPr lang="en-US" b="1" dirty="0" smtClean="0"/>
              <a:t>Outliers</a:t>
            </a:r>
          </a:p>
          <a:p>
            <a:pPr lvl="1"/>
            <a:r>
              <a:rPr lang="en-US" dirty="0" smtClean="0"/>
              <a:t>Outliers </a:t>
            </a:r>
            <a:r>
              <a:rPr lang="en-US" dirty="0"/>
              <a:t>are data points that are considerably </a:t>
            </a:r>
            <a:r>
              <a:rPr lang="en-US" dirty="0" smtClean="0"/>
              <a:t>different from other </a:t>
            </a:r>
            <a:r>
              <a:rPr lang="en-US" dirty="0"/>
              <a:t>data points in the dataset</a:t>
            </a:r>
            <a:endParaRPr lang="en-US" dirty="0" smtClean="0"/>
          </a:p>
          <a:p>
            <a:r>
              <a:rPr lang="en-US" b="1" dirty="0" smtClean="0"/>
              <a:t>Missing Values</a:t>
            </a:r>
          </a:p>
          <a:p>
            <a:pPr lvl="1"/>
            <a:r>
              <a:rPr lang="en-US" dirty="0" smtClean="0"/>
              <a:t>Missing feature values in data instances</a:t>
            </a:r>
          </a:p>
          <a:p>
            <a:pPr lvl="1"/>
            <a:r>
              <a:rPr lang="en-US" b="1" dirty="0" smtClean="0"/>
              <a:t>To solve this problem: </a:t>
            </a:r>
            <a:r>
              <a:rPr lang="en-US" i="1" dirty="0" smtClean="0"/>
              <a:t>1) remove instances that have missing values 2) estimate missing values, and  3) ignore missing values when running data mining algorithm</a:t>
            </a:r>
          </a:p>
          <a:p>
            <a:r>
              <a:rPr lang="en-US" b="1" dirty="0"/>
              <a:t>Duplicate </a:t>
            </a:r>
            <a:r>
              <a:rPr lang="en-US" b="1" dirty="0" smtClean="0"/>
              <a:t>data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67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Aggregation</a:t>
            </a:r>
          </a:p>
          <a:p>
            <a:pPr lvl="1"/>
            <a:r>
              <a:rPr lang="en-US" dirty="0"/>
              <a:t>It is performed when multiple features need to be </a:t>
            </a:r>
            <a:r>
              <a:rPr lang="en-US" dirty="0" smtClean="0"/>
              <a:t>combined into </a:t>
            </a:r>
            <a:r>
              <a:rPr lang="en-US" dirty="0"/>
              <a:t>a single one or when the scale of the features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Example: image width , image height -&gt; image area (width x height)</a:t>
            </a:r>
          </a:p>
          <a:p>
            <a:r>
              <a:rPr lang="en-US" b="1" dirty="0" smtClean="0"/>
              <a:t>Discretization</a:t>
            </a:r>
          </a:p>
          <a:p>
            <a:pPr lvl="1"/>
            <a:r>
              <a:rPr lang="en-US" dirty="0" smtClean="0"/>
              <a:t>From continues values to discrete values</a:t>
            </a:r>
          </a:p>
          <a:p>
            <a:pPr lvl="1"/>
            <a:r>
              <a:rPr lang="en-US" dirty="0" smtClean="0"/>
              <a:t>Example: money spent -&gt; {low, normal, high}</a:t>
            </a:r>
          </a:p>
          <a:p>
            <a:r>
              <a:rPr lang="en-US" b="1" dirty="0"/>
              <a:t>Feature </a:t>
            </a:r>
            <a:r>
              <a:rPr lang="en-US" b="1" dirty="0" smtClean="0"/>
              <a:t>Selection</a:t>
            </a:r>
          </a:p>
          <a:p>
            <a:pPr lvl="1"/>
            <a:r>
              <a:rPr lang="en-US" dirty="0" smtClean="0"/>
              <a:t>Choose relevant features</a:t>
            </a:r>
          </a:p>
          <a:p>
            <a:r>
              <a:rPr lang="en-US" b="1" dirty="0"/>
              <a:t>Feature </a:t>
            </a:r>
            <a:r>
              <a:rPr lang="en-US" b="1" dirty="0" smtClean="0"/>
              <a:t>Extraction</a:t>
            </a:r>
          </a:p>
          <a:p>
            <a:pPr lvl="1"/>
            <a:r>
              <a:rPr lang="en-US" dirty="0" smtClean="0"/>
              <a:t>Creating new features from original features</a:t>
            </a:r>
          </a:p>
          <a:p>
            <a:pPr lvl="1"/>
            <a:r>
              <a:rPr lang="en-US" dirty="0" smtClean="0"/>
              <a:t>Often, more complicated than aggregation </a:t>
            </a:r>
          </a:p>
          <a:p>
            <a:r>
              <a:rPr lang="en-US" b="1" dirty="0" smtClean="0"/>
              <a:t>Sampling</a:t>
            </a:r>
          </a:p>
          <a:p>
            <a:pPr lvl="1"/>
            <a:r>
              <a:rPr lang="en-US" dirty="0"/>
              <a:t>Random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/>
              <a:t>Sampling with or without </a:t>
            </a:r>
            <a:r>
              <a:rPr lang="en-US" dirty="0" smtClean="0"/>
              <a:t>replacement</a:t>
            </a:r>
          </a:p>
          <a:p>
            <a:pPr lvl="1"/>
            <a:r>
              <a:rPr lang="en-US" dirty="0"/>
              <a:t>Stratified </a:t>
            </a:r>
            <a:r>
              <a:rPr lang="en-US" dirty="0" smtClean="0"/>
              <a:t>Sampling: useful when having class imbalance</a:t>
            </a:r>
          </a:p>
          <a:p>
            <a:pPr lvl="1"/>
            <a:r>
              <a:rPr lang="en-US" dirty="0" smtClean="0"/>
              <a:t>Social Network Sampling</a:t>
            </a:r>
          </a:p>
        </p:txBody>
      </p:sp>
    </p:spTree>
    <p:extLst>
      <p:ext uri="{BB962C8B-B14F-4D97-AF65-F5344CB8AC3E}">
        <p14:creationId xmlns:p14="http://schemas.microsoft.com/office/powerpoint/2010/main" val="17150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Sampling social networks:</a:t>
            </a:r>
          </a:p>
          <a:p>
            <a:r>
              <a:rPr lang="en-US" dirty="0" smtClean="0"/>
              <a:t>starting </a:t>
            </a:r>
            <a:r>
              <a:rPr lang="en-US" dirty="0"/>
              <a:t>with a small set of nodes (seed nodes) </a:t>
            </a:r>
            <a:r>
              <a:rPr lang="en-US" dirty="0" smtClean="0"/>
              <a:t>and sample	</a:t>
            </a:r>
            <a:endParaRPr lang="en-US" dirty="0"/>
          </a:p>
          <a:p>
            <a:pPr lvl="1"/>
            <a:r>
              <a:rPr lang="en-US" dirty="0"/>
              <a:t>(a) the connected components they belong to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b) the set of nodes (and edges) connected to them directly;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(c</a:t>
            </a:r>
            <a:r>
              <a:rPr lang="en-US" dirty="0"/>
              <a:t>) the set of nodes and edges that are within n-hop distance </a:t>
            </a:r>
            <a:r>
              <a:rPr lang="en-US" dirty="0" smtClean="0"/>
              <a:t>from them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79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Supervised Learning Algorithm</a:t>
            </a:r>
          </a:p>
          <a:p>
            <a:pPr lvl="1"/>
            <a:r>
              <a:rPr lang="en-US" b="1" dirty="0" smtClean="0"/>
              <a:t>Classification (class attribute is discrete)</a:t>
            </a:r>
            <a:endParaRPr lang="en-US" dirty="0" smtClean="0"/>
          </a:p>
          <a:p>
            <a:pPr lvl="2"/>
            <a:r>
              <a:rPr lang="en-US" dirty="0" smtClean="0"/>
              <a:t>Assign data into predefined classes</a:t>
            </a:r>
          </a:p>
          <a:p>
            <a:pPr lvl="3"/>
            <a:r>
              <a:rPr lang="en-US" dirty="0" smtClean="0"/>
              <a:t>Spam Detection, fraudulent credit card detection</a:t>
            </a:r>
          </a:p>
          <a:p>
            <a:pPr lvl="1"/>
            <a:r>
              <a:rPr lang="en-US" b="1" dirty="0" smtClean="0"/>
              <a:t>Regression (class attribute takes real values)</a:t>
            </a:r>
          </a:p>
          <a:p>
            <a:pPr lvl="2"/>
            <a:r>
              <a:rPr lang="en-US" dirty="0" smtClean="0"/>
              <a:t>Predict a real value for a given data instance</a:t>
            </a:r>
          </a:p>
          <a:p>
            <a:pPr lvl="3"/>
            <a:r>
              <a:rPr lang="en-US" dirty="0" smtClean="0"/>
              <a:t>Predict the price for a given house</a:t>
            </a:r>
          </a:p>
          <a:p>
            <a:r>
              <a:rPr lang="en-US" b="1" dirty="0" smtClean="0"/>
              <a:t>Unsupervised Learning Algorithm</a:t>
            </a:r>
            <a:endParaRPr lang="en-US" dirty="0" smtClean="0"/>
          </a:p>
          <a:p>
            <a:pPr lvl="1"/>
            <a:r>
              <a:rPr lang="en-US" dirty="0" smtClean="0"/>
              <a:t>Group similar items together into some clusters</a:t>
            </a:r>
          </a:p>
          <a:p>
            <a:pPr lvl="2"/>
            <a:r>
              <a:rPr lang="en-US" dirty="0" smtClean="0"/>
              <a:t>Detect communities in a given social network</a:t>
            </a:r>
          </a:p>
        </p:txBody>
      </p:sp>
    </p:spTree>
    <p:extLst>
      <p:ext uri="{BB962C8B-B14F-4D97-AF65-F5344CB8AC3E}">
        <p14:creationId xmlns:p14="http://schemas.microsoft.com/office/powerpoint/2010/main" val="31630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Data production rate has been increased dramatically (Big Data) and we are able store </a:t>
            </a:r>
            <a:r>
              <a:rPr lang="en-US" dirty="0"/>
              <a:t>much more data than before</a:t>
            </a:r>
          </a:p>
          <a:p>
            <a:pPr lvl="1"/>
            <a:r>
              <a:rPr lang="en-US" dirty="0" smtClean="0"/>
              <a:t>E.g., purchase data, social media data, mobile phone data</a:t>
            </a:r>
          </a:p>
          <a:p>
            <a:r>
              <a:rPr lang="en-US" dirty="0" smtClean="0"/>
              <a:t>Businesses and customers need useful or actionable knowledge and gain insight from raw data for various purposes</a:t>
            </a:r>
          </a:p>
          <a:p>
            <a:pPr lvl="1"/>
            <a:r>
              <a:rPr lang="en-US" dirty="0" smtClean="0"/>
              <a:t>It’s not just searching data or databases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257800"/>
            <a:ext cx="8153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process of extracting useful patterns from raw data is known </a:t>
            </a:r>
            <a:r>
              <a:rPr lang="en-US" sz="2400" b="1" dirty="0" smtClean="0">
                <a:solidFill>
                  <a:srgbClr val="FF0000"/>
                </a:solidFill>
              </a:rPr>
              <a:t>as Knowledge </a:t>
            </a:r>
            <a:r>
              <a:rPr lang="en-US" sz="2400" b="1" dirty="0">
                <a:solidFill>
                  <a:srgbClr val="FF0000"/>
                </a:solidFill>
              </a:rPr>
              <a:t>Discovery in Databases (KDD).</a:t>
            </a:r>
          </a:p>
        </p:txBody>
      </p:sp>
    </p:spTree>
    <p:extLst>
      <p:ext uri="{BB962C8B-B14F-4D97-AF65-F5344CB8AC3E}">
        <p14:creationId xmlns:p14="http://schemas.microsoft.com/office/powerpoint/2010/main" val="35178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patterns from labeled data and classify </a:t>
            </a:r>
            <a:r>
              <a:rPr lang="en-US" dirty="0"/>
              <a:t>new </a:t>
            </a:r>
            <a:r>
              <a:rPr lang="en-US" dirty="0" smtClean="0"/>
              <a:t>data with labels (categories)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we want to classify </a:t>
            </a:r>
            <a:r>
              <a:rPr lang="en-US" dirty="0"/>
              <a:t>an e-mail as "legitimate" </a:t>
            </a:r>
            <a:r>
              <a:rPr lang="en-US" dirty="0" smtClean="0"/>
              <a:t>or </a:t>
            </a:r>
            <a:r>
              <a:rPr lang="en-US" dirty="0"/>
              <a:t>"spam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00400"/>
            <a:ext cx="8648700" cy="4785360"/>
          </a:xfrm>
        </p:spPr>
        <p:txBody>
          <a:bodyPr>
            <a:norm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are </a:t>
            </a:r>
            <a:r>
              <a:rPr lang="en-US" sz="2400" dirty="0"/>
              <a:t>given a set of </a:t>
            </a:r>
            <a:r>
              <a:rPr lang="en-US" sz="2400" dirty="0" smtClean="0"/>
              <a:t>labeled examples</a:t>
            </a:r>
          </a:p>
          <a:p>
            <a:r>
              <a:rPr lang="en-US" sz="2400" dirty="0" smtClean="0"/>
              <a:t>These examples are records/instances </a:t>
            </a:r>
            <a:r>
              <a:rPr lang="en-US" sz="2400" dirty="0"/>
              <a:t>in the format (</a:t>
            </a:r>
            <a:r>
              <a:rPr lang="en-US" sz="2400" b="1" dirty="0" smtClean="0"/>
              <a:t>x,</a:t>
            </a:r>
            <a:r>
              <a:rPr lang="en-US" sz="2400" dirty="0" smtClean="0"/>
              <a:t> </a:t>
            </a:r>
            <a:r>
              <a:rPr lang="en-US" sz="2400" dirty="0"/>
              <a:t>y) where </a:t>
            </a:r>
            <a:r>
              <a:rPr lang="en-US" sz="2400" b="1" dirty="0"/>
              <a:t>x </a:t>
            </a:r>
            <a:r>
              <a:rPr lang="en-US" sz="2400" dirty="0"/>
              <a:t>is a vector and y is the class </a:t>
            </a:r>
            <a:r>
              <a:rPr lang="en-US" sz="2400" dirty="0" smtClean="0"/>
              <a:t>attribute, commonly a scalar</a:t>
            </a:r>
          </a:p>
          <a:p>
            <a:r>
              <a:rPr lang="en-US" sz="2400" dirty="0" smtClean="0"/>
              <a:t>The supervised learning task </a:t>
            </a:r>
            <a:r>
              <a:rPr lang="en-US" sz="2400" dirty="0"/>
              <a:t>is to build model that maps </a:t>
            </a:r>
            <a:r>
              <a:rPr lang="en-US" sz="2400" b="1" dirty="0"/>
              <a:t>x </a:t>
            </a:r>
            <a:r>
              <a:rPr lang="en-US" sz="2400" dirty="0" smtClean="0"/>
              <a:t>to y (find </a:t>
            </a:r>
            <a:r>
              <a:rPr lang="en-US" sz="2400" dirty="0"/>
              <a:t>a mapping </a:t>
            </a:r>
            <a:r>
              <a:rPr lang="en-US" sz="2400" i="1" dirty="0" smtClean="0"/>
              <a:t>m</a:t>
            </a:r>
            <a:r>
              <a:rPr lang="en-US" sz="2400" dirty="0" smtClean="0"/>
              <a:t> </a:t>
            </a:r>
            <a:r>
              <a:rPr lang="en-US" sz="2400" dirty="0"/>
              <a:t>such that </a:t>
            </a:r>
            <a:r>
              <a:rPr lang="en-US" sz="2400" dirty="0" smtClean="0"/>
              <a:t>m(</a:t>
            </a:r>
            <a:r>
              <a:rPr lang="en-US" sz="2400" b="1" dirty="0" smtClean="0"/>
              <a:t>x</a:t>
            </a:r>
            <a:r>
              <a:rPr lang="en-US" sz="2400" dirty="0"/>
              <a:t>) = </a:t>
            </a:r>
            <a:r>
              <a:rPr lang="en-US" sz="2400" dirty="0" smtClean="0"/>
              <a:t>y)</a:t>
            </a:r>
          </a:p>
          <a:p>
            <a:r>
              <a:rPr lang="en-US" sz="2400" dirty="0" smtClean="0"/>
              <a:t>Given an unlabeled instances (x’,?), we compute m(x’)</a:t>
            </a:r>
          </a:p>
          <a:p>
            <a:pPr lvl="1"/>
            <a:r>
              <a:rPr lang="en-US" sz="2000" dirty="0" smtClean="0"/>
              <a:t>E.g., spam/non-spam prediction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044847"/>
            <a:ext cx="6019800" cy="21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Twitter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57200" y="1208604"/>
            <a:ext cx="8820797" cy="50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 smtClean="0"/>
              <a:t>Classification</a:t>
            </a:r>
          </a:p>
          <a:p>
            <a:pPr marL="685800" lvl="1">
              <a:lnSpc>
                <a:spcPct val="200000"/>
              </a:lnSpc>
            </a:pPr>
            <a:r>
              <a:rPr lang="en-US" dirty="0" smtClean="0"/>
              <a:t>Decision </a:t>
            </a:r>
            <a:r>
              <a:rPr lang="en-US" dirty="0"/>
              <a:t>tree learning</a:t>
            </a:r>
          </a:p>
          <a:p>
            <a:pPr marL="685800" lvl="1">
              <a:lnSpc>
                <a:spcPct val="200000"/>
              </a:lnSpc>
            </a:pPr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  <a:p>
            <a:pPr marL="685800" lvl="1">
              <a:lnSpc>
                <a:spcPct val="200000"/>
              </a:lnSpc>
            </a:pPr>
            <a:r>
              <a:rPr lang="en-US" dirty="0"/>
              <a:t>K-nearest neighbor </a:t>
            </a:r>
            <a:r>
              <a:rPr lang="en-US" dirty="0" smtClean="0"/>
              <a:t>classifier</a:t>
            </a:r>
          </a:p>
          <a:p>
            <a:pPr marL="685800" lvl="1">
              <a:lnSpc>
                <a:spcPct val="200000"/>
              </a:lnSpc>
            </a:pPr>
            <a:r>
              <a:rPr lang="en-US" dirty="0" smtClean="0"/>
              <a:t>Classification with Network information</a:t>
            </a:r>
          </a:p>
          <a:p>
            <a:pPr marL="285750">
              <a:lnSpc>
                <a:spcPct val="200000"/>
              </a:lnSpc>
            </a:pPr>
            <a:r>
              <a:rPr lang="en-US" dirty="0" smtClean="0"/>
              <a:t>Regression</a:t>
            </a:r>
          </a:p>
          <a:p>
            <a:pPr marL="685800" lvl="1">
              <a:lnSpc>
                <a:spcPct val="200000"/>
              </a:lnSpc>
            </a:pPr>
            <a:r>
              <a:rPr lang="en-US" dirty="0" smtClean="0"/>
              <a:t>Linear Regression</a:t>
            </a:r>
          </a:p>
          <a:p>
            <a:pPr marL="685800" lvl="1">
              <a:lnSpc>
                <a:spcPct val="200000"/>
              </a:lnSpc>
            </a:pPr>
            <a:r>
              <a:rPr lang="en-US" dirty="0" smtClean="0"/>
              <a:t>Logistic Regression	</a:t>
            </a:r>
          </a:p>
        </p:txBody>
      </p:sp>
    </p:spTree>
    <p:extLst>
      <p:ext uri="{BB962C8B-B14F-4D97-AF65-F5344CB8AC3E}">
        <p14:creationId xmlns:p14="http://schemas.microsoft.com/office/powerpoint/2010/main" val="41168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decision tree </a:t>
            </a:r>
            <a:r>
              <a:rPr lang="en-US" dirty="0" smtClean="0"/>
              <a:t>is learned from the dataset (training data with known classes) and later applied to </a:t>
            </a:r>
            <a:r>
              <a:rPr lang="en-US" dirty="0"/>
              <a:t>predict the class attribute value </a:t>
            </a:r>
            <a:r>
              <a:rPr lang="en-US" dirty="0" smtClean="0"/>
              <a:t>of new data (test data with unknown classes) where </a:t>
            </a:r>
            <a:r>
              <a:rPr lang="en-US" dirty="0"/>
              <a:t>only the feature values are </a:t>
            </a:r>
            <a:r>
              <a:rPr lang="en-US" dirty="0" smtClean="0"/>
              <a:t>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76" y="3429000"/>
            <a:ext cx="3454524" cy="2669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470253" y="898943"/>
            <a:ext cx="5205304" cy="2830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Tree: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9818" y="6183868"/>
            <a:ext cx="242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Learned Decision Tree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5805218" y="6172200"/>
            <a:ext cx="242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Learned Decision Tree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4459" y="3733800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Labels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230630" y="4103132"/>
            <a:ext cx="1017645" cy="621268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24200" y="4112079"/>
            <a:ext cx="1106430" cy="1145721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86833" y="3407230"/>
            <a:ext cx="2556967" cy="474155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438400" y="3124200"/>
            <a:ext cx="0" cy="283030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0" y="2994886"/>
            <a:ext cx="3087672" cy="313968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2438400" y="2990413"/>
            <a:ext cx="1516581" cy="416817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Decision trees are constructed recursively from training data using </a:t>
            </a:r>
            <a:r>
              <a:rPr lang="en-US" dirty="0" smtClean="0"/>
              <a:t>a top-down </a:t>
            </a:r>
            <a:r>
              <a:rPr lang="en-US" dirty="0"/>
              <a:t>greedy approach in which features are sequentially </a:t>
            </a:r>
            <a:r>
              <a:rPr lang="en-US" dirty="0" smtClean="0"/>
              <a:t>selected.</a:t>
            </a:r>
          </a:p>
          <a:p>
            <a:endParaRPr lang="en-US" dirty="0"/>
          </a:p>
          <a:p>
            <a:r>
              <a:rPr lang="en-US" dirty="0" smtClean="0"/>
              <a:t>After selecting </a:t>
            </a:r>
            <a:r>
              <a:rPr lang="en-US" dirty="0"/>
              <a:t>a feature for each node, based on its values, </a:t>
            </a:r>
            <a:r>
              <a:rPr lang="en-US" dirty="0" smtClean="0"/>
              <a:t>different branches are </a:t>
            </a:r>
            <a:r>
              <a:rPr lang="en-US" dirty="0"/>
              <a:t>created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training set is then partitioned into subsets based on the </a:t>
            </a:r>
            <a:r>
              <a:rPr lang="en-US" dirty="0" smtClean="0"/>
              <a:t>feature values</a:t>
            </a:r>
            <a:r>
              <a:rPr lang="en-US" dirty="0"/>
              <a:t>, each of which fall under the respective feature value branch; </a:t>
            </a:r>
            <a:r>
              <a:rPr lang="en-US" dirty="0" smtClean="0"/>
              <a:t>the process </a:t>
            </a:r>
            <a:r>
              <a:rPr lang="en-US" dirty="0"/>
              <a:t>is continued for these subsets and other </a:t>
            </a:r>
            <a:r>
              <a:rPr lang="en-US" dirty="0" smtClean="0"/>
              <a:t>nodes</a:t>
            </a:r>
          </a:p>
          <a:p>
            <a:endParaRPr lang="en-US" dirty="0" smtClean="0"/>
          </a:p>
          <a:p>
            <a:r>
              <a:rPr lang="en-US" dirty="0"/>
              <a:t>When selecting features, we prefer features that partition the set of </a:t>
            </a:r>
            <a:r>
              <a:rPr lang="en-US" dirty="0" smtClean="0"/>
              <a:t>instances into </a:t>
            </a:r>
            <a:r>
              <a:rPr lang="en-US" dirty="0"/>
              <a:t>subsets that are more pure. A pure subset has instances that </a:t>
            </a:r>
            <a:r>
              <a:rPr lang="en-US" dirty="0" smtClean="0"/>
              <a:t>all have </a:t>
            </a:r>
            <a:r>
              <a:rPr lang="en-US" dirty="0"/>
              <a:t>the same class attribute value.</a:t>
            </a:r>
          </a:p>
        </p:txBody>
      </p:sp>
    </p:spTree>
    <p:extLst>
      <p:ext uri="{BB962C8B-B14F-4D97-AF65-F5344CB8AC3E}">
        <p14:creationId xmlns:p14="http://schemas.microsoft.com/office/powerpoint/2010/main" val="1107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reaching pure subsets under a branch, the decision tree </a:t>
            </a:r>
            <a:r>
              <a:rPr lang="en-US" dirty="0" smtClean="0"/>
              <a:t>construction process </a:t>
            </a:r>
            <a:r>
              <a:rPr lang="en-US" dirty="0"/>
              <a:t>no longer partitions the subset, creates a leaf under the branch, </a:t>
            </a:r>
            <a:r>
              <a:rPr lang="en-US" dirty="0" smtClean="0"/>
              <a:t>and assigns </a:t>
            </a:r>
            <a:r>
              <a:rPr lang="en-US" dirty="0"/>
              <a:t>the class attribute value for subset instances as the leaf’s </a:t>
            </a:r>
            <a:r>
              <a:rPr lang="en-US" dirty="0" smtClean="0"/>
              <a:t>predicted </a:t>
            </a:r>
            <a:r>
              <a:rPr lang="en-US" dirty="0"/>
              <a:t>class attribute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To measure purity we can use [minimize] entropy. </a:t>
            </a:r>
            <a:r>
              <a:rPr lang="en-US" dirty="0"/>
              <a:t>Over </a:t>
            </a:r>
            <a:r>
              <a:rPr lang="en-US" dirty="0" smtClean="0"/>
              <a:t>a subset </a:t>
            </a:r>
            <a:r>
              <a:rPr lang="en-US" dirty="0"/>
              <a:t>of training instances, T, with a binary class attribute (values </a:t>
            </a:r>
            <a:r>
              <a:rPr lang="en-US" dirty="0" smtClean="0"/>
              <a:t>in {+,-}), the </a:t>
            </a:r>
            <a:r>
              <a:rPr lang="en-US" dirty="0"/>
              <a:t>entropy of T is defined as: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baseline="-25000" dirty="0"/>
              <a:t>+</a:t>
            </a:r>
            <a:r>
              <a:rPr lang="en-US" dirty="0"/>
              <a:t> is the proportion of positive examples in </a:t>
            </a:r>
            <a:r>
              <a:rPr lang="en-US" dirty="0" smtClean="0"/>
              <a:t>D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-</a:t>
            </a:r>
            <a:r>
              <a:rPr lang="en-US" dirty="0" smtClean="0"/>
              <a:t> is the proportion of </a:t>
            </a:r>
            <a:r>
              <a:rPr lang="en-US" dirty="0"/>
              <a:t>negative </a:t>
            </a:r>
            <a:r>
              <a:rPr lang="en-US" dirty="0" smtClean="0"/>
              <a:t>examples in 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95400" y="4495800"/>
            <a:ext cx="6878478" cy="7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1877541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Assume there is a subset T, containing 10 instances. Seven instances have </a:t>
            </a:r>
            <a:r>
              <a:rPr lang="en-US" sz="2400" dirty="0"/>
              <a:t>a positive class attribute value and </a:t>
            </a:r>
            <a:r>
              <a:rPr lang="en-US" sz="2400" dirty="0" smtClean="0"/>
              <a:t>three have a </a:t>
            </a:r>
            <a:r>
              <a:rPr lang="en-US" sz="2400" dirty="0"/>
              <a:t>negative class attribute value [7</a:t>
            </a:r>
            <a:r>
              <a:rPr lang="en-US" sz="2400" dirty="0" smtClean="0"/>
              <a:t>+,  3-]. The entropy measure for subset T is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" y="42672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a pure subset, all instances have the same class attribute value </a:t>
            </a:r>
            <a:r>
              <a:rPr lang="en-US" sz="2800" dirty="0" smtClean="0">
                <a:solidFill>
                  <a:srgbClr val="FF0000"/>
                </a:solidFill>
              </a:rPr>
              <a:t>and the </a:t>
            </a:r>
            <a:r>
              <a:rPr lang="en-US" sz="2800" dirty="0">
                <a:solidFill>
                  <a:srgbClr val="FF0000"/>
                </a:solidFill>
              </a:rPr>
              <a:t>entropy is 0. If the subset being measured contains an unequal </a:t>
            </a:r>
            <a:r>
              <a:rPr lang="en-US" sz="2800" dirty="0" smtClean="0">
                <a:solidFill>
                  <a:srgbClr val="FF0000"/>
                </a:solidFill>
              </a:rPr>
              <a:t>number of </a:t>
            </a:r>
            <a:r>
              <a:rPr lang="en-US" sz="2800" dirty="0">
                <a:solidFill>
                  <a:srgbClr val="FF0000"/>
                </a:solidFill>
              </a:rPr>
              <a:t>positive and negative instances, the entropy is between 0 and 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621897" y="3419025"/>
            <a:ext cx="5900205" cy="9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25571"/>
            <a:ext cx="8686800" cy="38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two random </a:t>
            </a:r>
            <a:r>
              <a:rPr lang="en-US" dirty="0" smtClean="0"/>
              <a:t>variables </a:t>
            </a:r>
            <a:r>
              <a:rPr lang="en-US" dirty="0"/>
              <a:t>X and Y, </a:t>
            </a:r>
            <a:r>
              <a:rPr lang="en-US" dirty="0" smtClean="0"/>
              <a:t>Bayes theorem </a:t>
            </a:r>
            <a:r>
              <a:rPr lang="en-US" dirty="0"/>
              <a:t>states that</a:t>
            </a:r>
            <a:r>
              <a:rPr lang="en-US" dirty="0" smtClean="0"/>
              <a:t>,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3254828"/>
            <a:ext cx="1423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3222171"/>
            <a:ext cx="2156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instance features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3607398" y="2667000"/>
            <a:ext cx="583602" cy="587828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19600" y="2667000"/>
            <a:ext cx="571500" cy="587828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1872" y="3832986"/>
            <a:ext cx="390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Then class attribute value for instance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" y="4343400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assume that features are independent given the class attribute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095769" y="5971193"/>
            <a:ext cx="5334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</p:cNvCxnSpPr>
          <p:nvPr/>
        </p:nvCxnSpPr>
        <p:spPr>
          <a:xfrm flipH="1">
            <a:off x="1752600" y="5266730"/>
            <a:ext cx="76200" cy="704463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49" y="2233550"/>
            <a:ext cx="2537124" cy="60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37344"/>
            <a:ext cx="2631491" cy="42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8" y="4645616"/>
            <a:ext cx="2933307" cy="68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4" y="5920324"/>
            <a:ext cx="2483229" cy="33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99" y="5694189"/>
            <a:ext cx="4100513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9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NBC: An Example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5181600" cy="185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4114800" cy="124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4038600" cy="199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3810000" y="5338284"/>
            <a:ext cx="914400" cy="630671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172200" y="4966673"/>
            <a:ext cx="1447800" cy="1002282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125" idx="3"/>
            <a:endCxn id="14344" idx="1"/>
          </p:cNvCxnSpPr>
          <p:nvPr/>
        </p:nvCxnSpPr>
        <p:spPr>
          <a:xfrm>
            <a:off x="6317933" y="6197555"/>
            <a:ext cx="1069287" cy="10624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220" y="6091757"/>
            <a:ext cx="1223380" cy="23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16" y="4321971"/>
            <a:ext cx="3092543" cy="10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968955"/>
            <a:ext cx="17459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03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k-nearest neighbor or </a:t>
            </a:r>
            <a:r>
              <a:rPr lang="en-US" dirty="0" err="1"/>
              <a:t>kNN</a:t>
            </a:r>
            <a:r>
              <a:rPr lang="en-US" dirty="0"/>
              <a:t>, as the name suggests, utilizes the </a:t>
            </a:r>
            <a:r>
              <a:rPr lang="en-US" dirty="0" smtClean="0"/>
              <a:t>neighbors of </a:t>
            </a:r>
            <a:r>
              <a:rPr lang="en-US" dirty="0"/>
              <a:t>an instance to perform classification.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particular, it uses the k </a:t>
            </a:r>
            <a:r>
              <a:rPr lang="en-US" dirty="0" smtClean="0"/>
              <a:t>nearest instances</a:t>
            </a:r>
            <a:r>
              <a:rPr lang="en-US" dirty="0"/>
              <a:t>, called neighbors, to perform classification.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instance </a:t>
            </a:r>
            <a:r>
              <a:rPr lang="en-US" dirty="0" smtClean="0"/>
              <a:t>being classified </a:t>
            </a:r>
            <a:r>
              <a:rPr lang="en-US" dirty="0"/>
              <a:t>is assigned the label (class attribute value) that the majority </a:t>
            </a:r>
            <a:r>
              <a:rPr lang="en-US" dirty="0" smtClean="0"/>
              <a:t>of its </a:t>
            </a:r>
            <a:r>
              <a:rPr lang="en-US" dirty="0"/>
              <a:t>k neighbors are </a:t>
            </a:r>
            <a:r>
              <a:rPr lang="en-US" dirty="0" smtClean="0"/>
              <a:t>assigned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i="1" dirty="0"/>
              <a:t>k = 1</a:t>
            </a:r>
            <a:r>
              <a:rPr lang="en-US" dirty="0" smtClean="0"/>
              <a:t>, the </a:t>
            </a:r>
            <a:r>
              <a:rPr lang="en-US" dirty="0"/>
              <a:t>closest neighbor’s label is used as the predicted label for the </a:t>
            </a:r>
            <a:r>
              <a:rPr lang="en-US" dirty="0" smtClean="0"/>
              <a:t>instance being classified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determine the neighbors of an instance, </a:t>
            </a:r>
            <a:r>
              <a:rPr lang="en-US" dirty="0" smtClean="0"/>
              <a:t>we need </a:t>
            </a:r>
            <a:r>
              <a:rPr lang="en-US" dirty="0"/>
              <a:t>to measure its distance to all other instances based on some </a:t>
            </a:r>
            <a:r>
              <a:rPr lang="en-US" dirty="0" smtClean="0"/>
              <a:t>distance metric</a:t>
            </a:r>
            <a:r>
              <a:rPr lang="en-US" dirty="0"/>
              <a:t>. Commonly, Euclidean distance is employed</a:t>
            </a:r>
          </a:p>
        </p:txBody>
      </p:sp>
    </p:spTree>
    <p:extLst>
      <p:ext uri="{BB962C8B-B14F-4D97-AF65-F5344CB8AC3E}">
        <p14:creationId xmlns:p14="http://schemas.microsoft.com/office/powerpoint/2010/main" val="38386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K-NN: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04800" y="1752600"/>
            <a:ext cx="820245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k=5, the predicted label is: triangle</a:t>
            </a:r>
          </a:p>
          <a:p>
            <a:r>
              <a:rPr lang="en-US" dirty="0" smtClean="0"/>
              <a:t>When k=9, the predicted label is: square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32603"/>
            <a:ext cx="4800600" cy="39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Network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a friendship network on social media and a product being </a:t>
            </a:r>
            <a:r>
              <a:rPr lang="en-US" dirty="0" smtClean="0"/>
              <a:t>marketed to </a:t>
            </a:r>
            <a:r>
              <a:rPr lang="en-US" dirty="0"/>
              <a:t>this network.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product seller wants to know who the </a:t>
            </a:r>
            <a:r>
              <a:rPr lang="en-US" dirty="0" smtClean="0"/>
              <a:t>potential buyers </a:t>
            </a:r>
            <a:r>
              <a:rPr lang="en-US" dirty="0"/>
              <a:t>are for this product. 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we are given the network with </a:t>
            </a:r>
            <a:r>
              <a:rPr lang="en-US" dirty="0" smtClean="0"/>
              <a:t>the list </a:t>
            </a:r>
            <a:r>
              <a:rPr lang="en-US" dirty="0"/>
              <a:t>of individuals that decided to buy or not buy the product. Our </a:t>
            </a:r>
            <a:r>
              <a:rPr lang="en-US" dirty="0" smtClean="0"/>
              <a:t>goal is </a:t>
            </a:r>
            <a:r>
              <a:rPr lang="en-US" dirty="0"/>
              <a:t>to predict the decision for the undecided individuals</a:t>
            </a:r>
            <a:r>
              <a:rPr lang="en-US" dirty="0" smtClean="0"/>
              <a:t>.</a:t>
            </a:r>
          </a:p>
          <a:p>
            <a:r>
              <a:rPr lang="en-US" dirty="0"/>
              <a:t>This problem </a:t>
            </a:r>
            <a:r>
              <a:rPr lang="en-US" dirty="0" smtClean="0"/>
              <a:t>can be </a:t>
            </a:r>
            <a:r>
              <a:rPr lang="en-US" dirty="0"/>
              <a:t>formulated as a classification problem based on features gathered </a:t>
            </a:r>
            <a:r>
              <a:rPr lang="en-US" dirty="0" smtClean="0"/>
              <a:t>from individuals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in this case, we have additional friendship </a:t>
            </a:r>
            <a:r>
              <a:rPr lang="en-US" dirty="0" smtClean="0"/>
              <a:t>information that </a:t>
            </a:r>
            <a:r>
              <a:rPr lang="en-US" dirty="0"/>
              <a:t>may be helpful in building better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1429414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y_i</a:t>
            </a:r>
            <a:r>
              <a:rPr lang="en-US" dirty="0" smtClean="0"/>
              <a:t> denote the label for node </a:t>
            </a:r>
            <a:r>
              <a:rPr lang="en-US" dirty="0" err="1" smtClean="0"/>
              <a:t>i</a:t>
            </a:r>
            <a:r>
              <a:rPr lang="en-US" dirty="0" smtClean="0"/>
              <a:t>. We can assume that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79" y="1066800"/>
            <a:ext cx="4060041" cy="239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764980" y="4572000"/>
            <a:ext cx="5614038" cy="9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34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Weighted-vote Relational-Neighbor (</a:t>
            </a:r>
            <a:r>
              <a:rPr lang="en-US" dirty="0" err="1" smtClean="0"/>
              <a:t>wvRN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find the label of a node, we can perform a weighted vote among its neighbors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we need to compute these probabilities using some order until convergence [i.e., they don’t change]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15" y="2667000"/>
            <a:ext cx="5638585" cy="956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161529" y="3965344"/>
            <a:ext cx="7296671" cy="3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8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2387"/>
            <a:ext cx="4060041" cy="2396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wvRN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4607400"/>
            <a:ext cx="3874085" cy="49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74" y="3048000"/>
            <a:ext cx="2855426" cy="1480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029200"/>
            <a:ext cx="4927837" cy="1089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237" y="1219200"/>
            <a:ext cx="2696363" cy="8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925580"/>
            <a:ext cx="3037283" cy="37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99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642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 smtClean="0"/>
              <a:t>Extracting </a:t>
            </a:r>
            <a:r>
              <a:rPr lang="en-US" i="1" dirty="0"/>
              <a:t>or “mining” knowledge from large amounts of </a:t>
            </a:r>
            <a:r>
              <a:rPr lang="en-US" i="1" dirty="0" smtClean="0"/>
              <a:t>data, or big data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 smtClean="0"/>
              <a:t>Data-driven </a:t>
            </a:r>
            <a:r>
              <a:rPr lang="en-US" dirty="0"/>
              <a:t>discovery and modeling of hidden patterns </a:t>
            </a:r>
            <a:r>
              <a:rPr lang="en-US" dirty="0" smtClean="0"/>
              <a:t>in big data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Extracting implicit</a:t>
            </a:r>
            <a:r>
              <a:rPr lang="en-US" dirty="0"/>
              <a:t>, previously </a:t>
            </a:r>
            <a:r>
              <a:rPr lang="en-US" dirty="0" smtClean="0"/>
              <a:t>unknown, </a:t>
            </a:r>
            <a:r>
              <a:rPr lang="en-US" dirty="0"/>
              <a:t>unexpected, </a:t>
            </a:r>
            <a:r>
              <a:rPr lang="en-US" dirty="0" smtClean="0"/>
              <a:t>and potentially useful information/knowledge </a:t>
            </a:r>
            <a:r>
              <a:rPr lang="en-US" dirty="0"/>
              <a:t>from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8382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The </a:t>
            </a:r>
            <a:r>
              <a:rPr lang="en-US" sz="2400" b="1" dirty="0"/>
              <a:t>process of discovering </a:t>
            </a:r>
            <a:r>
              <a:rPr lang="en-US" sz="2400" b="1" dirty="0" smtClean="0"/>
              <a:t>hidden patterns </a:t>
            </a:r>
            <a:r>
              <a:rPr lang="en-US" sz="2400" b="1" dirty="0"/>
              <a:t>in large data 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057400"/>
            <a:ext cx="8382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It utilizes methods at the intersection of </a:t>
            </a:r>
            <a:r>
              <a:rPr lang="en-US" u="sng" dirty="0"/>
              <a:t>artificial intelligence</a:t>
            </a:r>
            <a:r>
              <a:rPr lang="en-US" dirty="0"/>
              <a:t>, </a:t>
            </a:r>
            <a:r>
              <a:rPr lang="en-US" u="sng" dirty="0"/>
              <a:t>machine learning</a:t>
            </a:r>
            <a:r>
              <a:rPr lang="en-US" dirty="0"/>
              <a:t>, </a:t>
            </a:r>
            <a:r>
              <a:rPr lang="en-US" u="sng" dirty="0"/>
              <a:t>statistics</a:t>
            </a:r>
            <a:r>
              <a:rPr lang="en-US" dirty="0"/>
              <a:t>, and </a:t>
            </a:r>
            <a:r>
              <a:rPr lang="en-US" u="sng" dirty="0"/>
              <a:t>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37828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regression, </a:t>
            </a:r>
            <a:r>
              <a:rPr lang="en-US" dirty="0" smtClean="0"/>
              <a:t>the class attribute takes real values – In classification, class values or labels are categories</a:t>
            </a:r>
          </a:p>
          <a:p>
            <a:pPr marL="0" indent="0" algn="ctr">
              <a:buNone/>
            </a:pPr>
            <a:r>
              <a:rPr lang="en-US" dirty="0" smtClean="0"/>
              <a:t>y ≈ f(X)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4267200"/>
            <a:ext cx="2659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Features (</a:t>
            </a:r>
            <a:r>
              <a:rPr lang="en-US" sz="2000" dirty="0" err="1" smtClean="0"/>
              <a:t>Regressors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m</a:t>
            </a:r>
            <a:endParaRPr lang="en-US" sz="20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09600" y="4267200"/>
            <a:ext cx="51346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attribute(Dependent variable)</a:t>
            </a:r>
          </a:p>
          <a:p>
            <a:pPr algn="ctr"/>
            <a:r>
              <a:rPr lang="en-US" sz="2000" dirty="0" smtClean="0"/>
              <a:t>y </a:t>
            </a:r>
            <a:r>
              <a:rPr lang="en-US" sz="2000" dirty="0" smtClean="0">
                <a:sym typeface="Symbol"/>
              </a:rPr>
              <a:t> </a:t>
            </a:r>
            <a:r>
              <a:rPr lang="en-US" sz="2000" dirty="0"/>
              <a:t>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776909" cy="926067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24200" y="3124200"/>
            <a:ext cx="808940" cy="1002268"/>
          </a:xfrm>
          <a:prstGeom prst="straightConnector1">
            <a:avLst/>
          </a:prstGeom>
          <a:ln>
            <a:solidFill>
              <a:srgbClr val="E20000"/>
            </a:solidFill>
            <a:prstDash val="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4800" y="52578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Regression finds the relation </a:t>
            </a:r>
            <a:r>
              <a:rPr lang="en-US" sz="2800" dirty="0"/>
              <a:t>between y and the </a:t>
            </a:r>
            <a:r>
              <a:rPr lang="en-US" sz="2800" dirty="0" smtClean="0"/>
              <a:t>vector 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330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linear </a:t>
            </a:r>
            <a:r>
              <a:rPr lang="en-US" dirty="0" smtClean="0"/>
              <a:t>regression, </a:t>
            </a:r>
            <a:r>
              <a:rPr lang="en-US" dirty="0"/>
              <a:t>we assume the relation between the class attribute </a:t>
            </a:r>
            <a:r>
              <a:rPr lang="en-US" i="1" dirty="0" smtClean="0"/>
              <a:t>y</a:t>
            </a:r>
            <a:r>
              <a:rPr lang="en-US" dirty="0" smtClean="0"/>
              <a:t> and feature </a:t>
            </a:r>
            <a:r>
              <a:rPr lang="en-US" dirty="0"/>
              <a:t>set </a:t>
            </a:r>
            <a:r>
              <a:rPr lang="en-US" b="1" i="1" dirty="0"/>
              <a:t>x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dirty="0" smtClean="0"/>
              <a:t>linear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the vector of regression </a:t>
            </a:r>
            <a:r>
              <a:rPr lang="en-US" dirty="0" smtClean="0"/>
              <a:t>coefficients</a:t>
            </a:r>
          </a:p>
          <a:p>
            <a:r>
              <a:rPr lang="en-US" dirty="0" smtClean="0"/>
              <a:t>The </a:t>
            </a:r>
            <a:r>
              <a:rPr lang="en-US" dirty="0"/>
              <a:t>problem </a:t>
            </a:r>
            <a:r>
              <a:rPr lang="en-US" dirty="0" smtClean="0"/>
              <a:t>of regression </a:t>
            </a:r>
            <a:r>
              <a:rPr lang="en-US" dirty="0"/>
              <a:t>can be solved by estimating </a:t>
            </a:r>
            <a:r>
              <a:rPr lang="en-US" i="1" dirty="0"/>
              <a:t>w</a:t>
            </a:r>
            <a:r>
              <a:rPr lang="en-US" dirty="0"/>
              <a:t> and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using the provided dataset </a:t>
            </a:r>
            <a:r>
              <a:rPr lang="en-US" dirty="0" smtClean="0"/>
              <a:t>and </a:t>
            </a:r>
            <a:r>
              <a:rPr lang="en-US" dirty="0"/>
              <a:t>the labels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The least squares is often used to solve the problem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3505200" cy="62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7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Regression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</a:t>
            </a:r>
            <a:r>
              <a:rPr lang="en-US" dirty="0" smtClean="0"/>
              <a:t>of regression </a:t>
            </a:r>
            <a:r>
              <a:rPr lang="en-US" dirty="0"/>
              <a:t>can be solved by estimating </a:t>
            </a:r>
            <a:r>
              <a:rPr lang="en-US" dirty="0" smtClean="0"/>
              <a:t>w and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using the dataset </a:t>
            </a:r>
            <a:r>
              <a:rPr lang="en-US" dirty="0" smtClean="0"/>
              <a:t>provided and </a:t>
            </a:r>
            <a:r>
              <a:rPr lang="en-US" dirty="0"/>
              <a:t>the labels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“Least squares” is a popular method to solve regression problems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92" y="3505200"/>
            <a:ext cx="7550708" cy="18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18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W such that minimizing </a:t>
            </a:r>
            <a:r>
              <a:rPr lang="en-US" dirty="0"/>
              <a:t> </a:t>
            </a:r>
            <a:r>
              <a:rPr lang="en-US" dirty="0" err="1"/>
              <a:t>ǁY</a:t>
            </a:r>
            <a:r>
              <a:rPr lang="en-US" dirty="0"/>
              <a:t> - </a:t>
            </a:r>
            <a:r>
              <a:rPr lang="en-US" dirty="0" smtClean="0"/>
              <a:t>XWǁ</a:t>
            </a:r>
            <a:r>
              <a:rPr lang="en-US" baseline="30000" dirty="0" smtClean="0"/>
              <a:t>2</a:t>
            </a:r>
            <a:r>
              <a:rPr lang="en-US" dirty="0" smtClean="0"/>
              <a:t> for </a:t>
            </a:r>
            <a:r>
              <a:rPr lang="en-US" dirty="0"/>
              <a:t>regressors X and labels </a:t>
            </a:r>
            <a:r>
              <a:rPr lang="en-US" dirty="0" smtClean="0"/>
              <a:t>Y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209800"/>
            <a:ext cx="6419850" cy="436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373110"/>
            <a:ext cx="1695450" cy="4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705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978" y="1504950"/>
            <a:ext cx="6172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5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To evaluate we use a training-testing framework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training dataset (i.e., the labels are known) is used to train </a:t>
            </a:r>
            <a:r>
              <a:rPr lang="en-US" sz="1800" dirty="0" smtClean="0"/>
              <a:t>a model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model is evaluated on a test dataset. </a:t>
            </a:r>
            <a:endParaRPr lang="en-US" sz="1800" dirty="0" smtClean="0"/>
          </a:p>
          <a:p>
            <a:endParaRPr lang="en-US" sz="2400" dirty="0"/>
          </a:p>
          <a:p>
            <a:r>
              <a:rPr lang="en-US" sz="2400" dirty="0" smtClean="0"/>
              <a:t>Since </a:t>
            </a:r>
            <a:r>
              <a:rPr lang="en-US" sz="2400" dirty="0"/>
              <a:t>the correct labels </a:t>
            </a:r>
            <a:r>
              <a:rPr lang="en-US" sz="2400" dirty="0" smtClean="0"/>
              <a:t>of the </a:t>
            </a:r>
            <a:r>
              <a:rPr lang="en-US" sz="2400" dirty="0"/>
              <a:t>test dataset are unknown, in practice, the training set is divided </a:t>
            </a:r>
            <a:r>
              <a:rPr lang="en-US" sz="2400" dirty="0" smtClean="0"/>
              <a:t>into two </a:t>
            </a:r>
            <a:r>
              <a:rPr lang="en-US" sz="2400" dirty="0"/>
              <a:t>parts, one used for training and the other used for testing.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When testing</a:t>
            </a:r>
            <a:r>
              <a:rPr lang="en-US" sz="2400" dirty="0"/>
              <a:t>, the labels from this test set are removed. After these labels </a:t>
            </a:r>
            <a:r>
              <a:rPr lang="en-US" sz="2400" dirty="0" smtClean="0"/>
              <a:t>are predicted </a:t>
            </a:r>
            <a:r>
              <a:rPr lang="en-US" sz="2400" dirty="0"/>
              <a:t>using the model, the predicted labels are compared with </a:t>
            </a:r>
            <a:r>
              <a:rPr lang="en-US" sz="2400" dirty="0" smtClean="0"/>
              <a:t>the masked </a:t>
            </a:r>
            <a:r>
              <a:rPr lang="en-US" sz="2400" dirty="0"/>
              <a:t>labels (ground truth).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47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Dividing the training set into train/test sets</a:t>
            </a:r>
          </a:p>
          <a:p>
            <a:pPr lvl="1"/>
            <a:r>
              <a:rPr lang="en-US" dirty="0"/>
              <a:t>divide the training set into k equally sized partitions, or folds, and then using all folds but one to train and the one left out for testing. This technique is called </a:t>
            </a:r>
            <a:r>
              <a:rPr lang="en-US" dirty="0">
                <a:solidFill>
                  <a:srgbClr val="FF0000"/>
                </a:solidFill>
              </a:rPr>
              <a:t>leave-one-out</a:t>
            </a:r>
            <a:r>
              <a:rPr lang="en-US" dirty="0"/>
              <a:t> training.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Divide </a:t>
            </a:r>
            <a:r>
              <a:rPr lang="en-US" dirty="0"/>
              <a:t>the training set into k equally sized sets and then run the algorithm k times. In round </a:t>
            </a:r>
            <a:r>
              <a:rPr lang="en-US" dirty="0" err="1"/>
              <a:t>i</a:t>
            </a:r>
            <a:r>
              <a:rPr lang="en-US" dirty="0"/>
              <a:t>, we use all folds but fold </a:t>
            </a:r>
            <a:r>
              <a:rPr lang="en-US" dirty="0" err="1"/>
              <a:t>i</a:t>
            </a:r>
            <a:r>
              <a:rPr lang="en-US" dirty="0"/>
              <a:t> for training and fold </a:t>
            </a:r>
            <a:r>
              <a:rPr lang="en-US" dirty="0" err="1"/>
              <a:t>i</a:t>
            </a:r>
            <a:r>
              <a:rPr lang="en-US" dirty="0"/>
              <a:t> for testing. The average performance of the algorithm over k rounds measures the </a:t>
            </a:r>
            <a:r>
              <a:rPr lang="en-US" dirty="0" smtClean="0"/>
              <a:t>performance of </a:t>
            </a:r>
            <a:r>
              <a:rPr lang="en-US" dirty="0"/>
              <a:t>the algorithm. This robust technique is known </a:t>
            </a:r>
            <a:r>
              <a:rPr lang="en-US" dirty="0" smtClean="0"/>
              <a:t>as </a:t>
            </a:r>
            <a:r>
              <a:rPr lang="en-US" dirty="0">
                <a:solidFill>
                  <a:srgbClr val="FF0000"/>
                </a:solidFill>
              </a:rPr>
              <a:t>k-fold cross validation</a:t>
            </a:r>
            <a:r>
              <a:rPr lang="en-US" dirty="0"/>
              <a:t>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750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As the class labels are discrete, we can measure the accuracy by dividing number of correctly predicted labels (C) by the total number of instances (N)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r>
              <a:rPr lang="en-US" dirty="0" smtClean="0"/>
              <a:t>Accuracy </a:t>
            </a:r>
            <a:r>
              <a:rPr lang="en-US" dirty="0"/>
              <a:t>= C/N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  <a:p>
            <a:pPr marL="742950" lvl="2" indent="-342900"/>
            <a:r>
              <a:rPr lang="en-US" dirty="0" smtClean="0"/>
              <a:t>Error </a:t>
            </a:r>
            <a:r>
              <a:rPr lang="en-US" dirty="0"/>
              <a:t>rate = 1 </a:t>
            </a:r>
            <a:r>
              <a:rPr lang="en-US" dirty="0" smtClean="0"/>
              <a:t>– Accuracy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More sophisticated approaches of evaluation will be discussed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7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Regression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labels cannot be predicted precisely</a:t>
            </a:r>
          </a:p>
          <a:p>
            <a:r>
              <a:rPr lang="en-US" dirty="0"/>
              <a:t>It is needed to set a margin to accept or reject the predictions</a:t>
            </a:r>
          </a:p>
          <a:p>
            <a:pPr lvl="1"/>
            <a:r>
              <a:rPr lang="en-US" dirty="0" smtClean="0"/>
              <a:t>For example, when </a:t>
            </a:r>
            <a:r>
              <a:rPr lang="en-US" dirty="0"/>
              <a:t>the observed temperature is 71 any prediction in the range of 71±0.5 can be considered as correct </a:t>
            </a:r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94760"/>
          </a:xfrm>
        </p:spPr>
        <p:txBody>
          <a:bodyPr>
            <a:normAutofit/>
          </a:bodyPr>
          <a:lstStyle/>
          <a:p>
            <a:r>
              <a:rPr lang="en-US" dirty="0" smtClean="0"/>
              <a:t>Clustering is a form of </a:t>
            </a:r>
            <a:r>
              <a:rPr lang="en-US" b="1" dirty="0" smtClean="0"/>
              <a:t>unsupervised learning</a:t>
            </a:r>
          </a:p>
          <a:p>
            <a:pPr lvl="1"/>
            <a:r>
              <a:rPr lang="en-US" dirty="0" smtClean="0"/>
              <a:t>The clustering algorithms do not have examples showing how the samples should be grouped together (unlabeled data)</a:t>
            </a:r>
          </a:p>
          <a:p>
            <a:r>
              <a:rPr lang="en-US" dirty="0" smtClean="0"/>
              <a:t>Clustering algorithms group together </a:t>
            </a:r>
            <a:r>
              <a:rPr lang="en-US" b="1" dirty="0" smtClean="0"/>
              <a:t>similar items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1" y="1143000"/>
            <a:ext cx="8229599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/>
              <a:t>Unsupervised division of instances into groups of similar objects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09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Distance/Similarity </a:t>
            </a:r>
            <a:r>
              <a:rPr lang="en-US" dirty="0"/>
              <a:t>in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goal </a:t>
            </a:r>
            <a:r>
              <a:rPr lang="en-US" b="1" dirty="0" smtClean="0"/>
              <a:t>of clustering: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group together similar items</a:t>
            </a:r>
          </a:p>
          <a:p>
            <a:r>
              <a:rPr lang="en-US" dirty="0" smtClean="0"/>
              <a:t>Instances </a:t>
            </a:r>
            <a:r>
              <a:rPr lang="en-US" dirty="0"/>
              <a:t>are put into different clusters based on the distance to other instances</a:t>
            </a:r>
          </a:p>
          <a:p>
            <a:r>
              <a:rPr lang="en-US" b="1" dirty="0" smtClean="0"/>
              <a:t>Any </a:t>
            </a:r>
            <a:r>
              <a:rPr lang="en-US" b="1" dirty="0"/>
              <a:t>clustering algorithm requires a distance </a:t>
            </a:r>
            <a:r>
              <a:rPr lang="en-US" b="1" dirty="0" smtClean="0"/>
              <a:t>measure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343400"/>
            <a:ext cx="8229600" cy="181356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most popular (dis)similarity measure for continuous features are </a:t>
            </a:r>
            <a:r>
              <a:rPr lang="en-US" b="1" i="1" dirty="0" smtClean="0"/>
              <a:t>Euclidean Distance </a:t>
            </a:r>
            <a:r>
              <a:rPr lang="en-US" dirty="0"/>
              <a:t>and </a:t>
            </a:r>
            <a:r>
              <a:rPr lang="en-US" b="1" i="1" dirty="0"/>
              <a:t>Pearson 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1262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Measures: More Definitions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5246"/>
            <a:ext cx="8153401" cy="334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650468"/>
            <a:ext cx="7042312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Once a distance measure is selected, instances are grouped using it</a:t>
            </a:r>
            <a:r>
              <a:rPr lang="en-US" dirty="0" smtClean="0"/>
              <a:t>.</a:t>
            </a:r>
            <a:endParaRPr kumimoji="0" lang="en-US" b="1" i="0" u="none" strike="noStrike" kern="1200" normalizeH="0" noProof="0" dirty="0" smtClean="0">
              <a:solidFill>
                <a:schemeClr val="bg1"/>
              </a:soli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154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Clusters are usually represented by compact and abstract notations. </a:t>
            </a:r>
            <a:endParaRPr lang="en-US" dirty="0" smtClean="0"/>
          </a:p>
          <a:p>
            <a:r>
              <a:rPr lang="en-US" dirty="0" smtClean="0"/>
              <a:t>“Cluster centroids</a:t>
            </a:r>
            <a:r>
              <a:rPr lang="en-US" dirty="0"/>
              <a:t>” are one common example of this abstract notation.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err="1" smtClean="0"/>
              <a:t>Partitional</a:t>
            </a:r>
            <a:r>
              <a:rPr lang="en-US" dirty="0" smtClean="0"/>
              <a:t> Algorithms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</a:t>
            </a:r>
            <a:r>
              <a:rPr lang="en-US" dirty="0" smtClean="0"/>
              <a:t>artition </a:t>
            </a:r>
            <a:r>
              <a:rPr lang="en-US" dirty="0"/>
              <a:t>the dataset into a set of clusters</a:t>
            </a:r>
            <a:endParaRPr lang="en-US" dirty="0" smtClean="0"/>
          </a:p>
          <a:p>
            <a:pPr lvl="1"/>
            <a:r>
              <a:rPr lang="en-US" dirty="0"/>
              <a:t>In other words, each instance is assigned to a cluster exactly once and </a:t>
            </a:r>
            <a:r>
              <a:rPr lang="en-US" dirty="0" smtClean="0"/>
              <a:t>no instance </a:t>
            </a:r>
            <a:r>
              <a:rPr lang="en-US" dirty="0"/>
              <a:t>remains unassigned to clusters.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/>
              <a:t>k</a:t>
            </a:r>
            <a:r>
              <a:rPr lang="en-US" dirty="0" smtClean="0"/>
              <a:t>-Means</a:t>
            </a:r>
          </a:p>
        </p:txBody>
      </p:sp>
    </p:spTree>
    <p:extLst>
      <p:ext uri="{BB962C8B-B14F-4D97-AF65-F5344CB8AC3E}">
        <p14:creationId xmlns:p14="http://schemas.microsoft.com/office/powerpoint/2010/main" val="6932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-means for k=6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5400"/>
            <a:ext cx="6019800" cy="4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8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algorithm is the most commonly </a:t>
            </a:r>
            <a:r>
              <a:rPr lang="en-US" dirty="0" smtClean="0"/>
              <a:t>used clustering </a:t>
            </a:r>
            <a:r>
              <a:rPr lang="en-US" dirty="0"/>
              <a:t>algorithm and is based on the idea of Expectation </a:t>
            </a:r>
            <a:r>
              <a:rPr lang="en-US" dirty="0" smtClean="0"/>
              <a:t>Maximization in </a:t>
            </a:r>
            <a:r>
              <a:rPr lang="en-US" dirty="0"/>
              <a:t>statistics.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751938"/>
            <a:ext cx="8982075" cy="380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7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this procedure is repeated until convergence.</a:t>
            </a:r>
          </a:p>
          <a:p>
            <a:r>
              <a:rPr lang="en-US" dirty="0"/>
              <a:t>The most common criterion to determine convergence is to </a:t>
            </a:r>
            <a:r>
              <a:rPr lang="en-US" dirty="0" smtClean="0"/>
              <a:t>check whether </a:t>
            </a:r>
            <a:r>
              <a:rPr lang="en-US" dirty="0"/>
              <a:t>centroids are no longer changing.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equivalent to </a:t>
            </a:r>
            <a:r>
              <a:rPr lang="en-US" dirty="0" smtClean="0"/>
              <a:t>clustering assignments </a:t>
            </a:r>
            <a:r>
              <a:rPr lang="en-US" dirty="0"/>
              <a:t>of the data instances stabilizing.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practice, the </a:t>
            </a:r>
            <a:r>
              <a:rPr lang="en-US" dirty="0" smtClean="0"/>
              <a:t>algorithm execution </a:t>
            </a:r>
            <a:r>
              <a:rPr lang="en-US" dirty="0"/>
              <a:t>can be stopped when the Euclidean distance between the </a:t>
            </a:r>
            <a:r>
              <a:rPr lang="en-US" dirty="0" smtClean="0"/>
              <a:t>centroids in </a:t>
            </a:r>
            <a:r>
              <a:rPr lang="en-US" dirty="0"/>
              <a:t>two consecutive steps is bounded above by some small positive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26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an alternative, k-means implementations try to minimize an </a:t>
            </a:r>
            <a:r>
              <a:rPr lang="en-US" dirty="0" smtClean="0">
                <a:solidFill>
                  <a:srgbClr val="FF0000"/>
                </a:solidFill>
              </a:rPr>
              <a:t>objective function</a:t>
            </a:r>
            <a:r>
              <a:rPr lang="en-US" dirty="0"/>
              <a:t>. A well-known objective function in these implementations is </a:t>
            </a:r>
            <a:r>
              <a:rPr lang="en-US" dirty="0" smtClean="0"/>
              <a:t>the squared </a:t>
            </a:r>
            <a:r>
              <a:rPr lang="en-US" dirty="0"/>
              <a:t>distance error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     is </a:t>
            </a:r>
            <a:r>
              <a:rPr lang="en-US" dirty="0"/>
              <a:t>the </a:t>
            </a:r>
            <a:r>
              <a:rPr lang="en-US" dirty="0" err="1"/>
              <a:t>jth</a:t>
            </a:r>
            <a:r>
              <a:rPr lang="en-US" dirty="0"/>
              <a:t> instance of cluster </a:t>
            </a:r>
            <a:r>
              <a:rPr lang="en-US" dirty="0" err="1"/>
              <a:t>i</a:t>
            </a:r>
            <a:r>
              <a:rPr lang="en-US" dirty="0"/>
              <a:t>, n(</a:t>
            </a:r>
            <a:r>
              <a:rPr lang="en-US" dirty="0" err="1"/>
              <a:t>i</a:t>
            </a:r>
            <a:r>
              <a:rPr lang="en-US" dirty="0"/>
              <a:t>) is the number of </a:t>
            </a:r>
            <a:r>
              <a:rPr lang="en-US" dirty="0" smtClean="0"/>
              <a:t>instances in </a:t>
            </a:r>
            <a:r>
              <a:rPr lang="en-US" dirty="0"/>
              <a:t>cluster </a:t>
            </a:r>
            <a:r>
              <a:rPr lang="en-US" dirty="0" err="1"/>
              <a:t>i</a:t>
            </a:r>
            <a:r>
              <a:rPr lang="en-US" dirty="0"/>
              <a:t>, and ci is the centroid of cluster </a:t>
            </a:r>
            <a:r>
              <a:rPr lang="en-US" dirty="0" err="1"/>
              <a:t>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process stops </a:t>
            </a:r>
            <a:r>
              <a:rPr lang="en-US" dirty="0" smtClean="0"/>
              <a:t>when the difference </a:t>
            </a:r>
            <a:r>
              <a:rPr lang="en-US" dirty="0"/>
              <a:t>between the objective function values of two </a:t>
            </a:r>
            <a:r>
              <a:rPr lang="en-US" dirty="0" smtClean="0"/>
              <a:t>consecutive iterations </a:t>
            </a:r>
            <a:r>
              <a:rPr lang="en-US" dirty="0"/>
              <a:t>of the k-means algorithm is bounded by some small value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33600"/>
            <a:ext cx="2560304" cy="134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2600" y="3505200"/>
            <a:ext cx="413274" cy="6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the global optimum of the </a:t>
            </a:r>
            <a:r>
              <a:rPr lang="en-US" i="1" dirty="0" smtClean="0"/>
              <a:t>k</a:t>
            </a:r>
            <a:r>
              <a:rPr lang="en-US" dirty="0" smtClean="0"/>
              <a:t> partitions is computationally expensive (NP-hard). </a:t>
            </a:r>
          </a:p>
          <a:p>
            <a:r>
              <a:rPr lang="en-US" dirty="0" smtClean="0"/>
              <a:t>This is equivalent to finding the optimal centroids that minimize the objective function</a:t>
            </a:r>
          </a:p>
          <a:p>
            <a:endParaRPr lang="en-US" dirty="0"/>
          </a:p>
          <a:p>
            <a:r>
              <a:rPr lang="en-US" dirty="0" smtClean="0"/>
              <a:t>However, </a:t>
            </a:r>
            <a:r>
              <a:rPr lang="en-US" dirty="0"/>
              <a:t>there are efficient heuristic algorithms that are commonly employed and converge </a:t>
            </a:r>
            <a:r>
              <a:rPr lang="en-US" dirty="0" smtClean="0"/>
              <a:t>quickly to an optimum that might not be global.</a:t>
            </a:r>
          </a:p>
          <a:p>
            <a:pPr lvl="1"/>
            <a:r>
              <a:rPr lang="en-US" dirty="0"/>
              <a:t>running </a:t>
            </a:r>
            <a:r>
              <a:rPr lang="en-US" dirty="0" smtClean="0"/>
              <a:t>k-means multiple </a:t>
            </a:r>
            <a:r>
              <a:rPr lang="en-US" dirty="0"/>
              <a:t>times and selecting the clustering assignment that is </a:t>
            </a:r>
            <a:r>
              <a:rPr lang="en-US" dirty="0" smtClean="0"/>
              <a:t>observed most </a:t>
            </a:r>
            <a:r>
              <a:rPr lang="en-US" dirty="0"/>
              <a:t>often or is more desirable based on an objective function, such as </a:t>
            </a:r>
            <a:r>
              <a:rPr lang="en-US" dirty="0" smtClean="0"/>
              <a:t>the squared </a:t>
            </a:r>
            <a:r>
              <a:rPr lang="en-US" dirty="0"/>
              <a:t>error.</a:t>
            </a:r>
          </a:p>
        </p:txBody>
      </p:sp>
    </p:spTree>
    <p:extLst>
      <p:ext uri="{BB962C8B-B14F-4D97-AF65-F5344CB8AC3E}">
        <p14:creationId xmlns:p14="http://schemas.microsoft.com/office/powerpoint/2010/main" val="16501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Clusterings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9240"/>
            <a:ext cx="8229600" cy="143256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with ground truth</a:t>
            </a:r>
          </a:p>
          <a:p>
            <a:r>
              <a:rPr lang="en-US" dirty="0" smtClean="0"/>
              <a:t>Evaluation without ground truth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015425"/>
            <a:ext cx="81614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srgbClr val="0D0163"/>
                </a:solidFill>
              </a:rPr>
              <a:t>When we are given objects of two different kinds, the perfect clustering would be that objects of the same type are clustered together.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13274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9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42675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KDD process, data is represented in a tabular format</a:t>
            </a:r>
            <a:endParaRPr lang="en-US" dirty="0" smtClean="0"/>
          </a:p>
          <a:p>
            <a:r>
              <a:rPr lang="en-US" dirty="0" smtClean="0"/>
              <a:t>A collection of properties and features related to an object or person</a:t>
            </a:r>
          </a:p>
          <a:p>
            <a:pPr lvl="1"/>
            <a:r>
              <a:rPr lang="en-US" dirty="0" smtClean="0"/>
              <a:t>A patient’s medical record</a:t>
            </a:r>
          </a:p>
          <a:p>
            <a:pPr lvl="1"/>
            <a:r>
              <a:rPr lang="en-US" dirty="0" smtClean="0"/>
              <a:t>A user’s profile</a:t>
            </a:r>
          </a:p>
          <a:p>
            <a:pPr lvl="1"/>
            <a:r>
              <a:rPr lang="en-US" dirty="0" smtClean="0"/>
              <a:t>A gene’s information</a:t>
            </a:r>
          </a:p>
          <a:p>
            <a:r>
              <a:rPr lang="en-US" dirty="0" smtClean="0"/>
              <a:t>Instances </a:t>
            </a:r>
            <a:r>
              <a:rPr lang="en-US" dirty="0"/>
              <a:t>are also called </a:t>
            </a:r>
            <a:r>
              <a:rPr lang="en-US" dirty="0" smtClean="0"/>
              <a:t>points, </a:t>
            </a:r>
            <a:r>
              <a:rPr lang="en-US" dirty="0"/>
              <a:t>data points, or observations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7239000" cy="61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5117068"/>
            <a:ext cx="1522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Instance: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0061" y="5867400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Features </a:t>
            </a:r>
            <a:r>
              <a:rPr lang="en-US" dirty="0"/>
              <a:t> </a:t>
            </a:r>
            <a:r>
              <a:rPr lang="en-US" dirty="0" smtClean="0"/>
              <a:t>( Attributes or measurements)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3681808" y="5246132"/>
            <a:ext cx="1188423" cy="621268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2157808" y="5246132"/>
            <a:ext cx="2712423" cy="621268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43400" y="4800600"/>
            <a:ext cx="685800" cy="685800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4870231" y="5246132"/>
            <a:ext cx="1236840" cy="621268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00" y="6075402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Label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7848600" y="5486400"/>
            <a:ext cx="372687" cy="589002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87261" y="4495800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Feature Value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4495800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Attribute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15200" y="4800600"/>
            <a:ext cx="533400" cy="381000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</p:cNvCxnSpPr>
          <p:nvPr/>
        </p:nvCxnSpPr>
        <p:spPr>
          <a:xfrm flipV="1">
            <a:off x="4870231" y="5181600"/>
            <a:ext cx="1682969" cy="685800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with </a:t>
            </a:r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ground truth is </a:t>
            </a:r>
            <a:r>
              <a:rPr lang="en-US" dirty="0" smtClean="0"/>
              <a:t>available, the evaluator has prior knowledge </a:t>
            </a:r>
            <a:r>
              <a:rPr lang="en-US" dirty="0"/>
              <a:t>of </a:t>
            </a:r>
            <a:r>
              <a:rPr lang="en-US" dirty="0" smtClean="0"/>
              <a:t>what a clustering </a:t>
            </a:r>
            <a:r>
              <a:rPr lang="en-US" dirty="0"/>
              <a:t>should </a:t>
            </a:r>
            <a:r>
              <a:rPr lang="en-US" dirty="0" smtClean="0"/>
              <a:t>be</a:t>
            </a:r>
          </a:p>
          <a:p>
            <a:pPr lvl="1"/>
            <a:r>
              <a:rPr lang="en-US" dirty="0" smtClean="0"/>
              <a:t>That is, we know the correct clustering </a:t>
            </a:r>
            <a:r>
              <a:rPr lang="en-US" dirty="0"/>
              <a:t>assignments.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 will discuss these methods in community analysis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without 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Cohesiveness</a:t>
            </a:r>
          </a:p>
          <a:p>
            <a:pPr lvl="1"/>
            <a:r>
              <a:rPr lang="en-US" dirty="0"/>
              <a:t>In clustering, we are interested in clusters that exhibit cohesiveness. </a:t>
            </a:r>
            <a:endParaRPr lang="en-US" dirty="0" smtClean="0"/>
          </a:p>
          <a:p>
            <a:pPr lvl="1"/>
            <a:r>
              <a:rPr lang="en-US" dirty="0" smtClean="0"/>
              <a:t>In cohesive </a:t>
            </a:r>
            <a:r>
              <a:rPr lang="en-US" dirty="0"/>
              <a:t>clusters, instances inside the clusters are close to each other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Separateness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also interested in </a:t>
            </a:r>
            <a:r>
              <a:rPr lang="en-US" dirty="0" err="1"/>
              <a:t>clusterings</a:t>
            </a:r>
            <a:r>
              <a:rPr lang="en-US" dirty="0"/>
              <a:t> of the data that generates </a:t>
            </a:r>
            <a:r>
              <a:rPr lang="en-US" dirty="0" smtClean="0"/>
              <a:t>clusters that </a:t>
            </a:r>
            <a:r>
              <a:rPr lang="en-US" dirty="0"/>
              <a:t>are well separated </a:t>
            </a:r>
            <a:r>
              <a:rPr lang="en-US" dirty="0" smtClean="0"/>
              <a:t>from one </a:t>
            </a:r>
            <a:r>
              <a:rPr lang="en-US" dirty="0"/>
              <a:t>another</a:t>
            </a:r>
          </a:p>
        </p:txBody>
      </p:sp>
    </p:spTree>
    <p:extLst>
      <p:ext uri="{BB962C8B-B14F-4D97-AF65-F5344CB8AC3E}">
        <p14:creationId xmlns:p14="http://schemas.microsoft.com/office/powerpoint/2010/main" val="3141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Cohesiveness</a:t>
            </a:r>
          </a:p>
          <a:p>
            <a:pPr lvl="1"/>
            <a:r>
              <a:rPr lang="en-US" dirty="0" smtClean="0"/>
              <a:t>In statistical terms, this is equivalent to having a small standard deviation, i.e., being close to the mean value. </a:t>
            </a:r>
          </a:p>
          <a:p>
            <a:pPr lvl="1"/>
            <a:r>
              <a:rPr lang="en-US" dirty="0" smtClean="0"/>
              <a:t>In clustering, this translates to being close to the centroid of the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58" y="3574950"/>
            <a:ext cx="4349342" cy="114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04800" y="4343400"/>
            <a:ext cx="4803866" cy="1844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2280059" y="6019800"/>
            <a:ext cx="6375512" cy="4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Separateness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also interested in </a:t>
            </a:r>
            <a:r>
              <a:rPr lang="en-US" dirty="0" err="1"/>
              <a:t>clusterings</a:t>
            </a:r>
            <a:r>
              <a:rPr lang="en-US" dirty="0"/>
              <a:t> of the data that generates </a:t>
            </a:r>
            <a:r>
              <a:rPr lang="en-US" dirty="0" smtClean="0"/>
              <a:t>clusters that </a:t>
            </a:r>
            <a:r>
              <a:rPr lang="en-US" dirty="0"/>
              <a:t>are well separated </a:t>
            </a:r>
            <a:r>
              <a:rPr lang="en-US" dirty="0" smtClean="0"/>
              <a:t>from one another</a:t>
            </a:r>
          </a:p>
          <a:p>
            <a:pPr lvl="1"/>
            <a:r>
              <a:rPr lang="en-US" dirty="0"/>
              <a:t>In statistics, </a:t>
            </a:r>
            <a:r>
              <a:rPr lang="en-US" dirty="0" smtClean="0"/>
              <a:t>separateness can </a:t>
            </a:r>
            <a:r>
              <a:rPr lang="en-US" dirty="0"/>
              <a:t>be measured by standard deviation. </a:t>
            </a:r>
            <a:endParaRPr lang="en-US" dirty="0" smtClean="0"/>
          </a:p>
          <a:p>
            <a:pPr lvl="1"/>
            <a:r>
              <a:rPr lang="en-US" dirty="0" smtClean="0"/>
              <a:t>Standard </a:t>
            </a:r>
            <a:r>
              <a:rPr lang="en-US" dirty="0"/>
              <a:t>deviation is </a:t>
            </a:r>
            <a:r>
              <a:rPr lang="en-US" dirty="0" smtClean="0"/>
              <a:t>maximized when </a:t>
            </a:r>
            <a:r>
              <a:rPr lang="en-US" dirty="0"/>
              <a:t>instances are far </a:t>
            </a:r>
            <a:r>
              <a:rPr lang="en-US" dirty="0" smtClean="0"/>
              <a:t>from the </a:t>
            </a:r>
            <a:r>
              <a:rPr lang="en-US" dirty="0"/>
              <a:t>mean.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clustering terms, this is </a:t>
            </a:r>
            <a:r>
              <a:rPr lang="en-US" dirty="0" smtClean="0"/>
              <a:t>equivalent to </a:t>
            </a:r>
            <a:r>
              <a:rPr lang="en-US" dirty="0"/>
              <a:t>cluster centroids being far from the mean of the entire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43435"/>
            <a:ext cx="3920179" cy="10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Separateness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general we are interested in clusters that are both cohesive and separate -&gt; Silhouette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505200"/>
            <a:ext cx="5232961" cy="636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858780" y="1371600"/>
            <a:ext cx="4803866" cy="18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1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silhouette index combines both cohesiveness and separateness. </a:t>
            </a:r>
            <a:endParaRPr lang="en-US" dirty="0" smtClean="0"/>
          </a:p>
          <a:p>
            <a:r>
              <a:rPr lang="en-US" dirty="0" smtClean="0"/>
              <a:t>It compares </a:t>
            </a:r>
            <a:r>
              <a:rPr lang="en-US" dirty="0"/>
              <a:t>the average distance value between instances in the same </a:t>
            </a:r>
            <a:r>
              <a:rPr lang="en-US" dirty="0" smtClean="0"/>
              <a:t>cluster and </a:t>
            </a:r>
            <a:r>
              <a:rPr lang="en-US" dirty="0"/>
              <a:t>the average distance value between instances in </a:t>
            </a:r>
            <a:r>
              <a:rPr lang="en-US" dirty="0" smtClean="0"/>
              <a:t>different </a:t>
            </a:r>
            <a:r>
              <a:rPr lang="en-US" dirty="0"/>
              <a:t>clusters. </a:t>
            </a:r>
            <a:endParaRPr lang="en-US" dirty="0" smtClean="0"/>
          </a:p>
          <a:p>
            <a:r>
              <a:rPr lang="en-US" dirty="0" smtClean="0"/>
              <a:t>In a well-clustered </a:t>
            </a:r>
            <a:r>
              <a:rPr lang="en-US" dirty="0"/>
              <a:t>dataset, the average distance between instances in the </a:t>
            </a:r>
            <a:r>
              <a:rPr lang="en-US" dirty="0" smtClean="0"/>
              <a:t>same cluster </a:t>
            </a:r>
            <a:r>
              <a:rPr lang="en-US" dirty="0"/>
              <a:t>is small (cohesiveness) and the average distance between </a:t>
            </a:r>
            <a:r>
              <a:rPr lang="en-US" dirty="0" smtClean="0"/>
              <a:t>instances in different </a:t>
            </a:r>
            <a:r>
              <a:rPr lang="en-US" dirty="0"/>
              <a:t>clusters is large </a:t>
            </a:r>
            <a:r>
              <a:rPr lang="en-US" dirty="0" smtClean="0"/>
              <a:t>(separateness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09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instance x that is a member of cluster C</a:t>
            </a:r>
          </a:p>
          <a:p>
            <a:endParaRPr lang="en-US" dirty="0"/>
          </a:p>
          <a:p>
            <a:r>
              <a:rPr lang="en-US" dirty="0" smtClean="0"/>
              <a:t>Compute the within-cluster average distance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the average distance between x and instances in cluster G that is closest to x in terms of the average distance between x and members of 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90800"/>
            <a:ext cx="4834180" cy="1172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155697"/>
            <a:ext cx="4198624" cy="10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16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we are interested in </a:t>
            </a:r>
            <a:r>
              <a:rPr lang="en-US" dirty="0" err="1" smtClean="0"/>
              <a:t>clusterings</a:t>
            </a:r>
            <a:r>
              <a:rPr lang="en-US" dirty="0" smtClean="0"/>
              <a:t> where a(x)&lt;b(x)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Silhouette can take values between [-1,1]</a:t>
            </a:r>
          </a:p>
          <a:p>
            <a:r>
              <a:rPr lang="en-US" dirty="0" smtClean="0"/>
              <a:t>The best case happens when for all x, </a:t>
            </a:r>
          </a:p>
          <a:p>
            <a:pPr lvl="1"/>
            <a:r>
              <a:rPr lang="en-US" dirty="0" smtClean="0"/>
              <a:t>a(x)=0, b(x)&gt;a(x)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9800"/>
            <a:ext cx="4403457" cy="177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60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 Index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327251" cy="891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207164"/>
            <a:ext cx="4327251" cy="4422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419600" y="2938933"/>
            <a:ext cx="4803866" cy="18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2578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Predicting whether an individual who visits an online book seller is going to buy a specific book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Continues feature: values are numeric values</a:t>
            </a:r>
          </a:p>
          <a:p>
            <a:pPr lvl="1"/>
            <a:r>
              <a:rPr lang="en-US" dirty="0" smtClean="0"/>
              <a:t>Money spent: $25</a:t>
            </a:r>
          </a:p>
          <a:p>
            <a:r>
              <a:rPr lang="en-US" dirty="0" smtClean="0"/>
              <a:t>Discrete feature: Can take a number of values </a:t>
            </a:r>
          </a:p>
          <a:p>
            <a:pPr lvl="1"/>
            <a:r>
              <a:rPr lang="en-US" dirty="0" smtClean="0"/>
              <a:t>Money spent: {high, normal, low}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37365" y="4102113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Labeled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6684816" y="3886199"/>
            <a:ext cx="1193723" cy="215914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8306949" cy="17536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3276600"/>
            <a:ext cx="7848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03194" y="4021900"/>
            <a:ext cx="1231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Unlabeled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2000" y="2914628"/>
            <a:ext cx="7848600" cy="3619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047999" y="3239870"/>
            <a:ext cx="545629" cy="934841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+ Permissible Operations (statistics)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Nominal</a:t>
            </a:r>
            <a:r>
              <a:rPr lang="en-US" dirty="0"/>
              <a:t> (categorical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Operations</a:t>
            </a:r>
            <a:r>
              <a:rPr lang="en-US" dirty="0" smtClean="0"/>
              <a:t>: Mode (most common feature value), Equality Comparison</a:t>
            </a:r>
          </a:p>
          <a:p>
            <a:pPr lvl="1"/>
            <a:r>
              <a:rPr lang="en-US" dirty="0" smtClean="0"/>
              <a:t>E.g., {male, female}</a:t>
            </a:r>
          </a:p>
          <a:p>
            <a:r>
              <a:rPr lang="en-US" b="1" dirty="0" smtClean="0"/>
              <a:t>Ordinal</a:t>
            </a:r>
          </a:p>
          <a:p>
            <a:pPr lvl="1"/>
            <a:r>
              <a:rPr lang="en-US" dirty="0" smtClean="0"/>
              <a:t>Feature values have an intrinsic order to them, but the difference is not defined</a:t>
            </a:r>
          </a:p>
          <a:p>
            <a:pPr lvl="1"/>
            <a:r>
              <a:rPr lang="en-US" b="1" dirty="0" smtClean="0"/>
              <a:t>Operations</a:t>
            </a:r>
            <a:r>
              <a:rPr lang="en-US" dirty="0" smtClean="0"/>
              <a:t>: same as nominal, feature value rank</a:t>
            </a:r>
          </a:p>
          <a:p>
            <a:pPr lvl="1"/>
            <a:r>
              <a:rPr lang="en-US" dirty="0" smtClean="0"/>
              <a:t>E.g., {Low, medium, high}</a:t>
            </a:r>
          </a:p>
          <a:p>
            <a:r>
              <a:rPr lang="en-US" b="1" dirty="0" smtClean="0"/>
              <a:t>Interval</a:t>
            </a:r>
          </a:p>
          <a:p>
            <a:pPr lvl="1"/>
            <a:r>
              <a:rPr lang="en-US" b="1" dirty="0" smtClean="0"/>
              <a:t>Operations:</a:t>
            </a:r>
            <a:r>
              <a:rPr lang="en-US" dirty="0" smtClean="0"/>
              <a:t> Addition and subtractions are allowed whereas divisions and multiplications are not</a:t>
            </a:r>
          </a:p>
          <a:p>
            <a:pPr lvl="1"/>
            <a:r>
              <a:rPr lang="en-US" dirty="0" smtClean="0"/>
              <a:t>E.g., 3:08 PM, calendar dates</a:t>
            </a:r>
          </a:p>
          <a:p>
            <a:r>
              <a:rPr lang="en-US" b="1" dirty="0" smtClean="0"/>
              <a:t>Ratio</a:t>
            </a:r>
          </a:p>
          <a:p>
            <a:pPr lvl="1"/>
            <a:r>
              <a:rPr lang="en-US" b="1" dirty="0" smtClean="0"/>
              <a:t>Operations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divisions </a:t>
            </a:r>
            <a:r>
              <a:rPr lang="en-US" dirty="0"/>
              <a:t>and multiplications are </a:t>
            </a:r>
            <a:r>
              <a:rPr lang="en-US" dirty="0" err="1"/>
              <a:t>are</a:t>
            </a:r>
            <a:r>
              <a:rPr lang="en-US" dirty="0"/>
              <a:t> allowed </a:t>
            </a:r>
            <a:endParaRPr lang="en-US" b="1" dirty="0" smtClean="0"/>
          </a:p>
          <a:p>
            <a:pPr lvl="1"/>
            <a:r>
              <a:rPr lang="en-US" dirty="0" smtClean="0"/>
              <a:t>E.g., Height, weight, money quantities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414540"/>
              </p:ext>
            </p:extLst>
          </p:nvPr>
        </p:nvGraphicFramePr>
        <p:xfrm>
          <a:off x="685800" y="914400"/>
          <a:ext cx="7772399" cy="28860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5956"/>
                <a:gridCol w="2344344"/>
                <a:gridCol w="1704158"/>
                <a:gridCol w="1226272"/>
                <a:gridCol w="901669"/>
              </a:tblGrid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outlook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temperature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humidity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windy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play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overcast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rainy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rainy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rainy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overcast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rainy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overcast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overcast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rainy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7848600" cy="21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12090" y="3923778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Nominal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2999" y="3923778"/>
            <a:ext cx="89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Ordinal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3923778"/>
            <a:ext cx="91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Interval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7437234" y="3276600"/>
            <a:ext cx="411366" cy="647178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5398987" y="4293110"/>
            <a:ext cx="445987" cy="507490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38600" y="4237972"/>
            <a:ext cx="1321892" cy="1019828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flipV="1">
            <a:off x="2135885" y="3200400"/>
            <a:ext cx="1369315" cy="723378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0"/>
          </p:cNvCxnSpPr>
          <p:nvPr/>
        </p:nvCxnSpPr>
        <p:spPr>
          <a:xfrm flipH="1" flipV="1">
            <a:off x="7239000" y="3124200"/>
            <a:ext cx="198234" cy="799578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396240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Ratio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3766536" y="3239022"/>
            <a:ext cx="1415064" cy="723378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905000" y="1447800"/>
            <a:ext cx="5532234" cy="2475978"/>
          </a:xfrm>
          <a:prstGeom prst="straightConnector1">
            <a:avLst/>
          </a:prstGeom>
          <a:ln>
            <a:solidFill>
              <a:srgbClr val="E2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Last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LastTemplate</Template>
  <TotalTime>43942</TotalTime>
  <Words>3210</Words>
  <Application>Microsoft Office PowerPoint</Application>
  <PresentationFormat>全屏显示(4:3)</PresentationFormat>
  <Paragraphs>515</Paragraphs>
  <Slides>68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LastTemplate</vt:lpstr>
      <vt:lpstr>Data Mining Essentials</vt:lpstr>
      <vt:lpstr>Introduction</vt:lpstr>
      <vt:lpstr>KDD Process</vt:lpstr>
      <vt:lpstr>Data Mining</vt:lpstr>
      <vt:lpstr>Data</vt:lpstr>
      <vt:lpstr>Data Instances</vt:lpstr>
      <vt:lpstr>Data Instances</vt:lpstr>
      <vt:lpstr>Data Types + Permissible Operations (statistics)</vt:lpstr>
      <vt:lpstr>Sample Dataset</vt:lpstr>
      <vt:lpstr>Text Representation</vt:lpstr>
      <vt:lpstr>Vector Space Model</vt:lpstr>
      <vt:lpstr>Vector Space Model: An Example</vt:lpstr>
      <vt:lpstr>TF-IDF (Term Frequency-Inverse Document Frequency)</vt:lpstr>
      <vt:lpstr>TF-IDF: An Example</vt:lpstr>
      <vt:lpstr>TF-IDF : An Example</vt:lpstr>
      <vt:lpstr>Data Quality</vt:lpstr>
      <vt:lpstr>Data Preprocessing</vt:lpstr>
      <vt:lpstr>Data Preprocessing</vt:lpstr>
      <vt:lpstr>Data Mining Algorithms</vt:lpstr>
      <vt:lpstr>Supervised Learning</vt:lpstr>
      <vt:lpstr>Classification Example</vt:lpstr>
      <vt:lpstr>Supervised Learning: The Process</vt:lpstr>
      <vt:lpstr>A Twitter Example</vt:lpstr>
      <vt:lpstr>Supervised Learning Algorithm</vt:lpstr>
      <vt:lpstr>Decision Tree</vt:lpstr>
      <vt:lpstr>Decision Tree: Example</vt:lpstr>
      <vt:lpstr>Decision Tree Construction</vt:lpstr>
      <vt:lpstr>Decision Tree Construction</vt:lpstr>
      <vt:lpstr>Entropy Example</vt:lpstr>
      <vt:lpstr>Naive Bayes Classifier</vt:lpstr>
      <vt:lpstr>NBC: An Example</vt:lpstr>
      <vt:lpstr>Nearest Neighbor Classifier</vt:lpstr>
      <vt:lpstr>K-NN: Algorithm</vt:lpstr>
      <vt:lpstr>K-NN example</vt:lpstr>
      <vt:lpstr>Classification with Network Information</vt:lpstr>
      <vt:lpstr>PowerPoint 演示文稿</vt:lpstr>
      <vt:lpstr>Weighted-vote Relational-Neighbor (wvRN)</vt:lpstr>
      <vt:lpstr>wvRN example</vt:lpstr>
      <vt:lpstr>Regression</vt:lpstr>
      <vt:lpstr>Regression</vt:lpstr>
      <vt:lpstr>Linear Regression</vt:lpstr>
      <vt:lpstr>Solving Linear Regression Problems</vt:lpstr>
      <vt:lpstr>Least Squares</vt:lpstr>
      <vt:lpstr>Least Squares</vt:lpstr>
      <vt:lpstr>Evaluating Supervised Learning</vt:lpstr>
      <vt:lpstr>Evaluating Supervised Learning</vt:lpstr>
      <vt:lpstr>Evaluating Supervised Learning</vt:lpstr>
      <vt:lpstr>Evaluating Regression Performance</vt:lpstr>
      <vt:lpstr>Unsupervised Learning</vt:lpstr>
      <vt:lpstr>Unsupervised Learning</vt:lpstr>
      <vt:lpstr>Measuring Distance/Similarity in Clustering Algorithms</vt:lpstr>
      <vt:lpstr>Similarity Measures: More Definitions</vt:lpstr>
      <vt:lpstr>Clustering</vt:lpstr>
      <vt:lpstr>k-means for k=6</vt:lpstr>
      <vt:lpstr>k-Means</vt:lpstr>
      <vt:lpstr>When do we stop?</vt:lpstr>
      <vt:lpstr>k-Means</vt:lpstr>
      <vt:lpstr>k-Means</vt:lpstr>
      <vt:lpstr>Evaluating the Clusterings</vt:lpstr>
      <vt:lpstr>Evaluation with Ground Truth</vt:lpstr>
      <vt:lpstr>Evaluation without Ground Truth</vt:lpstr>
      <vt:lpstr>Cohesiveness</vt:lpstr>
      <vt:lpstr>Separateness</vt:lpstr>
      <vt:lpstr>Separateness Example</vt:lpstr>
      <vt:lpstr>Silhouette Index</vt:lpstr>
      <vt:lpstr>Silhouette Index</vt:lpstr>
      <vt:lpstr>Silhouette Index</vt:lpstr>
      <vt:lpstr>Silhouette Index - Example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 - Book Slides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QDH</cp:lastModifiedBy>
  <cp:revision>1925</cp:revision>
  <cp:lastPrinted>2012-08-17T16:28:21Z</cp:lastPrinted>
  <dcterms:created xsi:type="dcterms:W3CDTF">2010-10-09T16:31:58Z</dcterms:created>
  <dcterms:modified xsi:type="dcterms:W3CDTF">2015-11-17T07:41:21Z</dcterms:modified>
  <cp:category>Social Media Mining</cp:category>
</cp:coreProperties>
</file>