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6"/>
  </p:notesMasterIdLst>
  <p:handoutMasterIdLst>
    <p:handoutMasterId r:id="rId77"/>
  </p:handoutMasterIdLst>
  <p:sldIdLst>
    <p:sldId id="468" r:id="rId2"/>
    <p:sldId id="449" r:id="rId3"/>
    <p:sldId id="450" r:id="rId4"/>
    <p:sldId id="451" r:id="rId5"/>
    <p:sldId id="452" r:id="rId6"/>
    <p:sldId id="455" r:id="rId7"/>
    <p:sldId id="456" r:id="rId8"/>
    <p:sldId id="457" r:id="rId9"/>
    <p:sldId id="375" r:id="rId10"/>
    <p:sldId id="376" r:id="rId11"/>
    <p:sldId id="377" r:id="rId12"/>
    <p:sldId id="379" r:id="rId13"/>
    <p:sldId id="380" r:id="rId14"/>
    <p:sldId id="488" r:id="rId15"/>
    <p:sldId id="382" r:id="rId16"/>
    <p:sldId id="475" r:id="rId17"/>
    <p:sldId id="470" r:id="rId18"/>
    <p:sldId id="478" r:id="rId19"/>
    <p:sldId id="476" r:id="rId20"/>
    <p:sldId id="477" r:id="rId21"/>
    <p:sldId id="472" r:id="rId22"/>
    <p:sldId id="473" r:id="rId23"/>
    <p:sldId id="474" r:id="rId24"/>
    <p:sldId id="389" r:id="rId25"/>
    <p:sldId id="461" r:id="rId26"/>
    <p:sldId id="462" r:id="rId27"/>
    <p:sldId id="463" r:id="rId28"/>
    <p:sldId id="489" r:id="rId29"/>
    <p:sldId id="393" r:id="rId30"/>
    <p:sldId id="398" r:id="rId31"/>
    <p:sldId id="399" r:id="rId32"/>
    <p:sldId id="400" r:id="rId33"/>
    <p:sldId id="479" r:id="rId34"/>
    <p:sldId id="480" r:id="rId35"/>
    <p:sldId id="401" r:id="rId36"/>
    <p:sldId id="481" r:id="rId37"/>
    <p:sldId id="402" r:id="rId38"/>
    <p:sldId id="482" r:id="rId39"/>
    <p:sldId id="404" r:id="rId40"/>
    <p:sldId id="405" r:id="rId41"/>
    <p:sldId id="406" r:id="rId42"/>
    <p:sldId id="407" r:id="rId43"/>
    <p:sldId id="408" r:id="rId44"/>
    <p:sldId id="465" r:id="rId45"/>
    <p:sldId id="409" r:id="rId46"/>
    <p:sldId id="410" r:id="rId47"/>
    <p:sldId id="411" r:id="rId48"/>
    <p:sldId id="412" r:id="rId49"/>
    <p:sldId id="413" r:id="rId50"/>
    <p:sldId id="483" r:id="rId51"/>
    <p:sldId id="414" r:id="rId52"/>
    <p:sldId id="484" r:id="rId53"/>
    <p:sldId id="424" r:id="rId54"/>
    <p:sldId id="425" r:id="rId55"/>
    <p:sldId id="485" r:id="rId56"/>
    <p:sldId id="426" r:id="rId57"/>
    <p:sldId id="427" r:id="rId58"/>
    <p:sldId id="429" r:id="rId59"/>
    <p:sldId id="430" r:id="rId60"/>
    <p:sldId id="431" r:id="rId61"/>
    <p:sldId id="467" r:id="rId62"/>
    <p:sldId id="428" r:id="rId63"/>
    <p:sldId id="486" r:id="rId64"/>
    <p:sldId id="437" r:id="rId65"/>
    <p:sldId id="438" r:id="rId66"/>
    <p:sldId id="439" r:id="rId67"/>
    <p:sldId id="440" r:id="rId68"/>
    <p:sldId id="442" r:id="rId69"/>
    <p:sldId id="443" r:id="rId70"/>
    <p:sldId id="444" r:id="rId71"/>
    <p:sldId id="487" r:id="rId72"/>
    <p:sldId id="445" r:id="rId73"/>
    <p:sldId id="446" r:id="rId74"/>
    <p:sldId id="448" r:id="rId75"/>
  </p:sldIdLst>
  <p:sldSz cx="9144000" cy="6858000" type="screen4x3"/>
  <p:notesSz cx="6881813" cy="9296400"/>
  <p:custDataLst>
    <p:tags r:id="rId7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468"/>
            <p14:sldId id="449"/>
            <p14:sldId id="450"/>
            <p14:sldId id="451"/>
            <p14:sldId id="452"/>
            <p14:sldId id="455"/>
            <p14:sldId id="456"/>
            <p14:sldId id="457"/>
            <p14:sldId id="375"/>
            <p14:sldId id="376"/>
            <p14:sldId id="377"/>
            <p14:sldId id="379"/>
            <p14:sldId id="380"/>
            <p14:sldId id="488"/>
            <p14:sldId id="382"/>
            <p14:sldId id="475"/>
            <p14:sldId id="470"/>
            <p14:sldId id="478"/>
            <p14:sldId id="476"/>
            <p14:sldId id="477"/>
            <p14:sldId id="472"/>
            <p14:sldId id="473"/>
            <p14:sldId id="474"/>
            <p14:sldId id="389"/>
            <p14:sldId id="461"/>
            <p14:sldId id="462"/>
            <p14:sldId id="463"/>
            <p14:sldId id="489"/>
            <p14:sldId id="393"/>
            <p14:sldId id="398"/>
            <p14:sldId id="399"/>
            <p14:sldId id="400"/>
            <p14:sldId id="479"/>
            <p14:sldId id="480"/>
            <p14:sldId id="401"/>
            <p14:sldId id="481"/>
            <p14:sldId id="402"/>
            <p14:sldId id="482"/>
            <p14:sldId id="404"/>
            <p14:sldId id="405"/>
            <p14:sldId id="406"/>
            <p14:sldId id="407"/>
            <p14:sldId id="408"/>
            <p14:sldId id="465"/>
            <p14:sldId id="409"/>
            <p14:sldId id="410"/>
            <p14:sldId id="411"/>
            <p14:sldId id="412"/>
            <p14:sldId id="413"/>
            <p14:sldId id="483"/>
            <p14:sldId id="414"/>
            <p14:sldId id="484"/>
            <p14:sldId id="424"/>
            <p14:sldId id="425"/>
            <p14:sldId id="485"/>
            <p14:sldId id="426"/>
            <p14:sldId id="427"/>
            <p14:sldId id="429"/>
            <p14:sldId id="430"/>
            <p14:sldId id="431"/>
            <p14:sldId id="467"/>
            <p14:sldId id="428"/>
            <p14:sldId id="486"/>
            <p14:sldId id="437"/>
            <p14:sldId id="438"/>
            <p14:sldId id="439"/>
            <p14:sldId id="440"/>
            <p14:sldId id="442"/>
            <p14:sldId id="443"/>
            <p14:sldId id="444"/>
            <p14:sldId id="487"/>
            <p14:sldId id="445"/>
            <p14:sldId id="446"/>
            <p14:sldId id="448"/>
          </p14:sldIdLst>
        </p14:section>
        <p14:section name="Untitled Section" id="{613B0454-8AB1-431B-89AD-8B3BDEB0A7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FFFF"/>
    <a:srgbClr val="000000"/>
    <a:srgbClr val="0D0163"/>
    <a:srgbClr val="1923F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02" autoAdjust="0"/>
    <p:restoredTop sz="86410" autoAdjust="0"/>
  </p:normalViewPr>
  <p:slideViewPr>
    <p:cSldViewPr>
      <p:cViewPr varScale="1">
        <p:scale>
          <a:sx n="44" d="100"/>
          <a:sy n="44" d="100"/>
        </p:scale>
        <p:origin x="64" y="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-21660"/>
    </p:cViewPr>
  </p:sorterViewPr>
  <p:notesViewPr>
    <p:cSldViewPr>
      <p:cViewPr varScale="1">
        <p:scale>
          <a:sx n="68" d="100"/>
          <a:sy n="68" d="100"/>
        </p:scale>
        <p:origin x="-282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0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Lei Tang’s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8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69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eigenvector is discarded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6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90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0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7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</a:t>
            </a:r>
            <a:r>
              <a:rPr lang="en-US" sz="1200" dirty="0" smtClean="0"/>
              <a:t>Source: </a:t>
            </a:r>
            <a:r>
              <a:rPr lang="en-US" sz="1200" i="1" dirty="0" err="1" smtClean="0"/>
              <a:t>Leskovec</a:t>
            </a:r>
            <a:r>
              <a:rPr lang="en-US" sz="1200" i="1" dirty="0" smtClean="0"/>
              <a:t> et al. KDD 2005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1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7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 – the</a:t>
            </a:r>
            <a:r>
              <a:rPr lang="en-US" baseline="0" dirty="0" smtClean="0"/>
              <a:t> intersection of the two oval shapes; TN – the rectangle minus the two oval shapes; FP – the circle minus the blue part; FN – the blue oval minus the circle. Accuracy = (TP+TN)/(TP+FP+FN+FN); Precision = TP/(TP+FP); Recall = TP/(TP+FN)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17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TP+FP =</a:t>
            </a:r>
            <a:r>
              <a:rPr lang="en-US" baseline="0" dirty="0" smtClean="0"/>
              <a:t> C(6,2) + C(8,2) = 15+28 = 43; FP counts the wrong pairs within each cluster; FN counts the similar pairs but wrongly put into different clusters; TN counts dissimilar pairs in different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59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– the total number of data points.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11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2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9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4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3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6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7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990600"/>
            <a:ext cx="6858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CSE472/598 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1581" y="6576238"/>
            <a:ext cx="301306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fld id="{FB637103-1419-456F-855C-A57A93F3EF38}" type="slidenum">
              <a:rPr lang="en-US" sz="12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Community Analysis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6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emf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Community Analysis</a:t>
            </a:r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5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838200"/>
            <a:ext cx="6120049" cy="403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Detecting Communities is Important?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4682836"/>
            <a:ext cx="9067800" cy="18703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Zachary's karate club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Zachary observed 34 members of a karate club over two years. During the course of observation, the club members split into two groups because of the disagreement between the administrator of the club and the club’s </a:t>
            </a:r>
            <a:r>
              <a:rPr lang="en-US" sz="2000" dirty="0" smtClean="0"/>
              <a:t>instructor (highlighted nodes), </a:t>
            </a:r>
            <a:r>
              <a:rPr lang="en-US" sz="2000" dirty="0"/>
              <a:t>and the members of one group left to start their own club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9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Community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community </a:t>
            </a:r>
            <a:r>
              <a:rPr lang="en-US" dirty="0"/>
              <a:t>can be considered as a summary of </a:t>
            </a:r>
            <a:r>
              <a:rPr lang="en-US" dirty="0" smtClean="0"/>
              <a:t>a group of nodes in the </a:t>
            </a:r>
            <a:r>
              <a:rPr lang="en-US" dirty="0"/>
              <a:t>whole </a:t>
            </a:r>
            <a:r>
              <a:rPr lang="en-US" dirty="0" smtClean="0"/>
              <a:t>network, </a:t>
            </a:r>
            <a:r>
              <a:rPr lang="en-US" dirty="0"/>
              <a:t>thus easy to visualize and </a:t>
            </a:r>
            <a:r>
              <a:rPr lang="en-US" dirty="0" smtClean="0"/>
              <a:t>understand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Sometimes, a </a:t>
            </a:r>
            <a:r>
              <a:rPr lang="en-US" dirty="0"/>
              <a:t>community can reveal </a:t>
            </a:r>
            <a:r>
              <a:rPr lang="en-US" dirty="0" smtClean="0"/>
              <a:t>some properties without </a:t>
            </a:r>
            <a:r>
              <a:rPr lang="en-US" dirty="0"/>
              <a:t>releasing the </a:t>
            </a:r>
            <a:r>
              <a:rPr lang="en-US" dirty="0" smtClean="0"/>
              <a:t>individuals’ privacy </a:t>
            </a:r>
            <a:r>
              <a:rPr lang="en-US" dirty="0"/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1289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vs.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clustering algorithms can be used for community detection</a:t>
            </a:r>
          </a:p>
          <a:p>
            <a:r>
              <a:rPr lang="en-US" dirty="0" smtClean="0"/>
              <a:t>In general the difference is in having </a:t>
            </a:r>
            <a:r>
              <a:rPr lang="en-US" b="1" dirty="0" smtClean="0"/>
              <a:t>link information</a:t>
            </a:r>
          </a:p>
          <a:p>
            <a:pPr lvl="1"/>
            <a:r>
              <a:rPr lang="en-US" dirty="0" smtClean="0"/>
              <a:t>Clustering algorithms works </a:t>
            </a:r>
            <a:r>
              <a:rPr lang="en-US" dirty="0"/>
              <a:t>on the distance or similarity matrix </a:t>
            </a:r>
            <a:endParaRPr lang="en-US" dirty="0" smtClean="0"/>
          </a:p>
          <a:p>
            <a:pPr lvl="2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data tends to be “discrete”, leading to algorithms </a:t>
            </a:r>
            <a:r>
              <a:rPr lang="en-US" dirty="0" smtClean="0"/>
              <a:t>using </a:t>
            </a:r>
            <a:r>
              <a:rPr lang="en-US" dirty="0"/>
              <a:t>the graph property directly </a:t>
            </a:r>
            <a:endParaRPr lang="en-US" dirty="0" smtClean="0"/>
          </a:p>
          <a:p>
            <a:pPr lvl="2"/>
            <a:r>
              <a:rPr lang="en-US" dirty="0" smtClean="0"/>
              <a:t>k-clique</a:t>
            </a:r>
            <a:r>
              <a:rPr lang="en-US" dirty="0"/>
              <a:t>, quasi-clique, </a:t>
            </a:r>
            <a:r>
              <a:rPr lang="en-US" dirty="0" smtClean="0"/>
              <a:t>vertex-betweenness</a:t>
            </a:r>
            <a:r>
              <a:rPr lang="en-US" dirty="0"/>
              <a:t>, </a:t>
            </a:r>
            <a:r>
              <a:rPr lang="en-US" dirty="0" smtClean="0"/>
              <a:t>edge-betweenness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Graph clustering algorithms are more proper than traditional clustering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871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Algorithms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5948895" cy="49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Member-Based</a:t>
            </a:r>
            <a:br>
              <a:rPr lang="en-US" dirty="0" smtClean="0"/>
            </a:br>
            <a:r>
              <a:rPr lang="en-US" dirty="0" smtClean="0"/>
              <a:t>Community </a:t>
            </a:r>
            <a:r>
              <a:rPr lang="en-US" dirty="0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Member-Based 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Methods that </a:t>
            </a:r>
            <a:r>
              <a:rPr lang="en-US" dirty="0"/>
              <a:t>concentrate on </a:t>
            </a:r>
            <a:r>
              <a:rPr lang="en-US" dirty="0" smtClean="0"/>
              <a:t>properties of </a:t>
            </a:r>
            <a:r>
              <a:rPr lang="en-US" dirty="0"/>
              <a:t>nodes and in most cases assume that </a:t>
            </a:r>
            <a:r>
              <a:rPr lang="en-US" dirty="0" smtClean="0"/>
              <a:t> nodes with similar characteristics represent a community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Node Characteristics: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Degree</a:t>
            </a:r>
            <a:r>
              <a:rPr lang="en-US" dirty="0" smtClean="0"/>
              <a:t>: node with same (or similar) degree are in one community</a:t>
            </a:r>
          </a:p>
          <a:p>
            <a:pPr lvl="2"/>
            <a:r>
              <a:rPr lang="en-US" dirty="0" smtClean="0"/>
              <a:t>cliques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Reachability</a:t>
            </a:r>
            <a:r>
              <a:rPr lang="en-US" dirty="0" smtClean="0"/>
              <a:t>: nodes that are close (small shortest path) are in the same community	</a:t>
            </a:r>
          </a:p>
          <a:p>
            <a:pPr lvl="2"/>
            <a:r>
              <a:rPr lang="en-US" dirty="0" smtClean="0"/>
              <a:t>k-clique, k-club, and k-clan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Similarity</a:t>
            </a:r>
            <a:r>
              <a:rPr lang="en-US" dirty="0" smtClean="0"/>
              <a:t>: similar nodes are in the same community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6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Clique</a:t>
            </a:r>
            <a:r>
              <a:rPr lang="en-US" dirty="0" smtClean="0"/>
              <a:t>: a maximum complete subgraph in which all nodes are adjacent to each other</a:t>
            </a:r>
          </a:p>
          <a:p>
            <a:endParaRPr lang="en-US" dirty="0" smtClean="0"/>
          </a:p>
          <a:p>
            <a:r>
              <a:rPr lang="en-US" dirty="0"/>
              <a:t>To find communities, we can search </a:t>
            </a:r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clique (the </a:t>
            </a:r>
            <a:r>
              <a:rPr lang="en-US" dirty="0" smtClean="0"/>
              <a:t>one with </a:t>
            </a:r>
            <a:r>
              <a:rPr lang="en-US" dirty="0"/>
              <a:t>the largest number of vertices) or for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maximal cliques (</a:t>
            </a:r>
            <a:r>
              <a:rPr lang="en-US" dirty="0" smtClean="0"/>
              <a:t>cliques that </a:t>
            </a:r>
            <a:r>
              <a:rPr lang="en-US" dirty="0"/>
              <a:t>are not subgraphs of a larger clique; i.e., cannot be </a:t>
            </a:r>
            <a:r>
              <a:rPr lang="en-US" dirty="0" smtClean="0"/>
              <a:t>expanded </a:t>
            </a:r>
            <a:r>
              <a:rPr lang="en-US" dirty="0"/>
              <a:t>further)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problems are NP-hard!</a:t>
            </a:r>
          </a:p>
          <a:p>
            <a:r>
              <a:rPr lang="en-US" dirty="0" smtClean="0"/>
              <a:t>Thus, we can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sufficiently small networks or subgraphs use brute force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some constraints such that the problem is relaxed and </a:t>
            </a:r>
            <a:r>
              <a:rPr lang="en-US" dirty="0" err="1" smtClean="0"/>
              <a:t>polynomially</a:t>
            </a:r>
            <a:r>
              <a:rPr lang="en-US" dirty="0" smtClean="0"/>
              <a:t> solvable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cliques as the seed or core of a larger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57" y="1494524"/>
            <a:ext cx="3116943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each vertex v</a:t>
            </a:r>
            <a:r>
              <a:rPr lang="en-US" baseline="-25000" dirty="0"/>
              <a:t>x</a:t>
            </a:r>
            <a:r>
              <a:rPr lang="en-US" dirty="0"/>
              <a:t>, we try to find the </a:t>
            </a:r>
            <a:r>
              <a:rPr lang="en-US" dirty="0" smtClean="0"/>
              <a:t>maximal clique </a:t>
            </a:r>
            <a:r>
              <a:rPr lang="en-US" dirty="0"/>
              <a:t>that contains node </a:t>
            </a:r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352800" y="1143000"/>
            <a:ext cx="5715000" cy="32974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038600"/>
            <a:ext cx="8839200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baseline="-25000" dirty="0" smtClean="0"/>
          </a:p>
          <a:p>
            <a:r>
              <a:rPr lang="en-US" i="1" dirty="0" smtClean="0"/>
              <a:t>The brute-force algorithm becomes </a:t>
            </a:r>
            <a:r>
              <a:rPr lang="en-US" dirty="0" smtClean="0"/>
              <a:t>impractical for large networks. </a:t>
            </a:r>
          </a:p>
          <a:p>
            <a:pPr lvl="1"/>
            <a:r>
              <a:rPr lang="en-US" dirty="0" smtClean="0"/>
              <a:t>For a complete graph of only 100 nodes, the algorithm will generate at least 2</a:t>
            </a:r>
            <a:r>
              <a:rPr lang="en-US" baseline="30000" dirty="0" smtClean="0"/>
              <a:t>99</a:t>
            </a:r>
            <a:r>
              <a:rPr lang="en-US" dirty="0" smtClean="0"/>
              <a:t> -1 different cliques starting from any node in the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can improve performance:</a:t>
            </a:r>
          </a:p>
          <a:p>
            <a:r>
              <a:rPr lang="en-US" dirty="0" smtClean="0"/>
              <a:t>by pruning specific </a:t>
            </a:r>
            <a:r>
              <a:rPr lang="en-US" dirty="0"/>
              <a:t>nodes and edges.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cliques being searched for are of </a:t>
            </a:r>
            <a:r>
              <a:rPr lang="en-US" dirty="0" smtClean="0"/>
              <a:t>size  k </a:t>
            </a:r>
            <a:r>
              <a:rPr lang="en-US" dirty="0"/>
              <a:t>or larger, we can simply assume that the clique, if found, should </a:t>
            </a:r>
            <a:r>
              <a:rPr lang="en-US" dirty="0" smtClean="0"/>
              <a:t>contain nodes </a:t>
            </a:r>
            <a:r>
              <a:rPr lang="en-US" dirty="0"/>
              <a:t>that have degrees equal to or more than k </a:t>
            </a:r>
            <a:r>
              <a:rPr lang="en-US" dirty="0" smtClean="0"/>
              <a:t>-1 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can first prune </a:t>
            </a:r>
            <a:r>
              <a:rPr lang="en-US" dirty="0" smtClean="0"/>
              <a:t>all nodes </a:t>
            </a:r>
            <a:r>
              <a:rPr lang="en-US" dirty="0"/>
              <a:t>(and edges connected to them) with degrees less than </a:t>
            </a:r>
            <a:r>
              <a:rPr lang="en-US" dirty="0" smtClean="0"/>
              <a:t>k-1</a:t>
            </a:r>
          </a:p>
          <a:p>
            <a:pPr lvl="1"/>
            <a:r>
              <a:rPr lang="en-US" dirty="0" smtClean="0"/>
              <a:t>Due to the </a:t>
            </a:r>
            <a:r>
              <a:rPr lang="en-US" dirty="0"/>
              <a:t>power-law distribution of node degrees, many nodes exist with </a:t>
            </a:r>
            <a:r>
              <a:rPr lang="en-US" dirty="0" smtClean="0"/>
              <a:t>small degrees </a:t>
            </a:r>
            <a:r>
              <a:rPr lang="en-US" dirty="0"/>
              <a:t>(1, 2, etc.). Hence, for a large enough k many nodes and edges </a:t>
            </a:r>
            <a:r>
              <a:rPr lang="en-US" dirty="0" smtClean="0"/>
              <a:t>will be pruned</a:t>
            </a:r>
          </a:p>
        </p:txBody>
      </p:sp>
    </p:spTree>
    <p:extLst>
      <p:ext uri="{BB962C8B-B14F-4D97-AF65-F5344CB8AC3E}">
        <p14:creationId xmlns:p14="http://schemas.microsoft.com/office/powerpoint/2010/main" val="11356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with pruning, there are intrinsic properties with cliques that </a:t>
            </a:r>
            <a:r>
              <a:rPr lang="en-US" dirty="0" smtClean="0"/>
              <a:t>make them </a:t>
            </a:r>
            <a:r>
              <a:rPr lang="en-US" dirty="0"/>
              <a:t>a less desirable means for finding communities.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Cliques </a:t>
            </a:r>
            <a:r>
              <a:rPr lang="en-US" dirty="0">
                <a:solidFill>
                  <a:srgbClr val="FF0000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rarely observed </a:t>
            </a:r>
            <a:r>
              <a:rPr lang="en-US" dirty="0">
                <a:solidFill>
                  <a:srgbClr val="FF0000"/>
                </a:solidFill>
              </a:rPr>
              <a:t>in the real world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consider a clique of 1,000 </a:t>
            </a:r>
            <a:r>
              <a:rPr lang="en-US" dirty="0" smtClean="0"/>
              <a:t>nodes</a:t>
            </a:r>
          </a:p>
          <a:p>
            <a:pPr lvl="2"/>
            <a:r>
              <a:rPr lang="en-US" dirty="0" smtClean="0"/>
              <a:t>It has 999*1000/2 = 499,500 Edges</a:t>
            </a:r>
          </a:p>
          <a:p>
            <a:pPr lvl="2"/>
            <a:r>
              <a:rPr lang="en-US" dirty="0" smtClean="0"/>
              <a:t>Removing one edge breaks the cliques (less than 0.0002%)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either </a:t>
            </a:r>
          </a:p>
          <a:p>
            <a:r>
              <a:rPr lang="en-US" dirty="0"/>
              <a:t>relax the </a:t>
            </a:r>
            <a:r>
              <a:rPr lang="en-US" dirty="0" smtClean="0"/>
              <a:t>clique structure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cliques as a seed or core of a community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1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real-world </a:t>
            </a:r>
            <a:r>
              <a:rPr lang="en-US" dirty="0"/>
              <a:t>community is a body of individuals </a:t>
            </a:r>
            <a:r>
              <a:rPr lang="en-US" dirty="0" smtClean="0"/>
              <a:t>with common </a:t>
            </a:r>
            <a:r>
              <a:rPr lang="en-US" dirty="0"/>
              <a:t>economic, social, or political interests/characteristics, often </a:t>
            </a:r>
            <a:r>
              <a:rPr lang="en-US" dirty="0" smtClean="0"/>
              <a:t>living in </a:t>
            </a:r>
            <a:r>
              <a:rPr lang="en-US" dirty="0"/>
              <a:t>relative proximity.</a:t>
            </a:r>
          </a:p>
        </p:txBody>
      </p:sp>
    </p:spTree>
    <p:extLst>
      <p:ext uri="{BB962C8B-B14F-4D97-AF65-F5344CB8AC3E}">
        <p14:creationId xmlns:p14="http://schemas.microsoft.com/office/powerpoint/2010/main" val="10265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k-</a:t>
            </a:r>
            <a:r>
              <a:rPr lang="en-US" b="1" dirty="0" err="1" smtClean="0"/>
              <a:t>plex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a clique of size k, all nodes have the </a:t>
            </a:r>
            <a:r>
              <a:rPr lang="en-US" dirty="0" smtClean="0"/>
              <a:t>degree of k-1</a:t>
            </a:r>
          </a:p>
          <a:p>
            <a:r>
              <a:rPr lang="en-US" dirty="0" smtClean="0"/>
              <a:t>In </a:t>
            </a:r>
            <a:r>
              <a:rPr lang="en-US" dirty="0"/>
              <a:t>a k-</a:t>
            </a:r>
            <a:r>
              <a:rPr lang="en-US" dirty="0" err="1"/>
              <a:t>plex</a:t>
            </a:r>
            <a:r>
              <a:rPr lang="en-US" dirty="0"/>
              <a:t>, all nodes have a minimum degree that is </a:t>
            </a:r>
            <a:r>
              <a:rPr lang="en-US" dirty="0" smtClean="0"/>
              <a:t>not necessarily k-1.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a set of vertices V</a:t>
            </a:r>
            <a:r>
              <a:rPr lang="en-US" dirty="0" smtClean="0"/>
              <a:t>, the </a:t>
            </a:r>
            <a:r>
              <a:rPr lang="en-US" dirty="0"/>
              <a:t>structure is called a k-</a:t>
            </a:r>
            <a:r>
              <a:rPr lang="en-US" dirty="0" err="1"/>
              <a:t>plex</a:t>
            </a:r>
            <a:r>
              <a:rPr lang="en-US" dirty="0"/>
              <a:t> if we </a:t>
            </a:r>
            <a:r>
              <a:rPr lang="en-US" dirty="0" smtClean="0"/>
              <a:t>have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v</a:t>
            </a:r>
            <a:r>
              <a:rPr lang="en-US" dirty="0" smtClean="0"/>
              <a:t> is the </a:t>
            </a:r>
            <a:r>
              <a:rPr lang="en-US" dirty="0" err="1" smtClean="0"/>
              <a:t>the</a:t>
            </a:r>
            <a:r>
              <a:rPr lang="en-US" dirty="0" smtClean="0"/>
              <a:t> degree of v in the induced subgraph ( the number of nodes in set V that are connected to v)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048000" y="4343400"/>
            <a:ext cx="3739258" cy="6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plex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61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k-</a:t>
            </a:r>
            <a:r>
              <a:rPr lang="en-US" dirty="0" err="1"/>
              <a:t>plex</a:t>
            </a:r>
            <a:r>
              <a:rPr lang="en-US" dirty="0"/>
              <a:t> is maximal if it is not contained in a larger k-</a:t>
            </a:r>
            <a:r>
              <a:rPr lang="en-US" dirty="0" err="1"/>
              <a:t>plex</a:t>
            </a:r>
            <a:r>
              <a:rPr lang="en-US" dirty="0"/>
              <a:t> (i.e., </a:t>
            </a:r>
            <a:r>
              <a:rPr lang="en-US" dirty="0" smtClean="0"/>
              <a:t>with more </a:t>
            </a:r>
            <a:r>
              <a:rPr lang="en-US" dirty="0"/>
              <a:t>nodes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Finding the maximum k-</a:t>
            </a:r>
            <a:r>
              <a:rPr lang="en-US" dirty="0" err="1" smtClean="0"/>
              <a:t>plex</a:t>
            </a:r>
            <a:r>
              <a:rPr lang="en-US" dirty="0" smtClean="0"/>
              <a:t> is still NP-hard</a:t>
            </a:r>
          </a:p>
          <a:p>
            <a:pPr lvl="1"/>
            <a:r>
              <a:rPr lang="en-US" dirty="0" smtClean="0"/>
              <a:t>In practice it is easier to due to smaller search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9" y="2209800"/>
            <a:ext cx="889612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Cliques as a seed of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Clique Percolation Method (CPM): 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A parameter k, and a network </a:t>
            </a:r>
          </a:p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Find out all cliques of size k in the given network</a:t>
            </a:r>
          </a:p>
          <a:p>
            <a:pPr lvl="1"/>
            <a:r>
              <a:rPr lang="en-US" dirty="0" smtClean="0"/>
              <a:t>Construct a clique graph. </a:t>
            </a:r>
          </a:p>
          <a:p>
            <a:pPr lvl="2"/>
            <a:r>
              <a:rPr lang="en-US" dirty="0" smtClean="0"/>
              <a:t>Two cliques are adjacent if they share k-1 nodes</a:t>
            </a:r>
          </a:p>
          <a:p>
            <a:pPr lvl="1"/>
            <a:r>
              <a:rPr lang="en-US" dirty="0" smtClean="0"/>
              <a:t>These connected components in the clique graph form a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Percolation </a:t>
            </a:r>
            <a:r>
              <a:rPr lang="en-US" dirty="0" smtClean="0"/>
              <a:t>Method: Example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1" y="1469470"/>
            <a:ext cx="4176598" cy="164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004" y="1417638"/>
            <a:ext cx="3036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Cliques of size 3:</a:t>
            </a:r>
          </a:p>
          <a:p>
            <a:r>
              <a:rPr lang="en-US" sz="2000" dirty="0" smtClean="0"/>
              <a:t>{1, 2, 3}, {3, 4,5}, {4, 5, 7}, {4,5, 6}, {4,6,7}, {5,6, 7}, {6, 7, 8}, {8,9,10}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54419" y="4276127"/>
            <a:ext cx="2425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Communities: </a:t>
            </a:r>
          </a:p>
          <a:p>
            <a:pPr algn="ctr"/>
            <a:r>
              <a:rPr lang="en-US" sz="2400" dirty="0" smtClean="0"/>
              <a:t>{1, 2, 3} {8,9,10}</a:t>
            </a:r>
          </a:p>
          <a:p>
            <a:pPr algn="ctr"/>
            <a:r>
              <a:rPr lang="en-US" sz="2400" dirty="0" smtClean="0"/>
              <a:t>{3,4, 5, 6, 7, 8}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053903" y="2086231"/>
            <a:ext cx="470597" cy="2591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103681" y="2816930"/>
            <a:ext cx="360544" cy="601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3352292" y="4807403"/>
            <a:ext cx="794500" cy="30710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46" y="3664235"/>
            <a:ext cx="3619500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39943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Any node in a group should be reachable in k hops</a:t>
            </a:r>
            <a:endParaRPr lang="en-US" sz="2400" b="1" dirty="0" smtClean="0"/>
          </a:p>
          <a:p>
            <a:r>
              <a:rPr lang="en-US" sz="2400" dirty="0" smtClean="0"/>
              <a:t>k</a:t>
            </a:r>
            <a:r>
              <a:rPr lang="en-US" sz="2400" b="1" dirty="0" smtClean="0"/>
              <a:t>-Clique</a:t>
            </a:r>
            <a:r>
              <a:rPr lang="en-US" sz="2400" dirty="0" smtClean="0"/>
              <a:t>: a </a:t>
            </a:r>
            <a:r>
              <a:rPr lang="en-US" sz="2400" b="1" dirty="0" smtClean="0"/>
              <a:t>maximal</a:t>
            </a:r>
            <a:r>
              <a:rPr lang="en-US" sz="2400" dirty="0" smtClean="0"/>
              <a:t> subgraph in which the largest geodesic distance between any nodes &lt;= k </a:t>
            </a:r>
          </a:p>
          <a:p>
            <a:r>
              <a:rPr lang="en-US" sz="2400" dirty="0" smtClean="0"/>
              <a:t>k</a:t>
            </a:r>
            <a:r>
              <a:rPr lang="en-US" sz="2400" b="1" dirty="0" smtClean="0"/>
              <a:t>-Club</a:t>
            </a:r>
            <a:r>
              <a:rPr lang="en-US" sz="2400" dirty="0" smtClean="0"/>
              <a:t>: it follows </a:t>
            </a:r>
            <a:r>
              <a:rPr lang="en-US" sz="2400" dirty="0"/>
              <a:t>the same </a:t>
            </a:r>
            <a:r>
              <a:rPr lang="en-US" sz="2400" dirty="0" smtClean="0"/>
              <a:t>definition as </a:t>
            </a:r>
            <a:r>
              <a:rPr lang="en-US" sz="2400" dirty="0"/>
              <a:t>k-clique with an additional constraint that nodes on </a:t>
            </a:r>
            <a:r>
              <a:rPr lang="en-US" sz="2400" dirty="0" smtClean="0"/>
              <a:t>the shortest </a:t>
            </a:r>
            <a:r>
              <a:rPr lang="en-US" sz="2400" dirty="0"/>
              <a:t>paths should be part of the </a:t>
            </a:r>
            <a:r>
              <a:rPr lang="en-US" sz="2400" dirty="0" smtClean="0"/>
              <a:t>subgraph</a:t>
            </a:r>
          </a:p>
          <a:p>
            <a:r>
              <a:rPr lang="en-US" sz="2400" dirty="0" smtClean="0"/>
              <a:t>k</a:t>
            </a:r>
            <a:r>
              <a:rPr lang="en-US" sz="2400" b="1" dirty="0" smtClean="0"/>
              <a:t>-Clans: </a:t>
            </a:r>
            <a:r>
              <a:rPr lang="en-US" sz="2400" dirty="0" smtClean="0"/>
              <a:t>it</a:t>
            </a:r>
            <a:r>
              <a:rPr lang="en-US" sz="2400" b="1" dirty="0" smtClean="0"/>
              <a:t> </a:t>
            </a:r>
            <a:r>
              <a:rPr lang="en-US" sz="2400" dirty="0"/>
              <a:t>is a k-clique where for all shortest paths within the </a:t>
            </a:r>
            <a:r>
              <a:rPr lang="en-US" sz="2400" dirty="0" smtClean="0"/>
              <a:t>subgraph the </a:t>
            </a:r>
            <a:r>
              <a:rPr lang="en-US" sz="2400" dirty="0"/>
              <a:t>distance is </a:t>
            </a:r>
            <a:r>
              <a:rPr lang="en-US" sz="2400" dirty="0" smtClean="0"/>
              <a:t>equal or less </a:t>
            </a:r>
            <a:r>
              <a:rPr lang="en-US" sz="2400" dirty="0"/>
              <a:t>than k. All k-clans are k-cliques, but not vice versa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343400" y="4261841"/>
            <a:ext cx="2416050" cy="411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5" y="4880510"/>
            <a:ext cx="7607369" cy="13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Similar nodes (or most similar nodes) are assumed to be in the </a:t>
            </a:r>
            <a:r>
              <a:rPr lang="en-US" dirty="0" smtClean="0"/>
              <a:t>same community</a:t>
            </a:r>
          </a:p>
          <a:p>
            <a:pPr lvl="1"/>
            <a:r>
              <a:rPr lang="en-US" dirty="0" smtClean="0"/>
              <a:t>Apply k-means or similarity-based clustering to nodes</a:t>
            </a:r>
          </a:p>
          <a:p>
            <a:r>
              <a:rPr lang="en-US" dirty="0" smtClean="0"/>
              <a:t>Vertex similarity is defined in terms of the similarity of their neighborhood</a:t>
            </a:r>
          </a:p>
          <a:p>
            <a:endParaRPr lang="en-US" b="1" dirty="0" smtClean="0"/>
          </a:p>
          <a:p>
            <a:r>
              <a:rPr lang="en-US" b="1" dirty="0" smtClean="0"/>
              <a:t>Structural equivalence</a:t>
            </a:r>
            <a:r>
              <a:rPr lang="en-US" dirty="0" smtClean="0"/>
              <a:t>: two nodes are structurally equivalent </a:t>
            </a:r>
            <a:r>
              <a:rPr lang="en-US" dirty="0" err="1" smtClean="0"/>
              <a:t>iff</a:t>
            </a:r>
            <a:r>
              <a:rPr lang="en-US" dirty="0" smtClean="0"/>
              <a:t> they are connected to the same set of actors</a:t>
            </a:r>
          </a:p>
          <a:p>
            <a:pPr lvl="1"/>
            <a:r>
              <a:rPr lang="en-US" dirty="0"/>
              <a:t>similarity is based on the overlap between the neighborhood of the vertices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simple measure of vertex similarity can be defined as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large networks, this value can increase rapidly, because nodes </a:t>
            </a:r>
            <a:r>
              <a:rPr lang="en-US" dirty="0" smtClean="0"/>
              <a:t>may share </a:t>
            </a:r>
            <a:r>
              <a:rPr lang="en-US" dirty="0"/>
              <a:t>many neighbors. Generally, similarity is attributed to a value that </a:t>
            </a:r>
            <a:r>
              <a:rPr lang="en-US" dirty="0" smtClean="0"/>
              <a:t>is bounded </a:t>
            </a:r>
            <a:r>
              <a:rPr lang="en-US" dirty="0"/>
              <a:t>and usually in the range [</a:t>
            </a:r>
            <a:r>
              <a:rPr lang="en-US" dirty="0" smtClean="0"/>
              <a:t>0, </a:t>
            </a:r>
            <a:r>
              <a:rPr lang="en-US" dirty="0"/>
              <a:t>1</a:t>
            </a:r>
            <a:r>
              <a:rPr lang="en-US" dirty="0" smtClean="0"/>
              <a:t>].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normalize it!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590800" y="4419600"/>
            <a:ext cx="3962400" cy="5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Similarity: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Cosine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7411951" cy="157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50" y="4565600"/>
            <a:ext cx="7534801" cy="17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Similarity: Example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51021"/>
            <a:ext cx="3505200" cy="176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94" y="3810000"/>
            <a:ext cx="6258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8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Group-Based</a:t>
            </a:r>
            <a:br>
              <a:rPr lang="en-US" dirty="0" smtClean="0"/>
            </a:br>
            <a:r>
              <a:rPr lang="en-US" dirty="0" smtClean="0"/>
              <a:t>Community </a:t>
            </a:r>
            <a:r>
              <a:rPr lang="en-US" dirty="0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Group-Based Community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group-based community </a:t>
            </a:r>
            <a:r>
              <a:rPr lang="en-US" dirty="0"/>
              <a:t>detection, the global network </a:t>
            </a:r>
            <a:r>
              <a:rPr lang="en-US" dirty="0" smtClean="0"/>
              <a:t>information and </a:t>
            </a:r>
            <a:r>
              <a:rPr lang="en-US" dirty="0"/>
              <a:t>topology is considered to determine </a:t>
            </a:r>
            <a:r>
              <a:rPr lang="en-US" dirty="0" smtClean="0"/>
              <a:t>communities</a:t>
            </a:r>
          </a:p>
          <a:p>
            <a:r>
              <a:rPr lang="en-US" dirty="0" smtClean="0"/>
              <a:t>We search for communities that are:</a:t>
            </a:r>
          </a:p>
          <a:p>
            <a:pPr lvl="1"/>
            <a:r>
              <a:rPr lang="en-US" dirty="0" smtClean="0"/>
              <a:t>Balanced -&gt; spectral clustering</a:t>
            </a:r>
          </a:p>
          <a:p>
            <a:pPr lvl="1"/>
            <a:r>
              <a:rPr lang="en-US" dirty="0"/>
              <a:t>Robust -&gt; k-connected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Modular -&gt; Modularity Maximization</a:t>
            </a:r>
          </a:p>
          <a:p>
            <a:pPr lvl="1"/>
            <a:r>
              <a:rPr lang="en-US" dirty="0"/>
              <a:t>Dense -&gt; </a:t>
            </a:r>
            <a:r>
              <a:rPr lang="en-US" dirty="0" smtClean="0"/>
              <a:t>Quasi-cliques</a:t>
            </a:r>
          </a:p>
          <a:p>
            <a:pPr lvl="1"/>
            <a:r>
              <a:rPr lang="en-US" dirty="0" smtClean="0"/>
              <a:t>Hierarchical -&gt;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537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Media </a:t>
            </a:r>
            <a:r>
              <a:rPr lang="en-US" dirty="0" smtClean="0"/>
              <a:t>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basic </a:t>
            </a:r>
            <a:r>
              <a:rPr lang="en-US" dirty="0"/>
              <a:t>community comes to existence when </a:t>
            </a:r>
            <a:r>
              <a:rPr lang="en-US" dirty="0" smtClean="0"/>
              <a:t>likeminded users </a:t>
            </a:r>
            <a:r>
              <a:rPr lang="en-US" dirty="0"/>
              <a:t>on social media form a link and start interacting with </a:t>
            </a:r>
            <a:r>
              <a:rPr lang="en-US" dirty="0" smtClean="0"/>
              <a:t>each other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formation of a community requires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) a set of </a:t>
            </a:r>
            <a:r>
              <a:rPr lang="en-US" dirty="0" smtClean="0"/>
              <a:t>at least </a:t>
            </a:r>
            <a:r>
              <a:rPr lang="en-US" dirty="0"/>
              <a:t>two nodes sharing some interest and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interactions with respect </a:t>
            </a:r>
            <a:r>
              <a:rPr lang="en-US" dirty="0" smtClean="0"/>
              <a:t>to that </a:t>
            </a:r>
            <a:r>
              <a:rPr lang="en-US" dirty="0"/>
              <a:t>interest</a:t>
            </a:r>
            <a:r>
              <a:rPr lang="en-US" dirty="0" smtClean="0"/>
              <a:t>.</a:t>
            </a:r>
          </a:p>
          <a:p>
            <a:pPr lvl="1"/>
            <a:endParaRPr lang="en-US" sz="2595" dirty="0" smtClean="0"/>
          </a:p>
          <a:p>
            <a:r>
              <a:rPr lang="en-US" sz="2595" dirty="0" smtClean="0"/>
              <a:t>Two types of groups in social media</a:t>
            </a:r>
            <a:endParaRPr lang="en-US" sz="2162" dirty="0" smtClean="0">
              <a:solidFill>
                <a:srgbClr val="0000FF"/>
              </a:solidFill>
            </a:endParaRPr>
          </a:p>
          <a:p>
            <a:pPr lvl="1"/>
            <a:r>
              <a:rPr lang="en-US" sz="2595" dirty="0" smtClean="0">
                <a:solidFill>
                  <a:srgbClr val="0000FF"/>
                </a:solidFill>
              </a:rPr>
              <a:t>Explicit Groups</a:t>
            </a:r>
            <a:r>
              <a:rPr lang="en-US" sz="2595" dirty="0" smtClean="0"/>
              <a:t>: formed by user subscriptions</a:t>
            </a:r>
          </a:p>
          <a:p>
            <a:pPr lvl="1"/>
            <a:r>
              <a:rPr lang="en-US" sz="2595" dirty="0" smtClean="0">
                <a:solidFill>
                  <a:srgbClr val="0000FF"/>
                </a:solidFill>
              </a:rPr>
              <a:t>Implicit Groups</a:t>
            </a:r>
            <a:r>
              <a:rPr lang="en-US" sz="2595" dirty="0" smtClean="0"/>
              <a:t>: implicitly formed by social interactions </a:t>
            </a:r>
          </a:p>
          <a:p>
            <a:pPr lvl="2"/>
            <a:r>
              <a:rPr lang="en-US" sz="2195" dirty="0" smtClean="0"/>
              <a:t>(individuals calling Canada from the United States) -&gt; the phone operator considers them one community for marketing purposes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may see </a:t>
            </a:r>
            <a:r>
              <a:rPr lang="en-US" i="1" dirty="0"/>
              <a:t>group</a:t>
            </a:r>
            <a:r>
              <a:rPr lang="en-US" dirty="0"/>
              <a:t>, </a:t>
            </a:r>
            <a:r>
              <a:rPr lang="en-US" i="1" dirty="0"/>
              <a:t>cluster</a:t>
            </a:r>
            <a:r>
              <a:rPr lang="en-US" dirty="0"/>
              <a:t>, </a:t>
            </a:r>
            <a:r>
              <a:rPr lang="en-US" i="1" dirty="0"/>
              <a:t>cohesive subgroup</a:t>
            </a:r>
            <a:r>
              <a:rPr lang="en-US" dirty="0"/>
              <a:t>, </a:t>
            </a:r>
            <a:r>
              <a:rPr lang="en-US" dirty="0" smtClean="0"/>
              <a:t>or </a:t>
            </a:r>
            <a:r>
              <a:rPr lang="en-US" i="1" dirty="0" smtClean="0"/>
              <a:t>module </a:t>
            </a:r>
            <a:r>
              <a:rPr lang="en-US" dirty="0"/>
              <a:t>in different </a:t>
            </a:r>
            <a:r>
              <a:rPr lang="en-US" dirty="0" smtClean="0"/>
              <a:t>contexts instead of “community”</a:t>
            </a:r>
          </a:p>
        </p:txBody>
      </p:sp>
    </p:spTree>
    <p:extLst>
      <p:ext uri="{BB962C8B-B14F-4D97-AF65-F5344CB8AC3E}">
        <p14:creationId xmlns:p14="http://schemas.microsoft.com/office/powerpoint/2010/main" val="25720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Communities: Spectral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Graph clustering can be used for community detection</a:t>
            </a:r>
          </a:p>
          <a:p>
            <a:pPr lvl="1"/>
            <a:r>
              <a:rPr lang="en-US" dirty="0" smtClean="0"/>
              <a:t>Most interactions are within group whereas interactions between groups are few</a:t>
            </a:r>
          </a:p>
          <a:p>
            <a:pPr lvl="1"/>
            <a:r>
              <a:rPr lang="en-US" dirty="0" smtClean="0"/>
              <a:t>community detection </a:t>
            </a:r>
            <a:r>
              <a:rPr lang="en-US" dirty="0" smtClean="0">
                <a:sym typeface="Wingdings"/>
              </a:rPr>
              <a:t> a minimum cut problem</a:t>
            </a:r>
          </a:p>
          <a:p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Cut</a:t>
            </a:r>
            <a:r>
              <a:rPr lang="en-US" dirty="0" smtClean="0">
                <a:sym typeface="Wingdings"/>
              </a:rPr>
              <a:t>: </a:t>
            </a:r>
            <a:r>
              <a:rPr lang="en-US" dirty="0" smtClean="0"/>
              <a:t>a </a:t>
            </a:r>
            <a:r>
              <a:rPr lang="en-US" dirty="0"/>
              <a:t>partitioning (cut) of the graph into </a:t>
            </a:r>
            <a:r>
              <a:rPr lang="en-US" dirty="0" smtClean="0"/>
              <a:t>two (or </a:t>
            </a:r>
            <a:r>
              <a:rPr lang="en-US" dirty="0"/>
              <a:t>more) sets (</a:t>
            </a:r>
            <a:r>
              <a:rPr lang="en-US" dirty="0" err="1"/>
              <a:t>cutsets</a:t>
            </a:r>
            <a:r>
              <a:rPr lang="en-US" dirty="0" smtClean="0"/>
              <a:t>).</a:t>
            </a:r>
          </a:p>
          <a:p>
            <a:r>
              <a:rPr lang="en-US" dirty="0"/>
              <a:t>The </a:t>
            </a:r>
            <a:r>
              <a:rPr lang="en-US" b="1" dirty="0"/>
              <a:t>size of the cut</a:t>
            </a:r>
            <a:r>
              <a:rPr lang="en-US" dirty="0"/>
              <a:t> is the number of edges that </a:t>
            </a:r>
            <a:r>
              <a:rPr lang="en-US" dirty="0" smtClean="0"/>
              <a:t>are being </a:t>
            </a:r>
            <a:r>
              <a:rPr lang="en-US" dirty="0"/>
              <a:t>cut and the summation of weights of edges that are being cut in </a:t>
            </a:r>
            <a:r>
              <a:rPr lang="en-US" dirty="0" smtClean="0"/>
              <a:t>a weighted </a:t>
            </a:r>
            <a:r>
              <a:rPr lang="en-US" dirty="0"/>
              <a:t>graph.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Minimum cut </a:t>
            </a:r>
            <a:r>
              <a:rPr lang="en-US" dirty="0" smtClean="0"/>
              <a:t>(</a:t>
            </a:r>
            <a:r>
              <a:rPr lang="en-US" dirty="0"/>
              <a:t>min-cut</a:t>
            </a:r>
            <a:r>
              <a:rPr lang="en-US" dirty="0" smtClean="0"/>
              <a:t>): </a:t>
            </a:r>
            <a:r>
              <a:rPr lang="en-US" dirty="0"/>
              <a:t>is a cut such that the size of </a:t>
            </a:r>
            <a:r>
              <a:rPr lang="en-US" dirty="0" smtClean="0"/>
              <a:t>the cut </a:t>
            </a:r>
            <a:r>
              <a:rPr lang="en-US" dirty="0"/>
              <a:t>is minimized.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86786"/>
            <a:ext cx="3733800" cy="184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1714" y="5410199"/>
            <a:ext cx="4405086" cy="81612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Cut B has size 4</a:t>
            </a:r>
          </a:p>
          <a:p>
            <a:r>
              <a:rPr lang="en-US" dirty="0" smtClean="0"/>
              <a:t>A is the minimum 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2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 Cut &amp; Normalized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9530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Minimum cut often returns an imbalanced partition, with one set being a singleton </a:t>
            </a:r>
          </a:p>
          <a:p>
            <a:r>
              <a:rPr lang="en-US" dirty="0" smtClean="0"/>
              <a:t>Change the objective function to consider community size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0" y="3200400"/>
            <a:ext cx="4095750" cy="94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0" y="4343400"/>
            <a:ext cx="4671234" cy="85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27601"/>
            <a:ext cx="8773860" cy="74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67907"/>
            <a:ext cx="3733800" cy="184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451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Cut &amp; Normalized Cut: Example</a:t>
            </a:r>
            <a:endParaRPr lang="en-US" dirty="0"/>
          </a:p>
        </p:txBody>
      </p:sp>
      <p:pic>
        <p:nvPicPr>
          <p:cNvPr id="4" name="Picture 3" descr="cut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1400" y="1417638"/>
            <a:ext cx="3835400" cy="1460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51786"/>
            <a:ext cx="205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partition in red: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36740"/>
            <a:ext cx="251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For partition in green: 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824" y="5967300"/>
            <a:ext cx="80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Both ratio cut and normalized cut prefer a balanced partition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5062" y="3071036"/>
            <a:ext cx="5715000" cy="622300"/>
            <a:chOff x="555062" y="3071036"/>
            <a:chExt cx="5715000" cy="622300"/>
          </a:xfrm>
        </p:grpSpPr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062" y="3071036"/>
              <a:ext cx="5715000" cy="622300"/>
            </a:xfrm>
            <a:prstGeom prst="rect">
              <a:avLst/>
            </a:prstGeom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541" y="3290711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555062" y="2448736"/>
            <a:ext cx="4813300" cy="622300"/>
            <a:chOff x="555062" y="2448736"/>
            <a:chExt cx="4813300" cy="622300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062" y="2448736"/>
              <a:ext cx="4813300" cy="622300"/>
            </a:xfrm>
            <a:prstGeom prst="rect">
              <a:avLst/>
            </a:prstGeom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102" y="2662660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55062" y="4330426"/>
            <a:ext cx="6718300" cy="622300"/>
            <a:chOff x="555062" y="4330426"/>
            <a:chExt cx="6718300" cy="622300"/>
          </a:xfrm>
        </p:grpSpPr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062" y="4330426"/>
              <a:ext cx="6718300" cy="622300"/>
            </a:xfrm>
            <a:prstGeom prst="rect">
              <a:avLst/>
            </a:prstGeom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351" y="4545338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136" y="4547403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55062" y="4952726"/>
            <a:ext cx="8267700" cy="622300"/>
            <a:chOff x="555062" y="4952726"/>
            <a:chExt cx="8267700" cy="622300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62" y="4952726"/>
              <a:ext cx="8267700" cy="622300"/>
            </a:xfrm>
            <a:prstGeom prst="rect">
              <a:avLst/>
            </a:prstGeom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584" y="5167638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982" y="5167638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451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Both ratio cut and normalized cut can be reformulated in matrix format</a:t>
            </a:r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dirty="0" smtClean="0"/>
              <a:t>X</a:t>
            </a:r>
            <a:r>
              <a:rPr lang="en-US" baseline="-25000" dirty="0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=1 when node </a:t>
            </a:r>
            <a:r>
              <a:rPr lang="en-US" dirty="0" err="1" smtClean="0"/>
              <a:t>i</a:t>
            </a:r>
            <a:r>
              <a:rPr lang="en-US" dirty="0" smtClean="0"/>
              <a:t> is member of community j and 0, otherwise</a:t>
            </a:r>
          </a:p>
          <a:p>
            <a:endParaRPr lang="en-US" dirty="0"/>
          </a:p>
          <a:p>
            <a:r>
              <a:rPr lang="en-US" dirty="0" smtClean="0"/>
              <a:t>Let                                                          be the diagonal degree matrix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smtClean="0"/>
              <a:t>entry on </a:t>
            </a:r>
            <a:r>
              <a:rPr lang="en-US" dirty="0"/>
              <a:t>the diagonal of X</a:t>
            </a:r>
            <a:r>
              <a:rPr lang="en-US" baseline="30000" dirty="0"/>
              <a:t>T</a:t>
            </a:r>
            <a:r>
              <a:rPr lang="en-US" dirty="0"/>
              <a:t>AX represents the number of edges that are </a:t>
            </a:r>
            <a:r>
              <a:rPr lang="en-US" dirty="0" smtClean="0"/>
              <a:t>inside  community </a:t>
            </a:r>
            <a:r>
              <a:rPr lang="en-US" i="1" dirty="0" err="1"/>
              <a:t>i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on the diagonal </a:t>
            </a:r>
            <a:r>
              <a:rPr lang="en-US" dirty="0" smtClean="0"/>
              <a:t>of X</a:t>
            </a:r>
            <a:r>
              <a:rPr lang="en-US" baseline="30000" dirty="0" smtClean="0"/>
              <a:t>T</a:t>
            </a:r>
            <a:r>
              <a:rPr lang="en-US" dirty="0" smtClean="0"/>
              <a:t>DX represents the </a:t>
            </a:r>
            <a:r>
              <a:rPr lang="en-US" dirty="0"/>
              <a:t>number of edges that are connected to members of community </a:t>
            </a:r>
            <a:r>
              <a:rPr lang="en-US" i="1" dirty="0" err="1"/>
              <a:t>i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on the diagonal of </a:t>
            </a:r>
            <a:r>
              <a:rPr lang="en-US" dirty="0" smtClean="0"/>
              <a:t>X</a:t>
            </a:r>
            <a:r>
              <a:rPr lang="en-US" baseline="30000" dirty="0" smtClean="0"/>
              <a:t>T</a:t>
            </a:r>
            <a:r>
              <a:rPr lang="en-US" dirty="0" smtClean="0"/>
              <a:t>(D-A)X represents </a:t>
            </a:r>
            <a:r>
              <a:rPr lang="en-US" dirty="0"/>
              <a:t>the number </a:t>
            </a:r>
            <a:r>
              <a:rPr lang="en-US" dirty="0" smtClean="0"/>
              <a:t>of edges </a:t>
            </a:r>
            <a:r>
              <a:rPr lang="en-US" dirty="0"/>
              <a:t>that are in the cut that separates community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from all </a:t>
            </a:r>
            <a:r>
              <a:rPr lang="en-US" dirty="0"/>
              <a:t>other nodes.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diagonal </a:t>
            </a:r>
            <a:r>
              <a:rPr lang="en-US" dirty="0" smtClean="0"/>
              <a:t>element of 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(D-A)X </a:t>
            </a:r>
            <a:r>
              <a:rPr lang="en-US" dirty="0" smtClean="0"/>
              <a:t>is </a:t>
            </a:r>
            <a:r>
              <a:rPr lang="en-US" dirty="0"/>
              <a:t>equivalent to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523672"/>
            <a:ext cx="32258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628" y="5820407"/>
            <a:ext cx="1513723" cy="4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2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602870" y="1447800"/>
            <a:ext cx="5938259" cy="4017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So ratio cut is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327407"/>
            <a:ext cx="3153150" cy="7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9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45" y="3933958"/>
            <a:ext cx="2702700" cy="1393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613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Both ratio cut and normalized cut can be reformulated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Spectral relaxation:</a:t>
            </a:r>
          </a:p>
          <a:p>
            <a:endParaRPr lang="en-US" dirty="0" smtClean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745" y="3434644"/>
            <a:ext cx="3225800" cy="31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6090" y="3375804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 a diagonal degree matrix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28600" y="5244144"/>
            <a:ext cx="8763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Optimal solution</a:t>
            </a:r>
            <a:r>
              <a:rPr lang="en-US" sz="2400" b="1" dirty="0" smtClean="0"/>
              <a:t>:</a:t>
            </a:r>
          </a:p>
          <a:p>
            <a:r>
              <a:rPr lang="en-US" sz="2400" b="1" dirty="0" smtClean="0"/>
              <a:t>    </a:t>
            </a:r>
          </a:p>
          <a:p>
            <a:r>
              <a:rPr lang="en-US" sz="2400" b="1" dirty="0" smtClean="0"/>
              <a:t>     is the top </a:t>
            </a:r>
            <a:r>
              <a:rPr lang="en-US" sz="2400" b="1" dirty="0"/>
              <a:t>eigenvectors with the smallest </a:t>
            </a:r>
            <a:r>
              <a:rPr lang="en-US" sz="2400" b="1" dirty="0" smtClean="0"/>
              <a:t>eigenvalues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590800"/>
            <a:ext cx="825730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473" y="1632522"/>
            <a:ext cx="2497950" cy="89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18437" r="3480"/>
          <a:stretch/>
        </p:blipFill>
        <p:spPr>
          <a:xfrm>
            <a:off x="274320" y="5943600"/>
            <a:ext cx="365760" cy="508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200" y="3159720"/>
            <a:ext cx="327600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4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87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Because we performed spectral relaxation, the matrix obtained is not integer valued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recover X from       we can run k-means 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75" y="4191000"/>
            <a:ext cx="295725" cy="44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4191000"/>
            <a:ext cx="295725" cy="4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Clustering: </a:t>
            </a:r>
            <a:r>
              <a:rPr lang="en-US" dirty="0" smtClean="0"/>
              <a:t>Example (k=2)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50" y="1066800"/>
            <a:ext cx="3733800" cy="184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3429000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 = </a:t>
            </a:r>
            <a:r>
              <a:rPr lang="pt-BR" dirty="0" smtClean="0"/>
              <a:t>diag(2, 2, 4, 4, 4, 4, 4, 3, </a:t>
            </a:r>
            <a:r>
              <a:rPr lang="pt-BR" dirty="0"/>
              <a:t>1)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6" y="1066800"/>
            <a:ext cx="2666999" cy="193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58653"/>
            <a:ext cx="4876567" cy="213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91000"/>
            <a:ext cx="1868901" cy="21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7086600" y="4094749"/>
            <a:ext cx="914400" cy="79608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12850" y="1118936"/>
            <a:ext cx="1427326" cy="148690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16112" y="974560"/>
            <a:ext cx="2618874" cy="1828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34200" y="4890836"/>
            <a:ext cx="1066800" cy="147562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67200" y="2605838"/>
            <a:ext cx="2819400" cy="1585162"/>
          </a:xfrm>
          <a:prstGeom prst="straightConnector1">
            <a:avLst/>
          </a:prstGeom>
          <a:ln w="19050">
            <a:solidFill>
              <a:srgbClr val="1923F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96000" y="2913626"/>
            <a:ext cx="838200" cy="22223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9402735">
            <a:off x="600738" y="4119760"/>
            <a:ext cx="457200" cy="3164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5269821" y="4529338"/>
            <a:ext cx="814683" cy="83872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5216348" y="5407223"/>
            <a:ext cx="1108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Eigenvectors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48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goal is find </a:t>
            </a:r>
            <a:r>
              <a:rPr lang="en-US" dirty="0" err="1" smtClean="0"/>
              <a:t>subgraphs</a:t>
            </a:r>
            <a:r>
              <a:rPr lang="en-US" dirty="0" smtClean="0"/>
              <a:t> </a:t>
            </a:r>
            <a:r>
              <a:rPr lang="en-US" dirty="0"/>
              <a:t>robust enough such </a:t>
            </a:r>
            <a:r>
              <a:rPr lang="en-US" dirty="0" smtClean="0"/>
              <a:t>that removing </a:t>
            </a:r>
            <a:r>
              <a:rPr lang="en-US" dirty="0"/>
              <a:t>some edges or vertices does not disconnect the </a:t>
            </a:r>
            <a:r>
              <a:rPr lang="en-US" dirty="0" smtClean="0"/>
              <a:t>structure</a:t>
            </a:r>
          </a:p>
          <a:p>
            <a:r>
              <a:rPr lang="en-US" dirty="0"/>
              <a:t>A </a:t>
            </a:r>
            <a:r>
              <a:rPr lang="en-US" dirty="0" smtClean="0"/>
              <a:t>k-vertex connected graph: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is the minimum number of </a:t>
            </a:r>
            <a:r>
              <a:rPr lang="en-US" dirty="0" smtClean="0"/>
              <a:t>nodes needed </a:t>
            </a:r>
            <a:r>
              <a:rPr lang="en-US" dirty="0"/>
              <a:t>to removed </a:t>
            </a:r>
            <a:r>
              <a:rPr lang="en-US" dirty="0" smtClean="0"/>
              <a:t>to disconnect </a:t>
            </a:r>
            <a:r>
              <a:rPr lang="en-US" dirty="0"/>
              <a:t>the graph, </a:t>
            </a:r>
            <a:r>
              <a:rPr lang="en-US" dirty="0" smtClean="0"/>
              <a:t>(there exist </a:t>
            </a:r>
            <a:r>
              <a:rPr lang="en-US" dirty="0"/>
              <a:t>at least </a:t>
            </a:r>
            <a:r>
              <a:rPr lang="en-US" i="1" dirty="0"/>
              <a:t>k</a:t>
            </a:r>
            <a:r>
              <a:rPr lang="en-US" dirty="0"/>
              <a:t> independent paths </a:t>
            </a:r>
            <a:r>
              <a:rPr lang="en-US" dirty="0" smtClean="0"/>
              <a:t>between any </a:t>
            </a:r>
            <a:r>
              <a:rPr lang="en-US" dirty="0"/>
              <a:t>pair </a:t>
            </a:r>
            <a:r>
              <a:rPr lang="en-US" dirty="0" smtClean="0"/>
              <a:t>of nodes)</a:t>
            </a:r>
          </a:p>
          <a:p>
            <a:r>
              <a:rPr lang="en-US" dirty="0" smtClean="0"/>
              <a:t>Similar concept: k-edge connected graph </a:t>
            </a:r>
          </a:p>
          <a:p>
            <a:pPr lvl="1"/>
            <a:r>
              <a:rPr lang="en-US" dirty="0" smtClean="0"/>
              <a:t>need to remove k edges to disconnect the graph</a:t>
            </a:r>
          </a:p>
          <a:p>
            <a:r>
              <a:rPr lang="en-US" dirty="0" smtClean="0"/>
              <a:t>A </a:t>
            </a:r>
            <a:r>
              <a:rPr lang="en-US" dirty="0"/>
              <a:t>complete graph of size </a:t>
            </a:r>
            <a:r>
              <a:rPr lang="en-US" i="1" dirty="0"/>
              <a:t>n</a:t>
            </a:r>
            <a:r>
              <a:rPr lang="en-US" dirty="0"/>
              <a:t> is a unique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connected </a:t>
            </a:r>
            <a:r>
              <a:rPr lang="en-US" dirty="0"/>
              <a:t>graph and a </a:t>
            </a:r>
            <a:r>
              <a:rPr lang="en-US" dirty="0" smtClean="0"/>
              <a:t>cycle is </a:t>
            </a:r>
            <a:r>
              <a:rPr lang="en-US" dirty="0"/>
              <a:t>a 2-connected graph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6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Communities: Modularity </a:t>
            </a:r>
            <a:r>
              <a:rPr lang="en-US" dirty="0"/>
              <a:t>Maxmization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3810000"/>
          </a:xfrm>
        </p:spPr>
        <p:txBody>
          <a:bodyPr>
            <a:normAutofit/>
          </a:bodyPr>
          <a:lstStyle/>
          <a:p>
            <a:r>
              <a:rPr lang="en-US" dirty="0"/>
              <a:t>Consider a graph </a:t>
            </a:r>
            <a:r>
              <a:rPr lang="en-US" dirty="0" smtClean="0"/>
              <a:t>G(V, </a:t>
            </a:r>
            <a:r>
              <a:rPr lang="en-US" dirty="0"/>
              <a:t>E), </a:t>
            </a:r>
            <a:r>
              <a:rPr lang="en-US" dirty="0" smtClean="0"/>
              <a:t>|E| </a:t>
            </a:r>
            <a:r>
              <a:rPr lang="en-US" dirty="0"/>
              <a:t>= m where the degrees are known </a:t>
            </a:r>
            <a:r>
              <a:rPr lang="en-US" dirty="0" smtClean="0"/>
              <a:t>beforehand, however, </a:t>
            </a:r>
            <a:r>
              <a:rPr lang="en-US" dirty="0"/>
              <a:t>edges are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two vertices v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with degrees d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what is </a:t>
            </a:r>
            <a:r>
              <a:rPr lang="en-US" dirty="0" smtClean="0"/>
              <a:t>an </a:t>
            </a:r>
            <a:r>
              <a:rPr lang="en-US" dirty="0"/>
              <a:t>expected number of edges between these two nodes</a:t>
            </a:r>
            <a:r>
              <a:rPr lang="en-US" dirty="0" smtClean="0"/>
              <a:t>?</a:t>
            </a:r>
          </a:p>
          <a:p>
            <a:r>
              <a:rPr lang="en-US" dirty="0"/>
              <a:t>For any edge going out of v</a:t>
            </a:r>
            <a:r>
              <a:rPr lang="en-US" baseline="-25000" dirty="0"/>
              <a:t>i</a:t>
            </a:r>
            <a:r>
              <a:rPr lang="en-US" dirty="0"/>
              <a:t> randomly the </a:t>
            </a:r>
            <a:r>
              <a:rPr lang="en-US" dirty="0" smtClean="0"/>
              <a:t>probability of </a:t>
            </a:r>
            <a:r>
              <a:rPr lang="en-US" dirty="0"/>
              <a:t>this edge getting connected to vertex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29200"/>
            <a:ext cx="2605087" cy="117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4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Explicit Social Media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Facebook</a:t>
            </a:r>
          </a:p>
          <a:p>
            <a:pPr lvl="1"/>
            <a:r>
              <a:rPr lang="en-US" dirty="0" smtClean="0"/>
              <a:t>Facebook has groups and communities. In both, users can post messages and images, can comment on other messages, can like posts, and can view activities of other users</a:t>
            </a:r>
          </a:p>
          <a:p>
            <a:r>
              <a:rPr lang="en-US" b="1" dirty="0" smtClean="0"/>
              <a:t>Google+</a:t>
            </a:r>
          </a:p>
          <a:p>
            <a:pPr lvl="1"/>
            <a:r>
              <a:rPr lang="en-US" dirty="0" smtClean="0"/>
              <a:t>Circles in Google+ represent communities</a:t>
            </a:r>
          </a:p>
          <a:p>
            <a:r>
              <a:rPr lang="en-US" b="1" dirty="0" smtClean="0"/>
              <a:t>Twitter</a:t>
            </a:r>
          </a:p>
          <a:p>
            <a:pPr lvl="1"/>
            <a:r>
              <a:rPr lang="en-US" dirty="0" smtClean="0"/>
              <a:t>Communities </a:t>
            </a:r>
            <a:r>
              <a:rPr lang="en-US" dirty="0"/>
              <a:t>form as lists. </a:t>
            </a:r>
            <a:r>
              <a:rPr lang="en-US" dirty="0" smtClean="0"/>
              <a:t>Users join lists to receive information in the form of tweets</a:t>
            </a:r>
          </a:p>
          <a:p>
            <a:r>
              <a:rPr lang="en-US" b="1" dirty="0" smtClean="0"/>
              <a:t>LinkedIn</a:t>
            </a:r>
          </a:p>
          <a:p>
            <a:pPr lvl="1"/>
            <a:r>
              <a:rPr lang="en-US" dirty="0" smtClean="0"/>
              <a:t>LinkedIn provides </a:t>
            </a:r>
            <a:r>
              <a:rPr lang="en-US" i="1" dirty="0" smtClean="0"/>
              <a:t>Groups </a:t>
            </a:r>
            <a:r>
              <a:rPr lang="en-US" dirty="0"/>
              <a:t>and </a:t>
            </a:r>
            <a:r>
              <a:rPr lang="en-US" i="1" dirty="0"/>
              <a:t>Associations</a:t>
            </a:r>
            <a:r>
              <a:rPr lang="en-US" dirty="0"/>
              <a:t>. Users can join professional groups where they can post and share information related to the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</a:t>
            </a:r>
            <a:r>
              <a:rPr lang="en-US" dirty="0" smtClean="0"/>
              <a:t>Maximization: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degree distribution, </a:t>
            </a:r>
            <a:r>
              <a:rPr lang="en-US" dirty="0"/>
              <a:t>we know the expected number of edges between </a:t>
            </a:r>
            <a:r>
              <a:rPr lang="en-US" dirty="0" smtClean="0"/>
              <a:t>any pairs </a:t>
            </a:r>
            <a:r>
              <a:rPr lang="en-US" dirty="0"/>
              <a:t>of </a:t>
            </a:r>
            <a:r>
              <a:rPr lang="en-US" dirty="0" smtClean="0"/>
              <a:t>vertices</a:t>
            </a:r>
          </a:p>
          <a:p>
            <a:r>
              <a:rPr lang="en-US" dirty="0"/>
              <a:t>We assume that real-world networks should be far </a:t>
            </a:r>
            <a:r>
              <a:rPr lang="en-US" dirty="0" smtClean="0"/>
              <a:t>from random. Therefore, </a:t>
            </a:r>
            <a:r>
              <a:rPr lang="en-US" dirty="0"/>
              <a:t>the more distant they are from this randomly </a:t>
            </a:r>
            <a:r>
              <a:rPr lang="en-US" dirty="0" smtClean="0"/>
              <a:t>generated network, </a:t>
            </a:r>
            <a:r>
              <a:rPr lang="en-US" dirty="0"/>
              <a:t>the more </a:t>
            </a:r>
            <a:r>
              <a:rPr lang="en-US" dirty="0" smtClean="0"/>
              <a:t>structural </a:t>
            </a:r>
            <a:r>
              <a:rPr lang="en-US" dirty="0"/>
              <a:t>they </a:t>
            </a:r>
            <a:r>
              <a:rPr lang="en-US" dirty="0" smtClean="0"/>
              <a:t>are</a:t>
            </a:r>
          </a:p>
          <a:p>
            <a:r>
              <a:rPr lang="en-US" i="1" dirty="0" smtClean="0"/>
              <a:t>Modularity</a:t>
            </a:r>
            <a:r>
              <a:rPr lang="en-US" dirty="0" smtClean="0"/>
              <a:t> </a:t>
            </a:r>
            <a:r>
              <a:rPr lang="en-US" dirty="0"/>
              <a:t>defines this </a:t>
            </a:r>
            <a:r>
              <a:rPr lang="en-US" dirty="0" smtClean="0"/>
              <a:t>distance and </a:t>
            </a:r>
            <a:r>
              <a:rPr lang="en-US" i="1" dirty="0"/>
              <a:t>modularity maximization</a:t>
            </a:r>
            <a:r>
              <a:rPr lang="en-US" dirty="0"/>
              <a:t> tries to maximize this distance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143000"/>
            <a:ext cx="8458200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Consider a </a:t>
            </a:r>
            <a:r>
              <a:rPr lang="en-US" sz="2800" dirty="0"/>
              <a:t>partitioning of the data, </a:t>
            </a:r>
            <a:r>
              <a:rPr lang="en-US" sz="2800" dirty="0" smtClean="0"/>
              <a:t> </a:t>
            </a:r>
            <a:r>
              <a:rPr lang="en-US" sz="2400" dirty="0" smtClean="0"/>
              <a:t>P </a:t>
            </a:r>
            <a:r>
              <a:rPr lang="en-US" sz="2400" dirty="0"/>
              <a:t>= (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…, </a:t>
            </a: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399" y="2590800"/>
            <a:ext cx="5167313" cy="965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 dirty="0">
                <a:solidFill>
                  <a:srgbClr val="0D0163"/>
                </a:solidFill>
              </a:rPr>
              <a:t>For partition </a:t>
            </a:r>
            <a:r>
              <a:rPr lang="en-US" sz="2800" dirty="0" err="1">
                <a:solidFill>
                  <a:srgbClr val="0D0163"/>
                </a:solidFill>
              </a:rPr>
              <a:t>P</a:t>
            </a:r>
            <a:r>
              <a:rPr lang="en-US" sz="2800" baseline="-25000" dirty="0" err="1">
                <a:solidFill>
                  <a:srgbClr val="0D0163"/>
                </a:solidFill>
              </a:rPr>
              <a:t>x</a:t>
            </a:r>
            <a:r>
              <a:rPr lang="en-US" sz="2800" dirty="0">
                <a:solidFill>
                  <a:srgbClr val="0D0163"/>
                </a:solidFill>
              </a:rPr>
              <a:t>, this distance can be defined 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52" y="2332885"/>
            <a:ext cx="2347912" cy="12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4125007"/>
            <a:ext cx="5334000" cy="9541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 dirty="0">
                <a:solidFill>
                  <a:srgbClr val="0D0163"/>
                </a:solidFill>
              </a:rPr>
              <a:t>This distance can be generalized for </a:t>
            </a:r>
            <a:r>
              <a:rPr lang="en-US" sz="2800" i="1" dirty="0" smtClean="0">
                <a:solidFill>
                  <a:srgbClr val="0D0163"/>
                </a:solidFill>
              </a:rPr>
              <a:t>k</a:t>
            </a:r>
            <a:r>
              <a:rPr lang="en-US" sz="2800" dirty="0" smtClean="0">
                <a:solidFill>
                  <a:srgbClr val="0D0163"/>
                </a:solidFill>
              </a:rPr>
              <a:t> partitions</a:t>
            </a:r>
            <a:endParaRPr lang="en-US" sz="2800" dirty="0">
              <a:solidFill>
                <a:srgbClr val="0D0163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52" y="3962400"/>
            <a:ext cx="2362201" cy="10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52" y="5562600"/>
            <a:ext cx="310294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5499169"/>
            <a:ext cx="5500688" cy="10540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 dirty="0">
                <a:solidFill>
                  <a:srgbClr val="0D0163"/>
                </a:solidFill>
              </a:rPr>
              <a:t>The normalized version of this distance is defined as Modularity</a:t>
            </a:r>
          </a:p>
        </p:txBody>
      </p:sp>
    </p:spTree>
    <p:extLst>
      <p:ext uri="{BB962C8B-B14F-4D97-AF65-F5344CB8AC3E}">
        <p14:creationId xmlns:p14="http://schemas.microsoft.com/office/powerpoint/2010/main" val="15908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Maximization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2072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Modularity </a:t>
            </a:r>
            <a:r>
              <a:rPr lang="en-US" sz="2000" dirty="0"/>
              <a:t>matrix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274840"/>
            <a:ext cx="4505325" cy="74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905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*1</a:t>
            </a:r>
            <a:r>
              <a:rPr lang="en-US" dirty="0" smtClean="0"/>
              <a:t> is the </a:t>
            </a:r>
            <a:r>
              <a:rPr lang="en-US" dirty="0"/>
              <a:t>degree vector for all nodes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083186"/>
            <a:ext cx="3557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Reformulation of the modularity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703519"/>
            <a:ext cx="4181475" cy="115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49796" y="3831381"/>
            <a:ext cx="8463458" cy="468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DD99D"/>
              </a:clrFrom>
              <a:clrTo>
                <a:srgbClr val="FDD99D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04800" y="4419649"/>
            <a:ext cx="2485571" cy="3830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845261"/>
            <a:ext cx="89739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Similar to Spectral clustering, we relax X to be orthogonal.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Then, the optimal solution is the top k eigenvectors of B.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Similar to spectral clustering, to recover the original X, we can run k-means on the orthogonal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In Modularity the top k eigenvalues have to be positive for this to work!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Maximization: Example</a:t>
            </a:r>
            <a:endParaRPr lang="en-US" dirty="0"/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687" y="882734"/>
            <a:ext cx="4085313" cy="155566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876476"/>
            <a:ext cx="5788457" cy="178615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0520" y="3694906"/>
            <a:ext cx="1831075" cy="1967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1745" y="5775995"/>
            <a:ext cx="189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Modularity Matrix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25349" y="3446817"/>
            <a:ext cx="625380" cy="2487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Down Arrow 8"/>
          <p:cNvSpPr/>
          <p:nvPr/>
        </p:nvSpPr>
        <p:spPr>
          <a:xfrm>
            <a:off x="2465357" y="3035337"/>
            <a:ext cx="450356" cy="659569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ight Arrow 9"/>
          <p:cNvSpPr/>
          <p:nvPr/>
        </p:nvSpPr>
        <p:spPr>
          <a:xfrm>
            <a:off x="6378892" y="4473671"/>
            <a:ext cx="476833" cy="43928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Up Arrow 10"/>
          <p:cNvSpPr/>
          <p:nvPr/>
        </p:nvSpPr>
        <p:spPr>
          <a:xfrm>
            <a:off x="7697482" y="2649355"/>
            <a:ext cx="372603" cy="647898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8005290" y="2840967"/>
            <a:ext cx="99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0384" y="1658619"/>
            <a:ext cx="303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Two Communities: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{1, 2, 3, 4} and {5, 6, 7, 8, 9}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5500" y="2649355"/>
            <a:ext cx="1993900" cy="304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8000" y="2649355"/>
            <a:ext cx="2476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Dense Communities: </a:t>
            </a:r>
            <a:r>
              <a:rPr lang="en-US" i="1" dirty="0" smtClean="0">
                <a:sym typeface="Symbol"/>
              </a:rPr>
              <a:t></a:t>
            </a:r>
            <a:r>
              <a:rPr lang="en-US" i="1" dirty="0">
                <a:sym typeface="Symbol"/>
              </a:rPr>
              <a:t>-dense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31876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density of a graph  </a:t>
            </a:r>
            <a:r>
              <a:rPr lang="en-US" dirty="0" smtClean="0"/>
              <a:t>defines how </a:t>
            </a:r>
            <a:r>
              <a:rPr lang="en-US" dirty="0"/>
              <a:t>close a graph is to a </a:t>
            </a:r>
            <a:r>
              <a:rPr lang="en-US" dirty="0" smtClean="0"/>
              <a:t>clique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subgraph </a:t>
            </a:r>
            <a:r>
              <a:rPr lang="en-US" i="1" dirty="0" smtClean="0"/>
              <a:t>G(V, E)</a:t>
            </a:r>
            <a:r>
              <a:rPr lang="en-US" dirty="0" smtClean="0"/>
              <a:t> is a </a:t>
            </a:r>
            <a:r>
              <a:rPr lang="en-US" i="1" dirty="0" smtClean="0">
                <a:sym typeface="Symbol"/>
              </a:rPr>
              <a:t>-dense</a:t>
            </a:r>
            <a:r>
              <a:rPr lang="en-US" dirty="0" smtClean="0"/>
              <a:t> (or quasi-clique) if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1-dense graph </a:t>
            </a:r>
            <a:r>
              <a:rPr lang="en-US" dirty="0"/>
              <a:t>is a </a:t>
            </a:r>
            <a:r>
              <a:rPr lang="en-US" dirty="0" smtClean="0"/>
              <a:t>clique</a:t>
            </a:r>
          </a:p>
          <a:p>
            <a:endParaRPr lang="en-US" dirty="0" smtClean="0"/>
          </a:p>
          <a:p>
            <a:r>
              <a:rPr lang="en-US" dirty="0" smtClean="0"/>
              <a:t>Quasi-cliques can be searched for using the brute –force method discussed before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1295400" cy="101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98147"/>
            <a:ext cx="2364798" cy="7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9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Communities: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methods discussed up till now have considered communities at a </a:t>
            </a:r>
            <a:r>
              <a:rPr lang="en-US" dirty="0" smtClean="0"/>
              <a:t>single level. </a:t>
            </a:r>
          </a:p>
          <a:p>
            <a:pPr lvl="1"/>
            <a:r>
              <a:rPr lang="en-US" dirty="0" smtClean="0"/>
              <a:t>In reality, </a:t>
            </a:r>
            <a:r>
              <a:rPr lang="en-US" dirty="0"/>
              <a:t>communities </a:t>
            </a:r>
            <a:r>
              <a:rPr lang="en-US" dirty="0" smtClean="0"/>
              <a:t>may have </a:t>
            </a:r>
            <a:r>
              <a:rPr lang="en-US" dirty="0"/>
              <a:t>hierarchies. </a:t>
            </a:r>
            <a:r>
              <a:rPr lang="en-US" dirty="0" smtClean="0"/>
              <a:t>Each community can </a:t>
            </a:r>
            <a:r>
              <a:rPr lang="en-US" dirty="0"/>
              <a:t>have sub/super communities. </a:t>
            </a:r>
            <a:endParaRPr lang="en-US" dirty="0" smtClean="0"/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clustering deals with </a:t>
            </a:r>
            <a:r>
              <a:rPr lang="en-US" dirty="0" smtClean="0"/>
              <a:t>this scenario </a:t>
            </a:r>
            <a:r>
              <a:rPr lang="en-US" dirty="0"/>
              <a:t>and generates community hierarchies</a:t>
            </a:r>
            <a:r>
              <a:rPr lang="en-US" dirty="0" smtClean="0"/>
              <a:t>.</a:t>
            </a:r>
          </a:p>
          <a:p>
            <a:r>
              <a:rPr lang="en-US" dirty="0"/>
              <a:t>Initially </a:t>
            </a:r>
            <a:r>
              <a:rPr lang="en-US" i="1" dirty="0"/>
              <a:t>n</a:t>
            </a:r>
            <a:r>
              <a:rPr lang="en-US" dirty="0"/>
              <a:t> actors are </a:t>
            </a:r>
            <a:r>
              <a:rPr lang="en-US" dirty="0" smtClean="0"/>
              <a:t>considered as </a:t>
            </a:r>
            <a:r>
              <a:rPr lang="en-US" dirty="0"/>
              <a:t>either 1 or n communities in hierarchical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communities are gradually merged or </a:t>
            </a:r>
            <a:r>
              <a:rPr lang="en-US" dirty="0" smtClean="0"/>
              <a:t>split (agglomerative or </a:t>
            </a:r>
            <a:r>
              <a:rPr lang="en-US" dirty="0"/>
              <a:t>divisive</a:t>
            </a:r>
            <a:r>
              <a:rPr lang="en-US" dirty="0" smtClean="0"/>
              <a:t> hierarchical clustering </a:t>
            </a:r>
            <a:r>
              <a:rPr lang="en-US" dirty="0"/>
              <a:t>algorithms)</a:t>
            </a:r>
          </a:p>
        </p:txBody>
      </p:sp>
    </p:spTree>
    <p:extLst>
      <p:ext uri="{BB962C8B-B14F-4D97-AF65-F5344CB8AC3E}">
        <p14:creationId xmlns:p14="http://schemas.microsoft.com/office/powerpoint/2010/main" val="39916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Hierarhical</a:t>
            </a:r>
            <a:r>
              <a:rPr lang="en-US" dirty="0" smtClean="0"/>
              <a:t> 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Goal: build a hierarchical structure of communities based on network topology</a:t>
            </a:r>
          </a:p>
          <a:p>
            <a:endParaRPr lang="en-US" smtClean="0"/>
          </a:p>
          <a:p>
            <a:r>
              <a:rPr lang="en-US" smtClean="0"/>
              <a:t>Allow the analysis of a network at different resolutions</a:t>
            </a:r>
          </a:p>
          <a:p>
            <a:endParaRPr lang="en-US" smtClean="0"/>
          </a:p>
          <a:p>
            <a:r>
              <a:rPr lang="en-US" smtClean="0"/>
              <a:t>Representative approaches: </a:t>
            </a:r>
          </a:p>
          <a:p>
            <a:pPr lvl="1"/>
            <a:r>
              <a:rPr lang="en-US" smtClean="0"/>
              <a:t>Divisive Hierarchical Clustering</a:t>
            </a:r>
          </a:p>
          <a:p>
            <a:pPr lvl="1"/>
            <a:r>
              <a:rPr lang="en-US" smtClean="0"/>
              <a:t>Agglomerative 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Divisive clustering</a:t>
            </a:r>
          </a:p>
          <a:p>
            <a:pPr lvl="1"/>
            <a:r>
              <a:rPr lang="en-US" dirty="0" smtClean="0"/>
              <a:t>Partition nodes into several sets</a:t>
            </a:r>
          </a:p>
          <a:p>
            <a:pPr lvl="1"/>
            <a:r>
              <a:rPr lang="en-US" dirty="0" smtClean="0"/>
              <a:t>Each set is further divided into smaller ones</a:t>
            </a:r>
          </a:p>
          <a:p>
            <a:pPr lvl="1"/>
            <a:r>
              <a:rPr lang="en-US" dirty="0" smtClean="0"/>
              <a:t>Network-centric partition can be applied for the partition</a:t>
            </a:r>
          </a:p>
          <a:p>
            <a:r>
              <a:rPr lang="en-US" dirty="0" smtClean="0"/>
              <a:t>One particular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Girvan-Newman Example:</a:t>
            </a:r>
            <a:r>
              <a:rPr lang="en-US" dirty="0" smtClean="0"/>
              <a:t> recursively remove the “weakest” links within a “community” to be found</a:t>
            </a:r>
          </a:p>
          <a:p>
            <a:pPr lvl="1"/>
            <a:r>
              <a:rPr lang="en-US" dirty="0" smtClean="0"/>
              <a:t>Find the edge with the weakest link</a:t>
            </a:r>
          </a:p>
          <a:p>
            <a:pPr lvl="1"/>
            <a:r>
              <a:rPr lang="en-US" dirty="0" smtClean="0"/>
              <a:t>Remove the edge and update the corresponding strength of each edge</a:t>
            </a:r>
          </a:p>
          <a:p>
            <a:r>
              <a:rPr lang="en-US" dirty="0" smtClean="0"/>
              <a:t>Recursively apply the above two steps until a network is discomposed into a desired number of connected components.</a:t>
            </a:r>
          </a:p>
          <a:p>
            <a:r>
              <a:rPr lang="en-US" dirty="0" smtClean="0"/>
              <a:t>Each component forms a community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determine weakest links, the algorithm uses edge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Edge betweenness</a:t>
            </a:r>
            <a:r>
              <a:rPr lang="en-US" dirty="0" smtClean="0"/>
              <a:t> is the number of shortest paths that pass along with the edge</a:t>
            </a:r>
          </a:p>
          <a:p>
            <a:r>
              <a:rPr lang="en-US" dirty="0"/>
              <a:t>Edge betweenness </a:t>
            </a:r>
            <a:r>
              <a:rPr lang="en-US" dirty="0" smtClean="0"/>
              <a:t>measures the “</a:t>
            </a:r>
            <a:r>
              <a:rPr lang="en-US" dirty="0" err="1" smtClean="0"/>
              <a:t>bridgeness</a:t>
            </a:r>
            <a:r>
              <a:rPr lang="en-US" dirty="0" smtClean="0"/>
              <a:t>” of an edge between two communities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edge with high betweenness tends to be the bridge between </a:t>
            </a:r>
            <a:br>
              <a:rPr lang="en-US" dirty="0" smtClean="0"/>
            </a:br>
            <a:r>
              <a:rPr lang="en-US" dirty="0" smtClean="0"/>
              <a:t>two communities.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</a:t>
            </a:r>
            <a:r>
              <a:rPr lang="en-US" dirty="0" smtClean="0"/>
              <a:t>Betweenness: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33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edge betweenness of e(1, 2) is 6/2 + 1 = 4, as all the shortest paths from 2 to {4, 5, 6, 7, 8, 9} have to either pass e(1, 2) or e(2, 3), and e(1,2) is the shortest path between 1 and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05" y="996444"/>
            <a:ext cx="2520189" cy="31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56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simple graph with three communities, </a:t>
            </a:r>
            <a:r>
              <a:rPr lang="en-US" dirty="0" smtClean="0"/>
              <a:t>enclosed by </a:t>
            </a:r>
            <a:r>
              <a:rPr lang="en-US" dirty="0"/>
              <a:t>the dashed circles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4298804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432" y="5707380"/>
            <a:ext cx="8442158" cy="9585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itchFamily="34" charset="0"/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Source: </a:t>
            </a:r>
            <a:r>
              <a:rPr lang="en-US" dirty="0"/>
              <a:t>S. Fortunato / Physics Reports 486 (2010) 75–174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	Girvan-Newman Algorithm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Calculate </a:t>
            </a:r>
            <a:r>
              <a:rPr lang="en-US" sz="3600" dirty="0"/>
              <a:t>edge </a:t>
            </a:r>
            <a:r>
              <a:rPr lang="en-US" sz="3600" dirty="0" err="1"/>
              <a:t>betweenness</a:t>
            </a:r>
            <a:r>
              <a:rPr lang="en-US" sz="3600" dirty="0"/>
              <a:t> for all edges in the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Remove </a:t>
            </a:r>
            <a:r>
              <a:rPr lang="en-US" sz="3600" dirty="0"/>
              <a:t>the edge with the </a:t>
            </a:r>
            <a:r>
              <a:rPr lang="en-US" sz="3600" dirty="0" err="1" smtClean="0"/>
              <a:t>haighest</a:t>
            </a:r>
            <a:r>
              <a:rPr lang="en-US" sz="3600" dirty="0" smtClean="0"/>
              <a:t> </a:t>
            </a:r>
            <a:r>
              <a:rPr lang="en-US" sz="3600" dirty="0" err="1"/>
              <a:t>betweenness</a:t>
            </a:r>
            <a:r>
              <a:rPr lang="en-US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Recalculate </a:t>
            </a:r>
            <a:r>
              <a:rPr lang="en-US" sz="3600" dirty="0" err="1"/>
              <a:t>betweenness</a:t>
            </a:r>
            <a:r>
              <a:rPr lang="en-US" sz="3600" dirty="0"/>
              <a:t> for all edges </a:t>
            </a:r>
            <a:r>
              <a:rPr lang="en-US" sz="3600" dirty="0" err="1"/>
              <a:t>aected</a:t>
            </a:r>
            <a:r>
              <a:rPr lang="en-US" sz="3600" dirty="0"/>
              <a:t> by the edge removal.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Repeat </a:t>
            </a:r>
            <a:r>
              <a:rPr lang="en-US" sz="3600" dirty="0"/>
              <a:t>until all edges are removed.</a:t>
            </a:r>
          </a:p>
        </p:txBody>
      </p:sp>
    </p:spTree>
    <p:extLst>
      <p:ext uri="{BB962C8B-B14F-4D97-AF65-F5344CB8AC3E}">
        <p14:creationId xmlns:p14="http://schemas.microsoft.com/office/powerpoint/2010/main" val="37024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Betweenness Divisive Clustering: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30" y="1308528"/>
            <a:ext cx="1937931" cy="2412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8159"/>
            <a:ext cx="3736592" cy="2120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1058" y="3825402"/>
            <a:ext cx="432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edge that needs to be </a:t>
            </a:r>
            <a:r>
              <a:rPr lang="en-US" dirty="0" smtClean="0"/>
              <a:t>removed is </a:t>
            </a:r>
            <a:r>
              <a:rPr lang="en-US" dirty="0" smtClean="0">
                <a:solidFill>
                  <a:srgbClr val="FF0000"/>
                </a:solidFill>
              </a:rPr>
              <a:t>e(4, </a:t>
            </a:r>
            <a:r>
              <a:rPr lang="en-US" dirty="0">
                <a:solidFill>
                  <a:srgbClr val="FF0000"/>
                </a:solidFill>
              </a:rPr>
              <a:t>5) (or </a:t>
            </a:r>
            <a:r>
              <a:rPr lang="en-US" dirty="0" smtClean="0">
                <a:solidFill>
                  <a:srgbClr val="FF0000"/>
                </a:solidFill>
              </a:rPr>
              <a:t>e(4, </a:t>
            </a:r>
            <a:r>
              <a:rPr lang="en-US" dirty="0">
                <a:solidFill>
                  <a:srgbClr val="FF0000"/>
                </a:solidFill>
              </a:rPr>
              <a:t>6))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7394" y="960446"/>
            <a:ext cx="255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betweenness value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721994" y="2342415"/>
            <a:ext cx="822960" cy="34463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Left Arrow 10"/>
          <p:cNvSpPr/>
          <p:nvPr/>
        </p:nvSpPr>
        <p:spPr>
          <a:xfrm>
            <a:off x="3313071" y="4629586"/>
            <a:ext cx="1173480" cy="41148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0460" y="1283261"/>
            <a:ext cx="3505208" cy="2450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0938" y="462958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removing </a:t>
            </a:r>
            <a:r>
              <a:rPr lang="en-US" dirty="0" smtClean="0"/>
              <a:t>e(4, </a:t>
            </a:r>
            <a:r>
              <a:rPr lang="en-US" dirty="0"/>
              <a:t>5), we compute the edge </a:t>
            </a:r>
            <a:r>
              <a:rPr lang="en-US" dirty="0" err="1"/>
              <a:t>betweenness</a:t>
            </a:r>
            <a:r>
              <a:rPr lang="en-US" dirty="0"/>
              <a:t> </a:t>
            </a:r>
            <a:r>
              <a:rPr lang="en-US" dirty="0" smtClean="0"/>
              <a:t>once </a:t>
            </a:r>
            <a:r>
              <a:rPr lang="en-US" dirty="0"/>
              <a:t>again; this time, </a:t>
            </a:r>
            <a:r>
              <a:rPr lang="en-US" dirty="0" smtClean="0">
                <a:solidFill>
                  <a:srgbClr val="FF0000"/>
                </a:solidFill>
              </a:rPr>
              <a:t>e(4, 6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has the highest </a:t>
            </a:r>
            <a:r>
              <a:rPr lang="en-US" dirty="0" err="1"/>
              <a:t>betweenness</a:t>
            </a:r>
            <a:r>
              <a:rPr lang="en-US" dirty="0"/>
              <a:t> value: 20.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3030" y="5568902"/>
            <a:ext cx="516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smtClean="0"/>
              <a:t>because all </a:t>
            </a:r>
            <a:r>
              <a:rPr lang="en-US" dirty="0"/>
              <a:t>shortest paths between nodes {</a:t>
            </a:r>
            <a:r>
              <a:rPr lang="en-US" dirty="0" smtClean="0"/>
              <a:t>1,2,3,4} to </a:t>
            </a:r>
            <a:r>
              <a:rPr lang="en-US" dirty="0"/>
              <a:t>nodes </a:t>
            </a:r>
            <a:r>
              <a:rPr lang="en-US" dirty="0" smtClean="0"/>
              <a:t>{5,6,7,8,9} </a:t>
            </a:r>
            <a:r>
              <a:rPr lang="en-US" dirty="0"/>
              <a:t>must pass </a:t>
            </a:r>
            <a:r>
              <a:rPr lang="en-US" dirty="0" smtClean="0"/>
              <a:t>e(4, </a:t>
            </a:r>
            <a:r>
              <a:rPr lang="en-US" dirty="0"/>
              <a:t>6);</a:t>
            </a:r>
          </a:p>
          <a:p>
            <a:r>
              <a:rPr lang="en-US" dirty="0"/>
              <a:t>therefore, it has </a:t>
            </a:r>
            <a:r>
              <a:rPr lang="en-US" dirty="0" err="1"/>
              <a:t>betweenness</a:t>
            </a:r>
            <a:r>
              <a:rPr lang="en-US" dirty="0"/>
              <a:t> </a:t>
            </a:r>
            <a:r>
              <a:rPr lang="en-US" dirty="0" smtClean="0"/>
              <a:t>4*5 </a:t>
            </a:r>
            <a:r>
              <a:rPr lang="en-US" dirty="0"/>
              <a:t>= 20.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Algorithms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1" y="1338524"/>
            <a:ext cx="5742857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and Community </a:t>
            </a:r>
            <a:r>
              <a:rPr lang="en-US" dirty="0"/>
              <a:t>Evolution</a:t>
            </a:r>
            <a:endParaRPr lang="en-US" dirty="0" smtClean="0">
              <a:ea typeface="ＭＳ Ｐゴシック" pitchFamily="-109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</a:rPr>
              <a:t>How does a </a:t>
            </a:r>
            <a:r>
              <a:rPr lang="en-US" b="1" dirty="0">
                <a:ea typeface="ＭＳ Ｐゴシック" pitchFamily="-109" charset="-128"/>
              </a:rPr>
              <a:t>network </a:t>
            </a:r>
            <a:r>
              <a:rPr lang="en-US" dirty="0">
                <a:ea typeface="ＭＳ Ｐゴシック" pitchFamily="-109" charset="-128"/>
              </a:rPr>
              <a:t>change over time?</a:t>
            </a:r>
          </a:p>
          <a:p>
            <a:r>
              <a:rPr lang="en-US" dirty="0">
                <a:ea typeface="ＭＳ Ｐゴシック" pitchFamily="-109" charset="-128"/>
              </a:rPr>
              <a:t>How does a </a:t>
            </a:r>
            <a:r>
              <a:rPr lang="en-US" b="1" dirty="0" smtClean="0">
                <a:ea typeface="ＭＳ Ｐゴシック" pitchFamily="-109" charset="-128"/>
              </a:rPr>
              <a:t>community </a:t>
            </a:r>
            <a:r>
              <a:rPr lang="en-US" dirty="0" smtClean="0">
                <a:ea typeface="ＭＳ Ｐゴシック" pitchFamily="-109" charset="-128"/>
              </a:rPr>
              <a:t>change </a:t>
            </a:r>
            <a:r>
              <a:rPr lang="en-US" dirty="0">
                <a:ea typeface="ＭＳ Ｐゴシック" pitchFamily="-109" charset="-128"/>
              </a:rPr>
              <a:t>over time?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</a:rPr>
              <a:t>What properties do you expect to remain roughly constant?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</a:rPr>
              <a:t>What properties do you expect to change?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</a:rPr>
              <a:t>For example,</a:t>
            </a:r>
          </a:p>
          <a:p>
            <a:pPr lvl="1"/>
            <a:r>
              <a:rPr lang="en-US" dirty="0" smtClean="0">
                <a:ea typeface="ＭＳ Ｐゴシック" pitchFamily="-109" charset="-128"/>
              </a:rPr>
              <a:t>Where do you expect new edges to form?</a:t>
            </a:r>
          </a:p>
          <a:p>
            <a:pPr lvl="1"/>
            <a:r>
              <a:rPr lang="en-US" dirty="0" smtClean="0">
                <a:ea typeface="ＭＳ Ｐゴシック" pitchFamily="-109" charset="-128"/>
              </a:rPr>
              <a:t>Which edges do you expect to be dropped?</a:t>
            </a:r>
          </a:p>
        </p:txBody>
      </p:sp>
    </p:spTree>
    <p:extLst>
      <p:ext uri="{BB962C8B-B14F-4D97-AF65-F5344CB8AC3E}">
        <p14:creationId xmlns:p14="http://schemas.microsoft.com/office/powerpoint/2010/main" val="3557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Networks Evolve?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Growth Patterns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859340"/>
            <a:ext cx="6781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a typeface="ＭＳ Ｐゴシック" pitchFamily="-109" charset="-128"/>
              </a:rPr>
              <a:t>Network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ea typeface="ＭＳ Ｐゴシック" pitchFamily="-10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a typeface="ＭＳ Ｐゴシック" pitchFamily="-109" charset="-128"/>
              </a:rPr>
              <a:t>Graph Densification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ea typeface="ＭＳ Ｐゴシック" pitchFamily="-10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a typeface="ＭＳ Ｐゴシック" pitchFamily="-109" charset="-128"/>
              </a:rPr>
              <a:t>Diameter Shrinkage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ea typeface="ＭＳ Ｐゴシック" pitchFamily="-10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4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19400"/>
            <a:ext cx="34290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Often, in evolving networks, segmentation takes place, where the </a:t>
            </a:r>
            <a:r>
              <a:rPr lang="en-US" dirty="0" smtClean="0"/>
              <a:t>large network </a:t>
            </a:r>
            <a:r>
              <a:rPr lang="en-US" dirty="0"/>
              <a:t>is decomposed over time into three </a:t>
            </a:r>
            <a:r>
              <a:rPr lang="en-US" dirty="0" smtClean="0"/>
              <a:t>parts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5257800" cy="4191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Giant Component</a:t>
            </a:r>
            <a:r>
              <a:rPr lang="en-US" dirty="0" smtClean="0"/>
              <a:t>: As network connections stabilize, a giant component of nodes is formed, with a large proportion of network nodes and edges falling into this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Stars</a:t>
            </a:r>
            <a:r>
              <a:rPr lang="en-US" dirty="0" smtClean="0"/>
              <a:t>: These are isolated parts of the network that form star structures. A star is a tree with one internal node and n leaves.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Singletons</a:t>
            </a:r>
            <a:r>
              <a:rPr lang="en-US" dirty="0" smtClean="0"/>
              <a:t>: These are orphan nodes disconnected from all nodes in the network.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6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Densification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density of the </a:t>
            </a:r>
            <a:r>
              <a:rPr lang="en-US" dirty="0" smtClean="0"/>
              <a:t>graph increases </a:t>
            </a:r>
            <a:r>
              <a:rPr lang="en-US" dirty="0"/>
              <a:t>as the network </a:t>
            </a:r>
            <a:r>
              <a:rPr lang="en-US" dirty="0" smtClean="0"/>
              <a:t>grows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edges </a:t>
            </a:r>
            <a:r>
              <a:rPr lang="en-US" dirty="0" smtClean="0"/>
              <a:t>increases </a:t>
            </a:r>
            <a:r>
              <a:rPr lang="en-US" dirty="0"/>
              <a:t>faster than the number of </a:t>
            </a:r>
            <a:r>
              <a:rPr lang="en-US" dirty="0" smtClean="0"/>
              <a:t>nodes does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Densification exponent: 1 ≤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/>
              <a:t>≤ 2:</a:t>
            </a:r>
          </a:p>
          <a:p>
            <a:pPr lvl="1"/>
            <a:r>
              <a:rPr lang="el-GR" dirty="0"/>
              <a:t>α </a:t>
            </a:r>
            <a:r>
              <a:rPr lang="en-US" dirty="0" smtClean="0"/>
              <a:t>=</a:t>
            </a:r>
            <a:r>
              <a:rPr lang="en-US" dirty="0"/>
              <a:t>1: linear growth – constant out-degree </a:t>
            </a:r>
            <a:endParaRPr lang="en-US" dirty="0" smtClean="0"/>
          </a:p>
          <a:p>
            <a:pPr lvl="1"/>
            <a:r>
              <a:rPr lang="el-GR" dirty="0"/>
              <a:t>α </a:t>
            </a:r>
            <a:r>
              <a:rPr lang="en-US" dirty="0" smtClean="0"/>
              <a:t>=2</a:t>
            </a:r>
            <a:r>
              <a:rPr lang="en-US" dirty="0"/>
              <a:t>: quadratic growth – clique</a:t>
            </a:r>
          </a:p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67809"/>
            <a:ext cx="3224212" cy="71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400" y="5943600"/>
            <a:ext cx="7162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E(t) and V(t) are numbers of edges and nodes respectively at time </a:t>
            </a:r>
            <a:r>
              <a:rPr lang="en-US" sz="2000" i="1" dirty="0" smtClean="0"/>
              <a:t>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88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Densification in Real Networks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72" y="1978243"/>
            <a:ext cx="4315428" cy="3495238"/>
          </a:xfrm>
          <a:noFill/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219200" y="2166938"/>
            <a:ext cx="2706688" cy="27098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44862" y="4992687"/>
            <a:ext cx="816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chemeClr val="folHlink"/>
                </a:solidFill>
              </a:rPr>
              <a:t>V(t</a:t>
            </a:r>
            <a:r>
              <a:rPr lang="en-US" sz="2800" dirty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3838" y="1460500"/>
            <a:ext cx="757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E(t)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667000" y="3505200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24200" y="2971800"/>
            <a:ext cx="87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folHlink"/>
                </a:solidFill>
              </a:rPr>
              <a:t>1.69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0" y="5523468"/>
            <a:ext cx="176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a typeface="ＭＳ Ｐゴシック" pitchFamily="-109" charset="-128"/>
              </a:rPr>
              <a:t>Physics Citations</a:t>
            </a:r>
            <a:endParaRPr lang="en-US" b="1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011363"/>
            <a:ext cx="434551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6019800" y="2590800"/>
            <a:ext cx="2590800" cy="22748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008939" y="5043487"/>
            <a:ext cx="816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V</a:t>
            </a:r>
            <a:r>
              <a:rPr lang="en-US" sz="2800" dirty="0" smtClean="0">
                <a:solidFill>
                  <a:schemeClr val="folHlink"/>
                </a:solidFill>
              </a:rPr>
              <a:t>(t</a:t>
            </a:r>
            <a:r>
              <a:rPr lang="en-US" sz="2800" dirty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844257" y="1460499"/>
            <a:ext cx="757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E(t)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7574757" y="3733006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144670" y="3137694"/>
            <a:ext cx="877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folHlink"/>
                </a:solidFill>
              </a:rPr>
              <a:t>1.66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96559" y="5574268"/>
            <a:ext cx="170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a typeface="ＭＳ Ｐゴシック" pitchFamily="-109" charset="-128"/>
              </a:rPr>
              <a:t>Patent Citations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Real-world Communities</a:t>
            </a:r>
            <a:r>
              <a:rPr lang="en-US" sz="2800" dirty="0" smtClean="0"/>
              <a:t>: Scientists’ Collaboration Network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3429000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Collaboration </a:t>
            </a:r>
            <a:r>
              <a:rPr lang="en-US" dirty="0" smtClean="0"/>
              <a:t>network between </a:t>
            </a:r>
            <a:r>
              <a:rPr lang="en-US" dirty="0"/>
              <a:t>scientists working at the Santa Fe Institute.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colors indicate high level communities </a:t>
            </a:r>
            <a:r>
              <a:rPr lang="en-US" dirty="0" smtClean="0"/>
              <a:t>and </a:t>
            </a:r>
            <a:r>
              <a:rPr lang="en-US" dirty="0"/>
              <a:t>correspond </a:t>
            </a:r>
            <a:r>
              <a:rPr lang="en-US" dirty="0" smtClean="0"/>
              <a:t>to </a:t>
            </a:r>
            <a:r>
              <a:rPr lang="en-US" dirty="0"/>
              <a:t>research divisions of the institute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838200"/>
            <a:ext cx="5757862" cy="457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432" y="5707380"/>
            <a:ext cx="8442158" cy="9585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itchFamily="34" charset="0"/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Source: </a:t>
            </a:r>
            <a:r>
              <a:rPr lang="en-US" dirty="0"/>
              <a:t>S. Fortunato / Physics Reports 486 (2010) 75–174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 Shrinking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networks diameter shrinks over time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545556"/>
            <a:ext cx="4268802" cy="347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35201" y="6107668"/>
            <a:ext cx="20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ea typeface="ＭＳ Ｐゴシック" pitchFamily="-109" charset="-128"/>
              </a:rPr>
              <a:t>ArXiv</a:t>
            </a:r>
            <a:r>
              <a:rPr lang="en-US" b="1" dirty="0">
                <a:ea typeface="ＭＳ Ｐゴシック" pitchFamily="-109" charset="-128"/>
              </a:rPr>
              <a:t> citation graph</a:t>
            </a:r>
            <a:endParaRPr lang="en-US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588338"/>
            <a:ext cx="4343402" cy="343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172200" y="6107668"/>
            <a:ext cx="2019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a typeface="ＭＳ Ｐゴシック" pitchFamily="-109" charset="-128"/>
              </a:rPr>
              <a:t>Affiliation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67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Communities Evolve?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Evolution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Communities also expand, shrink, or dissolve in dynamic networks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81650"/>
            <a:ext cx="4968505" cy="46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9240"/>
            <a:ext cx="8229600" cy="143256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with ground truth</a:t>
            </a:r>
          </a:p>
          <a:p>
            <a:r>
              <a:rPr lang="en-US" dirty="0" smtClean="0"/>
              <a:t>Evaluation without ground truth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015425"/>
            <a:ext cx="8161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srgbClr val="0D0163"/>
                </a:solidFill>
              </a:rPr>
              <a:t>When we are given objects of two different kinds, the perfect communities would be that objects of the same type are in the same community.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13274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with </a:t>
            </a:r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ground truth is available, we have at least partial knowledge </a:t>
            </a:r>
            <a:r>
              <a:rPr lang="en-US" dirty="0" smtClean="0"/>
              <a:t>of what </a:t>
            </a:r>
            <a:r>
              <a:rPr lang="en-US" dirty="0"/>
              <a:t>communities should look like.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are </a:t>
            </a:r>
            <a:r>
              <a:rPr lang="en-US" dirty="0" smtClean="0"/>
              <a:t>given the </a:t>
            </a:r>
            <a:r>
              <a:rPr lang="en-US" dirty="0"/>
              <a:t>correct community (clustering) assignments.</a:t>
            </a:r>
            <a:endParaRPr lang="en-US" dirty="0" smtClean="0"/>
          </a:p>
          <a:p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Precision and Recall, or F-Measure</a:t>
            </a:r>
          </a:p>
          <a:p>
            <a:pPr lvl="1"/>
            <a:r>
              <a:rPr lang="en-US" dirty="0" smtClean="0"/>
              <a:t>Purity</a:t>
            </a:r>
          </a:p>
          <a:p>
            <a:pPr lvl="1"/>
            <a:r>
              <a:rPr lang="en-US" dirty="0" smtClean="0"/>
              <a:t>Normalized </a:t>
            </a:r>
            <a:r>
              <a:rPr lang="en-US" dirty="0"/>
              <a:t>Mutual Information (NMI)</a:t>
            </a:r>
          </a:p>
        </p:txBody>
      </p:sp>
    </p:spTree>
    <p:extLst>
      <p:ext uri="{BB962C8B-B14F-4D97-AF65-F5344CB8AC3E}">
        <p14:creationId xmlns:p14="http://schemas.microsoft.com/office/powerpoint/2010/main" val="26638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727960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/>
              <a:t>True Positive (TP) 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similar points are assigned </a:t>
            </a:r>
            <a:r>
              <a:rPr lang="en-US" dirty="0" smtClean="0"/>
              <a:t>to the </a:t>
            </a:r>
            <a:r>
              <a:rPr lang="en-US" dirty="0"/>
              <a:t>same </a:t>
            </a:r>
            <a:r>
              <a:rPr lang="en-US" dirty="0" smtClean="0"/>
              <a:t>communities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considered a correct decision.</a:t>
            </a:r>
          </a:p>
          <a:p>
            <a:r>
              <a:rPr lang="en-US" b="1" dirty="0" smtClean="0"/>
              <a:t>True </a:t>
            </a:r>
            <a:r>
              <a:rPr lang="en-US" b="1" dirty="0"/>
              <a:t>Negative (TN</a:t>
            </a:r>
            <a:r>
              <a:rPr lang="en-US" b="1" dirty="0" smtClean="0"/>
              <a:t>) : </a:t>
            </a:r>
            <a:endParaRPr lang="en-US" b="1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dissimilar points are </a:t>
            </a:r>
            <a:r>
              <a:rPr lang="en-US" dirty="0" smtClean="0"/>
              <a:t>assigned to different </a:t>
            </a:r>
            <a:r>
              <a:rPr lang="en-US" dirty="0"/>
              <a:t>communities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considered a correct decision</a:t>
            </a:r>
          </a:p>
          <a:p>
            <a:r>
              <a:rPr lang="en-US" b="1" dirty="0" smtClean="0"/>
              <a:t>False </a:t>
            </a:r>
            <a:r>
              <a:rPr lang="en-US" b="1" dirty="0"/>
              <a:t>Negative (FN) 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similar points are </a:t>
            </a:r>
            <a:r>
              <a:rPr lang="en-US" dirty="0" smtClean="0"/>
              <a:t>assigned to different </a:t>
            </a:r>
            <a:r>
              <a:rPr lang="en-US" dirty="0"/>
              <a:t>communities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considered an incorrect decision</a:t>
            </a:r>
          </a:p>
          <a:p>
            <a:r>
              <a:rPr lang="en-US" b="1" dirty="0" smtClean="0"/>
              <a:t>False </a:t>
            </a:r>
            <a:r>
              <a:rPr lang="en-US" b="1" dirty="0"/>
              <a:t>Positive (FP</a:t>
            </a:r>
            <a:r>
              <a:rPr lang="en-US" b="1" dirty="0" smtClean="0"/>
              <a:t>)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dissimilar points are </a:t>
            </a:r>
            <a:r>
              <a:rPr lang="en-US" dirty="0" smtClean="0"/>
              <a:t>assigned to </a:t>
            </a:r>
            <a:r>
              <a:rPr lang="en-US" dirty="0"/>
              <a:t>the same communities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considered an incorrect decision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1"/>
            <a:ext cx="2306126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42" y="2133600"/>
            <a:ext cx="2398885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295400"/>
                <a:ext cx="3401893" cy="508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Precision</m:t>
                    </m:r>
                    <m:r>
                      <m:rPr>
                        <m:nor/>
                      </m:rPr>
                      <a:rPr lang="en-US" dirty="0"/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Relevant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retrieved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Retrieved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3401893" cy="508665"/>
              </a:xfrm>
              <a:prstGeom prst="rect">
                <a:avLst/>
              </a:prstGeom>
              <a:blipFill rotWithShape="0">
                <a:blip r:embed="rId4"/>
                <a:stretch>
                  <a:fillRect r="-8065" b="-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1295400"/>
                <a:ext cx="3105337" cy="509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Recall</m:t>
                    </m:r>
                    <m:r>
                      <m:rPr>
                        <m:nor/>
                      </m:rPr>
                      <a:rPr lang="en-US" dirty="0"/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Relevant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retrieved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Relevant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95400"/>
                <a:ext cx="3105337" cy="509114"/>
              </a:xfrm>
              <a:prstGeom prst="rect">
                <a:avLst/>
              </a:prstGeom>
              <a:blipFill rotWithShape="0">
                <a:blip r:embed="rId5"/>
                <a:stretch>
                  <a:fillRect r="-8448" b="-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Recall: </a:t>
            </a:r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599342" cy="179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4" y="3225799"/>
            <a:ext cx="4138613" cy="216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57954"/>
            <a:ext cx="323688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07228"/>
            <a:ext cx="3236889" cy="62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18760"/>
          </a:xfrm>
        </p:spPr>
        <p:txBody>
          <a:bodyPr/>
          <a:lstStyle/>
          <a:p>
            <a:r>
              <a:rPr lang="en-US" dirty="0" smtClean="0"/>
              <a:t>Either P or R measures one aspect of the performance, to integrate them </a:t>
            </a:r>
            <a:r>
              <a:rPr lang="en-US" dirty="0"/>
              <a:t>into one measure, we can use </a:t>
            </a:r>
            <a:r>
              <a:rPr lang="en-US" dirty="0" smtClean="0"/>
              <a:t>the harmonic </a:t>
            </a:r>
            <a:r>
              <a:rPr lang="en-US" dirty="0"/>
              <a:t>mean of precision of </a:t>
            </a:r>
            <a:r>
              <a:rPr lang="en-US" dirty="0" smtClean="0"/>
              <a:t>recall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example earlier, F </a:t>
            </a:r>
            <a:r>
              <a:rPr lang="en-US" dirty="0"/>
              <a:t>= </a:t>
            </a:r>
            <a:r>
              <a:rPr lang="en-US" dirty="0" smtClean="0"/>
              <a:t>0.60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65951"/>
            <a:ext cx="2528887" cy="97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0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8400" y="4753570"/>
            <a:ext cx="27432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/>
              <a:t>In purity, we assume the majority of a </a:t>
            </a:r>
            <a:r>
              <a:rPr lang="en-US" dirty="0" smtClean="0"/>
              <a:t>community represents </a:t>
            </a:r>
            <a:r>
              <a:rPr lang="en-US" dirty="0"/>
              <a:t>the </a:t>
            </a:r>
            <a:r>
              <a:rPr lang="en-US" dirty="0" smtClean="0"/>
              <a:t>community</a:t>
            </a:r>
            <a:endParaRPr lang="en-US" dirty="0"/>
          </a:p>
          <a:p>
            <a:r>
              <a:rPr lang="en-US" dirty="0"/>
              <a:t>Hence, we use the label of the majority against the label of each </a:t>
            </a:r>
            <a:r>
              <a:rPr lang="en-US" dirty="0" smtClean="0"/>
              <a:t>member to </a:t>
            </a:r>
            <a:r>
              <a:rPr lang="en-US" dirty="0"/>
              <a:t>evaluate the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The purity </a:t>
            </a:r>
            <a:r>
              <a:rPr lang="en-US" dirty="0"/>
              <a:t>is then defined as the fraction of instances that have labels equal </a:t>
            </a:r>
            <a:r>
              <a:rPr lang="en-US" dirty="0" smtClean="0"/>
              <a:t>to the community’s majority </a:t>
            </a:r>
            <a:r>
              <a:rPr lang="en-US" dirty="0"/>
              <a:t>label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590901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k</a:t>
            </a:r>
            <a:r>
              <a:rPr lang="en-US" dirty="0"/>
              <a:t> is the number of </a:t>
            </a:r>
            <a:r>
              <a:rPr lang="en-US" dirty="0" smtClean="0"/>
              <a:t> communities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the total number of nodes, </a:t>
            </a:r>
            <a:r>
              <a:rPr lang="en-US" dirty="0" smtClean="0"/>
              <a:t>L</a:t>
            </a:r>
            <a:r>
              <a:rPr lang="en-US" baseline="-25000" dirty="0" smtClean="0"/>
              <a:t>j</a:t>
            </a:r>
            <a:r>
              <a:rPr lang="en-US" dirty="0" smtClean="0"/>
              <a:t> is </a:t>
            </a:r>
            <a:r>
              <a:rPr lang="en-US" dirty="0"/>
              <a:t>the set of instances with label </a:t>
            </a:r>
            <a:r>
              <a:rPr lang="en-US" i="1" dirty="0"/>
              <a:t>j</a:t>
            </a:r>
            <a:r>
              <a:rPr lang="en-US" dirty="0"/>
              <a:t> in all communities, and C</a:t>
            </a:r>
            <a:r>
              <a:rPr lang="en-US" baseline="-25000" dirty="0"/>
              <a:t>i</a:t>
            </a:r>
            <a:r>
              <a:rPr lang="en-US" dirty="0"/>
              <a:t> is the set </a:t>
            </a:r>
            <a:r>
              <a:rPr lang="en-US" dirty="0" smtClean="0"/>
              <a:t>of members </a:t>
            </a:r>
            <a:r>
              <a:rPr lang="en-US" dirty="0"/>
              <a:t>in community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017455"/>
            <a:ext cx="8686800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Purity can be easily tampered; consider points being singleton </a:t>
            </a:r>
            <a:r>
              <a:rPr lang="en-US" sz="3200" dirty="0" smtClean="0"/>
              <a:t>communities (of </a:t>
            </a:r>
            <a:r>
              <a:rPr lang="en-US" sz="3200" dirty="0"/>
              <a:t>size 1) or very large </a:t>
            </a:r>
            <a:r>
              <a:rPr lang="en-US" sz="3200" dirty="0" smtClean="0"/>
              <a:t>communities. 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In both </a:t>
            </a:r>
            <a:r>
              <a:rPr lang="en-US" sz="3200" dirty="0" smtClean="0"/>
              <a:t>cases, </a:t>
            </a:r>
            <a:r>
              <a:rPr lang="en-US" sz="3200" dirty="0"/>
              <a:t>purity does not make much sense.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50710"/>
            <a:ext cx="1901943" cy="94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46" y="6043429"/>
            <a:ext cx="1913049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066618" y="4368991"/>
            <a:ext cx="4691925" cy="13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Community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Community </a:t>
            </a:r>
            <a:r>
              <a:rPr lang="en-US" dirty="0" smtClean="0">
                <a:solidFill>
                  <a:srgbClr val="0000FF"/>
                </a:solidFill>
              </a:rPr>
              <a:t>detection</a:t>
            </a:r>
          </a:p>
          <a:p>
            <a:pPr lvl="1"/>
            <a:r>
              <a:rPr lang="en-US" dirty="0" smtClean="0"/>
              <a:t>Discovering implicit communities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Community </a:t>
            </a:r>
            <a:r>
              <a:rPr lang="en-US" dirty="0">
                <a:solidFill>
                  <a:srgbClr val="0000FF"/>
                </a:solidFill>
              </a:rPr>
              <a:t>evolution</a:t>
            </a:r>
          </a:p>
          <a:p>
            <a:pPr lvl="1"/>
            <a:r>
              <a:rPr lang="en-US" dirty="0" smtClean="0"/>
              <a:t>Studying temporal evolution of communities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Community </a:t>
            </a:r>
            <a:r>
              <a:rPr lang="en-US" dirty="0" smtClean="0">
                <a:solidFill>
                  <a:srgbClr val="0000FF"/>
                </a:solidFill>
              </a:rPr>
              <a:t>evaluation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Evaluating Detected Communities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Mutual information (MI) describes the amount </a:t>
            </a:r>
            <a:r>
              <a:rPr lang="en-US" dirty="0" smtClean="0"/>
              <a:t>of information </a:t>
            </a:r>
            <a:r>
              <a:rPr lang="en-US" dirty="0"/>
              <a:t>that two random variables share.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by </a:t>
            </a:r>
            <a:r>
              <a:rPr lang="en-US" dirty="0" smtClean="0"/>
              <a:t>knowing one </a:t>
            </a:r>
            <a:r>
              <a:rPr lang="en-US" dirty="0"/>
              <a:t>of the variables, MI measures the amount of uncertainty </a:t>
            </a:r>
            <a:r>
              <a:rPr lang="en-US" dirty="0" smtClean="0"/>
              <a:t>reduced regarding </a:t>
            </a:r>
            <a:r>
              <a:rPr lang="en-US" dirty="0"/>
              <a:t>the other variable.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490382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 and </a:t>
            </a:r>
            <a:r>
              <a:rPr lang="en-US" sz="2400" dirty="0" smtClean="0"/>
              <a:t>H are </a:t>
            </a:r>
            <a:r>
              <a:rPr lang="en-US" sz="2400" dirty="0"/>
              <a:t>labels and found communities;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</a:t>
            </a:r>
            <a:r>
              <a:rPr lang="en-US" sz="2400" dirty="0"/>
              <a:t>and n</a:t>
            </a:r>
            <a:r>
              <a:rPr lang="en-US" sz="2400" baseline="-25000" dirty="0"/>
              <a:t>l</a:t>
            </a:r>
            <a:r>
              <a:rPr lang="en-US" sz="2400" dirty="0"/>
              <a:t> are the number of data </a:t>
            </a:r>
            <a:r>
              <a:rPr lang="en-US" sz="2400" dirty="0" smtClean="0"/>
              <a:t>points in </a:t>
            </a:r>
            <a:r>
              <a:rPr lang="en-US" sz="2400" dirty="0"/>
              <a:t>community h and with label l, respectively;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h,l</a:t>
            </a:r>
            <a:r>
              <a:rPr lang="en-US" sz="2400" dirty="0" smtClean="0"/>
              <a:t> </a:t>
            </a:r>
            <a:r>
              <a:rPr lang="en-US" sz="2400" dirty="0"/>
              <a:t>is the number of </a:t>
            </a:r>
            <a:r>
              <a:rPr lang="en-US" sz="2400" dirty="0" smtClean="0"/>
              <a:t>nodes in </a:t>
            </a:r>
            <a:r>
              <a:rPr lang="en-US" sz="2400" dirty="0"/>
              <a:t>community h and with label l; and n is the number of nodes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676400" y="3276600"/>
            <a:ext cx="6560457" cy="13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Mutual </a:t>
            </a:r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utual </a:t>
            </a:r>
            <a:r>
              <a:rPr lang="en-US" dirty="0"/>
              <a:t>information is </a:t>
            </a:r>
            <a:r>
              <a:rPr lang="en-US" dirty="0" smtClean="0"/>
              <a:t>unbounded</a:t>
            </a:r>
          </a:p>
          <a:p>
            <a:r>
              <a:rPr lang="en-US" dirty="0" smtClean="0"/>
              <a:t>To </a:t>
            </a:r>
            <a:r>
              <a:rPr lang="en-US" dirty="0"/>
              <a:t>address this issue, </a:t>
            </a:r>
            <a:r>
              <a:rPr lang="en-US" dirty="0" smtClean="0"/>
              <a:t>we can </a:t>
            </a:r>
            <a:r>
              <a:rPr lang="en-US" dirty="0"/>
              <a:t>normalize mutual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We know that,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H(.) is the entropy function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8998" y="2743200"/>
            <a:ext cx="3382201" cy="1320084"/>
            <a:chOff x="4343400" y="3780304"/>
            <a:chExt cx="4508551" cy="18831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 contrast="40000"/>
            </a:blip>
            <a:stretch>
              <a:fillRect/>
            </a:stretch>
          </p:blipFill>
          <p:spPr>
            <a:xfrm>
              <a:off x="4593151" y="3780304"/>
              <a:ext cx="4258800" cy="7444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 contrast="40000"/>
            </a:blip>
            <a:stretch>
              <a:fillRect/>
            </a:stretch>
          </p:blipFill>
          <p:spPr>
            <a:xfrm>
              <a:off x="4343400" y="4272225"/>
              <a:ext cx="3945975" cy="7806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 contrast="40000"/>
            </a:blip>
            <a:stretch>
              <a:fillRect/>
            </a:stretch>
          </p:blipFill>
          <p:spPr>
            <a:xfrm>
              <a:off x="4343400" y="4835454"/>
              <a:ext cx="4508551" cy="82803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598998" y="4724400"/>
            <a:ext cx="3098875" cy="15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Mutual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Normalized Mutual </a:t>
            </a:r>
            <a:r>
              <a:rPr lang="en-US" b="1" dirty="0" smtClean="0"/>
              <a:t>Information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We can also define it as </a:t>
            </a:r>
          </a:p>
          <a:p>
            <a:pPr marL="0" indent="0">
              <a:buNone/>
            </a:pPr>
            <a:r>
              <a:rPr lang="en-US" sz="2400" dirty="0" smtClean="0"/>
              <a:t>Note that MI&lt;1/2(H(H)+H(L)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5326189"/>
            <a:ext cx="3952875" cy="105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057400" y="1871676"/>
            <a:ext cx="3924056" cy="1210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905000" y="3129289"/>
            <a:ext cx="6364652" cy="14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Mutual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042160"/>
          </a:xfrm>
        </p:spPr>
        <p:txBody>
          <a:bodyPr>
            <a:normAutofit/>
          </a:bodyPr>
          <a:lstStyle/>
          <a:p>
            <a:r>
              <a:rPr lang="en-US" dirty="0" smtClean="0"/>
              <a:t>NMI values </a:t>
            </a:r>
            <a:r>
              <a:rPr lang="en-US" dirty="0"/>
              <a:t>close to one indicate high similarity between </a:t>
            </a:r>
            <a:r>
              <a:rPr lang="en-US" dirty="0" smtClean="0"/>
              <a:t>communities found and labels</a:t>
            </a:r>
          </a:p>
          <a:p>
            <a:r>
              <a:rPr lang="en-US" dirty="0" smtClean="0"/>
              <a:t>Values </a:t>
            </a:r>
            <a:r>
              <a:rPr lang="en-US" dirty="0"/>
              <a:t>close to zero indicate </a:t>
            </a:r>
            <a:r>
              <a:rPr lang="en-US" dirty="0" smtClean="0"/>
              <a:t>high dissimilarity between </a:t>
            </a:r>
            <a:r>
              <a:rPr lang="en-US" dirty="0"/>
              <a:t>them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38943"/>
            <a:ext cx="5334000" cy="132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300" y="2866072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where l and h are </a:t>
            </a:r>
            <a:r>
              <a:rPr lang="en-US" dirty="0" smtClean="0"/>
              <a:t>known (with labels) </a:t>
            </a:r>
            <a:r>
              <a:rPr lang="en-US" dirty="0"/>
              <a:t>and found </a:t>
            </a:r>
            <a:r>
              <a:rPr lang="en-US" dirty="0" smtClean="0"/>
              <a:t>communities, respectively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</a:t>
            </a:r>
            <a:r>
              <a:rPr lang="en-US" baseline="-25000" dirty="0" smtClean="0"/>
              <a:t>h</a:t>
            </a:r>
            <a:r>
              <a:rPr lang="en-US" dirty="0" smtClean="0"/>
              <a:t> </a:t>
            </a:r>
            <a:r>
              <a:rPr lang="en-US" dirty="0"/>
              <a:t>and n</a:t>
            </a:r>
            <a:r>
              <a:rPr lang="en-US" baseline="-25000" dirty="0"/>
              <a:t>l</a:t>
            </a:r>
            <a:r>
              <a:rPr lang="en-US" dirty="0"/>
              <a:t> are the </a:t>
            </a:r>
            <a:r>
              <a:rPr lang="en-US" dirty="0" smtClean="0"/>
              <a:t>number of </a:t>
            </a:r>
            <a:r>
              <a:rPr lang="en-US" dirty="0"/>
              <a:t>data points in the </a:t>
            </a:r>
            <a:r>
              <a:rPr lang="en-US" dirty="0" smtClean="0"/>
              <a:t>community h </a:t>
            </a:r>
            <a:r>
              <a:rPr lang="en-US" dirty="0"/>
              <a:t>and l, respectively,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n</a:t>
            </a:r>
            <a:r>
              <a:rPr lang="en-US" baseline="-25000" dirty="0" err="1" smtClean="0"/>
              <a:t>h,l</a:t>
            </a:r>
            <a:r>
              <a:rPr lang="en-US" dirty="0" smtClean="0"/>
              <a:t> </a:t>
            </a:r>
            <a:r>
              <a:rPr lang="en-US" dirty="0"/>
              <a:t>is the number </a:t>
            </a:r>
            <a:r>
              <a:rPr lang="en-US" dirty="0" smtClean="0"/>
              <a:t>of points </a:t>
            </a:r>
            <a:r>
              <a:rPr lang="en-US" dirty="0"/>
              <a:t>in </a:t>
            </a:r>
            <a:r>
              <a:rPr lang="en-US" dirty="0" smtClean="0"/>
              <a:t>community h </a:t>
            </a:r>
            <a:r>
              <a:rPr lang="en-US" dirty="0"/>
              <a:t>and labeled l,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 </a:t>
            </a:r>
            <a:r>
              <a:rPr lang="en-US" dirty="0"/>
              <a:t>is the size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4207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without 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8120"/>
            <a:ext cx="8229600" cy="38774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Evaluation with Semantics</a:t>
            </a:r>
          </a:p>
          <a:p>
            <a:pPr lvl="1"/>
            <a:r>
              <a:rPr lang="en-US" dirty="0"/>
              <a:t>A simple way of analyzing detected communities is to analyze other </a:t>
            </a:r>
            <a:r>
              <a:rPr lang="en-US" dirty="0" smtClean="0"/>
              <a:t>attributes (</a:t>
            </a:r>
            <a:r>
              <a:rPr lang="en-US" dirty="0"/>
              <a:t>posts, profile information, content generated, etc.) of </a:t>
            </a:r>
            <a:r>
              <a:rPr lang="en-US" dirty="0" smtClean="0"/>
              <a:t>community members </a:t>
            </a:r>
            <a:r>
              <a:rPr lang="en-US" dirty="0"/>
              <a:t>to see if there is a coherency among community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The coherency </a:t>
            </a:r>
            <a:r>
              <a:rPr lang="en-US" dirty="0"/>
              <a:t>is often checked via human subjects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With mechanical Turk</a:t>
            </a:r>
          </a:p>
          <a:p>
            <a:pPr lvl="1"/>
            <a:r>
              <a:rPr lang="en-US" dirty="0"/>
              <a:t>To help analyze these communities</a:t>
            </a:r>
            <a:r>
              <a:rPr lang="en-US" dirty="0" smtClean="0"/>
              <a:t>, one </a:t>
            </a:r>
            <a:r>
              <a:rPr lang="en-US" dirty="0"/>
              <a:t>can use word frequencies. By generating a list of </a:t>
            </a:r>
            <a:r>
              <a:rPr lang="en-US" dirty="0" smtClean="0"/>
              <a:t>frequent keywords </a:t>
            </a:r>
            <a:r>
              <a:rPr lang="en-US" dirty="0"/>
              <a:t>for each community, human subjects determine whether </a:t>
            </a:r>
            <a:r>
              <a:rPr lang="en-US" dirty="0" smtClean="0"/>
              <a:t>these keywords </a:t>
            </a:r>
            <a:r>
              <a:rPr lang="en-US" dirty="0"/>
              <a:t>represent a coherent topic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Evaluation </a:t>
            </a:r>
            <a:r>
              <a:rPr lang="en-US" b="1" dirty="0"/>
              <a:t>Using Clustering Quality Measures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Use clustering quality measures (SSE)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more than two community detection algorithms and compare the results and pick the algorithm with better quality measure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446468" y="571889"/>
            <a:ext cx="7240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Detection is the process of finding </a:t>
            </a:r>
            <a:r>
              <a:rPr lang="en-US" dirty="0"/>
              <a:t>clusters (‘‘communities’’) of nodes with strong </a:t>
            </a:r>
            <a:r>
              <a:rPr lang="en-US" dirty="0" smtClean="0"/>
              <a:t>internal connections </a:t>
            </a:r>
            <a:r>
              <a:rPr lang="en-US" dirty="0"/>
              <a:t>and weak connections between different </a:t>
            </a:r>
            <a:r>
              <a:rPr lang="en-US" dirty="0" smtClean="0"/>
              <a:t>clusters</a:t>
            </a:r>
          </a:p>
          <a:p>
            <a:r>
              <a:rPr lang="en-US" dirty="0"/>
              <a:t>An ideal decomposition of a large graph is into completely </a:t>
            </a:r>
            <a:r>
              <a:rPr lang="en-US" dirty="0" smtClean="0"/>
              <a:t>disjoint communities </a:t>
            </a:r>
            <a:r>
              <a:rPr lang="en-US" dirty="0"/>
              <a:t>(groups of particles) where there are no </a:t>
            </a:r>
            <a:r>
              <a:rPr lang="en-US" dirty="0" smtClean="0"/>
              <a:t>interactions between </a:t>
            </a:r>
            <a:r>
              <a:rPr lang="en-US" dirty="0"/>
              <a:t>different communities</a:t>
            </a:r>
            <a:r>
              <a:rPr lang="en-US" dirty="0" smtClean="0"/>
              <a:t>.</a:t>
            </a:r>
          </a:p>
          <a:p>
            <a:r>
              <a:rPr lang="en-US" dirty="0"/>
              <a:t>In practice, the task is to find a </a:t>
            </a:r>
            <a:r>
              <a:rPr lang="en-US" dirty="0" smtClean="0"/>
              <a:t>partition into </a:t>
            </a:r>
            <a:r>
              <a:rPr lang="en-US" dirty="0"/>
              <a:t>communities which are maximally decoupled.</a:t>
            </a:r>
          </a:p>
        </p:txBody>
      </p:sp>
    </p:spTree>
    <p:extLst>
      <p:ext uri="{BB962C8B-B14F-4D97-AF65-F5344CB8AC3E}">
        <p14:creationId xmlns:p14="http://schemas.microsoft.com/office/powerpoint/2010/main" val="1856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Las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LastTemplate</Template>
  <TotalTime>46161</TotalTime>
  <Words>3821</Words>
  <Application>Microsoft Office PowerPoint</Application>
  <PresentationFormat>On-screen Show (4:3)</PresentationFormat>
  <Paragraphs>485</Paragraphs>
  <Slides>74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ＭＳ Ｐゴシック</vt:lpstr>
      <vt:lpstr>Arial</vt:lpstr>
      <vt:lpstr>Calibri</vt:lpstr>
      <vt:lpstr>Cambria Math</vt:lpstr>
      <vt:lpstr>Georgia</vt:lpstr>
      <vt:lpstr>Symbol</vt:lpstr>
      <vt:lpstr>Verdana</vt:lpstr>
      <vt:lpstr>Wingdings</vt:lpstr>
      <vt:lpstr>LastTemplate</vt:lpstr>
      <vt:lpstr>Community Analysis</vt:lpstr>
      <vt:lpstr>Social Community</vt:lpstr>
      <vt:lpstr>Social Media Communities</vt:lpstr>
      <vt:lpstr>Examples of Explicit Social Media Communities</vt:lpstr>
      <vt:lpstr>Communities: An Example</vt:lpstr>
      <vt:lpstr>Real-world Communities: Scientists’ Collaboration Network</vt:lpstr>
      <vt:lpstr>What Is Community Analysis?</vt:lpstr>
      <vt:lpstr>Community Detection</vt:lpstr>
      <vt:lpstr>Definition</vt:lpstr>
      <vt:lpstr>Why Detecting Communities is Important?</vt:lpstr>
      <vt:lpstr>Why Community Detection?</vt:lpstr>
      <vt:lpstr>Community Detection vs. Clustering</vt:lpstr>
      <vt:lpstr>Community Detection Algorithms</vt:lpstr>
      <vt:lpstr>Member-Based Community Detection</vt:lpstr>
      <vt:lpstr>Member-Based Community Detection</vt:lpstr>
      <vt:lpstr>Node-Degree</vt:lpstr>
      <vt:lpstr>Brute Force</vt:lpstr>
      <vt:lpstr>Brute Force</vt:lpstr>
      <vt:lpstr>Brute Force</vt:lpstr>
      <vt:lpstr>Relaxing Cliques</vt:lpstr>
      <vt:lpstr>K-plex example</vt:lpstr>
      <vt:lpstr>Using Cliques as a seed of Community</vt:lpstr>
      <vt:lpstr>Clique Percolation Method: Example</vt:lpstr>
      <vt:lpstr>Node-Reachability</vt:lpstr>
      <vt:lpstr>Node Similarity</vt:lpstr>
      <vt:lpstr>Vertex Similarity: Normalization</vt:lpstr>
      <vt:lpstr>Vertex Similarity: Example</vt:lpstr>
      <vt:lpstr>Group-Based Community Detection</vt:lpstr>
      <vt:lpstr>Group-Based Community Detection</vt:lpstr>
      <vt:lpstr>Balanced Communities: Spectral Clustering</vt:lpstr>
      <vt:lpstr>Ratio Cut &amp; Normalized Cut</vt:lpstr>
      <vt:lpstr>Ratio Cut &amp; Normalized Cut: Example</vt:lpstr>
      <vt:lpstr>Spectral Clustering</vt:lpstr>
      <vt:lpstr>Spectral Clustering</vt:lpstr>
      <vt:lpstr>Spectral Clustering</vt:lpstr>
      <vt:lpstr>PowerPoint Presentation</vt:lpstr>
      <vt:lpstr>Spectral Clustering: Example (k=2)</vt:lpstr>
      <vt:lpstr>Robust Communities</vt:lpstr>
      <vt:lpstr>Modular Communities: Modularity Maxmization</vt:lpstr>
      <vt:lpstr>Modularity Maximization: Main Idea</vt:lpstr>
      <vt:lpstr>Normalized Modularity</vt:lpstr>
      <vt:lpstr>Modularity Maximization</vt:lpstr>
      <vt:lpstr>Modularity Maximization: Example</vt:lpstr>
      <vt:lpstr>Dense Communities: -dense </vt:lpstr>
      <vt:lpstr>Hierarchical Communities: Hierarchical Clustering</vt:lpstr>
      <vt:lpstr>Hierarhical Community Detection</vt:lpstr>
      <vt:lpstr>Divisive Hierarchical Clustering</vt:lpstr>
      <vt:lpstr>Edge Betweenness</vt:lpstr>
      <vt:lpstr>Edge Betweenness: Example</vt:lpstr>
      <vt:lpstr>The  Girvan-Newman Algorithm</vt:lpstr>
      <vt:lpstr>Edge Betweenness Divisive Clustering: Example</vt:lpstr>
      <vt:lpstr>Community Detection Algorithms</vt:lpstr>
      <vt:lpstr>Community Evolution</vt:lpstr>
      <vt:lpstr>Network and Community Evolution</vt:lpstr>
      <vt:lpstr>How Networks Evolve?</vt:lpstr>
      <vt:lpstr>Network Growth Patterns</vt:lpstr>
      <vt:lpstr>Network Segmentation</vt:lpstr>
      <vt:lpstr>Graph Densification</vt:lpstr>
      <vt:lpstr>Densification in Real Networks</vt:lpstr>
      <vt:lpstr>Diameter Shrinking</vt:lpstr>
      <vt:lpstr>How Communities Evolve?</vt:lpstr>
      <vt:lpstr>Community Evolution</vt:lpstr>
      <vt:lpstr>Community Evaluation</vt:lpstr>
      <vt:lpstr>Evaluating the Communities</vt:lpstr>
      <vt:lpstr>Evaluation with Ground Truth</vt:lpstr>
      <vt:lpstr>Precision and Recall</vt:lpstr>
      <vt:lpstr>Precision and Recall: Example 1</vt:lpstr>
      <vt:lpstr>F-Measure</vt:lpstr>
      <vt:lpstr>Purity</vt:lpstr>
      <vt:lpstr>Mutual Information</vt:lpstr>
      <vt:lpstr>Normalizing Mutual Information</vt:lpstr>
      <vt:lpstr>Normalized Mutual Information</vt:lpstr>
      <vt:lpstr>Normalized Mutual Information</vt:lpstr>
      <vt:lpstr>Evaluation without Ground Truth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Reza Zafarani</cp:lastModifiedBy>
  <cp:revision>2046</cp:revision>
  <cp:lastPrinted>2012-08-17T16:28:21Z</cp:lastPrinted>
  <dcterms:created xsi:type="dcterms:W3CDTF">2010-10-09T16:31:58Z</dcterms:created>
  <dcterms:modified xsi:type="dcterms:W3CDTF">2015-06-14T03:48:29Z</dcterms:modified>
  <cp:category>Social Media Mining</cp:category>
</cp:coreProperties>
</file>