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9"/>
  </p:notesMasterIdLst>
  <p:handoutMasterIdLst>
    <p:handoutMasterId r:id="rId80"/>
  </p:handoutMasterIdLst>
  <p:sldIdLst>
    <p:sldId id="582" r:id="rId2"/>
    <p:sldId id="375" r:id="rId3"/>
    <p:sldId id="536" r:id="rId4"/>
    <p:sldId id="537" r:id="rId5"/>
    <p:sldId id="459" r:id="rId6"/>
    <p:sldId id="462" r:id="rId7"/>
    <p:sldId id="538" r:id="rId8"/>
    <p:sldId id="541" r:id="rId9"/>
    <p:sldId id="540" r:id="rId10"/>
    <p:sldId id="539" r:id="rId11"/>
    <p:sldId id="463" r:id="rId12"/>
    <p:sldId id="464" r:id="rId13"/>
    <p:sldId id="466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544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42" r:id="rId31"/>
    <p:sldId id="485" r:id="rId32"/>
    <p:sldId id="488" r:id="rId33"/>
    <p:sldId id="543" r:id="rId34"/>
    <p:sldId id="490" r:id="rId35"/>
    <p:sldId id="491" r:id="rId36"/>
    <p:sldId id="492" r:id="rId37"/>
    <p:sldId id="494" r:id="rId38"/>
    <p:sldId id="495" r:id="rId39"/>
    <p:sldId id="496" r:id="rId40"/>
    <p:sldId id="497" r:id="rId41"/>
    <p:sldId id="498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3" r:id="rId60"/>
    <p:sldId id="564" r:id="rId61"/>
    <p:sldId id="565" r:id="rId62"/>
    <p:sldId id="566" r:id="rId63"/>
    <p:sldId id="567" r:id="rId64"/>
    <p:sldId id="568" r:id="rId65"/>
    <p:sldId id="569" r:id="rId66"/>
    <p:sldId id="570" r:id="rId67"/>
    <p:sldId id="571" r:id="rId68"/>
    <p:sldId id="572" r:id="rId69"/>
    <p:sldId id="573" r:id="rId70"/>
    <p:sldId id="574" r:id="rId71"/>
    <p:sldId id="575" r:id="rId72"/>
    <p:sldId id="576" r:id="rId73"/>
    <p:sldId id="577" r:id="rId74"/>
    <p:sldId id="578" r:id="rId75"/>
    <p:sldId id="579" r:id="rId76"/>
    <p:sldId id="580" r:id="rId77"/>
    <p:sldId id="581" r:id="rId78"/>
  </p:sldIdLst>
  <p:sldSz cx="9144000" cy="6858000" type="screen4x3"/>
  <p:notesSz cx="6881813" cy="92964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582"/>
            <p14:sldId id="375"/>
            <p14:sldId id="536"/>
            <p14:sldId id="537"/>
            <p14:sldId id="459"/>
            <p14:sldId id="462"/>
            <p14:sldId id="538"/>
            <p14:sldId id="541"/>
            <p14:sldId id="540"/>
            <p14:sldId id="539"/>
            <p14:sldId id="463"/>
            <p14:sldId id="464"/>
            <p14:sldId id="466"/>
            <p14:sldId id="470"/>
            <p14:sldId id="471"/>
            <p14:sldId id="472"/>
            <p14:sldId id="473"/>
            <p14:sldId id="474"/>
            <p14:sldId id="475"/>
            <p14:sldId id="476"/>
            <p14:sldId id="544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542"/>
            <p14:sldId id="485"/>
            <p14:sldId id="488"/>
            <p14:sldId id="543"/>
            <p14:sldId id="490"/>
            <p14:sldId id="491"/>
            <p14:sldId id="492"/>
            <p14:sldId id="494"/>
            <p14:sldId id="495"/>
            <p14:sldId id="496"/>
            <p14:sldId id="497"/>
            <p14:sldId id="49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Untitled Section" id="{613B0454-8AB1-431B-89AD-8B3BDEB0A78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F3"/>
    <a:srgbClr val="E20000"/>
    <a:srgbClr val="FFFFFF"/>
    <a:srgbClr val="000000"/>
    <a:srgbClr val="0D016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102" d="100"/>
          <a:sy n="102" d="100"/>
        </p:scale>
        <p:origin x="-183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Plethora:</a:t>
            </a:r>
            <a:r>
              <a:rPr lang="zh-CN" altLang="en-US" smtClean="0"/>
              <a:t>众多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7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B1</a:t>
            </a:r>
            <a:r>
              <a:rPr lang="en-US" altLang="zh-CN" baseline="0" dirty="0" smtClean="0"/>
              <a:t> or BI?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\beta is the</a:t>
            </a:r>
            <a:r>
              <a:rPr lang="en-US" baseline="0" dirty="0" smtClean="0"/>
              <a:t> contact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1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Nicholas A. Christakis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Expediting:</a:t>
            </a:r>
            <a:r>
              <a:rPr lang="zh-CN" altLang="en-US" dirty="0" smtClean="0"/>
              <a:t>加速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8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B5FF6-E965-4A94-A869-B7927D0C1DB6}" type="slidenum">
              <a:rPr lang="en-US"/>
              <a:pPr/>
              <a:t>9</a:t>
            </a:fld>
            <a:endParaRPr lang="en-US"/>
          </a:p>
        </p:txBody>
      </p:sp>
      <p:sp>
        <p:nvSpPr>
          <p:cNvPr id="7782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9640" tIns="45000" rIns="89640" bIns="45000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From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Easley &amp; Kleinberg, 2010</a:t>
            </a:r>
          </a:p>
          <a:p>
            <a:pPr eaLnBrk="1">
              <a:spcBef>
                <a:spcPct val="0"/>
              </a:spcBef>
            </a:pPr>
            <a:endParaRPr lang="en-US" sz="2000" baseline="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zh-CN" altLang="en-US" sz="2000" dirty="0" smtClean="0">
                <a:latin typeface="+mn-lt" charset="0"/>
                <a:ea typeface="+mn-ea" charset="0"/>
                <a:cs typeface="+mn-ea" charset="0"/>
              </a:rPr>
              <a:t>补图描述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fld id="{CDD57786-9CEC-49DF-98CC-7553D205D1B4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6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91FB8-CB27-4925-B6E5-6E2CEF51E033}" type="slidenum">
              <a:rPr lang="en-US"/>
              <a:pPr/>
              <a:t>27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8E692-9458-4C86-9363-81FC1D37FCC1}" type="slidenum">
              <a:rPr lang="en-US"/>
              <a:pPr/>
              <a:t>31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6552F-3E1D-4A8A-AF0A-4C8F99A9855D}" type="slidenum">
              <a:rPr lang="en-US"/>
              <a:pPr/>
              <a:t>37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spread</a:t>
            </a:r>
            <a:r>
              <a:rPr lang="en-US" baseline="0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set of nodes </a:t>
            </a:r>
            <a:r>
              <a:rPr lang="en-US" i="1" dirty="0"/>
              <a:t>A: </a:t>
            </a:r>
            <a:r>
              <a:rPr lang="en-US" dirty="0"/>
              <a:t>the expected number of active nodes at the end of the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Information Diffusion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zNNz0yzHcw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Information Diffusion in Social Media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r>
              <a:rPr lang="zh-CN" altLang="en-US" sz="2400" dirty="0" smtClean="0"/>
              <a:t>社交媒体信息传播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Behavior: </a:t>
            </a:r>
            <a:r>
              <a:rPr lang="en-US" dirty="0" err="1" smtClean="0"/>
              <a:t>Solomom</a:t>
            </a:r>
            <a:r>
              <a:rPr lang="en-US" dirty="0" smtClean="0"/>
              <a:t> Asch’s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318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one experiment, he asked groups of </a:t>
            </a:r>
            <a:r>
              <a:rPr lang="en-US" dirty="0" smtClean="0"/>
              <a:t>students </a:t>
            </a:r>
            <a:r>
              <a:rPr lang="en-US" dirty="0"/>
              <a:t>to </a:t>
            </a:r>
            <a:r>
              <a:rPr lang="en-US" dirty="0" smtClean="0"/>
              <a:t>participate </a:t>
            </a:r>
            <a:r>
              <a:rPr lang="en-US" dirty="0"/>
              <a:t>in a vision </a:t>
            </a:r>
            <a:r>
              <a:rPr lang="en-US" dirty="0" smtClean="0"/>
              <a:t>test where </a:t>
            </a:r>
            <a:r>
              <a:rPr lang="en-US" dirty="0"/>
              <a:t>they were shown two </a:t>
            </a:r>
            <a:r>
              <a:rPr lang="en-US" dirty="0" smtClean="0"/>
              <a:t>cards, one with </a:t>
            </a:r>
            <a:r>
              <a:rPr lang="en-US" dirty="0"/>
              <a:t>a single line segment and one with 3 lines, and the participants </a:t>
            </a:r>
            <a:r>
              <a:rPr lang="en-US" dirty="0" smtClean="0"/>
              <a:t>were required </a:t>
            </a:r>
            <a:r>
              <a:rPr lang="en-US" dirty="0"/>
              <a:t>to match line segments with the same length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Each participant was put into a group where all other group </a:t>
            </a:r>
            <a:r>
              <a:rPr lang="en-US" dirty="0" smtClean="0"/>
              <a:t>members were </a:t>
            </a:r>
            <a:r>
              <a:rPr lang="en-US" dirty="0"/>
              <a:t>collaborators with Asch. These collaborators were introduced </a:t>
            </a:r>
            <a:r>
              <a:rPr lang="en-US" dirty="0" smtClean="0"/>
              <a:t>as participants </a:t>
            </a:r>
            <a:r>
              <a:rPr lang="en-US" dirty="0"/>
              <a:t>to the subject. </a:t>
            </a:r>
            <a:endParaRPr lang="en-US" dirty="0" smtClean="0"/>
          </a:p>
          <a:p>
            <a:pPr lvl="1"/>
            <a:r>
              <a:rPr lang="en-US" dirty="0" smtClean="0"/>
              <a:t>Asch </a:t>
            </a:r>
            <a:r>
              <a:rPr lang="en-US" dirty="0"/>
              <a:t>found that in control groups with </a:t>
            </a:r>
            <a:r>
              <a:rPr lang="en-US" dirty="0" smtClean="0"/>
              <a:t>no pressure </a:t>
            </a:r>
            <a:r>
              <a:rPr lang="en-US" dirty="0"/>
              <a:t>to conform, only 3% of the subjects provided an incorrect </a:t>
            </a:r>
            <a:r>
              <a:rPr lang="en-US" dirty="0" smtClean="0"/>
              <a:t>answer.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when participants were surrounded by individuals </a:t>
            </a:r>
            <a:r>
              <a:rPr lang="en-US" dirty="0" smtClean="0"/>
              <a:t>providing an </a:t>
            </a:r>
            <a:r>
              <a:rPr lang="en-US" dirty="0"/>
              <a:t>incorrect answer, up to 32% of the responses were incorrect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zh-CN" altLang="en-US" dirty="0" smtClean="0"/>
              <a:t>实验结果）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752600"/>
            <a:ext cx="2255520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Elevator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8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299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http://www.youtube.com/watch?v=zNNz0yzHcwg</a:t>
            </a:r>
            <a:endParaRPr lang="en-US" sz="28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1143000"/>
            <a:ext cx="7399020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Herd </a:t>
            </a:r>
            <a:r>
              <a:rPr lang="en-US" dirty="0" smtClean="0"/>
              <a:t>behavior describes when </a:t>
            </a:r>
            <a:r>
              <a:rPr lang="en-US" dirty="0"/>
              <a:t>a group of individuals performs actions that are highly </a:t>
            </a:r>
            <a:r>
              <a:rPr lang="en-US" dirty="0" smtClean="0"/>
              <a:t>correlated without </a:t>
            </a:r>
            <a:r>
              <a:rPr lang="en-US" dirty="0"/>
              <a:t>any </a:t>
            </a:r>
            <a:r>
              <a:rPr lang="en-US" dirty="0" smtClean="0"/>
              <a:t>plans</a:t>
            </a:r>
          </a:p>
          <a:p>
            <a:pPr marL="0" indent="0">
              <a:buNone/>
            </a:pPr>
            <a:r>
              <a:rPr lang="en-US" b="1" dirty="0"/>
              <a:t>Main Components of Herd </a:t>
            </a:r>
            <a:r>
              <a:rPr lang="en-US" b="1" dirty="0" smtClean="0"/>
              <a:t>Behavior</a:t>
            </a:r>
          </a:p>
          <a:p>
            <a:pPr lvl="1"/>
            <a:r>
              <a:rPr lang="en-US" dirty="0"/>
              <a:t>A method to transfer behavior among individuals or to observe their behavior</a:t>
            </a:r>
          </a:p>
          <a:p>
            <a:pPr lvl="1"/>
            <a:r>
              <a:rPr lang="en-US" dirty="0"/>
              <a:t>A connection between </a:t>
            </a:r>
            <a:r>
              <a:rPr lang="en-US" dirty="0" smtClean="0"/>
              <a:t>individuals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zh-CN" altLang="en-US" dirty="0" smtClean="0"/>
              <a:t>羊群效应的主要构成）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Examples of Herd Behavior</a:t>
            </a:r>
          </a:p>
          <a:p>
            <a:pPr lvl="1"/>
            <a:r>
              <a:rPr lang="en-US" dirty="0" smtClean="0"/>
              <a:t>Flocks</a:t>
            </a:r>
            <a:r>
              <a:rPr lang="en-US" dirty="0"/>
              <a:t>, herds </a:t>
            </a:r>
            <a:r>
              <a:rPr lang="en-US" dirty="0" smtClean="0"/>
              <a:t>of animals</a:t>
            </a:r>
            <a:r>
              <a:rPr lang="en-US" dirty="0"/>
              <a:t>, and </a:t>
            </a:r>
            <a:r>
              <a:rPr lang="en-US" dirty="0" smtClean="0"/>
              <a:t>humans </a:t>
            </a:r>
            <a:r>
              <a:rPr lang="en-US" dirty="0"/>
              <a:t>during sporting events, demonstrations, and </a:t>
            </a:r>
            <a:r>
              <a:rPr lang="en-US" dirty="0" smtClean="0"/>
              <a:t>religious gatherings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err="1"/>
              <a:t>Observability</a:t>
            </a:r>
            <a:r>
              <a:rPr lang="en-US" dirty="0"/>
              <a:t> in </a:t>
            </a:r>
            <a:r>
              <a:rPr lang="en-US" dirty="0" smtClean="0"/>
              <a:t>Herb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herd behavior, individuals make decisions by observing all other individuals’ decisions </a:t>
            </a:r>
          </a:p>
          <a:p>
            <a:r>
              <a:rPr lang="en-US" dirty="0" smtClean="0"/>
              <a:t>In </a:t>
            </a:r>
            <a:r>
              <a:rPr lang="en-US" dirty="0"/>
              <a:t>general, </a:t>
            </a:r>
            <a:r>
              <a:rPr lang="en-US" dirty="0" smtClean="0"/>
              <a:t>herd behavior’s network </a:t>
            </a:r>
            <a:r>
              <a:rPr lang="en-US" dirty="0"/>
              <a:t>is close to a complete graph where nodes can observe at least </a:t>
            </a:r>
            <a:r>
              <a:rPr lang="en-US" dirty="0" smtClean="0"/>
              <a:t>most other nodes</a:t>
            </a:r>
            <a:r>
              <a:rPr lang="en-US" dirty="0"/>
              <a:t> </a:t>
            </a:r>
            <a:r>
              <a:rPr lang="en-US" dirty="0" smtClean="0"/>
              <a:t>and they can observe public information</a:t>
            </a:r>
            <a:r>
              <a:rPr lang="zh-CN" altLang="en-US" dirty="0" smtClean="0"/>
              <a:t>（相互可见）</a:t>
            </a:r>
            <a:endParaRPr lang="en-US" dirty="0" smtClean="0"/>
          </a:p>
          <a:p>
            <a:pPr lvl="1"/>
            <a:r>
              <a:rPr lang="en-US" dirty="0" smtClean="0"/>
              <a:t>For example, they can see the crowd</a:t>
            </a:r>
          </a:p>
        </p:txBody>
      </p:sp>
    </p:spTree>
    <p:extLst>
      <p:ext uri="{BB962C8B-B14F-4D97-AF65-F5344CB8AC3E}">
        <p14:creationId xmlns:p14="http://schemas.microsoft.com/office/powerpoint/2010/main" val="8996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Herd Behavior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needs to be a decision made.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our </a:t>
            </a:r>
            <a:r>
              <a:rPr lang="en-US" dirty="0" smtClean="0"/>
              <a:t>example, it is going to </a:t>
            </a:r>
            <a:r>
              <a:rPr lang="en-US" dirty="0"/>
              <a:t>a </a:t>
            </a:r>
            <a:r>
              <a:rPr lang="en-US" dirty="0" smtClean="0"/>
              <a:t>restaurant</a:t>
            </a:r>
          </a:p>
          <a:p>
            <a:pPr lvl="1"/>
            <a:endParaRPr lang="en-US" dirty="0"/>
          </a:p>
          <a:p>
            <a:r>
              <a:rPr lang="en-US" dirty="0" smtClean="0"/>
              <a:t>Decisions </a:t>
            </a:r>
            <a:r>
              <a:rPr lang="en-US" dirty="0"/>
              <a:t>need to be in sequential order;</a:t>
            </a:r>
          </a:p>
          <a:p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are not mindless and people have private information </a:t>
            </a:r>
            <a:r>
              <a:rPr lang="en-US" dirty="0" smtClean="0"/>
              <a:t>that helps </a:t>
            </a:r>
            <a:r>
              <a:rPr lang="en-US" dirty="0"/>
              <a:t>them decide; </a:t>
            </a:r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dirty="0"/>
              <a:t>No message passing is possible. Individuals don’t know the </a:t>
            </a:r>
            <a:r>
              <a:rPr lang="en-US" dirty="0" smtClean="0"/>
              <a:t>private information </a:t>
            </a:r>
            <a:r>
              <a:rPr lang="en-US" dirty="0"/>
              <a:t>of others, but can infer what others know from what </a:t>
            </a:r>
            <a:r>
              <a:rPr lang="en-US" dirty="0" smtClean="0"/>
              <a:t>is observed </a:t>
            </a:r>
            <a:r>
              <a:rPr lang="en-US" dirty="0"/>
              <a:t>from their behavior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zh-CN" altLang="en-US" dirty="0" smtClean="0"/>
              <a:t>羊群实验设计应满足的条件）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Urn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an urn in a large class with three marbles in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the experiment</a:t>
            </a:r>
            <a:r>
              <a:rPr lang="en-US" dirty="0" smtClean="0"/>
              <a:t>, each </a:t>
            </a:r>
            <a:r>
              <a:rPr lang="en-US" dirty="0"/>
              <a:t>student comes to the urn, picks one marble, and checks its color </a:t>
            </a:r>
            <a:r>
              <a:rPr lang="en-US" dirty="0" smtClean="0"/>
              <a:t>in private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student predicts majority blue or red, writes her </a:t>
            </a:r>
            <a:r>
              <a:rPr lang="en-US" dirty="0" smtClean="0"/>
              <a:t>prediction on </a:t>
            </a:r>
            <a:r>
              <a:rPr lang="en-US" dirty="0"/>
              <a:t>the blackboard, and puts the marble back in the urn.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can’t </a:t>
            </a:r>
            <a:r>
              <a:rPr lang="en-US" dirty="0" smtClean="0"/>
              <a:t>see the </a:t>
            </a:r>
            <a:r>
              <a:rPr lang="en-US" dirty="0"/>
              <a:t>color of the marble taken out and can only see the predictions </a:t>
            </a:r>
            <a:r>
              <a:rPr lang="en-US" dirty="0" smtClean="0"/>
              <a:t>made by different </a:t>
            </a:r>
            <a:r>
              <a:rPr lang="en-US" dirty="0"/>
              <a:t>students regarding the majority color on the board</a:t>
            </a:r>
          </a:p>
        </p:txBody>
      </p:sp>
      <p:sp>
        <p:nvSpPr>
          <p:cNvPr id="4" name="Oval 3"/>
          <p:cNvSpPr/>
          <p:nvPr/>
        </p:nvSpPr>
        <p:spPr>
          <a:xfrm>
            <a:off x="1295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6986" y="304800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248400" y="304800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2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Urn </a:t>
            </a:r>
            <a:r>
              <a:rPr lang="en-US" dirty="0" smtClean="0"/>
              <a:t>Experiment: First and Second Student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Student:</a:t>
            </a:r>
          </a:p>
          <a:p>
            <a:pPr lvl="1"/>
            <a:r>
              <a:rPr lang="en-US" i="1" dirty="0"/>
              <a:t>Board: </a:t>
            </a:r>
            <a:r>
              <a:rPr lang="en-US" i="1" dirty="0" smtClean="0"/>
              <a:t>-</a:t>
            </a:r>
            <a:endParaRPr lang="en-US" i="1" dirty="0"/>
          </a:p>
          <a:p>
            <a:pPr lvl="2"/>
            <a:r>
              <a:rPr lang="en-US" dirty="0" smtClean="0"/>
              <a:t>Observed: B </a:t>
            </a:r>
            <a:r>
              <a:rPr lang="en-US" dirty="0" smtClean="0">
                <a:sym typeface="Wingdings" pitchFamily="2" charset="2"/>
              </a:rPr>
              <a:t> Guess: B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itchFamily="2" charset="2"/>
              </a:rPr>
              <a:t>-or-</a:t>
            </a:r>
          </a:p>
          <a:p>
            <a:pPr lvl="2"/>
            <a:r>
              <a:rPr lang="en-US" dirty="0" smtClean="0"/>
              <a:t>Observed: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Second Student:</a:t>
            </a:r>
          </a:p>
          <a:p>
            <a:pPr lvl="1"/>
            <a:r>
              <a:rPr lang="en-US" i="1" dirty="0" smtClean="0"/>
              <a:t>Board: B</a:t>
            </a:r>
          </a:p>
          <a:p>
            <a:pPr lvl="2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itchFamily="2" charset="2"/>
              </a:rPr>
              <a:t>-or-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/>
              <a:t>Observed: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/B (flip a coin)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Urn </a:t>
            </a:r>
            <a:r>
              <a:rPr lang="en-US" dirty="0" smtClean="0"/>
              <a:t>Experiment: Third Student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board: B,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B, or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Observed: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</a:p>
          <a:p>
            <a:r>
              <a:rPr lang="en-US" i="1" dirty="0" smtClean="0"/>
              <a:t>If board</a:t>
            </a:r>
            <a:r>
              <a:rPr lang="en-US" i="1" dirty="0"/>
              <a:t>: B, </a:t>
            </a:r>
            <a:r>
              <a:rPr lang="en-US" i="1" dirty="0" smtClean="0"/>
              <a:t>B</a:t>
            </a:r>
            <a:endParaRPr lang="en-US" i="1" dirty="0"/>
          </a:p>
          <a:p>
            <a:pPr lvl="1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B, or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Observed: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Guess: </a:t>
            </a:r>
            <a:r>
              <a:rPr lang="en-US" b="1" dirty="0" smtClean="0">
                <a:sym typeface="Wingdings" pitchFamily="2" charset="2"/>
              </a:rPr>
              <a:t>B (Herding Behavior)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The forth student and onward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Board: B,B,B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Observed: B/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b="1" dirty="0" smtClean="0">
                <a:sym typeface="Wingdings" pitchFamily="2" charset="2"/>
              </a:rPr>
              <a:t>  Guess: B</a:t>
            </a:r>
            <a:endParaRPr lang="en-US" b="1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Bayes’s</a:t>
            </a:r>
            <a:r>
              <a:rPr lang="en-US" dirty="0" smtClean="0"/>
              <a:t> Rule in the Herding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student tries to estimate the conditional probability that the urn is majority-blue or majority-red, given what she has seen or heard</a:t>
            </a:r>
            <a:r>
              <a:rPr lang="zh-CN" altLang="en-US" dirty="0" smtClean="0"/>
              <a:t>（概率分析）</a:t>
            </a:r>
            <a:endParaRPr lang="en-US" dirty="0" smtClean="0"/>
          </a:p>
          <a:p>
            <a:pPr lvl="1"/>
            <a:r>
              <a:rPr lang="en-US" dirty="0" smtClean="0"/>
              <a:t>She would guess majority-blue if: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From the setup of the experiment we know: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895600"/>
            <a:ext cx="57960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 smtClean="0">
                <a:solidFill>
                  <a:srgbClr val="000000"/>
                </a:solidFill>
              </a:rPr>
              <a:t> | what she has seen or heard] &gt; 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324290"/>
            <a:ext cx="450187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000000"/>
                </a:solidFill>
              </a:rPr>
              <a:t>]=1/2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5086290"/>
            <a:ext cx="55697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blue|majority-blue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E20000"/>
                </a:solidFill>
              </a:rPr>
              <a:t>red|majority-red</a:t>
            </a:r>
            <a:r>
              <a:rPr lang="en-US" sz="2000" b="1" dirty="0" smtClean="0">
                <a:solidFill>
                  <a:srgbClr val="000000"/>
                </a:solidFill>
              </a:rPr>
              <a:t>]=2/3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 in the Herding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4876800"/>
            <a:ext cx="8604497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So the first student should guess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 when she sees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same calculation holds for the second student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3819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err="1" smtClean="0">
                <a:solidFill>
                  <a:srgbClr val="1923F3"/>
                </a:solidFill>
              </a:rPr>
              <a:t>majority-blue|</a:t>
            </a:r>
            <a:r>
              <a:rPr lang="en-US" sz="1600" b="1" dirty="0" err="1">
                <a:solidFill>
                  <a:srgbClr val="1923F3"/>
                </a:solidFill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</a:rPr>
              <a:t>Pr</a:t>
            </a:r>
            <a:r>
              <a:rPr lang="en-US" sz="1600" b="1" dirty="0">
                <a:solidFill>
                  <a:srgbClr val="000000"/>
                </a:solidFill>
              </a:rPr>
              <a:t>[</a:t>
            </a:r>
            <a:r>
              <a:rPr lang="en-US" sz="1600" b="1" dirty="0" err="1">
                <a:solidFill>
                  <a:srgbClr val="1923F3"/>
                </a:solidFill>
              </a:rPr>
              <a:t>blue|majority-blue</a:t>
            </a:r>
            <a:r>
              <a:rPr lang="en-US" sz="1600" b="1" dirty="0">
                <a:solidFill>
                  <a:srgbClr val="000000"/>
                </a:solidFill>
              </a:rPr>
              <a:t>] </a:t>
            </a:r>
            <a:r>
              <a:rPr lang="en-US" sz="1600" b="1" dirty="0" smtClean="0">
                <a:solidFill>
                  <a:srgbClr val="000000"/>
                </a:solidFill>
              </a:rPr>
              <a:t>* </a:t>
            </a:r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smtClean="0">
                <a:solidFill>
                  <a:srgbClr val="1923F3"/>
                </a:solidFill>
              </a:rPr>
              <a:t>majority-blue</a:t>
            </a:r>
            <a:r>
              <a:rPr lang="en-US" sz="1600" b="1" dirty="0">
                <a:solidFill>
                  <a:srgbClr val="000000"/>
                </a:solidFill>
              </a:rPr>
              <a:t>] </a:t>
            </a:r>
            <a:r>
              <a:rPr lang="en-US" sz="1600" b="1" dirty="0" smtClean="0">
                <a:solidFill>
                  <a:srgbClr val="000000"/>
                </a:solidFill>
              </a:rPr>
              <a:t>/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smtClean="0">
                <a:solidFill>
                  <a:srgbClr val="1923F3"/>
                </a:solidFill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</a:rPr>
              <a:t>]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133600"/>
            <a:ext cx="814729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 err="1">
                <a:solidFill>
                  <a:srgbClr val="1923F3"/>
                </a:solidFill>
              </a:rPr>
              <a:t>blue|majority-blue</a:t>
            </a:r>
            <a:r>
              <a:rPr lang="en-US" sz="2000" b="1" dirty="0">
                <a:solidFill>
                  <a:srgbClr val="000000"/>
                </a:solidFill>
              </a:rPr>
              <a:t>] *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blue|</a:t>
            </a:r>
            <a:r>
              <a:rPr lang="en-US" sz="2000" b="1" dirty="0" err="1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E20000"/>
                </a:solidFill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</a:rPr>
              <a:t>] 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  </a:t>
            </a:r>
            <a:r>
              <a:rPr lang="en-US" sz="2000" b="1" dirty="0" smtClean="0">
                <a:solidFill>
                  <a:srgbClr val="000000"/>
                </a:solidFill>
              </a:rPr>
              <a:t>] 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= 2/3 * 1/2 + 1/3 </a:t>
            </a:r>
            <a:r>
              <a:rPr lang="en-US" sz="2000" b="1" dirty="0">
                <a:solidFill>
                  <a:srgbClr val="000000"/>
                </a:solidFill>
              </a:rPr>
              <a:t>* </a:t>
            </a:r>
            <a:r>
              <a:rPr lang="en-US" sz="2000" b="1" dirty="0" smtClean="0">
                <a:solidFill>
                  <a:srgbClr val="000000"/>
                </a:solidFill>
              </a:rPr>
              <a:t>1/2 = 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534" y="3867090"/>
            <a:ext cx="445506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</a:t>
            </a:r>
            <a:r>
              <a:rPr lang="en-US" sz="2000" b="1" dirty="0" err="1">
                <a:solidFill>
                  <a:srgbClr val="1923F3"/>
                </a:solidFill>
              </a:rPr>
              <a:t>blue</a:t>
            </a:r>
            <a:r>
              <a:rPr lang="en-US" sz="2000" b="1" dirty="0" smtClean="0">
                <a:solidFill>
                  <a:srgbClr val="000000"/>
                </a:solidFill>
              </a:rPr>
              <a:t>] = (2/3 </a:t>
            </a:r>
            <a:r>
              <a:rPr lang="en-US" sz="2000" b="1" dirty="0">
                <a:solidFill>
                  <a:srgbClr val="000000"/>
                </a:solidFill>
              </a:rPr>
              <a:t>* </a:t>
            </a:r>
            <a:r>
              <a:rPr lang="en-US" sz="2000" b="1" dirty="0" smtClean="0">
                <a:solidFill>
                  <a:srgbClr val="000000"/>
                </a:solidFill>
              </a:rPr>
              <a:t>½)/(1/2)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February 2013, during the third quarter of Super Bowl XLVII, a </a:t>
            </a:r>
            <a:r>
              <a:rPr lang="en-US" dirty="0" smtClean="0"/>
              <a:t>power outage </a:t>
            </a:r>
            <a:r>
              <a:rPr lang="en-US" dirty="0"/>
              <a:t>stopped the game for 34 minutes. </a:t>
            </a:r>
            <a:endParaRPr lang="en-US" dirty="0" smtClean="0"/>
          </a:p>
          <a:p>
            <a:r>
              <a:rPr lang="en-US" dirty="0" smtClean="0"/>
              <a:t>Oreo</a:t>
            </a:r>
            <a:r>
              <a:rPr lang="en-US" dirty="0"/>
              <a:t>, a sandwich cookie company</a:t>
            </a:r>
            <a:r>
              <a:rPr lang="en-US" dirty="0" smtClean="0"/>
              <a:t>, tweeted </a:t>
            </a:r>
            <a:r>
              <a:rPr lang="en-US" dirty="0"/>
              <a:t>during the outage: “Power out? No Problem, You can </a:t>
            </a:r>
            <a:r>
              <a:rPr lang="en-US" dirty="0" smtClean="0"/>
              <a:t>still dunk </a:t>
            </a:r>
            <a:r>
              <a:rPr lang="en-US" dirty="0"/>
              <a:t>it in the dark”.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tweet caught on almost immediately, </a:t>
            </a:r>
            <a:r>
              <a:rPr lang="en-US" dirty="0" smtClean="0"/>
              <a:t>reaching nearly </a:t>
            </a:r>
            <a:r>
              <a:rPr lang="en-US" dirty="0"/>
              <a:t>15,000 retweets and 20,000 likes on Facebook in less than 2 days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simple tweet </a:t>
            </a:r>
            <a:r>
              <a:rPr lang="en-US" dirty="0" smtClean="0"/>
              <a:t>diffused </a:t>
            </a:r>
            <a:r>
              <a:rPr lang="en-US" dirty="0"/>
              <a:t>into a large population of individuals. </a:t>
            </a:r>
            <a:endParaRPr lang="en-US" dirty="0" smtClean="0"/>
          </a:p>
          <a:p>
            <a:r>
              <a:rPr lang="en-US" dirty="0" smtClean="0"/>
              <a:t>It helped the </a:t>
            </a:r>
            <a:r>
              <a:rPr lang="en-US" dirty="0"/>
              <a:t>company gain fame with minimum budget in an environment </a:t>
            </a:r>
            <a:r>
              <a:rPr lang="en-US" dirty="0" smtClean="0"/>
              <a:t>where companies </a:t>
            </a:r>
            <a:r>
              <a:rPr lang="en-US" dirty="0"/>
              <a:t>spent as much as 4 million dollars to run a 30 second ad </a:t>
            </a:r>
            <a:r>
              <a:rPr lang="en-US" dirty="0" smtClean="0"/>
              <a:t>during the </a:t>
            </a:r>
            <a:r>
              <a:rPr lang="en-US" dirty="0"/>
              <a:t>super bowl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an example of Information </a:t>
            </a:r>
            <a:r>
              <a:rPr lang="en-US" dirty="0" smtClean="0"/>
              <a:t>Diffusion.</a:t>
            </a:r>
            <a:r>
              <a:rPr lang="zh-CN" altLang="en-US" dirty="0" smtClean="0"/>
              <a:t>（信息传播）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 in the Herding </a:t>
            </a:r>
            <a:r>
              <a:rPr lang="en-US" dirty="0" smtClean="0"/>
              <a:t>Experiment: Third Student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88392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majority-blue|blue</a:t>
            </a:r>
            <a:r>
              <a:rPr lang="en-US" sz="2000" b="1" dirty="0" smtClean="0">
                <a:solidFill>
                  <a:srgbClr val="1923F3"/>
                </a:solidFill>
              </a:rPr>
              <a:t>, blue, </a:t>
            </a:r>
            <a:r>
              <a:rPr lang="en-US" sz="2000" b="1" dirty="0" smtClean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514600"/>
            <a:ext cx="80889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blue</a:t>
            </a:r>
            <a:r>
              <a:rPr lang="en-US" sz="2000" b="1" dirty="0">
                <a:solidFill>
                  <a:srgbClr val="1923F3"/>
                </a:solidFill>
              </a:rPr>
              <a:t>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= 2/3 * 2/3 * 1/3 = 4/27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262" y="3270738"/>
            <a:ext cx="806887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*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</a:t>
            </a:r>
            <a:r>
              <a:rPr lang="en-US" sz="2000" b="1" dirty="0" err="1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E20000"/>
                </a:solidFill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</a:rPr>
              <a:t>] 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  </a:t>
            </a:r>
            <a:r>
              <a:rPr lang="en-US" sz="2000" b="1" dirty="0" smtClean="0">
                <a:solidFill>
                  <a:srgbClr val="000000"/>
                </a:solidFill>
              </a:rPr>
              <a:t>] 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= (2/3 *</a:t>
            </a:r>
            <a:r>
              <a:rPr lang="en-US" sz="2000" b="1" dirty="0">
                <a:solidFill>
                  <a:srgbClr val="000000"/>
                </a:solidFill>
              </a:rPr>
              <a:t> 2/3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1/3) </a:t>
            </a:r>
            <a:r>
              <a:rPr lang="en-US" sz="2000" b="1" dirty="0">
                <a:solidFill>
                  <a:srgbClr val="000000"/>
                </a:solidFill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</a:rPr>
              <a:t> 1/2 + (</a:t>
            </a:r>
            <a:r>
              <a:rPr lang="en-US" sz="2000" b="1" dirty="0">
                <a:solidFill>
                  <a:srgbClr val="000000"/>
                </a:solidFill>
              </a:rPr>
              <a:t>1/3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1/3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2/3) </a:t>
            </a:r>
            <a:r>
              <a:rPr lang="en-US" sz="2000" b="1" dirty="0">
                <a:solidFill>
                  <a:srgbClr val="000000"/>
                </a:solidFill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</a:rPr>
              <a:t> 1/2 = 1/9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262" y="4572000"/>
            <a:ext cx="808306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majority-blue|blue</a:t>
            </a:r>
            <a:r>
              <a:rPr lang="en-US" sz="2000" b="1" dirty="0" smtClean="0">
                <a:solidFill>
                  <a:srgbClr val="1923F3"/>
                </a:solidFill>
              </a:rPr>
              <a:t>, blue, </a:t>
            </a:r>
            <a:r>
              <a:rPr lang="en-US" sz="2000" b="1" dirty="0" smtClean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(4/27 * 1/2) / (1/9) = 2/3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" y="5410200"/>
            <a:ext cx="8604497" cy="9753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 the third student should guess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 even when she sees “</a:t>
            </a:r>
            <a:r>
              <a:rPr lang="en-US" b="1" dirty="0">
                <a:solidFill>
                  <a:srgbClr val="E20000"/>
                </a:solidFill>
              </a:rPr>
              <a:t>red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All future students will have the same information as the third student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Urn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11742" y="1112533"/>
            <a:ext cx="7017858" cy="5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5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 Intervention</a:t>
            </a:r>
            <a:r>
              <a:rPr lang="zh-CN" altLang="en-US" dirty="0" smtClean="0"/>
              <a:t>（干预）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herding, the society only has access to public information. </a:t>
            </a:r>
            <a:br>
              <a:rPr lang="en-US" dirty="0" smtClean="0"/>
            </a:br>
            <a:r>
              <a:rPr lang="en-US" dirty="0" smtClean="0"/>
              <a:t>Herding may be intervened by </a:t>
            </a:r>
            <a:r>
              <a:rPr lang="en-US" dirty="0" smtClean="0">
                <a:solidFill>
                  <a:srgbClr val="FF0000"/>
                </a:solidFill>
              </a:rPr>
              <a:t>releasing private information </a:t>
            </a:r>
            <a:r>
              <a:rPr lang="en-US" dirty="0" smtClean="0"/>
              <a:t>which was not accessible before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886200"/>
            <a:ext cx="84582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The little boy in “The Emperor’s New Clothes” story </a:t>
            </a:r>
            <a:r>
              <a:rPr lang="en-US" sz="2800" b="1" i="1" u="sng" dirty="0" smtClean="0"/>
              <a:t>intervenes</a:t>
            </a:r>
            <a:r>
              <a:rPr lang="en-US" sz="2800" b="1" dirty="0" smtClean="0"/>
              <a:t> the herd by shouting “he's </a:t>
            </a:r>
            <a:r>
              <a:rPr lang="en-US" sz="2800" b="1" dirty="0"/>
              <a:t>got no clothes </a:t>
            </a:r>
            <a:r>
              <a:rPr lang="en-US" sz="2800" b="1" dirty="0" smtClean="0"/>
              <a:t>on”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15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3187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Milgram Experiment: To intervene the herding effect, we need one person to tell the herd that there is nothing in the sky</a:t>
            </a:r>
            <a:r>
              <a:rPr lang="zh-CN" altLang="en-US" dirty="0" smtClean="0"/>
              <a:t>（天空中没有任何东西）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Intervention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a new piece of private information releases, the herd reevaluate their guesses and this may create completely new results</a:t>
            </a:r>
            <a:r>
              <a:rPr lang="zh-CN" altLang="en-US" dirty="0" smtClean="0"/>
              <a:t>（非公开信息）</a:t>
            </a:r>
            <a:endParaRPr lang="en-US" dirty="0" smtClean="0"/>
          </a:p>
          <a:p>
            <a:r>
              <a:rPr lang="en-US" dirty="0" smtClean="0"/>
              <a:t>The Emperor’s New Clothes</a:t>
            </a:r>
          </a:p>
          <a:p>
            <a:pPr lvl="1"/>
            <a:r>
              <a:rPr lang="en-US" dirty="0" smtClean="0"/>
              <a:t>When the boy gives his private observation, other people compare it with their observation and confirm it</a:t>
            </a:r>
          </a:p>
          <a:p>
            <a:pPr lvl="1"/>
            <a:r>
              <a:rPr lang="en-US" dirty="0" smtClean="0"/>
              <a:t>This piece of information may change others guess and ends the herding effect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intervention is possible by </a:t>
            </a:r>
            <a:r>
              <a:rPr lang="en-US" dirty="0" smtClean="0"/>
              <a:t>providing private </a:t>
            </a:r>
            <a:r>
              <a:rPr lang="en-US" dirty="0"/>
              <a:t>information to individuals not previously available. </a:t>
            </a:r>
            <a:r>
              <a:rPr lang="en-US" dirty="0" smtClean="0"/>
              <a:t>Consider an </a:t>
            </a:r>
            <a:r>
              <a:rPr lang="en-US" dirty="0"/>
              <a:t>urn experiment where individuals decide on majority red over time</a:t>
            </a:r>
            <a:r>
              <a:rPr lang="en-US" dirty="0" smtClean="0"/>
              <a:t>. Either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a private message to individuals informing them that the </a:t>
            </a:r>
            <a:r>
              <a:rPr lang="en-US" dirty="0" smtClean="0"/>
              <a:t>urn is </a:t>
            </a:r>
            <a:r>
              <a:rPr lang="en-US" dirty="0"/>
              <a:t>majority blue or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writing the observations next to predictions on </a:t>
            </a:r>
            <a:r>
              <a:rPr lang="en-US" dirty="0" smtClean="0"/>
              <a:t>the board </a:t>
            </a:r>
            <a:r>
              <a:rPr lang="en-US" dirty="0"/>
              <a:t>stops the herding and changes decisions.</a:t>
            </a:r>
          </a:p>
        </p:txBody>
      </p:sp>
    </p:spTree>
    <p:extLst>
      <p:ext uri="{BB962C8B-B14F-4D97-AF65-F5344CB8AC3E}">
        <p14:creationId xmlns:p14="http://schemas.microsoft.com/office/powerpoint/2010/main" val="32746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In the presence of a network</a:t>
            </a:r>
            <a:endParaRPr lang="en-US" dirty="0"/>
          </a:p>
          <a:p>
            <a:r>
              <a:rPr lang="en-US" dirty="0"/>
              <a:t>Only </a:t>
            </a:r>
            <a:r>
              <a:rPr lang="en-US" dirty="0" smtClean="0"/>
              <a:t>local </a:t>
            </a:r>
            <a:r>
              <a:rPr lang="en-US" dirty="0"/>
              <a:t>information is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Cascade</a:t>
            </a:r>
            <a:br>
              <a:rPr lang="en-US" dirty="0" smtClean="0"/>
            </a:br>
            <a:r>
              <a:rPr lang="zh-CN" altLang="en-US" dirty="0"/>
              <a:t>信息级联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0842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social media, individuals commonly repost content posted by </a:t>
            </a:r>
            <a:r>
              <a:rPr lang="en-US" dirty="0" smtClean="0"/>
              <a:t>others in </a:t>
            </a:r>
            <a:r>
              <a:rPr lang="en-US" dirty="0"/>
              <a:t>the network. This content is often received via immediate </a:t>
            </a:r>
            <a:r>
              <a:rPr lang="en-US" dirty="0" smtClean="0"/>
              <a:t>neighbors (friends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An Information </a:t>
            </a:r>
            <a:r>
              <a:rPr lang="en-US" dirty="0"/>
              <a:t>Cascade occurs as information propagates </a:t>
            </a:r>
            <a:r>
              <a:rPr lang="en-US" dirty="0" smtClean="0"/>
              <a:t>through friends</a:t>
            </a:r>
            <a:r>
              <a:rPr lang="zh-CN" altLang="en-US" dirty="0" smtClean="0"/>
              <a:t>（通过关联的朋友传递信息）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information cascade is defined as a piece of information </a:t>
            </a:r>
            <a:r>
              <a:rPr lang="en-US" dirty="0" smtClean="0"/>
              <a:t>or decision </a:t>
            </a:r>
            <a:r>
              <a:rPr lang="en-US" dirty="0"/>
              <a:t>being cascaded among a set of individuals, where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individuals are </a:t>
            </a:r>
            <a:r>
              <a:rPr lang="en-US" dirty="0"/>
              <a:t>connected by a network and </a:t>
            </a:r>
            <a:r>
              <a:rPr lang="zh-CN" altLang="en-US" dirty="0" smtClean="0"/>
              <a:t>（个体关联形成网络）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individuals are only observing </a:t>
            </a:r>
            <a:r>
              <a:rPr lang="en-US" dirty="0" smtClean="0"/>
              <a:t>decisions of </a:t>
            </a:r>
            <a:r>
              <a:rPr lang="en-US" dirty="0"/>
              <a:t>their immediate neighbors (friends). </a:t>
            </a:r>
            <a:r>
              <a:rPr lang="zh-CN" altLang="en-US" dirty="0" smtClean="0"/>
              <a:t>（邻接节点）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cascade users have </a:t>
            </a:r>
            <a:r>
              <a:rPr lang="en-US" dirty="0" smtClean="0"/>
              <a:t>less information </a:t>
            </a:r>
            <a:r>
              <a:rPr lang="en-US" dirty="0"/>
              <a:t>available to them compared to herding users, where </a:t>
            </a:r>
            <a:r>
              <a:rPr lang="en-US" dirty="0" smtClean="0"/>
              <a:t>almost all </a:t>
            </a:r>
            <a:r>
              <a:rPr lang="en-US" dirty="0"/>
              <a:t>information about decisions are available.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628" y="5151043"/>
            <a:ext cx="848497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In cascading, local information is available </a:t>
            </a:r>
            <a:r>
              <a:rPr lang="en-US" sz="2800" dirty="0"/>
              <a:t>to </a:t>
            </a:r>
            <a:r>
              <a:rPr lang="en-US" sz="2800" dirty="0" smtClean="0"/>
              <a:t>the users, but in herding the information about the population </a:t>
            </a:r>
            <a:r>
              <a:rPr lang="en-US" sz="2800" dirty="0"/>
              <a:t>is available.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79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Underlying Assumptions </a:t>
            </a:r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for 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Cascade Models</a:t>
            </a:r>
            <a:r>
              <a:rPr lang="zh-CN" altLang="en-US" dirty="0" smtClean="0">
                <a:latin typeface="Calibri" charset="0"/>
                <a:ea typeface="DejaVu Sans" charset="0"/>
                <a:cs typeface="DejaVu Sans" charset="0"/>
              </a:rPr>
              <a:t>（模型假设）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network is represented using a directed graph. Nodes are </a:t>
            </a:r>
            <a:r>
              <a:rPr lang="en-US" dirty="0" smtClean="0"/>
              <a:t>actors and </a:t>
            </a:r>
            <a:r>
              <a:rPr lang="en-US" dirty="0"/>
              <a:t>edges depict the communication channels between them. </a:t>
            </a:r>
            <a:r>
              <a:rPr lang="en-US" dirty="0" smtClean="0"/>
              <a:t>A node </a:t>
            </a:r>
            <a:r>
              <a:rPr lang="en-US" dirty="0"/>
              <a:t>can only influence nodes that it is connected to</a:t>
            </a:r>
            <a:r>
              <a:rPr lang="en-US" dirty="0" smtClean="0"/>
              <a:t>;</a:t>
            </a:r>
            <a:r>
              <a:rPr lang="zh-CN" altLang="en-US" dirty="0" smtClean="0"/>
              <a:t>（有向图）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Decisions </a:t>
            </a:r>
            <a:r>
              <a:rPr lang="en-US" dirty="0"/>
              <a:t>are binary - nodes can be either active or inactive. An </a:t>
            </a:r>
            <a:r>
              <a:rPr lang="en-US" dirty="0" smtClean="0"/>
              <a:t>active nodes </a:t>
            </a:r>
            <a:r>
              <a:rPr lang="en-US" dirty="0"/>
              <a:t>means that the node decided to adopt the behavior, </a:t>
            </a:r>
            <a:r>
              <a:rPr lang="en-US" dirty="0" smtClean="0"/>
              <a:t>innovation, or </a:t>
            </a:r>
            <a:r>
              <a:rPr lang="en-US" dirty="0"/>
              <a:t>decision</a:t>
            </a:r>
            <a:r>
              <a:rPr lang="en-US" dirty="0" smtClean="0"/>
              <a:t>;</a:t>
            </a:r>
            <a:r>
              <a:rPr lang="zh-CN" altLang="en-US" dirty="0" smtClean="0"/>
              <a:t>（节点：活动或非活动）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node, once activated, can activate its neighboring nodes; </a:t>
            </a:r>
            <a:r>
              <a:rPr lang="en-US" dirty="0" smtClean="0"/>
              <a:t>and</a:t>
            </a:r>
            <a:r>
              <a:rPr lang="zh-CN" altLang="en-US" dirty="0" smtClean="0"/>
              <a:t>（活动节点可以激活非活动节点）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Activation </a:t>
            </a:r>
            <a:r>
              <a:rPr lang="en-US" dirty="0"/>
              <a:t>is a progressive process, where nodes change from </a:t>
            </a:r>
            <a:r>
              <a:rPr lang="en-US" dirty="0" smtClean="0"/>
              <a:t>inactive to </a:t>
            </a:r>
            <a:r>
              <a:rPr lang="en-US" dirty="0"/>
              <a:t>active, but not vice </a:t>
            </a:r>
            <a:r>
              <a:rPr lang="en-US" dirty="0" smtClean="0"/>
              <a:t>versa. </a:t>
            </a:r>
            <a:r>
              <a:rPr lang="zh-CN" altLang="en-US" dirty="0" smtClean="0"/>
              <a:t>（反之则不可以）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7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Cascade Model (ICM)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Independent Cascade </a:t>
            </a:r>
            <a:r>
              <a:rPr lang="en-US" b="1" dirty="0" smtClean="0"/>
              <a:t>Model</a:t>
            </a:r>
            <a:r>
              <a:rPr lang="en-US" dirty="0" smtClean="0"/>
              <a:t> is a sender centric model of cascade</a:t>
            </a:r>
            <a:r>
              <a:rPr lang="zh-CN" altLang="en-US" dirty="0" smtClean="0"/>
              <a:t>（发送者为中心的级联模型）</a:t>
            </a:r>
            <a:endParaRPr lang="en-US" dirty="0" smtClean="0"/>
          </a:p>
          <a:p>
            <a:pPr lvl="1"/>
            <a:r>
              <a:rPr lang="en-US" dirty="0" smtClean="0"/>
              <a:t>In this model each node has one chance to activate its neighbors</a:t>
            </a:r>
          </a:p>
          <a:p>
            <a:r>
              <a:rPr lang="en-US" dirty="0" smtClean="0"/>
              <a:t>Considering </a:t>
            </a:r>
            <a:r>
              <a:rPr lang="en-US" dirty="0"/>
              <a:t>nodes that are active as senders and nodes that are being activated as receivers, </a:t>
            </a:r>
            <a:r>
              <a:rPr lang="zh-CN" altLang="en-US" dirty="0" smtClean="0"/>
              <a:t>（活动节点：发送者；被激活节点：接收者）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 smtClean="0"/>
              <a:t>linear </a:t>
            </a:r>
            <a:r>
              <a:rPr lang="en-US" i="1" dirty="0"/>
              <a:t>threshold model</a:t>
            </a:r>
            <a:r>
              <a:rPr lang="en-US" dirty="0"/>
              <a:t> concentrates on the </a:t>
            </a:r>
            <a:r>
              <a:rPr lang="en-US" dirty="0" smtClean="0"/>
              <a:t>receiver (to be discussed later).</a:t>
            </a:r>
            <a:r>
              <a:rPr lang="zh-CN" altLang="en-US" dirty="0" smtClean="0"/>
              <a:t>（针对接收者）</a:t>
            </a:r>
            <a:endParaRPr lang="en-US" dirty="0"/>
          </a:p>
          <a:p>
            <a:pPr lvl="1"/>
            <a:r>
              <a:rPr lang="en-US" dirty="0" smtClean="0"/>
              <a:t>The independent </a:t>
            </a:r>
            <a:r>
              <a:rPr lang="en-US" dirty="0"/>
              <a:t>cascade model concentrates on the </a:t>
            </a:r>
            <a:r>
              <a:rPr lang="en-US" dirty="0" smtClean="0"/>
              <a:t>sender</a:t>
            </a:r>
            <a:r>
              <a:rPr lang="zh-CN" altLang="en-US" dirty="0" smtClean="0"/>
              <a:t>（针对发送者）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Cascade Model (ICM)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/>
              <a:t>Independent Cascade </a:t>
            </a:r>
            <a:r>
              <a:rPr lang="en-US" i="1" dirty="0" smtClean="0"/>
              <a:t>Model,</a:t>
            </a:r>
            <a:r>
              <a:rPr lang="en-US" dirty="0" smtClean="0"/>
              <a:t> the </a:t>
            </a:r>
            <a:r>
              <a:rPr lang="en-US" dirty="0"/>
              <a:t>node that </a:t>
            </a:r>
            <a:r>
              <a:rPr lang="en-US" dirty="0" smtClean="0"/>
              <a:t>is activated at </a:t>
            </a:r>
            <a:r>
              <a:rPr lang="en-US" dirty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has one </a:t>
            </a:r>
            <a:r>
              <a:rPr lang="en-US" dirty="0" smtClean="0"/>
              <a:t>chance, at time step </a:t>
            </a:r>
            <a:r>
              <a:rPr lang="en-US" i="1" dirty="0" smtClean="0"/>
              <a:t>t + 1,</a:t>
            </a:r>
            <a:r>
              <a:rPr lang="en-US" dirty="0" smtClean="0"/>
              <a:t> to activate its neighbors</a:t>
            </a:r>
          </a:p>
          <a:p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dirty="0"/>
              <a:t> be an </a:t>
            </a:r>
            <a:r>
              <a:rPr lang="en-US" dirty="0" smtClean="0"/>
              <a:t>active node </a:t>
            </a:r>
            <a:r>
              <a:rPr lang="en-US" dirty="0"/>
              <a:t>at time </a:t>
            </a:r>
            <a:r>
              <a:rPr lang="en-US" i="1" dirty="0" smtClean="0"/>
              <a:t>t, </a:t>
            </a:r>
            <a:r>
              <a:rPr lang="en-US" dirty="0" smtClean="0"/>
              <a:t>for </a:t>
            </a:r>
            <a:r>
              <a:rPr lang="en-US" dirty="0"/>
              <a:t>any neighbor </a:t>
            </a:r>
            <a:r>
              <a:rPr lang="en-US" i="1" dirty="0"/>
              <a:t>w</a:t>
            </a:r>
            <a:r>
              <a:rPr lang="en-US" dirty="0" smtClean="0"/>
              <a:t> of it, </a:t>
            </a:r>
            <a:r>
              <a:rPr lang="en-US" dirty="0"/>
              <a:t>there’s a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vw</a:t>
            </a:r>
            <a:r>
              <a:rPr lang="en-US" dirty="0" smtClean="0"/>
              <a:t> that node </a:t>
            </a:r>
            <a:r>
              <a:rPr lang="en-US" dirty="0"/>
              <a:t>w gets activated at </a:t>
            </a:r>
            <a:r>
              <a:rPr lang="en-US" dirty="0" smtClean="0"/>
              <a:t>time </a:t>
            </a:r>
            <a:r>
              <a:rPr lang="en-US" i="1" dirty="0" smtClean="0"/>
              <a:t>t </a:t>
            </a:r>
            <a:r>
              <a:rPr lang="en-US" i="1" dirty="0"/>
              <a:t>+ 1</a:t>
            </a:r>
            <a:r>
              <a:rPr lang="en-US" dirty="0"/>
              <a:t>.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t+1</a:t>
            </a:r>
            <a:r>
              <a:rPr lang="zh-CN" altLang="en-US" dirty="0" smtClean="0"/>
              <a:t>时刻的激活概率）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activated at </a:t>
            </a: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has a single chance of activating its </a:t>
            </a:r>
            <a:r>
              <a:rPr lang="en-US" dirty="0" smtClean="0"/>
              <a:t>neighbors </a:t>
            </a:r>
            <a:r>
              <a:rPr lang="en-US" dirty="0"/>
              <a:t>and that activation </a:t>
            </a:r>
            <a:r>
              <a:rPr lang="en-US" dirty="0" smtClean="0"/>
              <a:t>can only </a:t>
            </a:r>
            <a:r>
              <a:rPr lang="en-US" dirty="0"/>
              <a:t>happen at </a:t>
            </a:r>
            <a:r>
              <a:rPr lang="en-US" i="1" dirty="0"/>
              <a:t>t + </a:t>
            </a:r>
            <a:r>
              <a:rPr lang="en-US" i="1" dirty="0" smtClean="0"/>
              <a:t>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50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diffusion </a:t>
            </a:r>
            <a:r>
              <a:rPr lang="en-US" dirty="0"/>
              <a:t>is studied in a </a:t>
            </a:r>
            <a:r>
              <a:rPr lang="en-US" dirty="0" smtClean="0"/>
              <a:t>plethora </a:t>
            </a:r>
            <a:r>
              <a:rPr lang="en-US" dirty="0"/>
              <a:t>of sciences.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discuss </a:t>
            </a:r>
            <a:r>
              <a:rPr lang="en-US" dirty="0" smtClean="0"/>
              <a:t>methods from </a:t>
            </a:r>
            <a:r>
              <a:rPr lang="en-US" dirty="0"/>
              <a:t>fields such as sociology, epidemiology, and ethnography, which </a:t>
            </a:r>
            <a:r>
              <a:rPr lang="en-US" dirty="0" smtClean="0"/>
              <a:t>can help </a:t>
            </a:r>
            <a:r>
              <a:rPr lang="en-US" dirty="0"/>
              <a:t>social media mining.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focus is on techniques that can </a:t>
            </a:r>
            <a:r>
              <a:rPr lang="en-US" dirty="0" smtClean="0"/>
              <a:t>model information diffusion.</a:t>
            </a:r>
            <a:r>
              <a:rPr lang="zh-CN" altLang="en-US" dirty="0" smtClean="0"/>
              <a:t>（传播模型）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Information diffusion:</a:t>
            </a:r>
            <a:r>
              <a:rPr lang="en-US" dirty="0" smtClean="0"/>
              <a:t> process </a:t>
            </a:r>
            <a:r>
              <a:rPr lang="en-US" dirty="0"/>
              <a:t>by which a piece of information (knowledge) is spread and reaches </a:t>
            </a:r>
            <a:r>
              <a:rPr lang="en-US" dirty="0" smtClean="0"/>
              <a:t>individuals through </a:t>
            </a:r>
            <a:r>
              <a:rPr lang="en-US" dirty="0"/>
              <a:t>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757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965480" y="1036265"/>
            <a:ext cx="6752277" cy="51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Independent Cascade 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Model: An Example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1454"/>
            <a:ext cx="6547295" cy="51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zh-CN" altLang="en-US" dirty="0" smtClean="0"/>
              <a:t>极大化级联传播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</a:t>
            </a:r>
            <a:br>
              <a:rPr lang="en-US" dirty="0" smtClean="0"/>
            </a:br>
            <a:r>
              <a:rPr lang="en-US" dirty="0" smtClean="0"/>
              <a:t>the Spread of Cascades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Maximizing the Spread of Cascades</a:t>
            </a:r>
            <a:r>
              <a:rPr lang="en-US" dirty="0"/>
              <a:t> is the problem of ﬁnding a small set of nodes in a social network such that their aggregated spread in the network is </a:t>
            </a:r>
            <a:r>
              <a:rPr lang="en-US" dirty="0" smtClean="0"/>
              <a:t>maximized</a:t>
            </a:r>
            <a:r>
              <a:rPr lang="zh-CN" altLang="en-US" dirty="0" smtClean="0"/>
              <a:t>（极大化目标：节点集，传播效应极大化）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Applications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Product marketing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801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Given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limited budget B for initial advertising (e.g</a:t>
            </a:r>
            <a:r>
              <a:rPr lang="en-US" sz="2400" dirty="0" smtClean="0"/>
              <a:t>., </a:t>
            </a:r>
            <a:r>
              <a:rPr lang="en-US" sz="2400" dirty="0"/>
              <a:t>give away free samples of product)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Estimating spread between </a:t>
            </a:r>
            <a:r>
              <a:rPr lang="en-US" sz="2400" dirty="0"/>
              <a:t>individuals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trigger </a:t>
            </a:r>
            <a:r>
              <a:rPr lang="en-US" sz="2400" dirty="0"/>
              <a:t>a large </a:t>
            </a:r>
            <a:r>
              <a:rPr lang="en-US" sz="2400" dirty="0" smtClean="0"/>
              <a:t>spread (e.g., </a:t>
            </a:r>
            <a:r>
              <a:rPr lang="en-US" sz="2400" dirty="0"/>
              <a:t>further adoptions of a product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（目标：传播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影响极大化）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Which set of individuals should </a:t>
            </a:r>
            <a:r>
              <a:rPr lang="en-US" sz="2400" dirty="0" smtClean="0"/>
              <a:t>be targeted at the very beginning?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pick k nodes such that maximum number of nodes are activated</a:t>
            </a:r>
            <a:r>
              <a:rPr lang="zh-CN" altLang="en-US" dirty="0" smtClean="0"/>
              <a:t>（找出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个顶点，使之激活最多节点）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294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</a:t>
            </a:r>
            <a:endParaRPr lang="en-US" sz="2000" b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8672"/>
            <a:ext cx="5715000" cy="22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256463">
            <a:off x="4374098" y="1250836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2256463">
            <a:off x="3017301" y="12508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256463">
            <a:off x="3093501" y="291430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191000"/>
            <a:ext cx="5715000" cy="22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 rot="2256463">
            <a:off x="7055901" y="4146435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256463">
            <a:off x="4486857" y="5746637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256463">
            <a:off x="5722401" y="41464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2256463">
            <a:off x="5744457" y="574663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256463">
            <a:off x="7026742" y="574663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256463">
            <a:off x="8305800" y="57466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256463">
            <a:off x="8305800" y="4146434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1981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Select one seed</a:t>
            </a:r>
          </a:p>
          <a:p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57200" y="4355068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Select two seeds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7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of </a:t>
            </a:r>
            <a:r>
              <a:rPr lang="en-US" dirty="0"/>
              <a:t>node set S: f(S)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 expected</a:t>
            </a:r>
            <a:r>
              <a:rPr lang="en-US" dirty="0" smtClean="0"/>
              <a:t> </a:t>
            </a:r>
            <a:r>
              <a:rPr lang="en-US" dirty="0"/>
              <a:t>number of active </a:t>
            </a:r>
            <a:r>
              <a:rPr lang="en-US" dirty="0" smtClean="0"/>
              <a:t>nodes, </a:t>
            </a:r>
            <a:r>
              <a:rPr lang="en-US" dirty="0"/>
              <a:t>if set S is the initial active set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parameter </a:t>
            </a:r>
            <a:r>
              <a:rPr lang="en-US" i="1" dirty="0"/>
              <a:t>k </a:t>
            </a:r>
            <a:r>
              <a:rPr lang="en-US" dirty="0"/>
              <a:t>(budget), find a </a:t>
            </a:r>
            <a:r>
              <a:rPr lang="en-US" i="1" dirty="0"/>
              <a:t>k</a:t>
            </a:r>
            <a:r>
              <a:rPr lang="en-US" dirty="0"/>
              <a:t>-node set </a:t>
            </a:r>
            <a:r>
              <a:rPr lang="en-US" i="1" dirty="0"/>
              <a:t>S</a:t>
            </a:r>
            <a:r>
              <a:rPr lang="en-US" dirty="0"/>
              <a:t> to maximize f(S)</a:t>
            </a:r>
          </a:p>
          <a:p>
            <a:pPr lvl="1"/>
            <a:r>
              <a:rPr lang="en-US" dirty="0" smtClean="0"/>
              <a:t>A constrained </a:t>
            </a:r>
            <a:r>
              <a:rPr lang="en-US" dirty="0"/>
              <a:t>optimization problem with f(S) as the objective </a:t>
            </a:r>
            <a:r>
              <a:rPr lang="en-US" dirty="0" smtClean="0"/>
              <a:t>function</a:t>
            </a:r>
            <a:r>
              <a:rPr lang="zh-CN" altLang="en-US" dirty="0" smtClean="0"/>
              <a:t>（优化问题，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优化函数）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f(S):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Non-negative (obviously</a:t>
            </a:r>
            <a:r>
              <a:rPr lang="en-US" dirty="0" smtClean="0"/>
              <a:t>)</a:t>
            </a:r>
            <a:r>
              <a:rPr lang="zh-CN" altLang="en-US" dirty="0" smtClean="0"/>
              <a:t>：非负性</a:t>
            </a:r>
            <a:endParaRPr lang="en-US" dirty="0"/>
          </a:p>
          <a:p>
            <a:r>
              <a:rPr lang="en-US" dirty="0"/>
              <a:t>Monotone: </a:t>
            </a:r>
            <a:r>
              <a:rPr lang="en-US" dirty="0" smtClean="0"/>
              <a:t>                              </a:t>
            </a:r>
            <a:r>
              <a:rPr lang="en-US" dirty="0"/>
              <a:t>:</a:t>
            </a:r>
            <a:r>
              <a:rPr lang="zh-CN" altLang="en-US" dirty="0" smtClean="0"/>
              <a:t>单调性</a:t>
            </a:r>
            <a:endParaRPr lang="en-US" dirty="0"/>
          </a:p>
          <a:p>
            <a:r>
              <a:rPr lang="en-US" dirty="0"/>
              <a:t>Submodular:</a:t>
            </a:r>
          </a:p>
          <a:p>
            <a:pPr lvl="1"/>
            <a:r>
              <a:rPr lang="en-US" dirty="0"/>
              <a:t>Let N be a finite set</a:t>
            </a:r>
          </a:p>
          <a:p>
            <a:pPr lvl="1"/>
            <a:r>
              <a:rPr lang="en-US" dirty="0"/>
              <a:t>A set function </a:t>
            </a:r>
            <a:r>
              <a:rPr lang="en-US" dirty="0" smtClean="0"/>
              <a:t>is  </a:t>
            </a:r>
            <a:r>
              <a:rPr lang="en-US" dirty="0"/>
              <a:t>submodular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/>
          </p:nvPr>
        </p:nvGraphicFramePr>
        <p:xfrm>
          <a:off x="3429000" y="3810000"/>
          <a:ext cx="13096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3" imgW="749300" imgH="228600" progId="">
                  <p:embed/>
                </p:oleObj>
              </mc:Choice>
              <mc:Fallback>
                <p:oleObj name="Equation" r:id="rId3" imgW="749300" imgH="228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13096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133600" y="4419600"/>
          <a:ext cx="4110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5" imgW="2159000" imgH="431800" progId="">
                  <p:embed/>
                </p:oleObj>
              </mc:Choice>
              <mc:Fallback>
                <p:oleObj name="Equation" r:id="rId5" imgW="21590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1100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17569"/>
              </p:ext>
            </p:extLst>
          </p:nvPr>
        </p:nvGraphicFramePr>
        <p:xfrm>
          <a:off x="2743200" y="1620838"/>
          <a:ext cx="2514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7" imgW="1028254" imgH="203112" progId="">
                  <p:embed/>
                </p:oleObj>
              </mc:Choice>
              <mc:Fallback>
                <p:oleObj name="Equation" r:id="rId7" imgW="1028254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0838"/>
                        <a:ext cx="25146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8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Some F</a:t>
            </a:r>
            <a:r>
              <a:rPr lang="en-US" dirty="0" smtClean="0"/>
              <a:t>acts Regarding </a:t>
            </a:r>
            <a:r>
              <a:rPr lang="en-US" dirty="0"/>
              <a:t>this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Bad News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For a submodular </a:t>
            </a:r>
            <a:r>
              <a:rPr lang="en-US" sz="2400" dirty="0" smtClean="0"/>
              <a:t>function monotone non-negative </a:t>
            </a:r>
            <a:r>
              <a:rPr lang="en-US" sz="2400" i="1" dirty="0"/>
              <a:t>f</a:t>
            </a:r>
            <a:r>
              <a:rPr lang="en-US" sz="2400" dirty="0" smtClean="0"/>
              <a:t>, </a:t>
            </a:r>
            <a:r>
              <a:rPr lang="en-US" sz="2400" dirty="0"/>
              <a:t>finding a </a:t>
            </a:r>
            <a:r>
              <a:rPr lang="en-US" sz="2400" i="1" dirty="0"/>
              <a:t>k</a:t>
            </a:r>
            <a:r>
              <a:rPr lang="en-US" sz="2400" dirty="0"/>
              <a:t>-element set </a:t>
            </a:r>
            <a:r>
              <a:rPr lang="en-US" sz="2400" i="1" dirty="0"/>
              <a:t>S</a:t>
            </a:r>
            <a:r>
              <a:rPr lang="en-US" sz="2400" dirty="0"/>
              <a:t> for which </a:t>
            </a:r>
            <a:r>
              <a:rPr lang="en-US" sz="2400" i="1" dirty="0"/>
              <a:t>f(S) </a:t>
            </a:r>
            <a:r>
              <a:rPr lang="en-US" sz="2400" dirty="0"/>
              <a:t>is maximized is an NP-hard optimization </a:t>
            </a:r>
            <a:r>
              <a:rPr lang="en-US" sz="2400" dirty="0" smtClean="0"/>
              <a:t>problem</a:t>
            </a:r>
            <a:r>
              <a:rPr lang="zh-CN" altLang="en-US" sz="2400" dirty="0" smtClean="0"/>
              <a:t>（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优化问题）</a:t>
            </a:r>
            <a:endParaRPr lang="en-US" sz="2400" dirty="0"/>
          </a:p>
          <a:p>
            <a:pPr lvl="1">
              <a:spcBef>
                <a:spcPct val="40000"/>
              </a:spcBef>
            </a:pPr>
            <a:r>
              <a:rPr lang="en-US" sz="2400" dirty="0"/>
              <a:t>It is NP-hard to determine the optimum for influence maximization for both independent cascade model and linear threshold </a:t>
            </a:r>
            <a:r>
              <a:rPr lang="en-US" sz="2400" dirty="0" smtClean="0"/>
              <a:t>model (to be introduced in </a:t>
            </a:r>
            <a:r>
              <a:rPr lang="en-US" dirty="0" smtClean="0"/>
              <a:t>next chapter</a:t>
            </a:r>
            <a:r>
              <a:rPr lang="en-US" sz="2400" dirty="0" smtClean="0"/>
              <a:t>).</a:t>
            </a:r>
            <a:r>
              <a:rPr lang="zh-CN" altLang="en-US" sz="2400" dirty="0" smtClean="0"/>
              <a:t>（另类问题都是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）</a:t>
            </a:r>
            <a:endParaRPr lang="en-US" sz="2400" dirty="0" smtClean="0"/>
          </a:p>
          <a:p>
            <a:pPr>
              <a:spcBef>
                <a:spcPct val="40000"/>
              </a:spcBef>
            </a:pPr>
            <a:r>
              <a:rPr lang="en-US" dirty="0" smtClean="0"/>
              <a:t>Good News</a:t>
            </a:r>
          </a:p>
          <a:p>
            <a:pPr lvl="1"/>
            <a:r>
              <a:rPr lang="en-US" dirty="0"/>
              <a:t>We can use Greedy </a:t>
            </a:r>
            <a:r>
              <a:rPr lang="en-US" dirty="0" smtClean="0"/>
              <a:t>Algorithm</a:t>
            </a:r>
            <a:r>
              <a:rPr lang="zh-CN" altLang="en-US" dirty="0" smtClean="0"/>
              <a:t>（贪婪算法）</a:t>
            </a:r>
            <a:endParaRPr lang="en-US" dirty="0"/>
          </a:p>
          <a:p>
            <a:pPr lvl="2"/>
            <a:r>
              <a:rPr lang="en-US" dirty="0"/>
              <a:t>Start with an empty set S</a:t>
            </a:r>
          </a:p>
          <a:p>
            <a:pPr lvl="2"/>
            <a:r>
              <a:rPr lang="en-US" dirty="0"/>
              <a:t>For k iterations:</a:t>
            </a:r>
          </a:p>
          <a:p>
            <a:pPr lvl="3">
              <a:buFont typeface="Wingdings" pitchFamily="2" charset="2"/>
              <a:buNone/>
            </a:pPr>
            <a:r>
              <a:rPr lang="en-US" dirty="0"/>
              <a:t>	Add node v to S that maximizes </a:t>
            </a:r>
            <a:r>
              <a:rPr lang="en-US" i="1" dirty="0"/>
              <a:t>f(S +v) - f(S).</a:t>
            </a:r>
          </a:p>
          <a:p>
            <a:pPr lvl="1"/>
            <a:r>
              <a:rPr lang="en-US" dirty="0"/>
              <a:t>How good </a:t>
            </a:r>
            <a:r>
              <a:rPr lang="en-US" dirty="0" smtClean="0"/>
              <a:t>(or bad</a:t>
            </a:r>
            <a:r>
              <a:rPr lang="en-US" dirty="0"/>
              <a:t>) it is</a:t>
            </a:r>
            <a:r>
              <a:rPr lang="en-US" dirty="0" smtClean="0"/>
              <a:t>?</a:t>
            </a:r>
            <a:r>
              <a:rPr lang="zh-CN" altLang="en-US" dirty="0" smtClean="0"/>
              <a:t>（理论精度）</a:t>
            </a:r>
            <a:endParaRPr lang="en-US" dirty="0"/>
          </a:p>
          <a:p>
            <a:pPr lvl="2"/>
            <a:r>
              <a:rPr lang="en-US" dirty="0"/>
              <a:t>Theorem: The greedy algorithm </a:t>
            </a:r>
            <a:r>
              <a:rPr lang="en-US" dirty="0" smtClean="0"/>
              <a:t>is a </a:t>
            </a:r>
            <a:r>
              <a:rPr lang="en-US" dirty="0"/>
              <a:t>(1 – 1/</a:t>
            </a:r>
            <a:r>
              <a:rPr lang="en-US" i="1" dirty="0"/>
              <a:t>e</a:t>
            </a:r>
            <a:r>
              <a:rPr lang="en-US" dirty="0"/>
              <a:t>) approximation.</a:t>
            </a:r>
          </a:p>
          <a:p>
            <a:pPr lvl="2"/>
            <a:r>
              <a:rPr lang="en-US" dirty="0"/>
              <a:t>The resulting set S activates at least (1- 1/</a:t>
            </a:r>
            <a:r>
              <a:rPr lang="en-US" i="1" dirty="0"/>
              <a:t>e</a:t>
            </a:r>
            <a:r>
              <a:rPr lang="en-US" dirty="0"/>
              <a:t>) &gt; 63% of the number of nodes that any size-k set S could activate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Sender(s). </a:t>
            </a:r>
            <a:r>
              <a:rPr lang="en-US" dirty="0"/>
              <a:t>A sender or a small set of senders that initiate the </a:t>
            </a:r>
            <a:r>
              <a:rPr lang="en-US" dirty="0" smtClean="0"/>
              <a:t>information diffusion </a:t>
            </a:r>
            <a:r>
              <a:rPr lang="en-US" dirty="0"/>
              <a:t>process</a:t>
            </a:r>
            <a:r>
              <a:rPr lang="en-US" dirty="0" smtClean="0"/>
              <a:t>;</a:t>
            </a:r>
            <a:r>
              <a:rPr lang="zh-CN" altLang="en-US" dirty="0" smtClean="0"/>
              <a:t>（发送者）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Receiver(s</a:t>
            </a:r>
            <a:r>
              <a:rPr lang="en-US" b="1" dirty="0"/>
              <a:t>). </a:t>
            </a:r>
            <a:r>
              <a:rPr lang="en-US" dirty="0"/>
              <a:t>A receiver or a set of receivers that receive </a:t>
            </a:r>
            <a:r>
              <a:rPr lang="en-US" dirty="0" smtClean="0"/>
              <a:t>diffused information</a:t>
            </a:r>
            <a:r>
              <a:rPr lang="en-US" dirty="0"/>
              <a:t>. Commonly, the set of receivers is much larger than </a:t>
            </a:r>
            <a:r>
              <a:rPr lang="en-US" dirty="0" smtClean="0"/>
              <a:t>the set </a:t>
            </a:r>
            <a:r>
              <a:rPr lang="en-US" dirty="0"/>
              <a:t>of senders and can overlap with the set of senders; </a:t>
            </a:r>
            <a:r>
              <a:rPr lang="en-US" dirty="0" smtClean="0"/>
              <a:t>and</a:t>
            </a:r>
            <a:r>
              <a:rPr lang="zh-CN" altLang="en-US" dirty="0" smtClean="0"/>
              <a:t>（接收者）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Medium</a:t>
            </a:r>
            <a:r>
              <a:rPr lang="en-US" b="1" dirty="0"/>
              <a:t>. </a:t>
            </a:r>
            <a:r>
              <a:rPr lang="en-US" dirty="0"/>
              <a:t>This is the medium through which the </a:t>
            </a:r>
            <a:r>
              <a:rPr lang="en-US" dirty="0" smtClean="0"/>
              <a:t>diffusion takes place</a:t>
            </a:r>
            <a:r>
              <a:rPr lang="en-US" dirty="0"/>
              <a:t>. For example, when a rumor is spreading, the medium can </a:t>
            </a:r>
            <a:r>
              <a:rPr lang="en-US" dirty="0" smtClean="0"/>
              <a:t>be the </a:t>
            </a:r>
            <a:r>
              <a:rPr lang="en-US" dirty="0"/>
              <a:t>personal communication between </a:t>
            </a:r>
            <a:r>
              <a:rPr lang="en-US" dirty="0" smtClean="0"/>
              <a:t>individuals</a:t>
            </a:r>
            <a:r>
              <a:rPr lang="zh-CN" altLang="en-US" dirty="0" smtClean="0"/>
              <a:t>（媒介）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1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Cascade Maximization: A </a:t>
            </a:r>
            <a:r>
              <a:rPr lang="en-US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419600"/>
          </a:xfrm>
        </p:spPr>
        <p:txBody>
          <a:bodyPr>
            <a:normAutofit lnSpcReduction="10000"/>
          </a:bodyPr>
          <a:lstStyle/>
          <a:p>
            <a:pPr marL="0" indent="4763">
              <a:buNone/>
            </a:pPr>
            <a:r>
              <a:rPr lang="en-US" sz="2800" dirty="0">
                <a:solidFill>
                  <a:srgbClr val="1923F3"/>
                </a:solidFill>
              </a:rPr>
              <a:t>Maximizing the </a:t>
            </a:r>
            <a:r>
              <a:rPr lang="en-US" sz="2800" dirty="0" smtClean="0">
                <a:solidFill>
                  <a:srgbClr val="1923F3"/>
                </a:solidFill>
              </a:rPr>
              <a:t>cascade </a:t>
            </a:r>
            <a:r>
              <a:rPr lang="en-US" sz="2800" dirty="0">
                <a:solidFill>
                  <a:srgbClr val="1923F3"/>
                </a:solidFill>
              </a:rPr>
              <a:t>is a NP-hard problem but it is proved that the greedy approaches gives a solution that is </a:t>
            </a:r>
            <a:r>
              <a:rPr lang="en-US" sz="2800" dirty="0" smtClean="0">
                <a:solidFill>
                  <a:srgbClr val="1923F3"/>
                </a:solidFill>
              </a:rPr>
              <a:t>at least 63 </a:t>
            </a:r>
            <a:r>
              <a:rPr lang="en-US" sz="2800" dirty="0">
                <a:solidFill>
                  <a:srgbClr val="1923F3"/>
                </a:solidFill>
              </a:rPr>
              <a:t>% of the optimal.</a:t>
            </a:r>
          </a:p>
          <a:p>
            <a:pPr marL="0" indent="4763">
              <a:buNone/>
            </a:pPr>
            <a:r>
              <a:rPr lang="en-US" sz="2800" dirty="0" smtClean="0"/>
              <a:t>Given a network and a parameter </a:t>
            </a:r>
            <a:r>
              <a:rPr lang="en-US" sz="2800" i="1" dirty="0" smtClean="0"/>
              <a:t>k, which k nodes should be selected to be in the </a:t>
            </a:r>
            <a:r>
              <a:rPr lang="en-US" sz="2800" dirty="0" smtClean="0"/>
              <a:t>activation set </a:t>
            </a:r>
            <a:r>
              <a:rPr lang="en-US" sz="2800" i="1" dirty="0" smtClean="0"/>
              <a:t>B in order to maximize the cascade in terms of the total number of active nodes</a:t>
            </a:r>
            <a:r>
              <a:rPr lang="en-US" sz="2800" dirty="0" smtClean="0"/>
              <a:t>?</a:t>
            </a:r>
            <a:r>
              <a:rPr lang="zh-CN" altLang="en-US" sz="2800" dirty="0" smtClean="0"/>
              <a:t>（级联最大化：节点数目）</a:t>
            </a:r>
            <a:endParaRPr lang="en-US" sz="2800" dirty="0" smtClean="0"/>
          </a:p>
          <a:p>
            <a:r>
              <a:rPr lang="en-US" sz="2800" dirty="0" smtClean="0"/>
              <a:t>Let </a:t>
            </a:r>
            <a:r>
              <a:rPr lang="en-US" sz="2800" i="1" dirty="0" smtClean="0"/>
              <a:t>σ(B) denote the expected number of nodes that can be activated by B, the </a:t>
            </a:r>
            <a:r>
              <a:rPr lang="en-US" sz="2800" dirty="0" smtClean="0"/>
              <a:t>optimization problem can be formulated as follows: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493358"/>
            <a:ext cx="4267200" cy="7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9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Cascade Maximization: </a:t>
            </a:r>
            <a:r>
              <a:rPr lang="en-US" dirty="0"/>
              <a:t>A </a:t>
            </a:r>
            <a:r>
              <a:rPr lang="en-US" dirty="0" smtClean="0"/>
              <a:t>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Algorithm</a:t>
            </a:r>
          </a:p>
          <a:p>
            <a:pPr lvl="1"/>
            <a:r>
              <a:rPr lang="en-US" dirty="0" smtClean="0"/>
              <a:t>Start with </a:t>
            </a:r>
            <a:r>
              <a:rPr lang="en-US" i="1" dirty="0" smtClean="0"/>
              <a:t>B = </a:t>
            </a:r>
            <a:r>
              <a:rPr lang="az-Cyrl-AZ" i="1" dirty="0" smtClean="0"/>
              <a:t>Ø</a:t>
            </a:r>
            <a:endParaRPr lang="en-US" i="1" dirty="0" smtClean="0"/>
          </a:p>
          <a:p>
            <a:pPr lvl="1"/>
            <a:r>
              <a:rPr lang="en-US" i="1" dirty="0" smtClean="0"/>
              <a:t>Evaluate σ(v) for each node, and pick the node with maximum σ as the first node v1 to form B = {v1}</a:t>
            </a:r>
          </a:p>
          <a:p>
            <a:pPr lvl="1"/>
            <a:r>
              <a:rPr lang="en-US" dirty="0" smtClean="0"/>
              <a:t>Select a node which will increase </a:t>
            </a:r>
            <a:r>
              <a:rPr lang="en-US" i="1" dirty="0" smtClean="0"/>
              <a:t>σ(B) most if the node is included in B. </a:t>
            </a:r>
            <a:r>
              <a:rPr lang="zh-CN" altLang="en-US" dirty="0"/>
              <a:t>（贪婪策略）</a:t>
            </a:r>
            <a:endParaRPr lang="en-US" i="1" dirty="0" smtClean="0"/>
          </a:p>
          <a:p>
            <a:r>
              <a:rPr lang="en-US" sz="3600" i="1" dirty="0" smtClean="0"/>
              <a:t>Essentially, we greedily </a:t>
            </a:r>
            <a:r>
              <a:rPr lang="en-US" sz="3600" dirty="0" smtClean="0"/>
              <a:t>find a node </a:t>
            </a:r>
            <a:r>
              <a:rPr lang="en-US" sz="3600" i="1" dirty="0" smtClean="0"/>
              <a:t>v ∈ V \B such that</a:t>
            </a:r>
            <a:endParaRPr lang="en-US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177014"/>
            <a:ext cx="3505200" cy="55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4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The network </a:t>
            </a:r>
            <a:r>
              <a:rPr lang="en-US" dirty="0"/>
              <a:t>is </a:t>
            </a:r>
            <a:r>
              <a:rPr lang="en-US" u="sng" dirty="0" smtClean="0"/>
              <a:t>not observable </a:t>
            </a:r>
            <a:r>
              <a:rPr lang="zh-CN" altLang="en-US" u="sng" dirty="0" smtClean="0"/>
              <a:t>（网络不可见）</a:t>
            </a:r>
            <a:endParaRPr lang="en-US" u="sng" dirty="0"/>
          </a:p>
          <a:p>
            <a:r>
              <a:rPr lang="en-US" dirty="0" smtClean="0"/>
              <a:t>Only public information is observable</a:t>
            </a:r>
            <a:r>
              <a:rPr lang="zh-CN" altLang="en-US" dirty="0" smtClean="0"/>
              <a:t>（公共信息可见）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of Innovation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innovation </a:t>
            </a:r>
            <a:r>
              <a:rPr lang="en-US" dirty="0" smtClean="0"/>
              <a:t>is “an </a:t>
            </a:r>
            <a:r>
              <a:rPr lang="en-US" dirty="0"/>
              <a:t>idea, practice, or object that </a:t>
            </a:r>
            <a:r>
              <a:rPr lang="en-US" dirty="0" smtClean="0"/>
              <a:t>is perceived </a:t>
            </a:r>
            <a:r>
              <a:rPr lang="en-US" dirty="0"/>
              <a:t>as new by an individual or other unit of adoption</a:t>
            </a:r>
            <a:r>
              <a:rPr lang="en-US" dirty="0" smtClean="0"/>
              <a:t>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innovation</a:t>
            </a:r>
            <a:r>
              <a:rPr lang="zh-CN" altLang="en-US" dirty="0" smtClean="0"/>
              <a:t>的定义）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theory of </a:t>
            </a:r>
            <a:r>
              <a:rPr lang="en-US" dirty="0" smtClean="0"/>
              <a:t>diffusion </a:t>
            </a:r>
            <a:r>
              <a:rPr lang="en-US" dirty="0"/>
              <a:t>of innovations aims to answer </a:t>
            </a:r>
            <a:r>
              <a:rPr lang="en-US" dirty="0" smtClean="0"/>
              <a:t>why and </a:t>
            </a:r>
            <a:r>
              <a:rPr lang="en-US" dirty="0"/>
              <a:t>how these innovations spread. It also describes the reasons behind </a:t>
            </a:r>
            <a:r>
              <a:rPr lang="en-US" dirty="0" smtClean="0"/>
              <a:t>the diffusion </a:t>
            </a:r>
            <a:r>
              <a:rPr lang="en-US" dirty="0"/>
              <a:t>process, individuals involved, as well as the rate at which </a:t>
            </a:r>
            <a:r>
              <a:rPr lang="en-US" dirty="0" smtClean="0"/>
              <a:t>ideas spread.</a:t>
            </a:r>
            <a:r>
              <a:rPr lang="zh-CN" altLang="en-US" dirty="0" smtClean="0"/>
              <a:t>（关注的问题）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innovation to be adopted, various qualities associated with </a:t>
            </a:r>
            <a:r>
              <a:rPr lang="en-US" dirty="0" smtClean="0"/>
              <a:t>different parts </a:t>
            </a:r>
            <a:r>
              <a:rPr lang="en-US" dirty="0"/>
              <a:t>of the process need to be </a:t>
            </a:r>
            <a:r>
              <a:rPr lang="en-US" dirty="0" smtClean="0"/>
              <a:t>present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Observability, </a:t>
            </a:r>
            <a:r>
              <a:rPr lang="zh-CN" altLang="en-US" dirty="0" smtClean="0"/>
              <a:t>（可见性）</a:t>
            </a:r>
            <a:endParaRPr lang="en-US" dirty="0" smtClean="0"/>
          </a:p>
          <a:p>
            <a:pPr lvl="2"/>
            <a:r>
              <a:rPr lang="en-US" dirty="0" smtClean="0"/>
              <a:t>The degree to which  the results of an innovation are visible to potential  adopters</a:t>
            </a:r>
          </a:p>
          <a:p>
            <a:pPr lvl="1"/>
            <a:r>
              <a:rPr lang="en-US" dirty="0" smtClean="0"/>
              <a:t>Relative Advantage</a:t>
            </a:r>
            <a:r>
              <a:rPr lang="zh-CN" altLang="en-US" dirty="0" smtClean="0"/>
              <a:t>（相对优势）</a:t>
            </a:r>
            <a:endParaRPr lang="en-US" dirty="0" smtClean="0"/>
          </a:p>
          <a:p>
            <a:pPr lvl="2"/>
            <a:r>
              <a:rPr lang="en-US" dirty="0" smtClean="0"/>
              <a:t>The degree to which the innovation is perceived to be superior to current  practice</a:t>
            </a:r>
          </a:p>
          <a:p>
            <a:pPr lvl="1"/>
            <a:r>
              <a:rPr lang="en-US" dirty="0" smtClean="0"/>
              <a:t>Compatibility</a:t>
            </a:r>
            <a:r>
              <a:rPr lang="zh-CN" altLang="en-US" dirty="0" smtClean="0"/>
              <a:t>（兼容性）</a:t>
            </a:r>
            <a:endParaRPr lang="en-US" dirty="0" smtClean="0"/>
          </a:p>
          <a:p>
            <a:pPr lvl="2"/>
            <a:r>
              <a:rPr lang="en-US" dirty="0" smtClean="0"/>
              <a:t>The degree to which the innovation is perceived to be consistent with socio- cultural values, previous ideas, and/or perceived needs</a:t>
            </a:r>
          </a:p>
          <a:p>
            <a:pPr lvl="1"/>
            <a:r>
              <a:rPr lang="en-US" dirty="0" err="1" smtClean="0"/>
              <a:t>Triability</a:t>
            </a:r>
            <a:r>
              <a:rPr lang="zh-CN" altLang="en-US" dirty="0" smtClean="0"/>
              <a:t>（可使用性）</a:t>
            </a:r>
            <a:endParaRPr lang="en-US" dirty="0"/>
          </a:p>
          <a:p>
            <a:pPr lvl="2"/>
            <a:r>
              <a:rPr lang="en-US" dirty="0"/>
              <a:t>The degree to which the innovation can be experienced on a limited basis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Complexity</a:t>
            </a:r>
            <a:r>
              <a:rPr lang="zh-CN" altLang="en-US" dirty="0" smtClean="0"/>
              <a:t>（复杂性）</a:t>
            </a:r>
            <a:endParaRPr lang="en-US" dirty="0"/>
          </a:p>
          <a:p>
            <a:pPr lvl="2"/>
            <a:r>
              <a:rPr lang="en-US" dirty="0"/>
              <a:t>The degree to which an innovation is difficult to use or understand.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0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First model was introduced by Gabriel </a:t>
            </a:r>
            <a:r>
              <a:rPr lang="en-US" dirty="0" err="1" smtClean="0"/>
              <a:t>Tarde</a:t>
            </a:r>
            <a:r>
              <a:rPr lang="en-US" dirty="0" smtClean="0"/>
              <a:t> in the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Iowa Study of Hybrid </a:t>
            </a:r>
            <a:r>
              <a:rPr lang="en-US" dirty="0" smtClean="0"/>
              <a:t>Corn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318760"/>
          </a:xfrm>
        </p:spPr>
        <p:txBody>
          <a:bodyPr/>
          <a:lstStyle/>
          <a:p>
            <a:r>
              <a:rPr lang="en-US" dirty="0"/>
              <a:t>Ryan and </a:t>
            </a:r>
            <a:r>
              <a:rPr lang="en-US" dirty="0" smtClean="0"/>
              <a:t>Gross studied </a:t>
            </a:r>
            <a:r>
              <a:rPr lang="en-US" dirty="0"/>
              <a:t>the adoption of hybrid seed corn </a:t>
            </a:r>
            <a:r>
              <a:rPr lang="en-US" dirty="0" smtClean="0"/>
              <a:t>by farmers </a:t>
            </a:r>
            <a:r>
              <a:rPr lang="en-US" dirty="0"/>
              <a:t>in </a:t>
            </a:r>
            <a:r>
              <a:rPr lang="en-US" dirty="0" smtClean="0"/>
              <a:t>Iowa</a:t>
            </a:r>
            <a:r>
              <a:rPr lang="zh-CN" altLang="en-US" dirty="0" smtClean="0"/>
              <a:t>（杂交玉米种子使用）</a:t>
            </a:r>
            <a:endParaRPr lang="en-US" dirty="0" smtClean="0"/>
          </a:p>
          <a:p>
            <a:r>
              <a:rPr lang="en-US" dirty="0"/>
              <a:t>Despite the fact that the use of </a:t>
            </a:r>
            <a:r>
              <a:rPr lang="en-US" dirty="0" smtClean="0"/>
              <a:t>new seed could </a:t>
            </a:r>
            <a:r>
              <a:rPr lang="en-US" dirty="0"/>
              <a:t>lead to an increase in quality and </a:t>
            </a:r>
            <a:r>
              <a:rPr lang="en-US" dirty="0" smtClean="0"/>
              <a:t>production, the adoption by </a:t>
            </a:r>
            <a:r>
              <a:rPr lang="en-US" dirty="0"/>
              <a:t>Iowa </a:t>
            </a:r>
            <a:r>
              <a:rPr lang="en-US" dirty="0" smtClean="0"/>
              <a:t>farmers </a:t>
            </a:r>
            <a:r>
              <a:rPr lang="en-US" dirty="0"/>
              <a:t>was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The hybrid corn was highly resistant to diseases and other catastrophes such as droughts </a:t>
            </a:r>
          </a:p>
          <a:p>
            <a:pPr lvl="1"/>
            <a:r>
              <a:rPr lang="en-US" dirty="0" smtClean="0"/>
              <a:t>However, farmers did not adopt it due to its high price and its inability to reproduce (e.g., new seeds have to be purchased from the seed provider)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Iowa Study of Hybrid </a:t>
            </a:r>
            <a:r>
              <a:rPr lang="en-US" dirty="0" smtClean="0"/>
              <a:t>Corn Seed,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farmers received information through two main channels: </a:t>
            </a:r>
            <a:r>
              <a:rPr lang="zh-CN" altLang="en-US" dirty="0" smtClean="0"/>
              <a:t>（信息渠道）</a:t>
            </a:r>
            <a:endParaRPr lang="en-US" dirty="0" smtClean="0"/>
          </a:p>
          <a:p>
            <a:pPr lvl="1"/>
            <a:r>
              <a:rPr lang="en-US" dirty="0" smtClean="0"/>
              <a:t>mass </a:t>
            </a:r>
            <a:r>
              <a:rPr lang="en-US" dirty="0"/>
              <a:t>communications from companies selling the </a:t>
            </a:r>
            <a:r>
              <a:rPr lang="en-US" dirty="0" smtClean="0"/>
              <a:t>seeds (information)</a:t>
            </a:r>
          </a:p>
          <a:p>
            <a:pPr lvl="1"/>
            <a:r>
              <a:rPr lang="en-US" dirty="0" smtClean="0"/>
              <a:t>interpersonal </a:t>
            </a:r>
            <a:r>
              <a:rPr lang="en-US" dirty="0"/>
              <a:t>communications with other farmers</a:t>
            </a:r>
            <a:r>
              <a:rPr lang="en-US" dirty="0" smtClean="0"/>
              <a:t>. (influence)</a:t>
            </a:r>
          </a:p>
          <a:p>
            <a:endParaRPr lang="en-US" dirty="0" smtClean="0"/>
          </a:p>
          <a:p>
            <a:r>
              <a:rPr lang="en-US" dirty="0"/>
              <a:t>They argued that </a:t>
            </a:r>
            <a:r>
              <a:rPr lang="en-US" dirty="0" smtClean="0"/>
              <a:t>adoption depended </a:t>
            </a:r>
            <a:r>
              <a:rPr lang="en-US" dirty="0"/>
              <a:t>on a combination of both. They also observed that the </a:t>
            </a:r>
            <a:r>
              <a:rPr lang="en-US" dirty="0" smtClean="0"/>
              <a:t>adoption rate </a:t>
            </a:r>
            <a:r>
              <a:rPr lang="en-US" dirty="0"/>
              <a:t>follows an S-shaped curve and that there are 5 </a:t>
            </a:r>
            <a:r>
              <a:rPr lang="en-US" dirty="0" smtClean="0"/>
              <a:t>different types of </a:t>
            </a:r>
            <a:r>
              <a:rPr lang="en-US" dirty="0"/>
              <a:t>adopters based on the order that they adopt the innovations, namely:</a:t>
            </a:r>
          </a:p>
          <a:p>
            <a:pPr lvl="1"/>
            <a:r>
              <a:rPr lang="en-US" dirty="0"/>
              <a:t>1) </a:t>
            </a:r>
            <a:r>
              <a:rPr lang="en-US" dirty="0" smtClean="0"/>
              <a:t>Innovators </a:t>
            </a:r>
            <a:r>
              <a:rPr lang="en-US" dirty="0"/>
              <a:t>(top 2.5%),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Early Adopters (13.5%),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) Early </a:t>
            </a:r>
            <a:r>
              <a:rPr lang="en-US" dirty="0" smtClean="0"/>
              <a:t>Majority (34</a:t>
            </a:r>
            <a:r>
              <a:rPr lang="en-US" dirty="0"/>
              <a:t>%),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) Late Majority (34%), and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) Laggards (16%).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6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36" y="990600"/>
            <a:ext cx="6102928" cy="537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Adopter </a:t>
            </a:r>
            <a:r>
              <a:rPr lang="en-US" dirty="0"/>
              <a:t>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1447800"/>
            <a:ext cx="264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Cumulative Adoption Rate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871739">
            <a:off x="5149177" y="4012530"/>
            <a:ext cx="153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Adoption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(multiple-step) </a:t>
            </a:r>
            <a:r>
              <a:rPr lang="en-US" dirty="0"/>
              <a:t>Flow </a:t>
            </a:r>
            <a:r>
              <a:rPr lang="en-US" dirty="0" smtClean="0"/>
              <a:t>Model of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two-step flow model, most </a:t>
            </a:r>
            <a:r>
              <a:rPr lang="en-US" dirty="0"/>
              <a:t>information comes </a:t>
            </a:r>
            <a:r>
              <a:rPr lang="en-US" dirty="0" smtClean="0"/>
              <a:t>from mass </a:t>
            </a:r>
            <a:r>
              <a:rPr lang="en-US" dirty="0"/>
              <a:t>media, </a:t>
            </a:r>
            <a:r>
              <a:rPr lang="en-US" dirty="0" smtClean="0"/>
              <a:t>which is </a:t>
            </a:r>
            <a:r>
              <a:rPr lang="en-US" dirty="0"/>
              <a:t>then directed </a:t>
            </a:r>
            <a:r>
              <a:rPr lang="en-US" dirty="0" smtClean="0"/>
              <a:t>toward </a:t>
            </a:r>
            <a:r>
              <a:rPr lang="en-US" dirty="0"/>
              <a:t>influential figures called </a:t>
            </a:r>
            <a:r>
              <a:rPr lang="en-US" i="1" dirty="0"/>
              <a:t>opinion leaders</a:t>
            </a:r>
            <a:r>
              <a:rPr lang="en-US" dirty="0"/>
              <a:t>. </a:t>
            </a:r>
            <a:r>
              <a:rPr lang="zh-CN" altLang="en-US" dirty="0" smtClean="0"/>
              <a:t>（信息领袖</a:t>
            </a:r>
            <a:r>
              <a:rPr lang="zh-CN" altLang="en-US" dirty="0"/>
              <a:t>）</a:t>
            </a:r>
            <a:endParaRPr lang="en-US" dirty="0" smtClean="0"/>
          </a:p>
          <a:p>
            <a:r>
              <a:rPr lang="en-US" dirty="0" smtClean="0"/>
              <a:t>These leaders </a:t>
            </a:r>
            <a:r>
              <a:rPr lang="en-US" dirty="0"/>
              <a:t>then </a:t>
            </a:r>
            <a:r>
              <a:rPr lang="en-US" dirty="0" smtClean="0"/>
              <a:t>convey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the information (or 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opinions</a:t>
            </a:r>
            <a:r>
              <a:rPr lang="en-US" dirty="0"/>
              <a:t>) and act as </a:t>
            </a:r>
            <a:r>
              <a:rPr lang="en-US" dirty="0" smtClean="0"/>
              <a:t>hubs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other members of the </a:t>
            </a:r>
          </a:p>
          <a:p>
            <a:pPr marL="0" indent="0">
              <a:buNone/>
            </a:pPr>
            <a:r>
              <a:rPr lang="en-US" dirty="0" smtClean="0"/>
              <a:t>     society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OL-Hubs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14600"/>
            <a:ext cx="3124200" cy="37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6322507" cy="3805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5200471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URWPalladioL-Roma"/>
              </a:rPr>
              <a:t>We define the process of interfering with information </a:t>
            </a:r>
            <a:r>
              <a:rPr lang="en-US" b="1" dirty="0" smtClean="0">
                <a:latin typeface="URWPalladioL-Roma"/>
              </a:rPr>
              <a:t>diffusion</a:t>
            </a:r>
            <a:endParaRPr lang="en-US" b="1" dirty="0">
              <a:latin typeface="URWPalladioL-Roma"/>
            </a:endParaRPr>
          </a:p>
          <a:p>
            <a:r>
              <a:rPr lang="en-US" b="1" dirty="0" smtClean="0">
                <a:latin typeface="URWPalladioL-Roma"/>
              </a:rPr>
              <a:t>by </a:t>
            </a:r>
            <a:r>
              <a:rPr lang="en-US" b="1" dirty="0">
                <a:latin typeface="URWPalladioL-Roma"/>
              </a:rPr>
              <a:t>expediting, delaying, or even stopping </a:t>
            </a:r>
            <a:r>
              <a:rPr lang="en-US" b="1" dirty="0" smtClean="0">
                <a:latin typeface="URWPalladioL-Roma"/>
              </a:rPr>
              <a:t>diffusion </a:t>
            </a:r>
            <a:r>
              <a:rPr lang="en-US" b="1" dirty="0">
                <a:latin typeface="URWPalladioL-Roma"/>
              </a:rPr>
              <a:t>as </a:t>
            </a:r>
            <a:r>
              <a:rPr lang="en-US" b="1" dirty="0" smtClean="0">
                <a:latin typeface="URWPalladioL-Ital"/>
              </a:rPr>
              <a:t>Intervention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2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Rogers: Diffusion </a:t>
            </a:r>
            <a:r>
              <a:rPr lang="en-US" dirty="0"/>
              <a:t>of </a:t>
            </a:r>
            <a:r>
              <a:rPr lang="en-US" dirty="0" smtClean="0"/>
              <a:t>Innovations: The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Awareness</a:t>
            </a:r>
            <a:r>
              <a:rPr lang="zh-CN" altLang="en-US" b="1" dirty="0" smtClean="0"/>
              <a:t>（认知）</a:t>
            </a:r>
            <a:endParaRPr lang="en-US" b="1" dirty="0" smtClean="0"/>
          </a:p>
          <a:p>
            <a:pPr lvl="1"/>
            <a:r>
              <a:rPr lang="en-US" dirty="0" smtClean="0"/>
              <a:t>The individual </a:t>
            </a:r>
            <a:r>
              <a:rPr lang="en-US" dirty="0"/>
              <a:t>becomes aware of the innovation</a:t>
            </a:r>
            <a:r>
              <a:rPr lang="en-US" dirty="0" smtClean="0"/>
              <a:t>, but </a:t>
            </a:r>
            <a:r>
              <a:rPr lang="en-US" dirty="0"/>
              <a:t>her information regarding the product is </a:t>
            </a:r>
            <a:r>
              <a:rPr lang="en-US" dirty="0" smtClean="0"/>
              <a:t>limited</a:t>
            </a:r>
          </a:p>
          <a:p>
            <a:r>
              <a:rPr lang="en-US" b="1" dirty="0" smtClean="0"/>
              <a:t>Interest</a:t>
            </a:r>
            <a:r>
              <a:rPr lang="en-US" dirty="0" smtClean="0"/>
              <a:t> </a:t>
            </a:r>
            <a:r>
              <a:rPr lang="zh-CN" altLang="en-US" dirty="0" smtClean="0"/>
              <a:t>（兴趣）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shows interest in the product and seeks </a:t>
            </a:r>
            <a:r>
              <a:rPr lang="en-US" dirty="0" smtClean="0"/>
              <a:t>more information</a:t>
            </a:r>
          </a:p>
          <a:p>
            <a:r>
              <a:rPr lang="en-US" b="1" dirty="0" smtClean="0"/>
              <a:t>Evaluation</a:t>
            </a:r>
            <a:r>
              <a:rPr lang="zh-CN" altLang="en-US" b="1" dirty="0" smtClean="0"/>
              <a:t>（评估）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tries the product in his mind and </a:t>
            </a:r>
            <a:r>
              <a:rPr lang="en-US" dirty="0" smtClean="0"/>
              <a:t>decides whether </a:t>
            </a:r>
            <a:r>
              <a:rPr lang="en-US" dirty="0"/>
              <a:t>or not to adopt </a:t>
            </a:r>
            <a:r>
              <a:rPr lang="en-US" dirty="0" smtClean="0"/>
              <a:t>it</a:t>
            </a:r>
          </a:p>
          <a:p>
            <a:r>
              <a:rPr lang="en-US" b="1" dirty="0" smtClean="0"/>
              <a:t>Trial</a:t>
            </a:r>
            <a:r>
              <a:rPr lang="zh-CN" altLang="en-US" b="1" dirty="0" smtClean="0"/>
              <a:t>（尝试）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performs a trial use of the </a:t>
            </a:r>
            <a:r>
              <a:rPr lang="en-US" dirty="0" smtClean="0"/>
              <a:t>product</a:t>
            </a:r>
          </a:p>
          <a:p>
            <a:r>
              <a:rPr lang="en-US" b="1" dirty="0" smtClean="0"/>
              <a:t>Adoption</a:t>
            </a:r>
            <a:r>
              <a:rPr lang="zh-CN" altLang="en-US" b="1" dirty="0" smtClean="0"/>
              <a:t>（采用）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decides to continue the trial and </a:t>
            </a:r>
            <a:r>
              <a:rPr lang="en-US" dirty="0" smtClean="0"/>
              <a:t>adopts the </a:t>
            </a:r>
            <a:r>
              <a:rPr lang="en-US" dirty="0"/>
              <a:t>product for full use</a:t>
            </a:r>
          </a:p>
        </p:txBody>
      </p:sp>
    </p:spTree>
    <p:extLst>
      <p:ext uri="{BB962C8B-B14F-4D97-AF65-F5344CB8AC3E}">
        <p14:creationId xmlns:p14="http://schemas.microsoft.com/office/powerpoint/2010/main" val="16919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Diffusion of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diffusion </a:t>
            </a:r>
            <a:r>
              <a:rPr lang="en-US" dirty="0"/>
              <a:t>of innovation </a:t>
            </a:r>
            <a:r>
              <a:rPr lang="en-US" dirty="0" smtClean="0"/>
              <a:t>model describes the rate at which the number of adopters changes in terms of </a:t>
            </a:r>
            <a:r>
              <a:rPr lang="en-US" dirty="0" smtClean="0"/>
              <a:t>time:</a:t>
            </a:r>
            <a:r>
              <a:rPr lang="zh-CN" altLang="en-US" dirty="0" smtClean="0"/>
              <a:t>（采纳人员数目的变化速度）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810000" cy="101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A(t) </a:t>
            </a:r>
            <a:r>
              <a:rPr lang="en-US" sz="2000" dirty="0" smtClean="0"/>
              <a:t>is the </a:t>
            </a:r>
            <a:r>
              <a:rPr lang="en-US" sz="2000" dirty="0"/>
              <a:t>total population that adopted the </a:t>
            </a:r>
            <a:r>
              <a:rPr lang="en-US" sz="2000" dirty="0" smtClean="0"/>
              <a:t>innovation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/>
              <a:t>(t) denotes the </a:t>
            </a:r>
            <a:r>
              <a:rPr lang="en-US" sz="2000" dirty="0" smtClean="0"/>
              <a:t>coefficient </a:t>
            </a:r>
            <a:r>
              <a:rPr lang="en-US" sz="2000" dirty="0"/>
              <a:t>of </a:t>
            </a:r>
            <a:r>
              <a:rPr lang="en-US" sz="2000" dirty="0" smtClean="0"/>
              <a:t>diffusion corresponding to the innovativeness of </a:t>
            </a:r>
            <a:r>
              <a:rPr lang="en-US" sz="2000" dirty="0"/>
              <a:t>the product being adopted </a:t>
            </a:r>
            <a:r>
              <a:rPr lang="zh-CN" altLang="en-US" sz="2000" dirty="0" smtClean="0"/>
              <a:t>（系数）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 is </a:t>
            </a:r>
            <a:r>
              <a:rPr lang="en-US" sz="2000" dirty="0"/>
              <a:t>the total </a:t>
            </a:r>
            <a:r>
              <a:rPr lang="en-US" sz="2000" dirty="0" smtClean="0"/>
              <a:t>number of </a:t>
            </a:r>
            <a:r>
              <a:rPr lang="en-US" sz="2000" dirty="0"/>
              <a:t>potential adopters (till time 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rate depends on how innovative the product is </a:t>
            </a:r>
            <a:r>
              <a:rPr lang="zh-CN" altLang="en-US" sz="2000" dirty="0" smtClean="0"/>
              <a:t>（与产品的创新程度有关）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rate </a:t>
            </a:r>
            <a:r>
              <a:rPr lang="en-US" sz="2000" dirty="0" smtClean="0"/>
              <a:t>affects the potential </a:t>
            </a:r>
            <a:r>
              <a:rPr lang="en-US" sz="2000" dirty="0"/>
              <a:t>adopters that have not yet adopted the product</a:t>
            </a:r>
            <a:r>
              <a:rPr lang="en-US" sz="2000" dirty="0" smtClean="0"/>
              <a:t>.</a:t>
            </a:r>
            <a:r>
              <a:rPr lang="zh-CN" altLang="en-US" sz="2000" dirty="0" smtClean="0"/>
              <a:t>（影响还没有采用新产品的人）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2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Diffusion: Mathematical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352800"/>
            <a:ext cx="8610600" cy="121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Defining the diffusion </a:t>
            </a:r>
            <a:r>
              <a:rPr lang="en-US" sz="3600" b="1" dirty="0" smtClean="0"/>
              <a:t>coefficient</a:t>
            </a:r>
            <a:r>
              <a:rPr lang="en-US" b="1" dirty="0" smtClean="0"/>
              <a:t> by defining </a:t>
            </a:r>
            <a:r>
              <a:rPr lang="en-US" b="1" dirty="0" err="1" smtClean="0"/>
              <a:t>i</a:t>
            </a:r>
            <a:r>
              <a:rPr lang="en-US" b="1" dirty="0" smtClean="0"/>
              <a:t>(t) as a function of number of adopters A(t), </a:t>
            </a:r>
            <a:r>
              <a:rPr lang="en-US" dirty="0" smtClean="0"/>
              <a:t>(A</a:t>
            </a:r>
            <a:r>
              <a:rPr lang="en-US" baseline="-25000" dirty="0" smtClean="0"/>
              <a:t>0</a:t>
            </a:r>
            <a:r>
              <a:rPr lang="en-US" dirty="0" smtClean="0"/>
              <a:t>: the number of adopters at time 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zh-CN" altLang="en-US" dirty="0" smtClean="0"/>
              <a:t>（系数定义）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" y="1295400"/>
            <a:ext cx="2819400" cy="75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33807"/>
            <a:ext cx="2771775" cy="107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25146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adopters at time </a:t>
            </a:r>
            <a:r>
              <a:rPr lang="en-US" dirty="0" smtClean="0"/>
              <a:t>t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29400" y="2057400"/>
            <a:ext cx="0" cy="3810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7486650" cy="13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694536" y="148053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700" b="1" dirty="0"/>
              <a:t>Three models of </a:t>
            </a:r>
            <a:r>
              <a:rPr lang="en-US" sz="2700" b="1" dirty="0" smtClean="0"/>
              <a:t>diffusion:</a:t>
            </a:r>
            <a:r>
              <a:rPr lang="zh-CN" altLang="en-US" sz="2700" b="1" dirty="0" smtClean="0"/>
              <a:t>（不同系数，不同模型）</a:t>
            </a:r>
            <a:endParaRPr lang="en-US" sz="2700" b="1" dirty="0"/>
          </a:p>
          <a:p>
            <a:pPr>
              <a:lnSpc>
                <a:spcPct val="80000"/>
              </a:lnSpc>
            </a:pPr>
            <a:endParaRPr lang="en-US" sz="27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92009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5257800"/>
            <a:ext cx="64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l-GR" sz="2700" b="1" dirty="0" smtClean="0">
                <a:solidFill>
                  <a:srgbClr val="0D0163"/>
                </a:solidFill>
              </a:rPr>
              <a:t>α</a:t>
            </a:r>
            <a:r>
              <a:rPr lang="en-US" sz="2700" b="1" dirty="0" smtClean="0">
                <a:solidFill>
                  <a:srgbClr val="0D0163"/>
                </a:solidFill>
              </a:rPr>
              <a:t>: </a:t>
            </a:r>
            <a:r>
              <a:rPr lang="en-US" sz="2700" b="1" dirty="0" smtClean="0">
                <a:solidFill>
                  <a:srgbClr val="0D0163"/>
                </a:solidFill>
                <a:sym typeface="Symbol"/>
              </a:rPr>
              <a:t>Innovativeness factor of the </a:t>
            </a:r>
            <a:r>
              <a:rPr lang="en-US" sz="2700" b="1" dirty="0" smtClean="0">
                <a:solidFill>
                  <a:srgbClr val="0D0163"/>
                </a:solidFill>
                <a:sym typeface="Symbol"/>
              </a:rPr>
              <a:t>product</a:t>
            </a:r>
            <a:r>
              <a:rPr lang="zh-CN" altLang="en-US" sz="2700" b="1" dirty="0" smtClean="0">
                <a:solidFill>
                  <a:srgbClr val="0D0163"/>
                </a:solidFill>
                <a:sym typeface="Symbol"/>
              </a:rPr>
              <a:t>（产品的创新性）</a:t>
            </a:r>
            <a:endParaRPr lang="en-US" sz="2700" b="1" dirty="0" smtClean="0">
              <a:solidFill>
                <a:srgbClr val="0D0163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700" b="1" dirty="0" smtClean="0">
                <a:solidFill>
                  <a:srgbClr val="0D0163"/>
                </a:solidFill>
                <a:sym typeface="Symbol"/>
              </a:rPr>
              <a:t></a:t>
            </a:r>
            <a:r>
              <a:rPr lang="en-US" sz="2700" b="1" dirty="0" smtClean="0">
                <a:solidFill>
                  <a:srgbClr val="0D0163"/>
                </a:solidFill>
                <a:sym typeface="Symbol"/>
              </a:rPr>
              <a:t>: </a:t>
            </a:r>
            <a:r>
              <a:rPr lang="en-US" sz="2700" b="1" dirty="0">
                <a:solidFill>
                  <a:srgbClr val="0D0163"/>
                </a:solidFill>
              </a:rPr>
              <a:t>Imitation </a:t>
            </a:r>
            <a:r>
              <a:rPr lang="en-US" sz="2700" b="1" dirty="0" smtClean="0">
                <a:solidFill>
                  <a:srgbClr val="0D0163"/>
                </a:solidFill>
              </a:rPr>
              <a:t>factor</a:t>
            </a:r>
            <a:r>
              <a:rPr lang="zh-CN" altLang="en-US" sz="2700" b="1" dirty="0" smtClean="0">
                <a:solidFill>
                  <a:srgbClr val="0D0163"/>
                </a:solidFill>
              </a:rPr>
              <a:t>（模仿性）</a:t>
            </a:r>
            <a:endParaRPr lang="en-US" sz="2700" b="1" dirty="0">
              <a:solidFill>
                <a:srgbClr val="0D0163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799"/>
            <a:ext cx="2819400" cy="75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External-Influence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adoption rate is a function that depends on external entities, </a:t>
            </a:r>
            <a:r>
              <a:rPr lang="en-US" i="1" dirty="0" err="1" smtClean="0"/>
              <a:t>i</a:t>
            </a:r>
            <a:r>
              <a:rPr lang="en-US" i="1" dirty="0" smtClean="0"/>
              <a:t>(t</a:t>
            </a:r>
            <a:r>
              <a:rPr lang="en-US" i="1" dirty="0"/>
              <a:t>) = </a:t>
            </a:r>
            <a:r>
              <a:rPr lang="el-GR" i="1" dirty="0" smtClean="0"/>
              <a:t>α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7873"/>
            <a:ext cx="2595563" cy="73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5" y="2762695"/>
            <a:ext cx="4181475" cy="74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687520" y="294344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334000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number </a:t>
            </a:r>
            <a:r>
              <a:rPr lang="en-US" sz="2400" b="1" dirty="0"/>
              <a:t>of adopters </a:t>
            </a:r>
            <a:r>
              <a:rPr lang="en-US" sz="2400" b="1" dirty="0" smtClean="0"/>
              <a:t>increases </a:t>
            </a:r>
            <a:r>
              <a:rPr lang="en-US" sz="2400" b="1" dirty="0"/>
              <a:t>exponentially and then saturates near 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21" y="3867352"/>
            <a:ext cx="2874739" cy="21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Internal-Influence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58674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adoption </a:t>
            </a:r>
            <a:r>
              <a:rPr lang="en-US" dirty="0"/>
              <a:t>rate is a function </a:t>
            </a:r>
            <a:r>
              <a:rPr lang="en-US" dirty="0" smtClean="0"/>
              <a:t>that depends only on the number of already activated individuals , </a:t>
            </a:r>
            <a:r>
              <a:rPr lang="en-US" i="1" dirty="0" err="1"/>
              <a:t>i</a:t>
            </a:r>
            <a:r>
              <a:rPr lang="en-US" i="1" dirty="0"/>
              <a:t>(t) = </a:t>
            </a:r>
            <a:r>
              <a:rPr lang="el-GR" i="1" dirty="0" smtClean="0">
                <a:sym typeface="Symbol"/>
              </a:rPr>
              <a:t></a:t>
            </a:r>
            <a:r>
              <a:rPr lang="en-US" i="1" dirty="0" smtClean="0">
                <a:sym typeface="Symbol"/>
              </a:rPr>
              <a:t>A(t)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431930"/>
            <a:ext cx="2895600" cy="69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4362450" cy="12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2836560">
            <a:off x="490660" y="433803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96625"/>
            <a:ext cx="3262231" cy="24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Mixed-Influence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adoption </a:t>
            </a:r>
            <a:r>
              <a:rPr lang="en-US" dirty="0"/>
              <a:t>rate is a function that depends </a:t>
            </a:r>
            <a:r>
              <a:rPr lang="en-US" dirty="0" smtClean="0"/>
              <a:t>on both </a:t>
            </a:r>
            <a:r>
              <a:rPr lang="en-US" dirty="0"/>
              <a:t>the number of already activated </a:t>
            </a:r>
            <a:r>
              <a:rPr lang="en-US" dirty="0" smtClean="0"/>
              <a:t>individuals and external forces, </a:t>
            </a:r>
            <a:r>
              <a:rPr lang="en-US" i="1" dirty="0" err="1"/>
              <a:t>i</a:t>
            </a:r>
            <a:r>
              <a:rPr lang="en-US" i="1" dirty="0"/>
              <a:t>(t) = </a:t>
            </a:r>
            <a:r>
              <a:rPr lang="el-GR" i="1" dirty="0" smtClean="0"/>
              <a:t>α</a:t>
            </a:r>
            <a:r>
              <a:rPr lang="en-US" i="1" dirty="0" smtClean="0"/>
              <a:t> + </a:t>
            </a:r>
            <a:r>
              <a:rPr lang="el-GR" i="1" dirty="0" smtClean="0">
                <a:sym typeface="Symbol"/>
              </a:rPr>
              <a:t></a:t>
            </a:r>
            <a:r>
              <a:rPr lang="en-US" i="1" dirty="0">
                <a:sym typeface="Symbol"/>
              </a:rPr>
              <a:t>A(t)</a:t>
            </a:r>
            <a:endParaRPr lang="en-US" i="1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2269"/>
            <a:ext cx="4884526" cy="8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4555706"/>
            <a:ext cx="5233987" cy="161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3148331">
            <a:off x="2231432" y="468860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Innovation: </a:t>
            </a:r>
            <a:r>
              <a:rPr lang="en-US" dirty="0" smtClean="0"/>
              <a:t>Intervention</a:t>
            </a:r>
            <a:r>
              <a:rPr lang="zh-CN" altLang="en-US" dirty="0" smtClean="0"/>
              <a:t>干预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Limiting the distribution of the product or the audience that </a:t>
            </a:r>
            <a:r>
              <a:rPr lang="en-US" dirty="0" smtClean="0"/>
              <a:t>can adopt </a:t>
            </a:r>
            <a:r>
              <a:rPr lang="en-US" dirty="0"/>
              <a:t>the product. </a:t>
            </a:r>
            <a:r>
              <a:rPr lang="zh-CN" altLang="en-US" dirty="0" smtClean="0"/>
              <a:t>（降低影响范围）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Reducing </a:t>
            </a:r>
            <a:r>
              <a:rPr lang="en-US" dirty="0"/>
              <a:t>interest in the product being sold. For instance, the </a:t>
            </a:r>
            <a:r>
              <a:rPr lang="en-US" dirty="0" smtClean="0"/>
              <a:t>company can </a:t>
            </a:r>
            <a:r>
              <a:rPr lang="en-US" dirty="0"/>
              <a:t>inform adopters of the faulty status of the product. </a:t>
            </a:r>
            <a:r>
              <a:rPr lang="zh-CN" altLang="en-US" dirty="0" smtClean="0"/>
              <a:t>（降低兴趣）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Reducing </a:t>
            </a:r>
            <a:r>
              <a:rPr lang="en-US" dirty="0"/>
              <a:t>interactions within the population. Reduced </a:t>
            </a:r>
            <a:r>
              <a:rPr lang="en-US" dirty="0" smtClean="0"/>
              <a:t>interactions result </a:t>
            </a:r>
            <a:r>
              <a:rPr lang="en-US" dirty="0"/>
              <a:t>in less imitations on product adoptions and a general </a:t>
            </a:r>
            <a:r>
              <a:rPr lang="en-US" dirty="0" smtClean="0"/>
              <a:t>decrease in </a:t>
            </a:r>
            <a:r>
              <a:rPr lang="en-US" dirty="0"/>
              <a:t>the trend of adoptions. </a:t>
            </a:r>
            <a:r>
              <a:rPr lang="zh-CN" altLang="en-US" dirty="0" smtClean="0"/>
              <a:t>（减少人员之间的交互）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Epidemics describes the process by which diseases spread. This </a:t>
            </a:r>
            <a:r>
              <a:rPr lang="en-US" dirty="0" smtClean="0"/>
              <a:t>process consists </a:t>
            </a:r>
            <a:r>
              <a:rPr lang="en-US" dirty="0" smtClean="0"/>
              <a:t>of</a:t>
            </a:r>
            <a:r>
              <a:rPr lang="zh-CN" altLang="en-US" dirty="0" smtClean="0"/>
              <a:t>（组成要素）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pathogen</a:t>
            </a:r>
            <a:r>
              <a:rPr lang="en-US" dirty="0"/>
              <a:t> (the disease being spread),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population of hosts </a:t>
            </a:r>
            <a:r>
              <a:rPr lang="en-US" dirty="0"/>
              <a:t>(humans</a:t>
            </a:r>
            <a:r>
              <a:rPr lang="en-US" dirty="0" smtClean="0"/>
              <a:t>, animals</a:t>
            </a:r>
            <a:r>
              <a:rPr lang="en-US" dirty="0"/>
              <a:t>, plants, etc.)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spreading </a:t>
            </a:r>
            <a:r>
              <a:rPr lang="en-US" dirty="0" smtClean="0">
                <a:solidFill>
                  <a:srgbClr val="FF0000"/>
                </a:solidFill>
              </a:rPr>
              <a:t>mechanism </a:t>
            </a:r>
            <a:r>
              <a:rPr lang="en-US" dirty="0"/>
              <a:t>(breathing, drinking, sexual activity,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Network is observable </a:t>
            </a:r>
          </a:p>
          <a:p>
            <a:r>
              <a:rPr lang="en-US" dirty="0" smtClean="0"/>
              <a:t>Only public information is available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</a:t>
            </a:r>
            <a:br>
              <a:rPr lang="en-US" dirty="0" smtClean="0"/>
            </a:br>
            <a:r>
              <a:rPr lang="zh-CN" altLang="en-US" dirty="0" smtClean="0"/>
              <a:t>羊群效应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Epidemics and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information </a:t>
            </a:r>
            <a:r>
              <a:rPr lang="en-US" dirty="0" smtClean="0"/>
              <a:t>cascades and </a:t>
            </a:r>
            <a:r>
              <a:rPr lang="en-US" dirty="0"/>
              <a:t>herding and similar to </a:t>
            </a:r>
            <a:r>
              <a:rPr lang="en-US" dirty="0" smtClean="0"/>
              <a:t>diffusion </a:t>
            </a:r>
            <a:r>
              <a:rPr lang="en-US" dirty="0"/>
              <a:t>of innovations models, </a:t>
            </a:r>
            <a:r>
              <a:rPr lang="en-US" dirty="0" smtClean="0"/>
              <a:t>epidemic models </a:t>
            </a:r>
            <a:r>
              <a:rPr lang="en-US" dirty="0"/>
              <a:t>assume an implicit network and unknown connections </a:t>
            </a:r>
            <a:r>
              <a:rPr lang="en-US" dirty="0" smtClean="0"/>
              <a:t>between individuals</a:t>
            </a:r>
            <a:r>
              <a:rPr lang="en-US" dirty="0"/>
              <a:t>. </a:t>
            </a:r>
            <a:r>
              <a:rPr lang="zh-CN" altLang="en-US" dirty="0" smtClean="0"/>
              <a:t>（无明显知道的网络）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makes epidemic models more suitable when we </a:t>
            </a:r>
            <a:r>
              <a:rPr lang="en-US" dirty="0" smtClean="0"/>
              <a:t>are interested </a:t>
            </a:r>
            <a:r>
              <a:rPr lang="en-US" dirty="0"/>
              <a:t>in global patterns, such as trends and ratios of people </a:t>
            </a:r>
            <a:r>
              <a:rPr lang="en-US" dirty="0" smtClean="0"/>
              <a:t>getting infected</a:t>
            </a:r>
            <a:r>
              <a:rPr lang="en-US" dirty="0"/>
              <a:t>, and not in who infects whom</a:t>
            </a:r>
            <a:r>
              <a:rPr lang="en-US" dirty="0" smtClean="0"/>
              <a:t>.</a:t>
            </a:r>
            <a:r>
              <a:rPr lang="zh-CN" altLang="en-US" dirty="0" smtClean="0"/>
              <a:t>（关注趋势和速率，而非个体）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0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Epidemics?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Contact </a:t>
            </a:r>
            <a:r>
              <a:rPr lang="en-US" dirty="0" smtClean="0"/>
              <a:t>Network</a:t>
            </a:r>
            <a:r>
              <a:rPr lang="zh-CN" altLang="en-US" dirty="0" smtClean="0"/>
              <a:t>（接触网络）</a:t>
            </a:r>
            <a:endParaRPr lang="en-US" dirty="0" smtClean="0"/>
          </a:p>
          <a:p>
            <a:pPr lvl="1"/>
            <a:r>
              <a:rPr lang="en-US" dirty="0"/>
              <a:t>look at how hosts contact each other and devise methods that describe </a:t>
            </a:r>
            <a:r>
              <a:rPr lang="en-US" dirty="0" smtClean="0"/>
              <a:t>how epidemics </a:t>
            </a:r>
            <a:r>
              <a:rPr lang="en-US" dirty="0"/>
              <a:t>happen in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contact network is a graph where nodes represent the hosts and </a:t>
            </a:r>
            <a:r>
              <a:rPr lang="en-US" dirty="0" smtClean="0"/>
              <a:t>edges represent </a:t>
            </a:r>
            <a:r>
              <a:rPr lang="en-US" dirty="0"/>
              <a:t>the interactions between these hosts. For instance, in the </a:t>
            </a:r>
            <a:r>
              <a:rPr lang="en-US" dirty="0" smtClean="0"/>
              <a:t>case of </a:t>
            </a:r>
            <a:r>
              <a:rPr lang="en-US" dirty="0"/>
              <a:t>the HIV/AIDS, edges represent sexual interactions, and in the case </a:t>
            </a:r>
            <a:r>
              <a:rPr lang="en-US" dirty="0" smtClean="0"/>
              <a:t>of influenza</a:t>
            </a:r>
            <a:r>
              <a:rPr lang="en-US" dirty="0"/>
              <a:t>, nodes that are connected represent hosts that breathe the </a:t>
            </a:r>
            <a:r>
              <a:rPr lang="en-US" dirty="0" smtClean="0"/>
              <a:t>same air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Fully-mixed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only the rates at which hosts get infected</a:t>
            </a:r>
            <a:r>
              <a:rPr lang="en-US" dirty="0" smtClean="0"/>
              <a:t>, recover</a:t>
            </a:r>
            <a:r>
              <a:rPr lang="en-US" dirty="0"/>
              <a:t>, </a:t>
            </a:r>
            <a:r>
              <a:rPr lang="en-US" dirty="0" smtClean="0"/>
              <a:t>etc. and avoid </a:t>
            </a:r>
            <a:r>
              <a:rPr lang="en-US" dirty="0"/>
              <a:t>considering network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724400"/>
            <a:ext cx="80772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models </a:t>
            </a:r>
            <a:r>
              <a:rPr lang="en-US" sz="2400" dirty="0" smtClean="0"/>
              <a:t>discussed here will </a:t>
            </a:r>
            <a:r>
              <a:rPr lang="en-US" sz="2400" dirty="0" smtClean="0"/>
              <a:t>assume:</a:t>
            </a:r>
            <a:r>
              <a:rPr lang="zh-CN" altLang="en-US" sz="2400" dirty="0" smtClean="0"/>
              <a:t>（假设）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contact network information is </a:t>
            </a:r>
            <a:r>
              <a:rPr lang="en-US" sz="2400" dirty="0" smtClean="0"/>
              <a:t>available</a:t>
            </a:r>
            <a:r>
              <a:rPr lang="zh-CN" altLang="en-US" sz="2400" dirty="0" smtClean="0"/>
              <a:t>（无接触网络）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by which hosts get infected is </a:t>
            </a:r>
            <a:r>
              <a:rPr lang="en-US" sz="2400" dirty="0" smtClean="0"/>
              <a:t>unknown</a:t>
            </a:r>
            <a:r>
              <a:rPr lang="zh-CN" altLang="en-US" sz="2400" dirty="0" smtClean="0"/>
              <a:t>（感染过程不清楚）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2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Model: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model the </a:t>
            </a:r>
            <a:r>
              <a:rPr lang="en-US" i="1" dirty="0"/>
              <a:t>susceptible</a:t>
            </a:r>
            <a:r>
              <a:rPr lang="en-US" dirty="0"/>
              <a:t> </a:t>
            </a:r>
            <a:r>
              <a:rPr lang="en-US" dirty="0" smtClean="0"/>
              <a:t>individuals get </a:t>
            </a:r>
            <a:r>
              <a:rPr lang="en-US" dirty="0"/>
              <a:t>infected and once </a:t>
            </a:r>
            <a:r>
              <a:rPr lang="en-US" i="1" dirty="0"/>
              <a:t>infected</a:t>
            </a:r>
            <a:r>
              <a:rPr lang="en-US" dirty="0"/>
              <a:t> they will never get </a:t>
            </a:r>
            <a:r>
              <a:rPr lang="en-US" dirty="0" smtClean="0"/>
              <a:t>cured</a:t>
            </a:r>
          </a:p>
          <a:p>
            <a:r>
              <a:rPr lang="en-US" b="1" dirty="0" smtClean="0"/>
              <a:t>Susceptible</a:t>
            </a:r>
            <a:r>
              <a:rPr lang="zh-CN" altLang="en-US" b="1" dirty="0" smtClean="0"/>
              <a:t>（可感染状态）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an individual is in the susceptible state, he or </a:t>
            </a:r>
            <a:r>
              <a:rPr lang="en-US" dirty="0" smtClean="0"/>
              <a:t>she can </a:t>
            </a:r>
            <a:r>
              <a:rPr lang="en-US" dirty="0"/>
              <a:t>potentially get infected by the disease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Infected</a:t>
            </a:r>
            <a:r>
              <a:rPr lang="zh-CN" altLang="en-US" b="1" dirty="0" smtClean="0"/>
              <a:t>（感染</a:t>
            </a:r>
            <a:r>
              <a:rPr lang="zh-CN" altLang="en-US" b="1" dirty="0"/>
              <a:t>状态</a:t>
            </a:r>
            <a:r>
              <a:rPr lang="zh-CN" altLang="en-US" b="1" dirty="0" smtClean="0"/>
              <a:t>）</a:t>
            </a:r>
            <a:endParaRPr lang="en-US" b="1" dirty="0" smtClean="0"/>
          </a:p>
          <a:p>
            <a:pPr lvl="1"/>
            <a:r>
              <a:rPr lang="en-US" dirty="0"/>
              <a:t>An infected individual has the chance of infecting </a:t>
            </a:r>
            <a:r>
              <a:rPr lang="en-US" dirty="0" smtClean="0"/>
              <a:t>susceptible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18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N: size of the </a:t>
            </a:r>
            <a:r>
              <a:rPr lang="en-US" dirty="0" smtClean="0"/>
              <a:t>crowd</a:t>
            </a:r>
            <a:r>
              <a:rPr lang="zh-CN" altLang="en-US" dirty="0" smtClean="0"/>
              <a:t>（人数）</a:t>
            </a:r>
            <a:endParaRPr lang="en-US" dirty="0" smtClean="0"/>
          </a:p>
          <a:p>
            <a:r>
              <a:rPr lang="en-US" dirty="0"/>
              <a:t>S(t): number of </a:t>
            </a:r>
            <a:r>
              <a:rPr lang="en-US" dirty="0" smtClean="0"/>
              <a:t>susceptible </a:t>
            </a:r>
            <a:r>
              <a:rPr lang="en-US" dirty="0"/>
              <a:t>individuals </a:t>
            </a:r>
            <a:r>
              <a:rPr lang="en-US" dirty="0" smtClean="0"/>
              <a:t>at </a:t>
            </a:r>
            <a:r>
              <a:rPr lang="en-US" dirty="0"/>
              <a:t>time t </a:t>
            </a:r>
            <a:r>
              <a:rPr lang="zh-CN" altLang="en-US" dirty="0" smtClean="0"/>
              <a:t>（可感染人数）</a:t>
            </a:r>
            <a:endParaRPr lang="en-US" dirty="0" smtClean="0"/>
          </a:p>
          <a:p>
            <a:pPr lvl="1"/>
            <a:r>
              <a:rPr lang="en-US" dirty="0" smtClean="0"/>
              <a:t>s(t) = S(t)/N</a:t>
            </a:r>
          </a:p>
          <a:p>
            <a:r>
              <a:rPr lang="en-US" dirty="0" smtClean="0"/>
              <a:t>I(t): number </a:t>
            </a:r>
            <a:r>
              <a:rPr lang="en-US" dirty="0"/>
              <a:t>of infected </a:t>
            </a:r>
            <a:r>
              <a:rPr lang="en-US" dirty="0" smtClean="0"/>
              <a:t>individuals at </a:t>
            </a:r>
            <a:r>
              <a:rPr lang="en-US" dirty="0"/>
              <a:t>time </a:t>
            </a:r>
            <a:r>
              <a:rPr lang="en-US" dirty="0" smtClean="0"/>
              <a:t>t</a:t>
            </a:r>
            <a:r>
              <a:rPr lang="zh-CN" altLang="en-US" dirty="0" smtClean="0"/>
              <a:t>（已感染人数）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(t) = I(t)/N</a:t>
            </a:r>
          </a:p>
          <a:p>
            <a:r>
              <a:rPr lang="en-US" dirty="0" smtClean="0">
                <a:sym typeface="Symbol"/>
              </a:rPr>
              <a:t>: Contact </a:t>
            </a:r>
            <a:r>
              <a:rPr lang="en-US" dirty="0" smtClean="0">
                <a:sym typeface="Symbol"/>
              </a:rPr>
              <a:t>probability</a:t>
            </a:r>
            <a:r>
              <a:rPr lang="zh-CN" altLang="en-US" dirty="0" smtClean="0">
                <a:sym typeface="Symbol"/>
              </a:rPr>
              <a:t>（接触概率）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/>
              <a:t>if </a:t>
            </a:r>
            <a:r>
              <a:rPr lang="en-US" dirty="0" smtClean="0">
                <a:sym typeface="Symbol"/>
              </a:rPr>
              <a:t> </a:t>
            </a:r>
            <a:r>
              <a:rPr lang="en-US" dirty="0" smtClean="0"/>
              <a:t>= </a:t>
            </a:r>
            <a:r>
              <a:rPr lang="en-US" dirty="0"/>
              <a:t>1 everyone comes </a:t>
            </a:r>
            <a:r>
              <a:rPr lang="en-US" dirty="0" smtClean="0"/>
              <a:t>to contact </a:t>
            </a:r>
            <a:r>
              <a:rPr lang="en-US" dirty="0"/>
              <a:t>with everyone else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>
                <a:sym typeface="Symbol"/>
              </a:rPr>
              <a:t> </a:t>
            </a:r>
            <a:r>
              <a:rPr lang="en-US" dirty="0" smtClean="0"/>
              <a:t>= </a:t>
            </a:r>
            <a:r>
              <a:rPr lang="en-US" dirty="0"/>
              <a:t>0 no one meets another individual</a:t>
            </a:r>
            <a:endParaRPr lang="en-US" dirty="0" smtClean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 = S(t) + I(t)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time stamp, an </a:t>
            </a:r>
            <a:r>
              <a:rPr lang="en-US" dirty="0"/>
              <a:t>infected individual will meet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N people </a:t>
            </a:r>
            <a:r>
              <a:rPr lang="en-US" dirty="0"/>
              <a:t>on </a:t>
            </a:r>
            <a:r>
              <a:rPr lang="en-US" dirty="0" smtClean="0"/>
              <a:t>average and will infect </a:t>
            </a:r>
            <a:r>
              <a:rPr lang="en-US" dirty="0" smtClean="0">
                <a:sym typeface="Symbol"/>
              </a:rPr>
              <a:t>S of them</a:t>
            </a:r>
          </a:p>
          <a:p>
            <a:r>
              <a:rPr lang="en-US" dirty="0" smtClean="0"/>
              <a:t>Since I are infected,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IS will be infected in the next time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91000"/>
            <a:ext cx="6934200" cy="2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Model: Equations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86" y="2667000"/>
            <a:ext cx="1909762" cy="7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42907"/>
            <a:ext cx="1738695" cy="7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71" y="4385240"/>
            <a:ext cx="2281238" cy="72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16" y="4342932"/>
            <a:ext cx="2977784" cy="76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82847" y="4537640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11847" y="4554820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453764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 </a:t>
            </a:r>
            <a:r>
              <a:rPr lang="en-US" dirty="0"/>
              <a:t>+ I =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1983" y="5791200"/>
            <a:ext cx="475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 is the number of individuals infected at time 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47" y="883673"/>
            <a:ext cx="5295900" cy="15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smtClean="0"/>
              <a:t>Model: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83066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Logistic growth function compared to the HIV/AIDS growth </a:t>
            </a:r>
            <a:r>
              <a:rPr lang="en-US" dirty="0" smtClean="0"/>
              <a:t>in the United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959"/>
            <a:ext cx="9144000" cy="37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SIR model, in </a:t>
            </a:r>
            <a:r>
              <a:rPr lang="en-US" dirty="0" smtClean="0"/>
              <a:t>addition to </a:t>
            </a:r>
            <a:r>
              <a:rPr lang="en-US" dirty="0"/>
              <a:t>the I and S states, a recovery state R is present</a:t>
            </a:r>
            <a:r>
              <a:rPr lang="en-US" dirty="0" smtClean="0"/>
              <a:t>.</a:t>
            </a:r>
            <a:r>
              <a:rPr lang="zh-CN" altLang="en-US" dirty="0" smtClean="0"/>
              <a:t>（恢复状态）</a:t>
            </a:r>
            <a:endParaRPr lang="en-US" dirty="0" smtClean="0"/>
          </a:p>
          <a:p>
            <a:r>
              <a:rPr lang="en-US" dirty="0"/>
              <a:t>In the SIR </a:t>
            </a:r>
            <a:r>
              <a:rPr lang="en-US" dirty="0" smtClean="0"/>
              <a:t>model, individuals get </a:t>
            </a:r>
            <a:r>
              <a:rPr lang="en-US" dirty="0"/>
              <a:t>infected, </a:t>
            </a:r>
            <a:r>
              <a:rPr lang="en-US" dirty="0" smtClean="0"/>
              <a:t>then some recover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hosts recover (or are removed) they can no </a:t>
            </a:r>
            <a:r>
              <a:rPr lang="en-US" dirty="0" smtClean="0"/>
              <a:t>longer get </a:t>
            </a:r>
            <a:r>
              <a:rPr lang="en-US" dirty="0"/>
              <a:t>infected and are not susceptible any longer</a:t>
            </a:r>
            <a:r>
              <a:rPr lang="en-US" dirty="0" smtClean="0"/>
              <a:t>.</a:t>
            </a:r>
            <a:r>
              <a:rPr lang="zh-CN" altLang="en-US" dirty="0" smtClean="0"/>
              <a:t>（一旦复原，则不再感染）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7010400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Model, Equations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362200"/>
            <a:ext cx="3276601" cy="321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715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 </a:t>
            </a:r>
            <a:r>
              <a:rPr lang="en-US" sz="2000" dirty="0" smtClean="0"/>
              <a:t>defines </a:t>
            </a:r>
            <a:r>
              <a:rPr lang="en-US" sz="2000" dirty="0"/>
              <a:t>the </a:t>
            </a:r>
            <a:r>
              <a:rPr lang="en-US" sz="2000" dirty="0" smtClean="0"/>
              <a:t>recovering probability </a:t>
            </a:r>
            <a:r>
              <a:rPr lang="en-US" sz="2000" dirty="0"/>
              <a:t>of an infected individual </a:t>
            </a:r>
            <a:r>
              <a:rPr lang="en-US" sz="2000" dirty="0" smtClean="0"/>
              <a:t>at a time </a:t>
            </a:r>
            <a:r>
              <a:rPr lang="en-US" sz="2000" dirty="0" smtClean="0"/>
              <a:t>stamp</a:t>
            </a:r>
            <a:r>
              <a:rPr lang="zh-CN" altLang="en-US" sz="2000" dirty="0" smtClean="0"/>
              <a:t>（康复系数）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3599" y="1371600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 + S + R = N</a:t>
            </a:r>
          </a:p>
        </p:txBody>
      </p:sp>
    </p:spTree>
    <p:extLst>
      <p:ext uri="{BB962C8B-B14F-4D97-AF65-F5344CB8AC3E}">
        <p14:creationId xmlns:p14="http://schemas.microsoft.com/office/powerpoint/2010/main" val="25484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Model, </a:t>
            </a:r>
            <a:r>
              <a:rPr lang="en-US" dirty="0" smtClean="0"/>
              <a:t>Equations, Cont.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1447801" cy="142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80727" y="302011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567097"/>
            <a:ext cx="2143125" cy="101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681302"/>
            <a:ext cx="3565099" cy="90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3" y="4854874"/>
            <a:ext cx="3843737" cy="77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39" y="4772812"/>
            <a:ext cx="3316161" cy="94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704983" y="5053406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981325" y="2889583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71800" y="173904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830669"/>
            <a:ext cx="8763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There </a:t>
            </a:r>
            <a:r>
              <a:rPr lang="en-US" sz="2000" dirty="0"/>
              <a:t>is no closed form solution for this integration and </a:t>
            </a:r>
            <a:r>
              <a:rPr lang="en-US" sz="2000" dirty="0" smtClean="0"/>
              <a:t>only numerical </a:t>
            </a:r>
            <a:r>
              <a:rPr lang="en-US" sz="2000" dirty="0"/>
              <a:t>approximation is possible</a:t>
            </a:r>
            <a:r>
              <a:rPr lang="en-US" sz="2000" dirty="0" smtClean="0"/>
              <a:t>. </a:t>
            </a:r>
            <a:r>
              <a:rPr lang="zh-CN" altLang="en-US" sz="2000" dirty="0" smtClean="0"/>
              <a:t>（无解析解，数值求解）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381307"/>
            <a:ext cx="2343150" cy="109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people participating in an online auction. </a:t>
            </a:r>
            <a:r>
              <a:rPr lang="zh-CN" altLang="en-US" dirty="0" smtClean="0"/>
              <a:t>（在线拍卖）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individuals can </a:t>
            </a:r>
            <a:r>
              <a:rPr lang="en-US" dirty="0"/>
              <a:t>observe the behavior of others by monitoring the bids that are </a:t>
            </a:r>
            <a:r>
              <a:rPr lang="en-US" dirty="0" smtClean="0"/>
              <a:t>being placed </a:t>
            </a:r>
            <a:r>
              <a:rPr lang="en-US" dirty="0"/>
              <a:t>on </a:t>
            </a:r>
            <a:r>
              <a:rPr lang="en-US" dirty="0" smtClean="0"/>
              <a:t>different </a:t>
            </a:r>
            <a:r>
              <a:rPr lang="en-US" dirty="0"/>
              <a:t>items. </a:t>
            </a:r>
            <a:endParaRPr lang="en-US" dirty="0" smtClean="0"/>
          </a:p>
          <a:p>
            <a:r>
              <a:rPr lang="en-US" dirty="0" smtClean="0"/>
              <a:t>Individuals </a:t>
            </a:r>
            <a:r>
              <a:rPr lang="en-US" dirty="0"/>
              <a:t>are connected via the auction’s </a:t>
            </a:r>
            <a:r>
              <a:rPr lang="en-US" dirty="0" smtClean="0"/>
              <a:t>site where </a:t>
            </a:r>
            <a:r>
              <a:rPr lang="en-US" dirty="0"/>
              <a:t>they can not only observe the bidding behaviors of others, but </a:t>
            </a:r>
            <a:r>
              <a:rPr lang="en-US" dirty="0" smtClean="0"/>
              <a:t>can also </a:t>
            </a:r>
            <a:r>
              <a:rPr lang="en-US" dirty="0"/>
              <a:t>often view profiles of others to get a feel for their reputation </a:t>
            </a:r>
            <a:r>
              <a:rPr lang="en-US" dirty="0" smtClean="0"/>
              <a:t>and expertise</a:t>
            </a:r>
            <a:r>
              <a:rPr lang="en-US" dirty="0"/>
              <a:t>. </a:t>
            </a:r>
            <a:r>
              <a:rPr lang="zh-CN" altLang="en-US" dirty="0" smtClean="0"/>
              <a:t>（拍卖的场景）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these online auctions, it is common to observe </a:t>
            </a:r>
            <a:r>
              <a:rPr lang="en-US" dirty="0" smtClean="0"/>
              <a:t>individuals participating </a:t>
            </a:r>
            <a:r>
              <a:rPr lang="en-US" dirty="0"/>
              <a:t>actively in auctions, where the item being sold might </a:t>
            </a:r>
            <a:r>
              <a:rPr lang="en-US" dirty="0" smtClean="0"/>
              <a:t>otherwise be </a:t>
            </a:r>
            <a:r>
              <a:rPr lang="en-US" dirty="0"/>
              <a:t>considered unpopular.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due to individuals trusting </a:t>
            </a:r>
            <a:r>
              <a:rPr lang="en-US" dirty="0" smtClean="0"/>
              <a:t>others and </a:t>
            </a:r>
            <a:r>
              <a:rPr lang="en-US" dirty="0"/>
              <a:t>assuming that the high number of bids that the item has received is </a:t>
            </a:r>
            <a:r>
              <a:rPr lang="en-US" dirty="0" smtClean="0"/>
              <a:t>a strong </a:t>
            </a:r>
            <a:r>
              <a:rPr lang="en-US" dirty="0"/>
              <a:t>signal of its value. In this case, Herd Behavior has taken place</a:t>
            </a:r>
            <a:r>
              <a:rPr lang="en-US" dirty="0" smtClean="0"/>
              <a:t>.</a:t>
            </a:r>
            <a:r>
              <a:rPr lang="zh-CN" altLang="en-US" dirty="0" smtClean="0"/>
              <a:t>（其他拍卖人员的引导作用）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6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74426"/>
            <a:ext cx="6848133" cy="53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SIS model is the same as the SI model with the addition of </a:t>
            </a:r>
            <a:r>
              <a:rPr lang="en-US" dirty="0" smtClean="0"/>
              <a:t>infected nodes </a:t>
            </a:r>
            <a:r>
              <a:rPr lang="en-US" dirty="0"/>
              <a:t>recovering and becoming susceptible </a:t>
            </a:r>
            <a:r>
              <a:rPr lang="en-US" dirty="0" smtClean="0"/>
              <a:t>again</a:t>
            </a:r>
            <a:r>
              <a:rPr lang="zh-CN" altLang="en-US" dirty="0" smtClean="0"/>
              <a:t>（可再感染）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7073"/>
            <a:ext cx="2485364" cy="74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8" y="3527073"/>
            <a:ext cx="2207741" cy="72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800600"/>
            <a:ext cx="6176963" cy="85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47265" y="503592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42" y="2576597"/>
            <a:ext cx="2456493" cy="14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229600" cy="4251960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N &lt;= </a:t>
            </a:r>
            <a:r>
              <a:rPr lang="en-US" dirty="0" smtClean="0">
                <a:sym typeface="Symbol"/>
              </a:rPr>
              <a:t>:</a:t>
            </a:r>
          </a:p>
          <a:p>
            <a:pPr lvl="1"/>
            <a:r>
              <a:rPr lang="en-US" dirty="0">
                <a:sym typeface="Symbol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first term will be at most zero or negative hence </a:t>
            </a:r>
            <a:r>
              <a:rPr lang="en-US" dirty="0" smtClean="0"/>
              <a:t>the whole </a:t>
            </a:r>
            <a:r>
              <a:rPr lang="en-US" dirty="0"/>
              <a:t>term becomes negative and </a:t>
            </a:r>
            <a:r>
              <a:rPr lang="en-US" dirty="0" smtClean="0"/>
              <a:t>therefore, </a:t>
            </a:r>
            <a:r>
              <a:rPr lang="en-US" dirty="0"/>
              <a:t>in the limit, the value I(t) </a:t>
            </a:r>
            <a:r>
              <a:rPr lang="en-US" dirty="0" smtClean="0"/>
              <a:t>will decrease </a:t>
            </a:r>
            <a:r>
              <a:rPr lang="en-US" dirty="0"/>
              <a:t>exponentially to </a:t>
            </a:r>
            <a:r>
              <a:rPr lang="en-US" dirty="0" smtClean="0"/>
              <a:t>zero</a:t>
            </a:r>
          </a:p>
          <a:p>
            <a:r>
              <a:rPr lang="en-US" dirty="0"/>
              <a:t>When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N </a:t>
            </a:r>
            <a:r>
              <a:rPr lang="en-US" dirty="0" smtClean="0"/>
              <a:t>&gt; </a:t>
            </a:r>
            <a:r>
              <a:rPr lang="en-US" dirty="0">
                <a:sym typeface="Symbol"/>
              </a:rPr>
              <a:t>: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have a logistic growth </a:t>
            </a:r>
            <a:r>
              <a:rPr lang="en-US" dirty="0" smtClean="0"/>
              <a:t>function </a:t>
            </a:r>
            <a:r>
              <a:rPr lang="en-US" dirty="0"/>
              <a:t>like the SI model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176963" cy="85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</a:t>
            </a:r>
            <a:r>
              <a:rPr lang="en-US" dirty="0" smtClean="0"/>
              <a:t>Model 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6913127" cy="54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57150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individuals </a:t>
            </a:r>
            <a:r>
              <a:rPr lang="en-US" dirty="0"/>
              <a:t>who </a:t>
            </a:r>
            <a:r>
              <a:rPr lang="en-US" dirty="0" smtClean="0"/>
              <a:t>have recovered will </a:t>
            </a:r>
            <a:r>
              <a:rPr lang="en-US" dirty="0"/>
              <a:t>lose immunity after a certain </a:t>
            </a:r>
            <a:r>
              <a:rPr lang="en-US" dirty="0" smtClean="0"/>
              <a:t>period </a:t>
            </a:r>
            <a:r>
              <a:rPr lang="en-US" dirty="0"/>
              <a:t>of time and will </a:t>
            </a:r>
            <a:r>
              <a:rPr lang="en-US" dirty="0" smtClean="0"/>
              <a:t>become susceptible </a:t>
            </a:r>
            <a:r>
              <a:rPr lang="en-US" dirty="0" smtClean="0"/>
              <a:t>again</a:t>
            </a:r>
            <a:r>
              <a:rPr lang="zh-CN" altLang="en-US" dirty="0"/>
              <a:t>（可再感染）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70527"/>
            <a:ext cx="2584979" cy="22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830669"/>
            <a:ext cx="88392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Like the </a:t>
            </a:r>
            <a:r>
              <a:rPr lang="en-US" sz="2000" dirty="0" smtClean="0"/>
              <a:t>SIR, </a:t>
            </a:r>
            <a:r>
              <a:rPr lang="en-US" sz="2000" dirty="0"/>
              <a:t>model this model has no closed form solution, so </a:t>
            </a:r>
            <a:r>
              <a:rPr lang="en-US" sz="2000" dirty="0" smtClean="0"/>
              <a:t>numerical integration </a:t>
            </a:r>
            <a:r>
              <a:rPr lang="en-US" sz="2000" dirty="0"/>
              <a:t>can be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5" y="1828800"/>
            <a:ext cx="3612250" cy="13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 </a:t>
            </a:r>
            <a:r>
              <a:rPr lang="en-US" dirty="0" smtClean="0"/>
              <a:t>Intervention</a:t>
            </a:r>
            <a:r>
              <a:rPr lang="zh-CN" altLang="en-US" dirty="0" smtClean="0"/>
              <a:t>（干预）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that we have a susceptible society and want to prevent more spread by vaccinating the most vulnerable </a:t>
            </a:r>
            <a:r>
              <a:rPr lang="en-US" dirty="0" smtClean="0"/>
              <a:t>individuals</a:t>
            </a:r>
            <a:r>
              <a:rPr lang="zh-CN" altLang="en-US" dirty="0" smtClean="0"/>
              <a:t>（阻断感染的价值节点）</a:t>
            </a:r>
            <a:endParaRPr lang="en-US" dirty="0" smtClean="0"/>
          </a:p>
          <a:p>
            <a:r>
              <a:rPr lang="en-US" dirty="0" smtClean="0"/>
              <a:t>How to find the </a:t>
            </a:r>
            <a:r>
              <a:rPr lang="en-US" dirty="0"/>
              <a:t>most vulnerable </a:t>
            </a:r>
            <a:r>
              <a:rPr lang="en-US" dirty="0" smtClean="0"/>
              <a:t>individuals</a:t>
            </a:r>
            <a:r>
              <a:rPr lang="en-US" dirty="0" smtClean="0"/>
              <a:t>?</a:t>
            </a:r>
            <a:r>
              <a:rPr lang="zh-CN" altLang="en-US" dirty="0" smtClean="0"/>
              <a:t>（如何找到？）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31268"/>
            <a:ext cx="7848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Randomly pick some nodes and ask them who is the most vulnerable from their point of view, then vaccinate those individuals!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</a:t>
            </a:r>
            <a:r>
              <a:rPr lang="en-US" dirty="0" smtClean="0"/>
              <a:t>Intervention: Mad-cow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318760"/>
          </a:xfrm>
        </p:spPr>
        <p:txBody>
          <a:bodyPr>
            <a:normAutofit/>
          </a:bodyPr>
          <a:lstStyle/>
          <a:p>
            <a:r>
              <a:rPr lang="en-US" dirty="0"/>
              <a:t>Jan.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First case </a:t>
            </a:r>
            <a:r>
              <a:rPr lang="en-US" dirty="0"/>
              <a:t>observed in UK</a:t>
            </a:r>
          </a:p>
          <a:p>
            <a:r>
              <a:rPr lang="en-US" dirty="0" smtClean="0"/>
              <a:t>Feb</a:t>
            </a:r>
            <a:r>
              <a:rPr lang="en-US" dirty="0"/>
              <a:t>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43 </a:t>
            </a:r>
            <a:r>
              <a:rPr lang="en-US" dirty="0"/>
              <a:t>farms infected</a:t>
            </a:r>
          </a:p>
          <a:p>
            <a:r>
              <a:rPr lang="en-US" dirty="0" smtClean="0"/>
              <a:t>Sep</a:t>
            </a:r>
            <a:r>
              <a:rPr lang="en-US" dirty="0"/>
              <a:t>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9000 </a:t>
            </a:r>
            <a:r>
              <a:rPr lang="en-US" dirty="0"/>
              <a:t>farms infected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How to stop the disease:</a:t>
            </a:r>
          </a:p>
          <a:p>
            <a:pPr lvl="1"/>
            <a:r>
              <a:rPr lang="en-US" dirty="0" smtClean="0"/>
              <a:t>Banned movement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dirty="0" smtClean="0"/>
              <a:t>illed </a:t>
            </a:r>
            <a:r>
              <a:rPr lang="en-US" dirty="0"/>
              <a:t>millions of animals</a:t>
            </a:r>
          </a:p>
        </p:txBody>
      </p:sp>
      <p:pic>
        <p:nvPicPr>
          <p:cNvPr id="7170" name="Picture 2" descr="Dairy cows feed in their pen Friday, Jan. 2, 2004, at a farm in Mattawa, Wash. Authorities quarantined a third herd of Washington state cattle in a widening investigation of mad cow disease after they located another cow from the same Canadian herd as the infected cow. (AP Photo/E.B. McGover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90" y="914400"/>
            <a:ext cx="411861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</a:t>
            </a:r>
            <a:r>
              <a:rPr lang="en-US" dirty="0" smtClean="0"/>
              <a:t>Intervention: Network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 smtClean="0"/>
              <a:t>mad-cow disease case, </a:t>
            </a:r>
            <a:r>
              <a:rPr lang="en-US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weak ties</a:t>
            </a:r>
            <a:r>
              <a:rPr lang="en-US" dirty="0"/>
              <a:t>, </a:t>
            </a:r>
            <a:r>
              <a:rPr lang="zh-CN" altLang="en-US" dirty="0" smtClean="0"/>
              <a:t>（弱关系）</a:t>
            </a:r>
            <a:endParaRPr lang="en-US" dirty="0"/>
          </a:p>
          <a:p>
            <a:pPr lvl="1"/>
            <a:r>
              <a:rPr lang="en-US" dirty="0" smtClean="0"/>
              <a:t>Animals </a:t>
            </a:r>
            <a:r>
              <a:rPr lang="en-US" dirty="0"/>
              <a:t>being bought and sold</a:t>
            </a:r>
          </a:p>
          <a:p>
            <a:pPr lvl="1"/>
            <a:r>
              <a:rPr lang="en-US" dirty="0" smtClean="0"/>
              <a:t>Soil from </a:t>
            </a:r>
            <a:r>
              <a:rPr lang="en-US" dirty="0"/>
              <a:t>tourists, etc.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protect: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contagion harder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weak ties (e.g., mad </a:t>
            </a:r>
            <a:r>
              <a:rPr lang="en-US" dirty="0" smtClean="0"/>
              <a:t>cows)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Herd Behavior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: Popular Restaurant Experiment</a:t>
            </a:r>
            <a:r>
              <a:rPr lang="zh-CN" altLang="en-US" dirty="0" smtClean="0">
                <a:latin typeface="Calibri" charset="0"/>
                <a:ea typeface="DejaVu Sans" charset="0"/>
                <a:cs typeface="DejaVu Sans" charset="0"/>
              </a:rPr>
              <a:t>（餐馆选择）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you are on a trip in a </a:t>
            </a:r>
            <a:r>
              <a:rPr lang="en-US" dirty="0" smtClean="0"/>
              <a:t>metropolitan area </a:t>
            </a:r>
            <a:r>
              <a:rPr lang="en-US" dirty="0"/>
              <a:t>that you are less familiar with. </a:t>
            </a:r>
            <a:endParaRPr lang="en-US" dirty="0" smtClean="0"/>
          </a:p>
          <a:p>
            <a:r>
              <a:rPr lang="en-US" dirty="0" smtClean="0"/>
              <a:t>Planning </a:t>
            </a:r>
            <a:r>
              <a:rPr lang="en-US" dirty="0"/>
              <a:t>for dinner, you find </a:t>
            </a:r>
            <a:r>
              <a:rPr lang="en-US" dirty="0" smtClean="0"/>
              <a:t>restaurant </a:t>
            </a:r>
            <a:r>
              <a:rPr lang="en-US" b="1" dirty="0" smtClean="0"/>
              <a:t>A </a:t>
            </a:r>
            <a:r>
              <a:rPr lang="en-US" dirty="0"/>
              <a:t>with excellent reviews online and decide to go there.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arriving at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dirty="0" smtClean="0"/>
              <a:t>you see </a:t>
            </a:r>
            <a:r>
              <a:rPr lang="en-US" b="1" dirty="0"/>
              <a:t>A </a:t>
            </a:r>
            <a:r>
              <a:rPr lang="en-US" dirty="0"/>
              <a:t>is almost empty and restaurant </a:t>
            </a:r>
            <a:r>
              <a:rPr lang="en-US" b="1" dirty="0"/>
              <a:t>B</a:t>
            </a:r>
            <a:r>
              <a:rPr lang="en-US" dirty="0"/>
              <a:t>, which is next door and serves the </a:t>
            </a:r>
            <a:r>
              <a:rPr lang="en-US" dirty="0" smtClean="0"/>
              <a:t>same cuisine</a:t>
            </a:r>
            <a:r>
              <a:rPr lang="en-US" dirty="0"/>
              <a:t>, almost full. </a:t>
            </a:r>
            <a:endParaRPr lang="en-US" dirty="0" smtClean="0"/>
          </a:p>
          <a:p>
            <a:r>
              <a:rPr lang="en-US" dirty="0" smtClean="0"/>
              <a:t>Deciding </a:t>
            </a:r>
            <a:r>
              <a:rPr lang="en-US" dirty="0"/>
              <a:t>to go to </a:t>
            </a:r>
            <a:r>
              <a:rPr lang="en-US" b="1" dirty="0"/>
              <a:t>B</a:t>
            </a:r>
            <a:r>
              <a:rPr lang="en-US" dirty="0"/>
              <a:t>, based on the belief that other diners </a:t>
            </a:r>
            <a:r>
              <a:rPr lang="en-US" dirty="0" smtClean="0"/>
              <a:t>have also </a:t>
            </a:r>
            <a:r>
              <a:rPr lang="en-US" dirty="0"/>
              <a:t>had the chance of going to </a:t>
            </a:r>
            <a:r>
              <a:rPr lang="en-US" b="1" dirty="0"/>
              <a:t>A</a:t>
            </a:r>
            <a:r>
              <a:rPr lang="en-US" dirty="0"/>
              <a:t>, is an example of herd behavior</a:t>
            </a:r>
          </a:p>
        </p:txBody>
      </p:sp>
    </p:spTree>
    <p:extLst>
      <p:ext uri="{BB962C8B-B14F-4D97-AF65-F5344CB8AC3E}">
        <p14:creationId xmlns:p14="http://schemas.microsoft.com/office/powerpoint/2010/main" val="156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Herd Behavior: Milgram’s Experiment</a:t>
            </a:r>
            <a:r>
              <a:rPr lang="zh-CN" altLang="en-US" dirty="0" smtClean="0">
                <a:latin typeface="Calibri" charset="0"/>
                <a:ea typeface="DejaVu Sans" charset="0"/>
                <a:cs typeface="DejaVu Sans" charset="0"/>
              </a:rPr>
              <a:t>（</a:t>
            </a:r>
            <a:r>
              <a:rPr lang="en-US" altLang="zh-CN" dirty="0" smtClean="0">
                <a:latin typeface="Calibri" charset="0"/>
                <a:ea typeface="DejaVu Sans" charset="0"/>
                <a:cs typeface="DejaVu Sans" charset="0"/>
              </a:rPr>
              <a:t>Milgram’s </a:t>
            </a:r>
            <a:r>
              <a:rPr lang="zh-CN" altLang="en-US" dirty="0" smtClean="0">
                <a:latin typeface="Calibri" charset="0"/>
                <a:ea typeface="DejaVu Sans" charset="0"/>
                <a:cs typeface="DejaVu Sans" charset="0"/>
              </a:rPr>
              <a:t>实验）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Stanley </a:t>
            </a:r>
            <a:r>
              <a:rPr lang="en-US" dirty="0" err="1"/>
              <a:t>Milgram</a:t>
            </a:r>
            <a:r>
              <a:rPr lang="en-US" dirty="0"/>
              <a:t> asked </a:t>
            </a:r>
            <a:r>
              <a:rPr lang="en-US" dirty="0" smtClean="0"/>
              <a:t>one person to </a:t>
            </a:r>
            <a:r>
              <a:rPr lang="en-US" dirty="0"/>
              <a:t>stand still on </a:t>
            </a:r>
            <a:r>
              <a:rPr lang="en-US" dirty="0" smtClean="0"/>
              <a:t>a busy street corner in New </a:t>
            </a:r>
            <a:r>
              <a:rPr lang="en-US" dirty="0"/>
              <a:t>York City </a:t>
            </a:r>
            <a:r>
              <a:rPr lang="en-US" dirty="0" smtClean="0"/>
              <a:t>and </a:t>
            </a:r>
            <a:r>
              <a:rPr lang="en-US" dirty="0"/>
              <a:t>stare straight up at the sky. </a:t>
            </a:r>
            <a:endParaRPr lang="en-US" dirty="0" smtClean="0"/>
          </a:p>
          <a:p>
            <a:pPr lvl="1"/>
            <a:r>
              <a:rPr lang="en-US" dirty="0" smtClean="0"/>
              <a:t>About 4</a:t>
            </a:r>
            <a:r>
              <a:rPr lang="en-US" dirty="0"/>
              <a:t>%  of all passersby stopped to look up.</a:t>
            </a:r>
          </a:p>
          <a:p>
            <a:r>
              <a:rPr lang="en-US" dirty="0" smtClean="0"/>
              <a:t>When 5 people stand </a:t>
            </a:r>
            <a:r>
              <a:rPr lang="en-US" dirty="0"/>
              <a:t>on the sidewalk and look straight up at the sky, </a:t>
            </a:r>
            <a:r>
              <a:rPr lang="en-US" dirty="0" smtClean="0"/>
              <a:t>20% </a:t>
            </a:r>
            <a:r>
              <a:rPr lang="en-US" dirty="0"/>
              <a:t>of all passersby stopped to look up.</a:t>
            </a:r>
          </a:p>
          <a:p>
            <a:r>
              <a:rPr lang="en-US" dirty="0" smtClean="0"/>
              <a:t>Finally</a:t>
            </a:r>
            <a:r>
              <a:rPr lang="en-US" dirty="0"/>
              <a:t>, when </a:t>
            </a:r>
            <a:r>
              <a:rPr lang="en-US" dirty="0" smtClean="0"/>
              <a:t>a </a:t>
            </a:r>
            <a:r>
              <a:rPr lang="en-US" dirty="0"/>
              <a:t>group of 18 </a:t>
            </a:r>
            <a:r>
              <a:rPr lang="en-US" dirty="0" smtClean="0"/>
              <a:t>people look </a:t>
            </a:r>
            <a:r>
              <a:rPr lang="en-US" dirty="0"/>
              <a:t>up </a:t>
            </a:r>
            <a:r>
              <a:rPr lang="en-US" dirty="0" smtClean="0"/>
              <a:t>simultaneously, </a:t>
            </a:r>
            <a:r>
              <a:rPr lang="en-US" dirty="0"/>
              <a:t>almost </a:t>
            </a:r>
            <a:r>
              <a:rPr lang="en-US" dirty="0" smtClean="0"/>
              <a:t>50</a:t>
            </a:r>
            <a:r>
              <a:rPr lang="en-US" dirty="0"/>
              <a:t>% </a:t>
            </a:r>
            <a:r>
              <a:rPr lang="en-US" dirty="0" smtClean="0"/>
              <a:t>of </a:t>
            </a:r>
            <a:r>
              <a:rPr lang="en-US" dirty="0"/>
              <a:t>all passersby stopped to look up.</a:t>
            </a:r>
          </a:p>
        </p:txBody>
      </p:sp>
    </p:spTree>
    <p:extLst>
      <p:ext uri="{BB962C8B-B14F-4D97-AF65-F5344CB8AC3E}">
        <p14:creationId xmlns:p14="http://schemas.microsoft.com/office/powerpoint/2010/main" val="2072063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44627</TotalTime>
  <Words>4629</Words>
  <Application>Microsoft Office PowerPoint</Application>
  <PresentationFormat>全屏显示(4:3)</PresentationFormat>
  <Paragraphs>458</Paragraphs>
  <Slides>77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LastTemplate</vt:lpstr>
      <vt:lpstr>Equation</vt:lpstr>
      <vt:lpstr>Information Diffusion in Social Media</vt:lpstr>
      <vt:lpstr>Definition</vt:lpstr>
      <vt:lpstr>PowerPoint 演示文稿</vt:lpstr>
      <vt:lpstr>Information Diffusion</vt:lpstr>
      <vt:lpstr>Information Diffusion Types</vt:lpstr>
      <vt:lpstr>Herd Behavior 羊群效应</vt:lpstr>
      <vt:lpstr>Herd Behavior Example</vt:lpstr>
      <vt:lpstr>Herd Behavior: Popular Restaurant Experiment（餐馆选择） </vt:lpstr>
      <vt:lpstr>Herd Behavior: Milgram’s Experiment（Milgram’s 实验）</vt:lpstr>
      <vt:lpstr>Herd Behavior: Solomom Asch’s Experiment</vt:lpstr>
      <vt:lpstr>Herding: Elevator Example</vt:lpstr>
      <vt:lpstr>Herd Behavior</vt:lpstr>
      <vt:lpstr>Network Observability in Herb Behavior</vt:lpstr>
      <vt:lpstr>Designing a Herd Behavior Experiment</vt:lpstr>
      <vt:lpstr>Herding: Urn Experiment</vt:lpstr>
      <vt:lpstr>Urn Experiment: First and Second Student</vt:lpstr>
      <vt:lpstr>Urn Experiment: Third Student</vt:lpstr>
      <vt:lpstr>Bayes’s Rule in the Herding Experiment</vt:lpstr>
      <vt:lpstr>Bayes’s Rule in the Herding Experiment</vt:lpstr>
      <vt:lpstr>Bayes’s Rule in the Herding Experiment: Third Student</vt:lpstr>
      <vt:lpstr>Urn Experiment</vt:lpstr>
      <vt:lpstr>Herding Intervention（干预）</vt:lpstr>
      <vt:lpstr>Herding Intervention</vt:lpstr>
      <vt:lpstr>How Does Intervention Work?</vt:lpstr>
      <vt:lpstr>Information Cascade 信息级联</vt:lpstr>
      <vt:lpstr>Information Cascade</vt:lpstr>
      <vt:lpstr>Underlying Assumptions for Cascade Models（模型假设）</vt:lpstr>
      <vt:lpstr>Independent Cascade Model (ICM)</vt:lpstr>
      <vt:lpstr>Independent Cascade Model (ICM)</vt:lpstr>
      <vt:lpstr>ICM Algorithm</vt:lpstr>
      <vt:lpstr>Independent Cascade Model: An Example</vt:lpstr>
      <vt:lpstr>Maximizing  the Spread of Cascades</vt:lpstr>
      <vt:lpstr>Maximizing the spread of cascades</vt:lpstr>
      <vt:lpstr>Problem Setting</vt:lpstr>
      <vt:lpstr>Maximizing the Spread of Cascade: Example</vt:lpstr>
      <vt:lpstr>Maximizing the Spread of Cascade</vt:lpstr>
      <vt:lpstr>Problem Statement</vt:lpstr>
      <vt:lpstr>f(S): Properties</vt:lpstr>
      <vt:lpstr>Some Facts Regarding this Problem</vt:lpstr>
      <vt:lpstr>Cascade Maximization: A Greedy approach</vt:lpstr>
      <vt:lpstr>Cascade Maximization: A Greedy Approach</vt:lpstr>
      <vt:lpstr>Diffusion of Innovations</vt:lpstr>
      <vt:lpstr>Diffusion of Innovation</vt:lpstr>
      <vt:lpstr>Innovation Characteristics</vt:lpstr>
      <vt:lpstr>Diffusion of Innovations Models</vt:lpstr>
      <vt:lpstr>The Iowa Study of Hybrid Corn Seed</vt:lpstr>
      <vt:lpstr>The Iowa Study of Hybrid Corn Seed, contd.</vt:lpstr>
      <vt:lpstr>Adopter Categories</vt:lpstr>
      <vt:lpstr>Two-Step (multiple-step) Flow Model of Diffusion</vt:lpstr>
      <vt:lpstr>Rogers: Diffusion of Innovations: The Process</vt:lpstr>
      <vt:lpstr>Modeling Diffusion of Innovations</vt:lpstr>
      <vt:lpstr>Information Diffusion: Mathematical Model</vt:lpstr>
      <vt:lpstr>Diffusion Models</vt:lpstr>
      <vt:lpstr>External-Influence Model</vt:lpstr>
      <vt:lpstr>Internal-Influence Model</vt:lpstr>
      <vt:lpstr>Mixed-Influence Model</vt:lpstr>
      <vt:lpstr>Diffusion of Innovation: Intervention干预</vt:lpstr>
      <vt:lpstr>Epidemics</vt:lpstr>
      <vt:lpstr>Epidemics</vt:lpstr>
      <vt:lpstr>Comparing Epidemics and Cascades</vt:lpstr>
      <vt:lpstr>How to Analyze Epidemics?</vt:lpstr>
      <vt:lpstr>SI Model: Definition</vt:lpstr>
      <vt:lpstr>Notations</vt:lpstr>
      <vt:lpstr>SI Model</vt:lpstr>
      <vt:lpstr>SI Model: Equations</vt:lpstr>
      <vt:lpstr>SI Model: Example</vt:lpstr>
      <vt:lpstr>SIR Model</vt:lpstr>
      <vt:lpstr>SIR Model, Equations </vt:lpstr>
      <vt:lpstr>SIR Model, Equations, Cont. </vt:lpstr>
      <vt:lpstr>SIR Simulation</vt:lpstr>
      <vt:lpstr>SIS Model</vt:lpstr>
      <vt:lpstr>SIS Model</vt:lpstr>
      <vt:lpstr>SIS Model Simulation</vt:lpstr>
      <vt:lpstr>SIRS Model</vt:lpstr>
      <vt:lpstr>Epidemic Intervention（干预）</vt:lpstr>
      <vt:lpstr>Epidemic Intervention: Mad-cow disease</vt:lpstr>
      <vt:lpstr>Epidemic Intervention: Network Effect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QDH</cp:lastModifiedBy>
  <cp:revision>2039</cp:revision>
  <cp:lastPrinted>2012-08-17T16:28:21Z</cp:lastPrinted>
  <dcterms:created xsi:type="dcterms:W3CDTF">2010-10-09T16:31:58Z</dcterms:created>
  <dcterms:modified xsi:type="dcterms:W3CDTF">2016-02-19T09:59:36Z</dcterms:modified>
  <cp:category>Social Media Mining</cp:category>
</cp:coreProperties>
</file>