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79"/>
  </p:notesMasterIdLst>
  <p:handoutMasterIdLst>
    <p:handoutMasterId r:id="rId80"/>
  </p:handoutMasterIdLst>
  <p:sldIdLst>
    <p:sldId id="582" r:id="rId2"/>
    <p:sldId id="375" r:id="rId3"/>
    <p:sldId id="536" r:id="rId4"/>
    <p:sldId id="537" r:id="rId5"/>
    <p:sldId id="459" r:id="rId6"/>
    <p:sldId id="462" r:id="rId7"/>
    <p:sldId id="538" r:id="rId8"/>
    <p:sldId id="541" r:id="rId9"/>
    <p:sldId id="540" r:id="rId10"/>
    <p:sldId id="539" r:id="rId11"/>
    <p:sldId id="463" r:id="rId12"/>
    <p:sldId id="464" r:id="rId13"/>
    <p:sldId id="466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544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542" r:id="rId31"/>
    <p:sldId id="485" r:id="rId32"/>
    <p:sldId id="488" r:id="rId33"/>
    <p:sldId id="543" r:id="rId34"/>
    <p:sldId id="490" r:id="rId35"/>
    <p:sldId id="491" r:id="rId36"/>
    <p:sldId id="492" r:id="rId37"/>
    <p:sldId id="494" r:id="rId38"/>
    <p:sldId id="495" r:id="rId39"/>
    <p:sldId id="496" r:id="rId40"/>
    <p:sldId id="497" r:id="rId41"/>
    <p:sldId id="498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555" r:id="rId53"/>
    <p:sldId id="556" r:id="rId54"/>
    <p:sldId id="557" r:id="rId55"/>
    <p:sldId id="558" r:id="rId56"/>
    <p:sldId id="559" r:id="rId57"/>
    <p:sldId id="560" r:id="rId58"/>
    <p:sldId id="561" r:id="rId59"/>
    <p:sldId id="563" r:id="rId60"/>
    <p:sldId id="564" r:id="rId61"/>
    <p:sldId id="565" r:id="rId62"/>
    <p:sldId id="566" r:id="rId63"/>
    <p:sldId id="567" r:id="rId64"/>
    <p:sldId id="568" r:id="rId65"/>
    <p:sldId id="569" r:id="rId66"/>
    <p:sldId id="570" r:id="rId67"/>
    <p:sldId id="571" r:id="rId68"/>
    <p:sldId id="572" r:id="rId69"/>
    <p:sldId id="573" r:id="rId70"/>
    <p:sldId id="574" r:id="rId71"/>
    <p:sldId id="575" r:id="rId72"/>
    <p:sldId id="576" r:id="rId73"/>
    <p:sldId id="577" r:id="rId74"/>
    <p:sldId id="578" r:id="rId75"/>
    <p:sldId id="579" r:id="rId76"/>
    <p:sldId id="580" r:id="rId77"/>
    <p:sldId id="581" r:id="rId78"/>
  </p:sldIdLst>
  <p:sldSz cx="9144000" cy="6858000" type="screen4x3"/>
  <p:notesSz cx="6881813" cy="9296400"/>
  <p:custDataLst>
    <p:tags r:id="rId8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9E800C-FDEF-43D3-B427-D2B24079CC0C}">
          <p14:sldIdLst>
            <p14:sldId id="582"/>
            <p14:sldId id="375"/>
            <p14:sldId id="536"/>
            <p14:sldId id="537"/>
            <p14:sldId id="459"/>
            <p14:sldId id="462"/>
            <p14:sldId id="538"/>
            <p14:sldId id="541"/>
            <p14:sldId id="540"/>
            <p14:sldId id="539"/>
            <p14:sldId id="463"/>
            <p14:sldId id="464"/>
            <p14:sldId id="466"/>
            <p14:sldId id="470"/>
            <p14:sldId id="471"/>
            <p14:sldId id="472"/>
            <p14:sldId id="473"/>
            <p14:sldId id="474"/>
            <p14:sldId id="475"/>
            <p14:sldId id="476"/>
            <p14:sldId id="544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542"/>
            <p14:sldId id="485"/>
            <p14:sldId id="488"/>
            <p14:sldId id="543"/>
            <p14:sldId id="490"/>
            <p14:sldId id="491"/>
            <p14:sldId id="492"/>
            <p14:sldId id="494"/>
            <p14:sldId id="495"/>
            <p14:sldId id="496"/>
            <p14:sldId id="497"/>
            <p14:sldId id="498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</p14:sldIdLst>
        </p14:section>
        <p14:section name="Untitled Section" id="{613B0454-8AB1-431B-89AD-8B3BDEB0A78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3F3"/>
    <a:srgbClr val="E20000"/>
    <a:srgbClr val="FFFFFF"/>
    <a:srgbClr val="000000"/>
    <a:srgbClr val="0D0163"/>
    <a:srgbClr val="9A0000"/>
    <a:srgbClr val="5B7CC6"/>
    <a:srgbClr val="141DD2"/>
    <a:srgbClr val="372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64" d="100"/>
          <a:sy n="64" d="100"/>
        </p:scale>
        <p:origin x="9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10320"/>
    </p:cViewPr>
  </p:sorterViewPr>
  <p:notesViewPr>
    <p:cSldViewPr>
      <p:cViewPr varScale="1">
        <p:scale>
          <a:sx n="68" d="100"/>
          <a:sy n="68" d="100"/>
        </p:scale>
        <p:origin x="-2826" y="-10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513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01DC-8B21-4069-A6DE-2C94F09390F4}" type="datetimeFigureOut">
              <a:rPr lang="en-US" smtClean="0"/>
              <a:pPr/>
              <a:t>4/21/2014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5C26-C777-41D0-827F-5A3C594768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30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83A41A-98F1-4006-9F6E-CF0A045667E8}" type="datetimeFigureOut">
              <a:rPr lang="en-US" smtClean="0"/>
              <a:pPr/>
              <a:t>4/21/2014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3BB6A-C8C6-4CE1-B31D-D41FC741C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4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89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\beta is the</a:t>
            </a:r>
            <a:r>
              <a:rPr lang="en-US" baseline="0" dirty="0" smtClean="0"/>
              <a:t> contact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71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Nicholas A. Christakis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7B5FF6-E965-4A94-A869-B7927D0C1DB6}" type="slidenum">
              <a:rPr lang="en-US"/>
              <a:pPr/>
              <a:t>9</a:t>
            </a:fld>
            <a:endParaRPr lang="en-US"/>
          </a:p>
        </p:txBody>
      </p:sp>
      <p:sp>
        <p:nvSpPr>
          <p:cNvPr id="77825" name="Text Box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89640" tIns="45000" rIns="89640" bIns="45000">
            <a:normAutofit fontScale="25000" lnSpcReduction="20000"/>
          </a:bodyPr>
          <a:lstStyle/>
          <a:p>
            <a:pPr eaLnBrk="1">
              <a:spcBef>
                <a:spcPct val="0"/>
              </a:spcBef>
            </a:pPr>
            <a:r>
              <a:rPr lang="en-US" sz="2000" dirty="0" smtClean="0">
                <a:latin typeface="+mn-lt" charset="0"/>
                <a:ea typeface="+mn-ea" charset="0"/>
                <a:cs typeface="+mn-ea" charset="0"/>
              </a:rPr>
              <a:t>From</a:t>
            </a:r>
            <a:r>
              <a:rPr lang="en-US" sz="2000" baseline="0" dirty="0" smtClean="0">
                <a:latin typeface="+mn-lt" charset="0"/>
                <a:ea typeface="+mn-ea" charset="0"/>
                <a:cs typeface="+mn-ea" charset="0"/>
              </a:rPr>
              <a:t> Easley &amp; Kleinberg, 2010</a:t>
            </a:r>
            <a:endParaRPr lang="en-US" sz="2000" dirty="0">
              <a:latin typeface="+mn-lt" charset="0"/>
              <a:ea typeface="+mn-ea" charset="0"/>
              <a:cs typeface="+mn-ea" charset="0"/>
            </a:endParaRPr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9640" tIns="45000" rIns="89640" bIns="45000"/>
          <a:lstStyle/>
          <a:p>
            <a:pPr>
              <a:lnSpc>
                <a:spcPct val="100000"/>
              </a:lnSpc>
            </a:pPr>
            <a:fld id="{CDD57786-9CEC-49DF-98CC-7553D205D1B4}" type="slidenum">
              <a:rPr lang="en-US">
                <a:solidFill>
                  <a:srgbClr val="000000"/>
                </a:solidFill>
                <a:latin typeface="+mn-lt" charset="0"/>
                <a:ea typeface="+mn-ea" charset="0"/>
                <a:cs typeface="+mn-ea" charset="0"/>
              </a:rPr>
              <a:pPr>
                <a:lnSpc>
                  <a:spcPct val="100000"/>
                </a:lnSpc>
              </a:pPr>
              <a:t>9</a:t>
            </a:fld>
            <a:endParaRPr lang="en-US">
              <a:solidFill>
                <a:srgbClr val="000000"/>
              </a:solidFill>
              <a:latin typeface="+mn-lt" charset="0"/>
              <a:ea typeface="+mn-ea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9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6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A91FB8-CB27-4925-B6E5-6E2CEF51E033}" type="slidenum">
              <a:rPr lang="en-US"/>
              <a:pPr/>
              <a:t>27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7388" y="4414838"/>
            <a:ext cx="5505450" cy="41830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2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78E692-9458-4C86-9363-81FC1D37FCC1}" type="slidenum">
              <a:rPr lang="en-US"/>
              <a:pPr/>
              <a:t>31</a:t>
            </a:fld>
            <a:endParaRPr 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706438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7388" y="4414838"/>
            <a:ext cx="5505450" cy="41830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32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8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93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B6552F-3E1D-4A8A-AF0A-4C8F99A9855D}" type="slidenum">
              <a:rPr lang="en-US"/>
              <a:pPr/>
              <a:t>37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spread</a:t>
            </a:r>
            <a:r>
              <a:rPr lang="en-US" baseline="0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set of nodes </a:t>
            </a:r>
            <a:r>
              <a:rPr lang="en-US" i="1" dirty="0"/>
              <a:t>A: </a:t>
            </a:r>
            <a:r>
              <a:rPr lang="en-US" dirty="0"/>
              <a:t>the expected number of active nodes at the end of the process.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45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7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992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1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ai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1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1981200" y="3886200"/>
            <a:ext cx="6858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 anchorCtr="0">
            <a:normAutofit/>
          </a:bodyPr>
          <a:lstStyle>
            <a:lvl1pPr algn="l">
              <a:buFont typeface="Arial" pitchFamily="34" charset="0"/>
              <a:buChar char="•"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algn="l">
              <a:defRPr sz="2000"/>
            </a:lvl2pPr>
            <a:lvl3pPr algn="l">
              <a:defRPr sz="18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934720"/>
            <a:ext cx="845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6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W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fu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777235" y="6581001"/>
            <a:ext cx="39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37103-1419-456F-855C-A57A93F3EF38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6" name="TextBox 15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Measures and</a:t>
              </a:r>
              <a:r>
                <a:rPr lang="en-US" sz="1400" b="1" i="1" cap="none" spc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Metrics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841581" y="6576238"/>
            <a:ext cx="301306" cy="28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fld id="{FB637103-1419-456F-855C-A57A93F3EF38}" type="slidenum">
              <a:rPr lang="en-US" sz="12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0" name="TextBox 9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Information Diffusion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76" r:id="rId10"/>
    <p:sldLayoutId id="21474836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youtube.com/watch?v=zNNz0yzHcwg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Information Diffusion in Social Media</a:t>
            </a:r>
            <a:endParaRPr lang="en-US" sz="3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13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 Behavior: </a:t>
            </a:r>
            <a:r>
              <a:rPr lang="en-US" dirty="0" err="1" smtClean="0"/>
              <a:t>Solomom</a:t>
            </a:r>
            <a:r>
              <a:rPr lang="en-US" dirty="0" smtClean="0"/>
              <a:t> Asch’s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400800" cy="53187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one experiment, he asked groups of </a:t>
            </a:r>
            <a:r>
              <a:rPr lang="en-US" dirty="0" smtClean="0"/>
              <a:t>students </a:t>
            </a:r>
            <a:r>
              <a:rPr lang="en-US" dirty="0"/>
              <a:t>to </a:t>
            </a:r>
            <a:r>
              <a:rPr lang="en-US" dirty="0" smtClean="0"/>
              <a:t>participate </a:t>
            </a:r>
            <a:r>
              <a:rPr lang="en-US" dirty="0"/>
              <a:t>in a vision </a:t>
            </a:r>
            <a:r>
              <a:rPr lang="en-US" dirty="0" smtClean="0"/>
              <a:t>test where </a:t>
            </a:r>
            <a:r>
              <a:rPr lang="en-US" dirty="0"/>
              <a:t>they were shown two </a:t>
            </a:r>
            <a:r>
              <a:rPr lang="en-US" dirty="0" smtClean="0"/>
              <a:t>cards, one with </a:t>
            </a:r>
            <a:r>
              <a:rPr lang="en-US" dirty="0"/>
              <a:t>a single line segment and one with 3 lines, and the participants </a:t>
            </a:r>
            <a:r>
              <a:rPr lang="en-US" dirty="0" smtClean="0"/>
              <a:t>were required </a:t>
            </a:r>
            <a:r>
              <a:rPr lang="en-US" dirty="0"/>
              <a:t>to match line segments with the same length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Each participant was put into a group where all other group </a:t>
            </a:r>
            <a:r>
              <a:rPr lang="en-US" dirty="0" smtClean="0"/>
              <a:t>members were </a:t>
            </a:r>
            <a:r>
              <a:rPr lang="en-US" dirty="0"/>
              <a:t>collaborators with Asch. These collaborators were introduced </a:t>
            </a:r>
            <a:r>
              <a:rPr lang="en-US" dirty="0" smtClean="0"/>
              <a:t>as participants </a:t>
            </a:r>
            <a:r>
              <a:rPr lang="en-US" dirty="0"/>
              <a:t>to the subject. </a:t>
            </a:r>
            <a:endParaRPr lang="en-US" dirty="0" smtClean="0"/>
          </a:p>
          <a:p>
            <a:pPr lvl="1"/>
            <a:r>
              <a:rPr lang="en-US" dirty="0" smtClean="0"/>
              <a:t>Asch </a:t>
            </a:r>
            <a:r>
              <a:rPr lang="en-US" dirty="0"/>
              <a:t>found that in control groups with </a:t>
            </a:r>
            <a:r>
              <a:rPr lang="en-US" dirty="0" smtClean="0"/>
              <a:t>no pressure </a:t>
            </a:r>
            <a:r>
              <a:rPr lang="en-US" dirty="0"/>
              <a:t>to conform, only 3% of the subjects provided an incorrect </a:t>
            </a:r>
            <a:r>
              <a:rPr lang="en-US" dirty="0" smtClean="0"/>
              <a:t>answer.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when participants were surrounded by individuals </a:t>
            </a:r>
            <a:r>
              <a:rPr lang="en-US" dirty="0" smtClean="0"/>
              <a:t>providing an </a:t>
            </a:r>
            <a:r>
              <a:rPr lang="en-US" dirty="0"/>
              <a:t>incorrect answer, up to 32% of the responses were incorrect.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752600"/>
            <a:ext cx="2255520" cy="19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Herding: Elevator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81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02998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http://www.youtube.com/watch?v=zNNz0yzHcwg</a:t>
            </a:r>
            <a:endParaRPr lang="en-US" sz="2800" dirty="0"/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" y="1143000"/>
            <a:ext cx="7399020" cy="462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3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Herd </a:t>
            </a:r>
            <a:r>
              <a:rPr lang="en-US" dirty="0" smtClean="0"/>
              <a:t>behavior describes when </a:t>
            </a:r>
            <a:r>
              <a:rPr lang="en-US" dirty="0"/>
              <a:t>a group of individuals performs actions that are highly </a:t>
            </a:r>
            <a:r>
              <a:rPr lang="en-US" dirty="0" smtClean="0"/>
              <a:t>correlated without </a:t>
            </a:r>
            <a:r>
              <a:rPr lang="en-US" dirty="0"/>
              <a:t>any </a:t>
            </a:r>
            <a:r>
              <a:rPr lang="en-US" dirty="0" smtClean="0"/>
              <a:t>plans</a:t>
            </a:r>
          </a:p>
          <a:p>
            <a:pPr marL="0" indent="0">
              <a:buNone/>
            </a:pPr>
            <a:r>
              <a:rPr lang="en-US" b="1" dirty="0"/>
              <a:t>Main Components of Herd </a:t>
            </a:r>
            <a:r>
              <a:rPr lang="en-US" b="1" dirty="0" smtClean="0"/>
              <a:t>Behavior</a:t>
            </a:r>
          </a:p>
          <a:p>
            <a:pPr lvl="1"/>
            <a:r>
              <a:rPr lang="en-US" dirty="0"/>
              <a:t>A method to transfer behavior among individuals or to observe their behavior</a:t>
            </a:r>
          </a:p>
          <a:p>
            <a:pPr lvl="1"/>
            <a:r>
              <a:rPr lang="en-US" dirty="0"/>
              <a:t>A connection between individuals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Examples of Herd Behavior</a:t>
            </a:r>
          </a:p>
          <a:p>
            <a:pPr lvl="1"/>
            <a:r>
              <a:rPr lang="en-US" dirty="0" smtClean="0"/>
              <a:t>Flocks</a:t>
            </a:r>
            <a:r>
              <a:rPr lang="en-US" dirty="0"/>
              <a:t>, herds </a:t>
            </a:r>
            <a:r>
              <a:rPr lang="en-US" dirty="0" smtClean="0"/>
              <a:t>of animals</a:t>
            </a:r>
            <a:r>
              <a:rPr lang="en-US" dirty="0"/>
              <a:t>, and </a:t>
            </a:r>
            <a:r>
              <a:rPr lang="en-US" dirty="0" smtClean="0"/>
              <a:t>humans </a:t>
            </a:r>
            <a:r>
              <a:rPr lang="en-US" dirty="0"/>
              <a:t>during sporting events, demonstrations, and </a:t>
            </a:r>
            <a:r>
              <a:rPr lang="en-US" dirty="0" smtClean="0"/>
              <a:t>religious gatherings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err="1"/>
              <a:t>Observability</a:t>
            </a:r>
            <a:r>
              <a:rPr lang="en-US" dirty="0"/>
              <a:t> in </a:t>
            </a:r>
            <a:r>
              <a:rPr lang="en-US" dirty="0" smtClean="0"/>
              <a:t>Herb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herd behavior, individuals make decisions by observing all other individuals’ decisions </a:t>
            </a:r>
          </a:p>
          <a:p>
            <a:r>
              <a:rPr lang="en-US" dirty="0" smtClean="0"/>
              <a:t>In </a:t>
            </a:r>
            <a:r>
              <a:rPr lang="en-US" dirty="0"/>
              <a:t>general, </a:t>
            </a:r>
            <a:r>
              <a:rPr lang="en-US" dirty="0" smtClean="0"/>
              <a:t>herd behavior’s network </a:t>
            </a:r>
            <a:r>
              <a:rPr lang="en-US" dirty="0"/>
              <a:t>is close to a complete graph where nodes can observe at least </a:t>
            </a:r>
            <a:r>
              <a:rPr lang="en-US" dirty="0" smtClean="0"/>
              <a:t>most other nodes</a:t>
            </a:r>
            <a:r>
              <a:rPr lang="en-US" dirty="0"/>
              <a:t> </a:t>
            </a:r>
            <a:r>
              <a:rPr lang="en-US" dirty="0" smtClean="0"/>
              <a:t>and they can observe public information</a:t>
            </a:r>
          </a:p>
          <a:p>
            <a:pPr lvl="1"/>
            <a:r>
              <a:rPr lang="en-US" dirty="0" smtClean="0"/>
              <a:t>For example, they can see the crowd</a:t>
            </a:r>
          </a:p>
        </p:txBody>
      </p:sp>
    </p:spTree>
    <p:extLst>
      <p:ext uri="{BB962C8B-B14F-4D97-AF65-F5344CB8AC3E}">
        <p14:creationId xmlns:p14="http://schemas.microsoft.com/office/powerpoint/2010/main" val="8996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Herd Behavior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needs to be a decision made.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our </a:t>
            </a:r>
            <a:r>
              <a:rPr lang="en-US" dirty="0" smtClean="0"/>
              <a:t>example, it is going to </a:t>
            </a:r>
            <a:r>
              <a:rPr lang="en-US" dirty="0"/>
              <a:t>a </a:t>
            </a:r>
            <a:r>
              <a:rPr lang="en-US" dirty="0" smtClean="0"/>
              <a:t>restaurant</a:t>
            </a:r>
          </a:p>
          <a:p>
            <a:pPr lvl="1"/>
            <a:endParaRPr lang="en-US" dirty="0"/>
          </a:p>
          <a:p>
            <a:r>
              <a:rPr lang="en-US" dirty="0" smtClean="0"/>
              <a:t>Decisions </a:t>
            </a:r>
            <a:r>
              <a:rPr lang="en-US" dirty="0"/>
              <a:t>need to be in sequential order;</a:t>
            </a:r>
          </a:p>
          <a:p>
            <a:endParaRPr lang="en-US" dirty="0" smtClean="0"/>
          </a:p>
          <a:p>
            <a:r>
              <a:rPr lang="en-US" dirty="0" smtClean="0"/>
              <a:t>Decisions </a:t>
            </a:r>
            <a:r>
              <a:rPr lang="en-US" dirty="0"/>
              <a:t>are not mindless and people have private information </a:t>
            </a:r>
            <a:r>
              <a:rPr lang="en-US" dirty="0" smtClean="0"/>
              <a:t>that helps </a:t>
            </a:r>
            <a:r>
              <a:rPr lang="en-US" dirty="0"/>
              <a:t>them decide; </a:t>
            </a:r>
            <a:r>
              <a:rPr lang="en-US" dirty="0" smtClean="0"/>
              <a:t>and</a:t>
            </a:r>
          </a:p>
          <a:p>
            <a:endParaRPr lang="en-US" dirty="0"/>
          </a:p>
          <a:p>
            <a:r>
              <a:rPr lang="en-US" dirty="0"/>
              <a:t>No message passing is possible. Individuals don’t know the </a:t>
            </a:r>
            <a:r>
              <a:rPr lang="en-US" dirty="0" smtClean="0"/>
              <a:t>private information </a:t>
            </a:r>
            <a:r>
              <a:rPr lang="en-US" dirty="0"/>
              <a:t>of others, but can infer what others know from what </a:t>
            </a:r>
            <a:r>
              <a:rPr lang="en-US" dirty="0" smtClean="0"/>
              <a:t>is observed </a:t>
            </a:r>
            <a:r>
              <a:rPr lang="en-US" dirty="0"/>
              <a:t>from their behavior.</a:t>
            </a:r>
          </a:p>
        </p:txBody>
      </p:sp>
    </p:spTree>
    <p:extLst>
      <p:ext uri="{BB962C8B-B14F-4D97-AF65-F5344CB8AC3E}">
        <p14:creationId xmlns:p14="http://schemas.microsoft.com/office/powerpoint/2010/main" val="40852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Herding: Urn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is an urn in a large class with three marbles in 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During </a:t>
            </a:r>
            <a:r>
              <a:rPr lang="en-US" dirty="0"/>
              <a:t>the experiment</a:t>
            </a:r>
            <a:r>
              <a:rPr lang="en-US" dirty="0" smtClean="0"/>
              <a:t>, each </a:t>
            </a:r>
            <a:r>
              <a:rPr lang="en-US" dirty="0"/>
              <a:t>student comes to the urn, picks one marble, and checks its color </a:t>
            </a:r>
            <a:r>
              <a:rPr lang="en-US" dirty="0" smtClean="0"/>
              <a:t>in private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student predicts majority blue or red, writes her </a:t>
            </a:r>
            <a:r>
              <a:rPr lang="en-US" dirty="0" smtClean="0"/>
              <a:t>prediction on </a:t>
            </a:r>
            <a:r>
              <a:rPr lang="en-US" dirty="0"/>
              <a:t>the blackboard, and puts the marble back in the urn. </a:t>
            </a:r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can’t </a:t>
            </a:r>
            <a:r>
              <a:rPr lang="en-US" dirty="0" smtClean="0"/>
              <a:t>see the </a:t>
            </a:r>
            <a:r>
              <a:rPr lang="en-US" dirty="0"/>
              <a:t>color of the marble taken out and can only see the predictions </a:t>
            </a:r>
            <a:r>
              <a:rPr lang="en-US" dirty="0" smtClean="0"/>
              <a:t>made by different </a:t>
            </a:r>
            <a:r>
              <a:rPr lang="en-US" dirty="0"/>
              <a:t>students regarding the majority color on the board</a:t>
            </a:r>
          </a:p>
        </p:txBody>
      </p:sp>
      <p:sp>
        <p:nvSpPr>
          <p:cNvPr id="4" name="Oval 3"/>
          <p:cNvSpPr/>
          <p:nvPr/>
        </p:nvSpPr>
        <p:spPr>
          <a:xfrm>
            <a:off x="1295400" y="2286000"/>
            <a:ext cx="609600" cy="609600"/>
          </a:xfrm>
          <a:prstGeom prst="ellipse">
            <a:avLst/>
          </a:prstGeom>
          <a:solidFill>
            <a:srgbClr val="192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2286000"/>
            <a:ext cx="609600" cy="609600"/>
          </a:xfrm>
          <a:prstGeom prst="ellipse">
            <a:avLst/>
          </a:prstGeom>
          <a:solidFill>
            <a:srgbClr val="192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9400" y="2286000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" name="Oval 6"/>
          <p:cNvSpPr/>
          <p:nvPr/>
        </p:nvSpPr>
        <p:spPr>
          <a:xfrm>
            <a:off x="5486400" y="2286000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48400" y="2286000"/>
            <a:ext cx="609600" cy="609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010400" y="2286000"/>
            <a:ext cx="609600" cy="609600"/>
          </a:xfrm>
          <a:prstGeom prst="ellipse">
            <a:avLst/>
          </a:prstGeom>
          <a:solidFill>
            <a:srgbClr val="1923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06986" y="3048000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50%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248400" y="3048000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50%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32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Urn </a:t>
            </a:r>
            <a:r>
              <a:rPr lang="en-US" dirty="0" smtClean="0"/>
              <a:t>Experiment: First and Second Student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Student:</a:t>
            </a:r>
          </a:p>
          <a:p>
            <a:pPr lvl="1"/>
            <a:r>
              <a:rPr lang="en-US" i="1" dirty="0"/>
              <a:t>Board: </a:t>
            </a:r>
            <a:r>
              <a:rPr lang="en-US" i="1" dirty="0" smtClean="0"/>
              <a:t>-</a:t>
            </a:r>
            <a:endParaRPr lang="en-US" i="1" dirty="0"/>
          </a:p>
          <a:p>
            <a:pPr lvl="2"/>
            <a:r>
              <a:rPr lang="en-US" dirty="0" smtClean="0"/>
              <a:t>Observed: B </a:t>
            </a:r>
            <a:r>
              <a:rPr lang="en-US" dirty="0" smtClean="0">
                <a:sym typeface="Wingdings" pitchFamily="2" charset="2"/>
              </a:rPr>
              <a:t> Guess: B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itchFamily="2" charset="2"/>
              </a:rPr>
              <a:t>-or-</a:t>
            </a:r>
          </a:p>
          <a:p>
            <a:pPr lvl="2"/>
            <a:r>
              <a:rPr lang="en-US" dirty="0" smtClean="0"/>
              <a:t>Observed: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</a:t>
            </a:r>
            <a:r>
              <a:rPr lang="en-US" dirty="0">
                <a:sym typeface="Wingdings" pitchFamily="2" charset="2"/>
              </a:rPr>
              <a:t> Guess: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Second Student:</a:t>
            </a:r>
          </a:p>
          <a:p>
            <a:pPr lvl="1"/>
            <a:r>
              <a:rPr lang="en-US" i="1" dirty="0" smtClean="0"/>
              <a:t>Board: B</a:t>
            </a:r>
          </a:p>
          <a:p>
            <a:pPr lvl="2"/>
            <a:r>
              <a:rPr lang="en-US" dirty="0"/>
              <a:t>Observed: B </a:t>
            </a:r>
            <a:r>
              <a:rPr lang="en-US" dirty="0">
                <a:sym typeface="Wingdings" pitchFamily="2" charset="2"/>
              </a:rPr>
              <a:t> Guess: </a:t>
            </a:r>
            <a:r>
              <a:rPr lang="en-US" dirty="0" smtClean="0">
                <a:sym typeface="Wingdings" pitchFamily="2" charset="2"/>
              </a:rPr>
              <a:t>B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itchFamily="2" charset="2"/>
              </a:rPr>
              <a:t>-or-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/>
              <a:t>Observed: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Guess: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/B (flip a coin)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Urn </a:t>
            </a:r>
            <a:r>
              <a:rPr lang="en-US" dirty="0" smtClean="0"/>
              <a:t>Experiment: Third Student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If board: B,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</a:p>
          <a:p>
            <a:pPr lvl="1"/>
            <a:r>
              <a:rPr lang="en-US" dirty="0"/>
              <a:t>Observed: B </a:t>
            </a:r>
            <a:r>
              <a:rPr lang="en-US" dirty="0">
                <a:sym typeface="Wingdings" pitchFamily="2" charset="2"/>
              </a:rPr>
              <a:t> Guess: </a:t>
            </a:r>
            <a:r>
              <a:rPr lang="en-US" dirty="0" smtClean="0">
                <a:sym typeface="Wingdings" pitchFamily="2" charset="2"/>
              </a:rPr>
              <a:t>B, or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Observed: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Guess: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</a:t>
            </a:r>
          </a:p>
          <a:p>
            <a:r>
              <a:rPr lang="en-US" i="1" dirty="0" smtClean="0"/>
              <a:t>If board</a:t>
            </a:r>
            <a:r>
              <a:rPr lang="en-US" i="1" dirty="0"/>
              <a:t>: B, </a:t>
            </a:r>
            <a:r>
              <a:rPr lang="en-US" i="1" dirty="0" smtClean="0"/>
              <a:t>B</a:t>
            </a:r>
            <a:endParaRPr lang="en-US" i="1" dirty="0"/>
          </a:p>
          <a:p>
            <a:pPr lvl="1"/>
            <a:r>
              <a:rPr lang="en-US" dirty="0"/>
              <a:t>Observed: B </a:t>
            </a:r>
            <a:r>
              <a:rPr lang="en-US" dirty="0">
                <a:sym typeface="Wingdings" pitchFamily="2" charset="2"/>
              </a:rPr>
              <a:t> Guess: </a:t>
            </a:r>
            <a:r>
              <a:rPr lang="en-US" dirty="0" smtClean="0">
                <a:sym typeface="Wingdings" pitchFamily="2" charset="2"/>
              </a:rPr>
              <a:t>B, or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Observed: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/>
              <a:t> </a:t>
            </a:r>
            <a:r>
              <a:rPr lang="en-US" b="1" dirty="0">
                <a:sym typeface="Wingdings" pitchFamily="2" charset="2"/>
              </a:rPr>
              <a:t> Guess: </a:t>
            </a:r>
            <a:r>
              <a:rPr lang="en-US" b="1" dirty="0" smtClean="0">
                <a:sym typeface="Wingdings" pitchFamily="2" charset="2"/>
              </a:rPr>
              <a:t>B (Herding Behavior)</a:t>
            </a:r>
          </a:p>
          <a:p>
            <a:pPr marL="0" indent="0">
              <a:buNone/>
            </a:pPr>
            <a:r>
              <a:rPr lang="en-US" b="1" dirty="0" smtClean="0">
                <a:sym typeface="Wingdings" pitchFamily="2" charset="2"/>
              </a:rPr>
              <a:t>The forth student and onward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Board: B,B,B</a:t>
            </a:r>
          </a:p>
          <a:p>
            <a:pPr lvl="1"/>
            <a:r>
              <a:rPr lang="en-US" b="1" dirty="0" smtClean="0">
                <a:sym typeface="Wingdings" pitchFamily="2" charset="2"/>
              </a:rPr>
              <a:t>Observed: B/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R</a:t>
            </a:r>
            <a:r>
              <a:rPr lang="en-US" b="1" dirty="0" smtClean="0">
                <a:sym typeface="Wingdings" pitchFamily="2" charset="2"/>
              </a:rPr>
              <a:t>  Guess: B</a:t>
            </a:r>
            <a:endParaRPr lang="en-US" b="1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Bayes’s</a:t>
            </a:r>
            <a:r>
              <a:rPr lang="en-US" dirty="0" smtClean="0"/>
              <a:t> Rule in the Herding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student tries to estimate the conditional probability that the urn is majority-blue or majority-red, given what she has seen or heard</a:t>
            </a:r>
          </a:p>
          <a:p>
            <a:pPr lvl="1"/>
            <a:r>
              <a:rPr lang="en-US" dirty="0" smtClean="0"/>
              <a:t>She would guess majority-blue if: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From the setup of the experiment we know: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2895600"/>
            <a:ext cx="579607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smtClean="0">
                <a:solidFill>
                  <a:srgbClr val="1923F3"/>
                </a:solidFill>
              </a:rPr>
              <a:t>majority-blue</a:t>
            </a:r>
            <a:r>
              <a:rPr lang="en-US" sz="2000" b="1" dirty="0" smtClean="0">
                <a:solidFill>
                  <a:srgbClr val="000000"/>
                </a:solidFill>
              </a:rPr>
              <a:t> | what she has seen or heard] &gt; 1/2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4324290"/>
            <a:ext cx="450187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smtClean="0">
                <a:solidFill>
                  <a:srgbClr val="1923F3"/>
                </a:solidFill>
              </a:rPr>
              <a:t>majority-blue</a:t>
            </a:r>
            <a:r>
              <a:rPr lang="en-US" sz="2000" b="1" dirty="0" smtClean="0">
                <a:solidFill>
                  <a:srgbClr val="000000"/>
                </a:solidFill>
              </a:rPr>
              <a:t>] =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smtClean="0">
                <a:solidFill>
                  <a:srgbClr val="E20000"/>
                </a:solidFill>
              </a:rPr>
              <a:t>majority-red</a:t>
            </a:r>
            <a:r>
              <a:rPr lang="en-US" sz="2000" b="1" dirty="0" smtClean="0">
                <a:solidFill>
                  <a:srgbClr val="000000"/>
                </a:solidFill>
              </a:rPr>
              <a:t>]=1/2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5086290"/>
            <a:ext cx="556979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err="1" smtClean="0">
                <a:solidFill>
                  <a:srgbClr val="1923F3"/>
                </a:solidFill>
              </a:rPr>
              <a:t>blue|majority-blue</a:t>
            </a:r>
            <a:r>
              <a:rPr lang="en-US" sz="2000" b="1" dirty="0" smtClean="0">
                <a:solidFill>
                  <a:srgbClr val="000000"/>
                </a:solidFill>
              </a:rPr>
              <a:t>] =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err="1" smtClean="0">
                <a:solidFill>
                  <a:srgbClr val="E20000"/>
                </a:solidFill>
              </a:rPr>
              <a:t>red|majority-red</a:t>
            </a:r>
            <a:r>
              <a:rPr lang="en-US" sz="2000" b="1" dirty="0" smtClean="0">
                <a:solidFill>
                  <a:srgbClr val="000000"/>
                </a:solidFill>
              </a:rPr>
              <a:t>]=2/3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Bayes’s</a:t>
            </a:r>
            <a:r>
              <a:rPr lang="en-US" dirty="0"/>
              <a:t> Rule in the Herding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4876800"/>
            <a:ext cx="8604497" cy="1508760"/>
          </a:xfrm>
        </p:spPr>
        <p:txBody>
          <a:bodyPr>
            <a:normAutofit/>
          </a:bodyPr>
          <a:lstStyle/>
          <a:p>
            <a:r>
              <a:rPr lang="en-US" dirty="0" smtClean="0"/>
              <a:t>So the first student should guess “</a:t>
            </a:r>
            <a:r>
              <a:rPr lang="en-US" b="1" dirty="0" smtClean="0">
                <a:solidFill>
                  <a:srgbClr val="1923F3"/>
                </a:solidFill>
              </a:rPr>
              <a:t>blue</a:t>
            </a:r>
            <a:r>
              <a:rPr lang="en-US" dirty="0" smtClean="0"/>
              <a:t>” when she sees “</a:t>
            </a:r>
            <a:r>
              <a:rPr lang="en-US" b="1" dirty="0" smtClean="0">
                <a:solidFill>
                  <a:srgbClr val="1923F3"/>
                </a:solidFill>
              </a:rPr>
              <a:t>blue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same calculation holds for the second student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838199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00"/>
                </a:solidFill>
              </a:rPr>
              <a:t>Pr</a:t>
            </a:r>
            <a:r>
              <a:rPr lang="en-US" sz="1600" b="1" dirty="0" smtClean="0">
                <a:solidFill>
                  <a:srgbClr val="000000"/>
                </a:solidFill>
              </a:rPr>
              <a:t>[</a:t>
            </a:r>
            <a:r>
              <a:rPr lang="en-US" sz="1600" b="1" dirty="0" err="1" smtClean="0">
                <a:solidFill>
                  <a:srgbClr val="1923F3"/>
                </a:solidFill>
              </a:rPr>
              <a:t>majority-blue|</a:t>
            </a:r>
            <a:r>
              <a:rPr lang="en-US" sz="1600" b="1" dirty="0" err="1">
                <a:solidFill>
                  <a:srgbClr val="1923F3"/>
                </a:solidFill>
              </a:rPr>
              <a:t>blue</a:t>
            </a:r>
            <a:r>
              <a:rPr lang="en-US" sz="1600" b="1" dirty="0" smtClean="0">
                <a:solidFill>
                  <a:srgbClr val="000000"/>
                </a:solidFill>
              </a:rPr>
              <a:t>] = </a:t>
            </a:r>
            <a:r>
              <a:rPr lang="en-US" sz="1600" b="1" dirty="0" err="1">
                <a:solidFill>
                  <a:srgbClr val="000000"/>
                </a:solidFill>
              </a:rPr>
              <a:t>Pr</a:t>
            </a:r>
            <a:r>
              <a:rPr lang="en-US" sz="1600" b="1" dirty="0">
                <a:solidFill>
                  <a:srgbClr val="000000"/>
                </a:solidFill>
              </a:rPr>
              <a:t>[</a:t>
            </a:r>
            <a:r>
              <a:rPr lang="en-US" sz="1600" b="1" dirty="0" err="1">
                <a:solidFill>
                  <a:srgbClr val="1923F3"/>
                </a:solidFill>
              </a:rPr>
              <a:t>blue|majority-blue</a:t>
            </a:r>
            <a:r>
              <a:rPr lang="en-US" sz="1600" b="1" dirty="0">
                <a:solidFill>
                  <a:srgbClr val="000000"/>
                </a:solidFill>
              </a:rPr>
              <a:t>] </a:t>
            </a:r>
            <a:r>
              <a:rPr lang="en-US" sz="1600" b="1" dirty="0" smtClean="0">
                <a:solidFill>
                  <a:srgbClr val="000000"/>
                </a:solidFill>
              </a:rPr>
              <a:t>* </a:t>
            </a:r>
            <a:r>
              <a:rPr lang="en-US" sz="1600" b="1" dirty="0" err="1" smtClean="0">
                <a:solidFill>
                  <a:srgbClr val="000000"/>
                </a:solidFill>
              </a:rPr>
              <a:t>Pr</a:t>
            </a:r>
            <a:r>
              <a:rPr lang="en-US" sz="1600" b="1" dirty="0" smtClean="0">
                <a:solidFill>
                  <a:srgbClr val="000000"/>
                </a:solidFill>
              </a:rPr>
              <a:t>[</a:t>
            </a:r>
            <a:r>
              <a:rPr lang="en-US" sz="1600" b="1" dirty="0" smtClean="0">
                <a:solidFill>
                  <a:srgbClr val="1923F3"/>
                </a:solidFill>
              </a:rPr>
              <a:t>majority-blue</a:t>
            </a:r>
            <a:r>
              <a:rPr lang="en-US" sz="1600" b="1" dirty="0">
                <a:solidFill>
                  <a:srgbClr val="000000"/>
                </a:solidFill>
              </a:rPr>
              <a:t>] </a:t>
            </a:r>
            <a:r>
              <a:rPr lang="en-US" sz="1600" b="1" dirty="0" smtClean="0">
                <a:solidFill>
                  <a:srgbClr val="000000"/>
                </a:solidFill>
              </a:rPr>
              <a:t>/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</a:rPr>
              <a:t>Pr</a:t>
            </a:r>
            <a:r>
              <a:rPr lang="en-US" sz="1600" b="1" dirty="0" smtClean="0">
                <a:solidFill>
                  <a:srgbClr val="000000"/>
                </a:solidFill>
              </a:rPr>
              <a:t>[</a:t>
            </a:r>
            <a:r>
              <a:rPr lang="en-US" sz="1600" b="1" dirty="0" smtClean="0">
                <a:solidFill>
                  <a:srgbClr val="1923F3"/>
                </a:solidFill>
              </a:rPr>
              <a:t>blue</a:t>
            </a:r>
            <a:r>
              <a:rPr lang="en-US" sz="1600" b="1" dirty="0" smtClean="0">
                <a:solidFill>
                  <a:srgbClr val="000000"/>
                </a:solidFill>
              </a:rPr>
              <a:t>] 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133600"/>
            <a:ext cx="814729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smtClean="0">
                <a:solidFill>
                  <a:srgbClr val="1923F3"/>
                </a:solidFill>
              </a:rPr>
              <a:t>blue</a:t>
            </a:r>
            <a:r>
              <a:rPr lang="en-US" sz="2000" b="1" dirty="0" smtClean="0">
                <a:solidFill>
                  <a:srgbClr val="000000"/>
                </a:solidFill>
              </a:rPr>
              <a:t>] = </a:t>
            </a:r>
            <a:r>
              <a:rPr lang="en-US" sz="2000" b="1" dirty="0" err="1">
                <a:solidFill>
                  <a:srgbClr val="000000"/>
                </a:solidFill>
              </a:rPr>
              <a:t>Pr</a:t>
            </a:r>
            <a:r>
              <a:rPr lang="en-US" sz="2000" b="1" dirty="0">
                <a:solidFill>
                  <a:srgbClr val="000000"/>
                </a:solidFill>
              </a:rPr>
              <a:t>[</a:t>
            </a:r>
            <a:r>
              <a:rPr lang="en-US" sz="2000" b="1" dirty="0" err="1">
                <a:solidFill>
                  <a:srgbClr val="1923F3"/>
                </a:solidFill>
              </a:rPr>
              <a:t>blue|majority-blue</a:t>
            </a:r>
            <a:r>
              <a:rPr lang="en-US" sz="2000" b="1" dirty="0">
                <a:solidFill>
                  <a:srgbClr val="000000"/>
                </a:solidFill>
              </a:rPr>
              <a:t>] * </a:t>
            </a:r>
            <a:r>
              <a:rPr lang="en-US" sz="2000" b="1" dirty="0" err="1">
                <a:solidFill>
                  <a:srgbClr val="000000"/>
                </a:solidFill>
              </a:rPr>
              <a:t>Pr</a:t>
            </a:r>
            <a:r>
              <a:rPr lang="en-US" sz="2000" b="1" dirty="0">
                <a:solidFill>
                  <a:srgbClr val="000000"/>
                </a:solidFill>
              </a:rPr>
              <a:t>[</a:t>
            </a:r>
            <a:r>
              <a:rPr lang="en-US" sz="2000" b="1" dirty="0">
                <a:solidFill>
                  <a:srgbClr val="1923F3"/>
                </a:solidFill>
              </a:rPr>
              <a:t>majority-blue</a:t>
            </a:r>
            <a:r>
              <a:rPr lang="en-US" sz="2000" b="1" dirty="0">
                <a:solidFill>
                  <a:srgbClr val="000000"/>
                </a:solidFill>
              </a:rPr>
              <a:t>] 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+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err="1" smtClean="0">
                <a:solidFill>
                  <a:srgbClr val="1923F3"/>
                </a:solidFill>
              </a:rPr>
              <a:t>blue|</a:t>
            </a:r>
            <a:r>
              <a:rPr lang="en-US" sz="2000" b="1" dirty="0" err="1" smtClean="0">
                <a:solidFill>
                  <a:srgbClr val="E20000"/>
                </a:solidFill>
              </a:rPr>
              <a:t>majority-red</a:t>
            </a:r>
            <a:r>
              <a:rPr lang="en-US" sz="2000" b="1" dirty="0" smtClean="0">
                <a:solidFill>
                  <a:srgbClr val="E20000"/>
                </a:solidFill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</a:rPr>
              <a:t>] *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smtClean="0">
                <a:solidFill>
                  <a:srgbClr val="E20000"/>
                </a:solidFill>
              </a:rPr>
              <a:t>majority-red  </a:t>
            </a:r>
            <a:r>
              <a:rPr lang="en-US" sz="2000" b="1" dirty="0" smtClean="0">
                <a:solidFill>
                  <a:srgbClr val="000000"/>
                </a:solidFill>
              </a:rPr>
              <a:t>] 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= 2/3 * 1/2 + 1/3 </a:t>
            </a:r>
            <a:r>
              <a:rPr lang="en-US" sz="2000" b="1" dirty="0">
                <a:solidFill>
                  <a:srgbClr val="000000"/>
                </a:solidFill>
              </a:rPr>
              <a:t>* </a:t>
            </a:r>
            <a:r>
              <a:rPr lang="en-US" sz="2000" b="1" dirty="0" smtClean="0">
                <a:solidFill>
                  <a:srgbClr val="000000"/>
                </a:solidFill>
              </a:rPr>
              <a:t>1/2 = 1/2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534" y="3867090"/>
            <a:ext cx="445506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err="1" smtClean="0">
                <a:solidFill>
                  <a:srgbClr val="1923F3"/>
                </a:solidFill>
              </a:rPr>
              <a:t>majority-blue|</a:t>
            </a:r>
            <a:r>
              <a:rPr lang="en-US" sz="2000" b="1" dirty="0" err="1">
                <a:solidFill>
                  <a:srgbClr val="1923F3"/>
                </a:solidFill>
              </a:rPr>
              <a:t>blue</a:t>
            </a:r>
            <a:r>
              <a:rPr lang="en-US" sz="2000" b="1" dirty="0" smtClean="0">
                <a:solidFill>
                  <a:srgbClr val="000000"/>
                </a:solidFill>
              </a:rPr>
              <a:t>] = (2/3 </a:t>
            </a:r>
            <a:r>
              <a:rPr lang="en-US" sz="2000" b="1" dirty="0">
                <a:solidFill>
                  <a:srgbClr val="000000"/>
                </a:solidFill>
              </a:rPr>
              <a:t>* </a:t>
            </a:r>
            <a:r>
              <a:rPr lang="en-US" sz="2000" b="1" dirty="0" smtClean="0">
                <a:solidFill>
                  <a:srgbClr val="000000"/>
                </a:solidFill>
              </a:rPr>
              <a:t>½)/(1/2)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February 2013, during the third quarter of Super Bowl XLVII, a </a:t>
            </a:r>
            <a:r>
              <a:rPr lang="en-US" dirty="0" smtClean="0"/>
              <a:t>power outage </a:t>
            </a:r>
            <a:r>
              <a:rPr lang="en-US" dirty="0"/>
              <a:t>stopped the game for 34 minutes. </a:t>
            </a:r>
            <a:endParaRPr lang="en-US" dirty="0" smtClean="0"/>
          </a:p>
          <a:p>
            <a:r>
              <a:rPr lang="en-US" dirty="0" smtClean="0"/>
              <a:t>Oreo</a:t>
            </a:r>
            <a:r>
              <a:rPr lang="en-US" dirty="0"/>
              <a:t>, a sandwich cookie company</a:t>
            </a:r>
            <a:r>
              <a:rPr lang="en-US" dirty="0" smtClean="0"/>
              <a:t>, tweeted </a:t>
            </a:r>
            <a:r>
              <a:rPr lang="en-US" dirty="0"/>
              <a:t>during the outage: “Power out? No Problem, You can </a:t>
            </a:r>
            <a:r>
              <a:rPr lang="en-US" dirty="0" smtClean="0"/>
              <a:t>still dunk </a:t>
            </a:r>
            <a:r>
              <a:rPr lang="en-US" dirty="0"/>
              <a:t>it in the dark”.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tweet caught on almost immediately, </a:t>
            </a:r>
            <a:r>
              <a:rPr lang="en-US" dirty="0" smtClean="0"/>
              <a:t>reaching nearly </a:t>
            </a:r>
            <a:r>
              <a:rPr lang="en-US" dirty="0"/>
              <a:t>15,000 retweets and 20,000 likes on Facebook in less than 2 days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simple tweet </a:t>
            </a:r>
            <a:r>
              <a:rPr lang="en-US" dirty="0" smtClean="0"/>
              <a:t>diffused </a:t>
            </a:r>
            <a:r>
              <a:rPr lang="en-US" dirty="0"/>
              <a:t>into a large population of individuals. </a:t>
            </a:r>
            <a:endParaRPr lang="en-US" dirty="0" smtClean="0"/>
          </a:p>
          <a:p>
            <a:r>
              <a:rPr lang="en-US" dirty="0" smtClean="0"/>
              <a:t>It helped the </a:t>
            </a:r>
            <a:r>
              <a:rPr lang="en-US" dirty="0"/>
              <a:t>company gain fame with minimum budget in an environment </a:t>
            </a:r>
            <a:r>
              <a:rPr lang="en-US" dirty="0" smtClean="0"/>
              <a:t>where companies </a:t>
            </a:r>
            <a:r>
              <a:rPr lang="en-US" dirty="0"/>
              <a:t>spent as much as 4 million dollars to run a 30 second ad </a:t>
            </a:r>
            <a:r>
              <a:rPr lang="en-US" dirty="0" smtClean="0"/>
              <a:t>during the </a:t>
            </a:r>
            <a:r>
              <a:rPr lang="en-US" dirty="0"/>
              <a:t>super bowl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is an example of Information </a:t>
            </a:r>
            <a:r>
              <a:rPr lang="en-US" dirty="0" smtClean="0"/>
              <a:t>Diffusion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3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Bayes’s</a:t>
            </a:r>
            <a:r>
              <a:rPr lang="en-US" dirty="0"/>
              <a:t> Rule in the Herding </a:t>
            </a:r>
            <a:r>
              <a:rPr lang="en-US" dirty="0" smtClean="0"/>
              <a:t>Experiment: Third Student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219200"/>
            <a:ext cx="88392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err="1" smtClean="0">
                <a:solidFill>
                  <a:srgbClr val="1923F3"/>
                </a:solidFill>
              </a:rPr>
              <a:t>majority-blue|blue</a:t>
            </a:r>
            <a:r>
              <a:rPr lang="en-US" sz="2000" b="1" dirty="0" smtClean="0">
                <a:solidFill>
                  <a:srgbClr val="1923F3"/>
                </a:solidFill>
              </a:rPr>
              <a:t>, blue, </a:t>
            </a:r>
            <a:r>
              <a:rPr lang="en-US" sz="2000" b="1" dirty="0" smtClean="0">
                <a:solidFill>
                  <a:srgbClr val="E20000"/>
                </a:solidFill>
              </a:rPr>
              <a:t>red</a:t>
            </a:r>
            <a:r>
              <a:rPr lang="en-US" sz="2000" b="1" dirty="0" smtClean="0">
                <a:solidFill>
                  <a:srgbClr val="000000"/>
                </a:solidFill>
              </a:rPr>
              <a:t>] =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>
                <a:solidFill>
                  <a:srgbClr val="1923F3"/>
                </a:solidFill>
              </a:rPr>
              <a:t>blue, blue, </a:t>
            </a:r>
            <a:r>
              <a:rPr lang="en-US" sz="2000" b="1" dirty="0" err="1">
                <a:solidFill>
                  <a:srgbClr val="E20000"/>
                </a:solidFill>
              </a:rPr>
              <a:t>red</a:t>
            </a:r>
            <a:r>
              <a:rPr lang="en-US" sz="2000" b="1" dirty="0" err="1" smtClean="0">
                <a:solidFill>
                  <a:srgbClr val="1923F3"/>
                </a:solidFill>
              </a:rPr>
              <a:t>|majority-blue</a:t>
            </a:r>
            <a:r>
              <a:rPr lang="en-US" sz="2000" b="1" dirty="0">
                <a:solidFill>
                  <a:srgbClr val="000000"/>
                </a:solidFill>
              </a:rPr>
              <a:t>] </a:t>
            </a:r>
            <a:r>
              <a:rPr lang="en-US" sz="2000" b="1" dirty="0" smtClean="0">
                <a:solidFill>
                  <a:srgbClr val="000000"/>
                </a:solidFill>
              </a:rPr>
              <a:t>*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smtClean="0">
                <a:solidFill>
                  <a:srgbClr val="1923F3"/>
                </a:solidFill>
              </a:rPr>
              <a:t>majority-blue</a:t>
            </a:r>
            <a:r>
              <a:rPr lang="en-US" sz="2000" b="1" dirty="0">
                <a:solidFill>
                  <a:srgbClr val="000000"/>
                </a:solidFill>
              </a:rPr>
              <a:t>] </a:t>
            </a:r>
            <a:r>
              <a:rPr lang="en-US" sz="2000" b="1" dirty="0" smtClean="0">
                <a:solidFill>
                  <a:srgbClr val="000000"/>
                </a:solidFill>
              </a:rPr>
              <a:t>/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>
                <a:solidFill>
                  <a:srgbClr val="1923F3"/>
                </a:solidFill>
              </a:rPr>
              <a:t>blue, blue, </a:t>
            </a:r>
            <a:r>
              <a:rPr lang="en-US" sz="2000" b="1" dirty="0">
                <a:solidFill>
                  <a:srgbClr val="E20000"/>
                </a:solidFill>
              </a:rPr>
              <a:t>red</a:t>
            </a:r>
            <a:r>
              <a:rPr lang="en-US" sz="2000" b="1" dirty="0" smtClean="0">
                <a:solidFill>
                  <a:srgbClr val="000000"/>
                </a:solidFill>
              </a:rPr>
              <a:t>]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514600"/>
            <a:ext cx="808892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smtClean="0">
                <a:solidFill>
                  <a:srgbClr val="1923F3"/>
                </a:solidFill>
              </a:rPr>
              <a:t>blue</a:t>
            </a:r>
            <a:r>
              <a:rPr lang="en-US" sz="2000" b="1" dirty="0">
                <a:solidFill>
                  <a:srgbClr val="1923F3"/>
                </a:solidFill>
              </a:rPr>
              <a:t>, blue, </a:t>
            </a:r>
            <a:r>
              <a:rPr lang="en-US" sz="2000" b="1" dirty="0" err="1">
                <a:solidFill>
                  <a:srgbClr val="E20000"/>
                </a:solidFill>
              </a:rPr>
              <a:t>red</a:t>
            </a:r>
            <a:r>
              <a:rPr lang="en-US" sz="2000" b="1" dirty="0" err="1" smtClean="0">
                <a:solidFill>
                  <a:srgbClr val="1923F3"/>
                </a:solidFill>
              </a:rPr>
              <a:t>|majority-blue</a:t>
            </a:r>
            <a:r>
              <a:rPr lang="en-US" sz="2000" b="1" dirty="0">
                <a:solidFill>
                  <a:srgbClr val="000000"/>
                </a:solidFill>
              </a:rPr>
              <a:t>] </a:t>
            </a:r>
            <a:r>
              <a:rPr lang="en-US" sz="2000" b="1" dirty="0" smtClean="0">
                <a:solidFill>
                  <a:srgbClr val="000000"/>
                </a:solidFill>
              </a:rPr>
              <a:t>= 2/3 * 2/3 * 1/3 = 4/27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262" y="3270738"/>
            <a:ext cx="806887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>
                <a:solidFill>
                  <a:srgbClr val="1923F3"/>
                </a:solidFill>
              </a:rPr>
              <a:t>blue, blue, </a:t>
            </a:r>
            <a:r>
              <a:rPr lang="en-US" sz="2000" b="1" dirty="0">
                <a:solidFill>
                  <a:srgbClr val="E20000"/>
                </a:solidFill>
              </a:rPr>
              <a:t>red</a:t>
            </a:r>
            <a:r>
              <a:rPr lang="en-US" sz="2000" b="1" dirty="0" smtClean="0">
                <a:solidFill>
                  <a:srgbClr val="000000"/>
                </a:solidFill>
              </a:rPr>
              <a:t>] =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>
                <a:solidFill>
                  <a:srgbClr val="1923F3"/>
                </a:solidFill>
              </a:rPr>
              <a:t>blue, blue, </a:t>
            </a:r>
            <a:r>
              <a:rPr lang="en-US" sz="2000" b="1" dirty="0" err="1">
                <a:solidFill>
                  <a:srgbClr val="E20000"/>
                </a:solidFill>
              </a:rPr>
              <a:t>red</a:t>
            </a:r>
            <a:r>
              <a:rPr lang="en-US" sz="2000" b="1" dirty="0" err="1" smtClean="0">
                <a:solidFill>
                  <a:srgbClr val="1923F3"/>
                </a:solidFill>
              </a:rPr>
              <a:t>|majority-blue</a:t>
            </a:r>
            <a:r>
              <a:rPr lang="en-US" sz="2000" b="1" dirty="0">
                <a:solidFill>
                  <a:srgbClr val="000000"/>
                </a:solidFill>
              </a:rPr>
              <a:t>] * </a:t>
            </a:r>
            <a:r>
              <a:rPr lang="en-US" sz="2000" b="1" dirty="0" err="1">
                <a:solidFill>
                  <a:srgbClr val="000000"/>
                </a:solidFill>
              </a:rPr>
              <a:t>Pr</a:t>
            </a:r>
            <a:r>
              <a:rPr lang="en-US" sz="2000" b="1" dirty="0">
                <a:solidFill>
                  <a:srgbClr val="000000"/>
                </a:solidFill>
              </a:rPr>
              <a:t>[</a:t>
            </a:r>
            <a:r>
              <a:rPr lang="en-US" sz="2000" b="1" dirty="0">
                <a:solidFill>
                  <a:srgbClr val="1923F3"/>
                </a:solidFill>
              </a:rPr>
              <a:t>majority-blue</a:t>
            </a:r>
            <a:r>
              <a:rPr lang="en-US" sz="2000" b="1" dirty="0">
                <a:solidFill>
                  <a:srgbClr val="000000"/>
                </a:solidFill>
              </a:rPr>
              <a:t>] 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+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>
                <a:solidFill>
                  <a:srgbClr val="1923F3"/>
                </a:solidFill>
              </a:rPr>
              <a:t>blue, blue, </a:t>
            </a:r>
            <a:r>
              <a:rPr lang="en-US" sz="2000" b="1" dirty="0" err="1">
                <a:solidFill>
                  <a:srgbClr val="E20000"/>
                </a:solidFill>
              </a:rPr>
              <a:t>red</a:t>
            </a:r>
            <a:r>
              <a:rPr lang="en-US" sz="2000" b="1" dirty="0" err="1" smtClean="0">
                <a:solidFill>
                  <a:srgbClr val="1923F3"/>
                </a:solidFill>
              </a:rPr>
              <a:t>|</a:t>
            </a:r>
            <a:r>
              <a:rPr lang="en-US" sz="2000" b="1" dirty="0" err="1" smtClean="0">
                <a:solidFill>
                  <a:srgbClr val="E20000"/>
                </a:solidFill>
              </a:rPr>
              <a:t>majority-red</a:t>
            </a:r>
            <a:r>
              <a:rPr lang="en-US" sz="2000" b="1" dirty="0" smtClean="0">
                <a:solidFill>
                  <a:srgbClr val="E20000"/>
                </a:solidFill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</a:rPr>
              <a:t>] * </a:t>
            </a:r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smtClean="0">
                <a:solidFill>
                  <a:srgbClr val="E20000"/>
                </a:solidFill>
              </a:rPr>
              <a:t>majority-red  </a:t>
            </a:r>
            <a:r>
              <a:rPr lang="en-US" sz="2000" b="1" dirty="0" smtClean="0">
                <a:solidFill>
                  <a:srgbClr val="000000"/>
                </a:solidFill>
              </a:rPr>
              <a:t>]  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= (2/3 *</a:t>
            </a:r>
            <a:r>
              <a:rPr lang="en-US" sz="2000" b="1" dirty="0">
                <a:solidFill>
                  <a:srgbClr val="000000"/>
                </a:solidFill>
              </a:rPr>
              <a:t> 2/3 </a:t>
            </a:r>
            <a:r>
              <a:rPr lang="en-US" sz="2000" b="1" dirty="0" smtClean="0">
                <a:solidFill>
                  <a:srgbClr val="000000"/>
                </a:solidFill>
              </a:rPr>
              <a:t>*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1/3) </a:t>
            </a:r>
            <a:r>
              <a:rPr lang="en-US" sz="2000" b="1" dirty="0">
                <a:solidFill>
                  <a:srgbClr val="000000"/>
                </a:solidFill>
              </a:rPr>
              <a:t>*</a:t>
            </a:r>
            <a:r>
              <a:rPr lang="en-US" sz="2000" b="1" dirty="0" smtClean="0">
                <a:solidFill>
                  <a:srgbClr val="000000"/>
                </a:solidFill>
              </a:rPr>
              <a:t> 1/2 + (</a:t>
            </a:r>
            <a:r>
              <a:rPr lang="en-US" sz="2000" b="1" dirty="0">
                <a:solidFill>
                  <a:srgbClr val="000000"/>
                </a:solidFill>
              </a:rPr>
              <a:t>1/3 </a:t>
            </a:r>
            <a:r>
              <a:rPr lang="en-US" sz="2000" b="1" dirty="0" smtClean="0">
                <a:solidFill>
                  <a:srgbClr val="000000"/>
                </a:solidFill>
              </a:rPr>
              <a:t>*</a:t>
            </a:r>
            <a:r>
              <a:rPr lang="en-US" sz="2000" b="1" dirty="0">
                <a:solidFill>
                  <a:srgbClr val="000000"/>
                </a:solidFill>
              </a:rPr>
              <a:t> 1/3 </a:t>
            </a:r>
            <a:r>
              <a:rPr lang="en-US" sz="2000" b="1" dirty="0" smtClean="0">
                <a:solidFill>
                  <a:srgbClr val="000000"/>
                </a:solidFill>
              </a:rPr>
              <a:t>*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2/3) </a:t>
            </a:r>
            <a:r>
              <a:rPr lang="en-US" sz="2000" b="1" dirty="0">
                <a:solidFill>
                  <a:srgbClr val="000000"/>
                </a:solidFill>
              </a:rPr>
              <a:t>*</a:t>
            </a:r>
            <a:r>
              <a:rPr lang="en-US" sz="2000" b="1" dirty="0" smtClean="0">
                <a:solidFill>
                  <a:srgbClr val="000000"/>
                </a:solidFill>
              </a:rPr>
              <a:t> 1/2 = 1/9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262" y="4572000"/>
            <a:ext cx="808306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</a:rPr>
              <a:t>Pr</a:t>
            </a:r>
            <a:r>
              <a:rPr lang="en-US" sz="2000" b="1" dirty="0" smtClean="0">
                <a:solidFill>
                  <a:srgbClr val="000000"/>
                </a:solidFill>
              </a:rPr>
              <a:t>[</a:t>
            </a:r>
            <a:r>
              <a:rPr lang="en-US" sz="2000" b="1" dirty="0" err="1" smtClean="0">
                <a:solidFill>
                  <a:srgbClr val="1923F3"/>
                </a:solidFill>
              </a:rPr>
              <a:t>majority-blue|blue</a:t>
            </a:r>
            <a:r>
              <a:rPr lang="en-US" sz="2000" b="1" dirty="0" smtClean="0">
                <a:solidFill>
                  <a:srgbClr val="1923F3"/>
                </a:solidFill>
              </a:rPr>
              <a:t>, blue, </a:t>
            </a:r>
            <a:r>
              <a:rPr lang="en-US" sz="2000" b="1" dirty="0" smtClean="0">
                <a:solidFill>
                  <a:srgbClr val="E20000"/>
                </a:solidFill>
              </a:rPr>
              <a:t>red</a:t>
            </a:r>
            <a:r>
              <a:rPr lang="en-US" sz="2000" b="1" dirty="0" smtClean="0">
                <a:solidFill>
                  <a:srgbClr val="000000"/>
                </a:solidFill>
              </a:rPr>
              <a:t>] = (4/27 * 1/2) / (1/9) = 2/3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" y="5410200"/>
            <a:ext cx="8604497" cy="9753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 the third student should guess “</a:t>
            </a:r>
            <a:r>
              <a:rPr lang="en-US" b="1" dirty="0" smtClean="0">
                <a:solidFill>
                  <a:srgbClr val="1923F3"/>
                </a:solidFill>
              </a:rPr>
              <a:t>blue</a:t>
            </a:r>
            <a:r>
              <a:rPr lang="en-US" dirty="0" smtClean="0"/>
              <a:t>” even when she sees “</a:t>
            </a:r>
            <a:r>
              <a:rPr lang="en-US" b="1" dirty="0">
                <a:solidFill>
                  <a:srgbClr val="E20000"/>
                </a:solidFill>
              </a:rPr>
              <a:t>red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All future students will have the same information as the third student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Urn Experiment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11742" y="1112533"/>
            <a:ext cx="7017858" cy="50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5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Herding Intervention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herding, the society only has access to public information. </a:t>
            </a:r>
            <a:br>
              <a:rPr lang="en-US" dirty="0" smtClean="0"/>
            </a:br>
            <a:r>
              <a:rPr lang="en-US" dirty="0" smtClean="0"/>
              <a:t>Herding may be intervened by </a:t>
            </a:r>
            <a:r>
              <a:rPr lang="en-US" dirty="0" smtClean="0">
                <a:solidFill>
                  <a:srgbClr val="FF0000"/>
                </a:solidFill>
              </a:rPr>
              <a:t>releasing private information </a:t>
            </a:r>
            <a:r>
              <a:rPr lang="en-US" dirty="0" smtClean="0"/>
              <a:t>which was not accessible before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886200"/>
            <a:ext cx="84582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/>
              <a:t>The little boy in “The Emperor’s New Clothes” story </a:t>
            </a:r>
            <a:r>
              <a:rPr lang="en-US" sz="2800" b="1" i="1" u="sng" dirty="0" smtClean="0"/>
              <a:t>intervenes</a:t>
            </a:r>
            <a:r>
              <a:rPr lang="en-US" sz="2800" b="1" dirty="0" smtClean="0"/>
              <a:t> the herd by shouting </a:t>
            </a:r>
            <a:r>
              <a:rPr lang="en-US" sz="2800" b="1" dirty="0" smtClean="0"/>
              <a:t>“</a:t>
            </a:r>
            <a:r>
              <a:rPr lang="en-US" sz="2800" b="1" dirty="0" smtClean="0"/>
              <a:t>he's </a:t>
            </a:r>
            <a:r>
              <a:rPr lang="en-US" sz="2800" b="1" dirty="0"/>
              <a:t>got no clothes </a:t>
            </a:r>
            <a:r>
              <a:rPr lang="en-US" sz="2800" b="1" dirty="0" smtClean="0"/>
              <a:t>on</a:t>
            </a:r>
            <a:r>
              <a:rPr lang="en-US" sz="2800" b="1" dirty="0" smtClean="0"/>
              <a:t>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15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Herding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31876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Milgram Experiment: To </a:t>
            </a:r>
            <a:r>
              <a:rPr lang="en-US" dirty="0" smtClean="0"/>
              <a:t>intervene the herding effect, we need one person to tell the herd that there is nothing in the </a:t>
            </a:r>
            <a:r>
              <a:rPr lang="en-US" dirty="0" smtClean="0"/>
              <a:t>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Intervention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a new piece of private information releases, the herd reevaluate their guesses and this may create completely new results</a:t>
            </a:r>
          </a:p>
          <a:p>
            <a:r>
              <a:rPr lang="en-US" dirty="0" smtClean="0"/>
              <a:t>The Emperor’s New Clothes</a:t>
            </a:r>
          </a:p>
          <a:p>
            <a:pPr lvl="1"/>
            <a:r>
              <a:rPr lang="en-US" dirty="0" smtClean="0"/>
              <a:t>When the boy gives his private observation, other people compare it with their observation and confirm it</a:t>
            </a:r>
          </a:p>
          <a:p>
            <a:pPr lvl="1"/>
            <a:r>
              <a:rPr lang="en-US" dirty="0" smtClean="0"/>
              <a:t>This piece of information may change others guess and ends the herding effect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general, intervention is possible by </a:t>
            </a:r>
            <a:r>
              <a:rPr lang="en-US" dirty="0" smtClean="0"/>
              <a:t>providing private </a:t>
            </a:r>
            <a:r>
              <a:rPr lang="en-US" dirty="0"/>
              <a:t>information to individuals not previously available. </a:t>
            </a:r>
            <a:r>
              <a:rPr lang="en-US" dirty="0" smtClean="0"/>
              <a:t>Consider an </a:t>
            </a:r>
            <a:r>
              <a:rPr lang="en-US" dirty="0"/>
              <a:t>urn experiment where individuals decide on majority red over time</a:t>
            </a:r>
            <a:r>
              <a:rPr lang="en-US" dirty="0" smtClean="0"/>
              <a:t>. Either 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) a private message to individuals informing them that the </a:t>
            </a:r>
            <a:r>
              <a:rPr lang="en-US" dirty="0" smtClean="0"/>
              <a:t>urn is </a:t>
            </a:r>
            <a:r>
              <a:rPr lang="en-US" dirty="0"/>
              <a:t>majority blue or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) writing the observations next to predictions on </a:t>
            </a:r>
            <a:r>
              <a:rPr lang="en-US" dirty="0" smtClean="0"/>
              <a:t>the board </a:t>
            </a:r>
            <a:r>
              <a:rPr lang="en-US" dirty="0"/>
              <a:t>stops the herding and changes decisions.</a:t>
            </a:r>
          </a:p>
        </p:txBody>
      </p:sp>
    </p:spTree>
    <p:extLst>
      <p:ext uri="{BB962C8B-B14F-4D97-AF65-F5344CB8AC3E}">
        <p14:creationId xmlns:p14="http://schemas.microsoft.com/office/powerpoint/2010/main" val="32746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In the presence of a network</a:t>
            </a:r>
            <a:endParaRPr lang="en-US" dirty="0"/>
          </a:p>
          <a:p>
            <a:r>
              <a:rPr lang="en-US" dirty="0"/>
              <a:t>Only </a:t>
            </a:r>
            <a:r>
              <a:rPr lang="en-US" dirty="0" smtClean="0"/>
              <a:t>local </a:t>
            </a:r>
            <a:r>
              <a:rPr lang="en-US" dirty="0"/>
              <a:t>information is </a:t>
            </a:r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Cascade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08424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social media, individuals commonly repost content posted by </a:t>
            </a:r>
            <a:r>
              <a:rPr lang="en-US" dirty="0" smtClean="0"/>
              <a:t>others in </a:t>
            </a:r>
            <a:r>
              <a:rPr lang="en-US" dirty="0"/>
              <a:t>the network. This content is often received via immediate </a:t>
            </a:r>
            <a:r>
              <a:rPr lang="en-US" dirty="0" smtClean="0"/>
              <a:t>neighbors (friends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An Information </a:t>
            </a:r>
            <a:r>
              <a:rPr lang="en-US" dirty="0"/>
              <a:t>Cascade occurs as information propagates </a:t>
            </a:r>
            <a:r>
              <a:rPr lang="en-US" dirty="0" smtClean="0"/>
              <a:t>through friends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information cascade is defined as a piece of information </a:t>
            </a:r>
            <a:r>
              <a:rPr lang="en-US" dirty="0" smtClean="0"/>
              <a:t>or decision </a:t>
            </a:r>
            <a:r>
              <a:rPr lang="en-US" dirty="0"/>
              <a:t>being cascaded among a set of individuals, where 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dirty="0" smtClean="0"/>
              <a:t>individuals are </a:t>
            </a:r>
            <a:r>
              <a:rPr lang="en-US" dirty="0"/>
              <a:t>connected by a network and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) individuals are only observing </a:t>
            </a:r>
            <a:r>
              <a:rPr lang="en-US" dirty="0" smtClean="0"/>
              <a:t>decisions of </a:t>
            </a:r>
            <a:r>
              <a:rPr lang="en-US" dirty="0"/>
              <a:t>their immediate neighbors (friends).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cascade users have </a:t>
            </a:r>
            <a:r>
              <a:rPr lang="en-US" dirty="0" smtClean="0"/>
              <a:t>less information </a:t>
            </a:r>
            <a:r>
              <a:rPr lang="en-US" dirty="0"/>
              <a:t>available to them compared to herding users, where </a:t>
            </a:r>
            <a:r>
              <a:rPr lang="en-US" dirty="0" smtClean="0"/>
              <a:t>almost all </a:t>
            </a:r>
            <a:r>
              <a:rPr lang="en-US" dirty="0"/>
              <a:t>information about decisions are available.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628" y="5151043"/>
            <a:ext cx="8484972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In cascading, local information is available </a:t>
            </a:r>
            <a:r>
              <a:rPr lang="en-US" sz="2800" dirty="0"/>
              <a:t>to </a:t>
            </a:r>
            <a:r>
              <a:rPr lang="en-US" sz="2800" dirty="0" smtClean="0"/>
              <a:t>the users, but in herding the information about the population </a:t>
            </a:r>
            <a:r>
              <a:rPr lang="en-US" sz="2800" dirty="0"/>
              <a:t>is available.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797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DejaVu Sans" charset="0"/>
                <a:cs typeface="DejaVu Sans" charset="0"/>
              </a:rPr>
              <a:t>Underlying Assumptions </a:t>
            </a:r>
            <a:r>
              <a:rPr lang="en-US" dirty="0">
                <a:latin typeface="Calibri" charset="0"/>
                <a:ea typeface="DejaVu Sans" charset="0"/>
                <a:cs typeface="DejaVu Sans" charset="0"/>
              </a:rPr>
              <a:t>for </a:t>
            </a:r>
            <a:r>
              <a:rPr lang="en-US" dirty="0" smtClean="0">
                <a:latin typeface="Calibri" charset="0"/>
                <a:ea typeface="DejaVu Sans" charset="0"/>
                <a:cs typeface="DejaVu Sans" charset="0"/>
              </a:rPr>
              <a:t>Cascade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network is represented using a directed graph. Nodes are </a:t>
            </a:r>
            <a:r>
              <a:rPr lang="en-US" dirty="0" smtClean="0"/>
              <a:t>actors and </a:t>
            </a:r>
            <a:r>
              <a:rPr lang="en-US" dirty="0"/>
              <a:t>edges depict the communication channels between them. </a:t>
            </a:r>
            <a:r>
              <a:rPr lang="en-US" dirty="0" smtClean="0"/>
              <a:t>A node </a:t>
            </a:r>
            <a:r>
              <a:rPr lang="en-US" dirty="0"/>
              <a:t>can only influence nodes that it is connected to;</a:t>
            </a:r>
          </a:p>
          <a:p>
            <a:endParaRPr lang="en-US" dirty="0"/>
          </a:p>
          <a:p>
            <a:r>
              <a:rPr lang="en-US" dirty="0" smtClean="0"/>
              <a:t>Decisions </a:t>
            </a:r>
            <a:r>
              <a:rPr lang="en-US" dirty="0"/>
              <a:t>are binary - nodes can be either active or inactive. An </a:t>
            </a:r>
            <a:r>
              <a:rPr lang="en-US" dirty="0" smtClean="0"/>
              <a:t>active nodes </a:t>
            </a:r>
            <a:r>
              <a:rPr lang="en-US" dirty="0"/>
              <a:t>means that the node decided to adopt the behavior, </a:t>
            </a:r>
            <a:r>
              <a:rPr lang="en-US" dirty="0" smtClean="0"/>
              <a:t>innovation, or </a:t>
            </a:r>
            <a:r>
              <a:rPr lang="en-US" dirty="0"/>
              <a:t>decision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node, once activated, can activate its neighboring nodes; and</a:t>
            </a:r>
          </a:p>
          <a:p>
            <a:endParaRPr lang="en-US" dirty="0" smtClean="0"/>
          </a:p>
          <a:p>
            <a:r>
              <a:rPr lang="en-US" dirty="0" smtClean="0"/>
              <a:t>Activation </a:t>
            </a:r>
            <a:r>
              <a:rPr lang="en-US" dirty="0"/>
              <a:t>is a progressive process, where nodes change from </a:t>
            </a:r>
            <a:r>
              <a:rPr lang="en-US" dirty="0" smtClean="0"/>
              <a:t>inactive to </a:t>
            </a:r>
            <a:r>
              <a:rPr lang="en-US" dirty="0"/>
              <a:t>active, but not vice versa 1.</a:t>
            </a:r>
          </a:p>
        </p:txBody>
      </p:sp>
    </p:spTree>
    <p:extLst>
      <p:ext uri="{BB962C8B-B14F-4D97-AF65-F5344CB8AC3E}">
        <p14:creationId xmlns:p14="http://schemas.microsoft.com/office/powerpoint/2010/main" val="3293317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Cascade Model (ICM)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Independent Cascade </a:t>
            </a:r>
            <a:r>
              <a:rPr lang="en-US" b="1" dirty="0" smtClean="0"/>
              <a:t>Model</a:t>
            </a:r>
            <a:r>
              <a:rPr lang="en-US" dirty="0" smtClean="0"/>
              <a:t> is a sender centric model of cascade</a:t>
            </a:r>
          </a:p>
          <a:p>
            <a:pPr lvl="1"/>
            <a:r>
              <a:rPr lang="en-US" dirty="0" smtClean="0"/>
              <a:t>In this model each node has one chance to activate its neighbors</a:t>
            </a:r>
          </a:p>
          <a:p>
            <a:r>
              <a:rPr lang="en-US" dirty="0" smtClean="0"/>
              <a:t>Considering </a:t>
            </a:r>
            <a:r>
              <a:rPr lang="en-US" dirty="0"/>
              <a:t>nodes that are active as senders and nodes that are being activated as receivers, </a:t>
            </a:r>
          </a:p>
          <a:p>
            <a:pPr lvl="1"/>
            <a:r>
              <a:rPr lang="en-US" dirty="0"/>
              <a:t>The </a:t>
            </a:r>
            <a:r>
              <a:rPr lang="en-US" i="1" dirty="0" smtClean="0"/>
              <a:t>linear </a:t>
            </a:r>
            <a:r>
              <a:rPr lang="en-US" i="1" dirty="0"/>
              <a:t>threshold model</a:t>
            </a:r>
            <a:r>
              <a:rPr lang="en-US" dirty="0"/>
              <a:t> concentrates on the </a:t>
            </a:r>
            <a:r>
              <a:rPr lang="en-US" dirty="0" smtClean="0"/>
              <a:t>receiver (to be discussed later).</a:t>
            </a:r>
            <a:endParaRPr lang="en-US" dirty="0"/>
          </a:p>
          <a:p>
            <a:pPr lvl="1"/>
            <a:r>
              <a:rPr lang="en-US" dirty="0" smtClean="0"/>
              <a:t>The independent </a:t>
            </a:r>
            <a:r>
              <a:rPr lang="en-US" dirty="0"/>
              <a:t>cascade model concentrates on the </a:t>
            </a:r>
            <a:r>
              <a:rPr lang="en-US" dirty="0" smtClean="0"/>
              <a:t>sender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</a:t>
            </a:r>
            <a:r>
              <a:rPr lang="en-US" dirty="0"/>
              <a:t>Cascade Model (ICM)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i="1" dirty="0"/>
              <a:t>Independent Cascade </a:t>
            </a:r>
            <a:r>
              <a:rPr lang="en-US" i="1" dirty="0" smtClean="0"/>
              <a:t>Model,</a:t>
            </a:r>
            <a:r>
              <a:rPr lang="en-US" dirty="0" smtClean="0"/>
              <a:t> the </a:t>
            </a:r>
            <a:r>
              <a:rPr lang="en-US" dirty="0"/>
              <a:t>node that </a:t>
            </a:r>
            <a:r>
              <a:rPr lang="en-US" dirty="0" smtClean="0"/>
              <a:t>is activated at </a:t>
            </a:r>
            <a:r>
              <a:rPr lang="en-US" dirty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/>
              <a:t>has one </a:t>
            </a:r>
            <a:r>
              <a:rPr lang="en-US" dirty="0" smtClean="0"/>
              <a:t>chance, at time step </a:t>
            </a:r>
            <a:r>
              <a:rPr lang="en-US" i="1" dirty="0" smtClean="0"/>
              <a:t>t + 1,</a:t>
            </a:r>
            <a:r>
              <a:rPr lang="en-US" dirty="0" smtClean="0"/>
              <a:t> to activate its neighbors</a:t>
            </a:r>
          </a:p>
          <a:p>
            <a:r>
              <a:rPr lang="en-US" dirty="0"/>
              <a:t>Let </a:t>
            </a:r>
            <a:r>
              <a:rPr lang="en-US" i="1" dirty="0"/>
              <a:t>v</a:t>
            </a:r>
            <a:r>
              <a:rPr lang="en-US" dirty="0"/>
              <a:t> be an </a:t>
            </a:r>
            <a:r>
              <a:rPr lang="en-US" dirty="0" smtClean="0"/>
              <a:t>active node </a:t>
            </a:r>
            <a:r>
              <a:rPr lang="en-US" dirty="0"/>
              <a:t>at time </a:t>
            </a:r>
            <a:r>
              <a:rPr lang="en-US" i="1" dirty="0" smtClean="0"/>
              <a:t>t, </a:t>
            </a:r>
            <a:r>
              <a:rPr lang="en-US" dirty="0" smtClean="0"/>
              <a:t>for </a:t>
            </a:r>
            <a:r>
              <a:rPr lang="en-US" dirty="0"/>
              <a:t>any neighbor </a:t>
            </a:r>
            <a:r>
              <a:rPr lang="en-US" i="1" dirty="0"/>
              <a:t>w</a:t>
            </a:r>
            <a:r>
              <a:rPr lang="en-US" dirty="0" smtClean="0"/>
              <a:t> of it, </a:t>
            </a:r>
            <a:r>
              <a:rPr lang="en-US" dirty="0"/>
              <a:t>there’s a probability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vw</a:t>
            </a:r>
            <a:r>
              <a:rPr lang="en-US" dirty="0" smtClean="0"/>
              <a:t> that node </a:t>
            </a:r>
            <a:r>
              <a:rPr lang="en-US" dirty="0"/>
              <a:t>w gets activated at </a:t>
            </a:r>
            <a:r>
              <a:rPr lang="en-US" dirty="0" smtClean="0"/>
              <a:t>time </a:t>
            </a:r>
            <a:r>
              <a:rPr lang="en-US" i="1" dirty="0" smtClean="0"/>
              <a:t>t </a:t>
            </a:r>
            <a:r>
              <a:rPr lang="en-US" i="1" dirty="0"/>
              <a:t>+ 1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node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/>
              <a:t>activated at </a:t>
            </a: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has a single chance of activating its </a:t>
            </a:r>
            <a:r>
              <a:rPr lang="en-US" dirty="0" smtClean="0"/>
              <a:t>neighbors </a:t>
            </a:r>
            <a:r>
              <a:rPr lang="en-US" dirty="0"/>
              <a:t>and that activation </a:t>
            </a:r>
            <a:r>
              <a:rPr lang="en-US" dirty="0" smtClean="0"/>
              <a:t>can only </a:t>
            </a:r>
            <a:r>
              <a:rPr lang="en-US" dirty="0"/>
              <a:t>happen at </a:t>
            </a:r>
            <a:r>
              <a:rPr lang="en-US" i="1" dirty="0"/>
              <a:t>t + </a:t>
            </a:r>
            <a:r>
              <a:rPr lang="en-US" i="1" dirty="0" smtClean="0"/>
              <a:t>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050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 diffusion </a:t>
            </a:r>
            <a:r>
              <a:rPr lang="en-US" dirty="0"/>
              <a:t>is studied in a plethora of sciences.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discuss </a:t>
            </a:r>
            <a:r>
              <a:rPr lang="en-US" dirty="0" smtClean="0"/>
              <a:t>methods from </a:t>
            </a:r>
            <a:r>
              <a:rPr lang="en-US" dirty="0"/>
              <a:t>fields such as sociology, epidemiology, and ethnography, which </a:t>
            </a:r>
            <a:r>
              <a:rPr lang="en-US" dirty="0" smtClean="0"/>
              <a:t>can help </a:t>
            </a:r>
            <a:r>
              <a:rPr lang="en-US" dirty="0"/>
              <a:t>social media mining.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Our </a:t>
            </a:r>
            <a:r>
              <a:rPr lang="en-US" dirty="0"/>
              <a:t>focus is on techniques that can </a:t>
            </a:r>
            <a:r>
              <a:rPr lang="en-US" dirty="0" smtClean="0"/>
              <a:t>model information diffusion.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Information diffusion:</a:t>
            </a:r>
            <a:r>
              <a:rPr lang="en-US" dirty="0" smtClean="0"/>
              <a:t> process </a:t>
            </a:r>
            <a:r>
              <a:rPr lang="en-US" dirty="0"/>
              <a:t>by which a piece of information (knowledge) is spread and reaches </a:t>
            </a:r>
            <a:r>
              <a:rPr lang="en-US" dirty="0" smtClean="0"/>
              <a:t>individuals through </a:t>
            </a:r>
            <a:r>
              <a:rPr lang="en-US" dirty="0"/>
              <a:t>interactions.</a:t>
            </a:r>
          </a:p>
        </p:txBody>
      </p:sp>
    </p:spTree>
    <p:extLst>
      <p:ext uri="{BB962C8B-B14F-4D97-AF65-F5344CB8AC3E}">
        <p14:creationId xmlns:p14="http://schemas.microsoft.com/office/powerpoint/2010/main" val="4057573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965480" y="1036265"/>
            <a:ext cx="6752277" cy="513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DejaVu Sans" charset="0"/>
                <a:cs typeface="DejaVu Sans" charset="0"/>
              </a:rPr>
              <a:t>Independent Cascade </a:t>
            </a:r>
            <a:r>
              <a:rPr lang="en-US" dirty="0" smtClean="0">
                <a:latin typeface="Calibri" charset="0"/>
                <a:ea typeface="DejaVu Sans" charset="0"/>
                <a:cs typeface="DejaVu Sans" charset="0"/>
              </a:rPr>
              <a:t>Model: An Example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1454"/>
            <a:ext cx="6547295" cy="51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50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</a:t>
            </a:r>
            <a:br>
              <a:rPr lang="en-US" dirty="0" smtClean="0"/>
            </a:br>
            <a:r>
              <a:rPr lang="en-US" dirty="0" smtClean="0"/>
              <a:t>the Spread of Cascades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the spread of cascades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Maximizing the Spread of Cascades</a:t>
            </a:r>
            <a:r>
              <a:rPr lang="en-US" dirty="0"/>
              <a:t> is the problem of ﬁnding a small set of nodes in a social network such that their aggregated spread in the network is maximized</a:t>
            </a:r>
          </a:p>
          <a:p>
            <a:pPr>
              <a:lnSpc>
                <a:spcPct val="90000"/>
              </a:lnSpc>
            </a:pPr>
            <a:r>
              <a:rPr lang="en-US" dirty="0"/>
              <a:t>Applications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Product marketing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Influence</a:t>
            </a:r>
          </a:p>
        </p:txBody>
      </p:sp>
    </p:spTree>
    <p:extLst>
      <p:ext uri="{BB962C8B-B14F-4D97-AF65-F5344CB8AC3E}">
        <p14:creationId xmlns:p14="http://schemas.microsoft.com/office/powerpoint/2010/main" val="10801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Given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limited budget B for initial advertising (e.g</a:t>
            </a:r>
            <a:r>
              <a:rPr lang="en-US" sz="2400" dirty="0" smtClean="0"/>
              <a:t>., </a:t>
            </a:r>
            <a:r>
              <a:rPr lang="en-US" sz="2400" dirty="0"/>
              <a:t>give away free samples of product)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Estimating spread between </a:t>
            </a:r>
            <a:r>
              <a:rPr lang="en-US" sz="2400" dirty="0"/>
              <a:t>individuals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Goal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trigger </a:t>
            </a:r>
            <a:r>
              <a:rPr lang="en-US" sz="2400" dirty="0"/>
              <a:t>a large </a:t>
            </a:r>
            <a:r>
              <a:rPr lang="en-US" sz="2400" dirty="0" smtClean="0"/>
              <a:t>spread (e.g., </a:t>
            </a:r>
            <a:r>
              <a:rPr lang="en-US" sz="2400" dirty="0"/>
              <a:t>further adoptions of a product)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Question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Which set of individuals should </a:t>
            </a:r>
            <a:r>
              <a:rPr lang="en-US" sz="2400" dirty="0" smtClean="0"/>
              <a:t>be targeted at the very beginning?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8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the Spread of Cascade: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pick k nodes such that maximum number of nodes are activated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629447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3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the Spread of Cascade</a:t>
            </a:r>
            <a:endParaRPr lang="en-US" sz="2000" b="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58672"/>
            <a:ext cx="5715000" cy="221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 rot="2256463">
            <a:off x="4374098" y="1250836"/>
            <a:ext cx="457200" cy="3048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2256463">
            <a:off x="3017301" y="1250836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256463">
            <a:off x="3093501" y="2914307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4191000"/>
            <a:ext cx="5715000" cy="221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Down Arrow 10"/>
          <p:cNvSpPr/>
          <p:nvPr/>
        </p:nvSpPr>
        <p:spPr>
          <a:xfrm rot="2256463">
            <a:off x="7055901" y="4146435"/>
            <a:ext cx="457200" cy="3048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2256463">
            <a:off x="4486857" y="5746637"/>
            <a:ext cx="457200" cy="3048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2256463">
            <a:off x="5722401" y="4146436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rot="2256463">
            <a:off x="5744457" y="5746637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2256463">
            <a:off x="7026742" y="5746637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rot="2256463">
            <a:off x="8305800" y="5746636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 rot="2256463">
            <a:off x="8305800" y="4146434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1981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Select one seed</a:t>
            </a:r>
          </a:p>
          <a:p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457200" y="4355068"/>
            <a:ext cx="1772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Select two seeds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179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 of </a:t>
            </a:r>
            <a:r>
              <a:rPr lang="en-US" dirty="0"/>
              <a:t>node set S: f(S)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An expected</a:t>
            </a:r>
            <a:r>
              <a:rPr lang="en-US" dirty="0" smtClean="0"/>
              <a:t> </a:t>
            </a:r>
            <a:r>
              <a:rPr lang="en-US" dirty="0"/>
              <a:t>number of active </a:t>
            </a:r>
            <a:r>
              <a:rPr lang="en-US" dirty="0" smtClean="0"/>
              <a:t>nodes, </a:t>
            </a:r>
            <a:r>
              <a:rPr lang="en-US" dirty="0"/>
              <a:t>if set S is the initial active set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Given a parameter </a:t>
            </a:r>
            <a:r>
              <a:rPr lang="en-US" i="1" dirty="0"/>
              <a:t>k </a:t>
            </a:r>
            <a:r>
              <a:rPr lang="en-US" dirty="0"/>
              <a:t>(budget), find a </a:t>
            </a:r>
            <a:r>
              <a:rPr lang="en-US" i="1" dirty="0"/>
              <a:t>k</a:t>
            </a:r>
            <a:r>
              <a:rPr lang="en-US" dirty="0"/>
              <a:t>-node set </a:t>
            </a:r>
            <a:r>
              <a:rPr lang="en-US" i="1" dirty="0"/>
              <a:t>S</a:t>
            </a:r>
            <a:r>
              <a:rPr lang="en-US" dirty="0"/>
              <a:t> to maximize f(S)</a:t>
            </a:r>
          </a:p>
          <a:p>
            <a:pPr lvl="1"/>
            <a:r>
              <a:rPr lang="en-US" dirty="0" smtClean="0"/>
              <a:t>A constrained </a:t>
            </a:r>
            <a:r>
              <a:rPr lang="en-US" dirty="0"/>
              <a:t>optimization problem with f(S) as the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89073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anchor="ctr" anchorCtr="0">
            <a:noAutofit/>
          </a:bodyPr>
          <a:lstStyle/>
          <a:p>
            <a:r>
              <a:rPr lang="en-US" dirty="0"/>
              <a:t>f(S):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Non-negative (obviously)</a:t>
            </a:r>
          </a:p>
          <a:p>
            <a:r>
              <a:rPr lang="en-US" dirty="0"/>
              <a:t>Monotone: </a:t>
            </a:r>
          </a:p>
          <a:p>
            <a:r>
              <a:rPr lang="en-US" dirty="0" err="1"/>
              <a:t>Submodular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Let N be a finite set</a:t>
            </a:r>
          </a:p>
          <a:p>
            <a:pPr lvl="1"/>
            <a:r>
              <a:rPr lang="en-US" dirty="0"/>
              <a:t>A set function </a:t>
            </a:r>
            <a:r>
              <a:rPr lang="en-US" dirty="0" smtClean="0"/>
              <a:t>is  </a:t>
            </a:r>
            <a:r>
              <a:rPr lang="en-US" dirty="0" err="1"/>
              <a:t>submodular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/>
          </p:nvPr>
        </p:nvGraphicFramePr>
        <p:xfrm>
          <a:off x="3429000" y="3810000"/>
          <a:ext cx="13096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3" imgW="749300" imgH="228600" progId="">
                  <p:embed/>
                </p:oleObj>
              </mc:Choice>
              <mc:Fallback>
                <p:oleObj name="Equation" r:id="rId3" imgW="749300" imgH="2286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10000"/>
                        <a:ext cx="130968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133600" y="4419600"/>
          <a:ext cx="41100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5" imgW="2159000" imgH="431800" progId="">
                  <p:embed/>
                </p:oleObj>
              </mc:Choice>
              <mc:Fallback>
                <p:oleObj name="Equation" r:id="rId5" imgW="21590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4110037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617569"/>
              </p:ext>
            </p:extLst>
          </p:nvPr>
        </p:nvGraphicFramePr>
        <p:xfrm>
          <a:off x="2743200" y="1620838"/>
          <a:ext cx="25146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Equation" r:id="rId7" imgW="1028254" imgH="203112" progId="">
                  <p:embed/>
                </p:oleObj>
              </mc:Choice>
              <mc:Fallback>
                <p:oleObj name="Equation" r:id="rId7" imgW="1028254" imgH="2031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20838"/>
                        <a:ext cx="25146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8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anchor="ctr" anchorCtr="0">
            <a:noAutofit/>
          </a:bodyPr>
          <a:lstStyle/>
          <a:p>
            <a:r>
              <a:rPr lang="en-US" dirty="0"/>
              <a:t>Some F</a:t>
            </a:r>
            <a:r>
              <a:rPr lang="en-US" dirty="0" smtClean="0"/>
              <a:t>acts Regarding </a:t>
            </a:r>
            <a:r>
              <a:rPr lang="en-US" dirty="0"/>
              <a:t>this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Bad News</a:t>
            </a:r>
          </a:p>
          <a:p>
            <a:pPr lvl="1">
              <a:spcBef>
                <a:spcPct val="40000"/>
              </a:spcBef>
            </a:pPr>
            <a:r>
              <a:rPr lang="en-US" sz="2400" dirty="0"/>
              <a:t>For a </a:t>
            </a:r>
            <a:r>
              <a:rPr lang="en-US" sz="2400" dirty="0" err="1"/>
              <a:t>submodular</a:t>
            </a:r>
            <a:r>
              <a:rPr lang="en-US" sz="2400" dirty="0"/>
              <a:t> </a:t>
            </a:r>
            <a:r>
              <a:rPr lang="en-US" sz="2400" dirty="0" smtClean="0"/>
              <a:t>function monotone non-negative </a:t>
            </a:r>
            <a:r>
              <a:rPr lang="en-US" sz="2400" i="1" dirty="0"/>
              <a:t>f</a:t>
            </a:r>
            <a:r>
              <a:rPr lang="en-US" sz="2400" dirty="0" smtClean="0"/>
              <a:t>, </a:t>
            </a:r>
            <a:r>
              <a:rPr lang="en-US" sz="2400" dirty="0"/>
              <a:t>finding a </a:t>
            </a:r>
            <a:r>
              <a:rPr lang="en-US" sz="2400" i="1" dirty="0"/>
              <a:t>k</a:t>
            </a:r>
            <a:r>
              <a:rPr lang="en-US" sz="2400" dirty="0"/>
              <a:t>-element set </a:t>
            </a:r>
            <a:r>
              <a:rPr lang="en-US" sz="2400" i="1" dirty="0"/>
              <a:t>S</a:t>
            </a:r>
            <a:r>
              <a:rPr lang="en-US" sz="2400" dirty="0"/>
              <a:t> for which </a:t>
            </a:r>
            <a:r>
              <a:rPr lang="en-US" sz="2400" i="1" dirty="0"/>
              <a:t>f(S) </a:t>
            </a:r>
            <a:r>
              <a:rPr lang="en-US" sz="2400" dirty="0"/>
              <a:t>is maximized is an NP-hard optimization </a:t>
            </a:r>
            <a:r>
              <a:rPr lang="en-US" sz="2400" dirty="0" smtClean="0"/>
              <a:t>problem</a:t>
            </a:r>
            <a:endParaRPr lang="en-US" sz="2400" dirty="0"/>
          </a:p>
          <a:p>
            <a:pPr lvl="1">
              <a:spcBef>
                <a:spcPct val="40000"/>
              </a:spcBef>
            </a:pPr>
            <a:r>
              <a:rPr lang="en-US" sz="2400" dirty="0"/>
              <a:t>It is NP-hard to determine the optimum for influence maximization for both independent cascade model and linear threshold </a:t>
            </a:r>
            <a:r>
              <a:rPr lang="en-US" sz="2400" dirty="0" smtClean="0"/>
              <a:t>model (to be introduced in </a:t>
            </a:r>
            <a:r>
              <a:rPr lang="en-US" dirty="0" smtClean="0"/>
              <a:t>next chapter</a:t>
            </a:r>
            <a:r>
              <a:rPr lang="en-US" sz="2400" dirty="0" smtClean="0"/>
              <a:t>).</a:t>
            </a:r>
          </a:p>
          <a:p>
            <a:pPr>
              <a:spcBef>
                <a:spcPct val="40000"/>
              </a:spcBef>
            </a:pPr>
            <a:r>
              <a:rPr lang="en-US" dirty="0" smtClean="0"/>
              <a:t>Good News</a:t>
            </a:r>
          </a:p>
          <a:p>
            <a:pPr lvl="1"/>
            <a:r>
              <a:rPr lang="en-US" dirty="0"/>
              <a:t>We can use Greedy </a:t>
            </a:r>
            <a:r>
              <a:rPr lang="en-US" dirty="0" smtClean="0"/>
              <a:t>Algorithm</a:t>
            </a:r>
            <a:endParaRPr lang="en-US" dirty="0"/>
          </a:p>
          <a:p>
            <a:pPr lvl="2"/>
            <a:r>
              <a:rPr lang="en-US" dirty="0"/>
              <a:t>Start with an empty set S</a:t>
            </a:r>
          </a:p>
          <a:p>
            <a:pPr lvl="2"/>
            <a:r>
              <a:rPr lang="en-US" dirty="0"/>
              <a:t>For k iterations:</a:t>
            </a:r>
          </a:p>
          <a:p>
            <a:pPr lvl="3">
              <a:buFont typeface="Wingdings" pitchFamily="2" charset="2"/>
              <a:buNone/>
            </a:pPr>
            <a:r>
              <a:rPr lang="en-US" dirty="0"/>
              <a:t>	Add node v to S that maximizes </a:t>
            </a:r>
            <a:r>
              <a:rPr lang="en-US" i="1" dirty="0"/>
              <a:t>f(S +v) - f(S).</a:t>
            </a:r>
          </a:p>
          <a:p>
            <a:pPr lvl="1"/>
            <a:r>
              <a:rPr lang="en-US" dirty="0"/>
              <a:t>How good </a:t>
            </a:r>
            <a:r>
              <a:rPr lang="en-US" dirty="0" smtClean="0"/>
              <a:t>(or bad</a:t>
            </a:r>
            <a:r>
              <a:rPr lang="en-US" dirty="0"/>
              <a:t>) it is?</a:t>
            </a:r>
          </a:p>
          <a:p>
            <a:pPr lvl="2"/>
            <a:r>
              <a:rPr lang="en-US" dirty="0"/>
              <a:t>Theorem: The greedy algorithm </a:t>
            </a:r>
            <a:r>
              <a:rPr lang="en-US" dirty="0" smtClean="0"/>
              <a:t>is a </a:t>
            </a:r>
            <a:r>
              <a:rPr lang="en-US" dirty="0"/>
              <a:t>(1 – 1/</a:t>
            </a:r>
            <a:r>
              <a:rPr lang="en-US" i="1" dirty="0"/>
              <a:t>e</a:t>
            </a:r>
            <a:r>
              <a:rPr lang="en-US" dirty="0"/>
              <a:t>) approximation.</a:t>
            </a:r>
          </a:p>
          <a:p>
            <a:pPr lvl="2"/>
            <a:r>
              <a:rPr lang="en-US" dirty="0"/>
              <a:t>The resulting set S activates at least (1- 1/</a:t>
            </a:r>
            <a:r>
              <a:rPr lang="en-US" i="1" dirty="0"/>
              <a:t>e</a:t>
            </a:r>
            <a:r>
              <a:rPr lang="en-US" dirty="0"/>
              <a:t>) &gt; 63% of the number of nodes that any size-k set S could activate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Sender(s). </a:t>
            </a:r>
            <a:r>
              <a:rPr lang="en-US" dirty="0"/>
              <a:t>A sender or a small set of senders that initiate the </a:t>
            </a:r>
            <a:r>
              <a:rPr lang="en-US" dirty="0" smtClean="0"/>
              <a:t>information diffusion </a:t>
            </a:r>
            <a:r>
              <a:rPr lang="en-US" dirty="0"/>
              <a:t>process;</a:t>
            </a:r>
          </a:p>
          <a:p>
            <a:endParaRPr lang="en-US" dirty="0"/>
          </a:p>
          <a:p>
            <a:r>
              <a:rPr lang="en-US" b="1" dirty="0" smtClean="0"/>
              <a:t>Receiver(s</a:t>
            </a:r>
            <a:r>
              <a:rPr lang="en-US" b="1" dirty="0"/>
              <a:t>). </a:t>
            </a:r>
            <a:r>
              <a:rPr lang="en-US" dirty="0"/>
              <a:t>A receiver or a set of receivers that receive </a:t>
            </a:r>
            <a:r>
              <a:rPr lang="en-US" dirty="0" smtClean="0"/>
              <a:t>diffused information</a:t>
            </a:r>
            <a:r>
              <a:rPr lang="en-US" dirty="0"/>
              <a:t>. Commonly, the set of receivers is much larger than </a:t>
            </a:r>
            <a:r>
              <a:rPr lang="en-US" dirty="0" smtClean="0"/>
              <a:t>the set </a:t>
            </a:r>
            <a:r>
              <a:rPr lang="en-US" dirty="0"/>
              <a:t>of senders and can overlap with the set of senders; </a:t>
            </a:r>
            <a:r>
              <a:rPr lang="en-US" dirty="0" smtClean="0"/>
              <a:t>and</a:t>
            </a:r>
          </a:p>
          <a:p>
            <a:endParaRPr lang="en-US" dirty="0"/>
          </a:p>
          <a:p>
            <a:r>
              <a:rPr lang="en-US" b="1" dirty="0" smtClean="0"/>
              <a:t>Medium</a:t>
            </a:r>
            <a:r>
              <a:rPr lang="en-US" b="1" dirty="0"/>
              <a:t>. </a:t>
            </a:r>
            <a:r>
              <a:rPr lang="en-US" dirty="0"/>
              <a:t>This is the medium through which the </a:t>
            </a:r>
            <a:r>
              <a:rPr lang="en-US" dirty="0" smtClean="0"/>
              <a:t>diffusion takes place</a:t>
            </a:r>
            <a:r>
              <a:rPr lang="en-US" dirty="0"/>
              <a:t>. For example, when a rumor is spreading, the medium can </a:t>
            </a:r>
            <a:r>
              <a:rPr lang="en-US" dirty="0" smtClean="0"/>
              <a:t>be the </a:t>
            </a:r>
            <a:r>
              <a:rPr lang="en-US" dirty="0"/>
              <a:t>personal communication between individuals</a:t>
            </a:r>
          </a:p>
        </p:txBody>
      </p:sp>
    </p:spTree>
    <p:extLst>
      <p:ext uri="{BB962C8B-B14F-4D97-AF65-F5344CB8AC3E}">
        <p14:creationId xmlns:p14="http://schemas.microsoft.com/office/powerpoint/2010/main" val="451315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anchor="ctr" anchorCtr="0">
            <a:noAutofit/>
          </a:bodyPr>
          <a:lstStyle/>
          <a:p>
            <a:r>
              <a:rPr lang="en-US" dirty="0" smtClean="0"/>
              <a:t>Cascade Maximization: A </a:t>
            </a:r>
            <a:r>
              <a:rPr lang="en-US" dirty="0"/>
              <a:t>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4419600"/>
          </a:xfrm>
        </p:spPr>
        <p:txBody>
          <a:bodyPr>
            <a:normAutofit lnSpcReduction="10000"/>
          </a:bodyPr>
          <a:lstStyle/>
          <a:p>
            <a:pPr marL="0" indent="4763">
              <a:buNone/>
            </a:pPr>
            <a:r>
              <a:rPr lang="en-US" sz="2800" dirty="0">
                <a:solidFill>
                  <a:srgbClr val="1923F3"/>
                </a:solidFill>
              </a:rPr>
              <a:t>Maximizing the </a:t>
            </a:r>
            <a:r>
              <a:rPr lang="en-US" sz="2800" dirty="0" smtClean="0">
                <a:solidFill>
                  <a:srgbClr val="1923F3"/>
                </a:solidFill>
              </a:rPr>
              <a:t>cascade </a:t>
            </a:r>
            <a:r>
              <a:rPr lang="en-US" sz="2800" dirty="0">
                <a:solidFill>
                  <a:srgbClr val="1923F3"/>
                </a:solidFill>
              </a:rPr>
              <a:t>is a NP-hard problem but it is proved that the greedy approaches gives a solution that is </a:t>
            </a:r>
            <a:r>
              <a:rPr lang="en-US" sz="2800" dirty="0" smtClean="0">
                <a:solidFill>
                  <a:srgbClr val="1923F3"/>
                </a:solidFill>
              </a:rPr>
              <a:t>at least 63 </a:t>
            </a:r>
            <a:r>
              <a:rPr lang="en-US" sz="2800" dirty="0">
                <a:solidFill>
                  <a:srgbClr val="1923F3"/>
                </a:solidFill>
              </a:rPr>
              <a:t>% of the optimal.</a:t>
            </a:r>
          </a:p>
          <a:p>
            <a:pPr marL="0" indent="4763">
              <a:buNone/>
            </a:pPr>
            <a:r>
              <a:rPr lang="en-US" sz="2800" dirty="0" smtClean="0"/>
              <a:t>Given a network and a parameter </a:t>
            </a:r>
            <a:r>
              <a:rPr lang="en-US" sz="2800" i="1" dirty="0" smtClean="0"/>
              <a:t>k, which k nodes should be selected to be in the </a:t>
            </a:r>
            <a:r>
              <a:rPr lang="en-US" sz="2800" dirty="0" smtClean="0"/>
              <a:t>activation set </a:t>
            </a:r>
            <a:r>
              <a:rPr lang="en-US" sz="2800" i="1" dirty="0" smtClean="0"/>
              <a:t>B in order to maximize the cascade in terms of the total number of active nodes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Let </a:t>
            </a:r>
            <a:r>
              <a:rPr lang="en-US" sz="2800" i="1" dirty="0" smtClean="0"/>
              <a:t>σ(B) denote the expected number of nodes that can be activated by B, the </a:t>
            </a:r>
            <a:r>
              <a:rPr lang="en-US" sz="2800" dirty="0" smtClean="0"/>
              <a:t>optimization problem can be formulated as follows:</a:t>
            </a:r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493358"/>
            <a:ext cx="4267200" cy="75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694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anchor="ctr" anchorCtr="0">
            <a:noAutofit/>
          </a:bodyPr>
          <a:lstStyle/>
          <a:p>
            <a:r>
              <a:rPr lang="en-US" dirty="0" smtClean="0"/>
              <a:t>Cascade Maximization: </a:t>
            </a:r>
            <a:r>
              <a:rPr lang="en-US" dirty="0"/>
              <a:t>A </a:t>
            </a:r>
            <a:r>
              <a:rPr lang="en-US" dirty="0" smtClean="0"/>
              <a:t>Greedy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The Algorithm</a:t>
            </a:r>
          </a:p>
          <a:p>
            <a:pPr lvl="1"/>
            <a:r>
              <a:rPr lang="en-US" dirty="0" smtClean="0"/>
              <a:t>Start with </a:t>
            </a:r>
            <a:r>
              <a:rPr lang="en-US" i="1" dirty="0" smtClean="0"/>
              <a:t>B = </a:t>
            </a:r>
            <a:r>
              <a:rPr lang="az-Cyrl-AZ" i="1" dirty="0" smtClean="0"/>
              <a:t>Ø</a:t>
            </a:r>
            <a:endParaRPr lang="en-US" i="1" dirty="0" smtClean="0"/>
          </a:p>
          <a:p>
            <a:pPr lvl="1"/>
            <a:r>
              <a:rPr lang="en-US" i="1" dirty="0" smtClean="0"/>
              <a:t>Evaluate σ(v) for each node, and pick the node with maximum σ as the first node v1 to form B = {v1}</a:t>
            </a:r>
          </a:p>
          <a:p>
            <a:pPr lvl="1"/>
            <a:r>
              <a:rPr lang="en-US" dirty="0" smtClean="0"/>
              <a:t>Select a node which will increase </a:t>
            </a:r>
            <a:r>
              <a:rPr lang="en-US" i="1" dirty="0" smtClean="0"/>
              <a:t>σ(B) most if the node is included in B. </a:t>
            </a:r>
          </a:p>
          <a:p>
            <a:r>
              <a:rPr lang="en-US" sz="3600" i="1" dirty="0" smtClean="0"/>
              <a:t>Essentially, we greedily </a:t>
            </a:r>
            <a:r>
              <a:rPr lang="en-US" sz="3600" dirty="0" smtClean="0"/>
              <a:t>find a node </a:t>
            </a:r>
            <a:r>
              <a:rPr lang="en-US" sz="3600" i="1" dirty="0" smtClean="0"/>
              <a:t>v ∈ V \B such that</a:t>
            </a:r>
            <a:endParaRPr lang="en-US" sz="3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5736018"/>
            <a:ext cx="3505200" cy="559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149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The network </a:t>
            </a:r>
            <a:r>
              <a:rPr lang="en-US" dirty="0"/>
              <a:t>is </a:t>
            </a:r>
            <a:r>
              <a:rPr lang="en-US" u="sng" dirty="0" smtClean="0"/>
              <a:t>not observable </a:t>
            </a:r>
            <a:endParaRPr lang="en-US" u="sng" dirty="0"/>
          </a:p>
          <a:p>
            <a:r>
              <a:rPr lang="en-US" dirty="0" smtClean="0"/>
              <a:t>Only public information is observable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of Innovations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of Innovation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innovation </a:t>
            </a:r>
            <a:r>
              <a:rPr lang="en-US" dirty="0" smtClean="0"/>
              <a:t>is “an </a:t>
            </a:r>
            <a:r>
              <a:rPr lang="en-US" dirty="0"/>
              <a:t>idea, practice, or object that </a:t>
            </a:r>
            <a:r>
              <a:rPr lang="en-US" dirty="0" smtClean="0"/>
              <a:t>is perceived </a:t>
            </a:r>
            <a:r>
              <a:rPr lang="en-US" dirty="0"/>
              <a:t>as new by an individual or other unit of adoption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/>
              <a:t>The theory of </a:t>
            </a:r>
            <a:r>
              <a:rPr lang="en-US" dirty="0" err="1"/>
              <a:t>diusion</a:t>
            </a:r>
            <a:r>
              <a:rPr lang="en-US" dirty="0"/>
              <a:t> of innovations aims to answer </a:t>
            </a:r>
            <a:r>
              <a:rPr lang="en-US" dirty="0" smtClean="0"/>
              <a:t>why and </a:t>
            </a:r>
            <a:r>
              <a:rPr lang="en-US" dirty="0"/>
              <a:t>how these innovations spread. It also describes the reasons behind </a:t>
            </a:r>
            <a:r>
              <a:rPr lang="en-US" dirty="0" smtClean="0"/>
              <a:t>the </a:t>
            </a:r>
            <a:r>
              <a:rPr lang="en-US" dirty="0" err="1" smtClean="0"/>
              <a:t>diusion</a:t>
            </a:r>
            <a:r>
              <a:rPr lang="en-US" dirty="0" smtClean="0"/>
              <a:t> </a:t>
            </a:r>
            <a:r>
              <a:rPr lang="en-US" dirty="0"/>
              <a:t>process, individuals involved, as well as the rate at which </a:t>
            </a:r>
            <a:r>
              <a:rPr lang="en-US" dirty="0" smtClean="0"/>
              <a:t>ideas spread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41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an innovation to be adopted, various qualities associated with </a:t>
            </a:r>
            <a:r>
              <a:rPr lang="en-US" dirty="0" smtClean="0"/>
              <a:t>different parts </a:t>
            </a:r>
            <a:r>
              <a:rPr lang="en-US" dirty="0"/>
              <a:t>of the process need to be </a:t>
            </a:r>
            <a:r>
              <a:rPr lang="en-US" dirty="0" smtClean="0"/>
              <a:t>present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Observability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The degree to which  the results of an innovation are visible to potential  adopters</a:t>
            </a:r>
          </a:p>
          <a:p>
            <a:pPr lvl="1"/>
            <a:r>
              <a:rPr lang="en-US" dirty="0" smtClean="0"/>
              <a:t>Relative Advantage</a:t>
            </a:r>
          </a:p>
          <a:p>
            <a:pPr lvl="2"/>
            <a:r>
              <a:rPr lang="en-US" dirty="0" smtClean="0"/>
              <a:t>The degree to which the innovation is perceived to be superior to current  practice</a:t>
            </a:r>
          </a:p>
          <a:p>
            <a:pPr lvl="1"/>
            <a:r>
              <a:rPr lang="en-US" dirty="0" smtClean="0"/>
              <a:t>Compatibility</a:t>
            </a:r>
          </a:p>
          <a:p>
            <a:pPr lvl="2"/>
            <a:r>
              <a:rPr lang="en-US" dirty="0" smtClean="0"/>
              <a:t>The degree to which the innovation is perceived to be consistent with socio- cultural values, previous ideas, and/or perceived needs</a:t>
            </a:r>
          </a:p>
          <a:p>
            <a:pPr lvl="1"/>
            <a:r>
              <a:rPr lang="en-US" dirty="0" err="1" smtClean="0"/>
              <a:t>Triability</a:t>
            </a:r>
            <a:endParaRPr lang="en-US" dirty="0"/>
          </a:p>
          <a:p>
            <a:pPr lvl="2"/>
            <a:r>
              <a:rPr lang="en-US" dirty="0"/>
              <a:t>The degree to which the innovation can be experienced on a limited basis</a:t>
            </a:r>
          </a:p>
          <a:p>
            <a:pPr lvl="1"/>
            <a:r>
              <a:rPr lang="en-US" dirty="0"/>
              <a:t> Complexity</a:t>
            </a:r>
          </a:p>
          <a:p>
            <a:pPr lvl="2"/>
            <a:r>
              <a:rPr lang="en-US" dirty="0"/>
              <a:t>The degree to which an innovation is difficult to use or understand.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70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First model was introduced by Gabriel </a:t>
            </a:r>
            <a:r>
              <a:rPr lang="en-US" dirty="0" err="1" smtClean="0"/>
              <a:t>Tarde</a:t>
            </a:r>
            <a:r>
              <a:rPr lang="en-US" dirty="0" smtClean="0"/>
              <a:t> in the early 20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of Innovations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Iowa Study of Hybrid </a:t>
            </a:r>
            <a:r>
              <a:rPr lang="en-US" dirty="0" smtClean="0"/>
              <a:t>Corn Seed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318760"/>
          </a:xfrm>
        </p:spPr>
        <p:txBody>
          <a:bodyPr/>
          <a:lstStyle/>
          <a:p>
            <a:r>
              <a:rPr lang="en-US" dirty="0"/>
              <a:t>Ryan and </a:t>
            </a:r>
            <a:r>
              <a:rPr lang="en-US" dirty="0" smtClean="0"/>
              <a:t>Gross studied </a:t>
            </a:r>
            <a:r>
              <a:rPr lang="en-US" dirty="0"/>
              <a:t>the adoption of hybrid seed corn </a:t>
            </a:r>
            <a:r>
              <a:rPr lang="en-US" dirty="0" smtClean="0"/>
              <a:t>by farmers </a:t>
            </a:r>
            <a:r>
              <a:rPr lang="en-US" dirty="0"/>
              <a:t>in </a:t>
            </a:r>
            <a:r>
              <a:rPr lang="en-US" dirty="0" smtClean="0"/>
              <a:t>Iowa</a:t>
            </a:r>
          </a:p>
          <a:p>
            <a:r>
              <a:rPr lang="en-US" dirty="0"/>
              <a:t>Despite the fact that the use of </a:t>
            </a:r>
            <a:r>
              <a:rPr lang="en-US" dirty="0" smtClean="0"/>
              <a:t>new seed could </a:t>
            </a:r>
            <a:r>
              <a:rPr lang="en-US" dirty="0"/>
              <a:t>lead to an increase in quality and </a:t>
            </a:r>
            <a:r>
              <a:rPr lang="en-US" dirty="0" smtClean="0"/>
              <a:t>production, the adoption by </a:t>
            </a:r>
            <a:r>
              <a:rPr lang="en-US" dirty="0"/>
              <a:t>Iowa </a:t>
            </a:r>
            <a:r>
              <a:rPr lang="en-US" dirty="0" smtClean="0"/>
              <a:t>farmers </a:t>
            </a:r>
            <a:r>
              <a:rPr lang="en-US" dirty="0"/>
              <a:t>was </a:t>
            </a:r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The hybrid corn was highly resistant to diseases and other catastrophes such as droughts </a:t>
            </a:r>
          </a:p>
          <a:p>
            <a:pPr lvl="1"/>
            <a:r>
              <a:rPr lang="en-US" dirty="0" smtClean="0"/>
              <a:t>However, farmers did not adopt it due to its high price and its inability to reproduce (e.g., new seeds have to be purchased from the seed provider)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Iowa Study of Hybrid </a:t>
            </a:r>
            <a:r>
              <a:rPr lang="en-US" dirty="0" smtClean="0"/>
              <a:t>Corn Seed,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farmers received information through two main channels: </a:t>
            </a:r>
            <a:endParaRPr lang="en-US" dirty="0" smtClean="0"/>
          </a:p>
          <a:p>
            <a:pPr lvl="1"/>
            <a:r>
              <a:rPr lang="en-US" dirty="0" smtClean="0"/>
              <a:t>mass </a:t>
            </a:r>
            <a:r>
              <a:rPr lang="en-US" dirty="0"/>
              <a:t>communications from companies selling the </a:t>
            </a:r>
            <a:r>
              <a:rPr lang="en-US" dirty="0" smtClean="0"/>
              <a:t>seeds (information)</a:t>
            </a:r>
          </a:p>
          <a:p>
            <a:pPr lvl="1"/>
            <a:r>
              <a:rPr lang="en-US" dirty="0" smtClean="0"/>
              <a:t>interpersonal </a:t>
            </a:r>
            <a:r>
              <a:rPr lang="en-US" dirty="0"/>
              <a:t>communications with other farmers</a:t>
            </a:r>
            <a:r>
              <a:rPr lang="en-US" dirty="0" smtClean="0"/>
              <a:t>. (influence)</a:t>
            </a:r>
          </a:p>
          <a:p>
            <a:endParaRPr lang="en-US" dirty="0" smtClean="0"/>
          </a:p>
          <a:p>
            <a:r>
              <a:rPr lang="en-US" dirty="0"/>
              <a:t>They argued that </a:t>
            </a:r>
            <a:r>
              <a:rPr lang="en-US" dirty="0" smtClean="0"/>
              <a:t>adoption depended </a:t>
            </a:r>
            <a:r>
              <a:rPr lang="en-US" dirty="0"/>
              <a:t>on a combination of both. They also observed that the </a:t>
            </a:r>
            <a:r>
              <a:rPr lang="en-US" dirty="0" smtClean="0"/>
              <a:t>adoption rate </a:t>
            </a:r>
            <a:r>
              <a:rPr lang="en-US" dirty="0"/>
              <a:t>follows an S-shaped curve and that there are 5 </a:t>
            </a:r>
            <a:r>
              <a:rPr lang="en-US" dirty="0" smtClean="0"/>
              <a:t>different types of </a:t>
            </a:r>
            <a:r>
              <a:rPr lang="en-US" dirty="0"/>
              <a:t>adopters based on the order that they adopt the innovations, namely:</a:t>
            </a:r>
          </a:p>
          <a:p>
            <a:pPr lvl="1"/>
            <a:r>
              <a:rPr lang="en-US" dirty="0"/>
              <a:t>1) </a:t>
            </a:r>
            <a:r>
              <a:rPr lang="en-US" dirty="0" smtClean="0"/>
              <a:t>Innovators </a:t>
            </a:r>
            <a:r>
              <a:rPr lang="en-US" dirty="0"/>
              <a:t>(top 2.5%),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) Early Adopters (13.5%), 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dirty="0"/>
              <a:t>) Early </a:t>
            </a:r>
            <a:r>
              <a:rPr lang="en-US" dirty="0" smtClean="0"/>
              <a:t>Majority (34</a:t>
            </a:r>
            <a:r>
              <a:rPr lang="en-US" dirty="0"/>
              <a:t>%), </a:t>
            </a:r>
            <a:endParaRPr lang="en-US" dirty="0" smtClean="0"/>
          </a:p>
          <a:p>
            <a:pPr lvl="1"/>
            <a:r>
              <a:rPr lang="en-US" dirty="0" smtClean="0"/>
              <a:t>4</a:t>
            </a:r>
            <a:r>
              <a:rPr lang="en-US" dirty="0"/>
              <a:t>) Late Majority (34%), and </a:t>
            </a:r>
            <a:endParaRPr lang="en-US" dirty="0" smtClean="0"/>
          </a:p>
          <a:p>
            <a:pPr lvl="1"/>
            <a:r>
              <a:rPr lang="en-US" dirty="0" smtClean="0"/>
              <a:t>5</a:t>
            </a:r>
            <a:r>
              <a:rPr lang="en-US" dirty="0"/>
              <a:t>) Laggards (16%).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6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36" y="990600"/>
            <a:ext cx="6102928" cy="5375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Adopter </a:t>
            </a:r>
            <a:r>
              <a:rPr lang="en-US" dirty="0"/>
              <a:t>Categories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876800" y="1447800"/>
            <a:ext cx="2644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Cumulative Adoption Rate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871739">
            <a:off x="5149177" y="4012530"/>
            <a:ext cx="1531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Adoption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Two-Step (multiple-step) </a:t>
            </a:r>
            <a:r>
              <a:rPr lang="en-US" dirty="0"/>
              <a:t>Flow </a:t>
            </a:r>
            <a:r>
              <a:rPr lang="en-US" dirty="0" smtClean="0"/>
              <a:t>Model of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the two-step flow model, most </a:t>
            </a:r>
            <a:r>
              <a:rPr lang="en-US" dirty="0"/>
              <a:t>information comes </a:t>
            </a:r>
            <a:r>
              <a:rPr lang="en-US" dirty="0" smtClean="0"/>
              <a:t>from mass </a:t>
            </a:r>
            <a:r>
              <a:rPr lang="en-US" dirty="0"/>
              <a:t>media, </a:t>
            </a:r>
            <a:r>
              <a:rPr lang="en-US" dirty="0" smtClean="0"/>
              <a:t>which is </a:t>
            </a:r>
            <a:r>
              <a:rPr lang="en-US" dirty="0"/>
              <a:t>then directed </a:t>
            </a:r>
            <a:r>
              <a:rPr lang="en-US" dirty="0" smtClean="0"/>
              <a:t>toward </a:t>
            </a:r>
            <a:r>
              <a:rPr lang="en-US" dirty="0"/>
              <a:t>influential figures called </a:t>
            </a:r>
            <a:r>
              <a:rPr lang="en-US" i="1" dirty="0"/>
              <a:t>opinion leaders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leaders </a:t>
            </a:r>
            <a:r>
              <a:rPr lang="en-US" dirty="0"/>
              <a:t>then </a:t>
            </a:r>
            <a:r>
              <a:rPr lang="en-US" dirty="0" smtClean="0"/>
              <a:t>convey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the information (or form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opinions</a:t>
            </a:r>
            <a:r>
              <a:rPr lang="en-US" dirty="0"/>
              <a:t>) and act as </a:t>
            </a:r>
            <a:r>
              <a:rPr lang="en-US" dirty="0" smtClean="0"/>
              <a:t>hubs for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other members of the </a:t>
            </a:r>
          </a:p>
          <a:p>
            <a:pPr marL="0" indent="0">
              <a:buNone/>
            </a:pPr>
            <a:r>
              <a:rPr lang="en-US" dirty="0" smtClean="0"/>
              <a:t>     society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14600"/>
            <a:ext cx="3124200" cy="37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Diffusion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66800"/>
            <a:ext cx="6322507" cy="38050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6800" y="5200471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URWPalladioL-Roma"/>
              </a:rPr>
              <a:t>We define the process of interfering with information </a:t>
            </a:r>
            <a:r>
              <a:rPr lang="en-US" b="1" dirty="0" smtClean="0">
                <a:latin typeface="URWPalladioL-Roma"/>
              </a:rPr>
              <a:t>diffusion</a:t>
            </a:r>
            <a:endParaRPr lang="en-US" b="1" dirty="0">
              <a:latin typeface="URWPalladioL-Roma"/>
            </a:endParaRPr>
          </a:p>
          <a:p>
            <a:r>
              <a:rPr lang="en-US" b="1" dirty="0" smtClean="0">
                <a:latin typeface="URWPalladioL-Roma"/>
              </a:rPr>
              <a:t>by </a:t>
            </a:r>
            <a:r>
              <a:rPr lang="en-US" b="1" dirty="0">
                <a:latin typeface="URWPalladioL-Roma"/>
              </a:rPr>
              <a:t>expediting, delaying, or even stopping </a:t>
            </a:r>
            <a:r>
              <a:rPr lang="en-US" b="1" dirty="0" smtClean="0">
                <a:latin typeface="URWPalladioL-Roma"/>
              </a:rPr>
              <a:t>diffusion </a:t>
            </a:r>
            <a:r>
              <a:rPr lang="en-US" b="1" dirty="0">
                <a:latin typeface="URWPalladioL-Roma"/>
              </a:rPr>
              <a:t>as </a:t>
            </a:r>
            <a:r>
              <a:rPr lang="en-US" b="1" dirty="0" smtClean="0">
                <a:latin typeface="URWPalladioL-Ital"/>
              </a:rPr>
              <a:t>Intervention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28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Rogers: Diffusion </a:t>
            </a:r>
            <a:r>
              <a:rPr lang="en-US" dirty="0"/>
              <a:t>of </a:t>
            </a:r>
            <a:r>
              <a:rPr lang="en-US" dirty="0" smtClean="0"/>
              <a:t>Innovations: The </a:t>
            </a:r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Awareness</a:t>
            </a:r>
          </a:p>
          <a:p>
            <a:pPr lvl="1"/>
            <a:r>
              <a:rPr lang="en-US" dirty="0" smtClean="0"/>
              <a:t>The individual </a:t>
            </a:r>
            <a:r>
              <a:rPr lang="en-US" dirty="0"/>
              <a:t>becomes aware of the innovation</a:t>
            </a:r>
            <a:r>
              <a:rPr lang="en-US" dirty="0" smtClean="0"/>
              <a:t>, but </a:t>
            </a:r>
            <a:r>
              <a:rPr lang="en-US" dirty="0"/>
              <a:t>her information regarding the product is </a:t>
            </a:r>
            <a:r>
              <a:rPr lang="en-US" dirty="0" smtClean="0"/>
              <a:t>limited</a:t>
            </a:r>
          </a:p>
          <a:p>
            <a:r>
              <a:rPr lang="en-US" b="1" dirty="0" smtClean="0"/>
              <a:t>Interest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individual shows interest in the product and seeks </a:t>
            </a:r>
            <a:r>
              <a:rPr lang="en-US" dirty="0" smtClean="0"/>
              <a:t>more information</a:t>
            </a:r>
          </a:p>
          <a:p>
            <a:r>
              <a:rPr lang="en-US" b="1" dirty="0" smtClean="0"/>
              <a:t>Evaluation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individual tries the product in his mind and </a:t>
            </a:r>
            <a:r>
              <a:rPr lang="en-US" dirty="0" smtClean="0"/>
              <a:t>decides whether </a:t>
            </a:r>
            <a:r>
              <a:rPr lang="en-US" dirty="0"/>
              <a:t>or not to adopt </a:t>
            </a:r>
            <a:r>
              <a:rPr lang="en-US" dirty="0" smtClean="0"/>
              <a:t>it</a:t>
            </a:r>
          </a:p>
          <a:p>
            <a:r>
              <a:rPr lang="en-US" b="1" dirty="0" smtClean="0"/>
              <a:t>Trial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individual performs a trial use of the </a:t>
            </a:r>
            <a:r>
              <a:rPr lang="en-US" dirty="0" smtClean="0"/>
              <a:t>product</a:t>
            </a:r>
          </a:p>
          <a:p>
            <a:r>
              <a:rPr lang="en-US" b="1" dirty="0" smtClean="0"/>
              <a:t>Adoption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individual decides to continue the trial and </a:t>
            </a:r>
            <a:r>
              <a:rPr lang="en-US" dirty="0" smtClean="0"/>
              <a:t>adopts the </a:t>
            </a:r>
            <a:r>
              <a:rPr lang="en-US" dirty="0"/>
              <a:t>product for full use</a:t>
            </a:r>
          </a:p>
        </p:txBody>
      </p:sp>
    </p:spTree>
    <p:extLst>
      <p:ext uri="{BB962C8B-B14F-4D97-AF65-F5344CB8AC3E}">
        <p14:creationId xmlns:p14="http://schemas.microsoft.com/office/powerpoint/2010/main" val="16919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Diffusion of 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diffusion </a:t>
            </a:r>
            <a:r>
              <a:rPr lang="en-US" dirty="0"/>
              <a:t>of innovation </a:t>
            </a:r>
            <a:r>
              <a:rPr lang="en-US" dirty="0" smtClean="0"/>
              <a:t>model describes the rate at which the number of adopters changes in terms of time: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3810000" cy="101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3657600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A(t) </a:t>
            </a:r>
            <a:r>
              <a:rPr lang="en-US" sz="2000" dirty="0" smtClean="0"/>
              <a:t>is the </a:t>
            </a:r>
            <a:r>
              <a:rPr lang="en-US" sz="2000" dirty="0"/>
              <a:t>total population that adopted the </a:t>
            </a:r>
            <a:r>
              <a:rPr lang="en-US" sz="2000" dirty="0" smtClean="0"/>
              <a:t>innovation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i</a:t>
            </a:r>
            <a:r>
              <a:rPr lang="en-US" sz="2000" dirty="0"/>
              <a:t>(t) denotes the </a:t>
            </a:r>
            <a:r>
              <a:rPr lang="en-US" sz="2000" dirty="0" smtClean="0"/>
              <a:t>coefficient </a:t>
            </a:r>
            <a:r>
              <a:rPr lang="en-US" sz="2000" dirty="0"/>
              <a:t>of </a:t>
            </a:r>
            <a:r>
              <a:rPr lang="en-US" sz="2000" dirty="0" smtClean="0"/>
              <a:t>diffusion corresponding to the innovativeness of </a:t>
            </a:r>
            <a:r>
              <a:rPr lang="en-US" sz="2000" dirty="0"/>
              <a:t>the product being adopted </a:t>
            </a: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 is </a:t>
            </a:r>
            <a:r>
              <a:rPr lang="en-US" sz="2000" dirty="0"/>
              <a:t>the total </a:t>
            </a:r>
            <a:r>
              <a:rPr lang="en-US" sz="2000" dirty="0" smtClean="0"/>
              <a:t>number of </a:t>
            </a:r>
            <a:r>
              <a:rPr lang="en-US" sz="2000" dirty="0"/>
              <a:t>potential adopters (till time t)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5105400"/>
            <a:ext cx="883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The rate depends on how innovative the product is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rate </a:t>
            </a:r>
            <a:r>
              <a:rPr lang="en-US" sz="2800" dirty="0" smtClean="0"/>
              <a:t>affects the potential </a:t>
            </a:r>
            <a:r>
              <a:rPr lang="en-US" sz="2800" dirty="0"/>
              <a:t>adopters that have not yet adopted the product.</a:t>
            </a:r>
          </a:p>
        </p:txBody>
      </p:sp>
    </p:spTree>
    <p:extLst>
      <p:ext uri="{BB962C8B-B14F-4D97-AF65-F5344CB8AC3E}">
        <p14:creationId xmlns:p14="http://schemas.microsoft.com/office/powerpoint/2010/main" val="239924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Diffusion: Mathematical Model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3352800"/>
            <a:ext cx="8610600" cy="121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Defining the diffusion </a:t>
            </a:r>
            <a:r>
              <a:rPr lang="en-US" sz="3600" b="1" dirty="0" smtClean="0"/>
              <a:t>coefficient</a:t>
            </a:r>
            <a:r>
              <a:rPr lang="en-US" b="1" dirty="0" smtClean="0"/>
              <a:t> by defining </a:t>
            </a:r>
            <a:r>
              <a:rPr lang="en-US" b="1" dirty="0" err="1" smtClean="0"/>
              <a:t>i</a:t>
            </a:r>
            <a:r>
              <a:rPr lang="en-US" b="1" dirty="0" smtClean="0"/>
              <a:t>(t) as a function of number of adopters A(t), </a:t>
            </a:r>
            <a:r>
              <a:rPr lang="en-US" dirty="0" smtClean="0"/>
              <a:t>(A</a:t>
            </a:r>
            <a:r>
              <a:rPr lang="en-US" baseline="-25000" dirty="0" smtClean="0"/>
              <a:t>0</a:t>
            </a:r>
            <a:r>
              <a:rPr lang="en-US" dirty="0" smtClean="0"/>
              <a:t>: the number of adopters at time t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9" y="1295400"/>
            <a:ext cx="2819400" cy="75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33807"/>
            <a:ext cx="2771775" cy="1074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77000" y="2514600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adopters at time </a:t>
            </a:r>
            <a:r>
              <a:rPr lang="en-US" dirty="0" smtClean="0"/>
              <a:t>t</a:t>
            </a:r>
            <a:endParaRPr lang="en-US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629400" y="2057400"/>
            <a:ext cx="0" cy="38100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7486650" cy="132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3694536" y="1480534"/>
            <a:ext cx="662372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76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700" b="1" dirty="0"/>
              <a:t>Three models of diffusion:</a:t>
            </a:r>
          </a:p>
          <a:p>
            <a:pPr>
              <a:lnSpc>
                <a:spcPct val="80000"/>
              </a:lnSpc>
            </a:pPr>
            <a:endParaRPr lang="en-US" sz="2700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6920096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71600" y="5257800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l-GR" sz="2700" b="1" dirty="0" smtClean="0">
                <a:solidFill>
                  <a:srgbClr val="0D0163"/>
                </a:solidFill>
              </a:rPr>
              <a:t>α</a:t>
            </a:r>
            <a:r>
              <a:rPr lang="en-US" sz="2700" b="1" dirty="0" smtClean="0">
                <a:solidFill>
                  <a:srgbClr val="0D0163"/>
                </a:solidFill>
              </a:rPr>
              <a:t>: </a:t>
            </a:r>
            <a:r>
              <a:rPr lang="en-US" sz="2700" b="1" dirty="0" smtClean="0">
                <a:solidFill>
                  <a:srgbClr val="0D0163"/>
                </a:solidFill>
                <a:sym typeface="Symbol"/>
              </a:rPr>
              <a:t>Innovativeness factor of the product</a:t>
            </a:r>
            <a:endParaRPr lang="en-US" sz="2700" b="1" dirty="0" smtClean="0">
              <a:solidFill>
                <a:srgbClr val="0D0163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l-GR" sz="2700" b="1" dirty="0" smtClean="0">
                <a:solidFill>
                  <a:srgbClr val="0D0163"/>
                </a:solidFill>
                <a:sym typeface="Symbol"/>
              </a:rPr>
              <a:t></a:t>
            </a:r>
            <a:r>
              <a:rPr lang="en-US" sz="2700" b="1" dirty="0" smtClean="0">
                <a:solidFill>
                  <a:srgbClr val="0D0163"/>
                </a:solidFill>
                <a:sym typeface="Symbol"/>
              </a:rPr>
              <a:t>: </a:t>
            </a:r>
            <a:r>
              <a:rPr lang="en-US" sz="2700" b="1" dirty="0">
                <a:solidFill>
                  <a:srgbClr val="0D0163"/>
                </a:solidFill>
              </a:rPr>
              <a:t>Imitation </a:t>
            </a:r>
            <a:r>
              <a:rPr lang="en-US" sz="2700" b="1" dirty="0" smtClean="0">
                <a:solidFill>
                  <a:srgbClr val="0D0163"/>
                </a:solidFill>
              </a:rPr>
              <a:t>factor</a:t>
            </a:r>
            <a:endParaRPr lang="en-US" sz="2700" b="1" dirty="0">
              <a:solidFill>
                <a:srgbClr val="0D0163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28799"/>
            <a:ext cx="2819400" cy="75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9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External-Influence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adoption rate is a function that depends on external entities, </a:t>
            </a:r>
            <a:r>
              <a:rPr lang="en-US" i="1" u="sng" dirty="0" err="1" smtClean="0"/>
              <a:t>i</a:t>
            </a:r>
            <a:r>
              <a:rPr lang="en-US" i="1" u="sng" dirty="0" smtClean="0"/>
              <a:t>(t</a:t>
            </a:r>
            <a:r>
              <a:rPr lang="en-US" i="1" u="sng" dirty="0"/>
              <a:t>) = </a:t>
            </a:r>
            <a:r>
              <a:rPr lang="el-GR" i="1" u="sng" dirty="0" smtClean="0"/>
              <a:t>α</a:t>
            </a:r>
            <a:endParaRPr lang="en-US" i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67873"/>
            <a:ext cx="2595563" cy="737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85" y="2762695"/>
            <a:ext cx="4181475" cy="74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687520" y="2943447"/>
            <a:ext cx="662372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5334000"/>
            <a:ext cx="541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The number </a:t>
            </a:r>
            <a:r>
              <a:rPr lang="en-US" sz="2400" b="1" dirty="0"/>
              <a:t>of adopters </a:t>
            </a:r>
            <a:r>
              <a:rPr lang="en-US" sz="2400" b="1" dirty="0" smtClean="0"/>
              <a:t>increases </a:t>
            </a:r>
            <a:r>
              <a:rPr lang="en-US" sz="2400" b="1" dirty="0"/>
              <a:t>exponentially and then saturates near P.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21" y="3867352"/>
            <a:ext cx="2874739" cy="21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Internal-Influence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5867400" cy="213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adoption </a:t>
            </a:r>
            <a:r>
              <a:rPr lang="en-US" dirty="0"/>
              <a:t>rate is a function </a:t>
            </a:r>
            <a:r>
              <a:rPr lang="en-US" dirty="0" smtClean="0"/>
              <a:t>that depends only on the number of already activated individuals , </a:t>
            </a:r>
            <a:r>
              <a:rPr lang="en-US" i="1" u="sng" dirty="0" err="1"/>
              <a:t>i</a:t>
            </a:r>
            <a:r>
              <a:rPr lang="en-US" i="1" u="sng" dirty="0"/>
              <a:t>(t) = </a:t>
            </a:r>
            <a:r>
              <a:rPr lang="el-GR" i="1" u="sng" dirty="0" smtClean="0">
                <a:sym typeface="Symbol"/>
              </a:rPr>
              <a:t></a:t>
            </a:r>
            <a:r>
              <a:rPr lang="en-US" i="1" u="sng" dirty="0" smtClean="0">
                <a:sym typeface="Symbol"/>
              </a:rPr>
              <a:t>A(t)</a:t>
            </a:r>
            <a:endParaRPr lang="en-US" i="1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431930"/>
            <a:ext cx="2895600" cy="69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0"/>
            <a:ext cx="4362450" cy="124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2836560">
            <a:off x="490660" y="4338037"/>
            <a:ext cx="662372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696625"/>
            <a:ext cx="3262231" cy="244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Mixed-Influence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adoption </a:t>
            </a:r>
            <a:r>
              <a:rPr lang="en-US" dirty="0"/>
              <a:t>rate is a function that depends </a:t>
            </a:r>
            <a:r>
              <a:rPr lang="en-US" dirty="0" smtClean="0"/>
              <a:t>on both </a:t>
            </a:r>
            <a:r>
              <a:rPr lang="en-US" dirty="0"/>
              <a:t>the number of already activated </a:t>
            </a:r>
            <a:r>
              <a:rPr lang="en-US" dirty="0" smtClean="0"/>
              <a:t>individuals and external forces, </a:t>
            </a:r>
            <a:r>
              <a:rPr lang="en-US" i="1" u="sng" dirty="0" err="1"/>
              <a:t>i</a:t>
            </a:r>
            <a:r>
              <a:rPr lang="en-US" i="1" u="sng" dirty="0"/>
              <a:t>(t) = </a:t>
            </a:r>
            <a:r>
              <a:rPr lang="el-GR" i="1" u="sng" dirty="0" smtClean="0"/>
              <a:t>α</a:t>
            </a:r>
            <a:r>
              <a:rPr lang="en-US" i="1" u="sng" dirty="0" smtClean="0"/>
              <a:t> + </a:t>
            </a:r>
            <a:r>
              <a:rPr lang="el-GR" i="1" u="sng" dirty="0" smtClean="0">
                <a:sym typeface="Symbol"/>
              </a:rPr>
              <a:t></a:t>
            </a:r>
            <a:r>
              <a:rPr lang="en-US" i="1" u="sng" dirty="0">
                <a:sym typeface="Symbol"/>
              </a:rPr>
              <a:t>A(t)</a:t>
            </a:r>
            <a:endParaRPr lang="en-US" i="1" u="sng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2269"/>
            <a:ext cx="4884526" cy="86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4555706"/>
            <a:ext cx="5233987" cy="161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3148331">
            <a:off x="2231432" y="4688607"/>
            <a:ext cx="662372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1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of Innovation: Intervention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Limiting the distribution of the product or the audience that </a:t>
            </a:r>
            <a:r>
              <a:rPr lang="en-US" dirty="0" smtClean="0"/>
              <a:t>can adopt </a:t>
            </a:r>
            <a:r>
              <a:rPr lang="en-US" dirty="0"/>
              <a:t>the product.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Reducing </a:t>
            </a:r>
            <a:r>
              <a:rPr lang="en-US" dirty="0"/>
              <a:t>interest in the product being sold. For instance, the </a:t>
            </a:r>
            <a:r>
              <a:rPr lang="en-US" dirty="0" smtClean="0"/>
              <a:t>company can </a:t>
            </a:r>
            <a:r>
              <a:rPr lang="en-US" dirty="0"/>
              <a:t>inform adopters of the faulty status of the product.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Reducing </a:t>
            </a:r>
            <a:r>
              <a:rPr lang="en-US" dirty="0"/>
              <a:t>interactions within the population. Reduced </a:t>
            </a:r>
            <a:r>
              <a:rPr lang="en-US" dirty="0" smtClean="0"/>
              <a:t>interactions result </a:t>
            </a:r>
            <a:r>
              <a:rPr lang="en-US" dirty="0"/>
              <a:t>in less imitations on product adoptions and a general </a:t>
            </a:r>
            <a:r>
              <a:rPr lang="en-US" dirty="0" smtClean="0"/>
              <a:t>decrease in </a:t>
            </a:r>
            <a:r>
              <a:rPr lang="en-US" dirty="0"/>
              <a:t>the trend of adoptions. </a:t>
            </a:r>
          </a:p>
        </p:txBody>
      </p:sp>
    </p:spTree>
    <p:extLst>
      <p:ext uri="{BB962C8B-B14F-4D97-AF65-F5344CB8AC3E}">
        <p14:creationId xmlns:p14="http://schemas.microsoft.com/office/powerpoint/2010/main" val="34754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Epidemics describes the process by which diseases spread. This </a:t>
            </a:r>
            <a:r>
              <a:rPr lang="en-US" dirty="0" smtClean="0"/>
              <a:t>process consists of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pathogen</a:t>
            </a:r>
            <a:r>
              <a:rPr lang="en-US" dirty="0"/>
              <a:t> (the disease being spread),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population of hosts </a:t>
            </a:r>
            <a:r>
              <a:rPr lang="en-US" dirty="0"/>
              <a:t>(humans</a:t>
            </a:r>
            <a:r>
              <a:rPr lang="en-US" dirty="0" smtClean="0"/>
              <a:t>, animals</a:t>
            </a:r>
            <a:r>
              <a:rPr lang="en-US" dirty="0"/>
              <a:t>, plants, etc.)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spreading </a:t>
            </a:r>
            <a:r>
              <a:rPr lang="en-US" dirty="0" smtClean="0">
                <a:solidFill>
                  <a:srgbClr val="FF0000"/>
                </a:solidFill>
              </a:rPr>
              <a:t>mechanism </a:t>
            </a:r>
            <a:r>
              <a:rPr lang="en-US" dirty="0"/>
              <a:t>(breathing, drinking, sexual activity, etc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Network is observable </a:t>
            </a:r>
          </a:p>
          <a:p>
            <a:r>
              <a:rPr lang="en-US" dirty="0" smtClean="0"/>
              <a:t>Only public information is available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Epidemics and Cascades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information </a:t>
            </a:r>
            <a:r>
              <a:rPr lang="en-US" dirty="0" smtClean="0"/>
              <a:t>cascades and </a:t>
            </a:r>
            <a:r>
              <a:rPr lang="en-US" dirty="0"/>
              <a:t>herding and similar to </a:t>
            </a:r>
            <a:r>
              <a:rPr lang="en-US" dirty="0" smtClean="0"/>
              <a:t>diffusion </a:t>
            </a:r>
            <a:r>
              <a:rPr lang="en-US" dirty="0"/>
              <a:t>of innovations models, </a:t>
            </a:r>
            <a:r>
              <a:rPr lang="en-US" dirty="0" smtClean="0"/>
              <a:t>epidemic models </a:t>
            </a:r>
            <a:r>
              <a:rPr lang="en-US" dirty="0"/>
              <a:t>assume an implicit network and unknown connections </a:t>
            </a:r>
            <a:r>
              <a:rPr lang="en-US" dirty="0" smtClean="0"/>
              <a:t>between individuals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makes epidemic models more suitable when we </a:t>
            </a:r>
            <a:r>
              <a:rPr lang="en-US" dirty="0" smtClean="0"/>
              <a:t>are interested </a:t>
            </a:r>
            <a:r>
              <a:rPr lang="en-US" dirty="0"/>
              <a:t>in global patterns, such as trends and ratios of people </a:t>
            </a:r>
            <a:r>
              <a:rPr lang="en-US" dirty="0" smtClean="0"/>
              <a:t>getting infected</a:t>
            </a:r>
            <a:r>
              <a:rPr lang="en-US" dirty="0"/>
              <a:t>, and not in who infects whom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0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Analyze Epidemics?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Contact Network</a:t>
            </a:r>
          </a:p>
          <a:p>
            <a:pPr lvl="1"/>
            <a:r>
              <a:rPr lang="en-US" dirty="0"/>
              <a:t>look at how hosts contact each other and devise methods that describe </a:t>
            </a:r>
            <a:r>
              <a:rPr lang="en-US" dirty="0" smtClean="0"/>
              <a:t>how epidemics </a:t>
            </a:r>
            <a:r>
              <a:rPr lang="en-US" dirty="0"/>
              <a:t>happen in networks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contact network is a graph where nodes represent the hosts and </a:t>
            </a:r>
            <a:r>
              <a:rPr lang="en-US" dirty="0" smtClean="0"/>
              <a:t>edges represent </a:t>
            </a:r>
            <a:r>
              <a:rPr lang="en-US" dirty="0"/>
              <a:t>the interactions between these hosts. For instance, in the </a:t>
            </a:r>
            <a:r>
              <a:rPr lang="en-US" dirty="0" smtClean="0"/>
              <a:t>case of </a:t>
            </a:r>
            <a:r>
              <a:rPr lang="en-US" dirty="0"/>
              <a:t>the HIV/AIDS, edges represent sexual interactions, and in the case </a:t>
            </a:r>
            <a:r>
              <a:rPr lang="en-US" dirty="0" smtClean="0"/>
              <a:t>of influenza</a:t>
            </a:r>
            <a:r>
              <a:rPr lang="en-US" dirty="0"/>
              <a:t>, nodes that are connected represent hosts that breathe the </a:t>
            </a:r>
            <a:r>
              <a:rPr lang="en-US" dirty="0" smtClean="0"/>
              <a:t>same air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Fully-mixed</a:t>
            </a:r>
          </a:p>
          <a:p>
            <a:pPr lvl="1"/>
            <a:r>
              <a:rPr lang="en-US" dirty="0" smtClean="0"/>
              <a:t>Analyze </a:t>
            </a:r>
            <a:r>
              <a:rPr lang="en-US" dirty="0"/>
              <a:t>only the rates at which hosts get infected</a:t>
            </a:r>
            <a:r>
              <a:rPr lang="en-US" dirty="0" smtClean="0"/>
              <a:t>, recover</a:t>
            </a:r>
            <a:r>
              <a:rPr lang="en-US" dirty="0"/>
              <a:t>, </a:t>
            </a:r>
            <a:r>
              <a:rPr lang="en-US" dirty="0" smtClean="0"/>
              <a:t>etc. and avoid </a:t>
            </a:r>
            <a:r>
              <a:rPr lang="en-US" dirty="0"/>
              <a:t>considering network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080337"/>
            <a:ext cx="8077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The models </a:t>
            </a:r>
            <a:r>
              <a:rPr lang="en-US" sz="2400" dirty="0" smtClean="0"/>
              <a:t>discussed here will assume: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contact network information is available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process by which hosts get infected is </a:t>
            </a:r>
            <a:r>
              <a:rPr lang="en-US" sz="2400" dirty="0" smtClean="0"/>
              <a:t>unknown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62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Model: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model the </a:t>
            </a:r>
            <a:r>
              <a:rPr lang="en-US" i="1" dirty="0"/>
              <a:t>susceptible</a:t>
            </a:r>
            <a:r>
              <a:rPr lang="en-US" dirty="0"/>
              <a:t> </a:t>
            </a:r>
            <a:r>
              <a:rPr lang="en-US" dirty="0" smtClean="0"/>
              <a:t>individuals get </a:t>
            </a:r>
            <a:r>
              <a:rPr lang="en-US" dirty="0"/>
              <a:t>infected and once </a:t>
            </a:r>
            <a:r>
              <a:rPr lang="en-US" i="1" dirty="0"/>
              <a:t>infected</a:t>
            </a:r>
            <a:r>
              <a:rPr lang="en-US" dirty="0"/>
              <a:t> they will never get </a:t>
            </a:r>
            <a:r>
              <a:rPr lang="en-US" dirty="0" smtClean="0"/>
              <a:t>cured</a:t>
            </a:r>
          </a:p>
          <a:p>
            <a:r>
              <a:rPr lang="en-US" b="1" dirty="0" smtClean="0"/>
              <a:t>Susceptible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an individual is in the susceptible state, he or </a:t>
            </a:r>
            <a:r>
              <a:rPr lang="en-US" dirty="0" smtClean="0"/>
              <a:t>she can </a:t>
            </a:r>
            <a:r>
              <a:rPr lang="en-US" dirty="0"/>
              <a:t>potentially get infected by the disease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Infected</a:t>
            </a:r>
          </a:p>
          <a:p>
            <a:pPr lvl="1"/>
            <a:r>
              <a:rPr lang="en-US" dirty="0"/>
              <a:t>An infected individual has the chance of infecting </a:t>
            </a:r>
            <a:r>
              <a:rPr lang="en-US" dirty="0" smtClean="0"/>
              <a:t>susceptible parties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318760"/>
          </a:xfrm>
        </p:spPr>
        <p:txBody>
          <a:bodyPr>
            <a:normAutofit/>
          </a:bodyPr>
          <a:lstStyle/>
          <a:p>
            <a:r>
              <a:rPr lang="en-US" dirty="0" smtClean="0"/>
              <a:t>N: size of the crowd</a:t>
            </a:r>
          </a:p>
          <a:p>
            <a:r>
              <a:rPr lang="en-US" dirty="0"/>
              <a:t>S(t): number of </a:t>
            </a:r>
            <a:r>
              <a:rPr lang="en-US" dirty="0" smtClean="0"/>
              <a:t>susceptible </a:t>
            </a:r>
            <a:r>
              <a:rPr lang="en-US" dirty="0"/>
              <a:t>individuals </a:t>
            </a:r>
            <a:r>
              <a:rPr lang="en-US" dirty="0" smtClean="0"/>
              <a:t>at </a:t>
            </a:r>
            <a:r>
              <a:rPr lang="en-US" dirty="0"/>
              <a:t>time t </a:t>
            </a:r>
            <a:endParaRPr lang="en-US" dirty="0" smtClean="0"/>
          </a:p>
          <a:p>
            <a:pPr lvl="1"/>
            <a:r>
              <a:rPr lang="en-US" dirty="0" smtClean="0"/>
              <a:t>s(t) = S(t)/N</a:t>
            </a:r>
          </a:p>
          <a:p>
            <a:r>
              <a:rPr lang="en-US" dirty="0" smtClean="0"/>
              <a:t>I(t): number </a:t>
            </a:r>
            <a:r>
              <a:rPr lang="en-US" dirty="0"/>
              <a:t>of infected </a:t>
            </a:r>
            <a:r>
              <a:rPr lang="en-US" dirty="0" smtClean="0"/>
              <a:t>individuals at </a:t>
            </a:r>
            <a:r>
              <a:rPr lang="en-US" dirty="0"/>
              <a:t>time </a:t>
            </a:r>
            <a:r>
              <a:rPr lang="en-US" dirty="0" smtClean="0"/>
              <a:t>t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(t) = I(t)/N</a:t>
            </a:r>
          </a:p>
          <a:p>
            <a:r>
              <a:rPr lang="en-US" dirty="0" smtClean="0">
                <a:sym typeface="Symbol"/>
              </a:rPr>
              <a:t>: Contact probability</a:t>
            </a:r>
          </a:p>
          <a:p>
            <a:pPr lvl="1"/>
            <a:r>
              <a:rPr lang="en-US" dirty="0"/>
              <a:t>if </a:t>
            </a:r>
            <a:r>
              <a:rPr lang="en-US" dirty="0" smtClean="0">
                <a:sym typeface="Symbol"/>
              </a:rPr>
              <a:t> </a:t>
            </a:r>
            <a:r>
              <a:rPr lang="en-US" dirty="0" smtClean="0"/>
              <a:t>= </a:t>
            </a:r>
            <a:r>
              <a:rPr lang="en-US" dirty="0"/>
              <a:t>1 everyone comes </a:t>
            </a:r>
            <a:r>
              <a:rPr lang="en-US" dirty="0" smtClean="0"/>
              <a:t>to contact </a:t>
            </a:r>
            <a:r>
              <a:rPr lang="en-US" dirty="0"/>
              <a:t>with everyone else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>
                <a:sym typeface="Symbol"/>
              </a:rPr>
              <a:t> </a:t>
            </a:r>
            <a:r>
              <a:rPr lang="en-US" dirty="0" smtClean="0"/>
              <a:t>= </a:t>
            </a:r>
            <a:r>
              <a:rPr lang="en-US" dirty="0"/>
              <a:t>0 no one meets another individual</a:t>
            </a:r>
            <a:endParaRPr lang="en-US" dirty="0" smtClean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 = S(t) + I(t)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time stamp, an </a:t>
            </a:r>
            <a:r>
              <a:rPr lang="en-US" dirty="0"/>
              <a:t>infected individual will meet </a:t>
            </a:r>
            <a:r>
              <a:rPr lang="en-US" dirty="0" smtClean="0">
                <a:sym typeface="Symbol"/>
              </a:rPr>
              <a:t></a:t>
            </a:r>
            <a:r>
              <a:rPr lang="en-US" dirty="0" smtClean="0"/>
              <a:t>N people </a:t>
            </a:r>
            <a:r>
              <a:rPr lang="en-US" dirty="0"/>
              <a:t>on </a:t>
            </a:r>
            <a:r>
              <a:rPr lang="en-US" dirty="0" smtClean="0"/>
              <a:t>average and will infect </a:t>
            </a:r>
            <a:r>
              <a:rPr lang="en-US" dirty="0" smtClean="0">
                <a:sym typeface="Symbol"/>
              </a:rPr>
              <a:t>S of them</a:t>
            </a:r>
          </a:p>
          <a:p>
            <a:r>
              <a:rPr lang="en-US" dirty="0" smtClean="0"/>
              <a:t>Since I are infected, </a:t>
            </a:r>
            <a:r>
              <a:rPr lang="en-US" dirty="0" smtClean="0">
                <a:sym typeface="Symbol"/>
              </a:rPr>
              <a:t></a:t>
            </a:r>
            <a:r>
              <a:rPr lang="en-US" dirty="0" smtClean="0"/>
              <a:t>IS will be infected in the next time step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91000"/>
            <a:ext cx="6934200" cy="20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Model: Equations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86" y="2667000"/>
            <a:ext cx="1909762" cy="75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42907"/>
            <a:ext cx="1738695" cy="7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71" y="4385240"/>
            <a:ext cx="2281238" cy="72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16" y="4342932"/>
            <a:ext cx="2977784" cy="76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482847" y="4537640"/>
            <a:ext cx="685800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11847" y="4554820"/>
            <a:ext cx="685800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4537640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(S </a:t>
            </a:r>
            <a:r>
              <a:rPr lang="en-US" dirty="0"/>
              <a:t>+ I = 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1983" y="5791200"/>
            <a:ext cx="4751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0</a:t>
            </a:r>
            <a:r>
              <a:rPr lang="en-US" dirty="0"/>
              <a:t> is the number of individuals infected at time 0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47" y="883673"/>
            <a:ext cx="5295900" cy="158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smtClean="0"/>
              <a:t>Model: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5830669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Logistic growth function compared to the HIV/AIDS growth </a:t>
            </a:r>
            <a:r>
              <a:rPr lang="en-US" dirty="0" smtClean="0"/>
              <a:t>in the United States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959"/>
            <a:ext cx="9144000" cy="374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SIR model, in </a:t>
            </a:r>
            <a:r>
              <a:rPr lang="en-US" dirty="0" smtClean="0"/>
              <a:t>addition to </a:t>
            </a:r>
            <a:r>
              <a:rPr lang="en-US" dirty="0"/>
              <a:t>the I and S states, a recovery state R is present</a:t>
            </a:r>
            <a:r>
              <a:rPr lang="en-US" dirty="0" smtClean="0"/>
              <a:t>.</a:t>
            </a:r>
          </a:p>
          <a:p>
            <a:r>
              <a:rPr lang="en-US" dirty="0"/>
              <a:t>In the SIR </a:t>
            </a:r>
            <a:r>
              <a:rPr lang="en-US" dirty="0" smtClean="0"/>
              <a:t>model, individuals get </a:t>
            </a:r>
            <a:r>
              <a:rPr lang="en-US" dirty="0"/>
              <a:t>infected, </a:t>
            </a:r>
            <a:r>
              <a:rPr lang="en-US" dirty="0" smtClean="0"/>
              <a:t>then some recover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hosts recover (or are removed) they can no </a:t>
            </a:r>
            <a:r>
              <a:rPr lang="en-US" dirty="0" smtClean="0"/>
              <a:t>longer get </a:t>
            </a:r>
            <a:r>
              <a:rPr lang="en-US" dirty="0"/>
              <a:t>infected and are not susceptible any longer.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724400"/>
            <a:ext cx="7010400" cy="13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Model, Equations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2362200"/>
            <a:ext cx="3276601" cy="3215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600069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ym typeface="Symbol"/>
              </a:rPr>
              <a:t> </a:t>
            </a:r>
            <a:r>
              <a:rPr lang="en-US" sz="2000" dirty="0" smtClean="0"/>
              <a:t>defines </a:t>
            </a:r>
            <a:r>
              <a:rPr lang="en-US" sz="2000" dirty="0"/>
              <a:t>the </a:t>
            </a:r>
            <a:r>
              <a:rPr lang="en-US" sz="2000" dirty="0" smtClean="0"/>
              <a:t>recovering probability </a:t>
            </a:r>
            <a:r>
              <a:rPr lang="en-US" sz="2000" dirty="0"/>
              <a:t>of an infected individual </a:t>
            </a:r>
            <a:r>
              <a:rPr lang="en-US" sz="2000" dirty="0" smtClean="0"/>
              <a:t>at a time stamp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33599" y="1371600"/>
            <a:ext cx="2138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I + S + R = N</a:t>
            </a:r>
          </a:p>
        </p:txBody>
      </p:sp>
    </p:spTree>
    <p:extLst>
      <p:ext uri="{BB962C8B-B14F-4D97-AF65-F5344CB8AC3E}">
        <p14:creationId xmlns:p14="http://schemas.microsoft.com/office/powerpoint/2010/main" val="25484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Model, </a:t>
            </a:r>
            <a:r>
              <a:rPr lang="en-US" dirty="0" smtClean="0"/>
              <a:t>Equations, Cont.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1447801" cy="142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80727" y="3020117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(R</a:t>
            </a:r>
            <a:r>
              <a:rPr lang="en-US" baseline="-25000" dirty="0"/>
              <a:t>0</a:t>
            </a:r>
            <a:r>
              <a:rPr lang="en-US" dirty="0"/>
              <a:t> = 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567097"/>
            <a:ext cx="2143125" cy="101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681302"/>
            <a:ext cx="3565099" cy="90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63" y="4854874"/>
            <a:ext cx="3843737" cy="77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39" y="4772812"/>
            <a:ext cx="3316161" cy="94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4704983" y="5053406"/>
            <a:ext cx="685800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981325" y="2889583"/>
            <a:ext cx="662372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971800" y="1739044"/>
            <a:ext cx="662372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5830669"/>
            <a:ext cx="87630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There </a:t>
            </a:r>
            <a:r>
              <a:rPr lang="en-US" sz="2000" dirty="0"/>
              <a:t>is no closed form solution for this integration and </a:t>
            </a:r>
            <a:r>
              <a:rPr lang="en-US" sz="2000" dirty="0" smtClean="0"/>
              <a:t>only numerical </a:t>
            </a:r>
            <a:r>
              <a:rPr lang="en-US" sz="2000" dirty="0"/>
              <a:t>approximation is possible.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381307"/>
            <a:ext cx="2343150" cy="109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9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 Behavior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people participating in an online auction.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case, </a:t>
            </a:r>
            <a:r>
              <a:rPr lang="en-US" dirty="0" smtClean="0"/>
              <a:t>individuals can </a:t>
            </a:r>
            <a:r>
              <a:rPr lang="en-US" dirty="0"/>
              <a:t>observe the behavior of others by monitoring the bids that are </a:t>
            </a:r>
            <a:r>
              <a:rPr lang="en-US" dirty="0" smtClean="0"/>
              <a:t>being placed </a:t>
            </a:r>
            <a:r>
              <a:rPr lang="en-US" dirty="0"/>
              <a:t>on </a:t>
            </a:r>
            <a:r>
              <a:rPr lang="en-US" dirty="0" smtClean="0"/>
              <a:t>different </a:t>
            </a:r>
            <a:r>
              <a:rPr lang="en-US" dirty="0"/>
              <a:t>items. </a:t>
            </a:r>
            <a:endParaRPr lang="en-US" dirty="0" smtClean="0"/>
          </a:p>
          <a:p>
            <a:r>
              <a:rPr lang="en-US" dirty="0" smtClean="0"/>
              <a:t>Individuals </a:t>
            </a:r>
            <a:r>
              <a:rPr lang="en-US" dirty="0"/>
              <a:t>are connected via the auction’s </a:t>
            </a:r>
            <a:r>
              <a:rPr lang="en-US" dirty="0" smtClean="0"/>
              <a:t>site where </a:t>
            </a:r>
            <a:r>
              <a:rPr lang="en-US" dirty="0"/>
              <a:t>they can not only observe the bidding behaviors of others, but </a:t>
            </a:r>
            <a:r>
              <a:rPr lang="en-US" dirty="0" smtClean="0"/>
              <a:t>can also </a:t>
            </a:r>
            <a:r>
              <a:rPr lang="en-US" dirty="0"/>
              <a:t>often view profiles of others to get a feel for their reputation </a:t>
            </a:r>
            <a:r>
              <a:rPr lang="en-US" dirty="0" smtClean="0"/>
              <a:t>and expertise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these online auctions, it is common to observe </a:t>
            </a:r>
            <a:r>
              <a:rPr lang="en-US" dirty="0" smtClean="0"/>
              <a:t>individuals participating </a:t>
            </a:r>
            <a:r>
              <a:rPr lang="en-US" dirty="0"/>
              <a:t>actively in auctions, where the item being sold might </a:t>
            </a:r>
            <a:r>
              <a:rPr lang="en-US" dirty="0" smtClean="0"/>
              <a:t>otherwise be </a:t>
            </a:r>
            <a:r>
              <a:rPr lang="en-US" dirty="0"/>
              <a:t>considered unpopular.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due to individuals trusting </a:t>
            </a:r>
            <a:r>
              <a:rPr lang="en-US" dirty="0" smtClean="0"/>
              <a:t>others and </a:t>
            </a:r>
            <a:r>
              <a:rPr lang="en-US" dirty="0"/>
              <a:t>assuming that the high number of bids that the item has received is </a:t>
            </a:r>
            <a:r>
              <a:rPr lang="en-US" dirty="0" smtClean="0"/>
              <a:t>a strong </a:t>
            </a:r>
            <a:r>
              <a:rPr lang="en-US" dirty="0"/>
              <a:t>signal of its value. In this case, Herd Behavior has taken place.</a:t>
            </a:r>
          </a:p>
        </p:txBody>
      </p:sp>
    </p:spTree>
    <p:extLst>
      <p:ext uri="{BB962C8B-B14F-4D97-AF65-F5344CB8AC3E}">
        <p14:creationId xmlns:p14="http://schemas.microsoft.com/office/powerpoint/2010/main" val="28482261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Simulation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74426"/>
            <a:ext cx="6848133" cy="53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SIS model is the same as the SI model with the addition of </a:t>
            </a:r>
            <a:r>
              <a:rPr lang="en-US" dirty="0" smtClean="0"/>
              <a:t>infected nodes </a:t>
            </a:r>
            <a:r>
              <a:rPr lang="en-US" dirty="0"/>
              <a:t>recovering and becoming susceptible again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27073"/>
            <a:ext cx="2485364" cy="74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68" y="3527073"/>
            <a:ext cx="2207741" cy="72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4800600"/>
            <a:ext cx="6176963" cy="85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47265" y="5035924"/>
            <a:ext cx="662372" cy="3810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42" y="2576597"/>
            <a:ext cx="2456493" cy="149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229600" cy="4251960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n-US" dirty="0" smtClean="0">
                <a:sym typeface="Symbol"/>
              </a:rPr>
              <a:t></a:t>
            </a:r>
            <a:r>
              <a:rPr lang="en-US" dirty="0" smtClean="0"/>
              <a:t>N &lt;= </a:t>
            </a:r>
            <a:r>
              <a:rPr lang="en-US" dirty="0" smtClean="0">
                <a:sym typeface="Symbol"/>
              </a:rPr>
              <a:t>:</a:t>
            </a:r>
          </a:p>
          <a:p>
            <a:pPr lvl="1"/>
            <a:r>
              <a:rPr lang="en-US" dirty="0">
                <a:sym typeface="Symbol"/>
              </a:rPr>
              <a:t>t</a:t>
            </a:r>
            <a:r>
              <a:rPr lang="en-US" dirty="0" smtClean="0"/>
              <a:t>he </a:t>
            </a:r>
            <a:r>
              <a:rPr lang="en-US" dirty="0"/>
              <a:t>first term will be at most zero or negative hence </a:t>
            </a:r>
            <a:r>
              <a:rPr lang="en-US" dirty="0" smtClean="0"/>
              <a:t>the whole </a:t>
            </a:r>
            <a:r>
              <a:rPr lang="en-US" dirty="0"/>
              <a:t>term becomes negative and </a:t>
            </a:r>
            <a:r>
              <a:rPr lang="en-US" dirty="0" smtClean="0"/>
              <a:t>therefore, </a:t>
            </a:r>
            <a:r>
              <a:rPr lang="en-US" dirty="0"/>
              <a:t>in the limit, the value I(t) </a:t>
            </a:r>
            <a:r>
              <a:rPr lang="en-US" dirty="0" smtClean="0"/>
              <a:t>will decrease </a:t>
            </a:r>
            <a:r>
              <a:rPr lang="en-US" dirty="0"/>
              <a:t>exponentially to </a:t>
            </a:r>
            <a:r>
              <a:rPr lang="en-US" dirty="0" smtClean="0"/>
              <a:t>zero</a:t>
            </a:r>
          </a:p>
          <a:p>
            <a:r>
              <a:rPr lang="en-US" dirty="0"/>
              <a:t>When </a:t>
            </a:r>
            <a:r>
              <a:rPr lang="en-US" dirty="0">
                <a:sym typeface="Symbol"/>
              </a:rPr>
              <a:t></a:t>
            </a:r>
            <a:r>
              <a:rPr lang="en-US" dirty="0"/>
              <a:t>N </a:t>
            </a:r>
            <a:r>
              <a:rPr lang="en-US" dirty="0" smtClean="0"/>
              <a:t>&gt; </a:t>
            </a:r>
            <a:r>
              <a:rPr lang="en-US" dirty="0">
                <a:sym typeface="Symbol"/>
              </a:rPr>
              <a:t>: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will have a logistic growth </a:t>
            </a:r>
            <a:r>
              <a:rPr lang="en-US" dirty="0" smtClean="0"/>
              <a:t>function </a:t>
            </a:r>
            <a:r>
              <a:rPr lang="en-US" dirty="0"/>
              <a:t>like the SI model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6176963" cy="85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3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 </a:t>
            </a:r>
            <a:r>
              <a:rPr lang="en-US" dirty="0" smtClean="0"/>
              <a:t>Model Simulation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8200"/>
            <a:ext cx="6913127" cy="548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SIRS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90600"/>
            <a:ext cx="5715000" cy="5318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individuals </a:t>
            </a:r>
            <a:r>
              <a:rPr lang="en-US" dirty="0"/>
              <a:t>who </a:t>
            </a:r>
            <a:r>
              <a:rPr lang="en-US" dirty="0" smtClean="0"/>
              <a:t>have recovered will </a:t>
            </a:r>
            <a:r>
              <a:rPr lang="en-US" dirty="0"/>
              <a:t>lose immunity after a certain </a:t>
            </a:r>
            <a:r>
              <a:rPr lang="en-US" dirty="0" smtClean="0"/>
              <a:t>period </a:t>
            </a:r>
            <a:r>
              <a:rPr lang="en-US" dirty="0"/>
              <a:t>of time and will </a:t>
            </a:r>
            <a:r>
              <a:rPr lang="en-US" dirty="0" smtClean="0"/>
              <a:t>become susceptible </a:t>
            </a:r>
            <a:r>
              <a:rPr lang="en-US" dirty="0"/>
              <a:t>again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370527"/>
            <a:ext cx="2584979" cy="225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5830669"/>
            <a:ext cx="88392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Like the </a:t>
            </a:r>
            <a:r>
              <a:rPr lang="en-US" sz="2000" dirty="0" smtClean="0"/>
              <a:t>SIR, </a:t>
            </a:r>
            <a:r>
              <a:rPr lang="en-US" sz="2000" dirty="0"/>
              <a:t>model this model has no closed form solution, so </a:t>
            </a:r>
            <a:r>
              <a:rPr lang="en-US" sz="2000" dirty="0" smtClean="0"/>
              <a:t>numerical integration </a:t>
            </a:r>
            <a:r>
              <a:rPr lang="en-US" sz="2000" dirty="0"/>
              <a:t>can be used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65" y="1828800"/>
            <a:ext cx="3612250" cy="138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0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Epidemic Intervention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90800"/>
          </a:xfrm>
        </p:spPr>
        <p:txBody>
          <a:bodyPr/>
          <a:lstStyle/>
          <a:p>
            <a:r>
              <a:rPr lang="en-US" dirty="0" smtClean="0"/>
              <a:t>Suppose that we have a susceptible society and want to prevent more spread by vaccinating the most vulnerable individuals</a:t>
            </a:r>
          </a:p>
          <a:p>
            <a:r>
              <a:rPr lang="en-US" dirty="0" smtClean="0"/>
              <a:t>How to find the </a:t>
            </a:r>
            <a:r>
              <a:rPr lang="en-US" dirty="0"/>
              <a:t>most vulnerable </a:t>
            </a:r>
            <a:r>
              <a:rPr lang="en-US" dirty="0" smtClean="0"/>
              <a:t>individuals?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431268"/>
            <a:ext cx="78486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Randomly pick some nodes and ask them who is the most vulnerable from their point of view, then vaccinate those individuals!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</a:t>
            </a:r>
            <a:r>
              <a:rPr lang="en-US" dirty="0" smtClean="0"/>
              <a:t>Intervention: Mad-cow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5318760"/>
          </a:xfrm>
        </p:spPr>
        <p:txBody>
          <a:bodyPr>
            <a:normAutofit/>
          </a:bodyPr>
          <a:lstStyle/>
          <a:p>
            <a:r>
              <a:rPr lang="en-US" dirty="0"/>
              <a:t>Jan. </a:t>
            </a:r>
            <a:r>
              <a:rPr lang="en-US" dirty="0" smtClean="0"/>
              <a:t>2001</a:t>
            </a:r>
          </a:p>
          <a:p>
            <a:pPr lvl="1"/>
            <a:r>
              <a:rPr lang="en-US" dirty="0" smtClean="0"/>
              <a:t>First case </a:t>
            </a:r>
            <a:r>
              <a:rPr lang="en-US" dirty="0"/>
              <a:t>observed in UK</a:t>
            </a:r>
          </a:p>
          <a:p>
            <a:r>
              <a:rPr lang="en-US" dirty="0" smtClean="0"/>
              <a:t>Feb</a:t>
            </a:r>
            <a:r>
              <a:rPr lang="en-US" dirty="0"/>
              <a:t>. </a:t>
            </a:r>
            <a:r>
              <a:rPr lang="en-US" dirty="0" smtClean="0"/>
              <a:t>2001</a:t>
            </a:r>
          </a:p>
          <a:p>
            <a:pPr lvl="1"/>
            <a:r>
              <a:rPr lang="en-US" dirty="0" smtClean="0"/>
              <a:t>43 </a:t>
            </a:r>
            <a:r>
              <a:rPr lang="en-US" dirty="0"/>
              <a:t>farms infected</a:t>
            </a:r>
          </a:p>
          <a:p>
            <a:r>
              <a:rPr lang="en-US" dirty="0" smtClean="0"/>
              <a:t>Sep</a:t>
            </a:r>
            <a:r>
              <a:rPr lang="en-US" dirty="0"/>
              <a:t>. </a:t>
            </a:r>
            <a:r>
              <a:rPr lang="en-US" dirty="0" smtClean="0"/>
              <a:t>2001</a:t>
            </a:r>
          </a:p>
          <a:p>
            <a:pPr lvl="1"/>
            <a:r>
              <a:rPr lang="en-US" dirty="0" smtClean="0"/>
              <a:t>9000 </a:t>
            </a:r>
            <a:r>
              <a:rPr lang="en-US" dirty="0"/>
              <a:t>farms infected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How to stop the disease:</a:t>
            </a:r>
          </a:p>
          <a:p>
            <a:pPr lvl="1"/>
            <a:r>
              <a:rPr lang="en-US" dirty="0" smtClean="0"/>
              <a:t>Banned movement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dirty="0" smtClean="0"/>
              <a:t>illed </a:t>
            </a:r>
            <a:r>
              <a:rPr lang="en-US" dirty="0"/>
              <a:t>millions of animals</a:t>
            </a:r>
          </a:p>
        </p:txBody>
      </p:sp>
      <p:pic>
        <p:nvPicPr>
          <p:cNvPr id="7170" name="Picture 2" descr="Dairy cows feed in their pen Friday, Jan. 2, 2004, at a farm in Mattawa, Wash. Authorities quarantined a third herd of Washington state cattle in a widening investigation of mad cow disease after they located another cow from the same Canadian herd as the infected cow. (AP Photo/E.B. McGovern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390" y="914400"/>
            <a:ext cx="411861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1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</a:t>
            </a:r>
            <a:r>
              <a:rPr lang="en-US" dirty="0" smtClean="0"/>
              <a:t>Intervention: Network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</a:t>
            </a:r>
            <a:r>
              <a:rPr lang="en-US" dirty="0" smtClean="0"/>
              <a:t>mad-cow disease case, </a:t>
            </a:r>
            <a:r>
              <a:rPr lang="en-US" dirty="0"/>
              <a:t>we have </a:t>
            </a:r>
            <a:r>
              <a:rPr lang="en-US" b="1" dirty="0">
                <a:solidFill>
                  <a:srgbClr val="FF0000"/>
                </a:solidFill>
              </a:rPr>
              <a:t>weak ties</a:t>
            </a:r>
            <a:r>
              <a:rPr lang="en-US" dirty="0"/>
              <a:t>, </a:t>
            </a:r>
          </a:p>
          <a:p>
            <a:pPr lvl="1"/>
            <a:r>
              <a:rPr lang="en-US" dirty="0" smtClean="0"/>
              <a:t>Animals </a:t>
            </a:r>
            <a:r>
              <a:rPr lang="en-US" dirty="0"/>
              <a:t>being bought and sold</a:t>
            </a:r>
          </a:p>
          <a:p>
            <a:pPr lvl="1"/>
            <a:r>
              <a:rPr lang="en-US" dirty="0" smtClean="0"/>
              <a:t>Soil from </a:t>
            </a:r>
            <a:r>
              <a:rPr lang="en-US" dirty="0"/>
              <a:t>tourists, etc.</a:t>
            </a:r>
          </a:p>
          <a:p>
            <a:r>
              <a:rPr lang="en-US" b="1" dirty="0" smtClean="0"/>
              <a:t>To </a:t>
            </a:r>
            <a:r>
              <a:rPr lang="en-US" b="1" dirty="0"/>
              <a:t>protect: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contagion harder</a:t>
            </a:r>
          </a:p>
          <a:p>
            <a:pPr lvl="1"/>
            <a:r>
              <a:rPr lang="en-US" dirty="0" smtClean="0"/>
              <a:t>Remove </a:t>
            </a:r>
            <a:r>
              <a:rPr lang="en-US" dirty="0"/>
              <a:t>weak ties (e.g., </a:t>
            </a:r>
            <a:r>
              <a:rPr lang="en-US"/>
              <a:t>mad </a:t>
            </a:r>
            <a:r>
              <a:rPr lang="en-US" smtClean="0"/>
              <a:t>cows)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DejaVu Sans" charset="0"/>
                <a:cs typeface="DejaVu Sans" charset="0"/>
              </a:rPr>
              <a:t>Herd Behavior</a:t>
            </a:r>
            <a:r>
              <a:rPr lang="en-US" dirty="0" smtClean="0">
                <a:latin typeface="Calibri" charset="0"/>
                <a:ea typeface="DejaVu Sans" charset="0"/>
                <a:cs typeface="DejaVu Sans" charset="0"/>
              </a:rPr>
              <a:t>: Popular Restaurant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you are on a trip in a </a:t>
            </a:r>
            <a:r>
              <a:rPr lang="en-US" dirty="0" smtClean="0"/>
              <a:t>metropolitan area </a:t>
            </a:r>
            <a:r>
              <a:rPr lang="en-US" dirty="0"/>
              <a:t>that you are less familiar with. </a:t>
            </a:r>
            <a:endParaRPr lang="en-US" dirty="0" smtClean="0"/>
          </a:p>
          <a:p>
            <a:r>
              <a:rPr lang="en-US" dirty="0" smtClean="0"/>
              <a:t>Planning </a:t>
            </a:r>
            <a:r>
              <a:rPr lang="en-US" dirty="0"/>
              <a:t>for dinner, you find </a:t>
            </a:r>
            <a:r>
              <a:rPr lang="en-US" dirty="0" smtClean="0"/>
              <a:t>restaurant </a:t>
            </a:r>
            <a:r>
              <a:rPr lang="en-US" b="1" dirty="0" smtClean="0"/>
              <a:t>A </a:t>
            </a:r>
            <a:r>
              <a:rPr lang="en-US" dirty="0"/>
              <a:t>with excellent reviews online and decide to go there.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arriving at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dirty="0" smtClean="0"/>
              <a:t>you see </a:t>
            </a:r>
            <a:r>
              <a:rPr lang="en-US" b="1" dirty="0"/>
              <a:t>A </a:t>
            </a:r>
            <a:r>
              <a:rPr lang="en-US" dirty="0"/>
              <a:t>is almost empty and restaurant </a:t>
            </a:r>
            <a:r>
              <a:rPr lang="en-US" b="1" dirty="0"/>
              <a:t>B</a:t>
            </a:r>
            <a:r>
              <a:rPr lang="en-US" dirty="0"/>
              <a:t>, which is next door and serves the </a:t>
            </a:r>
            <a:r>
              <a:rPr lang="en-US" dirty="0" smtClean="0"/>
              <a:t>same cuisine</a:t>
            </a:r>
            <a:r>
              <a:rPr lang="en-US" dirty="0"/>
              <a:t>, almost full. </a:t>
            </a:r>
            <a:endParaRPr lang="en-US" dirty="0" smtClean="0"/>
          </a:p>
          <a:p>
            <a:r>
              <a:rPr lang="en-US" dirty="0" smtClean="0"/>
              <a:t>Deciding </a:t>
            </a:r>
            <a:r>
              <a:rPr lang="en-US" dirty="0"/>
              <a:t>to go to </a:t>
            </a:r>
            <a:r>
              <a:rPr lang="en-US" b="1" dirty="0"/>
              <a:t>B</a:t>
            </a:r>
            <a:r>
              <a:rPr lang="en-US" dirty="0"/>
              <a:t>, based on the belief that other diners </a:t>
            </a:r>
            <a:r>
              <a:rPr lang="en-US" dirty="0" smtClean="0"/>
              <a:t>have also </a:t>
            </a:r>
            <a:r>
              <a:rPr lang="en-US" dirty="0"/>
              <a:t>had the chance of going to </a:t>
            </a:r>
            <a:r>
              <a:rPr lang="en-US" b="1" dirty="0"/>
              <a:t>A</a:t>
            </a:r>
            <a:r>
              <a:rPr lang="en-US" dirty="0"/>
              <a:t>, is an example of herd behavior</a:t>
            </a:r>
          </a:p>
        </p:txBody>
      </p:sp>
    </p:spTree>
    <p:extLst>
      <p:ext uri="{BB962C8B-B14F-4D97-AF65-F5344CB8AC3E}">
        <p14:creationId xmlns:p14="http://schemas.microsoft.com/office/powerpoint/2010/main" val="1566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DejaVu Sans" charset="0"/>
                <a:cs typeface="DejaVu Sans" charset="0"/>
              </a:rPr>
              <a:t>Herd Behavior: </a:t>
            </a:r>
            <a:r>
              <a:rPr lang="en-US" dirty="0" err="1" smtClean="0">
                <a:latin typeface="Calibri" charset="0"/>
                <a:ea typeface="DejaVu Sans" charset="0"/>
                <a:cs typeface="DejaVu Sans" charset="0"/>
              </a:rPr>
              <a:t>Milgram’s</a:t>
            </a:r>
            <a:r>
              <a:rPr lang="en-US" dirty="0" smtClean="0">
                <a:latin typeface="Calibri" charset="0"/>
                <a:ea typeface="DejaVu Sans" charset="0"/>
                <a:cs typeface="DejaVu Sans" charset="0"/>
              </a:rPr>
              <a:t> Experiment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Stanley </a:t>
            </a:r>
            <a:r>
              <a:rPr lang="en-US" dirty="0" err="1"/>
              <a:t>Milgram</a:t>
            </a:r>
            <a:r>
              <a:rPr lang="en-US" dirty="0"/>
              <a:t> asked </a:t>
            </a:r>
            <a:r>
              <a:rPr lang="en-US" dirty="0" smtClean="0"/>
              <a:t>one person to </a:t>
            </a:r>
            <a:r>
              <a:rPr lang="en-US" dirty="0"/>
              <a:t>stand still on </a:t>
            </a:r>
            <a:r>
              <a:rPr lang="en-US" dirty="0" smtClean="0"/>
              <a:t>a busy street corner in New </a:t>
            </a:r>
            <a:r>
              <a:rPr lang="en-US" dirty="0"/>
              <a:t>York City </a:t>
            </a:r>
            <a:r>
              <a:rPr lang="en-US" dirty="0" smtClean="0"/>
              <a:t>and </a:t>
            </a:r>
            <a:r>
              <a:rPr lang="en-US" dirty="0"/>
              <a:t>stare straight up at the sky. </a:t>
            </a:r>
            <a:endParaRPr lang="en-US" dirty="0" smtClean="0"/>
          </a:p>
          <a:p>
            <a:pPr lvl="1"/>
            <a:r>
              <a:rPr lang="en-US" dirty="0" smtClean="0"/>
              <a:t>About 4</a:t>
            </a:r>
            <a:r>
              <a:rPr lang="en-US" dirty="0"/>
              <a:t>%  of all passersby stopped to look up.</a:t>
            </a:r>
          </a:p>
          <a:p>
            <a:r>
              <a:rPr lang="en-US" dirty="0" smtClean="0"/>
              <a:t>When 5 people stand </a:t>
            </a:r>
            <a:r>
              <a:rPr lang="en-US" dirty="0"/>
              <a:t>on the sidewalk and look straight up at the sky, </a:t>
            </a:r>
            <a:r>
              <a:rPr lang="en-US" dirty="0" smtClean="0"/>
              <a:t>20% </a:t>
            </a:r>
            <a:r>
              <a:rPr lang="en-US" dirty="0"/>
              <a:t>of all passersby stopped to look up.</a:t>
            </a:r>
          </a:p>
          <a:p>
            <a:r>
              <a:rPr lang="en-US" dirty="0" smtClean="0"/>
              <a:t>Finally</a:t>
            </a:r>
            <a:r>
              <a:rPr lang="en-US" dirty="0"/>
              <a:t>, when </a:t>
            </a:r>
            <a:r>
              <a:rPr lang="en-US" dirty="0" smtClean="0"/>
              <a:t>a </a:t>
            </a:r>
            <a:r>
              <a:rPr lang="en-US" dirty="0"/>
              <a:t>group of 18 </a:t>
            </a:r>
            <a:r>
              <a:rPr lang="en-US" dirty="0" smtClean="0"/>
              <a:t>people look </a:t>
            </a:r>
            <a:r>
              <a:rPr lang="en-US" dirty="0"/>
              <a:t>up </a:t>
            </a:r>
            <a:r>
              <a:rPr lang="en-US" dirty="0" smtClean="0"/>
              <a:t>simultaneously, </a:t>
            </a:r>
            <a:r>
              <a:rPr lang="en-US" dirty="0"/>
              <a:t>almost </a:t>
            </a:r>
            <a:r>
              <a:rPr lang="en-US" dirty="0" smtClean="0"/>
              <a:t>50</a:t>
            </a:r>
            <a:r>
              <a:rPr lang="en-US" dirty="0"/>
              <a:t>% </a:t>
            </a:r>
            <a:r>
              <a:rPr lang="en-US" dirty="0" smtClean="0"/>
              <a:t>of </a:t>
            </a:r>
            <a:r>
              <a:rPr lang="en-US" dirty="0"/>
              <a:t>all passersby stopped to look up.</a:t>
            </a:r>
          </a:p>
        </p:txBody>
      </p:sp>
    </p:spTree>
    <p:extLst>
      <p:ext uri="{BB962C8B-B14F-4D97-AF65-F5344CB8AC3E}">
        <p14:creationId xmlns:p14="http://schemas.microsoft.com/office/powerpoint/2010/main" val="2072063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650 5 516 1 20 19.4 255:0:0 186:0:226 0:128:128 186:223:226 arial"/>
</p:tagLst>
</file>

<file path=ppt/theme/theme1.xml><?xml version="1.0" encoding="utf-8"?>
<a:theme xmlns:a="http://schemas.openxmlformats.org/drawingml/2006/main" name="Last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/>
      </a:spPr>
      <a:bodyPr/>
      <a:lstStyle>
        <a:defPPr algn="ctr">
          <a:spcBef>
            <a:spcPct val="0"/>
          </a:spcBef>
          <a:defRPr kumimoji="0" sz="6000" b="1" i="0" u="none" strike="noStrike" kern="1200" normalizeH="0" noProof="0" dirty="0" smtClean="0">
            <a:solidFill>
              <a:schemeClr val="bg1"/>
            </a:solidFill>
            <a:uLnTx/>
            <a:uFillTx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LastTemplate</Template>
  <TotalTime>44406</TotalTime>
  <Words>4122</Words>
  <Application>Microsoft Office PowerPoint</Application>
  <PresentationFormat>On-screen Show (4:3)</PresentationFormat>
  <Paragraphs>446</Paragraphs>
  <Slides>77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Arial</vt:lpstr>
      <vt:lpstr>Calibri</vt:lpstr>
      <vt:lpstr>DejaVu Sans</vt:lpstr>
      <vt:lpstr>Georgia</vt:lpstr>
      <vt:lpstr>Symbol</vt:lpstr>
      <vt:lpstr>URWPalladioL-Ital</vt:lpstr>
      <vt:lpstr>URWPalladioL-Roma</vt:lpstr>
      <vt:lpstr>Wingdings</vt:lpstr>
      <vt:lpstr>LastTemplate</vt:lpstr>
      <vt:lpstr>Equation</vt:lpstr>
      <vt:lpstr>Information Diffusion in Social Media</vt:lpstr>
      <vt:lpstr>Definition</vt:lpstr>
      <vt:lpstr>PowerPoint Presentation</vt:lpstr>
      <vt:lpstr>Information Diffusion</vt:lpstr>
      <vt:lpstr>Information Diffusion Types</vt:lpstr>
      <vt:lpstr>Herd Behavior</vt:lpstr>
      <vt:lpstr>Herd Behavior Example</vt:lpstr>
      <vt:lpstr>Herd Behavior: Popular Restaurant Experiment </vt:lpstr>
      <vt:lpstr>Herd Behavior: Milgram’s Experiment</vt:lpstr>
      <vt:lpstr>Herd Behavior: Solomom Asch’s Experiment</vt:lpstr>
      <vt:lpstr>Herding: Elevator Example</vt:lpstr>
      <vt:lpstr>Herd Behavior</vt:lpstr>
      <vt:lpstr>Network Observability in Herb Behavior</vt:lpstr>
      <vt:lpstr>Designing a Herd Behavior Experiment</vt:lpstr>
      <vt:lpstr>Herding: Urn Experiment</vt:lpstr>
      <vt:lpstr>Urn Experiment: First and Second Student</vt:lpstr>
      <vt:lpstr>Urn Experiment: Third Student</vt:lpstr>
      <vt:lpstr>Bayes’s Rule in the Herding Experiment</vt:lpstr>
      <vt:lpstr>Bayes’s Rule in the Herding Experiment</vt:lpstr>
      <vt:lpstr>Bayes’s Rule in the Herding Experiment: Third Student</vt:lpstr>
      <vt:lpstr>Urn Experiment</vt:lpstr>
      <vt:lpstr>Herding Intervention</vt:lpstr>
      <vt:lpstr>Herding Intervention</vt:lpstr>
      <vt:lpstr>How Does Intervention Work?</vt:lpstr>
      <vt:lpstr>Information Cascade</vt:lpstr>
      <vt:lpstr>Information Cascade</vt:lpstr>
      <vt:lpstr>Underlying Assumptions for Cascade Models</vt:lpstr>
      <vt:lpstr>Independent Cascade Model (ICM)</vt:lpstr>
      <vt:lpstr>Independent Cascade Model (ICM)</vt:lpstr>
      <vt:lpstr>ICM Algorithm</vt:lpstr>
      <vt:lpstr>Independent Cascade Model: An Example</vt:lpstr>
      <vt:lpstr>Maximizing  the Spread of Cascades</vt:lpstr>
      <vt:lpstr>Maximizing the spread of cascades</vt:lpstr>
      <vt:lpstr>Problem Setting</vt:lpstr>
      <vt:lpstr>Maximizing the Spread of Cascade: Example</vt:lpstr>
      <vt:lpstr>Maximizing the Spread of Cascade</vt:lpstr>
      <vt:lpstr>Problem Statement</vt:lpstr>
      <vt:lpstr>f(S): Properties</vt:lpstr>
      <vt:lpstr>Some Facts Regarding this Problem</vt:lpstr>
      <vt:lpstr>Cascade Maximization: A Greedy approach</vt:lpstr>
      <vt:lpstr>Cascade Maximization: A Greedy Approach</vt:lpstr>
      <vt:lpstr>Diffusion of Innovations</vt:lpstr>
      <vt:lpstr>Diffusion of Innovation</vt:lpstr>
      <vt:lpstr>Innovation Characteristics</vt:lpstr>
      <vt:lpstr>Diffusion of Innovations Models</vt:lpstr>
      <vt:lpstr>The Iowa Study of Hybrid Corn Seed</vt:lpstr>
      <vt:lpstr>The Iowa Study of Hybrid Corn Seed, contd.</vt:lpstr>
      <vt:lpstr>Adopter Categories</vt:lpstr>
      <vt:lpstr>Two-Step (multiple-step) Flow Model of Diffusion</vt:lpstr>
      <vt:lpstr>Rogers: Diffusion of Innovations: The Process</vt:lpstr>
      <vt:lpstr>Modeling Diffusion of Innovations</vt:lpstr>
      <vt:lpstr>Information Diffusion: Mathematical Model</vt:lpstr>
      <vt:lpstr>Diffusion Models</vt:lpstr>
      <vt:lpstr>External-Influence Model</vt:lpstr>
      <vt:lpstr>Internal-Influence Model</vt:lpstr>
      <vt:lpstr>Mixed-Influence Model</vt:lpstr>
      <vt:lpstr>Diffusion of Innovation: Intervention</vt:lpstr>
      <vt:lpstr>Epidemics</vt:lpstr>
      <vt:lpstr>Epidemics</vt:lpstr>
      <vt:lpstr>Comparing Epidemics and Cascades</vt:lpstr>
      <vt:lpstr>How to Analyze Epidemics?</vt:lpstr>
      <vt:lpstr>SI Model: Definition</vt:lpstr>
      <vt:lpstr>Notations</vt:lpstr>
      <vt:lpstr>SI Model</vt:lpstr>
      <vt:lpstr>SI Model: Equations</vt:lpstr>
      <vt:lpstr>SI Model: Example</vt:lpstr>
      <vt:lpstr>SIR Model</vt:lpstr>
      <vt:lpstr>SIR Model, Equations </vt:lpstr>
      <vt:lpstr>SIR Model, Equations, Cont. </vt:lpstr>
      <vt:lpstr>SIR Simulation</vt:lpstr>
      <vt:lpstr>SIS Model</vt:lpstr>
      <vt:lpstr>SIS Model</vt:lpstr>
      <vt:lpstr>SIS Model Simulation</vt:lpstr>
      <vt:lpstr>SIRS Model</vt:lpstr>
      <vt:lpstr>Epidemic Intervention</vt:lpstr>
      <vt:lpstr>Epidemic Intervention: Mad-cow disease</vt:lpstr>
      <vt:lpstr>Epidemic Intervention: Network Effect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Mining: An Introduction - Book Slides</dc:title>
  <dc:subject>Social Media Mining</dc:subject>
  <dc:creator>Reza Zafarani</dc:creator>
  <cp:keywords>Social Media Mining; SMM</cp:keywords>
  <dc:description>Book Draft PDF and Powerpoint Slides available at http://dmml.asu.edu/smm</dc:description>
  <cp:lastModifiedBy>Reza Zafarani</cp:lastModifiedBy>
  <cp:revision>2010</cp:revision>
  <cp:lastPrinted>2012-08-17T16:28:21Z</cp:lastPrinted>
  <dcterms:created xsi:type="dcterms:W3CDTF">2010-10-09T16:31:58Z</dcterms:created>
  <dcterms:modified xsi:type="dcterms:W3CDTF">2014-04-21T15:34:07Z</dcterms:modified>
  <cp:category>Social Media Mining</cp:category>
</cp:coreProperties>
</file>